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357" r:id="rId2"/>
    <p:sldId id="259" r:id="rId3"/>
    <p:sldId id="260" r:id="rId4"/>
    <p:sldId id="261" r:id="rId5"/>
    <p:sldId id="417" r:id="rId6"/>
    <p:sldId id="262" r:id="rId7"/>
    <p:sldId id="265" r:id="rId8"/>
    <p:sldId id="266" r:id="rId9"/>
    <p:sldId id="278" r:id="rId10"/>
    <p:sldId id="282" r:id="rId11"/>
    <p:sldId id="283" r:id="rId12"/>
    <p:sldId id="364" r:id="rId13"/>
    <p:sldId id="366" r:id="rId14"/>
    <p:sldId id="365" r:id="rId15"/>
    <p:sldId id="422" r:id="rId16"/>
    <p:sldId id="285" r:id="rId17"/>
    <p:sldId id="391" r:id="rId18"/>
    <p:sldId id="393" r:id="rId19"/>
    <p:sldId id="389" r:id="rId20"/>
    <p:sldId id="286" r:id="rId21"/>
    <p:sldId id="287" r:id="rId22"/>
    <p:sldId id="288" r:id="rId23"/>
    <p:sldId id="289" r:id="rId24"/>
    <p:sldId id="295" r:id="rId25"/>
    <p:sldId id="395" r:id="rId26"/>
    <p:sldId id="293" r:id="rId27"/>
    <p:sldId id="290" r:id="rId28"/>
    <p:sldId id="396" r:id="rId29"/>
    <p:sldId id="292" r:id="rId30"/>
    <p:sldId id="419" r:id="rId31"/>
    <p:sldId id="297" r:id="rId32"/>
    <p:sldId id="299" r:id="rId33"/>
    <p:sldId id="385" r:id="rId34"/>
    <p:sldId id="386" r:id="rId35"/>
    <p:sldId id="397" r:id="rId36"/>
    <p:sldId id="323" r:id="rId37"/>
    <p:sldId id="342" r:id="rId38"/>
    <p:sldId id="341" r:id="rId39"/>
    <p:sldId id="398" r:id="rId40"/>
    <p:sldId id="333" r:id="rId41"/>
    <p:sldId id="334" r:id="rId42"/>
    <p:sldId id="377" r:id="rId43"/>
    <p:sldId id="370" r:id="rId44"/>
    <p:sldId id="387" r:id="rId45"/>
    <p:sldId id="388" r:id="rId46"/>
    <p:sldId id="399" r:id="rId47"/>
    <p:sldId id="400" r:id="rId48"/>
    <p:sldId id="401" r:id="rId49"/>
    <p:sldId id="381" r:id="rId50"/>
    <p:sldId id="382" r:id="rId51"/>
    <p:sldId id="402" r:id="rId52"/>
    <p:sldId id="315" r:id="rId53"/>
    <p:sldId id="372" r:id="rId54"/>
    <p:sldId id="343" r:id="rId55"/>
    <p:sldId id="373" r:id="rId56"/>
    <p:sldId id="345" r:id="rId57"/>
    <p:sldId id="374" r:id="rId58"/>
    <p:sldId id="346" r:id="rId59"/>
    <p:sldId id="347" r:id="rId60"/>
    <p:sldId id="409" r:id="rId61"/>
    <p:sldId id="375" r:id="rId62"/>
    <p:sldId id="423" r:id="rId63"/>
    <p:sldId id="410" r:id="rId64"/>
    <p:sldId id="348" r:id="rId65"/>
    <p:sldId id="424" r:id="rId66"/>
    <p:sldId id="425" r:id="rId67"/>
    <p:sldId id="352" r:id="rId68"/>
    <p:sldId id="353" r:id="rId69"/>
    <p:sldId id="421"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8618" autoAdjust="0"/>
  </p:normalViewPr>
  <p:slideViewPr>
    <p:cSldViewPr>
      <p:cViewPr varScale="1">
        <p:scale>
          <a:sx n="74" d="100"/>
          <a:sy n="74" d="100"/>
        </p:scale>
        <p:origin x="39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8518518518518524E-2"/>
          <c:y val="2.8060332808803979E-2"/>
          <c:w val="0.96604938271604934"/>
          <c:h val="0.93826726782063108"/>
        </c:manualLayout>
      </c:layout>
      <c:pie3DChart>
        <c:varyColors val="1"/>
        <c:ser>
          <c:idx val="0"/>
          <c:order val="0"/>
          <c:tx>
            <c:strRef>
              <c:f>Sheet1!$B$1</c:f>
              <c:strCache>
                <c:ptCount val="1"/>
                <c:pt idx="0">
                  <c:v>Sales</c:v>
                </c:pt>
              </c:strCache>
            </c:strRef>
          </c:tx>
          <c:dPt>
            <c:idx val="0"/>
            <c:bubble3D val="0"/>
            <c:spPr>
              <a:ln>
                <a:solidFill>
                  <a:srgbClr val="FFC000"/>
                </a:solidFill>
              </a:ln>
              <a:effectLst>
                <a:outerShdw blurRad="50800" dist="38100" dir="13500000" algn="br" rotWithShape="0">
                  <a:prstClr val="black">
                    <a:alpha val="40000"/>
                  </a:prstClr>
                </a:outerShdw>
              </a:effectLst>
            </c:spPr>
          </c:dPt>
          <c:dPt>
            <c:idx val="1"/>
            <c:bubble3D val="0"/>
            <c:explosion val="2"/>
          </c:dPt>
          <c:dPt>
            <c:idx val="2"/>
            <c:bubble3D val="0"/>
            <c:explosion val="5"/>
          </c:dPt>
          <c:cat>
            <c:strRef>
              <c:f>Sheet1!$A$2:$A$5</c:f>
              <c:strCache>
                <c:ptCount val="3"/>
                <c:pt idx="0">
                  <c:v>1st Qtr</c:v>
                </c:pt>
                <c:pt idx="1">
                  <c:v>2nd Qtr</c:v>
                </c:pt>
                <c:pt idx="2">
                  <c:v>3rd Qtr</c:v>
                </c:pt>
              </c:strCache>
            </c:strRef>
          </c:cat>
          <c:val>
            <c:numRef>
              <c:f>Sheet1!$B$2:$B$5</c:f>
              <c:numCache>
                <c:formatCode>General</c:formatCode>
                <c:ptCount val="4"/>
                <c:pt idx="0">
                  <c:v>526</c:v>
                </c:pt>
                <c:pt idx="1">
                  <c:v>104</c:v>
                </c:pt>
                <c:pt idx="2">
                  <c:v>82</c:v>
                </c:pt>
              </c:numCache>
            </c:numRef>
          </c:val>
        </c:ser>
        <c:dLbls>
          <c:showLegendKey val="0"/>
          <c:showVal val="0"/>
          <c:showCatName val="0"/>
          <c:showSerName val="0"/>
          <c:showPercent val="0"/>
          <c:showBubbleSize val="0"/>
          <c:showLeaderLines val="1"/>
        </c:dLbls>
      </c:pie3DChart>
      <c:spPr>
        <a:solidFill>
          <a:schemeClr val="lt1"/>
        </a:solidFill>
        <a:ln w="55000" cap="flat" cmpd="thickThin" algn="ctr">
          <a:solidFill>
            <a:schemeClr val="accent4"/>
          </a:solidFill>
          <a:prstDash val="solid"/>
        </a:ln>
        <a:effectLst/>
      </c:spPr>
    </c:plotArea>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0.53704</cdr:x>
      <cdr:y>0.52192</cdr:y>
    </cdr:from>
    <cdr:to>
      <cdr:x>0.64815</cdr:x>
      <cdr:y>0.72396</cdr:y>
    </cdr:to>
    <cdr:sp macro="" textlink="">
      <cdr:nvSpPr>
        <cdr:cNvPr id="2" name="TextBox 1"/>
        <cdr:cNvSpPr txBox="1"/>
      </cdr:nvSpPr>
      <cdr:spPr>
        <a:xfrm xmlns:a="http://schemas.openxmlformats.org/drawingml/2006/main">
          <a:off x="4419600" y="2362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cdr:x>
      <cdr:y>0.50509</cdr:y>
    </cdr:from>
    <cdr:to>
      <cdr:x>0.61111</cdr:x>
      <cdr:y>0.70712</cdr:y>
    </cdr:to>
    <cdr:sp macro="" textlink="">
      <cdr:nvSpPr>
        <cdr:cNvPr id="3" name="TextBox 2"/>
        <cdr:cNvSpPr txBox="1"/>
      </cdr:nvSpPr>
      <cdr:spPr>
        <a:xfrm xmlns:a="http://schemas.openxmlformats.org/drawingml/2006/main">
          <a:off x="4114800" y="2286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0.48148</cdr:x>
      <cdr:y>0.3967</cdr:y>
    </cdr:from>
    <cdr:to>
      <cdr:x>0.7963</cdr:x>
      <cdr:y>0.5819</cdr:y>
    </cdr:to>
    <cdr:sp macro="" textlink="">
      <cdr:nvSpPr>
        <cdr:cNvPr id="4" name="TextBox 3"/>
        <cdr:cNvSpPr txBox="1"/>
      </cdr:nvSpPr>
      <cdr:spPr>
        <a:xfrm xmlns:a="http://schemas.openxmlformats.org/drawingml/2006/main">
          <a:off x="3962400" y="1795462"/>
          <a:ext cx="2590842" cy="838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smtClean="0">
              <a:solidFill>
                <a:schemeClr val="tx1"/>
              </a:solidFill>
              <a:cs typeface="B Titr" panose="00000700000000000000" pitchFamily="2" charset="-78"/>
            </a:rPr>
            <a:t>Nonfatal CHD</a:t>
          </a:r>
        </a:p>
        <a:p xmlns:a="http://schemas.openxmlformats.org/drawingml/2006/main">
          <a:pPr algn="ctr"/>
          <a:r>
            <a:rPr lang="en-US" sz="2000" b="1" dirty="0" smtClean="0">
              <a:solidFill>
                <a:schemeClr val="tx1"/>
              </a:solidFill>
              <a:cs typeface="B Titr" panose="00000700000000000000" pitchFamily="2" charset="-78"/>
            </a:rPr>
            <a:t>526</a:t>
          </a:r>
          <a:endParaRPr lang="en-US" sz="2000" b="1" dirty="0">
            <a:solidFill>
              <a:schemeClr val="tx1"/>
            </a:solidFill>
            <a:cs typeface="B Titr" panose="00000700000000000000" pitchFamily="2" charset="-78"/>
          </a:endParaRPr>
        </a:p>
      </cdr:txBody>
    </cdr:sp>
  </cdr:relSizeAnchor>
  <cdr:relSizeAnchor xmlns:cdr="http://schemas.openxmlformats.org/drawingml/2006/chartDrawing">
    <cdr:from>
      <cdr:x>0.2037</cdr:x>
      <cdr:y>0.33672</cdr:y>
    </cdr:from>
    <cdr:to>
      <cdr:x>0.31481</cdr:x>
      <cdr:y>0.53876</cdr:y>
    </cdr:to>
    <cdr:sp macro="" textlink="">
      <cdr:nvSpPr>
        <cdr:cNvPr id="5" name="TextBox 4"/>
        <cdr:cNvSpPr txBox="1"/>
      </cdr:nvSpPr>
      <cdr:spPr>
        <a:xfrm xmlns:a="http://schemas.openxmlformats.org/drawingml/2006/main">
          <a:off x="1676400" y="1524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0.17593</cdr:x>
      <cdr:y>0.17783</cdr:y>
    </cdr:from>
    <cdr:to>
      <cdr:x>0.35185</cdr:x>
      <cdr:y>0.32936</cdr:y>
    </cdr:to>
    <cdr:sp macro="" textlink="">
      <cdr:nvSpPr>
        <cdr:cNvPr id="6" name="TextBox 5"/>
        <cdr:cNvSpPr txBox="1"/>
      </cdr:nvSpPr>
      <cdr:spPr>
        <a:xfrm xmlns:a="http://schemas.openxmlformats.org/drawingml/2006/main">
          <a:off x="1447800" y="804862"/>
          <a:ext cx="1447800" cy="685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rgbClr val="FFFF00"/>
              </a:solidFill>
            </a:rPr>
            <a:t>Fatal CHD  and</a:t>
          </a:r>
        </a:p>
        <a:p xmlns:a="http://schemas.openxmlformats.org/drawingml/2006/main">
          <a:r>
            <a:rPr lang="en-US" sz="1400" b="1" dirty="0" smtClean="0">
              <a:solidFill>
                <a:srgbClr val="FFFF00"/>
              </a:solidFill>
            </a:rPr>
            <a:t> stroke104</a:t>
          </a:r>
          <a:endParaRPr lang="en-US" sz="1400" b="1" dirty="0">
            <a:solidFill>
              <a:srgbClr val="FFFF00"/>
            </a:solidFill>
          </a:endParaRPr>
        </a:p>
      </cdr:txBody>
    </cdr:sp>
  </cdr:relSizeAnchor>
  <cdr:relSizeAnchor xmlns:cdr="http://schemas.openxmlformats.org/drawingml/2006/chartDrawing">
    <cdr:from>
      <cdr:x>0.35185</cdr:x>
      <cdr:y>0.05998</cdr:y>
    </cdr:from>
    <cdr:to>
      <cdr:x>0.46296</cdr:x>
      <cdr:y>0.17784</cdr:y>
    </cdr:to>
    <cdr:sp macro="" textlink="">
      <cdr:nvSpPr>
        <cdr:cNvPr id="7" name="TextBox 6"/>
        <cdr:cNvSpPr txBox="1"/>
      </cdr:nvSpPr>
      <cdr:spPr>
        <a:xfrm xmlns:a="http://schemas.openxmlformats.org/drawingml/2006/main">
          <a:off x="2895600" y="271462"/>
          <a:ext cx="914391" cy="5334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rgbClr val="FFFF00"/>
              </a:solidFill>
            </a:rPr>
            <a:t>Nonfatal </a:t>
          </a:r>
          <a:endParaRPr lang="fa-IR" sz="1400" b="1" dirty="0" smtClean="0">
            <a:solidFill>
              <a:srgbClr val="FFFF00"/>
            </a:solidFill>
          </a:endParaRPr>
        </a:p>
        <a:p xmlns:a="http://schemas.openxmlformats.org/drawingml/2006/main">
          <a:r>
            <a:rPr lang="en-US" sz="1400" b="1" dirty="0" smtClean="0">
              <a:solidFill>
                <a:srgbClr val="FFFF00"/>
              </a:solidFill>
            </a:rPr>
            <a:t>Stroke</a:t>
          </a:r>
          <a:r>
            <a:rPr lang="fa-IR" sz="1400" b="1" dirty="0" smtClean="0">
              <a:solidFill>
                <a:srgbClr val="FFFF00"/>
              </a:solidFill>
            </a:rPr>
            <a:t> </a:t>
          </a:r>
          <a:r>
            <a:rPr lang="en-US" sz="1400" b="1" dirty="0" smtClean="0">
              <a:solidFill>
                <a:srgbClr val="FFFF00"/>
              </a:solidFill>
            </a:rPr>
            <a:t>82</a:t>
          </a:r>
          <a:endParaRPr lang="en-US" sz="1400" b="1" dirty="0">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E5345B-18C6-48E1-AB5F-ED84FBF20FA3}" type="datetimeFigureOut">
              <a:rPr lang="en-US" smtClean="0"/>
              <a:pPr/>
              <a:t>5/9/2016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33380-0EF0-44B9-8A19-B54CFA9EAB81}" type="slidenum">
              <a:rPr lang="en-US" smtClean="0"/>
              <a:pPr/>
              <a:t>‹#›</a:t>
            </a:fld>
            <a:endParaRPr lang="en-US"/>
          </a:p>
        </p:txBody>
      </p:sp>
    </p:spTree>
    <p:extLst>
      <p:ext uri="{BB962C8B-B14F-4D97-AF65-F5344CB8AC3E}">
        <p14:creationId xmlns:p14="http://schemas.microsoft.com/office/powerpoint/2010/main" val="36958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33380-0EF0-44B9-8A19-B54CFA9EAB81}" type="slidenum">
              <a:rPr lang="en-US" smtClean="0"/>
              <a:pPr/>
              <a:t>4</a:t>
            </a:fld>
            <a:endParaRPr lang="en-US"/>
          </a:p>
        </p:txBody>
      </p:sp>
    </p:spTree>
    <p:extLst>
      <p:ext uri="{BB962C8B-B14F-4D97-AF65-F5344CB8AC3E}">
        <p14:creationId xmlns:p14="http://schemas.microsoft.com/office/powerpoint/2010/main" val="6910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33380-0EF0-44B9-8A19-B54CFA9EAB81}" type="slidenum">
              <a:rPr lang="en-US" smtClean="0"/>
              <a:pPr/>
              <a:t>34</a:t>
            </a:fld>
            <a:endParaRPr lang="en-US"/>
          </a:p>
        </p:txBody>
      </p:sp>
    </p:spTree>
    <p:extLst>
      <p:ext uri="{BB962C8B-B14F-4D97-AF65-F5344CB8AC3E}">
        <p14:creationId xmlns:p14="http://schemas.microsoft.com/office/powerpoint/2010/main" val="335174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33380-0EF0-44B9-8A19-B54CFA9EAB81}" type="slidenum">
              <a:rPr lang="en-US" smtClean="0"/>
              <a:pPr/>
              <a:t>37</a:t>
            </a:fld>
            <a:endParaRPr lang="en-US"/>
          </a:p>
        </p:txBody>
      </p:sp>
    </p:spTree>
    <p:extLst>
      <p:ext uri="{BB962C8B-B14F-4D97-AF65-F5344CB8AC3E}">
        <p14:creationId xmlns:p14="http://schemas.microsoft.com/office/powerpoint/2010/main" val="82338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33380-0EF0-44B9-8A19-B54CFA9EAB81}" type="slidenum">
              <a:rPr lang="en-US" smtClean="0"/>
              <a:pPr/>
              <a:t>44</a:t>
            </a:fld>
            <a:endParaRPr lang="en-US"/>
          </a:p>
        </p:txBody>
      </p:sp>
    </p:spTree>
    <p:extLst>
      <p:ext uri="{BB962C8B-B14F-4D97-AF65-F5344CB8AC3E}">
        <p14:creationId xmlns:p14="http://schemas.microsoft.com/office/powerpoint/2010/main" val="216776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06E8CC-DF42-4952-9075-EC890B734C13}" type="datetimeFigureOut">
              <a:rPr lang="en-US" smtClean="0"/>
              <a:pPr/>
              <a:t>5/9/2016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36D0FC-2850-4E7E-BF3D-C71491CE7E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06E8CC-DF42-4952-9075-EC890B734C13}" type="datetimeFigureOut">
              <a:rPr lang="en-US" smtClean="0"/>
              <a:pPr/>
              <a:t>5/9/2016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36D0FC-2850-4E7E-BF3D-C71491CE7E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06E8CC-DF42-4952-9075-EC890B734C13}" type="datetimeFigureOut">
              <a:rPr lang="en-US" smtClean="0"/>
              <a:pPr/>
              <a:t>5/9/2016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36D0FC-2850-4E7E-BF3D-C71491CE7E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06E8CC-DF42-4952-9075-EC890B734C13}" type="datetimeFigureOut">
              <a:rPr lang="en-US" smtClean="0"/>
              <a:pPr/>
              <a:t>5/9/2016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36D0FC-2850-4E7E-BF3D-C71491CE7E5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06E8CC-DF42-4952-9075-EC890B734C13}" type="datetimeFigureOut">
              <a:rPr lang="en-US" smtClean="0"/>
              <a:pPr/>
              <a:t>5/9/2016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36D0FC-2850-4E7E-BF3D-C71491CE7E5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06E8CC-DF42-4952-9075-EC890B734C13}" type="datetimeFigureOut">
              <a:rPr lang="en-US" smtClean="0"/>
              <a:pPr/>
              <a:t>5/9/2016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36D0FC-2850-4E7E-BF3D-C71491CE7E5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06E8CC-DF42-4952-9075-EC890B734C13}" type="datetimeFigureOut">
              <a:rPr lang="en-US" smtClean="0"/>
              <a:pPr/>
              <a:t>5/9/2016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36D0FC-2850-4E7E-BF3D-C71491CE7E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06E8CC-DF42-4952-9075-EC890B734C13}" type="datetimeFigureOut">
              <a:rPr lang="en-US" smtClean="0"/>
              <a:pPr/>
              <a:t>5/9/2016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36D0FC-2850-4E7E-BF3D-C71491CE7E5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06E8CC-DF42-4952-9075-EC890B734C13}" type="datetimeFigureOut">
              <a:rPr lang="en-US" smtClean="0"/>
              <a:pPr/>
              <a:t>5/9/2016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36D0FC-2850-4E7E-BF3D-C71491CE7E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506E8CC-DF42-4952-9075-EC890B734C13}" type="datetimeFigureOut">
              <a:rPr lang="en-US" smtClean="0"/>
              <a:pPr/>
              <a:t>5/9/2016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36D0FC-2850-4E7E-BF3D-C71491CE7E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06E8CC-DF42-4952-9075-EC890B734C13}" type="datetimeFigureOut">
              <a:rPr lang="en-US" smtClean="0"/>
              <a:pPr/>
              <a:t>5/9/2016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36D0FC-2850-4E7E-BF3D-C71491CE7E5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06E8CC-DF42-4952-9075-EC890B734C13}" type="datetimeFigureOut">
              <a:rPr lang="en-US" smtClean="0"/>
              <a:pPr/>
              <a:t>5/9/2016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36D0FC-2850-4E7E-BF3D-C71491CE7E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ncbi.nlm.nih.gov/pubmed/2670187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cbi.nlm.nih.gov/pubmed/2670187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cbi.nlm.nih.gov/pubmed/?term=Effect+of+different+obesity+phenotypes+in+cardiovascular+events+tehran+lipid"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ncbi.nlm.nih.gov/pubmed/?term=Effect+of+different+obesity+phenotypes+in+cardiovascular+events+tehran+lipi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ncbi.nlm.nih.gov/pubmed/2453046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pubmed/2670187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hyperlink" Target="http://www.ncbi.nlm.nih.gov/pubmed/?term=metabolically+healthy+but+obese++a+matter+of+time" TargetMode="External"/><Relationship Id="rId2" Type="http://schemas.openxmlformats.org/officeDocument/2006/relationships/hyperlink" Target="http://www.ncbi.nlm.nih.gov/pubmed/2670187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ncbi.nlm.nih.gov/pubmed/26701871" TargetMode="External"/><Relationship Id="rId2" Type="http://schemas.openxmlformats.org/officeDocument/2006/relationships/hyperlink" Target="http://www.ncbi.nlm.nih.gov/pubmed/24297192"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cbi.nlm.nih.gov/pubmed/24297192"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ncbi.nlm.nih.gov/pubmed/?term=burden+of+subclinical+cardiovascular+disease+im+metabolically+women" TargetMode="External"/><Relationship Id="rId2" Type="http://schemas.openxmlformats.org/officeDocument/2006/relationships/hyperlink" Target="http://www.ncbi.nlm.nih.gov/pubmed/?term=metabolically+healthy+but+obese+women++have+an+intermediat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ncbi.nlm.nih.gov/pubmed/26701871" TargetMode="External"/><Relationship Id="rId2" Type="http://schemas.openxmlformats.org/officeDocument/2006/relationships/hyperlink" Target="http://www.ncbi.nlm.nih.gov/pubmed/?term=metabolically+healthy+but+obese++a+matter+of+tim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ncbi.nlm.nih.gov/pubmed/23963276"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ncbi.nlm.nih.gov/pubmed/?term=Appropriate+cutoff+values+of+anthropometric+variable+to+predict+cardiovascular+outcom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cbi.nlm.nih.gov/pubmed/16735483" TargetMode="External"/><Relationship Id="rId2" Type="http://schemas.openxmlformats.org/officeDocument/2006/relationships/hyperlink" Target="http://www.ncbi.nlm.nih.gov/pubmed/24297192" TargetMode="External"/><Relationship Id="rId1" Type="http://schemas.openxmlformats.org/officeDocument/2006/relationships/slideLayout" Target="../slideLayouts/slideLayout2.xml"/><Relationship Id="rId4" Type="http://schemas.openxmlformats.org/officeDocument/2006/relationships/hyperlink" Target="http://www.ncbi.nlm.nih.gov/pubmed/21257007"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ncbi.nlm.nih.gov/pubmed/?term=Diagnostic+values+of+metabolic+syndrom+definitions+for+detetions+of+insulin+resistance"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ncbi.nlm.nih.gov/pubmed/26701871" TargetMode="Externa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ncbi.nlm.nih.gov/pubmed/21799477"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cbi.nlm.nih.gov/pubmed/26701871"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20"/>
            <a:ext cx="9144000" cy="688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333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13083" t="21887" r="57573" b="42757"/>
          <a:stretch>
            <a:fillRect/>
          </a:stretch>
        </p:blipFill>
        <p:spPr bwMode="auto">
          <a:xfrm>
            <a:off x="1143000" y="1371600"/>
            <a:ext cx="7315200" cy="3810000"/>
          </a:xfrm>
          <a:prstGeom prst="rect">
            <a:avLst/>
          </a:prstGeom>
          <a:ln>
            <a:headEnd/>
            <a:tailEnd/>
          </a:ln>
        </p:spPr>
        <p:style>
          <a:lnRef idx="2">
            <a:schemeClr val="accent4"/>
          </a:lnRef>
          <a:fillRef idx="1">
            <a:schemeClr val="lt1"/>
          </a:fillRef>
          <a:effectRef idx="0">
            <a:schemeClr val="accent4"/>
          </a:effectRef>
          <a:fontRef idx="minor">
            <a:schemeClr val="dk1"/>
          </a:fontRef>
        </p:style>
      </p:pic>
      <p:sp>
        <p:nvSpPr>
          <p:cNvPr id="2" name="Title 1"/>
          <p:cNvSpPr>
            <a:spLocks noGrp="1"/>
          </p:cNvSpPr>
          <p:nvPr>
            <p:ph type="title"/>
          </p:nvPr>
        </p:nvSpPr>
        <p:spPr/>
        <p:txBody>
          <a:bodyPr/>
          <a:lstStyle/>
          <a:p>
            <a:endParaRPr lang="en-US" dirty="0"/>
          </a:p>
        </p:txBody>
      </p:sp>
      <p:sp>
        <p:nvSpPr>
          <p:cNvPr id="5" name="Rectangle 4"/>
          <p:cNvSpPr/>
          <p:nvPr/>
        </p:nvSpPr>
        <p:spPr>
          <a:xfrm>
            <a:off x="1143000" y="5181600"/>
            <a:ext cx="7239000" cy="738664"/>
          </a:xfrm>
          <a:prstGeom prst="rect">
            <a:avLst/>
          </a:prstGeom>
        </p:spPr>
        <p:txBody>
          <a:bodyPr wrap="square">
            <a:spAutoFit/>
          </a:bodyPr>
          <a:lstStyle/>
          <a:p>
            <a:r>
              <a:rPr lang="en-US" sz="1400" b="1" dirty="0" smtClean="0">
                <a:solidFill>
                  <a:schemeClr val="accent2"/>
                </a:solidFill>
              </a:rPr>
              <a:t>Metabolically </a:t>
            </a:r>
            <a:r>
              <a:rPr lang="en-US" sz="1400" b="1" dirty="0">
                <a:solidFill>
                  <a:schemeClr val="accent2"/>
                </a:solidFill>
              </a:rPr>
              <a:t>healthy obesity</a:t>
            </a:r>
            <a:r>
              <a:rPr lang="en-US" sz="1400" b="1" dirty="0" smtClean="0">
                <a:solidFill>
                  <a:schemeClr val="accent2"/>
                </a:solidFill>
              </a:rPr>
              <a:t>,</a:t>
            </a:r>
            <a:r>
              <a:rPr lang="en-US" sz="1400" b="1" dirty="0">
                <a:solidFill>
                  <a:schemeClr val="accent2"/>
                </a:solidFill>
              </a:rPr>
              <a:t> compared with metabolically healthy normal-weight </a:t>
            </a:r>
            <a:r>
              <a:rPr lang="en-US" sz="1400" b="1" dirty="0" smtClean="0">
                <a:solidFill>
                  <a:schemeClr val="accent2"/>
                </a:solidFill>
              </a:rPr>
              <a:t>participants;</a:t>
            </a:r>
            <a:r>
              <a:rPr lang="fa-IR" sz="1400" b="1" dirty="0" smtClean="0">
                <a:solidFill>
                  <a:schemeClr val="accent2"/>
                </a:solidFill>
              </a:rPr>
              <a:t> </a:t>
            </a:r>
            <a:r>
              <a:rPr lang="en-US" sz="1400" b="1" dirty="0" smtClean="0"/>
              <a:t>phenotypes </a:t>
            </a:r>
            <a:r>
              <a:rPr lang="en-US" sz="1400" b="1" dirty="0"/>
              <a:t>defined by body mass index categories and the presence or absence of </a:t>
            </a:r>
            <a:r>
              <a:rPr lang="en-US" sz="1400" b="1" dirty="0">
                <a:solidFill>
                  <a:schemeClr val="accent2"/>
                </a:solidFill>
              </a:rPr>
              <a:t>metabolic syndrome </a:t>
            </a:r>
            <a:r>
              <a:rPr lang="en-US" sz="1400" b="1" dirty="0"/>
              <a:t>(based on varying </a:t>
            </a:r>
            <a:r>
              <a:rPr lang="en-US" sz="1400" b="1" dirty="0" smtClean="0"/>
              <a:t>definitions</a:t>
            </a:r>
            <a:r>
              <a:rPr lang="fa-IR" sz="1400" b="1" dirty="0" smtClean="0"/>
              <a:t>(</a:t>
            </a:r>
            <a:r>
              <a:rPr lang="en-US" sz="1400" b="1" dirty="0" smtClean="0"/>
              <a:t>;</a:t>
            </a:r>
            <a:endParaRPr lang="en-US" sz="14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733800"/>
            <a:ext cx="5486400" cy="1143000"/>
          </a:xfrm>
          <a:prstGeom prst="rect">
            <a:avLst/>
          </a:prstGeom>
          <a:ln>
            <a:solidFill>
              <a:srgbClr val="FF0000"/>
            </a:solidFill>
            <a:headEnd/>
            <a:tailEnd/>
          </a:ln>
          <a:extLst/>
        </p:spPr>
        <p:style>
          <a:lnRef idx="2">
            <a:schemeClr val="accent4"/>
          </a:lnRef>
          <a:fillRef idx="1">
            <a:schemeClr val="lt1"/>
          </a:fillRef>
          <a:effectRef idx="0">
            <a:schemeClr val="accent4"/>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40534" t="13469" r="32015" b="52859"/>
          <a:stretch>
            <a:fillRect/>
          </a:stretch>
        </p:blipFill>
        <p:spPr bwMode="auto">
          <a:xfrm>
            <a:off x="0" y="838200"/>
            <a:ext cx="8458200" cy="4038600"/>
          </a:xfrm>
          <a:prstGeom prst="rect">
            <a:avLst/>
          </a:prstGeom>
          <a:ln>
            <a:headEnd/>
            <a:tailEnd/>
          </a:ln>
        </p:spPr>
        <p:style>
          <a:lnRef idx="2">
            <a:schemeClr val="accent4"/>
          </a:lnRef>
          <a:fillRef idx="1">
            <a:schemeClr val="lt1"/>
          </a:fillRef>
          <a:effectRef idx="0">
            <a:schemeClr val="accent4"/>
          </a:effectRef>
          <a:fontRef idx="minor">
            <a:schemeClr val="dk1"/>
          </a:fontRef>
        </p:style>
      </p:pic>
      <p:sp>
        <p:nvSpPr>
          <p:cNvPr id="2" name="Title 1"/>
          <p:cNvSpPr>
            <a:spLocks noGrp="1"/>
          </p:cNvSpPr>
          <p:nvPr>
            <p:ph type="title"/>
          </p:nvPr>
        </p:nvSpPr>
        <p:spPr/>
        <p:txBody>
          <a:bodyPr/>
          <a:lstStyle/>
          <a:p>
            <a:r>
              <a:rPr lang="fa-IR" dirty="0" smtClean="0"/>
              <a:t> </a:t>
            </a:r>
            <a:endParaRPr lang="en-US" dirty="0"/>
          </a:p>
        </p:txBody>
      </p:sp>
      <p:sp>
        <p:nvSpPr>
          <p:cNvPr id="7" name="Rectangle 6"/>
          <p:cNvSpPr/>
          <p:nvPr/>
        </p:nvSpPr>
        <p:spPr>
          <a:xfrm>
            <a:off x="838200" y="4876800"/>
            <a:ext cx="7467600" cy="800219"/>
          </a:xfrm>
          <a:prstGeom prst="rect">
            <a:avLst/>
          </a:prstGeom>
        </p:spPr>
        <p:txBody>
          <a:bodyPr wrap="square">
            <a:spAutoFit/>
          </a:bodyPr>
          <a:lstStyle/>
          <a:p>
            <a:r>
              <a:rPr lang="en-US" sz="1400" b="1" dirty="0" smtClean="0">
                <a:solidFill>
                  <a:schemeClr val="accent2"/>
                </a:solidFill>
              </a:rPr>
              <a:t>Metabolically</a:t>
            </a:r>
            <a:r>
              <a:rPr lang="fa-IR" sz="1400" b="1" dirty="0" smtClean="0">
                <a:solidFill>
                  <a:schemeClr val="accent2"/>
                </a:solidFill>
              </a:rPr>
              <a:t> </a:t>
            </a:r>
            <a:r>
              <a:rPr lang="en-US" sz="1400" b="1" dirty="0" smtClean="0">
                <a:solidFill>
                  <a:schemeClr val="accent2"/>
                </a:solidFill>
              </a:rPr>
              <a:t>unhealthy normal weight</a:t>
            </a:r>
            <a:r>
              <a:rPr lang="fa-IR" sz="1400" b="1" dirty="0" smtClean="0">
                <a:solidFill>
                  <a:schemeClr val="accent2"/>
                </a:solidFill>
              </a:rPr>
              <a:t>  </a:t>
            </a:r>
            <a:r>
              <a:rPr lang="fa-IR" sz="1400" b="1" dirty="0">
                <a:solidFill>
                  <a:schemeClr val="accent2"/>
                </a:solidFill>
              </a:rPr>
              <a:t> </a:t>
            </a:r>
            <a:r>
              <a:rPr lang="en-US" sz="1400" b="1" dirty="0" smtClean="0">
                <a:solidFill>
                  <a:schemeClr val="accent2"/>
                </a:solidFill>
              </a:rPr>
              <a:t>compared </a:t>
            </a:r>
            <a:r>
              <a:rPr lang="en-US" sz="1400" b="1" dirty="0">
                <a:solidFill>
                  <a:schemeClr val="accent2"/>
                </a:solidFill>
              </a:rPr>
              <a:t>with metabolically healthy normal-weight </a:t>
            </a:r>
            <a:r>
              <a:rPr lang="en-US" sz="1400" b="1" dirty="0" smtClean="0">
                <a:solidFill>
                  <a:schemeClr val="accent2"/>
                </a:solidFill>
              </a:rPr>
              <a:t>participants;</a:t>
            </a:r>
            <a:r>
              <a:rPr lang="fa-IR" sz="1400" b="1" dirty="0" smtClean="0">
                <a:solidFill>
                  <a:schemeClr val="accent2"/>
                </a:solidFill>
              </a:rPr>
              <a:t> </a:t>
            </a:r>
            <a:r>
              <a:rPr lang="en-US" sz="1400" b="1" dirty="0" smtClean="0"/>
              <a:t>phenotypes </a:t>
            </a:r>
            <a:r>
              <a:rPr lang="en-US" sz="1400" b="1" dirty="0"/>
              <a:t>defined by body mass index categories and the presence or absence of </a:t>
            </a:r>
            <a:r>
              <a:rPr lang="en-US" sz="1400" b="1" dirty="0">
                <a:solidFill>
                  <a:schemeClr val="accent2"/>
                </a:solidFill>
              </a:rPr>
              <a:t>metabolic </a:t>
            </a:r>
            <a:r>
              <a:rPr lang="en-US" sz="1400" b="1" dirty="0" smtClean="0">
                <a:solidFill>
                  <a:schemeClr val="accent2"/>
                </a:solidFill>
              </a:rPr>
              <a:t>syndrome </a:t>
            </a:r>
            <a:r>
              <a:rPr lang="en-US" sz="1400" b="1" dirty="0" smtClean="0"/>
              <a:t>(based on varying definitions</a:t>
            </a:r>
            <a:r>
              <a:rPr lang="en-US" dirty="0" smtClean="0"/>
              <a:t>;)</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971800"/>
            <a:ext cx="5367338" cy="1752599"/>
          </a:xfrm>
          <a:prstGeom prst="rect">
            <a:avLst/>
          </a:prstGeom>
          <a:ln>
            <a:solidFill>
              <a:srgbClr val="FF0000"/>
            </a:solidFill>
            <a:headEnd/>
            <a:tailEnd/>
          </a:ln>
          <a:extLst/>
        </p:spPr>
        <p:style>
          <a:lnRef idx="2">
            <a:schemeClr val="accent4"/>
          </a:lnRef>
          <a:fillRef idx="1">
            <a:schemeClr val="lt1"/>
          </a:fillRef>
          <a:effectRef idx="0">
            <a:schemeClr val="accent4"/>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109728" indent="0">
              <a:buNone/>
            </a:pPr>
            <a:endParaRPr lang="en-US" dirty="0"/>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1"/>
            <a:ext cx="7772400"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3400" y="4876800"/>
            <a:ext cx="7772400" cy="800219"/>
          </a:xfrm>
          <a:prstGeom prst="rect">
            <a:avLst/>
          </a:prstGeom>
        </p:spPr>
        <p:txBody>
          <a:bodyPr wrap="square">
            <a:spAutoFit/>
          </a:bodyPr>
          <a:lstStyle/>
          <a:p>
            <a:r>
              <a:rPr lang="en-US" dirty="0"/>
              <a:t> </a:t>
            </a:r>
            <a:r>
              <a:rPr lang="en-US" sz="1400" b="1" dirty="0" smtClean="0">
                <a:solidFill>
                  <a:schemeClr val="accent2"/>
                </a:solidFill>
              </a:rPr>
              <a:t>Metabolically </a:t>
            </a:r>
            <a:r>
              <a:rPr lang="en-US" sz="1400" b="1" dirty="0">
                <a:solidFill>
                  <a:schemeClr val="accent2"/>
                </a:solidFill>
              </a:rPr>
              <a:t>healthy obesity, compared with metabolically healthy normal-weight </a:t>
            </a:r>
            <a:r>
              <a:rPr lang="en-US" sz="1400" b="1" dirty="0" smtClean="0">
                <a:solidFill>
                  <a:schemeClr val="accent2"/>
                </a:solidFill>
              </a:rPr>
              <a:t>individuals;</a:t>
            </a:r>
            <a:r>
              <a:rPr lang="fa-IR" sz="1400" b="1" dirty="0" smtClean="0">
                <a:solidFill>
                  <a:schemeClr val="accent2"/>
                </a:solidFill>
              </a:rPr>
              <a:t> </a:t>
            </a:r>
            <a:r>
              <a:rPr lang="en-US" sz="1400" b="1" dirty="0" smtClean="0"/>
              <a:t>phenotypes </a:t>
            </a:r>
            <a:r>
              <a:rPr lang="en-US" sz="1400" b="1" dirty="0"/>
              <a:t>defined by body mass index categories and a pre-defined cut-off for HOMA-IR.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2971800"/>
            <a:ext cx="6029325" cy="1676399"/>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752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metabolically unhealthy obesity compared </a:t>
            </a:r>
            <a:r>
              <a:rPr lang="en-US" sz="2400" dirty="0" smtClean="0"/>
              <a:t>with</a:t>
            </a:r>
            <a:r>
              <a:rPr lang="en-US" sz="2800" dirty="0" smtClean="0"/>
              <a:t>.</a:t>
            </a:r>
            <a:endParaRPr lang="en-US" sz="2800" dirty="0"/>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38" y="1524000"/>
            <a:ext cx="7924800"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6200899"/>
            <a:ext cx="184731" cy="369332"/>
          </a:xfrm>
          <a:prstGeom prst="rect">
            <a:avLst/>
          </a:prstGeom>
          <a:noFill/>
        </p:spPr>
        <p:txBody>
          <a:bodyPr wrap="none" rtlCol="0">
            <a:spAutoFit/>
          </a:bodyPr>
          <a:lstStyle/>
          <a:p>
            <a:endParaRPr lang="en-US" dirty="0"/>
          </a:p>
        </p:txBody>
      </p:sp>
      <p:sp>
        <p:nvSpPr>
          <p:cNvPr id="5" name="TextBox 4"/>
          <p:cNvSpPr txBox="1"/>
          <p:nvPr/>
        </p:nvSpPr>
        <p:spPr>
          <a:xfrm>
            <a:off x="1676400" y="5462235"/>
            <a:ext cx="6629400" cy="738664"/>
          </a:xfrm>
          <a:prstGeom prst="rect">
            <a:avLst/>
          </a:prstGeom>
          <a:noFill/>
        </p:spPr>
        <p:txBody>
          <a:bodyPr wrap="square" rtlCol="0">
            <a:spAutoFit/>
          </a:bodyPr>
          <a:lstStyle/>
          <a:p>
            <a:r>
              <a:rPr lang="en-US" sz="1400" b="1" dirty="0" smtClean="0">
                <a:solidFill>
                  <a:schemeClr val="accent2"/>
                </a:solidFill>
              </a:rPr>
              <a:t>Metabolically </a:t>
            </a:r>
            <a:r>
              <a:rPr lang="en-US" sz="1400" b="1" dirty="0">
                <a:solidFill>
                  <a:schemeClr val="accent2"/>
                </a:solidFill>
              </a:rPr>
              <a:t>unhealthy obesity compared with metabolically healthy </a:t>
            </a:r>
            <a:r>
              <a:rPr lang="en-US" sz="1400" b="1" dirty="0" smtClean="0">
                <a:solidFill>
                  <a:schemeClr val="accent2"/>
                </a:solidFill>
              </a:rPr>
              <a:t>normal-weight individuals;</a:t>
            </a:r>
            <a:r>
              <a:rPr lang="fa-IR" sz="1400" b="1" dirty="0" smtClean="0">
                <a:solidFill>
                  <a:schemeClr val="accent2"/>
                </a:solidFill>
              </a:rPr>
              <a:t> </a:t>
            </a:r>
            <a:r>
              <a:rPr lang="en-US" sz="1400" b="1" dirty="0" smtClean="0"/>
              <a:t>phenotypes </a:t>
            </a:r>
            <a:r>
              <a:rPr lang="en-US" sz="1400" b="1" dirty="0"/>
              <a:t>defined by body mass index categories and a pre-defined cut-off for </a:t>
            </a:r>
            <a:r>
              <a:rPr lang="en-US" sz="1400" b="1" dirty="0" smtClean="0">
                <a:solidFill>
                  <a:schemeClr val="accent2"/>
                </a:solidFill>
              </a:rPr>
              <a:t>HOMA-IR</a:t>
            </a:r>
            <a:endParaRPr lang="en-US" sz="1400" b="1" dirty="0">
              <a:solidFill>
                <a:schemeClr val="accent2"/>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429000"/>
            <a:ext cx="6363707" cy="1676399"/>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31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6" y="1105971"/>
            <a:ext cx="8305799" cy="364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399" y="4724400"/>
            <a:ext cx="7848599" cy="738664"/>
          </a:xfrm>
          <a:prstGeom prst="rect">
            <a:avLst/>
          </a:prstGeom>
        </p:spPr>
        <p:txBody>
          <a:bodyPr wrap="square">
            <a:spAutoFit/>
          </a:bodyPr>
          <a:lstStyle/>
          <a:p>
            <a:r>
              <a:rPr lang="en-US" sz="1400" b="1" dirty="0" smtClean="0">
                <a:solidFill>
                  <a:schemeClr val="accent2"/>
                </a:solidFill>
              </a:rPr>
              <a:t>Metabolically</a:t>
            </a:r>
            <a:r>
              <a:rPr lang="fa-IR" sz="1400" b="1" dirty="0" smtClean="0">
                <a:solidFill>
                  <a:schemeClr val="accent2"/>
                </a:solidFill>
              </a:rPr>
              <a:t> </a:t>
            </a:r>
            <a:r>
              <a:rPr lang="en-US" sz="1400" b="1" dirty="0" smtClean="0">
                <a:solidFill>
                  <a:schemeClr val="accent2"/>
                </a:solidFill>
              </a:rPr>
              <a:t>unhealthy normal weight compared with metabolically healthy normal-weight individuals</a:t>
            </a:r>
            <a:r>
              <a:rPr lang="en-US" sz="1400" b="1" dirty="0" smtClean="0"/>
              <a:t>;</a:t>
            </a:r>
            <a:r>
              <a:rPr lang="fa-IR" sz="1400" b="1" dirty="0" smtClean="0"/>
              <a:t> </a:t>
            </a:r>
            <a:r>
              <a:rPr lang="en-US" sz="1400" b="1" dirty="0" smtClean="0"/>
              <a:t>phenotypes </a:t>
            </a:r>
            <a:r>
              <a:rPr lang="en-US" sz="1400" b="1" dirty="0"/>
              <a:t>defined by body mass index categories and a pre-defined cut-off for </a:t>
            </a:r>
            <a:r>
              <a:rPr lang="en-US" sz="1400" b="1" dirty="0">
                <a:solidFill>
                  <a:schemeClr val="accent2"/>
                </a:solidFill>
              </a:rPr>
              <a:t>HOMA-IR.</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406" y="3048000"/>
            <a:ext cx="5538788" cy="1066800"/>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02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28020"/>
            <a:ext cx="8229600" cy="5179271"/>
          </a:xfrm>
        </p:spPr>
        <p:style>
          <a:lnRef idx="2">
            <a:schemeClr val="accent4"/>
          </a:lnRef>
          <a:fillRef idx="1">
            <a:schemeClr val="lt1"/>
          </a:fillRef>
          <a:effectRef idx="0">
            <a:schemeClr val="accent4"/>
          </a:effectRef>
          <a:fontRef idx="minor">
            <a:schemeClr val="dk1"/>
          </a:fontRef>
        </p:style>
        <p:txBody>
          <a:bodyPr>
            <a:normAutofit lnSpcReduction="10000"/>
          </a:bodyPr>
          <a:lstStyle/>
          <a:p>
            <a:pPr marL="109728" indent="0" algn="r" rtl="1">
              <a:lnSpc>
                <a:spcPct val="200000"/>
              </a:lnSpc>
              <a:buNone/>
            </a:pPr>
            <a:r>
              <a:rPr lang="fa-IR" dirty="0" smtClean="0">
                <a:cs typeface="B Titr" panose="00000700000000000000" pitchFamily="2" charset="-78"/>
              </a:rPr>
              <a:t>درانالیز مطالعات با پیگیری کمتراز8 سال: </a:t>
            </a:r>
          </a:p>
          <a:p>
            <a:pPr marL="109728" indent="0" algn="r">
              <a:lnSpc>
                <a:spcPct val="200000"/>
              </a:lnSpc>
              <a:buNone/>
            </a:pPr>
            <a:r>
              <a:rPr lang="en-US" dirty="0" smtClean="0">
                <a:cs typeface="B Titr" panose="00000700000000000000" pitchFamily="2" charset="-78"/>
              </a:rPr>
              <a:t>RR 1.44</a:t>
            </a:r>
            <a:r>
              <a:rPr lang="fa-IR" dirty="0" smtClean="0">
                <a:cs typeface="B Titr" panose="00000700000000000000" pitchFamily="2" charset="-78"/>
              </a:rPr>
              <a:t>)</a:t>
            </a:r>
            <a:r>
              <a:rPr lang="en-US" dirty="0" smtClean="0">
                <a:cs typeface="B Titr" panose="00000700000000000000" pitchFamily="2" charset="-78"/>
              </a:rPr>
              <a:t>95</a:t>
            </a:r>
            <a:r>
              <a:rPr lang="en-US" dirty="0">
                <a:cs typeface="B Titr" panose="00000700000000000000" pitchFamily="2" charset="-78"/>
              </a:rPr>
              <a:t>% </a:t>
            </a:r>
            <a:r>
              <a:rPr lang="en-US" dirty="0" smtClean="0">
                <a:cs typeface="B Titr" panose="00000700000000000000" pitchFamily="2" charset="-78"/>
              </a:rPr>
              <a:t>CI</a:t>
            </a:r>
            <a:r>
              <a:rPr lang="fa-IR" dirty="0" smtClean="0">
                <a:cs typeface="B Titr" panose="00000700000000000000" pitchFamily="2" charset="-78"/>
              </a:rPr>
              <a:t>:</a:t>
            </a:r>
            <a:r>
              <a:rPr lang="en-US" dirty="0" smtClean="0">
                <a:cs typeface="B Titr" panose="00000700000000000000" pitchFamily="2" charset="-78"/>
              </a:rPr>
              <a:t> </a:t>
            </a:r>
            <a:r>
              <a:rPr lang="en-US" dirty="0">
                <a:cs typeface="B Titr" panose="00000700000000000000" pitchFamily="2" charset="-78"/>
              </a:rPr>
              <a:t>0.77–2.69; </a:t>
            </a:r>
            <a:r>
              <a:rPr lang="en-US" dirty="0" smtClean="0">
                <a:cs typeface="B Titr" panose="00000700000000000000" pitchFamily="2" charset="-78"/>
              </a:rPr>
              <a:t>I2</a:t>
            </a:r>
            <a:r>
              <a:rPr lang="fa-IR" dirty="0" smtClean="0">
                <a:cs typeface="B Titr" panose="00000700000000000000" pitchFamily="2" charset="-78"/>
              </a:rPr>
              <a:t>= </a:t>
            </a:r>
            <a:r>
              <a:rPr lang="en-US" dirty="0" smtClean="0">
                <a:cs typeface="B Titr" panose="00000700000000000000" pitchFamily="2" charset="-78"/>
              </a:rPr>
              <a:t>76%)</a:t>
            </a:r>
            <a:endParaRPr lang="fa-IR" dirty="0" smtClean="0">
              <a:cs typeface="B Titr" panose="00000700000000000000" pitchFamily="2" charset="-78"/>
            </a:endParaRPr>
          </a:p>
          <a:p>
            <a:pPr marL="109728" indent="0" algn="r">
              <a:lnSpc>
                <a:spcPct val="200000"/>
              </a:lnSpc>
              <a:buNone/>
            </a:pPr>
            <a:r>
              <a:rPr lang="fa-IR" dirty="0" smtClean="0">
                <a:cs typeface="B Titr" panose="00000700000000000000" pitchFamily="2" charset="-78"/>
              </a:rPr>
              <a:t>در انالیز مطالعات با پیگیری بیشتر از 12 سال:</a:t>
            </a:r>
          </a:p>
          <a:p>
            <a:pPr marL="109728" indent="0" algn="r">
              <a:lnSpc>
                <a:spcPct val="200000"/>
              </a:lnSpc>
              <a:buNone/>
            </a:pPr>
            <a:r>
              <a:rPr lang="it-IT" dirty="0">
                <a:cs typeface="B Titr" panose="00000700000000000000" pitchFamily="2" charset="-78"/>
              </a:rPr>
              <a:t>(RR 1.87, 95% CI </a:t>
            </a:r>
            <a:r>
              <a:rPr lang="fa-IR" dirty="0" smtClean="0">
                <a:cs typeface="B Titr" panose="00000700000000000000" pitchFamily="2" charset="-78"/>
              </a:rPr>
              <a:t>)</a:t>
            </a:r>
            <a:r>
              <a:rPr lang="it-IT" dirty="0" smtClean="0">
                <a:cs typeface="B Titr" panose="00000700000000000000" pitchFamily="2" charset="-78"/>
              </a:rPr>
              <a:t>1.43–2.45</a:t>
            </a:r>
            <a:r>
              <a:rPr lang="it-IT" dirty="0">
                <a:cs typeface="B Titr" panose="00000700000000000000" pitchFamily="2" charset="-78"/>
              </a:rPr>
              <a:t>; </a:t>
            </a:r>
            <a:r>
              <a:rPr lang="it-IT" dirty="0" smtClean="0">
                <a:cs typeface="B Titr" panose="00000700000000000000" pitchFamily="2" charset="-78"/>
              </a:rPr>
              <a:t>I2</a:t>
            </a:r>
            <a:r>
              <a:rPr lang="fa-IR" dirty="0" smtClean="0">
                <a:cs typeface="B Titr" panose="00000700000000000000" pitchFamily="2" charset="-78"/>
              </a:rPr>
              <a:t>=</a:t>
            </a:r>
            <a:r>
              <a:rPr lang="it-IT" dirty="0" smtClean="0">
                <a:cs typeface="B Titr" panose="00000700000000000000" pitchFamily="2" charset="-78"/>
              </a:rPr>
              <a:t>0%)</a:t>
            </a:r>
            <a:endParaRPr lang="fa-IR" dirty="0" smtClean="0">
              <a:cs typeface="B Titr" panose="00000700000000000000" pitchFamily="2" charset="-78"/>
            </a:endParaRPr>
          </a:p>
          <a:p>
            <a:pPr marL="109728" indent="0" algn="r">
              <a:lnSpc>
                <a:spcPct val="200000"/>
              </a:lnSpc>
              <a:buNone/>
            </a:pPr>
            <a:r>
              <a:rPr lang="fa-IR" dirty="0" smtClean="0">
                <a:cs typeface="B Titr" panose="00000700000000000000" pitchFamily="2" charset="-78"/>
              </a:rPr>
              <a:t>در انالیز مطالعات با پیگیری 8 تا 12 سال:</a:t>
            </a:r>
          </a:p>
          <a:p>
            <a:pPr marL="109728" indent="0" algn="r">
              <a:lnSpc>
                <a:spcPct val="200000"/>
              </a:lnSpc>
              <a:buNone/>
            </a:pPr>
            <a:r>
              <a:rPr lang="it-IT" dirty="0">
                <a:cs typeface="B Titr" panose="00000700000000000000" pitchFamily="2" charset="-78"/>
              </a:rPr>
              <a:t>(RR 1.26, 95% CI 1.03–1.53; </a:t>
            </a:r>
            <a:r>
              <a:rPr lang="it-IT" dirty="0" smtClean="0">
                <a:cs typeface="B Titr" panose="00000700000000000000" pitchFamily="2" charset="-78"/>
              </a:rPr>
              <a:t>I2</a:t>
            </a:r>
            <a:r>
              <a:rPr lang="fa-IR" dirty="0" smtClean="0">
                <a:cs typeface="B Titr" panose="00000700000000000000" pitchFamily="2" charset="-78"/>
              </a:rPr>
              <a:t>=</a:t>
            </a:r>
            <a:r>
              <a:rPr lang="en-US" dirty="0" smtClean="0">
                <a:cs typeface="B Titr" panose="00000700000000000000" pitchFamily="2" charset="-78"/>
              </a:rPr>
              <a:t>34</a:t>
            </a:r>
            <a:r>
              <a:rPr lang="en-US" dirty="0">
                <a:cs typeface="B Titr" panose="00000700000000000000" pitchFamily="2" charset="-78"/>
              </a:rPr>
              <a:t>%)</a:t>
            </a:r>
            <a:endParaRPr lang="fa-IR" dirty="0" smtClean="0">
              <a:cs typeface="B Titr" panose="00000700000000000000" pitchFamily="2" charset="-78"/>
            </a:endParaRPr>
          </a:p>
          <a:p>
            <a:pPr marL="109728" indent="0">
              <a:buNone/>
            </a:pPr>
            <a:endParaRPr lang="en-US" dirty="0"/>
          </a:p>
        </p:txBody>
      </p:sp>
      <p:sp>
        <p:nvSpPr>
          <p:cNvPr id="3" name="TextBox 2"/>
          <p:cNvSpPr txBox="1"/>
          <p:nvPr/>
        </p:nvSpPr>
        <p:spPr>
          <a:xfrm>
            <a:off x="3886200" y="6324600"/>
            <a:ext cx="4419600" cy="646331"/>
          </a:xfrm>
          <a:prstGeom prst="rect">
            <a:avLst/>
          </a:prstGeom>
          <a:noFill/>
        </p:spPr>
        <p:txBody>
          <a:bodyPr wrap="square" rtlCol="0">
            <a:spAutoFit/>
          </a:bodyPr>
          <a:lstStyle/>
          <a:p>
            <a:r>
              <a:rPr lang="en-US" u="sng" dirty="0" err="1">
                <a:hlinkClick r:id="rId2" tooltip="European journal of preventive cardiology."/>
              </a:rPr>
              <a:t>Eur</a:t>
            </a:r>
            <a:r>
              <a:rPr lang="en-US" u="sng" dirty="0">
                <a:hlinkClick r:id="rId2" tooltip="European journal of preventive cardiology."/>
              </a:rPr>
              <a:t> J </a:t>
            </a:r>
            <a:r>
              <a:rPr lang="en-US" u="sng" dirty="0" err="1">
                <a:hlinkClick r:id="rId2" tooltip="European journal of preventive cardiology."/>
              </a:rPr>
              <a:t>Prev</a:t>
            </a:r>
            <a:r>
              <a:rPr lang="en-US" u="sng" dirty="0">
                <a:hlinkClick r:id="rId2" tooltip="European journal of preventive cardiology."/>
              </a:rPr>
              <a:t> </a:t>
            </a:r>
            <a:r>
              <a:rPr lang="en-US" u="sng" dirty="0" err="1">
                <a:hlinkClick r:id="rId2" tooltip="European journal of preventive cardiology."/>
              </a:rPr>
              <a:t>Cardiol</a:t>
            </a:r>
            <a:r>
              <a:rPr lang="en-US" u="sng" dirty="0">
                <a:hlinkClick r:id="rId2" tooltip="European journal of preventive cardiology."/>
              </a:rPr>
              <a:t>.</a:t>
            </a:r>
            <a:r>
              <a:rPr lang="en-US" dirty="0"/>
              <a:t> 2015 Dec 23</a:t>
            </a:r>
          </a:p>
          <a:p>
            <a:endParaRPr lang="en-US" dirty="0"/>
          </a:p>
        </p:txBody>
      </p:sp>
      <p:sp>
        <p:nvSpPr>
          <p:cNvPr id="4" name="TextBox 3"/>
          <p:cNvSpPr txBox="1"/>
          <p:nvPr/>
        </p:nvSpPr>
        <p:spPr>
          <a:xfrm>
            <a:off x="2667000" y="304800"/>
            <a:ext cx="5788194" cy="523220"/>
          </a:xfrm>
          <a:prstGeom prst="rect">
            <a:avLst/>
          </a:prstGeom>
          <a:noFill/>
        </p:spPr>
        <p:txBody>
          <a:bodyPr wrap="square" rtlCol="0">
            <a:spAutoFit/>
          </a:bodyPr>
          <a:lstStyle/>
          <a:p>
            <a:r>
              <a:rPr lang="en-US" sz="2800" b="1" dirty="0" smtClean="0">
                <a:solidFill>
                  <a:srgbClr val="FF0000"/>
                </a:solidFill>
              </a:rPr>
              <a:t>MHO cardiovascular risk</a:t>
            </a:r>
            <a:endParaRPr lang="en-US" sz="2800" b="1" dirty="0">
              <a:solidFill>
                <a:srgbClr val="FF0000"/>
              </a:solidFill>
            </a:endParaRPr>
          </a:p>
        </p:txBody>
      </p:sp>
    </p:spTree>
    <p:extLst>
      <p:ext uri="{BB962C8B-B14F-4D97-AF65-F5344CB8AC3E}">
        <p14:creationId xmlns:p14="http://schemas.microsoft.com/office/powerpoint/2010/main" val="49372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algn="just" rtl="1">
              <a:lnSpc>
                <a:spcPct val="200000"/>
              </a:lnSpc>
              <a:buNone/>
            </a:pPr>
            <a:r>
              <a:rPr lang="fa-IR" dirty="0">
                <a:cs typeface="B Titr" panose="00000700000000000000" pitchFamily="2" charset="-78"/>
              </a:rPr>
              <a:t>نتیجه نهایی:</a:t>
            </a:r>
            <a:endParaRPr lang="en-US" dirty="0">
              <a:cs typeface="B Titr" panose="00000700000000000000" pitchFamily="2" charset="-78"/>
            </a:endParaRPr>
          </a:p>
          <a:p>
            <a:pPr algn="just" rtl="1">
              <a:lnSpc>
                <a:spcPct val="200000"/>
              </a:lnSpc>
              <a:buNone/>
            </a:pPr>
            <a:r>
              <a:rPr lang="fa-IR" dirty="0" smtClean="0">
                <a:cs typeface="B Titr" panose="00000700000000000000" pitchFamily="2" charset="-78"/>
              </a:rPr>
              <a:t>   متاانالیز </a:t>
            </a:r>
            <a:r>
              <a:rPr lang="fa-IR" dirty="0">
                <a:cs typeface="B Titr" panose="00000700000000000000" pitchFamily="2" charset="-78"/>
              </a:rPr>
              <a:t>مطالعات اینده نگرنشان داد که در افراد چاق با وضعیت متابولیک نرمال (</a:t>
            </a:r>
            <a:r>
              <a:rPr lang="en-US" dirty="0">
                <a:cs typeface="B Titr" panose="00000700000000000000" pitchFamily="2" charset="-78"/>
              </a:rPr>
              <a:t>MHO</a:t>
            </a:r>
            <a:r>
              <a:rPr lang="fa-IR" dirty="0">
                <a:cs typeface="B Titr" panose="00000700000000000000" pitchFamily="2" charset="-78"/>
              </a:rPr>
              <a:t>)  در مقایسه با افراد نرمال ،ریسک  حوادث قلبی عروقی افزایش می یابد.</a:t>
            </a:r>
            <a:endParaRPr lang="en-US" dirty="0">
              <a:cs typeface="B Titr" panose="00000700000000000000" pitchFamily="2" charset="-78"/>
            </a:endParaRPr>
          </a:p>
          <a:p>
            <a:pPr>
              <a:lnSpc>
                <a:spcPct val="200000"/>
              </a:lnSpc>
            </a:pPr>
            <a:endParaRPr lang="en-US" dirty="0"/>
          </a:p>
        </p:txBody>
      </p:sp>
      <p:sp>
        <p:nvSpPr>
          <p:cNvPr id="2" name="TextBox 1"/>
          <p:cNvSpPr txBox="1"/>
          <p:nvPr/>
        </p:nvSpPr>
        <p:spPr>
          <a:xfrm>
            <a:off x="3810000" y="6400800"/>
            <a:ext cx="3706464" cy="646331"/>
          </a:xfrm>
          <a:prstGeom prst="rect">
            <a:avLst/>
          </a:prstGeom>
          <a:noFill/>
        </p:spPr>
        <p:txBody>
          <a:bodyPr wrap="none" rtlCol="0">
            <a:spAutoFit/>
          </a:bodyPr>
          <a:lstStyle/>
          <a:p>
            <a:r>
              <a:rPr lang="en-US" u="sng" dirty="0" err="1">
                <a:hlinkClick r:id="rId2" tooltip="European journal of preventive cardiology."/>
              </a:rPr>
              <a:t>Eur</a:t>
            </a:r>
            <a:r>
              <a:rPr lang="en-US" u="sng" dirty="0">
                <a:hlinkClick r:id="rId2" tooltip="European journal of preventive cardiology."/>
              </a:rPr>
              <a:t> J </a:t>
            </a:r>
            <a:r>
              <a:rPr lang="en-US" u="sng" dirty="0" err="1">
                <a:hlinkClick r:id="rId2" tooltip="European journal of preventive cardiology."/>
              </a:rPr>
              <a:t>Prev</a:t>
            </a:r>
            <a:r>
              <a:rPr lang="en-US" u="sng" dirty="0">
                <a:hlinkClick r:id="rId2" tooltip="European journal of preventive cardiology."/>
              </a:rPr>
              <a:t> </a:t>
            </a:r>
            <a:r>
              <a:rPr lang="en-US" u="sng" dirty="0" err="1">
                <a:hlinkClick r:id="rId2" tooltip="European journal of preventive cardiology."/>
              </a:rPr>
              <a:t>Cardiol</a:t>
            </a:r>
            <a:r>
              <a:rPr lang="en-US" u="sng" dirty="0">
                <a:hlinkClick r:id="rId2" tooltip="European journal of preventive cardiology."/>
              </a:rPr>
              <a:t>.</a:t>
            </a:r>
            <a:r>
              <a:rPr lang="en-US" dirty="0"/>
              <a:t> 2015 Dec 23</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cstate="print"/>
          <a:srcRect l="29167" r="28846" b="83466"/>
          <a:stretch/>
        </p:blipFill>
        <p:spPr bwMode="auto">
          <a:xfrm>
            <a:off x="533400" y="685800"/>
            <a:ext cx="7696200" cy="2286000"/>
          </a:xfrm>
          <a:prstGeom prst="rect">
            <a:avLst/>
          </a:prstGeom>
          <a:ln/>
          <a:extLst>
            <a:ext uri="{53640926-AAD7-44D8-BBD7-CCE9431645EC}">
              <a14:shadowObscured xmlns:a14="http://schemas.microsoft.com/office/drawing/2010/main"/>
            </a:ext>
          </a:extLst>
        </p:spPr>
        <p:style>
          <a:lnRef idx="2">
            <a:schemeClr val="accent4"/>
          </a:lnRef>
          <a:fillRef idx="1">
            <a:schemeClr val="lt1"/>
          </a:fillRef>
          <a:effectRef idx="0">
            <a:schemeClr val="accent4"/>
          </a:effectRef>
          <a:fontRef idx="minor">
            <a:schemeClr val="dk1"/>
          </a:fontRef>
        </p:style>
      </p:pic>
      <p:sp>
        <p:nvSpPr>
          <p:cNvPr id="2" name="TextBox 1"/>
          <p:cNvSpPr txBox="1"/>
          <p:nvPr/>
        </p:nvSpPr>
        <p:spPr>
          <a:xfrm>
            <a:off x="1143000" y="5410200"/>
            <a:ext cx="7696200" cy="307777"/>
          </a:xfrm>
          <a:prstGeom prst="rect">
            <a:avLst/>
          </a:prstGeom>
          <a:noFill/>
        </p:spPr>
        <p:txBody>
          <a:bodyPr wrap="square" rtlCol="0">
            <a:spAutoFit/>
          </a:bodyPr>
          <a:lstStyle/>
          <a:p>
            <a:r>
              <a:rPr lang="en-US" sz="1400" u="sng" dirty="0" smtClean="0">
                <a:hlinkClick r:id="rId3" tooltip="The American journal of cardiology."/>
              </a:rPr>
              <a:t> </a:t>
            </a:r>
            <a:r>
              <a:rPr lang="en-US" sz="1400" u="sng" dirty="0" err="1" smtClean="0">
                <a:hlinkClick r:id="rId3" tooltip="The American journal of cardiology."/>
              </a:rPr>
              <a:t>Hosseinpanah</a:t>
            </a:r>
            <a:r>
              <a:rPr lang="en-US" sz="1400" u="sng" dirty="0" smtClean="0">
                <a:hlinkClick r:id="rId3" tooltip="The American journal of cardiology."/>
              </a:rPr>
              <a:t> .Am </a:t>
            </a:r>
            <a:r>
              <a:rPr lang="en-US" sz="1400" u="sng" dirty="0">
                <a:hlinkClick r:id="rId3" tooltip="The American journal of cardiology."/>
              </a:rPr>
              <a:t>J </a:t>
            </a:r>
            <a:r>
              <a:rPr lang="en-US" sz="1400" u="sng" dirty="0" err="1">
                <a:hlinkClick r:id="rId3" tooltip="The American journal of cardiology."/>
              </a:rPr>
              <a:t>Cardiol</a:t>
            </a:r>
            <a:r>
              <a:rPr lang="en-US" sz="1400" u="sng" dirty="0">
                <a:hlinkClick r:id="rId3" tooltip="The American journal of cardiology."/>
              </a:rPr>
              <a:t>.</a:t>
            </a:r>
            <a:r>
              <a:rPr lang="en-US" sz="1400" dirty="0"/>
              <a:t> 2011 Feb</a:t>
            </a:r>
          </a:p>
        </p:txBody>
      </p:sp>
    </p:spTree>
    <p:extLst>
      <p:ext uri="{BB962C8B-B14F-4D97-AF65-F5344CB8AC3E}">
        <p14:creationId xmlns:p14="http://schemas.microsoft.com/office/powerpoint/2010/main" val="2068351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45335732"/>
              </p:ext>
            </p:extLst>
          </p:nvPr>
        </p:nvGraphicFramePr>
        <p:xfrm>
          <a:off x="0" y="-110299"/>
          <a:ext cx="9144000" cy="9374491"/>
        </p:xfrm>
        <a:graphic>
          <a:graphicData uri="http://schemas.openxmlformats.org/drawingml/2006/table">
            <a:tbl>
              <a:tblPr firstRow="1" firstCol="1" bandRow="1">
                <a:tableStyleId>{5C22544A-7EE6-4342-B048-85BDC9FD1C3A}</a:tableStyleId>
              </a:tblPr>
              <a:tblGrid>
                <a:gridCol w="6123905"/>
                <a:gridCol w="1115095"/>
                <a:gridCol w="1164466"/>
                <a:gridCol w="740534"/>
              </a:tblGrid>
              <a:tr h="550782">
                <a:tc>
                  <a:txBody>
                    <a:bodyPr/>
                    <a:lstStyle/>
                    <a:p>
                      <a:pPr marL="0" marR="0" algn="ctr" rtl="1">
                        <a:lnSpc>
                          <a:spcPct val="107000"/>
                        </a:lnSpc>
                        <a:spcBef>
                          <a:spcPts val="0"/>
                        </a:spcBef>
                        <a:spcAft>
                          <a:spcPts val="0"/>
                        </a:spcAft>
                      </a:pPr>
                      <a:r>
                        <a:rPr lang="fa-IR" sz="1600" b="0" dirty="0" smtClean="0">
                          <a:solidFill>
                            <a:schemeClr val="tx1"/>
                          </a:solidFill>
                          <a:effectLst/>
                          <a:cs typeface="B Nazanin" panose="00000400000000000000" pitchFamily="2" charset="-78"/>
                        </a:rPr>
                        <a:t>یافته ها</a:t>
                      </a:r>
                    </a:p>
                    <a:p>
                      <a:pPr marL="0" marR="0" algn="ctr" rtl="1">
                        <a:lnSpc>
                          <a:spcPct val="107000"/>
                        </a:lnSpc>
                        <a:spcBef>
                          <a:spcPts val="0"/>
                        </a:spcBef>
                        <a:spcAft>
                          <a:spcPts val="0"/>
                        </a:spcAft>
                      </a:pPr>
                      <a:endParaRPr lang="en-US" sz="1600" b="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marL="0" marR="0" algn="ctr" rtl="1">
                        <a:lnSpc>
                          <a:spcPct val="107000"/>
                        </a:lnSpc>
                        <a:spcBef>
                          <a:spcPts val="0"/>
                        </a:spcBef>
                        <a:spcAft>
                          <a:spcPts val="0"/>
                        </a:spcAft>
                      </a:pPr>
                      <a:r>
                        <a:rPr lang="fa-IR" sz="1600" b="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طول فالو اپ و </a:t>
                      </a:r>
                      <a:r>
                        <a:rPr lang="en-US" sz="1600" b="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OUTCOME</a:t>
                      </a:r>
                      <a:endParaRPr lang="en-US" sz="1600" b="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marL="0" marR="0" algn="ctr" rtl="1">
                        <a:lnSpc>
                          <a:spcPct val="107000"/>
                        </a:lnSpc>
                        <a:spcBef>
                          <a:spcPts val="0"/>
                        </a:spcBef>
                        <a:spcAft>
                          <a:spcPts val="0"/>
                        </a:spcAft>
                      </a:pPr>
                      <a:r>
                        <a:rPr lang="fa-IR" sz="1600" b="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جمعیت</a:t>
                      </a:r>
                      <a:r>
                        <a:rPr lang="fa-IR" sz="1600" b="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مورد مطالعه</a:t>
                      </a:r>
                      <a:endParaRPr lang="en-US" sz="1600" b="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marL="0" marR="0" algn="ctr" rtl="1">
                        <a:lnSpc>
                          <a:spcPct val="107000"/>
                        </a:lnSpc>
                        <a:spcBef>
                          <a:spcPts val="0"/>
                        </a:spcBef>
                        <a:spcAft>
                          <a:spcPts val="0"/>
                        </a:spcAft>
                      </a:pPr>
                      <a:r>
                        <a:rPr lang="ar-SA" sz="1600" b="0" dirty="0" smtClean="0">
                          <a:solidFill>
                            <a:schemeClr val="tx1"/>
                          </a:solidFill>
                          <a:effectLst/>
                          <a:cs typeface="B Nazanin" panose="00000400000000000000" pitchFamily="2" charset="-78"/>
                        </a:rPr>
                        <a:t>سال</a:t>
                      </a:r>
                      <a:r>
                        <a:rPr lang="fa-IR" sz="1600" b="0" dirty="0" smtClean="0">
                          <a:solidFill>
                            <a:schemeClr val="tx1"/>
                          </a:solidFill>
                          <a:effectLst/>
                          <a:cs typeface="B Nazanin" panose="00000400000000000000" pitchFamily="2" charset="-78"/>
                        </a:rPr>
                        <a:t>، محل و طراحی مطالعه</a:t>
                      </a:r>
                      <a:r>
                        <a:rPr lang="ar-SA" sz="1600" b="0" dirty="0" smtClean="0">
                          <a:solidFill>
                            <a:schemeClr val="tx1"/>
                          </a:solidFill>
                          <a:effectLst/>
                          <a:cs typeface="B Nazanin" panose="00000400000000000000" pitchFamily="2" charset="-78"/>
                        </a:rPr>
                        <a:t> </a:t>
                      </a:r>
                      <a:endParaRPr lang="en-US" sz="1600" b="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lnR w="12700" cap="flat" cmpd="sng" algn="ctr">
                      <a:solidFill>
                        <a:schemeClr val="tx1"/>
                      </a:solidFill>
                      <a:prstDash val="solid"/>
                      <a:round/>
                      <a:headEnd type="none" w="med" len="med"/>
                      <a:tailEnd type="none" w="med" len="med"/>
                    </a:lnR>
                  </a:tcPr>
                </a:tc>
              </a:tr>
              <a:tr h="1616646">
                <a:tc rowSpan="3">
                  <a:txBody>
                    <a:bodyPr/>
                    <a:lstStyle/>
                    <a:p>
                      <a:r>
                        <a:rPr kumimoji="0" lang="fa-IR" sz="1400" b="1" kern="1200" dirty="0" smtClean="0">
                          <a:solidFill>
                            <a:schemeClr val="lt1"/>
                          </a:solidFill>
                          <a:latin typeface="+mn-lt"/>
                          <a:ea typeface="+mn-ea"/>
                          <a:cs typeface="+mn-cs"/>
                        </a:rPr>
                        <a:t> </a:t>
                      </a:r>
                      <a:endParaRPr kumimoji="0" lang="en-US" sz="1400" b="1" kern="1200" dirty="0" smtClean="0">
                        <a:solidFill>
                          <a:schemeClr val="lt1"/>
                        </a:solidFill>
                        <a:latin typeface="+mn-lt"/>
                        <a:ea typeface="+mn-ea"/>
                        <a:cs typeface="+mn-cs"/>
                      </a:endParaRPr>
                    </a:p>
                    <a:p>
                      <a:endParaRPr kumimoji="0" lang="en-US" sz="1400" b="1" kern="1200" dirty="0" smtClean="0">
                        <a:solidFill>
                          <a:schemeClr val="lt1"/>
                        </a:solidFill>
                        <a:latin typeface="+mn-lt"/>
                        <a:ea typeface="+mn-ea"/>
                        <a:cs typeface="+mn-cs"/>
                      </a:endParaRPr>
                    </a:p>
                    <a:p>
                      <a:endParaRPr kumimoji="0" lang="en-US" sz="1600" b="1" kern="1200" dirty="0" smtClean="0">
                        <a:solidFill>
                          <a:schemeClr val="lt1"/>
                        </a:solidFill>
                        <a:latin typeface="+mn-lt"/>
                        <a:ea typeface="+mn-ea"/>
                        <a:cs typeface="+mn-cs"/>
                      </a:endParaRPr>
                    </a:p>
                    <a:p>
                      <a:pPr algn="r"/>
                      <a:r>
                        <a:rPr kumimoji="0" lang="ar-SA" sz="1600" b="1" kern="1200" dirty="0" smtClean="0">
                          <a:solidFill>
                            <a:schemeClr val="lt1"/>
                          </a:solidFill>
                          <a:latin typeface="+mn-lt"/>
                          <a:ea typeface="+mn-ea"/>
                          <a:cs typeface="+mn-cs"/>
                        </a:rPr>
                        <a:t>خطر نسبی برای حواد </a:t>
                      </a:r>
                      <a:r>
                        <a:rPr kumimoji="0" lang="fa-IR" sz="1600" b="1" kern="1200" dirty="0" smtClean="0">
                          <a:solidFill>
                            <a:schemeClr val="lt1"/>
                          </a:solidFill>
                          <a:latin typeface="+mn-lt"/>
                          <a:ea typeface="+mn-ea"/>
                          <a:cs typeface="+mn-cs"/>
                        </a:rPr>
                        <a:t>ث</a:t>
                      </a:r>
                      <a:r>
                        <a:rPr kumimoji="0" lang="ar-SA" sz="1600" b="1" kern="1200" dirty="0" smtClean="0">
                          <a:solidFill>
                            <a:schemeClr val="lt1"/>
                          </a:solidFill>
                          <a:latin typeface="+mn-lt"/>
                          <a:ea typeface="+mn-ea"/>
                          <a:cs typeface="+mn-cs"/>
                        </a:rPr>
                        <a:t> قلبی عروقی  برای افراد بدون اختلال متابولیک :</a:t>
                      </a:r>
                      <a:endParaRPr kumimoji="0" lang="fa-IR" sz="1600" b="1" kern="1200" dirty="0" smtClean="0">
                        <a:solidFill>
                          <a:schemeClr val="lt1"/>
                        </a:solidFill>
                        <a:latin typeface="+mn-lt"/>
                        <a:ea typeface="+mn-ea"/>
                        <a:cs typeface="+mn-cs"/>
                      </a:endParaRPr>
                    </a:p>
                    <a:p>
                      <a:pPr algn="r"/>
                      <a:endParaRPr kumimoji="0" lang="en-US" sz="1600" b="1" kern="1200" dirty="0" smtClean="0">
                        <a:solidFill>
                          <a:schemeClr val="lt1"/>
                        </a:solidFill>
                        <a:latin typeface="+mn-lt"/>
                        <a:ea typeface="+mn-ea"/>
                        <a:cs typeface="+mn-cs"/>
                      </a:endParaRPr>
                    </a:p>
                    <a:p>
                      <a:pPr algn="r"/>
                      <a:r>
                        <a:rPr kumimoji="0" lang="en-US" sz="1600" b="1" kern="1200" dirty="0" smtClean="0">
                          <a:solidFill>
                            <a:srgbClr val="FFC000"/>
                          </a:solidFill>
                          <a:latin typeface="+mn-lt"/>
                          <a:ea typeface="+mn-ea"/>
                          <a:cs typeface="+mn-cs"/>
                        </a:rPr>
                        <a:t>normal weight:1</a:t>
                      </a:r>
                    </a:p>
                    <a:p>
                      <a:pPr algn="r"/>
                      <a:r>
                        <a:rPr kumimoji="0" lang="en-US" sz="1600" b="1" kern="1200" dirty="0" smtClean="0">
                          <a:solidFill>
                            <a:srgbClr val="FFC000"/>
                          </a:solidFill>
                          <a:latin typeface="+mn-lt"/>
                          <a:ea typeface="+mn-ea"/>
                          <a:cs typeface="+mn-cs"/>
                        </a:rPr>
                        <a:t>over weight:1.10 (CI:0.76-1.61)</a:t>
                      </a:r>
                    </a:p>
                    <a:p>
                      <a:pPr algn="r"/>
                      <a:r>
                        <a:rPr kumimoji="0" lang="en-US" sz="1600" b="1" kern="1200" dirty="0" smtClean="0">
                          <a:solidFill>
                            <a:srgbClr val="FFC000"/>
                          </a:solidFill>
                          <a:latin typeface="+mn-lt"/>
                          <a:ea typeface="+mn-ea"/>
                          <a:cs typeface="+mn-cs"/>
                        </a:rPr>
                        <a:t>Obese:1.07 (CI:0.59-1.96)</a:t>
                      </a:r>
                    </a:p>
                    <a:p>
                      <a:pPr algn="r"/>
                      <a:r>
                        <a:rPr kumimoji="0" lang="ar-SA" sz="1600" b="1" kern="1200" dirty="0" smtClean="0">
                          <a:solidFill>
                            <a:schemeClr val="lt1"/>
                          </a:solidFill>
                          <a:latin typeface="+mn-lt"/>
                          <a:ea typeface="+mn-ea"/>
                          <a:cs typeface="+mn-cs"/>
                        </a:rPr>
                        <a:t>		</a:t>
                      </a:r>
                      <a:endParaRPr kumimoji="0" lang="fa-IR" sz="1600" b="1" kern="1200" dirty="0" smtClean="0">
                        <a:solidFill>
                          <a:schemeClr val="lt1"/>
                        </a:solidFill>
                        <a:latin typeface="+mn-lt"/>
                        <a:ea typeface="+mn-ea"/>
                        <a:cs typeface="+mn-cs"/>
                      </a:endParaRPr>
                    </a:p>
                    <a:p>
                      <a:pPr algn="r"/>
                      <a:endParaRPr kumimoji="0" lang="fa-IR" sz="1600" b="1" kern="1200" dirty="0" smtClean="0">
                        <a:solidFill>
                          <a:schemeClr val="lt1"/>
                        </a:solidFill>
                        <a:latin typeface="+mn-lt"/>
                        <a:ea typeface="+mn-ea"/>
                        <a:cs typeface="+mn-cs"/>
                      </a:endParaRPr>
                    </a:p>
                    <a:p>
                      <a:pPr algn="r"/>
                      <a:r>
                        <a:rPr kumimoji="0" lang="ar-SA" sz="1600" b="1" kern="1200" dirty="0" smtClean="0">
                          <a:solidFill>
                            <a:schemeClr val="lt1"/>
                          </a:solidFill>
                          <a:latin typeface="+mn-lt"/>
                          <a:ea typeface="+mn-ea"/>
                          <a:cs typeface="+mn-cs"/>
                        </a:rPr>
                        <a:t>خطر نسبی برای حواد </a:t>
                      </a:r>
                      <a:r>
                        <a:rPr kumimoji="0" lang="fa-IR" sz="1600" b="1" kern="1200" dirty="0" smtClean="0">
                          <a:solidFill>
                            <a:schemeClr val="lt1"/>
                          </a:solidFill>
                          <a:latin typeface="+mn-lt"/>
                          <a:ea typeface="+mn-ea"/>
                          <a:cs typeface="+mn-cs"/>
                        </a:rPr>
                        <a:t>ث</a:t>
                      </a:r>
                      <a:r>
                        <a:rPr kumimoji="0" lang="ar-SA" sz="1600" b="1" kern="1200" dirty="0" smtClean="0">
                          <a:solidFill>
                            <a:schemeClr val="lt1"/>
                          </a:solidFill>
                          <a:latin typeface="+mn-lt"/>
                          <a:ea typeface="+mn-ea"/>
                          <a:cs typeface="+mn-cs"/>
                        </a:rPr>
                        <a:t> قلبی عروقی  برای افراد با</a:t>
                      </a:r>
                      <a:r>
                        <a:rPr kumimoji="0" lang="fa-IR" sz="1600" b="1" kern="1200" dirty="0" smtClean="0">
                          <a:solidFill>
                            <a:schemeClr val="lt1"/>
                          </a:solidFill>
                          <a:latin typeface="+mn-lt"/>
                          <a:ea typeface="+mn-ea"/>
                          <a:cs typeface="+mn-cs"/>
                        </a:rPr>
                        <a:t> ا</a:t>
                      </a:r>
                      <a:r>
                        <a:rPr kumimoji="0" lang="ar-SA" sz="1600" b="1" kern="1200" dirty="0" smtClean="0">
                          <a:solidFill>
                            <a:schemeClr val="lt1"/>
                          </a:solidFill>
                          <a:latin typeface="+mn-lt"/>
                          <a:ea typeface="+mn-ea"/>
                          <a:cs typeface="+mn-cs"/>
                        </a:rPr>
                        <a:t>ختلال متابولیک :</a:t>
                      </a:r>
                      <a:endParaRPr kumimoji="0" lang="en-US" sz="1600" b="1" kern="1200" dirty="0" smtClean="0">
                        <a:solidFill>
                          <a:schemeClr val="lt1"/>
                        </a:solidFill>
                        <a:latin typeface="+mn-lt"/>
                        <a:ea typeface="+mn-ea"/>
                        <a:cs typeface="+mn-cs"/>
                      </a:endParaRPr>
                    </a:p>
                    <a:p>
                      <a:pPr algn="r"/>
                      <a:endParaRPr kumimoji="0" lang="fa-IR" sz="1600" b="1" kern="1200" dirty="0" smtClean="0">
                        <a:solidFill>
                          <a:srgbClr val="FFC000"/>
                        </a:solidFill>
                        <a:latin typeface="+mn-lt"/>
                        <a:ea typeface="+mn-ea"/>
                        <a:cs typeface="+mn-cs"/>
                      </a:endParaRPr>
                    </a:p>
                    <a:p>
                      <a:pPr algn="r"/>
                      <a:r>
                        <a:rPr kumimoji="0" lang="en-US" sz="1600" b="1" kern="1200" dirty="0" smtClean="0">
                          <a:solidFill>
                            <a:srgbClr val="FFC000"/>
                          </a:solidFill>
                          <a:latin typeface="+mn-lt"/>
                          <a:ea typeface="+mn-ea"/>
                          <a:cs typeface="+mn-cs"/>
                        </a:rPr>
                        <a:t>normal weight: 2.10 (CI:1.36-3.26)</a:t>
                      </a:r>
                    </a:p>
                    <a:p>
                      <a:pPr algn="r"/>
                      <a:r>
                        <a:rPr kumimoji="0" lang="en-US" sz="1600" b="1" kern="1200" dirty="0" smtClean="0">
                          <a:solidFill>
                            <a:srgbClr val="FFC000"/>
                          </a:solidFill>
                          <a:latin typeface="+mn-lt"/>
                          <a:ea typeface="+mn-ea"/>
                          <a:cs typeface="+mn-cs"/>
                        </a:rPr>
                        <a:t>over weight:2.35 (CI:1.71- 3.22)</a:t>
                      </a:r>
                    </a:p>
                    <a:p>
                      <a:pPr algn="r"/>
                      <a:r>
                        <a:rPr kumimoji="0" lang="en-US" sz="1600" b="1" kern="1200" dirty="0" smtClean="0">
                          <a:solidFill>
                            <a:srgbClr val="FFC000"/>
                          </a:solidFill>
                          <a:latin typeface="+mn-lt"/>
                          <a:ea typeface="+mn-ea"/>
                          <a:cs typeface="+mn-cs"/>
                        </a:rPr>
                        <a:t>Obese: 2.35 (CI:1.71- 3.22)</a:t>
                      </a:r>
                      <a:endParaRPr kumimoji="0" lang="fa-IR" sz="1400" b="1" kern="1200" dirty="0" smtClean="0">
                        <a:solidFill>
                          <a:schemeClr val="lt1"/>
                        </a:solidFill>
                        <a:latin typeface="+mn-lt"/>
                        <a:ea typeface="+mn-ea"/>
                        <a:cs typeface="+mn-cs"/>
                      </a:endParaRPr>
                    </a:p>
                    <a:p>
                      <a:pPr algn="r"/>
                      <a:endParaRPr kumimoji="0" lang="fa-IR" sz="1400" b="1" kern="1200" dirty="0" smtClean="0">
                        <a:solidFill>
                          <a:schemeClr val="lt1"/>
                        </a:solidFill>
                        <a:latin typeface="+mn-lt"/>
                        <a:ea typeface="+mn-ea"/>
                        <a:cs typeface="+mn-cs"/>
                      </a:endParaRPr>
                    </a:p>
                    <a:p>
                      <a:endParaRPr kumimoji="0" lang="fa-IR" sz="1400" b="1" kern="1200" dirty="0" smtClean="0">
                        <a:solidFill>
                          <a:schemeClr val="lt1"/>
                        </a:solidFill>
                        <a:latin typeface="+mn-lt"/>
                        <a:ea typeface="+mn-ea"/>
                        <a:cs typeface="+mn-cs"/>
                      </a:endParaRPr>
                    </a:p>
                    <a:p>
                      <a:pPr algn="r" rtl="1"/>
                      <a:r>
                        <a:rPr kumimoji="0" lang="fa-IR" sz="1800" b="1" kern="1200" dirty="0" smtClean="0">
                          <a:solidFill>
                            <a:schemeClr val="lt1"/>
                          </a:solidFill>
                          <a:latin typeface="+mn-lt"/>
                          <a:ea typeface="+mn-ea"/>
                          <a:cs typeface="+mn-cs"/>
                        </a:rPr>
                        <a:t>نتیجه گیری نهایی:</a:t>
                      </a:r>
                      <a:endParaRPr kumimoji="0" lang="en-US" sz="1800" b="1" kern="1200" dirty="0" smtClean="0">
                        <a:solidFill>
                          <a:schemeClr val="lt1"/>
                        </a:solidFill>
                        <a:latin typeface="+mn-lt"/>
                        <a:ea typeface="+mn-ea"/>
                        <a:cs typeface="+mn-cs"/>
                      </a:endParaRPr>
                    </a:p>
                    <a:p>
                      <a:pPr algn="r"/>
                      <a:r>
                        <a:rPr kumimoji="0" lang="fa-IR" sz="1800" b="1" kern="1200" dirty="0" smtClean="0">
                          <a:solidFill>
                            <a:schemeClr val="lt1"/>
                          </a:solidFill>
                          <a:latin typeface="+mn-lt"/>
                          <a:ea typeface="+mn-ea"/>
                          <a:cs typeface="+mn-cs"/>
                        </a:rPr>
                        <a:t>افراد با وزن نرمال و اختلال متابولیک در مقایسه با افراد چاق سالم ریسک بالاتری برای حوادث قلبی عروقی در اینده دارند </a:t>
                      </a:r>
                      <a:endParaRPr kumimoji="0" lang="en-US" sz="1800" b="1" kern="1200" dirty="0" smtClean="0">
                        <a:solidFill>
                          <a:schemeClr val="lt1"/>
                        </a:solidFill>
                        <a:latin typeface="+mn-lt"/>
                        <a:ea typeface="+mn-ea"/>
                        <a:cs typeface="+mn-cs"/>
                      </a:endParaRPr>
                    </a:p>
                    <a:p>
                      <a:endParaRPr kumimoji="0" lang="fa-IR" sz="1400" b="1" kern="1200" dirty="0" smtClean="0">
                        <a:solidFill>
                          <a:schemeClr val="lt1"/>
                        </a:solidFill>
                        <a:latin typeface="+mn-lt"/>
                        <a:ea typeface="+mn-ea"/>
                        <a:cs typeface="+mn-cs"/>
                      </a:endParaRPr>
                    </a:p>
                  </a:txBody>
                  <a:tcPr marL="51435" marR="51435" marT="0" marB="0">
                    <a:lnB w="12700" cap="flat" cmpd="sng" algn="ctr">
                      <a:solidFill>
                        <a:schemeClr val="tx1"/>
                      </a:solidFill>
                      <a:prstDash val="solid"/>
                      <a:round/>
                      <a:headEnd type="none" w="med" len="med"/>
                      <a:tailEnd type="none" w="med" len="med"/>
                    </a:lnB>
                    <a:solidFill>
                      <a:srgbClr val="002060"/>
                    </a:solidFill>
                  </a:tcPr>
                </a:tc>
                <a:tc>
                  <a:txBody>
                    <a:bodyPr/>
                    <a:lstStyle/>
                    <a:p>
                      <a:pPr marL="285750" marR="0" indent="-285750" algn="r" defTabSz="914400" rtl="1" eaLnBrk="1" fontAlgn="auto" latinLnBrk="0" hangingPunct="1">
                        <a:lnSpc>
                          <a:spcPct val="107000"/>
                        </a:lnSpc>
                        <a:spcBef>
                          <a:spcPts val="0"/>
                        </a:spcBef>
                        <a:spcAft>
                          <a:spcPts val="0"/>
                        </a:spcAft>
                        <a:buClrTx/>
                        <a:buSzTx/>
                        <a:buFont typeface="Arial" panose="020B0604020202020204" pitchFamily="34" charset="0"/>
                        <a:buNone/>
                        <a:tabLst/>
                        <a:defRPr/>
                      </a:pPr>
                      <a:r>
                        <a:rPr kumimoji="0" lang="fa-IR" sz="1200" b="1" kern="1200" dirty="0" smtClean="0">
                          <a:solidFill>
                            <a:schemeClr val="dk1"/>
                          </a:solidFill>
                          <a:latin typeface="+mn-lt"/>
                          <a:ea typeface="+mn-ea"/>
                          <a:cs typeface="+mn-cs"/>
                        </a:rPr>
                        <a:t>میانگین طول پیگیری:8.1 سال</a:t>
                      </a:r>
                      <a:endParaRPr kumimoji="0" lang="en-US" sz="1200" b="1" kern="1200" dirty="0" smtClean="0">
                        <a:solidFill>
                          <a:schemeClr val="dk1"/>
                        </a:solidFill>
                        <a:latin typeface="+mn-lt"/>
                        <a:ea typeface="+mn-ea"/>
                        <a:cs typeface="+mn-cs"/>
                      </a:endParaRPr>
                    </a:p>
                    <a:p>
                      <a:pPr marL="285750" marR="0" indent="-285750" algn="r" defTabSz="914400" rtl="1" eaLnBrk="1" fontAlgn="auto" latinLnBrk="0" hangingPunct="1">
                        <a:lnSpc>
                          <a:spcPct val="107000"/>
                        </a:lnSpc>
                        <a:spcBef>
                          <a:spcPts val="0"/>
                        </a:spcBef>
                        <a:spcAft>
                          <a:spcPts val="0"/>
                        </a:spcAft>
                        <a:buClrTx/>
                        <a:buSzTx/>
                        <a:buFont typeface="Arial" panose="020B0604020202020204" pitchFamily="34" charset="0"/>
                        <a:buNone/>
                        <a:tabLst/>
                        <a:defRPr/>
                      </a:pPr>
                      <a:r>
                        <a:rPr kumimoji="0" lang="fa-IR" sz="1200" b="1" kern="1200" dirty="0" smtClean="0">
                          <a:solidFill>
                            <a:schemeClr val="dk1"/>
                          </a:solidFill>
                          <a:latin typeface="+mn-lt"/>
                          <a:ea typeface="+mn-ea"/>
                          <a:cs typeface="+mn-cs"/>
                        </a:rPr>
                        <a:t>پیامد</a:t>
                      </a:r>
                      <a:r>
                        <a:rPr kumimoji="0" lang="fa-IR" sz="1200" b="1" kern="1200" baseline="0" dirty="0" smtClean="0">
                          <a:solidFill>
                            <a:schemeClr val="dk1"/>
                          </a:solidFill>
                          <a:latin typeface="+mn-lt"/>
                          <a:ea typeface="+mn-ea"/>
                          <a:cs typeface="+mn-cs"/>
                        </a:rPr>
                        <a:t> :بیماری های قلبی عروقی</a:t>
                      </a:r>
                      <a:endParaRPr kumimoji="0" lang="en-US" sz="1200" b="1" kern="1200" dirty="0" smtClean="0">
                        <a:solidFill>
                          <a:schemeClr val="dk1"/>
                        </a:solidFill>
                        <a:latin typeface="+mn-lt"/>
                        <a:ea typeface="+mn-ea"/>
                        <a:cs typeface="+mn-cs"/>
                      </a:endParaRPr>
                    </a:p>
                  </a:txBody>
                  <a:tcPr marL="51435" marR="51435" marT="0" marB="0"/>
                </a:tc>
                <a:tc>
                  <a:txBody>
                    <a:bodyPr/>
                    <a:lstStyle/>
                    <a:p>
                      <a:pPr algn="r"/>
                      <a:r>
                        <a:rPr kumimoji="0" lang="fa-IR" sz="1200" b="1" kern="1200" dirty="0" smtClean="0">
                          <a:solidFill>
                            <a:schemeClr val="dk1"/>
                          </a:solidFill>
                          <a:latin typeface="+mn-lt"/>
                          <a:ea typeface="+mn-ea"/>
                          <a:cs typeface="+mn-cs"/>
                        </a:rPr>
                        <a:t>6215 فردبالای 30سا ل</a:t>
                      </a:r>
                      <a:endParaRPr kumimoji="0" lang="en-US" sz="1200" b="1" kern="1200" dirty="0" smtClean="0">
                        <a:solidFill>
                          <a:schemeClr val="dk1"/>
                        </a:solidFill>
                        <a:latin typeface="+mn-lt"/>
                        <a:ea typeface="+mn-ea"/>
                        <a:cs typeface="+mn-cs"/>
                      </a:endParaRPr>
                    </a:p>
                    <a:p>
                      <a:pPr algn="r"/>
                      <a:r>
                        <a:rPr kumimoji="0" lang="fa-IR" sz="1200" b="1" kern="1200" dirty="0" smtClean="0">
                          <a:solidFill>
                            <a:schemeClr val="dk1"/>
                          </a:solidFill>
                          <a:latin typeface="+mn-lt"/>
                          <a:ea typeface="+mn-ea"/>
                          <a:cs typeface="+mn-cs"/>
                        </a:rPr>
                        <a:t>43درصد مرد میانگین سنی 47 سال بدون  بیماری قلبی زمینه ای</a:t>
                      </a:r>
                      <a:endParaRPr kumimoji="0" lang="en-US" sz="1200" b="1" kern="1200" dirty="0" smtClean="0">
                        <a:solidFill>
                          <a:schemeClr val="dk1"/>
                        </a:solidFill>
                        <a:latin typeface="+mn-lt"/>
                        <a:ea typeface="+mn-ea"/>
                        <a:cs typeface="+mn-cs"/>
                      </a:endParaRPr>
                    </a:p>
                    <a:p>
                      <a:pPr algn="r" rtl="1"/>
                      <a:endParaRPr lang="fa-IR" sz="1200" b="1" dirty="0" smtClean="0">
                        <a:effectLst/>
                        <a:cs typeface="B Nazanin" panose="00000400000000000000" pitchFamily="2" charset="-78"/>
                      </a:endParaRPr>
                    </a:p>
                  </a:txBody>
                  <a:tcPr marL="51435" marR="51435" marT="0" marB="0"/>
                </a:tc>
                <a:tc>
                  <a:txBody>
                    <a:bodyPr/>
                    <a:lstStyle/>
                    <a:p>
                      <a:pPr marL="0" marR="0" algn="ctr" rtl="1">
                        <a:lnSpc>
                          <a:spcPct val="107000"/>
                        </a:lnSpc>
                        <a:spcBef>
                          <a:spcPts val="0"/>
                        </a:spcBef>
                        <a:spcAft>
                          <a:spcPts val="0"/>
                        </a:spcAft>
                      </a:pPr>
                      <a:r>
                        <a:rPr lang="fa-IR" sz="1200" b="1" dirty="0" smtClean="0">
                          <a:effectLst/>
                          <a:cs typeface="B Nazanin" panose="00000400000000000000" pitchFamily="2" charset="-78"/>
                        </a:rPr>
                        <a:t>2011 </a:t>
                      </a:r>
                    </a:p>
                    <a:p>
                      <a:pPr marL="0" marR="0" algn="ctr" rtl="1">
                        <a:lnSpc>
                          <a:spcPct val="107000"/>
                        </a:lnSpc>
                        <a:spcBef>
                          <a:spcPts val="0"/>
                        </a:spcBef>
                        <a:spcAft>
                          <a:spcPts val="0"/>
                        </a:spcAft>
                      </a:pPr>
                      <a:r>
                        <a:rPr lang="fa-IR" sz="1200" b="1" dirty="0" smtClean="0">
                          <a:effectLst/>
                          <a:cs typeface="B Nazanin" panose="00000400000000000000" pitchFamily="2" charset="-78"/>
                        </a:rPr>
                        <a:t>ایران </a:t>
                      </a:r>
                    </a:p>
                    <a:p>
                      <a:pPr marL="0" marR="0" algn="ctr" rtl="1">
                        <a:lnSpc>
                          <a:spcPct val="107000"/>
                        </a:lnSpc>
                        <a:spcBef>
                          <a:spcPts val="0"/>
                        </a:spcBef>
                        <a:spcAft>
                          <a:spcPts val="0"/>
                        </a:spcAft>
                      </a:pPr>
                      <a:r>
                        <a:rPr lang="fa-IR" sz="1200" b="1" dirty="0" smtClean="0">
                          <a:effectLst/>
                          <a:cs typeface="B Nazanin" panose="00000400000000000000" pitchFamily="2" charset="-78"/>
                        </a:rPr>
                        <a:t>کوهورت</a:t>
                      </a:r>
                      <a:r>
                        <a:rPr lang="fa-IR" sz="1200" b="1" baseline="0" dirty="0" smtClean="0">
                          <a:effectLst/>
                          <a:cs typeface="B Nazanin" panose="00000400000000000000" pitchFamily="2" charset="-78"/>
                        </a:rPr>
                        <a:t> </a:t>
                      </a:r>
                      <a:endParaRPr lang="fa-IR" sz="1200" b="1" dirty="0" smtClean="0">
                        <a:effectLst/>
                        <a:cs typeface="B Nazanin" panose="00000400000000000000" pitchFamily="2" charset="-78"/>
                      </a:endParaRPr>
                    </a:p>
                  </a:txBody>
                  <a:tcPr marL="51435" marR="51435" marT="0" marB="0">
                    <a:lnR w="12700" cap="flat" cmpd="sng" algn="ctr">
                      <a:solidFill>
                        <a:schemeClr val="tx1"/>
                      </a:solidFill>
                      <a:prstDash val="solid"/>
                      <a:round/>
                      <a:headEnd type="none" w="med" len="med"/>
                      <a:tailEnd type="none" w="med" len="med"/>
                    </a:lnR>
                  </a:tcPr>
                </a:tc>
              </a:tr>
              <a:tr h="76200">
                <a:tc vMerge="1">
                  <a:txBody>
                    <a:bodyPr/>
                    <a:lstStyle/>
                    <a:p>
                      <a:endParaRPr lang="en-US"/>
                    </a:p>
                  </a:txBody>
                  <a:tcPr/>
                </a:tc>
                <a:tc gridSpan="3">
                  <a:txBody>
                    <a:bodyPr/>
                    <a:lstStyle/>
                    <a:p>
                      <a:pPr marL="0" marR="0" algn="ctr" rtl="1">
                        <a:lnSpc>
                          <a:spcPct val="107000"/>
                        </a:lnSpc>
                        <a:spcBef>
                          <a:spcPts val="0"/>
                        </a:spcBef>
                        <a:spcAft>
                          <a:spcPts val="0"/>
                        </a:spcAft>
                      </a:pPr>
                      <a:endParaRPr lang="en-US" sz="1400" b="1" kern="1200" dirty="0">
                        <a:solidFill>
                          <a:schemeClr val="bg1"/>
                        </a:solidFill>
                        <a:effectLst/>
                        <a:latin typeface="+mn-lt"/>
                        <a:ea typeface="+mn-ea"/>
                        <a:cs typeface="B Nazanin" panose="00000400000000000000" pitchFamily="2" charset="-78"/>
                      </a:endParaRPr>
                    </a:p>
                  </a:txBody>
                  <a:tcPr marL="51435" marR="51435" marT="0" marB="0">
                    <a:lnR w="12700" cap="flat" cmpd="sng" algn="ctr">
                      <a:solidFill>
                        <a:schemeClr val="tx1"/>
                      </a:solidFill>
                      <a:prstDash val="solid"/>
                      <a:round/>
                      <a:headEnd type="none" w="med" len="med"/>
                      <a:tailEnd type="none" w="med" len="med"/>
                    </a:lnR>
                    <a:solidFill>
                      <a:schemeClr val="accent1"/>
                    </a:solidFill>
                  </a:tcPr>
                </a:tc>
                <a:tc hMerge="1">
                  <a:txBody>
                    <a:bodyPr/>
                    <a:lstStyle/>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hMerge="1">
                  <a:txBody>
                    <a:bodyPr/>
                    <a:lstStyle/>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2282825">
                <a:tc vMerge="1">
                  <a:txBody>
                    <a:bodyPr/>
                    <a:lstStyle/>
                    <a:p>
                      <a:endParaRPr lang="en-US"/>
                    </a:p>
                  </a:txBody>
                  <a:tcPr/>
                </a:tc>
                <a:tc gridSpan="3">
                  <a:txBody>
                    <a:bodyPr/>
                    <a:lstStyle/>
                    <a:p>
                      <a:r>
                        <a:rPr kumimoji="0" lang="en-US" sz="1400" b="1" kern="1200" dirty="0" smtClean="0">
                          <a:solidFill>
                            <a:schemeClr val="dk1"/>
                          </a:solidFill>
                          <a:latin typeface="+mn-lt"/>
                          <a:ea typeface="+mn-ea"/>
                          <a:cs typeface="+mn-cs"/>
                        </a:rPr>
                        <a:t>BMI cutoffs </a:t>
                      </a:r>
                      <a:r>
                        <a:rPr kumimoji="0" lang="fa-IR" sz="1400" b="1" kern="1200" baseline="0" dirty="0" smtClean="0">
                          <a:solidFill>
                            <a:schemeClr val="dk1"/>
                          </a:solidFill>
                          <a:latin typeface="+mn-lt"/>
                          <a:ea typeface="+mn-ea"/>
                          <a:cs typeface="+mn-cs"/>
                        </a:rPr>
                        <a:t> :</a:t>
                      </a:r>
                    </a:p>
                    <a:p>
                      <a:r>
                        <a:rPr kumimoji="0" lang="en-US" sz="1400" b="1" kern="1200" dirty="0" smtClean="0">
                          <a:solidFill>
                            <a:schemeClr val="dk1"/>
                          </a:solidFill>
                          <a:latin typeface="+mn-lt"/>
                          <a:ea typeface="+mn-ea"/>
                          <a:cs typeface="+mn-cs"/>
                        </a:rPr>
                        <a:t> normal weight (18.5–25 kg/m2 ), overweight (25–29.9 kg/m2 ),  obese (30 kg/m2 ) were used </a:t>
                      </a:r>
                      <a:endParaRPr kumimoji="0" lang="fa-IR" sz="1400" b="1" kern="1200" dirty="0" smtClean="0">
                        <a:solidFill>
                          <a:schemeClr val="dk1"/>
                        </a:solidFill>
                        <a:latin typeface="+mn-lt"/>
                        <a:ea typeface="+mn-ea"/>
                        <a:cs typeface="+mn-cs"/>
                      </a:endParaRPr>
                    </a:p>
                    <a:p>
                      <a:r>
                        <a:rPr kumimoji="0" lang="fa-IR" sz="1400" b="1" kern="1200" dirty="0" smtClean="0">
                          <a:solidFill>
                            <a:schemeClr val="dk1"/>
                          </a:solidFill>
                          <a:latin typeface="+mn-lt"/>
                          <a:ea typeface="+mn-ea"/>
                          <a:cs typeface="+mn-cs"/>
                        </a:rPr>
                        <a:t>اختلال متابولیک بر اساس</a:t>
                      </a:r>
                      <a:endParaRPr kumimoji="0" lang="en-US" sz="1400" b="1" kern="1200" dirty="0" smtClean="0">
                        <a:solidFill>
                          <a:schemeClr val="dk1"/>
                        </a:solidFill>
                        <a:latin typeface="+mn-lt"/>
                        <a:ea typeface="+mn-ea"/>
                        <a:cs typeface="+mn-cs"/>
                      </a:endParaRPr>
                    </a:p>
                    <a:p>
                      <a:r>
                        <a:rPr kumimoji="0" lang="en-US" sz="1400" b="1" kern="1200" dirty="0" smtClean="0">
                          <a:solidFill>
                            <a:schemeClr val="dk1"/>
                          </a:solidFill>
                          <a:latin typeface="+mn-lt"/>
                          <a:ea typeface="+mn-ea"/>
                          <a:cs typeface="+mn-cs"/>
                        </a:rPr>
                        <a:t>International diabetes Federation definition or diabetes</a:t>
                      </a:r>
                      <a:r>
                        <a:rPr kumimoji="0" lang="fa-IR" sz="1400" b="1" kern="1200" dirty="0" smtClean="0">
                          <a:solidFill>
                            <a:schemeClr val="dk1"/>
                          </a:solidFill>
                          <a:latin typeface="+mn-lt"/>
                          <a:ea typeface="+mn-ea"/>
                          <a:cs typeface="+mn-cs"/>
                        </a:rPr>
                        <a:t> </a:t>
                      </a:r>
                    </a:p>
                    <a:p>
                      <a:pPr algn="r" rtl="0"/>
                      <a:endParaRPr kumimoji="0" lang="en-US" sz="1400" b="1" kern="1200" dirty="0" smtClean="0">
                        <a:solidFill>
                          <a:schemeClr val="dk1"/>
                        </a:solidFill>
                        <a:latin typeface="+mn-lt"/>
                        <a:ea typeface="+mn-ea"/>
                        <a:cs typeface="+mn-cs"/>
                      </a:endParaRPr>
                    </a:p>
                    <a:p>
                      <a:pPr algn="r" rtl="1"/>
                      <a:r>
                        <a:rPr kumimoji="0" lang="en-US" sz="1400" b="1" kern="1200" dirty="0" smtClean="0">
                          <a:solidFill>
                            <a:schemeClr val="dk1"/>
                          </a:solidFill>
                          <a:latin typeface="+mn-lt"/>
                          <a:ea typeface="+mn-ea"/>
                          <a:cs typeface="+mn-cs"/>
                        </a:rPr>
                        <a:t>MHO</a:t>
                      </a:r>
                      <a:r>
                        <a:rPr kumimoji="0" lang="fa-IR" sz="1400" b="1" kern="1200" dirty="0" smtClean="0">
                          <a:solidFill>
                            <a:schemeClr val="dk1"/>
                          </a:solidFill>
                          <a:latin typeface="+mn-lt"/>
                          <a:ea typeface="+mn-ea"/>
                          <a:cs typeface="+mn-cs"/>
                        </a:rPr>
                        <a:t>تعریف</a:t>
                      </a:r>
                      <a:r>
                        <a:rPr kumimoji="0" lang="en-US" sz="1400" b="1" kern="1200" dirty="0" smtClean="0">
                          <a:solidFill>
                            <a:schemeClr val="dk1"/>
                          </a:solidFill>
                          <a:latin typeface="+mn-lt"/>
                          <a:ea typeface="+mn-ea"/>
                          <a:cs typeface="+mn-cs"/>
                        </a:rPr>
                        <a:t>:</a:t>
                      </a:r>
                    </a:p>
                    <a:p>
                      <a:pPr algn="r" rtl="1"/>
                      <a:r>
                        <a:rPr kumimoji="0" lang="fa-IR" sz="1400" b="1" kern="1200" dirty="0" smtClean="0">
                          <a:solidFill>
                            <a:schemeClr val="dk1"/>
                          </a:solidFill>
                          <a:latin typeface="+mn-lt"/>
                          <a:ea typeface="+mn-ea"/>
                          <a:cs typeface="+mn-cs"/>
                        </a:rPr>
                        <a:t>وجود یک یا کمتر از معیارهای سندروم متابولیک یا عدم وحود دیابت </a:t>
                      </a:r>
                      <a:endParaRPr kumimoji="0" lang="en-US" sz="1400" b="1" kern="1200" dirty="0" smtClean="0">
                        <a:solidFill>
                          <a:schemeClr val="dk1"/>
                        </a:solidFill>
                        <a:latin typeface="+mn-lt"/>
                        <a:ea typeface="+mn-ea"/>
                        <a:cs typeface="+mn-cs"/>
                      </a:endParaRPr>
                    </a:p>
                    <a:p>
                      <a:pPr marL="285750" marR="0" indent="-285750" algn="just" rtl="1">
                        <a:lnSpc>
                          <a:spcPct val="107000"/>
                        </a:lnSpc>
                        <a:spcBef>
                          <a:spcPts val="0"/>
                        </a:spcBef>
                        <a:spcAft>
                          <a:spcPts val="0"/>
                        </a:spcAft>
                        <a:buFont typeface="Courier New" panose="02070309020205020404" pitchFamily="49" charset="0"/>
                        <a:buNone/>
                      </a:pP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r>
              <a:tr h="3271125">
                <a:tc>
                  <a:txBody>
                    <a:bodyPr/>
                    <a:lstStyle/>
                    <a:p>
                      <a:pPr algn="r" rtl="1"/>
                      <a:r>
                        <a:rPr kumimoji="0" lang="fa-IR" sz="1600" b="1" kern="1200" dirty="0" smtClean="0">
                          <a:solidFill>
                            <a:schemeClr val="lt1"/>
                          </a:solidFill>
                          <a:latin typeface="+mn-lt"/>
                          <a:ea typeface="+mn-ea"/>
                          <a:cs typeface="+mn-cs"/>
                        </a:rPr>
                        <a:t>از   دست رفتن پیگیری</a:t>
                      </a:r>
                      <a:r>
                        <a:rPr kumimoji="0" lang="fa-IR" sz="1600" b="1" kern="1200" baseline="0" dirty="0" smtClean="0">
                          <a:solidFill>
                            <a:schemeClr val="lt1"/>
                          </a:solidFill>
                          <a:latin typeface="+mn-lt"/>
                          <a:ea typeface="+mn-ea"/>
                          <a:cs typeface="+mn-cs"/>
                        </a:rPr>
                        <a:t> در 11 درصد افراد</a:t>
                      </a:r>
                    </a:p>
                    <a:p>
                      <a:pPr algn="r" rtl="1"/>
                      <a:endParaRPr kumimoji="0" lang="fa-IR" sz="1600" b="1" kern="1200" baseline="0" dirty="0" smtClean="0">
                        <a:solidFill>
                          <a:schemeClr val="lt1"/>
                        </a:solidFill>
                        <a:latin typeface="+mn-lt"/>
                        <a:ea typeface="+mn-ea"/>
                        <a:cs typeface="+mn-cs"/>
                      </a:endParaRPr>
                    </a:p>
                    <a:p>
                      <a:pPr algn="r" rtl="1"/>
                      <a:endParaRPr kumimoji="0" lang="fa-IR" sz="1600" b="1" kern="1200" baseline="0" dirty="0" smtClean="0">
                        <a:solidFill>
                          <a:schemeClr val="lt1"/>
                        </a:solidFill>
                        <a:latin typeface="+mn-lt"/>
                        <a:ea typeface="+mn-ea"/>
                        <a:cs typeface="+mn-cs"/>
                      </a:endParaRPr>
                    </a:p>
                    <a:p>
                      <a:pPr algn="r" rtl="1"/>
                      <a:endParaRPr kumimoji="0" lang="en-US" sz="1600" b="1" kern="1200" dirty="0" smtClean="0">
                        <a:solidFill>
                          <a:schemeClr val="lt1"/>
                        </a:solidFill>
                        <a:latin typeface="+mn-lt"/>
                        <a:ea typeface="+mn-ea"/>
                        <a:cs typeface="+mn-cs"/>
                      </a:endParaRPr>
                    </a:p>
                    <a:p>
                      <a:pPr algn="r" rtl="1"/>
                      <a:endParaRPr kumimoji="0" lang="fa-IR" sz="1400" b="1" kern="1200" dirty="0" smtClean="0">
                        <a:solidFill>
                          <a:schemeClr val="lt1"/>
                        </a:solidFill>
                        <a:latin typeface="+mn-lt"/>
                        <a:ea typeface="+mn-ea"/>
                        <a:cs typeface="+mn-cs"/>
                      </a:endParaRPr>
                    </a:p>
                  </a:txBody>
                  <a:tcPr marL="51435" marR="51435" marT="0" marB="0">
                    <a:lnT w="12700" cap="flat" cmpd="sng" algn="ctr">
                      <a:solidFill>
                        <a:schemeClr val="tx1"/>
                      </a:solidFill>
                      <a:prstDash val="solid"/>
                      <a:round/>
                      <a:headEnd type="none" w="med" len="med"/>
                      <a:tailEnd type="none" w="med" len="med"/>
                    </a:lnT>
                    <a:solidFill>
                      <a:srgbClr val="002060"/>
                    </a:solidFill>
                  </a:tcPr>
                </a:tc>
                <a:tc gridSpan="3">
                  <a:txBody>
                    <a:bodyPr/>
                    <a:lstStyle/>
                    <a:p>
                      <a:pPr algn="r" rtl="1"/>
                      <a:r>
                        <a:rPr kumimoji="0" lang="fa-IR" sz="1800" b="1" kern="1200" dirty="0" smtClean="0">
                          <a:solidFill>
                            <a:schemeClr val="dk1"/>
                          </a:solidFill>
                          <a:latin typeface="+mn-lt"/>
                          <a:ea typeface="+mn-ea"/>
                          <a:cs typeface="+mn-cs"/>
                        </a:rPr>
                        <a:t>تعدیل : سن ، جنس ، فعالیت</a:t>
                      </a:r>
                      <a:r>
                        <a:rPr kumimoji="0" lang="fa-IR" sz="1800" b="1" kern="1200" baseline="0" dirty="0" smtClean="0">
                          <a:solidFill>
                            <a:schemeClr val="dk1"/>
                          </a:solidFill>
                          <a:latin typeface="+mn-lt"/>
                          <a:ea typeface="+mn-ea"/>
                          <a:cs typeface="+mn-cs"/>
                        </a:rPr>
                        <a:t> بدنی ،مصرف سیگار، سابقه فامیلی بیماری قلبی زودرس ،  کلسترول بالای 240 میلیگرم در دسی لیتر </a:t>
                      </a:r>
                      <a:endParaRPr kumimoji="0" lang="fa-IR" sz="1800" b="1" kern="1200" dirty="0" smtClean="0">
                        <a:solidFill>
                          <a:schemeClr val="dk1"/>
                        </a:solidFill>
                        <a:latin typeface="+mn-lt"/>
                        <a:ea typeface="+mn-ea"/>
                        <a:cs typeface="+mn-cs"/>
                      </a:endParaRPr>
                    </a:p>
                    <a:p>
                      <a:pPr algn="r" rtl="1"/>
                      <a:endParaRPr kumimoji="0" lang="fa-IR" sz="1800" b="1" kern="1200" dirty="0" smtClean="0">
                        <a:solidFill>
                          <a:schemeClr val="dk1"/>
                        </a:solidFill>
                        <a:latin typeface="+mn-lt"/>
                        <a:ea typeface="+mn-ea"/>
                        <a:cs typeface="+mn-cs"/>
                      </a:endParaRPr>
                    </a:p>
                    <a:p>
                      <a:pPr algn="r" rtl="1"/>
                      <a:endParaRPr kumimoji="0" lang="fa-IR" sz="1800" b="1" kern="1200" dirty="0" smtClean="0">
                        <a:solidFill>
                          <a:schemeClr val="dk1"/>
                        </a:solidFill>
                        <a:latin typeface="+mn-lt"/>
                        <a:ea typeface="+mn-ea"/>
                        <a:cs typeface="+mn-cs"/>
                      </a:endParaRPr>
                    </a:p>
                    <a:p>
                      <a:pPr algn="r" rtl="1"/>
                      <a:endParaRPr kumimoji="0" lang="fa-IR" sz="1800" b="1" kern="1200" dirty="0" smtClean="0">
                        <a:solidFill>
                          <a:schemeClr val="dk1"/>
                        </a:solidFill>
                        <a:latin typeface="+mn-lt"/>
                        <a:ea typeface="+mn-ea"/>
                        <a:cs typeface="+mn-cs"/>
                      </a:endParaRPr>
                    </a:p>
                    <a:p>
                      <a:pPr algn="r" rtl="1"/>
                      <a:endParaRPr kumimoji="0" lang="en-US" sz="1800" kern="1200" dirty="0" smtClean="0">
                        <a:solidFill>
                          <a:schemeClr val="dk1"/>
                        </a:solidFill>
                        <a:latin typeface="+mn-lt"/>
                        <a:ea typeface="+mn-ea"/>
                        <a:cs typeface="+mn-cs"/>
                      </a:endParaRPr>
                    </a:p>
                  </a:txBody>
                  <a:tcPr marL="51435" marR="51435" marT="0" marB="0">
                    <a:lnR w="12700" cap="flat" cmpd="sng" algn="ctr">
                      <a:solidFill>
                        <a:schemeClr val="tx1"/>
                      </a:solidFill>
                      <a:prstDash val="solid"/>
                      <a:round/>
                      <a:headEnd type="none" w="med" len="med"/>
                      <a:tailEnd type="none" w="med" len="med"/>
                    </a:lnR>
                    <a:solidFill>
                      <a:schemeClr val="tx2">
                        <a:lumMod val="25000"/>
                        <a:lumOff val="75000"/>
                      </a:schemeClr>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6959634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109728" indent="0" algn="just" rtl="1">
              <a:lnSpc>
                <a:spcPct val="200000"/>
              </a:lnSpc>
              <a:buNone/>
            </a:pPr>
            <a:r>
              <a:rPr lang="fa-IR" dirty="0">
                <a:cs typeface="B Titr" panose="00000700000000000000" pitchFamily="2" charset="-78"/>
              </a:rPr>
              <a:t>نتیجه گیری نهایی:</a:t>
            </a:r>
          </a:p>
          <a:p>
            <a:pPr marL="109728" indent="0" algn="just" rtl="1">
              <a:lnSpc>
                <a:spcPct val="200000"/>
              </a:lnSpc>
              <a:buNone/>
            </a:pPr>
            <a:r>
              <a:rPr lang="fa-IR" dirty="0">
                <a:cs typeface="B Titr" panose="00000700000000000000" pitchFamily="2" charset="-78"/>
              </a:rPr>
              <a:t>افراد با وزن نرمال و اختلال متابولیک در مقایسه با افراد چاق سالم ریسک بالاتری برای حوادث قلبی عروقی در اینده </a:t>
            </a:r>
            <a:r>
              <a:rPr lang="fa-IR" dirty="0" smtClean="0">
                <a:cs typeface="B Titr" panose="00000700000000000000" pitchFamily="2" charset="-78"/>
              </a:rPr>
              <a:t>دارند. </a:t>
            </a:r>
            <a:endParaRPr lang="fa-IR" dirty="0">
              <a:cs typeface="B Titr" panose="00000700000000000000" pitchFamily="2" charset="-78"/>
            </a:endParaRPr>
          </a:p>
          <a:p>
            <a:endParaRPr lang="en-US" dirty="0"/>
          </a:p>
        </p:txBody>
      </p:sp>
      <p:sp>
        <p:nvSpPr>
          <p:cNvPr id="3" name="TextBox 2"/>
          <p:cNvSpPr txBox="1"/>
          <p:nvPr/>
        </p:nvSpPr>
        <p:spPr>
          <a:xfrm>
            <a:off x="3505200" y="6400800"/>
            <a:ext cx="4576894" cy="646331"/>
          </a:xfrm>
          <a:prstGeom prst="rect">
            <a:avLst/>
          </a:prstGeom>
          <a:noFill/>
        </p:spPr>
        <p:txBody>
          <a:bodyPr wrap="none" rtlCol="0">
            <a:spAutoFit/>
          </a:bodyPr>
          <a:lstStyle/>
          <a:p>
            <a:r>
              <a:rPr lang="en-US" u="sng" dirty="0">
                <a:hlinkClick r:id="rId2" tooltip="The American journal of cardiology."/>
              </a:rPr>
              <a:t> </a:t>
            </a:r>
            <a:r>
              <a:rPr lang="en-US" u="sng" dirty="0" err="1">
                <a:hlinkClick r:id="rId2" tooltip="The American journal of cardiology."/>
              </a:rPr>
              <a:t>Hosseinpanah</a:t>
            </a:r>
            <a:r>
              <a:rPr lang="en-US" u="sng" dirty="0">
                <a:hlinkClick r:id="rId2" tooltip="The American journal of cardiology."/>
              </a:rPr>
              <a:t> .Am J </a:t>
            </a:r>
            <a:r>
              <a:rPr lang="en-US" u="sng" dirty="0" err="1">
                <a:hlinkClick r:id="rId2" tooltip="The American journal of cardiology."/>
              </a:rPr>
              <a:t>Cardiol</a:t>
            </a:r>
            <a:r>
              <a:rPr lang="en-US" u="sng" dirty="0">
                <a:hlinkClick r:id="rId2" tooltip="The American journal of cardiology."/>
              </a:rPr>
              <a:t>.</a:t>
            </a:r>
            <a:r>
              <a:rPr lang="en-US" dirty="0"/>
              <a:t> 2011 Feb</a:t>
            </a:r>
          </a:p>
          <a:p>
            <a:endParaRPr lang="en-US" dirty="0"/>
          </a:p>
        </p:txBody>
      </p:sp>
    </p:spTree>
    <p:extLst>
      <p:ext uri="{BB962C8B-B14F-4D97-AF65-F5344CB8AC3E}">
        <p14:creationId xmlns:p14="http://schemas.microsoft.com/office/powerpoint/2010/main" val="1092632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224272"/>
          </a:xfrm>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algn="ctr">
              <a:buNone/>
            </a:pPr>
            <a:r>
              <a:rPr lang="fa-IR" sz="2000" b="1" dirty="0" smtClean="0">
                <a:cs typeface="B Titr" panose="00000700000000000000" pitchFamily="2" charset="-78"/>
              </a:rPr>
              <a:t>دانشگاه </a:t>
            </a:r>
            <a:r>
              <a:rPr lang="fa-IR" sz="2000" b="1" dirty="0">
                <a:cs typeface="B Titr" panose="00000700000000000000" pitchFamily="2" charset="-78"/>
              </a:rPr>
              <a:t>علوم پزشکی و خدمات بهداشتی درمانی شهید بهشتی</a:t>
            </a:r>
            <a:endParaRPr lang="en-US" sz="2000" b="1" dirty="0">
              <a:cs typeface="B Titr" panose="00000700000000000000" pitchFamily="2" charset="-78"/>
            </a:endParaRPr>
          </a:p>
          <a:p>
            <a:pPr algn="ctr" rtl="1">
              <a:buNone/>
            </a:pPr>
            <a:endParaRPr lang="fa-IR" sz="2000" dirty="0" smtClean="0">
              <a:cs typeface="B Titr" panose="00000700000000000000" pitchFamily="2" charset="-78"/>
            </a:endParaRPr>
          </a:p>
          <a:p>
            <a:pPr algn="ctr" rtl="1">
              <a:buNone/>
            </a:pPr>
            <a:r>
              <a:rPr lang="fa-IR" sz="1800" dirty="0" smtClean="0">
                <a:cs typeface="B Titr" panose="00000700000000000000" pitchFamily="2" charset="-78"/>
              </a:rPr>
              <a:t>مرکزتحقیقات </a:t>
            </a:r>
            <a:r>
              <a:rPr lang="fa-IR" sz="1800" dirty="0">
                <a:cs typeface="B Titr" panose="00000700000000000000" pitchFamily="2" charset="-78"/>
              </a:rPr>
              <a:t>پیشگیری از چاقی</a:t>
            </a:r>
            <a:endParaRPr lang="en-US" sz="1800" dirty="0">
              <a:cs typeface="B Titr" panose="00000700000000000000" pitchFamily="2" charset="-78"/>
            </a:endParaRPr>
          </a:p>
          <a:p>
            <a:pPr algn="ctr" rtl="1"/>
            <a:r>
              <a:rPr lang="fa-IR" sz="1800" dirty="0">
                <a:cs typeface="B Titr" panose="00000700000000000000" pitchFamily="2" charset="-78"/>
              </a:rPr>
              <a:t>پژوهشکده ی علوم غدد درون ریز و متابولسیم دانشگاه علوم پزشکی شهید بهشتی</a:t>
            </a:r>
            <a:endParaRPr lang="en-US" sz="1800" dirty="0">
              <a:cs typeface="B Titr" panose="00000700000000000000" pitchFamily="2" charset="-78"/>
            </a:endParaRPr>
          </a:p>
          <a:p>
            <a:pPr algn="ctr" rtl="1">
              <a:buNone/>
            </a:pPr>
            <a:endParaRPr lang="fa-IR" sz="2000" dirty="0" smtClean="0">
              <a:cs typeface="B Titr" panose="00000700000000000000" pitchFamily="2" charset="-78"/>
            </a:endParaRPr>
          </a:p>
          <a:p>
            <a:pPr algn="ctr" rtl="1">
              <a:buNone/>
            </a:pPr>
            <a:r>
              <a:rPr lang="fa-IR" sz="2000" dirty="0" smtClean="0">
                <a:cs typeface="B Titr" panose="00000700000000000000" pitchFamily="2" charset="-78"/>
              </a:rPr>
              <a:t>عنوان :</a:t>
            </a:r>
          </a:p>
          <a:p>
            <a:pPr algn="ctr" rtl="1">
              <a:lnSpc>
                <a:spcPct val="170000"/>
              </a:lnSpc>
              <a:buNone/>
            </a:pPr>
            <a:r>
              <a:rPr lang="fa-IR" sz="2900" b="1" dirty="0">
                <a:solidFill>
                  <a:srgbClr val="0070C0"/>
                </a:solidFill>
                <a:cs typeface="B Titr" panose="00000700000000000000" pitchFamily="2" charset="-78"/>
              </a:rPr>
              <a:t>بررسی ارتباط خطر حوادث  قلبی عروقی  با فنوتیپ های مختلف چاقی  در پیگیری 12 سال درمطالعه  قند و لیپید </a:t>
            </a:r>
            <a:r>
              <a:rPr lang="fa-IR" sz="2900" b="1" dirty="0" smtClean="0">
                <a:solidFill>
                  <a:srgbClr val="0070C0"/>
                </a:solidFill>
                <a:cs typeface="B Titr" panose="00000700000000000000" pitchFamily="2" charset="-78"/>
              </a:rPr>
              <a:t>تهران</a:t>
            </a:r>
          </a:p>
          <a:p>
            <a:pPr algn="ctr" rtl="1">
              <a:buNone/>
            </a:pPr>
            <a:endParaRPr lang="en-US" sz="2000" dirty="0">
              <a:solidFill>
                <a:srgbClr val="0070C0"/>
              </a:solidFill>
              <a:cs typeface="B Titr" panose="00000700000000000000" pitchFamily="2" charset="-78"/>
            </a:endParaRPr>
          </a:p>
          <a:p>
            <a:pPr algn="ctr" rtl="1">
              <a:lnSpc>
                <a:spcPct val="120000"/>
              </a:lnSpc>
              <a:buNone/>
            </a:pPr>
            <a:r>
              <a:rPr lang="fa-IR" sz="2000" dirty="0">
                <a:cs typeface="B Titr" panose="00000700000000000000" pitchFamily="2" charset="-78"/>
              </a:rPr>
              <a:t>استاد راهنما :</a:t>
            </a:r>
            <a:endParaRPr lang="en-US" sz="2000" dirty="0">
              <a:cs typeface="B Titr" panose="00000700000000000000" pitchFamily="2" charset="-78"/>
            </a:endParaRPr>
          </a:p>
          <a:p>
            <a:pPr algn="ctr" rtl="1">
              <a:lnSpc>
                <a:spcPct val="120000"/>
              </a:lnSpc>
              <a:buNone/>
            </a:pPr>
            <a:r>
              <a:rPr lang="fa-IR" sz="2000" b="1" dirty="0" smtClean="0">
                <a:cs typeface="B Titr" panose="00000700000000000000" pitchFamily="2" charset="-78"/>
              </a:rPr>
              <a:t>دکتر فرهاد حسین پناه</a:t>
            </a:r>
            <a:endParaRPr lang="en-US" sz="2000" dirty="0" smtClean="0">
              <a:cs typeface="B Titr" panose="00000700000000000000" pitchFamily="2" charset="-78"/>
            </a:endParaRPr>
          </a:p>
          <a:p>
            <a:pPr algn="ctr" rtl="1">
              <a:lnSpc>
                <a:spcPct val="120000"/>
              </a:lnSpc>
              <a:buNone/>
            </a:pPr>
            <a:r>
              <a:rPr lang="fa-IR" sz="2000" dirty="0" smtClean="0">
                <a:cs typeface="B Titr" panose="00000700000000000000" pitchFamily="2" charset="-78"/>
              </a:rPr>
              <a:t>اساتید </a:t>
            </a:r>
            <a:r>
              <a:rPr lang="fa-IR" sz="2000" dirty="0">
                <a:cs typeface="B Titr" panose="00000700000000000000" pitchFamily="2" charset="-78"/>
              </a:rPr>
              <a:t>مشاور : </a:t>
            </a:r>
            <a:endParaRPr lang="en-US" sz="2000" dirty="0">
              <a:cs typeface="B Titr" panose="00000700000000000000" pitchFamily="2" charset="-78"/>
            </a:endParaRPr>
          </a:p>
          <a:p>
            <a:pPr algn="ctr" rtl="1">
              <a:lnSpc>
                <a:spcPct val="120000"/>
              </a:lnSpc>
              <a:buNone/>
            </a:pPr>
            <a:r>
              <a:rPr lang="fa-IR" sz="2000" b="1" dirty="0">
                <a:cs typeface="B Titr" panose="00000700000000000000" pitchFamily="2" charset="-78"/>
              </a:rPr>
              <a:t>دکتر حسین دلشاد  دکتر مهتاب </a:t>
            </a:r>
            <a:r>
              <a:rPr lang="fa-IR" sz="2000" b="1" dirty="0" smtClean="0">
                <a:cs typeface="B Titr" panose="00000700000000000000" pitchFamily="2" charset="-78"/>
              </a:rPr>
              <a:t>نیرومند   </a:t>
            </a:r>
            <a:endParaRPr lang="en-US" sz="2000" dirty="0">
              <a:cs typeface="B Titr" panose="00000700000000000000" pitchFamily="2" charset="-78"/>
            </a:endParaRPr>
          </a:p>
          <a:p>
            <a:pPr algn="ctr" rtl="1">
              <a:lnSpc>
                <a:spcPct val="120000"/>
              </a:lnSpc>
              <a:buNone/>
            </a:pPr>
            <a:r>
              <a:rPr lang="fa-IR" sz="2000" dirty="0">
                <a:cs typeface="B Titr" panose="00000700000000000000" pitchFamily="2" charset="-78"/>
              </a:rPr>
              <a:t>نگارش :</a:t>
            </a:r>
            <a:endParaRPr lang="en-US" sz="2000" dirty="0">
              <a:cs typeface="B Titr" panose="00000700000000000000" pitchFamily="2" charset="-78"/>
            </a:endParaRPr>
          </a:p>
          <a:p>
            <a:pPr algn="ctr" rtl="1">
              <a:lnSpc>
                <a:spcPct val="120000"/>
              </a:lnSpc>
              <a:buNone/>
            </a:pPr>
            <a:r>
              <a:rPr lang="fa-IR" sz="2000" dirty="0" smtClean="0">
                <a:cs typeface="B Titr" panose="00000700000000000000" pitchFamily="2" charset="-78"/>
              </a:rPr>
              <a:t>بیتا میرزایی</a:t>
            </a:r>
          </a:p>
          <a:p>
            <a:pPr algn="ctr" rtl="1">
              <a:lnSpc>
                <a:spcPct val="120000"/>
              </a:lnSpc>
              <a:buNone/>
            </a:pPr>
            <a:r>
              <a:rPr lang="fa-IR" sz="1700" dirty="0" smtClean="0">
                <a:cs typeface="B Titr" panose="00000700000000000000" pitchFamily="2" charset="-78"/>
              </a:rPr>
              <a:t> اردیبهشت95 </a:t>
            </a:r>
            <a:endParaRPr lang="en-US" sz="1700" dirty="0">
              <a:cs typeface="B Titr" panose="00000700000000000000" pitchFamily="2" charset="-78"/>
            </a:endParaRPr>
          </a:p>
          <a:p>
            <a:pPr lvl="8" rtl="1"/>
            <a:r>
              <a:rPr lang="en-US" sz="800" b="1" dirty="0" smtClean="0"/>
              <a:t> </a:t>
            </a:r>
            <a:endParaRPr lang="en-US" sz="2000" dirty="0"/>
          </a:p>
          <a:p>
            <a:endParaRPr lang="fa-IR" dirty="0" smtClean="0"/>
          </a:p>
          <a:p>
            <a:endParaRPr lang="en-US" dirty="0"/>
          </a:p>
        </p:txBody>
      </p:sp>
      <p:pic>
        <p:nvPicPr>
          <p:cNvPr id="4" name="Picture 3" descr="C:\Users\Hosna\Desktop\Untitled.png"/>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4401" y="0"/>
            <a:ext cx="1524000" cy="1600201"/>
          </a:xfrm>
          <a:prstGeom prst="rect">
            <a:avLst/>
          </a:prstGeom>
          <a:noFill/>
          <a:ln>
            <a:noFill/>
          </a:ln>
        </p:spPr>
      </p:pic>
      <p:pic>
        <p:nvPicPr>
          <p:cNvPr id="5" name="Picture 4" descr="C:\Users\Hosna\Desktop\دانشگاه-علوم-پزشکی-شهید-بهشتی-تهران.jpg"/>
          <p:cNvPicPr/>
          <p:nvPr/>
        </p:nvPicPr>
        <p:blipFill>
          <a:blip r:embed="rId4">
            <a:extLst>
              <a:ext uri="{28A0092B-C50C-407E-A947-70E740481C1C}">
                <a14:useLocalDpi xmlns:a14="http://schemas.microsoft.com/office/drawing/2010/main" val="0"/>
              </a:ext>
            </a:extLst>
          </a:blip>
          <a:srcRect/>
          <a:stretch>
            <a:fillRect/>
          </a:stretch>
        </p:blipFill>
        <p:spPr bwMode="auto">
          <a:xfrm>
            <a:off x="6477000" y="0"/>
            <a:ext cx="1828800" cy="152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style>
          <a:lnRef idx="2">
            <a:schemeClr val="accent4"/>
          </a:lnRef>
          <a:fillRef idx="1">
            <a:schemeClr val="lt1"/>
          </a:fillRef>
          <a:effectRef idx="0">
            <a:schemeClr val="accent4"/>
          </a:effectRef>
          <a:fontRef idx="minor">
            <a:schemeClr val="dk1"/>
          </a:fontRef>
        </p:style>
        <p:txBody>
          <a:bodyPr>
            <a:normAutofit/>
          </a:bodyPr>
          <a:lstStyle/>
          <a:p>
            <a:pPr algn="ctr">
              <a:buNone/>
            </a:pPr>
            <a:endParaRPr lang="en-US" sz="4800" dirty="0" smtClean="0">
              <a:solidFill>
                <a:schemeClr val="bg2">
                  <a:lumMod val="75000"/>
                </a:schemeClr>
              </a:solidFill>
              <a:cs typeface="B Titr" panose="00000700000000000000" pitchFamily="2" charset="-78"/>
            </a:endParaRPr>
          </a:p>
          <a:p>
            <a:pPr algn="ctr">
              <a:buNone/>
            </a:pPr>
            <a:r>
              <a:rPr lang="fa-IR" sz="4800" dirty="0" smtClean="0">
                <a:solidFill>
                  <a:schemeClr val="bg2">
                    <a:lumMod val="75000"/>
                  </a:schemeClr>
                </a:solidFill>
                <a:cs typeface="B Titr" panose="00000700000000000000" pitchFamily="2" charset="-78"/>
              </a:rPr>
              <a:t>اهداف طرح</a:t>
            </a:r>
            <a:endParaRPr lang="en-US" sz="4800" dirty="0">
              <a:solidFill>
                <a:schemeClr val="bg2">
                  <a:lumMod val="75000"/>
                </a:schemeClr>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algn="r">
              <a:lnSpc>
                <a:spcPct val="200000"/>
              </a:lnSpc>
              <a:buNone/>
            </a:pPr>
            <a:endParaRPr lang="en-US" b="1" dirty="0">
              <a:cs typeface="B Titr" panose="00000700000000000000" pitchFamily="2" charset="-78"/>
            </a:endParaRPr>
          </a:p>
          <a:p>
            <a:pPr algn="just" rtl="1">
              <a:lnSpc>
                <a:spcPct val="200000"/>
              </a:lnSpc>
              <a:buNone/>
            </a:pPr>
            <a:r>
              <a:rPr lang="ar-SA" b="1" dirty="0" smtClean="0">
                <a:cs typeface="B Titr" panose="00000700000000000000" pitchFamily="2" charset="-78"/>
              </a:rPr>
              <a:t>هدف اصلی</a:t>
            </a:r>
            <a:r>
              <a:rPr lang="ar-SA" dirty="0" smtClean="0">
                <a:cs typeface="B Titr" panose="00000700000000000000" pitchFamily="2" charset="-78"/>
              </a:rPr>
              <a:t>: تعیین </a:t>
            </a:r>
            <a:r>
              <a:rPr lang="fa-IR" dirty="0" smtClean="0">
                <a:cs typeface="B Titr" panose="00000700000000000000" pitchFamily="2" charset="-78"/>
              </a:rPr>
              <a:t>ارتباط  بروز</a:t>
            </a:r>
            <a:r>
              <a:rPr lang="ar-SA" dirty="0" smtClean="0">
                <a:cs typeface="B Titr" panose="00000700000000000000" pitchFamily="2" charset="-78"/>
              </a:rPr>
              <a:t> حوادث </a:t>
            </a:r>
            <a:r>
              <a:rPr lang="fa-IR" dirty="0" smtClean="0">
                <a:cs typeface="B Titr" panose="00000700000000000000" pitchFamily="2" charset="-78"/>
              </a:rPr>
              <a:t> قلبی عروقی در  فنوتیپ های مختلف چاقی در پیگیری 12 ساله</a:t>
            </a:r>
            <a:endParaRPr lang="en-US" dirty="0" smtClean="0">
              <a:cs typeface="B Titr" panose="00000700000000000000" pitchFamily="2" charset="-78"/>
            </a:endParaRP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626291"/>
          </a:xfrm>
        </p:spPr>
        <p:style>
          <a:lnRef idx="2">
            <a:schemeClr val="accent4"/>
          </a:lnRef>
          <a:fillRef idx="1">
            <a:schemeClr val="lt1"/>
          </a:fillRef>
          <a:effectRef idx="0">
            <a:schemeClr val="accent4"/>
          </a:effectRef>
          <a:fontRef idx="minor">
            <a:schemeClr val="dk1"/>
          </a:fontRef>
        </p:style>
        <p:txBody>
          <a:bodyPr>
            <a:normAutofit/>
          </a:bodyPr>
          <a:lstStyle/>
          <a:p>
            <a:pPr marL="109728" indent="0" algn="just" rtl="1">
              <a:buNone/>
            </a:pPr>
            <a:r>
              <a:rPr lang="fa-IR" b="1" dirty="0" smtClean="0">
                <a:solidFill>
                  <a:schemeClr val="bg2">
                    <a:lumMod val="75000"/>
                  </a:schemeClr>
                </a:solidFill>
              </a:rPr>
              <a:t>اهداف اختصاصی</a:t>
            </a:r>
            <a:r>
              <a:rPr lang="en-US" b="1" dirty="0" smtClean="0">
                <a:solidFill>
                  <a:schemeClr val="bg2">
                    <a:lumMod val="75000"/>
                  </a:schemeClr>
                </a:solidFill>
              </a:rPr>
              <a:t>: </a:t>
            </a:r>
          </a:p>
          <a:p>
            <a:pPr marL="109728" indent="0" algn="just" rtl="1">
              <a:lnSpc>
                <a:spcPct val="110000"/>
              </a:lnSpc>
              <a:buNone/>
            </a:pPr>
            <a:r>
              <a:rPr lang="fa-IR" dirty="0" smtClean="0">
                <a:cs typeface="B Titr" panose="00000700000000000000" pitchFamily="2" charset="-78"/>
              </a:rPr>
              <a:t>تعیین شیوع فنوتیپهای مختلف  چاقی بر اساس معیارهای سندروم متابولیک</a:t>
            </a:r>
            <a:endParaRPr lang="en-US" dirty="0" smtClean="0">
              <a:cs typeface="B Titr" panose="00000700000000000000" pitchFamily="2" charset="-78"/>
            </a:endParaRPr>
          </a:p>
          <a:p>
            <a:pPr marL="109728" indent="0" algn="just" rtl="1">
              <a:lnSpc>
                <a:spcPct val="110000"/>
              </a:lnSpc>
              <a:buNone/>
            </a:pPr>
            <a:r>
              <a:rPr lang="fa-IR" dirty="0" smtClean="0">
                <a:cs typeface="B Titr" panose="00000700000000000000" pitchFamily="2" charset="-78"/>
              </a:rPr>
              <a:t>تعیین ارتباط فنوتیپهای مختلف  چاقی  تعریف شده بر اساس معیارهای سندروم متابولیک با حوادث قلبی عروقی</a:t>
            </a:r>
            <a:endParaRPr lang="en-US" dirty="0" smtClean="0">
              <a:cs typeface="B Titr" panose="00000700000000000000" pitchFamily="2" charset="-78"/>
            </a:endParaRPr>
          </a:p>
          <a:p>
            <a:pPr marL="109728" indent="0" algn="just" rtl="1">
              <a:lnSpc>
                <a:spcPct val="110000"/>
              </a:lnSpc>
              <a:buNone/>
            </a:pPr>
            <a:r>
              <a:rPr lang="fa-IR" dirty="0" smtClean="0">
                <a:cs typeface="B Titr" panose="00000700000000000000" pitchFamily="2" charset="-78"/>
              </a:rPr>
              <a:t>تعیین ارتباط فنوتیپهای مختلف  چاقی  تعریف شده بر اساس وجود یا عدم وجود مقاومت به انسولین با حوادث قلبی عروقی</a:t>
            </a:r>
          </a:p>
          <a:p>
            <a:pPr marL="109728" indent="0" algn="just" rtl="1">
              <a:lnSpc>
                <a:spcPct val="110000"/>
              </a:lnSpc>
              <a:buNone/>
            </a:pPr>
            <a:r>
              <a:rPr lang="fa-IR" dirty="0" smtClean="0">
                <a:cs typeface="B Titr" panose="00000700000000000000" pitchFamily="2" charset="-78"/>
              </a:rPr>
              <a:t>تعیین ارتباط بروز</a:t>
            </a:r>
            <a:r>
              <a:rPr lang="ar-SA" dirty="0" smtClean="0">
                <a:cs typeface="B Titr" panose="00000700000000000000" pitchFamily="2" charset="-78"/>
              </a:rPr>
              <a:t>حوادث </a:t>
            </a:r>
            <a:r>
              <a:rPr lang="fa-IR" dirty="0" smtClean="0">
                <a:cs typeface="B Titr" panose="00000700000000000000" pitchFamily="2" charset="-78"/>
              </a:rPr>
              <a:t> قلبی عروقی در  فنوتیپ های مختلف چاقی بعد از تعدیل فاکتور های مداخله گر(سن ،مصرف سیگار ،فعالیت بدنی،فشار خون ،سابقه فامیلی بیماری های قلبی عروقی زودرس و...)</a:t>
            </a:r>
            <a:endParaRPr lang="en-US" dirty="0" smtClean="0">
              <a:cs typeface="B Titr" panose="00000700000000000000" pitchFamily="2" charset="-78"/>
            </a:endParaRPr>
          </a:p>
          <a:p>
            <a:pPr algn="r" rtl="1"/>
            <a:endParaRPr lang="en-US" dirty="0" smtClean="0">
              <a:cs typeface="B Titr" panose="00000700000000000000" pitchFamily="2" charset="-78"/>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marL="109728" indent="0" algn="just" rtl="1">
              <a:buNone/>
            </a:pPr>
            <a:r>
              <a:rPr lang="en-US" dirty="0" smtClean="0">
                <a:cs typeface="B Titr" panose="00000700000000000000" pitchFamily="2" charset="-78"/>
              </a:rPr>
              <a:t>H0</a:t>
            </a:r>
            <a:r>
              <a:rPr lang="fa-IR" dirty="0" smtClean="0">
                <a:cs typeface="B Titr" panose="00000700000000000000" pitchFamily="2" charset="-78"/>
              </a:rPr>
              <a:t> :بروز حوادث قلبی عروقی با فنو تیپ های مختلف چاقی</a:t>
            </a:r>
            <a:r>
              <a:rPr lang="en-US" dirty="0" smtClean="0">
                <a:cs typeface="B Titr" panose="00000700000000000000" pitchFamily="2" charset="-78"/>
              </a:rPr>
              <a:t> </a:t>
            </a:r>
            <a:r>
              <a:rPr lang="fa-IR" dirty="0" smtClean="0">
                <a:cs typeface="B Titr" panose="00000700000000000000" pitchFamily="2" charset="-78"/>
              </a:rPr>
              <a:t> تعریف شده بر اساس معیار های متابو لیک ،ارتباط ندارد </a:t>
            </a:r>
          </a:p>
          <a:p>
            <a:pPr marL="109728" indent="0" algn="just" rtl="1">
              <a:buNone/>
            </a:pPr>
            <a:r>
              <a:rPr lang="en-US" dirty="0" smtClean="0">
                <a:cs typeface="B Titr" panose="00000700000000000000" pitchFamily="2" charset="-78"/>
              </a:rPr>
              <a:t>H1 </a:t>
            </a:r>
            <a:r>
              <a:rPr lang="fa-IR" dirty="0" smtClean="0">
                <a:cs typeface="B Titr" panose="00000700000000000000" pitchFamily="2" charset="-78"/>
              </a:rPr>
              <a:t>بروز حوادث قلبی عروقی با فنو تیپ های مختلف چاقی تعریف شده  بر اساس معیار های متابو لیک ، ارتباط دارد</a:t>
            </a:r>
            <a:endParaRPr lang="en-US" dirty="0" smtClean="0">
              <a:cs typeface="B Titr" panose="00000700000000000000" pitchFamily="2" charset="-78"/>
            </a:endParaRPr>
          </a:p>
          <a:p>
            <a:pPr marL="109728" indent="0" algn="just" rtl="1">
              <a:buNone/>
            </a:pPr>
            <a:r>
              <a:rPr lang="en-US" dirty="0" smtClean="0">
                <a:cs typeface="B Titr" panose="00000700000000000000" pitchFamily="2" charset="-78"/>
              </a:rPr>
              <a:t>H0</a:t>
            </a:r>
            <a:r>
              <a:rPr lang="fa-IR" dirty="0" smtClean="0">
                <a:cs typeface="B Titr" panose="00000700000000000000" pitchFamily="2" charset="-78"/>
              </a:rPr>
              <a:t>:  بروز حوادث قلبی عروقی با فنو تیپ های مختلف چاقی تعریف شده بر اساس وجود یا عدم وجود مقاومت به انسولین ،ارتباط ندارد</a:t>
            </a:r>
          </a:p>
          <a:p>
            <a:pPr marL="109728" indent="0" algn="just" rtl="1">
              <a:buNone/>
            </a:pPr>
            <a:r>
              <a:rPr lang="en-US" dirty="0" smtClean="0">
                <a:cs typeface="B Titr" panose="00000700000000000000" pitchFamily="2" charset="-78"/>
              </a:rPr>
              <a:t>H1 </a:t>
            </a:r>
            <a:r>
              <a:rPr lang="fa-IR" dirty="0" smtClean="0">
                <a:cs typeface="B Titr" panose="00000700000000000000" pitchFamily="2" charset="-78"/>
              </a:rPr>
              <a:t>بروز حوادث قلبی عروقی با فنو تیپ های مختلف چاقی تعریف شده بر اساس وجود یا عدم وجود مقاومت به انسولین ، ارتباط دارد</a:t>
            </a:r>
            <a:endParaRPr lang="en-US" dirty="0" smtClean="0">
              <a:cs typeface="B Titr" panose="00000700000000000000" pitchFamily="2" charset="-78"/>
            </a:endParaRPr>
          </a:p>
          <a:p>
            <a:pPr algn="just"/>
            <a:endParaRPr lang="en-US" dirty="0"/>
          </a:p>
        </p:txBody>
      </p:sp>
      <p:sp>
        <p:nvSpPr>
          <p:cNvPr id="2" name="Title 1"/>
          <p:cNvSpPr>
            <a:spLocks noGrp="1"/>
          </p:cNvSpPr>
          <p:nvPr>
            <p:ph type="title"/>
          </p:nvPr>
        </p:nvSpPr>
        <p:spPr/>
        <p:txBody>
          <a:bodyPr/>
          <a:lstStyle/>
          <a:p>
            <a:pPr algn="ctr"/>
            <a:r>
              <a:rPr lang="fa-IR" dirty="0" smtClean="0">
                <a:solidFill>
                  <a:schemeClr val="bg2">
                    <a:lumMod val="75000"/>
                  </a:schemeClr>
                </a:solidFill>
              </a:rPr>
              <a:t>فرضیات</a:t>
            </a:r>
            <a:endParaRPr lang="en-US" dirty="0">
              <a:solidFill>
                <a:schemeClr val="bg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778691"/>
          </a:xfrm>
        </p:spPr>
        <p:style>
          <a:lnRef idx="2">
            <a:schemeClr val="accent4"/>
          </a:lnRef>
          <a:fillRef idx="1">
            <a:schemeClr val="lt1"/>
          </a:fillRef>
          <a:effectRef idx="0">
            <a:schemeClr val="accent4"/>
          </a:effectRef>
          <a:fontRef idx="minor">
            <a:schemeClr val="dk1"/>
          </a:fontRef>
        </p:style>
        <p:txBody>
          <a:bodyPr>
            <a:normAutofit lnSpcReduction="10000"/>
          </a:bodyPr>
          <a:lstStyle/>
          <a:p>
            <a:pPr marL="109728" indent="0" algn="just" rtl="1">
              <a:lnSpc>
                <a:spcPct val="200000"/>
              </a:lnSpc>
              <a:buNone/>
            </a:pPr>
            <a:r>
              <a:rPr lang="fa-IR" dirty="0" smtClean="0">
                <a:cs typeface="B Titr" panose="00000700000000000000" pitchFamily="2" charset="-78"/>
              </a:rPr>
              <a:t>معیارهای ورود: افرادي كه در شروع مطالعه سن  مساوی و یا بیشتر از30سال داشته وارد مطالعه شدند.</a:t>
            </a:r>
            <a:endParaRPr lang="en-US" dirty="0" smtClean="0">
              <a:cs typeface="B Titr" panose="00000700000000000000" pitchFamily="2" charset="-78"/>
            </a:endParaRPr>
          </a:p>
          <a:p>
            <a:pPr marL="109728" indent="0" algn="just" rtl="1">
              <a:lnSpc>
                <a:spcPct val="200000"/>
              </a:lnSpc>
              <a:buNone/>
            </a:pPr>
            <a:r>
              <a:rPr lang="fa-IR" dirty="0" smtClean="0">
                <a:cs typeface="B Titr" panose="00000700000000000000" pitchFamily="2" charset="-78"/>
              </a:rPr>
              <a:t>معیارهای خروج </a:t>
            </a:r>
            <a:r>
              <a:rPr lang="en-US" dirty="0">
                <a:cs typeface="B Titr" panose="00000700000000000000" pitchFamily="2" charset="-78"/>
              </a:rPr>
              <a:t>:</a:t>
            </a:r>
            <a:endParaRPr lang="fa-IR" dirty="0" smtClean="0">
              <a:cs typeface="B Titr" panose="00000700000000000000" pitchFamily="2" charset="-78"/>
            </a:endParaRPr>
          </a:p>
          <a:p>
            <a:pPr marL="109728" indent="0" algn="just" rtl="1">
              <a:lnSpc>
                <a:spcPct val="200000"/>
              </a:lnSpc>
              <a:buNone/>
            </a:pPr>
            <a:r>
              <a:rPr lang="fa-IR" dirty="0" smtClean="0">
                <a:cs typeface="B Titr" panose="00000700000000000000" pitchFamily="2" charset="-78"/>
              </a:rPr>
              <a:t>  افراد شناخته شده مبتلا به دیابت یا مصرف داروی کنترل قند ، بیماری قلبی عروقی، کا نسر ، مصرف کورتیکو استرویید، حاملگی  وشاخص توده بدنی زیر  18/5 هستند،  و همچنین افرادی که دارای اطلاعات ناقص و یا  زمان پیگیری متوسط یک  ساله</a:t>
            </a:r>
            <a:r>
              <a:rPr lang="en-US" dirty="0" smtClean="0">
                <a:cs typeface="B Titr" panose="00000700000000000000" pitchFamily="2" charset="-78"/>
              </a:rPr>
              <a:t> </a:t>
            </a:r>
            <a:r>
              <a:rPr lang="fa-IR" dirty="0" smtClean="0">
                <a:cs typeface="B Titr" panose="00000700000000000000" pitchFamily="2" charset="-78"/>
              </a:rPr>
              <a:t> نداشتند.</a:t>
            </a:r>
            <a:endParaRPr lang="en-US" dirty="0" smtClean="0">
              <a:cs typeface="B Titr" panose="00000700000000000000" pitchFamily="2" charset="-78"/>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algn="just" rtl="1">
              <a:lnSpc>
                <a:spcPct val="170000"/>
              </a:lnSpc>
              <a:buFont typeface="Arial" panose="020B0604020202020204" pitchFamily="34" charset="0"/>
              <a:buChar char="•"/>
            </a:pPr>
            <a:r>
              <a:rPr lang="fa-IR" dirty="0">
                <a:cs typeface="B Titr" panose="00000700000000000000" pitchFamily="2" charset="-78"/>
              </a:rPr>
              <a:t>سندروم متابوليک: در اين  مطالعه بر اساس معيار هاي </a:t>
            </a:r>
            <a:r>
              <a:rPr lang="en-US" b="1" dirty="0">
                <a:solidFill>
                  <a:srgbClr val="FFC000"/>
                </a:solidFill>
                <a:cs typeface="B Titr" panose="00000700000000000000" pitchFamily="2" charset="-78"/>
              </a:rPr>
              <a:t>JIS</a:t>
            </a:r>
            <a:r>
              <a:rPr lang="en-US" dirty="0">
                <a:cs typeface="B Titr" panose="00000700000000000000" pitchFamily="2" charset="-78"/>
              </a:rPr>
              <a:t> </a:t>
            </a:r>
            <a:r>
              <a:rPr lang="fa-IR" dirty="0">
                <a:cs typeface="B Titr" panose="00000700000000000000" pitchFamily="2" charset="-78"/>
              </a:rPr>
              <a:t> تعريف میشود </a:t>
            </a:r>
            <a:r>
              <a:rPr lang="fa-IR" dirty="0" smtClean="0">
                <a:cs typeface="B Titr" panose="00000700000000000000" pitchFamily="2" charset="-78"/>
              </a:rPr>
              <a:t>که </a:t>
            </a:r>
            <a:r>
              <a:rPr lang="fa-IR" dirty="0">
                <a:cs typeface="B Titr" panose="00000700000000000000" pitchFamily="2" charset="-78"/>
              </a:rPr>
              <a:t>بايد حداقل 3 معيار از5 معيار زير را داشته باشد:</a:t>
            </a:r>
            <a:r>
              <a:rPr lang="en-US" dirty="0">
                <a:cs typeface="B Titr" panose="00000700000000000000" pitchFamily="2" charset="-78"/>
              </a:rPr>
              <a:t> </a:t>
            </a:r>
          </a:p>
          <a:p>
            <a:pPr algn="just" rtl="1">
              <a:lnSpc>
                <a:spcPct val="170000"/>
              </a:lnSpc>
              <a:buFont typeface="Arial" panose="020B0604020202020204" pitchFamily="34" charset="0"/>
              <a:buChar char="•"/>
            </a:pPr>
            <a:r>
              <a:rPr lang="fa-IR" dirty="0">
                <a:cs typeface="B Titr" panose="00000700000000000000" pitchFamily="2" charset="-78"/>
              </a:rPr>
              <a:t>دور کمر (</a:t>
            </a:r>
            <a:r>
              <a:rPr lang="en-US" dirty="0">
                <a:cs typeface="B Titr" panose="00000700000000000000" pitchFamily="2" charset="-78"/>
              </a:rPr>
              <a:t>WC</a:t>
            </a:r>
            <a:r>
              <a:rPr lang="fa-IR" dirty="0">
                <a:cs typeface="B Titr" panose="00000700000000000000" pitchFamily="2" charset="-78"/>
              </a:rPr>
              <a:t>)  بيشتر از 89 سانتي متر در زنان و 91سانيتمتر در </a:t>
            </a:r>
            <a:r>
              <a:rPr lang="fa-IR" dirty="0" smtClean="0">
                <a:cs typeface="B Titr" panose="00000700000000000000" pitchFamily="2" charset="-78"/>
              </a:rPr>
              <a:t>زنان</a:t>
            </a:r>
            <a:r>
              <a:rPr lang="en-US" dirty="0" smtClean="0">
                <a:cs typeface="B Titr" panose="00000700000000000000" pitchFamily="2" charset="-78"/>
              </a:rPr>
              <a:t> </a:t>
            </a:r>
            <a:r>
              <a:rPr lang="fa-IR" dirty="0" smtClean="0">
                <a:cs typeface="B Titr" panose="00000700000000000000" pitchFamily="2" charset="-78"/>
              </a:rPr>
              <a:t>افزايش </a:t>
            </a:r>
            <a:r>
              <a:rPr lang="fa-IR" dirty="0">
                <a:cs typeface="B Titr" panose="00000700000000000000" pitchFamily="2" charset="-78"/>
              </a:rPr>
              <a:t>تري گليسريد بالاي 150</a:t>
            </a:r>
            <a:r>
              <a:rPr lang="en-US" dirty="0">
                <a:cs typeface="B Titr" panose="00000700000000000000" pitchFamily="2" charset="-78"/>
              </a:rPr>
              <a:t>mg/dl </a:t>
            </a:r>
            <a:r>
              <a:rPr lang="fa-IR" dirty="0">
                <a:cs typeface="B Titr" panose="00000700000000000000" pitchFamily="2" charset="-78"/>
              </a:rPr>
              <a:t>يا تحت درمان</a:t>
            </a:r>
            <a:r>
              <a:rPr lang="en-US" dirty="0">
                <a:cs typeface="B Titr" panose="00000700000000000000" pitchFamily="2" charset="-78"/>
              </a:rPr>
              <a:t> </a:t>
            </a:r>
          </a:p>
          <a:p>
            <a:pPr algn="just" rtl="1">
              <a:lnSpc>
                <a:spcPct val="170000"/>
              </a:lnSpc>
              <a:buFont typeface="Arial" panose="020B0604020202020204" pitchFamily="34" charset="0"/>
              <a:buChar char="•"/>
            </a:pPr>
            <a:r>
              <a:rPr lang="fa-IR" dirty="0">
                <a:cs typeface="B Titr" panose="00000700000000000000" pitchFamily="2" charset="-78"/>
              </a:rPr>
              <a:t>کاهش </a:t>
            </a:r>
            <a:r>
              <a:rPr lang="en-US" dirty="0">
                <a:cs typeface="B Titr" panose="00000700000000000000" pitchFamily="2" charset="-78"/>
              </a:rPr>
              <a:t>HDL</a:t>
            </a:r>
            <a:r>
              <a:rPr lang="fa-IR" dirty="0">
                <a:cs typeface="B Titr" panose="00000700000000000000" pitchFamily="2" charset="-78"/>
              </a:rPr>
              <a:t>کمتر از 40 </a:t>
            </a:r>
            <a:r>
              <a:rPr lang="en-US" dirty="0">
                <a:cs typeface="B Titr" panose="00000700000000000000" pitchFamily="2" charset="-78"/>
              </a:rPr>
              <a:t>mg/dl </a:t>
            </a:r>
            <a:r>
              <a:rPr lang="fa-IR" dirty="0">
                <a:cs typeface="B Titr" panose="00000700000000000000" pitchFamily="2" charset="-78"/>
              </a:rPr>
              <a:t>درمردان وکمتر از50</a:t>
            </a:r>
            <a:r>
              <a:rPr lang="en-US" dirty="0">
                <a:cs typeface="B Titr" panose="00000700000000000000" pitchFamily="2" charset="-78"/>
              </a:rPr>
              <a:t> mg/dl </a:t>
            </a:r>
            <a:r>
              <a:rPr lang="fa-IR" dirty="0">
                <a:cs typeface="B Titr" panose="00000700000000000000" pitchFamily="2" charset="-78"/>
              </a:rPr>
              <a:t>  در زنان</a:t>
            </a:r>
            <a:r>
              <a:rPr lang="en-US" dirty="0">
                <a:cs typeface="B Titr" panose="00000700000000000000" pitchFamily="2" charset="-78"/>
              </a:rPr>
              <a:t> </a:t>
            </a:r>
          </a:p>
          <a:p>
            <a:pPr algn="just" rtl="1">
              <a:lnSpc>
                <a:spcPct val="170000"/>
              </a:lnSpc>
              <a:buFont typeface="Arial" panose="020B0604020202020204" pitchFamily="34" charset="0"/>
              <a:buChar char="•"/>
            </a:pPr>
            <a:r>
              <a:rPr lang="fa-IR" dirty="0">
                <a:cs typeface="B Titr" panose="00000700000000000000" pitchFamily="2" charset="-78"/>
              </a:rPr>
              <a:t>افزايش فشارخون بالاتر از 130/85 میلیمتر جیوه</a:t>
            </a:r>
            <a:r>
              <a:rPr lang="en-US" dirty="0">
                <a:cs typeface="B Titr" panose="00000700000000000000" pitchFamily="2" charset="-78"/>
              </a:rPr>
              <a:t> </a:t>
            </a:r>
          </a:p>
          <a:p>
            <a:pPr algn="just" rtl="1">
              <a:lnSpc>
                <a:spcPct val="170000"/>
              </a:lnSpc>
              <a:buFont typeface="Arial" panose="020B0604020202020204" pitchFamily="34" charset="0"/>
              <a:buChar char="•"/>
            </a:pPr>
            <a:r>
              <a:rPr lang="fa-IR" dirty="0" smtClean="0">
                <a:cs typeface="B Titr" panose="00000700000000000000" pitchFamily="2" charset="-78"/>
              </a:rPr>
              <a:t>افزایش </a:t>
            </a:r>
            <a:r>
              <a:rPr lang="fa-IR" dirty="0">
                <a:cs typeface="B Titr" panose="00000700000000000000" pitchFamily="2" charset="-78"/>
              </a:rPr>
              <a:t>قند خون ناشتا بالاتر از 100</a:t>
            </a:r>
            <a:r>
              <a:rPr lang="en-US" dirty="0" smtClean="0">
                <a:cs typeface="B Titr" panose="00000700000000000000" pitchFamily="2" charset="-78"/>
              </a:rPr>
              <a:t>mg/dl</a:t>
            </a:r>
            <a:endParaRPr lang="fa-IR" dirty="0" smtClean="0">
              <a:cs typeface="B Titr" panose="00000700000000000000" pitchFamily="2" charset="-78"/>
            </a:endParaRPr>
          </a:p>
          <a:p>
            <a:pPr algn="just" rtl="1">
              <a:lnSpc>
                <a:spcPct val="200000"/>
              </a:lnSpc>
              <a:buFont typeface="Arial" panose="020B0604020202020204" pitchFamily="34" charset="0"/>
              <a:buChar char="•"/>
            </a:pPr>
            <a:r>
              <a:rPr lang="fa-IR" dirty="0">
                <a:cs typeface="B Titr" panose="00000700000000000000" pitchFamily="2" charset="-78"/>
              </a:rPr>
              <a:t>مقاومت به انسولين بر اساس اندکس </a:t>
            </a:r>
            <a:r>
              <a:rPr lang="en-US" dirty="0">
                <a:cs typeface="B Titr" panose="00000700000000000000" pitchFamily="2" charset="-78"/>
              </a:rPr>
              <a:t>HOMA-IR </a:t>
            </a:r>
            <a:r>
              <a:rPr lang="fa-IR" dirty="0">
                <a:cs typeface="B Titr" panose="00000700000000000000" pitchFamily="2" charset="-78"/>
              </a:rPr>
              <a:t>  حدود   </a:t>
            </a:r>
            <a:r>
              <a:rPr lang="fa-IR" dirty="0" smtClean="0">
                <a:cs typeface="B Titr" panose="00000700000000000000" pitchFamily="2" charset="-78"/>
              </a:rPr>
              <a:t> 2/6  </a:t>
            </a:r>
            <a:r>
              <a:rPr lang="en-US" b="1" dirty="0"/>
              <a:t>(mole×µU/I</a:t>
            </a:r>
            <a:r>
              <a:rPr lang="en-US" b="1" baseline="30000" dirty="0"/>
              <a:t>2</a:t>
            </a:r>
            <a:r>
              <a:rPr lang="en-US" b="1" dirty="0"/>
              <a:t>)</a:t>
            </a:r>
            <a:r>
              <a:rPr lang="fa-IR" dirty="0">
                <a:cs typeface="B Titr" panose="00000700000000000000" pitchFamily="2" charset="-78"/>
              </a:rPr>
              <a:t>  تعيين شد</a:t>
            </a:r>
            <a:r>
              <a:rPr lang="en-US" dirty="0" smtClean="0">
                <a:cs typeface="B Titr" panose="00000700000000000000" pitchFamily="2" charset="-78"/>
              </a:rPr>
              <a:t>.</a:t>
            </a:r>
            <a:endParaRPr lang="fa-IR" dirty="0">
              <a:cs typeface="B Titr" panose="00000700000000000000" pitchFamily="2" charset="-78"/>
            </a:endParaRPr>
          </a:p>
          <a:p>
            <a:pPr algn="just" rtl="1">
              <a:lnSpc>
                <a:spcPct val="200000"/>
              </a:lnSpc>
              <a:buFont typeface="Arial" panose="020B0604020202020204" pitchFamily="34" charset="0"/>
              <a:buChar char="•"/>
            </a:pPr>
            <a:r>
              <a:rPr lang="fa-IR" dirty="0">
                <a:cs typeface="B Titr" panose="00000700000000000000" pitchFamily="2" charset="-78"/>
              </a:rPr>
              <a:t> </a:t>
            </a:r>
            <a:r>
              <a:rPr lang="fa-IR" i="1" dirty="0">
                <a:solidFill>
                  <a:schemeClr val="accent3">
                    <a:lumMod val="60000"/>
                    <a:lumOff val="40000"/>
                  </a:schemeClr>
                </a:solidFill>
                <a:cs typeface="B Titr" panose="00000700000000000000" pitchFamily="2" charset="-78"/>
              </a:rPr>
              <a:t>سطح انسولین در  3586  اندازه گیری شده </a:t>
            </a:r>
            <a:r>
              <a:rPr lang="fa-IR" i="1" dirty="0" smtClean="0">
                <a:solidFill>
                  <a:schemeClr val="accent3">
                    <a:lumMod val="60000"/>
                    <a:lumOff val="40000"/>
                  </a:schemeClr>
                </a:solidFill>
                <a:cs typeface="B Titr" panose="00000700000000000000" pitchFamily="2" charset="-78"/>
              </a:rPr>
              <a:t>است.</a:t>
            </a:r>
            <a:endParaRPr lang="en-US" dirty="0">
              <a:cs typeface="B Titr" panose="00000700000000000000" pitchFamily="2" charset="-78"/>
            </a:endParaRPr>
          </a:p>
          <a:p>
            <a:endParaRPr lang="en-US" dirty="0"/>
          </a:p>
        </p:txBody>
      </p:sp>
      <p:sp>
        <p:nvSpPr>
          <p:cNvPr id="3" name="TextBox 2"/>
          <p:cNvSpPr txBox="1"/>
          <p:nvPr/>
        </p:nvSpPr>
        <p:spPr>
          <a:xfrm>
            <a:off x="4343400" y="6135469"/>
            <a:ext cx="3703258" cy="646331"/>
          </a:xfrm>
          <a:prstGeom prst="rect">
            <a:avLst/>
          </a:prstGeom>
          <a:noFill/>
        </p:spPr>
        <p:txBody>
          <a:bodyPr wrap="none" rtlCol="0">
            <a:spAutoFit/>
          </a:bodyPr>
          <a:lstStyle/>
          <a:p>
            <a:r>
              <a:rPr lang="en-US" dirty="0" err="1"/>
              <a:t>Tohidi</a:t>
            </a:r>
            <a:r>
              <a:rPr lang="en-US" dirty="0"/>
              <a:t>.</a:t>
            </a:r>
            <a:r>
              <a:rPr lang="en-US" u="sng" dirty="0">
                <a:hlinkClick r:id="rId2" tooltip="Clinical biochemistry."/>
              </a:rPr>
              <a:t> </a:t>
            </a:r>
            <a:r>
              <a:rPr lang="en-US" u="sng" dirty="0" err="1">
                <a:hlinkClick r:id="rId2" tooltip="Clinical biochemistry."/>
              </a:rPr>
              <a:t>Clin</a:t>
            </a:r>
            <a:r>
              <a:rPr lang="en-US" u="sng" dirty="0">
                <a:hlinkClick r:id="rId2" tooltip="Clinical biochemistry."/>
              </a:rPr>
              <a:t> </a:t>
            </a:r>
            <a:r>
              <a:rPr lang="en-US" u="sng" dirty="0" err="1">
                <a:hlinkClick r:id="rId2" tooltip="Clinical biochemistry."/>
              </a:rPr>
              <a:t>Biochem</a:t>
            </a:r>
            <a:r>
              <a:rPr lang="en-US" u="sng" dirty="0">
                <a:hlinkClick r:id="rId2" tooltip="Clinical biochemistry."/>
              </a:rPr>
              <a:t>.</a:t>
            </a:r>
            <a:r>
              <a:rPr lang="en-US" dirty="0"/>
              <a:t> 2014 Apr</a:t>
            </a:r>
          </a:p>
          <a:p>
            <a:endParaRPr lang="en-US" dirty="0"/>
          </a:p>
        </p:txBody>
      </p:sp>
    </p:spTree>
    <p:extLst>
      <p:ext uri="{BB962C8B-B14F-4D97-AF65-F5344CB8AC3E}">
        <p14:creationId xmlns:p14="http://schemas.microsoft.com/office/powerpoint/2010/main" val="3114431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marL="109728" indent="0" algn="just" rtl="1">
              <a:lnSpc>
                <a:spcPct val="200000"/>
              </a:lnSpc>
              <a:buNone/>
            </a:pPr>
            <a:r>
              <a:rPr lang="fa-IR" dirty="0" smtClean="0">
                <a:cs typeface="B Titr" panose="00000700000000000000" pitchFamily="2" charset="-78"/>
              </a:rPr>
              <a:t>سطح </a:t>
            </a:r>
            <a:r>
              <a:rPr lang="fa-IR" dirty="0">
                <a:cs typeface="B Titr" panose="00000700000000000000" pitchFamily="2" charset="-78"/>
              </a:rPr>
              <a:t>فعالیت فیزیکی در  فاز اول</a:t>
            </a:r>
            <a:r>
              <a:rPr lang="en-US" dirty="0">
                <a:cs typeface="B Titr" panose="00000700000000000000" pitchFamily="2" charset="-78"/>
              </a:rPr>
              <a:t>TLGS</a:t>
            </a:r>
            <a:r>
              <a:rPr lang="fa-IR" dirty="0">
                <a:cs typeface="B Titr" panose="00000700000000000000" pitchFamily="2" charset="-78"/>
              </a:rPr>
              <a:t> بر اساس پرسشنامه مرکز تحقیقات چاقی(</a:t>
            </a:r>
            <a:r>
              <a:rPr lang="en-US" dirty="0">
                <a:cs typeface="B Titr" panose="00000700000000000000" pitchFamily="2" charset="-78"/>
              </a:rPr>
              <a:t>LRC</a:t>
            </a:r>
            <a:r>
              <a:rPr lang="fa-IR" dirty="0">
                <a:cs typeface="B Titr" panose="00000700000000000000" pitchFamily="2" charset="-78"/>
              </a:rPr>
              <a:t>) </a:t>
            </a:r>
            <a:r>
              <a:rPr lang="fa-IR" dirty="0" smtClean="0">
                <a:cs typeface="B Titr" panose="00000700000000000000" pitchFamily="2" charset="-78"/>
              </a:rPr>
              <a:t>که </a:t>
            </a:r>
            <a:r>
              <a:rPr lang="fa-IR" dirty="0">
                <a:cs typeface="B Titr" panose="00000700000000000000" pitchFamily="2" charset="-78"/>
              </a:rPr>
              <a:t>به علت دقت کم،  پس از ان بر اساس </a:t>
            </a:r>
            <a:r>
              <a:rPr lang="en-US" dirty="0">
                <a:cs typeface="B Titr" panose="00000700000000000000" pitchFamily="2" charset="-78"/>
              </a:rPr>
              <a:t>MAQ</a:t>
            </a:r>
            <a:r>
              <a:rPr lang="fa-IR" dirty="0">
                <a:cs typeface="B Titr" panose="00000700000000000000" pitchFamily="2" charset="-78"/>
              </a:rPr>
              <a:t> صورت </a:t>
            </a:r>
            <a:r>
              <a:rPr lang="fa-IR" dirty="0" smtClean="0">
                <a:cs typeface="B Titr" panose="00000700000000000000" pitchFamily="2" charset="-78"/>
              </a:rPr>
              <a:t>گرفت فعالیت </a:t>
            </a:r>
            <a:r>
              <a:rPr lang="fa-IR" dirty="0">
                <a:cs typeface="B Titr" panose="00000700000000000000" pitchFamily="2" charset="-78"/>
              </a:rPr>
              <a:t>فیزیکی بالا به صورت فعالیت حداقل سه بار در هفته یا بیشتر از 600 </a:t>
            </a:r>
            <a:r>
              <a:rPr lang="en-US" dirty="0">
                <a:cs typeface="B Titr" panose="00000700000000000000" pitchFamily="2" charset="-78"/>
              </a:rPr>
              <a:t>MET </a:t>
            </a:r>
            <a:r>
              <a:rPr lang="fa-IR" dirty="0">
                <a:cs typeface="B Titr" panose="00000700000000000000" pitchFamily="2" charset="-78"/>
              </a:rPr>
              <a:t> در  هفته تعریف </a:t>
            </a:r>
            <a:r>
              <a:rPr lang="fa-IR" dirty="0" smtClean="0">
                <a:cs typeface="B Titr" panose="00000700000000000000" pitchFamily="2" charset="-78"/>
              </a:rPr>
              <a:t>شد</a:t>
            </a:r>
            <a:r>
              <a:rPr lang="en-US" dirty="0" smtClean="0">
                <a:cs typeface="B Titr" panose="00000700000000000000" pitchFamily="2" charset="-78"/>
              </a:rPr>
              <a:t>.</a:t>
            </a:r>
            <a:endParaRPr lang="fa-IR" dirty="0" smtClean="0"/>
          </a:p>
          <a:p>
            <a:pPr marL="109728" indent="0" algn="just" rtl="1">
              <a:lnSpc>
                <a:spcPct val="200000"/>
              </a:lnSpc>
              <a:buNone/>
            </a:pPr>
            <a:r>
              <a:rPr lang="fa-IR" dirty="0" smtClean="0">
                <a:cs typeface="B Titr" panose="00000700000000000000" pitchFamily="2" charset="-78"/>
              </a:rPr>
              <a:t>سابقه </a:t>
            </a:r>
            <a:r>
              <a:rPr lang="fa-IR" dirty="0">
                <a:cs typeface="B Titr" panose="00000700000000000000" pitchFamily="2" charset="-78"/>
              </a:rPr>
              <a:t>فامیلی بیماری قلبی عروقی زودرس:   در بستگان درجه اول  کمتر از 55 سال در مردان و کمتر از 65 سال در زنان</a:t>
            </a:r>
            <a:endParaRPr lang="en-US" dirty="0">
              <a:cs typeface="B Titr" panose="00000700000000000000" pitchFamily="2" charset="-78"/>
            </a:endParaRPr>
          </a:p>
          <a:p>
            <a:pPr algn="just" rtl="1"/>
            <a:endParaRPr lang="en-US" dirty="0"/>
          </a:p>
          <a:p>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550091"/>
          </a:xfrm>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algn="just" rtl="1">
              <a:lnSpc>
                <a:spcPct val="200000"/>
              </a:lnSpc>
              <a:buFont typeface="Arial" panose="020B0604020202020204" pitchFamily="34" charset="0"/>
              <a:buChar char="•"/>
            </a:pPr>
            <a:r>
              <a:rPr lang="fa-IR" dirty="0" smtClean="0">
                <a:cs typeface="B Titr" panose="00000700000000000000" pitchFamily="2" charset="-78"/>
              </a:rPr>
              <a:t>تعريف فنوتيپ هاي چاقي به صورت زير است:</a:t>
            </a:r>
          </a:p>
          <a:p>
            <a:pPr algn="just" rtl="1">
              <a:lnSpc>
                <a:spcPct val="200000"/>
              </a:lnSpc>
              <a:buFont typeface="Arial" panose="020B0604020202020204" pitchFamily="34" charset="0"/>
              <a:buChar char="•"/>
            </a:pPr>
            <a:r>
              <a:rPr lang="en-US" b="1" dirty="0" smtClean="0">
                <a:solidFill>
                  <a:srgbClr val="FFC000"/>
                </a:solidFill>
                <a:cs typeface="B Titr" panose="00000700000000000000" pitchFamily="2" charset="-78"/>
              </a:rPr>
              <a:t>MHNW</a:t>
            </a:r>
            <a:r>
              <a:rPr lang="fa-IR" b="1" dirty="0" smtClean="0">
                <a:solidFill>
                  <a:srgbClr val="FFC000"/>
                </a:solidFill>
                <a:cs typeface="B Titr" panose="00000700000000000000" pitchFamily="2" charset="-78"/>
              </a:rPr>
              <a:t>: </a:t>
            </a:r>
            <a:r>
              <a:rPr lang="fa-IR" b="1" dirty="0" smtClean="0">
                <a:cs typeface="B Titr" panose="00000700000000000000" pitchFamily="2" charset="-78"/>
              </a:rPr>
              <a:t>ا فراد </a:t>
            </a:r>
            <a:r>
              <a:rPr lang="fa-IR" dirty="0">
                <a:cs typeface="B Titr" panose="00000700000000000000" pitchFamily="2" charset="-78"/>
              </a:rPr>
              <a:t>با وزن نرمال </a:t>
            </a:r>
            <a:r>
              <a:rPr lang="en-US" dirty="0">
                <a:cs typeface="B Titr" panose="00000700000000000000" pitchFamily="2" charset="-78"/>
              </a:rPr>
              <a:t> ) BMI </a:t>
            </a:r>
            <a:r>
              <a:rPr lang="fa-IR" dirty="0">
                <a:cs typeface="B Titr" panose="00000700000000000000" pitchFamily="2" charset="-78"/>
              </a:rPr>
              <a:t> کمتر از</a:t>
            </a:r>
            <a:r>
              <a:rPr lang="en-US" dirty="0">
                <a:cs typeface="B Titr" panose="00000700000000000000" pitchFamily="2" charset="-78"/>
              </a:rPr>
              <a:t>Kg/m2</a:t>
            </a:r>
            <a:r>
              <a:rPr lang="fa-IR" dirty="0">
                <a:cs typeface="B Titr" panose="00000700000000000000" pitchFamily="2" charset="-78"/>
              </a:rPr>
              <a:t> 25 </a:t>
            </a:r>
            <a:r>
              <a:rPr lang="en-US" dirty="0" smtClean="0">
                <a:cs typeface="B Titr" panose="00000700000000000000" pitchFamily="2" charset="-78"/>
              </a:rPr>
              <a:t> (</a:t>
            </a:r>
            <a:r>
              <a:rPr lang="fa-IR" dirty="0" smtClean="0">
                <a:cs typeface="B Titr" panose="00000700000000000000" pitchFamily="2" charset="-78"/>
              </a:rPr>
              <a:t>با </a:t>
            </a:r>
            <a:r>
              <a:rPr lang="fa-IR" dirty="0">
                <a:cs typeface="B Titr" panose="00000700000000000000" pitchFamily="2" charset="-78"/>
              </a:rPr>
              <a:t>مساوی یا کمتر از 1 از معیار های </a:t>
            </a:r>
            <a:r>
              <a:rPr lang="fa-IR" dirty="0" smtClean="0">
                <a:cs typeface="B Titr" panose="00000700000000000000" pitchFamily="2" charset="-78"/>
              </a:rPr>
              <a:t>سندروم متابولیک</a:t>
            </a:r>
          </a:p>
          <a:p>
            <a:pPr algn="just" rtl="1">
              <a:lnSpc>
                <a:spcPct val="200000"/>
              </a:lnSpc>
              <a:buFont typeface="Arial" panose="020B0604020202020204" pitchFamily="34" charset="0"/>
              <a:buChar char="•"/>
            </a:pPr>
            <a:endParaRPr lang="fa-IR" dirty="0" smtClean="0">
              <a:cs typeface="B Titr" panose="00000700000000000000" pitchFamily="2" charset="-78"/>
            </a:endParaRPr>
          </a:p>
          <a:p>
            <a:pPr algn="just" rtl="1">
              <a:lnSpc>
                <a:spcPct val="200000"/>
              </a:lnSpc>
              <a:buFont typeface="Arial" panose="020B0604020202020204" pitchFamily="34" charset="0"/>
              <a:buChar char="•"/>
            </a:pPr>
            <a:r>
              <a:rPr lang="en-US" b="1" dirty="0">
                <a:solidFill>
                  <a:srgbClr val="FFC000"/>
                </a:solidFill>
                <a:cs typeface="B Titr" panose="00000700000000000000" pitchFamily="2" charset="-78"/>
              </a:rPr>
              <a:t>MHOW</a:t>
            </a:r>
            <a:r>
              <a:rPr lang="fa-IR" dirty="0">
                <a:cs typeface="B Titr" panose="00000700000000000000" pitchFamily="2" charset="-78"/>
              </a:rPr>
              <a:t>: </a:t>
            </a:r>
            <a:r>
              <a:rPr lang="fa-IR" dirty="0" smtClean="0">
                <a:cs typeface="B Titr" panose="00000700000000000000" pitchFamily="2" charset="-78"/>
              </a:rPr>
              <a:t> افراد </a:t>
            </a:r>
            <a:r>
              <a:rPr lang="fa-IR" dirty="0">
                <a:cs typeface="B Titr" panose="00000700000000000000" pitchFamily="2" charset="-78"/>
              </a:rPr>
              <a:t>داراي اضافه وزن </a:t>
            </a:r>
            <a:r>
              <a:rPr lang="fa-IR" dirty="0" smtClean="0">
                <a:cs typeface="B Titr" panose="00000700000000000000" pitchFamily="2" charset="-78"/>
              </a:rPr>
              <a:t>( 29/9-25</a:t>
            </a:r>
            <a:r>
              <a:rPr lang="en-US" b="1" dirty="0" smtClean="0">
                <a:cs typeface="B Titr" panose="00000700000000000000" pitchFamily="2" charset="-78"/>
              </a:rPr>
              <a:t>( </a:t>
            </a:r>
            <a:r>
              <a:rPr lang="en-US" dirty="0" smtClean="0">
                <a:cs typeface="B Titr" panose="00000700000000000000" pitchFamily="2" charset="-78"/>
              </a:rPr>
              <a:t>BMI=</a:t>
            </a:r>
            <a:r>
              <a:rPr lang="fa-IR" dirty="0" smtClean="0">
                <a:cs typeface="B Titr" panose="00000700000000000000" pitchFamily="2" charset="-78"/>
              </a:rPr>
              <a:t> با </a:t>
            </a:r>
            <a:r>
              <a:rPr lang="fa-IR" dirty="0">
                <a:cs typeface="B Titr" panose="00000700000000000000" pitchFamily="2" charset="-78"/>
              </a:rPr>
              <a:t>مساوی یا کمتر از1 از معیار های سندروم متابولیک</a:t>
            </a:r>
            <a:endParaRPr lang="en-US" dirty="0">
              <a:cs typeface="B Titr" panose="00000700000000000000" pitchFamily="2" charset="-78"/>
            </a:endParaRPr>
          </a:p>
          <a:p>
            <a:pPr algn="just" rtl="1">
              <a:lnSpc>
                <a:spcPct val="200000"/>
              </a:lnSpc>
              <a:buFont typeface="Arial" panose="020B0604020202020204" pitchFamily="34" charset="0"/>
              <a:buChar char="•"/>
            </a:pPr>
            <a:endParaRPr lang="en-US" dirty="0" smtClean="0">
              <a:cs typeface="B Titr" panose="00000700000000000000" pitchFamily="2" charset="-78"/>
            </a:endParaRPr>
          </a:p>
          <a:p>
            <a:pPr algn="just" rtl="1">
              <a:lnSpc>
                <a:spcPct val="200000"/>
              </a:lnSpc>
              <a:buFont typeface="Arial" panose="020B0604020202020204" pitchFamily="34" charset="0"/>
              <a:buChar char="•"/>
            </a:pPr>
            <a:r>
              <a:rPr lang="en-US" b="1" dirty="0" smtClean="0">
                <a:solidFill>
                  <a:srgbClr val="FFC000"/>
                </a:solidFill>
                <a:cs typeface="B Titr" panose="00000700000000000000" pitchFamily="2" charset="-78"/>
              </a:rPr>
              <a:t>MHO</a:t>
            </a:r>
            <a:r>
              <a:rPr lang="fa-IR" b="1" dirty="0" smtClean="0">
                <a:solidFill>
                  <a:srgbClr val="FFC000"/>
                </a:solidFill>
                <a:cs typeface="B Titr" panose="00000700000000000000" pitchFamily="2" charset="-78"/>
              </a:rPr>
              <a:t>:</a:t>
            </a:r>
            <a:r>
              <a:rPr lang="fa-IR" dirty="0" smtClean="0">
                <a:cs typeface="B Titr" panose="00000700000000000000" pitchFamily="2" charset="-78"/>
              </a:rPr>
              <a:t>  افراد چاق </a:t>
            </a:r>
            <a:r>
              <a:rPr lang="en-US" dirty="0" smtClean="0">
                <a:cs typeface="B Titr" panose="00000700000000000000" pitchFamily="2" charset="-78"/>
              </a:rPr>
              <a:t>) </a:t>
            </a:r>
            <a:r>
              <a:rPr lang="fa-IR" dirty="0" smtClean="0">
                <a:cs typeface="B Titr" panose="00000700000000000000" pitchFamily="2" charset="-78"/>
              </a:rPr>
              <a:t> </a:t>
            </a:r>
            <a:r>
              <a:rPr lang="en-US" dirty="0" smtClean="0">
                <a:cs typeface="B Titr" panose="00000700000000000000" pitchFamily="2" charset="-78"/>
              </a:rPr>
              <a:t>BMI</a:t>
            </a:r>
            <a:r>
              <a:rPr lang="fa-IR" dirty="0" smtClean="0">
                <a:cs typeface="B Titr" panose="00000700000000000000" pitchFamily="2" charset="-78"/>
              </a:rPr>
              <a:t>بالا</a:t>
            </a:r>
            <a:r>
              <a:rPr lang="fa-IR" dirty="0">
                <a:cs typeface="B Titr" panose="00000700000000000000" pitchFamily="2" charset="-78"/>
              </a:rPr>
              <a:t> </a:t>
            </a:r>
            <a:r>
              <a:rPr lang="fa-IR" dirty="0" smtClean="0">
                <a:cs typeface="B Titr" panose="00000700000000000000" pitchFamily="2" charset="-78"/>
              </a:rPr>
              <a:t>تر از 30 )  با مساوی یا کمتر از 1 از معیار های سندروم متابولیک</a:t>
            </a:r>
            <a:endParaRPr lang="en-US" dirty="0" smtClean="0">
              <a:cs typeface="B Titr" panose="00000700000000000000" pitchFamily="2" charset="-78"/>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style>
          <a:lnRef idx="2">
            <a:schemeClr val="accent4"/>
          </a:lnRef>
          <a:fillRef idx="1">
            <a:schemeClr val="lt1"/>
          </a:fillRef>
          <a:effectRef idx="0">
            <a:schemeClr val="accent4"/>
          </a:effectRef>
          <a:fontRef idx="minor">
            <a:schemeClr val="dk1"/>
          </a:fontRef>
        </p:style>
        <p:txBody>
          <a:bodyPr>
            <a:normAutofit/>
          </a:bodyPr>
          <a:lstStyle/>
          <a:p>
            <a:pPr algn="just" rtl="1">
              <a:lnSpc>
                <a:spcPct val="200000"/>
              </a:lnSpc>
              <a:buFont typeface="Arial" panose="020B0604020202020204" pitchFamily="34" charset="0"/>
              <a:buChar char="•"/>
            </a:pPr>
            <a:r>
              <a:rPr lang="en-US" b="1" dirty="0" smtClean="0">
                <a:solidFill>
                  <a:srgbClr val="FFC000"/>
                </a:solidFill>
                <a:cs typeface="B Titr" panose="00000700000000000000" pitchFamily="2" charset="-78"/>
              </a:rPr>
              <a:t>MUNW</a:t>
            </a:r>
            <a:r>
              <a:rPr lang="fa-IR" b="1" dirty="0" smtClean="0">
                <a:solidFill>
                  <a:srgbClr val="FFC000"/>
                </a:solidFill>
                <a:cs typeface="B Titr" panose="00000700000000000000" pitchFamily="2" charset="-78"/>
              </a:rPr>
              <a:t>:</a:t>
            </a:r>
            <a:r>
              <a:rPr lang="fa-IR" b="1" dirty="0" smtClean="0">
                <a:cs typeface="B Titr" panose="00000700000000000000" pitchFamily="2" charset="-78"/>
              </a:rPr>
              <a:t>افراد </a:t>
            </a:r>
            <a:r>
              <a:rPr lang="fa-IR" dirty="0" smtClean="0">
                <a:cs typeface="B Titr" panose="00000700000000000000" pitchFamily="2" charset="-78"/>
              </a:rPr>
              <a:t>داراي </a:t>
            </a:r>
            <a:r>
              <a:rPr lang="fa-IR" dirty="0">
                <a:cs typeface="B Titr" panose="00000700000000000000" pitchFamily="2" charset="-78"/>
              </a:rPr>
              <a:t>وزن نرمال و داراي  مساوی یا بیشتر از 2 از معیار های سندروم </a:t>
            </a:r>
            <a:r>
              <a:rPr lang="fa-IR" dirty="0" smtClean="0">
                <a:cs typeface="B Titr" panose="00000700000000000000" pitchFamily="2" charset="-78"/>
              </a:rPr>
              <a:t>متابوليک</a:t>
            </a:r>
          </a:p>
          <a:p>
            <a:pPr algn="just" rtl="1">
              <a:lnSpc>
                <a:spcPct val="200000"/>
              </a:lnSpc>
              <a:buFont typeface="Arial" panose="020B0604020202020204" pitchFamily="34" charset="0"/>
              <a:buChar char="•"/>
            </a:pPr>
            <a:r>
              <a:rPr lang="en-US" b="1" dirty="0">
                <a:solidFill>
                  <a:srgbClr val="FFC000"/>
                </a:solidFill>
                <a:cs typeface="B Titr" panose="00000700000000000000" pitchFamily="2" charset="-78"/>
              </a:rPr>
              <a:t>MUOW</a:t>
            </a:r>
            <a:r>
              <a:rPr lang="fa-IR" dirty="0">
                <a:cs typeface="B Titr" panose="00000700000000000000" pitchFamily="2" charset="-78"/>
              </a:rPr>
              <a:t>:افراد داراي اضافه وزن داراي  مساوی یا بیشتر از 2  ازمعیار های سندروم </a:t>
            </a:r>
            <a:r>
              <a:rPr lang="fa-IR" dirty="0" smtClean="0">
                <a:cs typeface="B Titr" panose="00000700000000000000" pitchFamily="2" charset="-78"/>
              </a:rPr>
              <a:t>متابوليک</a:t>
            </a:r>
          </a:p>
          <a:p>
            <a:pPr algn="just" rtl="1">
              <a:lnSpc>
                <a:spcPct val="200000"/>
              </a:lnSpc>
              <a:buFont typeface="Arial" panose="020B0604020202020204" pitchFamily="34" charset="0"/>
              <a:buChar char="•"/>
            </a:pPr>
            <a:r>
              <a:rPr lang="en-US" b="1" dirty="0" smtClean="0">
                <a:solidFill>
                  <a:srgbClr val="FFC000"/>
                </a:solidFill>
                <a:cs typeface="B Titr" panose="00000700000000000000" pitchFamily="2" charset="-78"/>
              </a:rPr>
              <a:t>MUO</a:t>
            </a:r>
            <a:r>
              <a:rPr lang="fa-IR" dirty="0" smtClean="0">
                <a:cs typeface="B Titr" panose="00000700000000000000" pitchFamily="2" charset="-78"/>
              </a:rPr>
              <a:t>:افراد چاق داراي  مساوی یا بیشتر از 2  معیار های سندروم متابوليک</a:t>
            </a:r>
            <a:endParaRPr lang="en-US" dirty="0" smtClean="0">
              <a:cs typeface="B Titr" panose="00000700000000000000" pitchFamily="2" charset="-78"/>
            </a:endParaRPr>
          </a:p>
          <a:p>
            <a:endParaRPr lang="en-US" dirty="0"/>
          </a:p>
        </p:txBody>
      </p:sp>
    </p:spTree>
    <p:extLst>
      <p:ext uri="{BB962C8B-B14F-4D97-AF65-F5344CB8AC3E}">
        <p14:creationId xmlns:p14="http://schemas.microsoft.com/office/powerpoint/2010/main" val="3274136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007291"/>
          </a:xfrm>
        </p:spPr>
        <p:style>
          <a:lnRef idx="2">
            <a:schemeClr val="accent4"/>
          </a:lnRef>
          <a:fillRef idx="1">
            <a:schemeClr val="lt1"/>
          </a:fillRef>
          <a:effectRef idx="0">
            <a:schemeClr val="accent4"/>
          </a:effectRef>
          <a:fontRef idx="minor">
            <a:schemeClr val="dk1"/>
          </a:fontRef>
        </p:style>
        <p:txBody>
          <a:bodyPr>
            <a:normAutofit/>
          </a:bodyPr>
          <a:lstStyle/>
          <a:p>
            <a:pPr algn="just" rtl="1">
              <a:lnSpc>
                <a:spcPct val="200000"/>
              </a:lnSpc>
              <a:buFont typeface="Arial" panose="020B0604020202020204" pitchFamily="34" charset="0"/>
              <a:buChar char="•"/>
            </a:pPr>
            <a:r>
              <a:rPr lang="en-US" b="1" dirty="0" smtClean="0">
                <a:solidFill>
                  <a:srgbClr val="FFC000"/>
                </a:solidFill>
                <a:cs typeface="B Titr" panose="00000700000000000000" pitchFamily="2" charset="-78"/>
              </a:rPr>
              <a:t>NW-IS </a:t>
            </a:r>
            <a:r>
              <a:rPr lang="fa-IR" dirty="0">
                <a:cs typeface="B Titr" panose="00000700000000000000" pitchFamily="2" charset="-78"/>
              </a:rPr>
              <a:t>: افراد داراي وزن نرمال و حساس به انسولین</a:t>
            </a:r>
            <a:endParaRPr lang="en-US" dirty="0">
              <a:cs typeface="B Titr" panose="00000700000000000000" pitchFamily="2" charset="-78"/>
            </a:endParaRPr>
          </a:p>
          <a:p>
            <a:pPr algn="just" rtl="1">
              <a:lnSpc>
                <a:spcPct val="200000"/>
              </a:lnSpc>
              <a:buFont typeface="Arial" panose="020B0604020202020204" pitchFamily="34" charset="0"/>
              <a:buChar char="•"/>
            </a:pPr>
            <a:r>
              <a:rPr lang="en-US" b="1" dirty="0">
                <a:solidFill>
                  <a:srgbClr val="FFC000"/>
                </a:solidFill>
                <a:cs typeface="B Titr" panose="00000700000000000000" pitchFamily="2" charset="-78"/>
              </a:rPr>
              <a:t>OW-IS</a:t>
            </a:r>
            <a:r>
              <a:rPr lang="fa-IR" dirty="0">
                <a:cs typeface="B Titr" panose="00000700000000000000" pitchFamily="2" charset="-78"/>
              </a:rPr>
              <a:t>: افراد دارای اضافه وزن و حساس به انسولین</a:t>
            </a:r>
            <a:endParaRPr lang="en-US" dirty="0">
              <a:cs typeface="B Titr" panose="00000700000000000000" pitchFamily="2" charset="-78"/>
            </a:endParaRPr>
          </a:p>
          <a:p>
            <a:pPr algn="just" rtl="1">
              <a:lnSpc>
                <a:spcPct val="200000"/>
              </a:lnSpc>
              <a:buFont typeface="Arial" panose="020B0604020202020204" pitchFamily="34" charset="0"/>
              <a:buChar char="•"/>
            </a:pPr>
            <a:r>
              <a:rPr lang="en-US" b="1" dirty="0">
                <a:solidFill>
                  <a:srgbClr val="FFC000"/>
                </a:solidFill>
                <a:cs typeface="B Titr" panose="00000700000000000000" pitchFamily="2" charset="-78"/>
              </a:rPr>
              <a:t>O-IS</a:t>
            </a:r>
            <a:r>
              <a:rPr lang="fa-IR" dirty="0">
                <a:cs typeface="B Titr" panose="00000700000000000000" pitchFamily="2" charset="-78"/>
              </a:rPr>
              <a:t>: افراد چاق و حساس به انسولین</a:t>
            </a:r>
            <a:endParaRPr lang="en-US" dirty="0">
              <a:cs typeface="B Titr" panose="00000700000000000000" pitchFamily="2" charset="-78"/>
            </a:endParaRPr>
          </a:p>
          <a:p>
            <a:pPr algn="just" rtl="1">
              <a:lnSpc>
                <a:spcPct val="200000"/>
              </a:lnSpc>
              <a:buFont typeface="Arial" panose="020B0604020202020204" pitchFamily="34" charset="0"/>
              <a:buChar char="•"/>
            </a:pPr>
            <a:r>
              <a:rPr lang="en-US" b="1" dirty="0">
                <a:solidFill>
                  <a:srgbClr val="FFC000"/>
                </a:solidFill>
                <a:cs typeface="B Titr" panose="00000700000000000000" pitchFamily="2" charset="-78"/>
              </a:rPr>
              <a:t>NW-IR</a:t>
            </a:r>
            <a:r>
              <a:rPr lang="fa-IR" dirty="0">
                <a:cs typeface="B Titr" panose="00000700000000000000" pitchFamily="2" charset="-78"/>
              </a:rPr>
              <a:t>: افراد داراي وزن نرمال و مقاوم به انسولین</a:t>
            </a:r>
            <a:endParaRPr lang="en-US" dirty="0">
              <a:cs typeface="B Titr" panose="00000700000000000000" pitchFamily="2" charset="-78"/>
            </a:endParaRPr>
          </a:p>
          <a:p>
            <a:pPr algn="just" rtl="1">
              <a:lnSpc>
                <a:spcPct val="200000"/>
              </a:lnSpc>
              <a:buFont typeface="Arial" panose="020B0604020202020204" pitchFamily="34" charset="0"/>
              <a:buChar char="•"/>
            </a:pPr>
            <a:r>
              <a:rPr lang="en-US" b="1" dirty="0">
                <a:solidFill>
                  <a:srgbClr val="FFC000"/>
                </a:solidFill>
                <a:cs typeface="B Titr" panose="00000700000000000000" pitchFamily="2" charset="-78"/>
              </a:rPr>
              <a:t>OW-IR</a:t>
            </a:r>
            <a:r>
              <a:rPr lang="fa-IR" dirty="0">
                <a:cs typeface="B Titr" panose="00000700000000000000" pitchFamily="2" charset="-78"/>
              </a:rPr>
              <a:t>: افراد دارای اضافه وزن و مقاوم به انسولین</a:t>
            </a:r>
            <a:endParaRPr lang="en-US" dirty="0">
              <a:cs typeface="B Titr" panose="00000700000000000000" pitchFamily="2" charset="-78"/>
            </a:endParaRPr>
          </a:p>
          <a:p>
            <a:pPr algn="just" rtl="1">
              <a:lnSpc>
                <a:spcPct val="200000"/>
              </a:lnSpc>
              <a:buFont typeface="Arial" panose="020B0604020202020204" pitchFamily="34" charset="0"/>
              <a:buChar char="•"/>
            </a:pPr>
            <a:r>
              <a:rPr lang="en-US" b="1" dirty="0">
                <a:solidFill>
                  <a:srgbClr val="FFC000"/>
                </a:solidFill>
                <a:cs typeface="B Titr" panose="00000700000000000000" pitchFamily="2" charset="-78"/>
              </a:rPr>
              <a:t>O-IR</a:t>
            </a:r>
            <a:r>
              <a:rPr lang="fa-IR" dirty="0">
                <a:cs typeface="B Titr" panose="00000700000000000000" pitchFamily="2" charset="-78"/>
              </a:rPr>
              <a:t>: افراد چاق و مقاومت به انسولین</a:t>
            </a:r>
            <a:endParaRPr lang="en-US" dirty="0">
              <a:cs typeface="B Titr" panose="00000700000000000000" pitchFamily="2" charset="-78"/>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style>
          <a:lnRef idx="2">
            <a:schemeClr val="accent4"/>
          </a:lnRef>
          <a:fillRef idx="1">
            <a:schemeClr val="lt1"/>
          </a:fillRef>
          <a:effectRef idx="0">
            <a:schemeClr val="accent4"/>
          </a:effectRef>
          <a:fontRef idx="minor">
            <a:schemeClr val="dk1"/>
          </a:fontRef>
        </p:style>
        <p:txBody>
          <a:bodyPr>
            <a:normAutofit/>
          </a:bodyPr>
          <a:lstStyle/>
          <a:p>
            <a:pPr algn="ctr">
              <a:buNone/>
            </a:pPr>
            <a:endParaRPr lang="fa-IR" sz="4800" dirty="0" smtClean="0"/>
          </a:p>
          <a:p>
            <a:pPr algn="ctr">
              <a:buNone/>
            </a:pPr>
            <a:r>
              <a:rPr lang="fa-IR" sz="4800" dirty="0" smtClean="0">
                <a:solidFill>
                  <a:schemeClr val="accent1"/>
                </a:solidFill>
                <a:latin typeface="Arial Unicode MS" pitchFamily="34" charset="-128"/>
                <a:ea typeface="Arial Unicode MS" pitchFamily="34" charset="-128"/>
                <a:cs typeface="B Titr" panose="00000700000000000000" pitchFamily="2" charset="-78"/>
              </a:rPr>
              <a:t>مقدمه و بیان مساله</a:t>
            </a:r>
            <a:endParaRPr lang="en-US" sz="4800" dirty="0">
              <a:solidFill>
                <a:schemeClr val="accent1"/>
              </a:solidFill>
              <a:latin typeface="Arial Unicode MS" pitchFamily="34" charset="-128"/>
              <a:ea typeface="Arial Unicode MS" pitchFamily="34" charset="-128"/>
              <a:cs typeface="B Titr" panose="00000700000000000000" pitchFamily="2" charset="-78"/>
            </a:endParaRPr>
          </a:p>
        </p:txBody>
      </p:sp>
      <p:sp>
        <p:nvSpPr>
          <p:cNvPr id="2" name="Title 1"/>
          <p:cNvSpPr>
            <a:spLocks noGrp="1"/>
          </p:cNvSpPr>
          <p:nvPr>
            <p:ph type="title"/>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109728" indent="0" algn="just" rtl="1">
              <a:buNone/>
            </a:pPr>
            <a:r>
              <a:rPr lang="fa-IR" dirty="0" smtClean="0">
                <a:cs typeface="B Titr" panose="00000700000000000000" pitchFamily="2" charset="-78"/>
              </a:rPr>
              <a:t>بیماری عروق کرونر شامل:</a:t>
            </a:r>
          </a:p>
          <a:p>
            <a:pPr marL="109728" indent="0" algn="just" rtl="1">
              <a:buNone/>
            </a:pPr>
            <a:r>
              <a:rPr lang="fa-IR" dirty="0" smtClean="0">
                <a:cs typeface="B Titr" panose="00000700000000000000" pitchFamily="2" charset="-78"/>
              </a:rPr>
              <a:t> انفارکتوس قلبی قطعی( براساس </a:t>
            </a:r>
            <a:r>
              <a:rPr lang="en-US" dirty="0" smtClean="0">
                <a:cs typeface="B Titr" panose="00000700000000000000" pitchFamily="2" charset="-78"/>
              </a:rPr>
              <a:t>ECG</a:t>
            </a:r>
            <a:r>
              <a:rPr lang="fa-IR" dirty="0" smtClean="0">
                <a:cs typeface="B Titr" panose="00000700000000000000" pitchFamily="2" charset="-78"/>
              </a:rPr>
              <a:t> تشخیصی و بیومارکر های قلبی) </a:t>
            </a:r>
          </a:p>
          <a:p>
            <a:pPr marL="109728" indent="0" algn="just" rtl="1">
              <a:buNone/>
            </a:pPr>
            <a:r>
              <a:rPr lang="fa-IR" dirty="0" smtClean="0">
                <a:cs typeface="B Titr" panose="00000700000000000000" pitchFamily="2" charset="-78"/>
              </a:rPr>
              <a:t>انفارکتوس قلبی احتمالی (</a:t>
            </a:r>
            <a:r>
              <a:rPr lang="en-US" dirty="0" smtClean="0">
                <a:cs typeface="B Titr" panose="00000700000000000000" pitchFamily="2" charset="-78"/>
              </a:rPr>
              <a:t>ECG</a:t>
            </a:r>
            <a:r>
              <a:rPr lang="fa-IR" dirty="0" smtClean="0">
                <a:cs typeface="B Titr" panose="00000700000000000000" pitchFamily="2" charset="-78"/>
              </a:rPr>
              <a:t> مثبت به همراه علایم  و نشانه های قلبی  و نداشتن بیو مارکر ها و یا مبهم)</a:t>
            </a:r>
          </a:p>
          <a:p>
            <a:pPr marL="109728" indent="0" algn="just" rtl="1">
              <a:buNone/>
            </a:pPr>
            <a:r>
              <a:rPr lang="fa-IR" dirty="0" smtClean="0">
                <a:cs typeface="B Titr" panose="00000700000000000000" pitchFamily="2" charset="-78"/>
              </a:rPr>
              <a:t>بیماری عروق کرونر ثابت شده با انژیو گرافی </a:t>
            </a:r>
          </a:p>
          <a:p>
            <a:pPr marL="109728" indent="0" algn="just" rtl="1">
              <a:buNone/>
            </a:pPr>
            <a:r>
              <a:rPr lang="fa-IR" dirty="0" smtClean="0">
                <a:cs typeface="B Titr" panose="00000700000000000000" pitchFamily="2" charset="-78"/>
              </a:rPr>
              <a:t>مرگ ناسی از بیماری عروق کرونر </a:t>
            </a:r>
          </a:p>
          <a:p>
            <a:pPr marL="109728" indent="0" algn="just" rtl="1">
              <a:buNone/>
            </a:pPr>
            <a:r>
              <a:rPr lang="fa-IR" dirty="0" smtClean="0">
                <a:cs typeface="B Titr" panose="00000700000000000000" pitchFamily="2" charset="-78"/>
              </a:rPr>
              <a:t>تعریف </a:t>
            </a:r>
            <a:r>
              <a:rPr lang="en-US" dirty="0" smtClean="0">
                <a:cs typeface="B Titr" panose="00000700000000000000" pitchFamily="2" charset="-78"/>
              </a:rPr>
              <a:t> CVD</a:t>
            </a:r>
            <a:r>
              <a:rPr lang="fa-IR" dirty="0" smtClean="0">
                <a:cs typeface="B Titr" panose="00000700000000000000" pitchFamily="2" charset="-78"/>
              </a:rPr>
              <a:t>:  حوادث عروق کرونر ، استروک  و یا مرگ ناشی از </a:t>
            </a:r>
            <a:r>
              <a:rPr lang="en-US" dirty="0" smtClean="0">
                <a:cs typeface="B Titr" panose="00000700000000000000" pitchFamily="2" charset="-78"/>
              </a:rPr>
              <a:t>CVD</a:t>
            </a:r>
            <a:endParaRPr lang="fa-IR" dirty="0" smtClean="0">
              <a:cs typeface="B Titr" panose="00000700000000000000" pitchFamily="2" charset="-78"/>
            </a:endParaRPr>
          </a:p>
        </p:txBody>
      </p:sp>
      <p:sp>
        <p:nvSpPr>
          <p:cNvPr id="3" name="Title 2"/>
          <p:cNvSpPr>
            <a:spLocks noGrp="1"/>
          </p:cNvSpPr>
          <p:nvPr>
            <p:ph type="title"/>
          </p:nvPr>
        </p:nvSpPr>
        <p:spPr/>
        <p:txBody>
          <a:bodyPr/>
          <a:lstStyle/>
          <a:p>
            <a:pPr algn="ctr"/>
            <a:r>
              <a:rPr lang="fa-IR" dirty="0" smtClean="0">
                <a:solidFill>
                  <a:srgbClr val="00B0F0"/>
                </a:solidFill>
                <a:cs typeface="B Titr" panose="00000700000000000000" pitchFamily="2" charset="-78"/>
              </a:rPr>
              <a:t>تعریف پیامد های قلبی عروقی</a:t>
            </a:r>
            <a:r>
              <a:rPr lang="fa-IR" dirty="0" smtClean="0">
                <a:solidFill>
                  <a:srgbClr val="00B0F0"/>
                </a:solidFill>
              </a:rPr>
              <a:t>:</a:t>
            </a:r>
            <a:endParaRPr lang="en-US" dirty="0">
              <a:solidFill>
                <a:srgbClr val="00B0F0"/>
              </a:solidFill>
            </a:endParaRPr>
          </a:p>
        </p:txBody>
      </p:sp>
    </p:spTree>
    <p:extLst>
      <p:ext uri="{BB962C8B-B14F-4D97-AF65-F5344CB8AC3E}">
        <p14:creationId xmlns:p14="http://schemas.microsoft.com/office/powerpoint/2010/main" val="4146218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3352799"/>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marL="109728" indent="0" algn="just" rtl="1">
              <a:lnSpc>
                <a:spcPct val="200000"/>
              </a:lnSpc>
              <a:buNone/>
            </a:pPr>
            <a:r>
              <a:rPr lang="fa-IR" sz="1800" b="1" dirty="0" smtClean="0">
                <a:cs typeface="B Titr" panose="00000700000000000000" pitchFamily="2" charset="-78"/>
              </a:rPr>
              <a:t> </a:t>
            </a:r>
            <a:r>
              <a:rPr lang="fa-IR" sz="1800" b="1" dirty="0">
                <a:cs typeface="B Titr" panose="00000700000000000000" pitchFamily="2" charset="-78"/>
              </a:rPr>
              <a:t>حجم نمونه: با درنظر گرفتن خطا ی نوع اول 0.05=</a:t>
            </a:r>
            <a:r>
              <a:rPr lang="en-US" sz="1800" b="1" dirty="0">
                <a:cs typeface="B Titr" panose="00000700000000000000" pitchFamily="2" charset="-78"/>
              </a:rPr>
              <a:t>α</a:t>
            </a:r>
            <a:r>
              <a:rPr lang="fa-IR" sz="1800" b="1" dirty="0">
                <a:cs typeface="B Titr" panose="00000700000000000000" pitchFamily="2" charset="-78"/>
              </a:rPr>
              <a:t> وتوان ازمون90 درصد برای بررسی حوادث قلبی عروقی بر اساس فرمول زیر </a:t>
            </a:r>
            <a:r>
              <a:rPr lang="en-US" sz="1800" b="1" dirty="0">
                <a:cs typeface="B Titr" panose="00000700000000000000" pitchFamily="2" charset="-78"/>
              </a:rPr>
              <a:t>1167</a:t>
            </a:r>
            <a:r>
              <a:rPr lang="fa-IR" sz="1800" b="1" dirty="0">
                <a:cs typeface="B Titr" panose="00000700000000000000" pitchFamily="2" charset="-78"/>
              </a:rPr>
              <a:t>نفر در هر گروه(هریک از فنوتیپهای چاقی )  محاسبه شد  و درمجموع 7004 نفرنمونه لازم </a:t>
            </a:r>
            <a:r>
              <a:rPr lang="fa-IR" sz="1800" b="1" dirty="0" smtClean="0">
                <a:cs typeface="B Titr" panose="00000700000000000000" pitchFamily="2" charset="-78"/>
              </a:rPr>
              <a:t>است. </a:t>
            </a:r>
            <a:r>
              <a:rPr lang="en-US" sz="1800" b="1" dirty="0" smtClean="0">
                <a:cs typeface="B Titr" panose="00000700000000000000" pitchFamily="2" charset="-78"/>
              </a:rPr>
              <a:t>P</a:t>
            </a:r>
            <a:r>
              <a:rPr lang="en-US" sz="1800" b="1" baseline="-25000" dirty="0" smtClean="0">
                <a:cs typeface="B Titr" panose="00000700000000000000" pitchFamily="2" charset="-78"/>
              </a:rPr>
              <a:t>t</a:t>
            </a:r>
            <a:r>
              <a:rPr lang="fa-IR" sz="1800" b="1" dirty="0" smtClean="0">
                <a:cs typeface="B Titr" panose="00000700000000000000" pitchFamily="2" charset="-78"/>
              </a:rPr>
              <a:t> </a:t>
            </a:r>
            <a:r>
              <a:rPr lang="en-US" sz="1800" b="1" dirty="0" smtClean="0">
                <a:cs typeface="B Titr" panose="00000700000000000000" pitchFamily="2" charset="-78"/>
              </a:rPr>
              <a:t>4.6 </a:t>
            </a:r>
            <a:r>
              <a:rPr lang="fa-IR" sz="1800" b="1" dirty="0" smtClean="0">
                <a:cs typeface="B Titr" panose="00000700000000000000" pitchFamily="2" charset="-78"/>
              </a:rPr>
              <a:t> درصد  </a:t>
            </a:r>
            <a:r>
              <a:rPr lang="en-US" sz="1800" b="1" dirty="0" smtClean="0">
                <a:cs typeface="B Titr" panose="00000700000000000000" pitchFamily="2" charset="-78"/>
              </a:rPr>
              <a:t>6=P</a:t>
            </a:r>
            <a:r>
              <a:rPr lang="en-US" sz="1800" b="1" baseline="-25000" dirty="0" smtClean="0">
                <a:cs typeface="B Titr" panose="00000700000000000000" pitchFamily="2" charset="-78"/>
              </a:rPr>
              <a:t>C</a:t>
            </a:r>
            <a:r>
              <a:rPr lang="en-US" sz="1800" b="1" dirty="0" smtClean="0">
                <a:cs typeface="B Titr" panose="00000700000000000000" pitchFamily="2" charset="-78"/>
              </a:rPr>
              <a:t> </a:t>
            </a:r>
            <a:r>
              <a:rPr lang="fa-IR" sz="1800" b="1" dirty="0" smtClean="0">
                <a:cs typeface="B Titr" panose="00000700000000000000" pitchFamily="2" charset="-78"/>
              </a:rPr>
              <a:t>درصد</a:t>
            </a:r>
            <a:endParaRPr lang="en-US" sz="1800" b="1" dirty="0" smtClean="0">
              <a:cs typeface="B Titr" panose="00000700000000000000" pitchFamily="2" charset="-78"/>
            </a:endParaRPr>
          </a:p>
          <a:p>
            <a:pPr marL="0" indent="0" algn="just">
              <a:lnSpc>
                <a:spcPct val="200000"/>
              </a:lnSpc>
              <a:buNone/>
            </a:pPr>
            <a:r>
              <a:rPr lang="fa-IR" sz="1800" b="1" dirty="0">
                <a:cs typeface="B Titr" panose="00000700000000000000" pitchFamily="2" charset="-78"/>
              </a:rPr>
              <a:t>احتمال بروز حوادث قلبی عروقی در گروه وزن نرمال سالم از نظر متابولیک   </a:t>
            </a:r>
            <a:r>
              <a:rPr lang="en-US" sz="1800" b="1" dirty="0">
                <a:cs typeface="B Titr" panose="00000700000000000000" pitchFamily="2" charset="-78"/>
              </a:rPr>
              <a:t>:P</a:t>
            </a:r>
            <a:r>
              <a:rPr lang="en-US" sz="1800" b="1" baseline="-25000" dirty="0">
                <a:cs typeface="B Titr" panose="00000700000000000000" pitchFamily="2" charset="-78"/>
              </a:rPr>
              <a:t>c</a:t>
            </a:r>
            <a:r>
              <a:rPr lang="fa-IR" sz="1800" b="1" baseline="-25000" dirty="0">
                <a:cs typeface="B Titr" panose="00000700000000000000" pitchFamily="2" charset="-78"/>
              </a:rPr>
              <a:t>  </a:t>
            </a:r>
            <a:endParaRPr lang="en-US" sz="1800" b="1" dirty="0">
              <a:cs typeface="B Titr" panose="00000700000000000000" pitchFamily="2" charset="-78"/>
            </a:endParaRPr>
          </a:p>
          <a:p>
            <a:pPr marL="0" indent="0" algn="just" rtl="1">
              <a:lnSpc>
                <a:spcPct val="200000"/>
              </a:lnSpc>
              <a:buNone/>
            </a:pPr>
            <a:r>
              <a:rPr lang="en-US" sz="1800" b="1" dirty="0" smtClean="0">
                <a:cs typeface="B Titr" panose="00000700000000000000" pitchFamily="2" charset="-78"/>
              </a:rPr>
              <a:t>P</a:t>
            </a:r>
            <a:r>
              <a:rPr lang="en-US" sz="1800" b="1" baseline="-25000" dirty="0" smtClean="0">
                <a:cs typeface="B Titr" panose="00000700000000000000" pitchFamily="2" charset="-78"/>
              </a:rPr>
              <a:t>t   </a:t>
            </a:r>
            <a:r>
              <a:rPr lang="en-US" sz="1800" b="1" dirty="0" smtClean="0">
                <a:cs typeface="B Titr" panose="00000700000000000000" pitchFamily="2" charset="-78"/>
              </a:rPr>
              <a:t> </a:t>
            </a:r>
            <a:r>
              <a:rPr lang="fa-IR" sz="1800" b="1" dirty="0" smtClean="0">
                <a:cs typeface="B Titr" panose="00000700000000000000" pitchFamily="2" charset="-78"/>
              </a:rPr>
              <a:t>: </a:t>
            </a:r>
            <a:r>
              <a:rPr lang="fa-IR" sz="1800" b="1" dirty="0">
                <a:cs typeface="B Titr" panose="00000700000000000000" pitchFamily="2" charset="-78"/>
              </a:rPr>
              <a:t>احتمال بروز حوادث قلبی عروقی در گروه چاق و ناسالم از نظر </a:t>
            </a:r>
            <a:r>
              <a:rPr lang="fa-IR" sz="1800" b="1" dirty="0" smtClean="0">
                <a:cs typeface="B Titr" panose="00000700000000000000" pitchFamily="2" charset="-78"/>
              </a:rPr>
              <a:t>متابولیک</a:t>
            </a:r>
            <a:endParaRPr lang="en-US" sz="1800" b="1" dirty="0" smtClean="0">
              <a:cs typeface="B Titr" panose="00000700000000000000" pitchFamily="2" charset="-78"/>
            </a:endParaRPr>
          </a:p>
          <a:p>
            <a:pPr marL="0" indent="0" algn="just" rtl="1">
              <a:lnSpc>
                <a:spcPct val="200000"/>
              </a:lnSpc>
              <a:buNone/>
            </a:pPr>
            <a:r>
              <a:rPr lang="en-US" sz="1800" b="1" dirty="0" smtClean="0">
                <a:cs typeface="B Titr" panose="00000700000000000000" pitchFamily="2" charset="-78"/>
              </a:rPr>
              <a:t>N     </a:t>
            </a:r>
            <a:r>
              <a:rPr lang="fa-IR" sz="1800" b="1" dirty="0" smtClean="0">
                <a:cs typeface="B Titr" panose="00000700000000000000" pitchFamily="2" charset="-78"/>
              </a:rPr>
              <a:t>: </a:t>
            </a:r>
            <a:r>
              <a:rPr lang="fa-IR" sz="1800" b="1" dirty="0">
                <a:cs typeface="B Titr" panose="00000700000000000000" pitchFamily="2" charset="-78"/>
              </a:rPr>
              <a:t>تعداد پیامد مورد نیاز خواهد بود</a:t>
            </a:r>
            <a:endParaRPr lang="en-US" sz="1800" b="1" dirty="0">
              <a:cs typeface="B Titr" panose="00000700000000000000" pitchFamily="2" charset="-78"/>
            </a:endParaRPr>
          </a:p>
          <a:p>
            <a:pPr marL="0" indent="0" algn="r" rtl="1">
              <a:buNone/>
            </a:pPr>
            <a:endParaRPr lang="en-US" dirty="0">
              <a:cs typeface="B Titr" panose="00000700000000000000" pitchFamily="2" charset="-78"/>
            </a:endParaRPr>
          </a:p>
        </p:txBody>
      </p:sp>
      <p:pic>
        <p:nvPicPr>
          <p:cNvPr id="4" name="Picture 3"/>
          <p:cNvPicPr/>
          <p:nvPr/>
        </p:nvPicPr>
        <p:blipFill>
          <a:blip r:embed="rId2"/>
          <a:srcRect l="9574" t="24748" r="62523" b="41268"/>
          <a:stretch>
            <a:fillRect/>
          </a:stretch>
        </p:blipFill>
        <p:spPr bwMode="auto">
          <a:xfrm>
            <a:off x="152400" y="3200400"/>
            <a:ext cx="5638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25000" lnSpcReduction="20000"/>
          </a:bodyPr>
          <a:lstStyle/>
          <a:p>
            <a:pPr marL="109728" indent="0" algn="just" rtl="1">
              <a:lnSpc>
                <a:spcPct val="170000"/>
              </a:lnSpc>
              <a:buNone/>
            </a:pPr>
            <a:r>
              <a:rPr lang="fa-IR" sz="7400" b="1" dirty="0" smtClean="0">
                <a:cs typeface="B Titr" panose="00000700000000000000" pitchFamily="2" charset="-78"/>
              </a:rPr>
              <a:t>ابتدا نرمال بودن متغیر ها با استفاده از ازمون اسمیر نوف- کولموگراف بررسی شد.</a:t>
            </a:r>
            <a:endParaRPr lang="en-US" sz="7400" b="1" dirty="0" smtClean="0">
              <a:cs typeface="B Titr" panose="00000700000000000000" pitchFamily="2" charset="-78"/>
            </a:endParaRPr>
          </a:p>
          <a:p>
            <a:pPr marL="109728" indent="0" algn="just" rtl="1">
              <a:lnSpc>
                <a:spcPct val="170000"/>
              </a:lnSpc>
              <a:buNone/>
            </a:pPr>
            <a:r>
              <a:rPr lang="fa-IR" sz="7400" b="1" dirty="0" smtClean="0">
                <a:cs typeface="B Titr" panose="00000700000000000000" pitchFamily="2" charset="-78"/>
              </a:rPr>
              <a:t> داده های کمی و پیوسته به صورت میانگین (انحراف معیار ) و داده های کیفی  به صورت فراوانی  (درصد) ارایه شده است. </a:t>
            </a:r>
          </a:p>
          <a:p>
            <a:pPr marL="109728" indent="0" algn="just" rtl="1">
              <a:lnSpc>
                <a:spcPct val="170000"/>
              </a:lnSpc>
              <a:buNone/>
            </a:pPr>
            <a:r>
              <a:rPr lang="fa-IR" sz="7400" b="1" dirty="0" smtClean="0">
                <a:cs typeface="B Titr" panose="00000700000000000000" pitchFamily="2" charset="-78"/>
              </a:rPr>
              <a:t>سطح  </a:t>
            </a:r>
            <a:r>
              <a:rPr lang="en-US" sz="7400" b="1" dirty="0" smtClean="0">
                <a:cs typeface="B Titr" panose="00000700000000000000" pitchFamily="2" charset="-78"/>
              </a:rPr>
              <a:t>TG</a:t>
            </a:r>
            <a:r>
              <a:rPr lang="fa-IR" sz="7400" b="1" dirty="0" smtClean="0">
                <a:cs typeface="B Titr" panose="00000700000000000000" pitchFamily="2" charset="-78"/>
              </a:rPr>
              <a:t>،</a:t>
            </a:r>
            <a:r>
              <a:rPr lang="en-US" sz="7400" b="1" dirty="0" smtClean="0">
                <a:cs typeface="B Titr" panose="00000700000000000000" pitchFamily="2" charset="-78"/>
              </a:rPr>
              <a:t>HOMA-IR </a:t>
            </a:r>
            <a:r>
              <a:rPr lang="fa-IR" sz="7400" b="1" dirty="0" smtClean="0">
                <a:cs typeface="B Titr" panose="00000700000000000000" pitchFamily="2" charset="-78"/>
              </a:rPr>
              <a:t> و انسولین به صورت میانه( 75-25</a:t>
            </a:r>
            <a:r>
              <a:rPr lang="en-US" sz="7400" b="1" dirty="0" smtClean="0">
                <a:cs typeface="B Titr" panose="00000700000000000000" pitchFamily="2" charset="-78"/>
              </a:rPr>
              <a:t>  IQ(</a:t>
            </a:r>
            <a:r>
              <a:rPr lang="fa-IR" sz="7400" b="1" dirty="0" smtClean="0">
                <a:cs typeface="B Titr" panose="00000700000000000000" pitchFamily="2" charset="-78"/>
              </a:rPr>
              <a:t> نشان داده شده است. </a:t>
            </a:r>
          </a:p>
          <a:p>
            <a:pPr marL="109728" indent="0" algn="just" rtl="1">
              <a:lnSpc>
                <a:spcPct val="170000"/>
              </a:lnSpc>
              <a:buNone/>
            </a:pPr>
            <a:r>
              <a:rPr lang="fa-IR" sz="7400" b="1" dirty="0" smtClean="0">
                <a:cs typeface="B Titr" panose="00000700000000000000" pitchFamily="2" charset="-78"/>
              </a:rPr>
              <a:t>برای </a:t>
            </a:r>
            <a:r>
              <a:rPr lang="fa-IR" sz="7400" b="1" dirty="0">
                <a:cs typeface="B Titr" panose="00000700000000000000" pitchFamily="2" charset="-78"/>
              </a:rPr>
              <a:t>تعیین تفاوت معنی دار خصوصیات پایه افراد بین گروهها  برای متغیر های کمی با   توزیع نرمال از انالیز  </a:t>
            </a:r>
            <a:r>
              <a:rPr lang="en-US" sz="7400" b="1" dirty="0">
                <a:cs typeface="B Titr" panose="00000700000000000000" pitchFamily="2" charset="-78"/>
              </a:rPr>
              <a:t> ONE-WAY  </a:t>
            </a:r>
            <a:r>
              <a:rPr lang="en-US" sz="7400" b="1" dirty="0" smtClean="0">
                <a:cs typeface="B Titr" panose="00000700000000000000" pitchFamily="2" charset="-78"/>
              </a:rPr>
              <a:t>ANOVA  </a:t>
            </a:r>
            <a:r>
              <a:rPr lang="fa-IR" sz="7400" b="1" dirty="0" smtClean="0">
                <a:cs typeface="B Titr" panose="00000700000000000000" pitchFamily="2" charset="-78"/>
              </a:rPr>
              <a:t> </a:t>
            </a:r>
            <a:r>
              <a:rPr lang="fa-IR" sz="7400" b="1" dirty="0">
                <a:cs typeface="B Titr" panose="00000700000000000000" pitchFamily="2" charset="-78"/>
              </a:rPr>
              <a:t>و توزیع غیر نرمال از ازمون من ویتنی استفاده شد.  و برای متغیرهای کیفی از ازمون کای دو  استفاده شد</a:t>
            </a:r>
            <a:r>
              <a:rPr lang="fa-IR" sz="7400" b="1" dirty="0" smtClean="0">
                <a:cs typeface="B Titr" panose="00000700000000000000" pitchFamily="2" charset="-78"/>
              </a:rPr>
              <a:t>.</a:t>
            </a:r>
          </a:p>
          <a:p>
            <a:pPr algn="just" rtl="1">
              <a:lnSpc>
                <a:spcPct val="170000"/>
              </a:lnSpc>
            </a:pPr>
            <a:endParaRPr lang="en-US" sz="7400" b="1" dirty="0">
              <a:cs typeface="B Titr" panose="00000700000000000000" pitchFamily="2" charset="-78"/>
            </a:endParaRPr>
          </a:p>
          <a:p>
            <a:pPr marL="109728" indent="0" algn="just" rtl="1">
              <a:lnSpc>
                <a:spcPct val="170000"/>
              </a:lnSpc>
              <a:buNone/>
            </a:pPr>
            <a:r>
              <a:rPr lang="fa-IR" sz="7400" b="1" dirty="0">
                <a:cs typeface="B Titr" panose="00000700000000000000" pitchFamily="2" charset="-78"/>
              </a:rPr>
              <a:t>حوادث قلبی عروقی </a:t>
            </a:r>
            <a:r>
              <a:rPr lang="fa-IR" sz="7400" b="1" dirty="0" smtClean="0">
                <a:cs typeface="B Titr" panose="00000700000000000000" pitchFamily="2" charset="-78"/>
              </a:rPr>
              <a:t>، متغیر </a:t>
            </a:r>
            <a:r>
              <a:rPr lang="fa-IR" sz="7400" b="1" dirty="0">
                <a:cs typeface="B Titr" panose="00000700000000000000" pitchFamily="2" charset="-78"/>
              </a:rPr>
              <a:t>اصلی وابسته </a:t>
            </a:r>
            <a:r>
              <a:rPr lang="fa-IR" sz="7400" b="1" dirty="0" smtClean="0">
                <a:cs typeface="B Titr" panose="00000700000000000000" pitchFamily="2" charset="-78"/>
              </a:rPr>
              <a:t>و </a:t>
            </a:r>
            <a:r>
              <a:rPr lang="fa-IR" sz="7400" b="1" dirty="0">
                <a:cs typeface="B Titr" panose="00000700000000000000" pitchFamily="2" charset="-78"/>
              </a:rPr>
              <a:t>بقیه متغیرها مستقل  در نظر گرفته شدند.</a:t>
            </a:r>
            <a:endParaRPr lang="en-US" sz="7400" b="1" dirty="0">
              <a:cs typeface="B Titr" panose="00000700000000000000" pitchFamily="2" charset="-78"/>
            </a:endParaRPr>
          </a:p>
          <a:p>
            <a:pPr marL="109728" indent="0" algn="just" rtl="1">
              <a:lnSpc>
                <a:spcPct val="170000"/>
              </a:lnSpc>
              <a:buNone/>
            </a:pPr>
            <a:endParaRPr lang="en-US" dirty="0"/>
          </a:p>
          <a:p>
            <a:pPr marL="109728" indent="0" rtl="1">
              <a:buNone/>
            </a:pPr>
            <a:r>
              <a:rPr lang="ar-SA" i="1" dirty="0"/>
              <a:t> </a:t>
            </a:r>
            <a:endParaRPr lang="en-US" dirty="0"/>
          </a:p>
        </p:txBody>
      </p:sp>
      <p:sp>
        <p:nvSpPr>
          <p:cNvPr id="2" name="Title 1"/>
          <p:cNvSpPr>
            <a:spLocks noGrp="1"/>
          </p:cNvSpPr>
          <p:nvPr>
            <p:ph type="title"/>
          </p:nvPr>
        </p:nvSpPr>
        <p:spPr/>
        <p:txBody>
          <a:bodyPr/>
          <a:lstStyle/>
          <a:p>
            <a:pPr algn="ctr" rtl="1"/>
            <a:r>
              <a:rPr lang="fa-IR" dirty="0" smtClean="0">
                <a:solidFill>
                  <a:srgbClr val="0070C0"/>
                </a:solidFill>
              </a:rPr>
              <a:t> تجزیه وتحلیل داده ها:</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714999"/>
          </a:xfrm>
        </p:spPr>
        <p:style>
          <a:lnRef idx="2">
            <a:schemeClr val="accent4"/>
          </a:lnRef>
          <a:fillRef idx="1">
            <a:schemeClr val="lt1"/>
          </a:fillRef>
          <a:effectRef idx="0">
            <a:schemeClr val="accent4"/>
          </a:effectRef>
          <a:fontRef idx="minor">
            <a:schemeClr val="dk1"/>
          </a:fontRef>
        </p:style>
        <p:txBody>
          <a:bodyPr>
            <a:noAutofit/>
          </a:bodyPr>
          <a:lstStyle/>
          <a:p>
            <a:pPr marL="109728" indent="0" algn="just" rtl="1">
              <a:lnSpc>
                <a:spcPct val="150000"/>
              </a:lnSpc>
              <a:buNone/>
            </a:pPr>
            <a:r>
              <a:rPr lang="fa-IR" sz="2400" b="1" dirty="0">
                <a:cs typeface="B Titr" panose="00000700000000000000" pitchFamily="2" charset="-78"/>
              </a:rPr>
              <a:t>در </a:t>
            </a:r>
            <a:r>
              <a:rPr lang="fa-IR" sz="2400" b="1" dirty="0" smtClean="0">
                <a:cs typeface="B Titr" panose="00000700000000000000" pitchFamily="2" charset="-78"/>
              </a:rPr>
              <a:t>مطالعه از انالیز </a:t>
            </a:r>
            <a:r>
              <a:rPr lang="en-US" sz="2400" b="1" dirty="0" smtClean="0">
                <a:cs typeface="B Titr" panose="00000700000000000000" pitchFamily="2" charset="-78"/>
              </a:rPr>
              <a:t>COX </a:t>
            </a:r>
            <a:r>
              <a:rPr lang="en-US" sz="2400" b="1" dirty="0">
                <a:cs typeface="B Titr" panose="00000700000000000000" pitchFamily="2" charset="-78"/>
              </a:rPr>
              <a:t>regression analysis  </a:t>
            </a:r>
            <a:r>
              <a:rPr lang="fa-IR" sz="2400" b="1" dirty="0">
                <a:cs typeface="B Titr" panose="00000700000000000000" pitchFamily="2" charset="-78"/>
              </a:rPr>
              <a:t>استفاده شد. </a:t>
            </a:r>
          </a:p>
          <a:p>
            <a:pPr marL="109728" indent="0" algn="just" rtl="1">
              <a:lnSpc>
                <a:spcPct val="150000"/>
              </a:lnSpc>
              <a:buNone/>
            </a:pPr>
            <a:r>
              <a:rPr lang="fa-IR" sz="2400" b="1" dirty="0" smtClean="0">
                <a:cs typeface="B Titr" panose="00000700000000000000" pitchFamily="2" charset="-78"/>
              </a:rPr>
              <a:t>در مدل رگرسیون  افراد بر اساس</a:t>
            </a:r>
            <a:r>
              <a:rPr lang="en-US" sz="2400" b="1" dirty="0" smtClean="0">
                <a:cs typeface="B Titr" panose="00000700000000000000" pitchFamily="2" charset="-78"/>
              </a:rPr>
              <a:t>BMI  </a:t>
            </a:r>
            <a:r>
              <a:rPr lang="fa-IR" sz="2400" b="1" dirty="0" smtClean="0">
                <a:cs typeface="B Titr" panose="00000700000000000000" pitchFamily="2" charset="-78"/>
              </a:rPr>
              <a:t>و اختلال متابو لیک به شش گروه</a:t>
            </a:r>
            <a:r>
              <a:rPr lang="en-US" sz="2400" b="1" dirty="0" smtClean="0">
                <a:cs typeface="B Titr" panose="00000700000000000000" pitchFamily="2" charset="-78"/>
              </a:rPr>
              <a:t>MUNW,MHOW,MHO, MUNW,MUOW,MUO </a:t>
            </a:r>
            <a:r>
              <a:rPr lang="fa-IR" sz="2400" b="1" dirty="0" smtClean="0">
                <a:cs typeface="B Titr" panose="00000700000000000000" pitchFamily="2" charset="-78"/>
              </a:rPr>
              <a:t> بر اساس المان های متابولیک و 6 گروه دیگر،    </a:t>
            </a:r>
            <a:r>
              <a:rPr lang="en-US" sz="2400" b="1" dirty="0" smtClean="0">
                <a:cs typeface="B Titr" panose="00000700000000000000" pitchFamily="2" charset="-78"/>
              </a:rPr>
              <a:t>NW-IS,OW-IS,O-IS,NW-IR,OW-IR,O-IR</a:t>
            </a:r>
            <a:r>
              <a:rPr lang="fa-IR" sz="2400" b="1" dirty="0" smtClean="0">
                <a:cs typeface="B Titr" panose="00000700000000000000" pitchFamily="2" charset="-78"/>
              </a:rPr>
              <a:t>  بر اساس حساسیت به انسولین تقسیم شدند. </a:t>
            </a:r>
          </a:p>
          <a:p>
            <a:pPr marL="109728" indent="0" algn="just" rtl="1">
              <a:lnSpc>
                <a:spcPct val="150000"/>
              </a:lnSpc>
              <a:buNone/>
            </a:pPr>
            <a:r>
              <a:rPr lang="fa-IR" sz="2400" b="1" dirty="0" smtClean="0">
                <a:cs typeface="B Titr" panose="00000700000000000000" pitchFamily="2" charset="-78"/>
              </a:rPr>
              <a:t> مقدار  </a:t>
            </a:r>
            <a:r>
              <a:rPr lang="en-US" sz="2400" b="1" dirty="0" smtClean="0">
                <a:cs typeface="B Titr" panose="00000700000000000000" pitchFamily="2" charset="-78"/>
              </a:rPr>
              <a:t>person-time</a:t>
            </a:r>
            <a:r>
              <a:rPr lang="fa-IR" sz="2400" b="1" dirty="0" smtClean="0">
                <a:cs typeface="B Titr" panose="00000700000000000000" pitchFamily="2" charset="-78"/>
              </a:rPr>
              <a:t>  برای هر فرد از شروع مطالعه تا بروز حادثه قلبی عروقی یا انتهای مطالعه محاسبه شد.</a:t>
            </a:r>
          </a:p>
          <a:p>
            <a:pPr marL="109728" indent="0" algn="just" rtl="1">
              <a:lnSpc>
                <a:spcPct val="150000"/>
              </a:lnSpc>
              <a:buNone/>
            </a:pPr>
            <a:r>
              <a:rPr lang="fa-IR" sz="2400" b="1" dirty="0" smtClean="0">
                <a:cs typeface="B Titr" panose="00000700000000000000" pitchFamily="2" charset="-78"/>
              </a:rPr>
              <a:t> با استفاده از مدل رگرسیون </a:t>
            </a:r>
            <a:r>
              <a:rPr lang="en-US" sz="2400" b="1" dirty="0" smtClean="0">
                <a:cs typeface="B Titr" panose="00000700000000000000" pitchFamily="2" charset="-78"/>
              </a:rPr>
              <a:t>COX</a:t>
            </a:r>
            <a:r>
              <a:rPr lang="fa-IR" sz="2400" b="1" dirty="0" smtClean="0">
                <a:cs typeface="B Titr" panose="00000700000000000000" pitchFamily="2" charset="-78"/>
              </a:rPr>
              <a:t> میزان </a:t>
            </a:r>
            <a:r>
              <a:rPr lang="en-US" sz="2400" b="1" dirty="0" smtClean="0">
                <a:cs typeface="B Titr" panose="00000700000000000000" pitchFamily="2" charset="-78"/>
              </a:rPr>
              <a:t>HR( Hazard ratio)  </a:t>
            </a:r>
            <a:r>
              <a:rPr lang="fa-IR" sz="2400" b="1" dirty="0" smtClean="0">
                <a:cs typeface="B Titr" panose="00000700000000000000" pitchFamily="2" charset="-78"/>
              </a:rPr>
              <a:t>  با ضریب اطمینان </a:t>
            </a:r>
            <a:r>
              <a:rPr lang="en-US" sz="2400" b="1" dirty="0" smtClean="0">
                <a:cs typeface="B Titr" panose="00000700000000000000" pitchFamily="2" charset="-78"/>
              </a:rPr>
              <a:t>CI% 95   </a:t>
            </a:r>
            <a:r>
              <a:rPr lang="fa-IR" sz="2400" b="1" dirty="0" smtClean="0">
                <a:cs typeface="B Titr" panose="00000700000000000000" pitchFamily="2" charset="-78"/>
              </a:rPr>
              <a:t>درصد برای تمام گروهها محاسبه شد.</a:t>
            </a:r>
            <a:endParaRPr lang="en-US" sz="2400" b="1" dirty="0">
              <a:cs typeface="B Titr" panose="00000700000000000000" pitchFamily="2" charset="-78"/>
            </a:endParaRPr>
          </a:p>
        </p:txBody>
      </p:sp>
    </p:spTree>
    <p:extLst>
      <p:ext uri="{BB962C8B-B14F-4D97-AF65-F5344CB8AC3E}">
        <p14:creationId xmlns:p14="http://schemas.microsoft.com/office/powerpoint/2010/main" val="2719971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style>
          <a:lnRef idx="2">
            <a:schemeClr val="accent4"/>
          </a:lnRef>
          <a:fillRef idx="1">
            <a:schemeClr val="lt1"/>
          </a:fillRef>
          <a:effectRef idx="0">
            <a:schemeClr val="accent4"/>
          </a:effectRef>
          <a:fontRef idx="minor">
            <a:schemeClr val="dk1"/>
          </a:fontRef>
        </p:style>
        <p:txBody>
          <a:bodyPr>
            <a:normAutofit fontScale="92500"/>
          </a:bodyPr>
          <a:lstStyle/>
          <a:p>
            <a:pPr marL="109728" indent="0" algn="just" rtl="1">
              <a:lnSpc>
                <a:spcPct val="150000"/>
              </a:lnSpc>
              <a:buNone/>
            </a:pPr>
            <a:r>
              <a:rPr lang="fa-IR" sz="2800" b="1" i="1" dirty="0" smtClean="0"/>
              <a:t>د</a:t>
            </a:r>
            <a:r>
              <a:rPr lang="fa-IR" sz="2800" b="1" dirty="0" smtClean="0">
                <a:cs typeface="B Titr" panose="00000700000000000000" pitchFamily="2" charset="-78"/>
              </a:rPr>
              <a:t>و </a:t>
            </a:r>
            <a:r>
              <a:rPr lang="fa-IR" sz="2800" b="1" dirty="0">
                <a:cs typeface="B Titr" panose="00000700000000000000" pitchFamily="2" charset="-78"/>
              </a:rPr>
              <a:t>گروه </a:t>
            </a:r>
            <a:r>
              <a:rPr lang="en-US" sz="2800" b="1" dirty="0">
                <a:cs typeface="B Titr" panose="00000700000000000000" pitchFamily="2" charset="-78"/>
              </a:rPr>
              <a:t>MHNW </a:t>
            </a:r>
            <a:r>
              <a:rPr lang="fa-IR" sz="2800" b="1" dirty="0">
                <a:cs typeface="B Titr" panose="00000700000000000000" pitchFamily="2" charset="-78"/>
              </a:rPr>
              <a:t> و </a:t>
            </a:r>
            <a:r>
              <a:rPr lang="en-US" sz="2800" b="1" dirty="0">
                <a:cs typeface="B Titr" panose="00000700000000000000" pitchFamily="2" charset="-78"/>
              </a:rPr>
              <a:t>INS-NW</a:t>
            </a:r>
            <a:r>
              <a:rPr lang="fa-IR" sz="2800" b="1" dirty="0">
                <a:cs typeface="B Titr" panose="00000700000000000000" pitchFamily="2" charset="-78"/>
              </a:rPr>
              <a:t> به عنوان رفرنس در نظر گرفته شدند</a:t>
            </a:r>
            <a:r>
              <a:rPr lang="fa-IR" sz="2800" b="1" dirty="0" smtClean="0">
                <a:cs typeface="B Titr" panose="00000700000000000000" pitchFamily="2" charset="-78"/>
              </a:rPr>
              <a:t>.</a:t>
            </a:r>
          </a:p>
          <a:p>
            <a:pPr marL="109728" indent="0" algn="just" rtl="1">
              <a:lnSpc>
                <a:spcPct val="150000"/>
              </a:lnSpc>
              <a:buNone/>
            </a:pPr>
            <a:r>
              <a:rPr lang="fa-IR" sz="2800" b="1" dirty="0" smtClean="0">
                <a:cs typeface="B Titr" panose="00000700000000000000" pitchFamily="2" charset="-78"/>
              </a:rPr>
              <a:t> </a:t>
            </a:r>
            <a:r>
              <a:rPr lang="fa-IR" sz="2800" b="1" dirty="0">
                <a:cs typeface="B Titr" panose="00000700000000000000" pitchFamily="2" charset="-78"/>
              </a:rPr>
              <a:t>در انالیز چند متغیره (</a:t>
            </a:r>
            <a:r>
              <a:rPr lang="en-US" sz="2800" b="1" dirty="0">
                <a:cs typeface="B Titr" panose="00000700000000000000" pitchFamily="2" charset="-78"/>
              </a:rPr>
              <a:t> multivariate</a:t>
            </a:r>
            <a:r>
              <a:rPr lang="fa-IR" sz="2800" b="1" dirty="0">
                <a:cs typeface="B Titr" panose="00000700000000000000" pitchFamily="2" charset="-78"/>
              </a:rPr>
              <a:t>)  ، نسبت مخاطره</a:t>
            </a:r>
            <a:r>
              <a:rPr lang="en-US" sz="2800" b="1" dirty="0">
                <a:cs typeface="B Titr" panose="00000700000000000000" pitchFamily="2" charset="-78"/>
              </a:rPr>
              <a:t> (HR)</a:t>
            </a:r>
            <a:r>
              <a:rPr lang="fa-IR" sz="2800" b="1" dirty="0">
                <a:cs typeface="B Titr" panose="00000700000000000000" pitchFamily="2" charset="-78"/>
              </a:rPr>
              <a:t>برای </a:t>
            </a:r>
            <a:r>
              <a:rPr lang="fa-IR" sz="2800" b="1" dirty="0">
                <a:solidFill>
                  <a:srgbClr val="FF0000"/>
                </a:solidFill>
                <a:cs typeface="B Titr" panose="00000700000000000000" pitchFamily="2" charset="-78"/>
              </a:rPr>
              <a:t>متغیر های سن، جنس (مدل 1) </a:t>
            </a:r>
            <a:r>
              <a:rPr lang="fa-IR" sz="2800" b="1" dirty="0">
                <a:cs typeface="B Titr" panose="00000700000000000000" pitchFamily="2" charset="-78"/>
              </a:rPr>
              <a:t>و در انالیز جداگانه برای  </a:t>
            </a:r>
            <a:r>
              <a:rPr lang="fa-IR" sz="2800" b="1" dirty="0">
                <a:solidFill>
                  <a:srgbClr val="FF0000"/>
                </a:solidFill>
                <a:cs typeface="B Titr" panose="00000700000000000000" pitchFamily="2" charset="-78"/>
              </a:rPr>
              <a:t>سیگار ، سطح تحصیلات ، فعالیت های بدنی ،سابقه فامیلی بیماری قلبی عروقی زودرس،(مدل 2)</a:t>
            </a:r>
            <a:r>
              <a:rPr lang="fa-IR" sz="2800" b="1" dirty="0">
                <a:cs typeface="B Titr" panose="00000700000000000000" pitchFamily="2" charset="-78"/>
              </a:rPr>
              <a:t>  تعدیل صورت </a:t>
            </a:r>
            <a:r>
              <a:rPr lang="fa-IR" sz="2800" b="1" dirty="0" smtClean="0">
                <a:cs typeface="B Titr" panose="00000700000000000000" pitchFamily="2" charset="-78"/>
              </a:rPr>
              <a:t>گرفت</a:t>
            </a:r>
            <a:r>
              <a:rPr lang="en-US" sz="2800" b="1" dirty="0" smtClean="0">
                <a:cs typeface="B Titr" panose="00000700000000000000" pitchFamily="2" charset="-78"/>
              </a:rPr>
              <a:t>.</a:t>
            </a:r>
            <a:endParaRPr lang="en-US" sz="2800" b="1" dirty="0">
              <a:cs typeface="B Titr" panose="00000700000000000000" pitchFamily="2" charset="-78"/>
            </a:endParaRPr>
          </a:p>
          <a:p>
            <a:pPr marL="109728" indent="0" algn="just" rtl="1">
              <a:lnSpc>
                <a:spcPct val="150000"/>
              </a:lnSpc>
              <a:buNone/>
            </a:pPr>
            <a:r>
              <a:rPr lang="fa-IR" sz="2800" b="1" dirty="0">
                <a:cs typeface="B Titr" panose="00000700000000000000" pitchFamily="2" charset="-78"/>
              </a:rPr>
              <a:t> </a:t>
            </a:r>
            <a:r>
              <a:rPr lang="fa-IR" sz="2800" b="1" dirty="0" smtClean="0">
                <a:cs typeface="B Titr" panose="00000700000000000000" pitchFamily="2" charset="-78"/>
              </a:rPr>
              <a:t>تمامی </a:t>
            </a:r>
            <a:r>
              <a:rPr lang="fa-IR" sz="2800" b="1" dirty="0">
                <a:cs typeface="B Titr" panose="00000700000000000000" pitchFamily="2" charset="-78"/>
              </a:rPr>
              <a:t>داده ها با استفادهاز نرم افزار </a:t>
            </a:r>
            <a:r>
              <a:rPr lang="en-US" sz="2800" b="1" dirty="0">
                <a:cs typeface="B Titr" panose="00000700000000000000" pitchFamily="2" charset="-78"/>
              </a:rPr>
              <a:t>SPSS </a:t>
            </a:r>
            <a:r>
              <a:rPr lang="fa-IR" sz="2800" b="1" dirty="0">
                <a:cs typeface="B Titr" panose="00000700000000000000" pitchFamily="2" charset="-78"/>
              </a:rPr>
              <a:t>نسخه 21 و  </a:t>
            </a:r>
            <a:r>
              <a:rPr lang="fa-IR" sz="2800" b="1" dirty="0" smtClean="0">
                <a:cs typeface="B Titr" panose="00000700000000000000" pitchFamily="2" charset="-78"/>
              </a:rPr>
              <a:t>  </a:t>
            </a:r>
            <a:r>
              <a:rPr lang="en-US" sz="2800" b="1" dirty="0" smtClean="0">
                <a:cs typeface="B Titr" panose="00000700000000000000" pitchFamily="2" charset="-78"/>
              </a:rPr>
              <a:t>STATA</a:t>
            </a:r>
            <a:r>
              <a:rPr lang="fa-IR" sz="2800" b="1" dirty="0" smtClean="0">
                <a:cs typeface="B Titr" panose="00000700000000000000" pitchFamily="2" charset="-78"/>
              </a:rPr>
              <a:t> انالیز </a:t>
            </a:r>
            <a:r>
              <a:rPr lang="fa-IR" sz="2800" b="1" dirty="0">
                <a:cs typeface="B Titr" panose="00000700000000000000" pitchFamily="2" charset="-78"/>
              </a:rPr>
              <a:t>شده و </a:t>
            </a:r>
            <a:r>
              <a:rPr lang="fa-IR" sz="2800" b="1" dirty="0" smtClean="0">
                <a:cs typeface="B Titr" panose="00000700000000000000" pitchFamily="2" charset="-78"/>
              </a:rPr>
              <a:t>مقادیر</a:t>
            </a:r>
            <a:r>
              <a:rPr lang="en-US" sz="2800" b="1" dirty="0" smtClean="0">
                <a:cs typeface="B Titr" panose="00000700000000000000" pitchFamily="2" charset="-78"/>
              </a:rPr>
              <a:t>P </a:t>
            </a:r>
            <a:r>
              <a:rPr lang="fa-IR" sz="2800" b="1" dirty="0" smtClean="0">
                <a:cs typeface="B Titr" panose="00000700000000000000" pitchFamily="2" charset="-78"/>
              </a:rPr>
              <a:t>   کمتر از 0/05 معنی دار </a:t>
            </a:r>
            <a:r>
              <a:rPr lang="fa-IR" sz="2800" b="1" dirty="0">
                <a:cs typeface="B Titr" panose="00000700000000000000" pitchFamily="2" charset="-78"/>
              </a:rPr>
              <a:t>تلقی  </a:t>
            </a:r>
            <a:r>
              <a:rPr lang="fa-IR" sz="2800" b="1" dirty="0" smtClean="0">
                <a:cs typeface="B Titr" panose="00000700000000000000" pitchFamily="2" charset="-78"/>
              </a:rPr>
              <a:t>شد</a:t>
            </a:r>
            <a:r>
              <a:rPr lang="en-US" sz="2800" b="1" dirty="0" smtClean="0">
                <a:cs typeface="B Titr" panose="00000700000000000000" pitchFamily="2" charset="-78"/>
              </a:rPr>
              <a:t>.</a:t>
            </a:r>
            <a:endParaRPr lang="en-US" sz="2800" b="1" dirty="0">
              <a:cs typeface="B Titr" panose="00000700000000000000" pitchFamily="2" charset="-78"/>
            </a:endParaRPr>
          </a:p>
          <a:p>
            <a:endParaRPr lang="en-US" dirty="0"/>
          </a:p>
        </p:txBody>
      </p:sp>
    </p:spTree>
    <p:extLst>
      <p:ext uri="{BB962C8B-B14F-4D97-AF65-F5344CB8AC3E}">
        <p14:creationId xmlns:p14="http://schemas.microsoft.com/office/powerpoint/2010/main" val="2077114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marL="109728" indent="0" algn="ctr">
              <a:buNone/>
            </a:pPr>
            <a:r>
              <a:rPr lang="fa-IR" sz="6000" dirty="0" smtClean="0">
                <a:solidFill>
                  <a:schemeClr val="accent1"/>
                </a:solidFill>
                <a:cs typeface="B Titr" panose="00000700000000000000" pitchFamily="2" charset="-78"/>
              </a:rPr>
              <a:t>نتایج</a:t>
            </a:r>
            <a:endParaRPr lang="en-US" sz="6000" dirty="0">
              <a:solidFill>
                <a:schemeClr val="accent1"/>
              </a:solidFill>
              <a:cs typeface="B Titr" panose="00000700000000000000" pitchFamily="2" charset="-78"/>
            </a:endParaRPr>
          </a:p>
        </p:txBody>
      </p:sp>
    </p:spTree>
    <p:extLst>
      <p:ext uri="{BB962C8B-B14F-4D97-AF65-F5344CB8AC3E}">
        <p14:creationId xmlns:p14="http://schemas.microsoft.com/office/powerpoint/2010/main" val="2087210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397" y="457200"/>
            <a:ext cx="42672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en-US" sz="1700" dirty="0" smtClean="0">
                <a:solidFill>
                  <a:schemeClr val="tx1"/>
                </a:solidFill>
                <a:cs typeface="B Titr" panose="00000700000000000000" pitchFamily="2" charset="-78"/>
              </a:rPr>
              <a:t> </a:t>
            </a:r>
            <a:r>
              <a:rPr lang="fa-IR" sz="1700" dirty="0">
                <a:solidFill>
                  <a:schemeClr val="tx1"/>
                </a:solidFill>
                <a:cs typeface="B Titr" panose="00000700000000000000" pitchFamily="2" charset="-78"/>
              </a:rPr>
              <a:t>9752 </a:t>
            </a:r>
            <a:r>
              <a:rPr lang="fa-IR" sz="1700" dirty="0" smtClean="0">
                <a:solidFill>
                  <a:schemeClr val="tx1"/>
                </a:solidFill>
                <a:cs typeface="B Titr" panose="00000700000000000000" pitchFamily="2" charset="-78"/>
              </a:rPr>
              <a:t>نفر</a:t>
            </a:r>
            <a:r>
              <a:rPr lang="en-US" sz="1700" dirty="0" smtClean="0">
                <a:solidFill>
                  <a:schemeClr val="tx1"/>
                </a:solidFill>
                <a:cs typeface="B Titr" panose="00000700000000000000" pitchFamily="2" charset="-78"/>
              </a:rPr>
              <a:t> </a:t>
            </a:r>
            <a:r>
              <a:rPr lang="fa-IR" sz="1700" dirty="0" smtClean="0">
                <a:solidFill>
                  <a:schemeClr val="tx1"/>
                </a:solidFill>
                <a:cs typeface="B Titr" panose="00000700000000000000" pitchFamily="2" charset="-78"/>
              </a:rPr>
              <a:t>افراد </a:t>
            </a:r>
            <a:r>
              <a:rPr lang="fa-IR" sz="1700" dirty="0">
                <a:solidFill>
                  <a:schemeClr val="tx1"/>
                </a:solidFill>
                <a:cs typeface="B Titr" panose="00000700000000000000" pitchFamily="2" charset="-78"/>
              </a:rPr>
              <a:t>بالای 30 سال ورودی فاز یک و </a:t>
            </a:r>
            <a:r>
              <a:rPr lang="fa-IR" sz="1700" dirty="0" smtClean="0">
                <a:solidFill>
                  <a:schemeClr val="tx1"/>
                </a:solidFill>
                <a:cs typeface="B Titr" panose="00000700000000000000" pitchFamily="2" charset="-78"/>
              </a:rPr>
              <a:t>دو</a:t>
            </a:r>
            <a:endParaRPr lang="en-US" sz="1700" dirty="0" smtClean="0">
              <a:solidFill>
                <a:schemeClr val="tx1"/>
              </a:solidFill>
              <a:cs typeface="B Titr" panose="00000700000000000000" pitchFamily="2" charset="-78"/>
            </a:endParaRPr>
          </a:p>
        </p:txBody>
      </p:sp>
      <p:sp>
        <p:nvSpPr>
          <p:cNvPr id="5" name="Rectangle 4"/>
          <p:cNvSpPr/>
          <p:nvPr/>
        </p:nvSpPr>
        <p:spPr>
          <a:xfrm>
            <a:off x="5943600" y="1295400"/>
            <a:ext cx="2514600" cy="838200"/>
          </a:xfrm>
          <a:prstGeom prst="rect">
            <a:avLst/>
          </a:prstGeom>
          <a:solidFill>
            <a:schemeClr val="accent2">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rtl="1">
              <a:lnSpc>
                <a:spcPct val="150000"/>
              </a:lnSpc>
            </a:pPr>
            <a:r>
              <a:rPr lang="fa-IR" sz="1600" dirty="0">
                <a:solidFill>
                  <a:schemeClr val="tx1"/>
                </a:solidFill>
                <a:cs typeface="B Titr" panose="00000700000000000000" pitchFamily="2" charset="-78"/>
              </a:rPr>
              <a:t>حذف 127 نفربا نمایه توده بدنی کمتر از 18</a:t>
            </a:r>
            <a:r>
              <a:rPr lang="en-US" sz="1600" b="1" dirty="0">
                <a:solidFill>
                  <a:schemeClr val="tx1"/>
                </a:solidFill>
                <a:cs typeface="B Titr" panose="00000700000000000000" pitchFamily="2" charset="-78"/>
              </a:rPr>
              <a:t>Kg/m2</a:t>
            </a:r>
          </a:p>
        </p:txBody>
      </p:sp>
      <p:sp>
        <p:nvSpPr>
          <p:cNvPr id="6" name="Rectangle 5"/>
          <p:cNvSpPr/>
          <p:nvPr/>
        </p:nvSpPr>
        <p:spPr>
          <a:xfrm>
            <a:off x="609600" y="1295400"/>
            <a:ext cx="2514600"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1600" dirty="0">
                <a:solidFill>
                  <a:schemeClr val="tx1"/>
                </a:solidFill>
                <a:cs typeface="B Titr" panose="00000700000000000000" pitchFamily="2" charset="-78"/>
              </a:rPr>
              <a:t>حذف 562 نفر با  سابقه بیماری قلبی عروقی</a:t>
            </a:r>
            <a:endParaRPr lang="en-US" sz="1600" b="1" dirty="0">
              <a:solidFill>
                <a:schemeClr val="tx1"/>
              </a:solidFill>
              <a:cs typeface="B Titr" panose="00000700000000000000" pitchFamily="2" charset="-78"/>
            </a:endParaRPr>
          </a:p>
        </p:txBody>
      </p:sp>
      <p:sp>
        <p:nvSpPr>
          <p:cNvPr id="11" name="Rectangle 10"/>
          <p:cNvSpPr/>
          <p:nvPr/>
        </p:nvSpPr>
        <p:spPr>
          <a:xfrm>
            <a:off x="5943600" y="2246334"/>
            <a:ext cx="2514600"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1600" dirty="0">
                <a:solidFill>
                  <a:schemeClr val="tx1"/>
                </a:solidFill>
                <a:cs typeface="B Titr" panose="00000700000000000000" pitchFamily="2" charset="-78"/>
              </a:rPr>
              <a:t>حذف 424 نفر با دیابت شناخته شده یا مصرف دارو</a:t>
            </a:r>
            <a:endParaRPr lang="en-US" sz="1600" b="1" dirty="0">
              <a:solidFill>
                <a:schemeClr val="tx1"/>
              </a:solidFill>
              <a:cs typeface="B Titr" panose="00000700000000000000" pitchFamily="2" charset="-78"/>
            </a:endParaRPr>
          </a:p>
        </p:txBody>
      </p:sp>
      <p:sp>
        <p:nvSpPr>
          <p:cNvPr id="12" name="Rectangle 11"/>
          <p:cNvSpPr/>
          <p:nvPr/>
        </p:nvSpPr>
        <p:spPr>
          <a:xfrm>
            <a:off x="609600" y="2246334"/>
            <a:ext cx="2514600"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1600" dirty="0">
                <a:solidFill>
                  <a:schemeClr val="tx1"/>
                </a:solidFill>
                <a:cs typeface="B Titr" panose="00000700000000000000" pitchFamily="2" charset="-78"/>
              </a:rPr>
              <a:t>حذف 39 نفر به علت حاملگی</a:t>
            </a:r>
            <a:endParaRPr lang="en-US" sz="1600" b="1" dirty="0">
              <a:solidFill>
                <a:schemeClr val="tx1"/>
              </a:solidFill>
              <a:cs typeface="B Titr" panose="00000700000000000000" pitchFamily="2" charset="-78"/>
            </a:endParaRPr>
          </a:p>
        </p:txBody>
      </p:sp>
      <p:sp>
        <p:nvSpPr>
          <p:cNvPr id="13" name="Rectangle 12"/>
          <p:cNvSpPr/>
          <p:nvPr/>
        </p:nvSpPr>
        <p:spPr>
          <a:xfrm>
            <a:off x="5943600" y="3200400"/>
            <a:ext cx="2514600"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1600" dirty="0">
                <a:solidFill>
                  <a:schemeClr val="tx1"/>
                </a:solidFill>
                <a:cs typeface="B Titr" panose="00000700000000000000" pitchFamily="2" charset="-78"/>
              </a:rPr>
              <a:t>حذف 499 نفر به علت نداشتن اطلاعات متابولیک </a:t>
            </a:r>
            <a:endParaRPr lang="en-US" sz="1600" b="1" dirty="0">
              <a:solidFill>
                <a:schemeClr val="tx1"/>
              </a:solidFill>
              <a:cs typeface="B Titr" panose="00000700000000000000" pitchFamily="2" charset="-78"/>
            </a:endParaRPr>
          </a:p>
        </p:txBody>
      </p:sp>
      <p:sp>
        <p:nvSpPr>
          <p:cNvPr id="14" name="Rectangle 13"/>
          <p:cNvSpPr/>
          <p:nvPr/>
        </p:nvSpPr>
        <p:spPr>
          <a:xfrm>
            <a:off x="609600" y="3200400"/>
            <a:ext cx="2514600"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1400" dirty="0">
                <a:solidFill>
                  <a:schemeClr val="tx1"/>
                </a:solidFill>
                <a:cs typeface="B Titr" panose="00000700000000000000" pitchFamily="2" charset="-78"/>
              </a:rPr>
              <a:t>حذف 207 نفربه علت مصرف کورتون</a:t>
            </a:r>
          </a:p>
          <a:p>
            <a:pPr algn="ctr" rtl="1">
              <a:lnSpc>
                <a:spcPct val="150000"/>
              </a:lnSpc>
            </a:pPr>
            <a:r>
              <a:rPr lang="fa-IR" sz="1400" dirty="0">
                <a:solidFill>
                  <a:schemeClr val="tx1"/>
                </a:solidFill>
                <a:cs typeface="B Titr" panose="00000700000000000000" pitchFamily="2" charset="-78"/>
              </a:rPr>
              <a:t>حذف 52 نفر به علت کانسر</a:t>
            </a:r>
          </a:p>
        </p:txBody>
      </p:sp>
      <p:sp>
        <p:nvSpPr>
          <p:cNvPr id="15" name="Rectangle 14"/>
          <p:cNvSpPr/>
          <p:nvPr/>
        </p:nvSpPr>
        <p:spPr>
          <a:xfrm>
            <a:off x="2057400" y="4216052"/>
            <a:ext cx="4800600" cy="50834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1600" dirty="0">
                <a:solidFill>
                  <a:schemeClr val="tx1"/>
                </a:solidFill>
                <a:cs typeface="B Titr" panose="00000700000000000000" pitchFamily="2" charset="-78"/>
              </a:rPr>
              <a:t>7842نفر با اطلاعات کامل برای گروه بندی فنوتیپ های چاقی </a:t>
            </a:r>
            <a:endParaRPr lang="en-US" sz="1600" b="1" dirty="0">
              <a:solidFill>
                <a:schemeClr val="tx1"/>
              </a:solidFill>
              <a:cs typeface="B Titr" panose="00000700000000000000" pitchFamily="2" charset="-78"/>
            </a:endParaRPr>
          </a:p>
        </p:txBody>
      </p:sp>
      <p:sp>
        <p:nvSpPr>
          <p:cNvPr id="16" name="Rectangle 15"/>
          <p:cNvSpPr/>
          <p:nvPr/>
        </p:nvSpPr>
        <p:spPr>
          <a:xfrm>
            <a:off x="5943600" y="4800600"/>
            <a:ext cx="2514600"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1600" dirty="0">
                <a:solidFill>
                  <a:schemeClr val="tx1"/>
                </a:solidFill>
                <a:cs typeface="B Titr" panose="00000700000000000000" pitchFamily="2" charset="-78"/>
              </a:rPr>
              <a:t>675 نفر ازدست رفتن پیگیری در طی 12 سال </a:t>
            </a:r>
            <a:endParaRPr lang="en-US" sz="1600" b="1" dirty="0">
              <a:solidFill>
                <a:schemeClr val="tx1"/>
              </a:solidFill>
              <a:cs typeface="B Titr" panose="00000700000000000000" pitchFamily="2" charset="-78"/>
            </a:endParaRPr>
          </a:p>
        </p:txBody>
      </p:sp>
      <p:sp>
        <p:nvSpPr>
          <p:cNvPr id="17" name="Rectangle 16"/>
          <p:cNvSpPr/>
          <p:nvPr/>
        </p:nvSpPr>
        <p:spPr>
          <a:xfrm>
            <a:off x="2057400" y="5791200"/>
            <a:ext cx="4800600" cy="50834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1600" dirty="0">
                <a:solidFill>
                  <a:schemeClr val="tx1"/>
                </a:solidFill>
                <a:cs typeface="B Titr" panose="00000700000000000000" pitchFamily="2" charset="-78"/>
              </a:rPr>
              <a:t>7167 نفر وارد انالیز نهایی شدند</a:t>
            </a:r>
            <a:endParaRPr lang="en-US" sz="1600" b="1" dirty="0">
              <a:solidFill>
                <a:schemeClr val="tx1"/>
              </a:solidFill>
              <a:cs typeface="B Titr" panose="00000700000000000000" pitchFamily="2" charset="-78"/>
            </a:endParaRPr>
          </a:p>
        </p:txBody>
      </p:sp>
      <p:cxnSp>
        <p:nvCxnSpPr>
          <p:cNvPr id="3" name="Straight Arrow Connector 2"/>
          <p:cNvCxnSpPr/>
          <p:nvPr/>
        </p:nvCxnSpPr>
        <p:spPr>
          <a:xfrm>
            <a:off x="4466719" y="1066800"/>
            <a:ext cx="0" cy="31492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a:endCxn id="5" idx="1"/>
          </p:cNvCxnSpPr>
          <p:nvPr/>
        </p:nvCxnSpPr>
        <p:spPr>
          <a:xfrm>
            <a:off x="3124200" y="1714500"/>
            <a:ext cx="28194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24200" y="2665956"/>
            <a:ext cx="28194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24200" y="3619500"/>
            <a:ext cx="28194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p:cNvCxnSpPr>
          <p:nvPr/>
        </p:nvCxnSpPr>
        <p:spPr>
          <a:xfrm>
            <a:off x="4457700" y="4724400"/>
            <a:ext cx="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66719" y="5181600"/>
            <a:ext cx="147688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989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3" grpId="0" animBg="1"/>
      <p:bldP spid="14" grpId="0" animBg="1"/>
      <p:bldP spid="15"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693853907"/>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gn="ctr">
              <a:defRPr sz="2160" b="1" i="0" u="none" strike="noStrike" kern="1200" baseline="0">
                <a:solidFill>
                  <a:prstClr val="black"/>
                </a:solidFill>
                <a:latin typeface="+mn-lt"/>
                <a:ea typeface="+mn-ea"/>
                <a:cs typeface="+mn-cs"/>
              </a:defRPr>
            </a:pPr>
            <a:r>
              <a:rPr lang="en-US" sz="4400" dirty="0" smtClean="0">
                <a:solidFill>
                  <a:prstClr val="black"/>
                </a:solidFill>
                <a:latin typeface="Times New Roman" panose="02020603050405020304" pitchFamily="18" charset="0"/>
                <a:cs typeface="Times New Roman" panose="02020603050405020304" pitchFamily="18" charset="0"/>
              </a:rPr>
              <a:t>712 CVD event  </a:t>
            </a:r>
            <a:endParaRPr lang="en-US" sz="4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71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473891"/>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lgn="r" rtl="1">
              <a:lnSpc>
                <a:spcPct val="150000"/>
              </a:lnSpc>
              <a:buFont typeface="Arial" panose="020B0604020202020204" pitchFamily="34" charset="0"/>
              <a:buChar char="•"/>
            </a:pPr>
            <a:r>
              <a:rPr lang="fa-IR" dirty="0" smtClean="0">
                <a:solidFill>
                  <a:schemeClr val="tx1"/>
                </a:solidFill>
                <a:cs typeface="B Titr" panose="00000700000000000000" pitchFamily="2" charset="-78"/>
              </a:rPr>
              <a:t>افراد </a:t>
            </a:r>
            <a:r>
              <a:rPr lang="fa-IR" dirty="0">
                <a:solidFill>
                  <a:schemeClr val="tx1"/>
                </a:solidFill>
                <a:cs typeface="B Titr" panose="00000700000000000000" pitchFamily="2" charset="-78"/>
              </a:rPr>
              <a:t>12± 46/3</a:t>
            </a:r>
            <a:r>
              <a:rPr lang="en-US" dirty="0">
                <a:solidFill>
                  <a:schemeClr val="tx1"/>
                </a:solidFill>
                <a:cs typeface="B Titr" panose="00000700000000000000" pitchFamily="2" charset="-78"/>
              </a:rPr>
              <a:t> </a:t>
            </a:r>
            <a:r>
              <a:rPr lang="fa-IR" dirty="0">
                <a:solidFill>
                  <a:schemeClr val="tx1"/>
                </a:solidFill>
                <a:cs typeface="B Titr" panose="00000700000000000000" pitchFamily="2" charset="-78"/>
              </a:rPr>
              <a:t>میانگین سنی </a:t>
            </a:r>
            <a:r>
              <a:rPr lang="fa-IR" dirty="0">
                <a:solidFill>
                  <a:schemeClr val="tx1"/>
                </a:solidFill>
                <a:cs typeface="B Titr" panose="00000700000000000000" pitchFamily="2" charset="-78"/>
              </a:rPr>
              <a:t>سال</a:t>
            </a:r>
            <a:r>
              <a:rPr lang="en-US" dirty="0">
                <a:solidFill>
                  <a:schemeClr val="tx1"/>
                </a:solidFill>
                <a:cs typeface="B Titr" panose="00000700000000000000" pitchFamily="2" charset="-78"/>
              </a:rPr>
              <a:t> </a:t>
            </a:r>
            <a:endParaRPr lang="fa-IR" dirty="0">
              <a:solidFill>
                <a:schemeClr val="tx1"/>
              </a:solidFill>
              <a:cs typeface="B Titr" panose="00000700000000000000" pitchFamily="2" charset="-78"/>
            </a:endParaRPr>
          </a:p>
          <a:p>
            <a:pPr algn="r" rtl="1">
              <a:lnSpc>
                <a:spcPct val="150000"/>
              </a:lnSpc>
              <a:buFont typeface="Arial" panose="020B0604020202020204" pitchFamily="34" charset="0"/>
              <a:buChar char="•"/>
            </a:pPr>
            <a:r>
              <a:rPr lang="fa-IR" dirty="0">
                <a:solidFill>
                  <a:schemeClr val="tx1"/>
                </a:solidFill>
                <a:cs typeface="B Titr" panose="00000700000000000000" pitchFamily="2" charset="-78"/>
              </a:rPr>
              <a:t>44/8 درصد آنها مرد</a:t>
            </a:r>
          </a:p>
          <a:p>
            <a:pPr algn="r" rtl="1">
              <a:lnSpc>
                <a:spcPct val="150000"/>
              </a:lnSpc>
              <a:buFont typeface="Arial" panose="020B0604020202020204" pitchFamily="34" charset="0"/>
              <a:buChar char="•"/>
            </a:pPr>
            <a:r>
              <a:rPr lang="fa-IR" dirty="0">
                <a:solidFill>
                  <a:schemeClr val="tx1"/>
                </a:solidFill>
                <a:cs typeface="B Titr" panose="00000700000000000000" pitchFamily="2" charset="-78"/>
              </a:rPr>
              <a:t> 6 /8 درصد در طول مطالعه پیگیری (حتی یک </a:t>
            </a:r>
            <a:r>
              <a:rPr lang="fa-IR" dirty="0" smtClean="0">
                <a:solidFill>
                  <a:schemeClr val="tx1"/>
                </a:solidFill>
                <a:cs typeface="B Titr" panose="00000700000000000000" pitchFamily="2" charset="-78"/>
              </a:rPr>
              <a:t> پیگیری ) </a:t>
            </a:r>
            <a:r>
              <a:rPr lang="fa-IR" dirty="0">
                <a:solidFill>
                  <a:schemeClr val="tx1"/>
                </a:solidFill>
                <a:cs typeface="B Titr" panose="00000700000000000000" pitchFamily="2" charset="-78"/>
              </a:rPr>
              <a:t>کافی نداشتند و  در آنالیز نهایی وارد نشدند.  </a:t>
            </a:r>
            <a:endParaRPr lang="en-US" dirty="0">
              <a:solidFill>
                <a:schemeClr val="tx1"/>
              </a:solidFill>
              <a:cs typeface="B Titr" panose="00000700000000000000" pitchFamily="2" charset="-78"/>
            </a:endParaRPr>
          </a:p>
          <a:p>
            <a:pPr algn="just" rtl="1">
              <a:lnSpc>
                <a:spcPct val="200000"/>
              </a:lnSpc>
              <a:buFont typeface="Arial" panose="020B0604020202020204" pitchFamily="34" charset="0"/>
              <a:buChar char="•"/>
            </a:pPr>
            <a:r>
              <a:rPr lang="fa-IR" b="1" dirty="0" smtClean="0">
                <a:cs typeface="B Titr" panose="00000700000000000000" pitchFamily="2" charset="-78"/>
              </a:rPr>
              <a:t>در کل  </a:t>
            </a:r>
            <a:r>
              <a:rPr lang="fa-IR" b="1" dirty="0" smtClean="0">
                <a:cs typeface="B Titr" panose="00000700000000000000" pitchFamily="2" charset="-78"/>
              </a:rPr>
              <a:t>26/2درصد</a:t>
            </a:r>
            <a:r>
              <a:rPr lang="en-US" b="1" dirty="0" smtClean="0">
                <a:cs typeface="B Titr" panose="00000700000000000000" pitchFamily="2" charset="-78"/>
              </a:rPr>
              <a:t> </a:t>
            </a:r>
            <a:r>
              <a:rPr lang="fa-IR" b="1" dirty="0" smtClean="0">
                <a:cs typeface="B Titr" panose="00000700000000000000" pitchFamily="2" charset="-78"/>
              </a:rPr>
              <a:t>از  </a:t>
            </a:r>
            <a:r>
              <a:rPr lang="fa-IR" b="1" dirty="0" smtClean="0">
                <a:cs typeface="B Titr" panose="00000700000000000000" pitchFamily="2" charset="-78"/>
              </a:rPr>
              <a:t>افراد چاق بودند که از اینها   7/7 درصد از نظر متابولیک سالم بودند.(</a:t>
            </a:r>
            <a:r>
              <a:rPr lang="en-US" b="1" dirty="0" smtClean="0">
                <a:cs typeface="B Titr" panose="00000700000000000000" pitchFamily="2" charset="-78"/>
              </a:rPr>
              <a:t>MHO</a:t>
            </a:r>
            <a:r>
              <a:rPr lang="fa-IR" b="1" dirty="0" smtClean="0">
                <a:cs typeface="B Titr" panose="00000700000000000000" pitchFamily="2" charset="-78"/>
              </a:rPr>
              <a:t>) </a:t>
            </a:r>
            <a:endParaRPr lang="en-US" b="1" dirty="0" smtClean="0">
              <a:cs typeface="B Titr" panose="00000700000000000000" pitchFamily="2" charset="-78"/>
            </a:endParaRPr>
          </a:p>
          <a:p>
            <a:pPr algn="just" rtl="1">
              <a:lnSpc>
                <a:spcPct val="200000"/>
              </a:lnSpc>
              <a:buFont typeface="Arial" panose="020B0604020202020204" pitchFamily="34" charset="0"/>
              <a:buChar char="•"/>
            </a:pPr>
            <a:r>
              <a:rPr lang="fa-IR" b="1" dirty="0" smtClean="0">
                <a:cs typeface="B Titr" panose="00000700000000000000" pitchFamily="2" charset="-78"/>
              </a:rPr>
              <a:t> در کل جمعیت مورد مطالعه 12/8درصد افراد در گروه </a:t>
            </a:r>
            <a:r>
              <a:rPr lang="en-US" b="1" dirty="0" smtClean="0">
                <a:cs typeface="B Titr" panose="00000700000000000000" pitchFamily="2" charset="-78"/>
              </a:rPr>
              <a:t>MUNW </a:t>
            </a:r>
            <a:r>
              <a:rPr lang="fa-IR" b="1" dirty="0" smtClean="0">
                <a:cs typeface="B Titr" panose="00000700000000000000" pitchFamily="2" charset="-78"/>
              </a:rPr>
              <a:t> و 2 درصد در فنوتیپ </a:t>
            </a:r>
            <a:r>
              <a:rPr lang="en-US" b="1" dirty="0" smtClean="0">
                <a:cs typeface="B Titr" panose="00000700000000000000" pitchFamily="2" charset="-78"/>
              </a:rPr>
              <a:t> MHO</a:t>
            </a:r>
            <a:r>
              <a:rPr lang="fa-IR" b="1" dirty="0" smtClean="0">
                <a:cs typeface="B Titr" panose="00000700000000000000" pitchFamily="2" charset="-78"/>
              </a:rPr>
              <a:t>قرار گرفتند</a:t>
            </a:r>
            <a:r>
              <a:rPr lang="en-US" b="1" dirty="0" smtClean="0">
                <a:cs typeface="B Titr" panose="00000700000000000000" pitchFamily="2" charset="-78"/>
              </a:rPr>
              <a:t>.</a:t>
            </a:r>
            <a:endParaRPr lang="en-US" b="1" dirty="0">
              <a:cs typeface="B Titr" panose="00000700000000000000" pitchFamily="2" charset="-78"/>
            </a:endParaRPr>
          </a:p>
        </p:txBody>
      </p:sp>
    </p:spTree>
    <p:extLst>
      <p:ext uri="{BB962C8B-B14F-4D97-AF65-F5344CB8AC3E}">
        <p14:creationId xmlns:p14="http://schemas.microsoft.com/office/powerpoint/2010/main" val="12751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r>
              <a:rPr lang="fa-IR" sz="2200" i="1" dirty="0">
                <a:effectLst/>
              </a:rPr>
              <a:t>جدول2:مقایسه اطلاعات اولیه بین موارد پیگیری شده و مواردی که از مطالعه کنار رفتند</a:t>
            </a:r>
            <a:r>
              <a:rPr lang="en-US" dirty="0">
                <a:effectLst/>
              </a:rPr>
              <a:t/>
            </a:r>
            <a:br>
              <a:rPr lang="en-US" dirty="0">
                <a:effectLst/>
              </a:rPr>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19138"/>
            <a:ext cx="7391400" cy="598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651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5029200"/>
          </a:xfrm>
        </p:spPr>
        <p:style>
          <a:lnRef idx="2">
            <a:schemeClr val="accent4"/>
          </a:lnRef>
          <a:fillRef idx="1">
            <a:schemeClr val="lt1"/>
          </a:fillRef>
          <a:effectRef idx="0">
            <a:schemeClr val="accent4"/>
          </a:effectRef>
          <a:fontRef idx="minor">
            <a:schemeClr val="dk1"/>
          </a:fontRef>
        </p:style>
        <p:txBody>
          <a:bodyPr>
            <a:normAutofit/>
          </a:bodyPr>
          <a:lstStyle/>
          <a:p>
            <a:pPr marL="0" indent="0" algn="just" rtl="1">
              <a:lnSpc>
                <a:spcPct val="150000"/>
              </a:lnSpc>
              <a:spcBef>
                <a:spcPts val="0"/>
              </a:spcBef>
              <a:buNone/>
            </a:pPr>
            <a:r>
              <a:rPr lang="fa-IR" sz="2800" dirty="0" smtClean="0">
                <a:cs typeface="B Titr" panose="00000700000000000000" pitchFamily="2" charset="-78"/>
              </a:rPr>
              <a:t>چاقی </a:t>
            </a:r>
            <a:r>
              <a:rPr lang="fa-IR" sz="2800" dirty="0">
                <a:cs typeface="B Titr" panose="00000700000000000000" pitchFamily="2" charset="-78"/>
              </a:rPr>
              <a:t>یک فاکتور خطر  شناخته شده برای </a:t>
            </a:r>
            <a:r>
              <a:rPr lang="fa-IR" sz="2800" dirty="0" smtClean="0">
                <a:cs typeface="B Titr" panose="00000700000000000000" pitchFamily="2" charset="-78"/>
              </a:rPr>
              <a:t>بیماری </a:t>
            </a:r>
            <a:r>
              <a:rPr lang="fa-IR" sz="2800" dirty="0">
                <a:cs typeface="B Titr" panose="00000700000000000000" pitchFamily="2" charset="-78"/>
              </a:rPr>
              <a:t>های قلبی عروقی محسوب میشود . </a:t>
            </a:r>
            <a:endParaRPr lang="fa-IR" sz="2800" dirty="0" smtClean="0">
              <a:cs typeface="B Titr" panose="00000700000000000000" pitchFamily="2" charset="-78"/>
            </a:endParaRPr>
          </a:p>
          <a:p>
            <a:pPr marL="0" indent="0" algn="just" rtl="1">
              <a:lnSpc>
                <a:spcPct val="150000"/>
              </a:lnSpc>
              <a:spcBef>
                <a:spcPts val="0"/>
              </a:spcBef>
              <a:buNone/>
            </a:pPr>
            <a:endParaRPr lang="fa-IR" sz="2800" dirty="0" smtClean="0">
              <a:cs typeface="B Titr" panose="00000700000000000000" pitchFamily="2" charset="-78"/>
            </a:endParaRPr>
          </a:p>
          <a:p>
            <a:pPr marL="0" indent="0" algn="just" rtl="1">
              <a:lnSpc>
                <a:spcPct val="150000"/>
              </a:lnSpc>
              <a:spcBef>
                <a:spcPts val="0"/>
              </a:spcBef>
              <a:buNone/>
            </a:pPr>
            <a:r>
              <a:rPr lang="fa-IR" sz="2800" dirty="0" smtClean="0">
                <a:cs typeface="B Titr" panose="00000700000000000000" pitchFamily="2" charset="-78"/>
              </a:rPr>
              <a:t> تنوع فردی زیادی در اختلال متابولیک و بالینی مرتبط با چاقی  وجود دارد و  به نظر میرسد توزیع  ریسک فاکتور های قلبی عروقی  در طیف </a:t>
            </a:r>
            <a:r>
              <a:rPr lang="en-US" sz="2800" dirty="0" smtClean="0">
                <a:cs typeface="B Titr" panose="00000700000000000000" pitchFamily="2" charset="-78"/>
              </a:rPr>
              <a:t> BMI </a:t>
            </a:r>
            <a:r>
              <a:rPr lang="fa-IR" sz="2800" dirty="0" smtClean="0">
                <a:cs typeface="B Titr" panose="00000700000000000000" pitchFamily="2" charset="-78"/>
              </a:rPr>
              <a:t> یکسان نیست  که منجر به توصیف   فنوتیپ های متفاوت برای چاقی شده است .</a:t>
            </a:r>
          </a:p>
        </p:txBody>
      </p:sp>
      <p:sp>
        <p:nvSpPr>
          <p:cNvPr id="4" name="TextBox 3"/>
          <p:cNvSpPr txBox="1"/>
          <p:nvPr/>
        </p:nvSpPr>
        <p:spPr>
          <a:xfrm>
            <a:off x="1219200" y="5562600"/>
            <a:ext cx="9601200" cy="646331"/>
          </a:xfrm>
          <a:prstGeom prst="rect">
            <a:avLst/>
          </a:prstGeom>
          <a:noFill/>
        </p:spPr>
        <p:txBody>
          <a:bodyPr wrap="square" rtlCol="0">
            <a:spAutoFit/>
          </a:bodyPr>
          <a:lstStyle/>
          <a:p>
            <a:r>
              <a:rPr lang="en-US" u="sng" dirty="0" err="1" smtClean="0">
                <a:hlinkClick r:id="rId3" tooltip="European journal of preventive cardiology."/>
              </a:rPr>
              <a:t>Eckel</a:t>
            </a:r>
            <a:r>
              <a:rPr lang="en-US" u="sng" dirty="0" smtClean="0">
                <a:hlinkClick r:id="rId3" tooltip="European journal of preventive cardiology."/>
              </a:rPr>
              <a:t> </a:t>
            </a:r>
            <a:r>
              <a:rPr lang="en-US" u="sng" dirty="0" err="1" smtClean="0">
                <a:hlinkClick r:id="rId3" tooltip="European journal of preventive cardiology."/>
              </a:rPr>
              <a:t>Eur</a:t>
            </a:r>
            <a:r>
              <a:rPr lang="en-US" u="sng" dirty="0" smtClean="0">
                <a:hlinkClick r:id="rId3" tooltip="European journal of preventive cardiology."/>
              </a:rPr>
              <a:t> </a:t>
            </a:r>
            <a:r>
              <a:rPr lang="en-US" u="sng" dirty="0">
                <a:hlinkClick r:id="rId3" tooltip="European journal of preventive cardiology."/>
              </a:rPr>
              <a:t>J </a:t>
            </a:r>
            <a:r>
              <a:rPr lang="en-US" u="sng" dirty="0" err="1">
                <a:hlinkClick r:id="rId3" tooltip="European journal of preventive cardiology."/>
              </a:rPr>
              <a:t>Prev</a:t>
            </a:r>
            <a:r>
              <a:rPr lang="en-US" u="sng" dirty="0">
                <a:hlinkClick r:id="rId3" tooltip="European journal of preventive cardiology."/>
              </a:rPr>
              <a:t> </a:t>
            </a:r>
            <a:r>
              <a:rPr lang="en-US" u="sng" dirty="0" err="1">
                <a:hlinkClick r:id="rId3" tooltip="European journal of preventive cardiology."/>
              </a:rPr>
              <a:t>Cardiol</a:t>
            </a:r>
            <a:r>
              <a:rPr lang="en-US" u="sng" dirty="0">
                <a:hlinkClick r:id="rId3" tooltip="European journal of preventive cardiology."/>
              </a:rPr>
              <a:t>.</a:t>
            </a:r>
            <a:r>
              <a:rPr lang="en-US" dirty="0"/>
              <a:t> 2015 Dec 23</a:t>
            </a:r>
            <a:endParaRPr lang="fa-IR" dirty="0"/>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r>
              <a:rPr lang="fa-IR" sz="2000" dirty="0" smtClean="0"/>
              <a:t>جدول مشخصات اولیه</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06780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2050"/>
            <a:ext cx="1143000" cy="417195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162050"/>
            <a:ext cx="990600" cy="417195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533400" y="5638800"/>
            <a:ext cx="8153400" cy="369332"/>
          </a:xfrm>
          <a:prstGeom prst="rect">
            <a:avLst/>
          </a:prstGeom>
        </p:spPr>
        <p:txBody>
          <a:bodyPr wrap="square">
            <a:spAutoFit/>
          </a:bodyPr>
          <a:lstStyle/>
          <a:p>
            <a:pPr algn="r" rtl="1"/>
            <a:r>
              <a:rPr lang="fa-IR" i="1" dirty="0" smtClean="0"/>
              <a:t>.</a:t>
            </a:r>
            <a:endParaRPr lang="en-US" sz="1400" b="1" dirty="0"/>
          </a:p>
        </p:txBody>
      </p:sp>
      <p:sp>
        <p:nvSpPr>
          <p:cNvPr id="3" name="Rectangle 2"/>
          <p:cNvSpPr/>
          <p:nvPr/>
        </p:nvSpPr>
        <p:spPr>
          <a:xfrm>
            <a:off x="3048000" y="5562599"/>
            <a:ext cx="4800600" cy="923330"/>
          </a:xfrm>
          <a:prstGeom prst="rect">
            <a:avLst/>
          </a:prstGeom>
        </p:spPr>
        <p:txBody>
          <a:bodyPr wrap="square">
            <a:spAutoFit/>
          </a:bodyPr>
          <a:lstStyle/>
          <a:p>
            <a:pPr algn="r" rtl="1"/>
            <a:r>
              <a:rPr lang="fa-IR" i="1" dirty="0"/>
              <a:t>.</a:t>
            </a:r>
            <a:r>
              <a:rPr lang="fa-IR" b="1" i="1" dirty="0"/>
              <a:t>در مقایسه با گروه </a:t>
            </a:r>
            <a:r>
              <a:rPr lang="en-US" b="1" i="1" dirty="0" smtClean="0"/>
              <a:t>obese</a:t>
            </a:r>
            <a:r>
              <a:rPr lang="en-US" b="1" i="1" dirty="0"/>
              <a:t>)</a:t>
            </a:r>
            <a:r>
              <a:rPr lang="fa-IR" b="1" i="1" dirty="0"/>
              <a:t>) </a:t>
            </a:r>
            <a:r>
              <a:rPr lang="en-US" b="1" i="1" dirty="0"/>
              <a:t>MUO</a:t>
            </a:r>
            <a:r>
              <a:rPr lang="fa-IR" b="1" i="1" dirty="0"/>
              <a:t> ، افراد </a:t>
            </a:r>
            <a:r>
              <a:rPr lang="en-US" b="1" i="1" dirty="0"/>
              <a:t>MHO</a:t>
            </a:r>
            <a:r>
              <a:rPr lang="fa-IR" b="1" i="1" dirty="0"/>
              <a:t> جوانتر ، میزان تحصیلات بیشتر و و درصد چاقی شکمی کمتری داشتند</a:t>
            </a:r>
            <a:endParaRPr lang="en-US" b="1" dirty="0"/>
          </a:p>
        </p:txBody>
      </p:sp>
    </p:spTree>
    <p:extLst>
      <p:ext uri="{BB962C8B-B14F-4D97-AF65-F5344CB8AC3E}">
        <p14:creationId xmlns:p14="http://schemas.microsoft.com/office/powerpoint/2010/main" val="207856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457200" y="274638"/>
            <a:ext cx="8229600" cy="715962"/>
          </a:xfrm>
        </p:spPr>
        <p:txBody>
          <a:bodyPr>
            <a:normAutofit/>
          </a:bodyPr>
          <a:lstStyle/>
          <a:p>
            <a:pPr algn="ctr"/>
            <a:r>
              <a:rPr lang="fa-IR" sz="2800" dirty="0"/>
              <a:t>جدول مشخصات اولیه</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0650"/>
            <a:ext cx="9239250" cy="424815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304926"/>
            <a:ext cx="990599" cy="424815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315812"/>
            <a:ext cx="914400" cy="4237264"/>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828800" y="5715000"/>
            <a:ext cx="6858000" cy="646331"/>
          </a:xfrm>
          <a:prstGeom prst="rect">
            <a:avLst/>
          </a:prstGeom>
        </p:spPr>
        <p:txBody>
          <a:bodyPr wrap="square">
            <a:spAutoFit/>
          </a:bodyPr>
          <a:lstStyle/>
          <a:p>
            <a:pPr algn="r" rtl="1"/>
            <a:r>
              <a:rPr lang="fa-IR" b="1" i="1" dirty="0" smtClean="0"/>
              <a:t>گروه </a:t>
            </a:r>
            <a:r>
              <a:rPr lang="en-US" b="1" i="1" dirty="0" smtClean="0"/>
              <a:t> </a:t>
            </a:r>
            <a:r>
              <a:rPr lang="en-US" b="1" i="1" dirty="0"/>
              <a:t>MUNW</a:t>
            </a:r>
            <a:r>
              <a:rPr lang="fa-IR" b="1" i="1" dirty="0"/>
              <a:t>،در مقایسه با گروه مرجع</a:t>
            </a:r>
            <a:r>
              <a:rPr lang="en-US" b="1" i="1" dirty="0"/>
              <a:t> (MHNW) </a:t>
            </a:r>
            <a:r>
              <a:rPr lang="fa-IR" b="1" i="1" dirty="0"/>
              <a:t>،مسن تر ، چاقی شکمی بیشتر     داشتند</a:t>
            </a:r>
            <a:endParaRPr lang="en-US" b="1" dirty="0"/>
          </a:p>
        </p:txBody>
      </p:sp>
    </p:spTree>
    <p:extLst>
      <p:ext uri="{BB962C8B-B14F-4D97-AF65-F5344CB8AC3E}">
        <p14:creationId xmlns:p14="http://schemas.microsoft.com/office/powerpoint/2010/main" val="308594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a:bodyPr>
          <a:lstStyle/>
          <a:p>
            <a:pPr algn="r"/>
            <a:r>
              <a:rPr lang="fa-IR" sz="1600" dirty="0" smtClean="0"/>
              <a:t>جدول مشخصات اولیه</a:t>
            </a:r>
            <a:endParaRPr lang="en-US" sz="1600" dirty="0"/>
          </a:p>
        </p:txBody>
      </p:sp>
      <p:pic>
        <p:nvPicPr>
          <p:cNvPr id="2050" name="Picture 2"/>
          <p:cNvPicPr>
            <a:picLocks noGrp="1" noChangeAspect="1" noChangeArrowheads="1"/>
          </p:cNvPicPr>
          <p:nvPr>
            <p:ph idx="1"/>
          </p:nvPr>
        </p:nvPicPr>
        <p:blipFill>
          <a:blip r:embed="rId2"/>
          <a:srcRect/>
          <a:stretch>
            <a:fillRect/>
          </a:stretch>
        </p:blipFill>
        <p:spPr bwMode="auto">
          <a:xfrm>
            <a:off x="122830" y="156949"/>
            <a:ext cx="8991600" cy="5939051"/>
          </a:xfrm>
          <a:prstGeom prst="rect">
            <a:avLst/>
          </a:prstGeom>
          <a:noFill/>
          <a:ln w="9525">
            <a:noFill/>
            <a:miter lim="800000"/>
            <a:headEnd/>
            <a:tailEnd/>
          </a:ln>
          <a:effectLst/>
        </p:spPr>
      </p:pic>
      <p:sp>
        <p:nvSpPr>
          <p:cNvPr id="6" name="Rectangle 5"/>
          <p:cNvSpPr/>
          <p:nvPr/>
        </p:nvSpPr>
        <p:spPr>
          <a:xfrm>
            <a:off x="2667000" y="6096000"/>
            <a:ext cx="4876800" cy="800219"/>
          </a:xfrm>
          <a:prstGeom prst="rect">
            <a:avLst/>
          </a:prstGeom>
        </p:spPr>
        <p:txBody>
          <a:bodyPr wrap="square">
            <a:spAutoFit/>
          </a:bodyPr>
          <a:lstStyle/>
          <a:p>
            <a:pPr algn="r" rtl="1"/>
            <a:r>
              <a:rPr lang="fa-IR" b="1" i="1" dirty="0" smtClean="0"/>
              <a:t> </a:t>
            </a:r>
            <a:r>
              <a:rPr lang="fa-IR" sz="1400" b="1" i="1" dirty="0" smtClean="0"/>
              <a:t>از نظر پروفایل های متابو لیک مانند فشار خون  ، کلسترول توتال   ،   </a:t>
            </a:r>
            <a:r>
              <a:rPr lang="en-US" sz="1400" b="1" i="1" dirty="0" smtClean="0"/>
              <a:t>HDL</a:t>
            </a:r>
            <a:r>
              <a:rPr lang="fa-IR" sz="1400" b="1" i="1" dirty="0" smtClean="0"/>
              <a:t> و  </a:t>
            </a:r>
            <a:r>
              <a:rPr lang="en-US" sz="1400" b="1" i="1" dirty="0" smtClean="0"/>
              <a:t>LDL</a:t>
            </a:r>
            <a:r>
              <a:rPr lang="fa-IR" sz="1400" b="1" i="1" dirty="0" smtClean="0"/>
              <a:t> ، فنوتیپ </a:t>
            </a:r>
            <a:r>
              <a:rPr lang="en-US" sz="1400" b="1" i="1" dirty="0" smtClean="0"/>
              <a:t>MHO </a:t>
            </a:r>
            <a:r>
              <a:rPr lang="fa-IR" sz="1400" b="1" i="1" dirty="0" smtClean="0"/>
              <a:t>  بدتر از گروه </a:t>
            </a:r>
            <a:r>
              <a:rPr lang="en-US" sz="1400" b="1" i="1" dirty="0" smtClean="0"/>
              <a:t>MHNW</a:t>
            </a:r>
            <a:r>
              <a:rPr lang="fa-IR" sz="1400" b="1" i="1" dirty="0" smtClean="0"/>
              <a:t> و بهتر از</a:t>
            </a:r>
            <a:r>
              <a:rPr lang="en-US" sz="1400" b="1" i="1" dirty="0" smtClean="0"/>
              <a:t>MUO  </a:t>
            </a:r>
            <a:r>
              <a:rPr lang="fa-IR" sz="1400" b="1" i="1" dirty="0" smtClean="0"/>
              <a:t>  قرار </a:t>
            </a:r>
            <a:r>
              <a:rPr lang="fa-IR" sz="1400" i="1" dirty="0" smtClean="0"/>
              <a:t>داشتند</a:t>
            </a:r>
            <a:r>
              <a:rPr lang="fa-IR" sz="1400" i="1" dirty="0"/>
              <a:t>. (وضعیت حد واسط)</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228600"/>
            <a:ext cx="1066799" cy="5867400"/>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8600"/>
            <a:ext cx="1066799" cy="5867400"/>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399" y="228601"/>
            <a:ext cx="1022601" cy="5867399"/>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par>
                                <p:cTn id="10" presetID="53" presetClass="entr" presetSubtype="16"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7002446" cy="4419600"/>
          </a:xfrm>
          <a:prstGeom prst="rect">
            <a:avLst/>
          </a:prstGeom>
          <a:ln/>
          <a:extLst/>
        </p:spPr>
        <p:style>
          <a:lnRef idx="2">
            <a:schemeClr val="accent4"/>
          </a:lnRef>
          <a:fillRef idx="1">
            <a:schemeClr val="lt1"/>
          </a:fillRef>
          <a:effectRef idx="0">
            <a:schemeClr val="accent4"/>
          </a:effectRef>
          <a:fontRef idx="minor">
            <a:schemeClr val="dk1"/>
          </a:fontRef>
        </p:style>
      </p:pic>
      <p:sp>
        <p:nvSpPr>
          <p:cNvPr id="4" name="Rectangle 3"/>
          <p:cNvSpPr/>
          <p:nvPr/>
        </p:nvSpPr>
        <p:spPr>
          <a:xfrm>
            <a:off x="1371600" y="152400"/>
            <a:ext cx="6858000" cy="646331"/>
          </a:xfrm>
          <a:prstGeom prst="rect">
            <a:avLst/>
          </a:prstGeom>
        </p:spPr>
        <p:txBody>
          <a:bodyPr wrap="square">
            <a:spAutoFit/>
          </a:bodyPr>
          <a:lstStyle/>
          <a:p>
            <a:pPr algn="r"/>
            <a:r>
              <a:rPr lang="fa-IR" b="1" i="1" dirty="0" smtClean="0"/>
              <a:t>نمودار کاپلان مایر فنوتیپ های مختلف چاقی برای بقاء، از لحاظ بروز حوادث قلبی عروقی  در طی 12 سال پیگیری</a:t>
            </a:r>
            <a:endParaRPr lang="en-US" b="1" dirty="0"/>
          </a:p>
        </p:txBody>
      </p:sp>
      <p:sp>
        <p:nvSpPr>
          <p:cNvPr id="6" name="Rectangle 5"/>
          <p:cNvSpPr/>
          <p:nvPr/>
        </p:nvSpPr>
        <p:spPr>
          <a:xfrm>
            <a:off x="3429000" y="5867400"/>
            <a:ext cx="5029200" cy="646331"/>
          </a:xfrm>
          <a:prstGeom prst="rect">
            <a:avLst/>
          </a:prstGeom>
        </p:spPr>
        <p:txBody>
          <a:bodyPr wrap="square">
            <a:spAutoFit/>
          </a:bodyPr>
          <a:lstStyle/>
          <a:p>
            <a:pPr algn="r"/>
            <a:r>
              <a:rPr lang="fa-IR" b="1" i="1" dirty="0" smtClean="0"/>
              <a:t>نشان میدهد که بین فنوتیپ های  چاقی تفاوت معنی دار وجود دارد</a:t>
            </a:r>
            <a:endParaRPr lang="en-US" b="1" dirty="0"/>
          </a:p>
        </p:txBody>
      </p:sp>
      <p:sp>
        <p:nvSpPr>
          <p:cNvPr id="2" name="TextBox 1"/>
          <p:cNvSpPr txBox="1"/>
          <p:nvPr/>
        </p:nvSpPr>
        <p:spPr>
          <a:xfrm>
            <a:off x="5181600" y="3276600"/>
            <a:ext cx="3425938" cy="369332"/>
          </a:xfrm>
          <a:prstGeom prst="rect">
            <a:avLst/>
          </a:prstGeom>
          <a:noFill/>
        </p:spPr>
        <p:txBody>
          <a:bodyPr wrap="none" rtlCol="0">
            <a:spAutoFit/>
          </a:bodyPr>
          <a:lstStyle/>
          <a:p>
            <a:r>
              <a:rPr lang="en-US" i="1" dirty="0">
                <a:solidFill>
                  <a:srgbClr val="FF0000"/>
                </a:solidFill>
              </a:rPr>
              <a:t>Log Rank test  x</a:t>
            </a:r>
            <a:r>
              <a:rPr lang="en-US" i="1" baseline="30000" dirty="0">
                <a:solidFill>
                  <a:srgbClr val="FF0000"/>
                </a:solidFill>
              </a:rPr>
              <a:t>2</a:t>
            </a:r>
            <a:r>
              <a:rPr lang="en-US" i="1" dirty="0">
                <a:solidFill>
                  <a:srgbClr val="FF0000"/>
                </a:solidFill>
              </a:rPr>
              <a:t>=   104/58 </a:t>
            </a:r>
            <a:endParaRPr lang="en-US" dirty="0">
              <a:solidFill>
                <a:srgbClr val="FF0000"/>
              </a:solidFill>
            </a:endParaRPr>
          </a:p>
        </p:txBody>
      </p:sp>
    </p:spTree>
    <p:extLst>
      <p:ext uri="{BB962C8B-B14F-4D97-AF65-F5344CB8AC3E}">
        <p14:creationId xmlns:p14="http://schemas.microsoft.com/office/powerpoint/2010/main" val="134784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671015" y="0"/>
            <a:ext cx="8229600" cy="1447800"/>
          </a:xfrm>
        </p:spPr>
        <p:txBody>
          <a:bodyPr>
            <a:normAutofit/>
          </a:bodyPr>
          <a:lstStyle/>
          <a:p>
            <a:pPr algn="r"/>
            <a:r>
              <a:rPr lang="fa-IR" sz="2000" i="1" dirty="0" smtClean="0"/>
              <a:t>نسبت </a:t>
            </a:r>
            <a:r>
              <a:rPr lang="fa-IR" sz="2000" i="1" dirty="0"/>
              <a:t>مخاطره برای حوادث قلبی عروقی درفنوتیپ های چاقی طی 12 سال پیگیری بر اساس  شاخص توده بدنی و وضعیت متابولیک</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915400" cy="5116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181600"/>
            <a:ext cx="6934200" cy="925773"/>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43000"/>
            <a:ext cx="6781800" cy="17526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6735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229600" cy="1143000"/>
          </a:xfrm>
        </p:spPr>
        <p:txBody>
          <a:bodyPr>
            <a:normAutofit/>
          </a:bodyPr>
          <a:lstStyle/>
          <a:p>
            <a:pPr algn="r"/>
            <a:r>
              <a:rPr lang="fa-IR" sz="1800" i="1" dirty="0"/>
              <a:t>نسبت مخاطره برای حوادث قلبی عروقی درفنوتیپ های چاقی طی 12 سال پیگیری بر اساس  شاخص توده بدنی و وضعیت متابولیک</a:t>
            </a:r>
            <a:endParaRPr lang="en-US" sz="1800" dirty="0"/>
          </a:p>
        </p:txBody>
      </p:sp>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10" y="990600"/>
            <a:ext cx="815340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171364"/>
            <a:ext cx="6286500" cy="10668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10" y="1143000"/>
            <a:ext cx="6235890" cy="24765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489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pPr algn="r" rtl="1"/>
            <a:r>
              <a:rPr lang="fa-IR" sz="2000" i="1" dirty="0">
                <a:effectLst/>
              </a:rPr>
              <a:t> </a:t>
            </a:r>
            <a:r>
              <a:rPr lang="fa-IR" sz="2000" i="1" dirty="0" smtClean="0">
                <a:effectLst/>
              </a:rPr>
              <a:t>نسبت </a:t>
            </a:r>
            <a:r>
              <a:rPr lang="fa-IR" sz="2000" i="1" dirty="0">
                <a:effectLst/>
              </a:rPr>
              <a:t>مخاطره برای حوادث قلبی عروقی درفنوتیپ</a:t>
            </a:r>
            <a:r>
              <a:rPr lang="en-US" sz="2000" i="1" dirty="0">
                <a:effectLst/>
              </a:rPr>
              <a:t>MHOW</a:t>
            </a:r>
            <a:r>
              <a:rPr lang="fa-IR" sz="2000" i="1" dirty="0">
                <a:effectLst/>
              </a:rPr>
              <a:t> و</a:t>
            </a:r>
            <a:r>
              <a:rPr lang="en-US" sz="2000" i="1" dirty="0">
                <a:effectLst/>
              </a:rPr>
              <a:t>MHO</a:t>
            </a:r>
            <a:r>
              <a:rPr lang="fa-IR" sz="2000" i="1" dirty="0">
                <a:effectLst/>
              </a:rPr>
              <a:t>  های  طی 12 سال پیگیری بر اساس  شاخص توده بدنی و وضعیت متابولیک</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9292936"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86" y="1231900"/>
            <a:ext cx="6085114" cy="1752601"/>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86" y="5334000"/>
            <a:ext cx="6008914" cy="12192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832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par>
                                <p:cTn id="10" presetID="53" presetClass="entr" presetSubtype="16"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500" fill="hold"/>
                                        <p:tgtEl>
                                          <p:spTgt spid="2052"/>
                                        </p:tgtEl>
                                        <p:attrNameLst>
                                          <p:attrName>ppt_w</p:attrName>
                                        </p:attrNameLst>
                                      </p:cBhvr>
                                      <p:tavLst>
                                        <p:tav tm="0">
                                          <p:val>
                                            <p:fltVal val="0"/>
                                          </p:val>
                                        </p:tav>
                                        <p:tav tm="100000">
                                          <p:val>
                                            <p:strVal val="#ppt_w"/>
                                          </p:val>
                                        </p:tav>
                                      </p:tavLst>
                                    </p:anim>
                                    <p:anim calcmode="lin" valueType="num">
                                      <p:cBhvr>
                                        <p:cTn id="13" dur="500" fill="hold"/>
                                        <p:tgtEl>
                                          <p:spTgt spid="2052"/>
                                        </p:tgtEl>
                                        <p:attrNameLst>
                                          <p:attrName>ppt_h</p:attrName>
                                        </p:attrNameLst>
                                      </p:cBhvr>
                                      <p:tavLst>
                                        <p:tav tm="0">
                                          <p:val>
                                            <p:fltVal val="0"/>
                                          </p:val>
                                        </p:tav>
                                        <p:tav tm="100000">
                                          <p:val>
                                            <p:strVal val="#ppt_h"/>
                                          </p:val>
                                        </p:tav>
                                      </p:tavLst>
                                    </p:anim>
                                    <p:animEffect transition="in" filter="fade">
                                      <p:cBhvr>
                                        <p:cTn id="1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pPr algn="r"/>
            <a:r>
              <a:rPr lang="fa-IR" sz="2200" i="1" dirty="0" smtClean="0">
                <a:effectLst/>
              </a:rPr>
              <a:t>نسبت </a:t>
            </a:r>
            <a:r>
              <a:rPr lang="fa-IR" sz="2200" i="1" dirty="0">
                <a:effectLst/>
              </a:rPr>
              <a:t>مخاطره برای حوادث قلبی عروقی درفنوتیپ های چاقی طی 12 سال پیگیری بر اساس  شاخص توده بدنی و سندروم متابولیک</a:t>
            </a:r>
            <a:endParaRPr lang="en-US"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802957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029199"/>
            <a:ext cx="5562598" cy="875731"/>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1"/>
            <a:ext cx="5638800" cy="21717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6678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fltVal val="0"/>
                                          </p:val>
                                        </p:tav>
                                        <p:tav tm="100000">
                                          <p:val>
                                            <p:strVal val="#ppt_h"/>
                                          </p:val>
                                        </p:tav>
                                      </p:tavLst>
                                    </p:anim>
                                    <p:animEffect transition="in" filter="fade">
                                      <p:cBhvr>
                                        <p:cTn id="9" dur="500"/>
                                        <p:tgtEl>
                                          <p:spTgt spid="3077"/>
                                        </p:tgtEl>
                                      </p:cBhvr>
                                    </p:animEffect>
                                  </p:childTnLst>
                                </p:cTn>
                              </p:par>
                              <p:par>
                                <p:cTn id="10" presetID="53" presetClass="entr" presetSubtype="16" fill="hold" nodeType="withEffect">
                                  <p:stCondLst>
                                    <p:cond delay="0"/>
                                  </p:stCondLst>
                                  <p:childTnLst>
                                    <p:set>
                                      <p:cBhvr>
                                        <p:cTn id="11" dur="1" fill="hold">
                                          <p:stCondLst>
                                            <p:cond delay="0"/>
                                          </p:stCondLst>
                                        </p:cTn>
                                        <p:tgtEl>
                                          <p:spTgt spid="3079"/>
                                        </p:tgtEl>
                                        <p:attrNameLst>
                                          <p:attrName>style.visibility</p:attrName>
                                        </p:attrNameLst>
                                      </p:cBhvr>
                                      <p:to>
                                        <p:strVal val="visible"/>
                                      </p:to>
                                    </p:set>
                                    <p:anim calcmode="lin" valueType="num">
                                      <p:cBhvr>
                                        <p:cTn id="12" dur="500" fill="hold"/>
                                        <p:tgtEl>
                                          <p:spTgt spid="3079"/>
                                        </p:tgtEl>
                                        <p:attrNameLst>
                                          <p:attrName>ppt_w</p:attrName>
                                        </p:attrNameLst>
                                      </p:cBhvr>
                                      <p:tavLst>
                                        <p:tav tm="0">
                                          <p:val>
                                            <p:fltVal val="0"/>
                                          </p:val>
                                        </p:tav>
                                        <p:tav tm="100000">
                                          <p:val>
                                            <p:strVal val="#ppt_w"/>
                                          </p:val>
                                        </p:tav>
                                      </p:tavLst>
                                    </p:anim>
                                    <p:anim calcmode="lin" valueType="num">
                                      <p:cBhvr>
                                        <p:cTn id="13" dur="500" fill="hold"/>
                                        <p:tgtEl>
                                          <p:spTgt spid="3079"/>
                                        </p:tgtEl>
                                        <p:attrNameLst>
                                          <p:attrName>ppt_h</p:attrName>
                                        </p:attrNameLst>
                                      </p:cBhvr>
                                      <p:tavLst>
                                        <p:tav tm="0">
                                          <p:val>
                                            <p:fltVal val="0"/>
                                          </p:val>
                                        </p:tav>
                                        <p:tav tm="100000">
                                          <p:val>
                                            <p:strVal val="#ppt_h"/>
                                          </p:val>
                                        </p:tav>
                                      </p:tavLst>
                                    </p:anim>
                                    <p:animEffect transition="in" filter="fade">
                                      <p:cBhvr>
                                        <p:cTn id="14"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7478" y="1223156"/>
            <a:ext cx="8229600" cy="5025244"/>
          </a:xfrm>
        </p:spPr>
        <p:txBody>
          <a:bodyPr/>
          <a:lstStyle/>
          <a:p>
            <a:endParaRPr lang="en-US" dirty="0"/>
          </a:p>
        </p:txBody>
      </p:sp>
      <p:sp>
        <p:nvSpPr>
          <p:cNvPr id="3" name="Title 2"/>
          <p:cNvSpPr>
            <a:spLocks noGrp="1"/>
          </p:cNvSpPr>
          <p:nvPr>
            <p:ph type="title"/>
          </p:nvPr>
        </p:nvSpPr>
        <p:spPr/>
        <p:txBody>
          <a:bodyPr>
            <a:normAutofit/>
          </a:bodyPr>
          <a:lstStyle/>
          <a:p>
            <a:pPr algn="r"/>
            <a:r>
              <a:rPr lang="fa-IR" sz="1600" i="1" dirty="0">
                <a:effectLst/>
              </a:rPr>
              <a:t>:نسبت مخاطره برای حوادث قلبی عروقی درفنوتیپ های چاقی طی 12 سال پیگیری بر اساس  شاخص توده بدنی و وضعیت متابولیک</a:t>
            </a:r>
            <a:endParaRPr lang="en-US" sz="16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42"/>
          <a:stretch/>
        </p:blipFill>
        <p:spPr bwMode="auto">
          <a:xfrm>
            <a:off x="533400" y="1447800"/>
            <a:ext cx="8001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599"/>
            <a:ext cx="5486401" cy="2509839"/>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2" y="5105400"/>
            <a:ext cx="5410200" cy="9144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77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par>
                                <p:cTn id="10" presetID="53" presetClass="entr" presetSubtype="16"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p:cTn id="12" dur="500" fill="hold"/>
                                        <p:tgtEl>
                                          <p:spTgt spid="4100"/>
                                        </p:tgtEl>
                                        <p:attrNameLst>
                                          <p:attrName>ppt_w</p:attrName>
                                        </p:attrNameLst>
                                      </p:cBhvr>
                                      <p:tavLst>
                                        <p:tav tm="0">
                                          <p:val>
                                            <p:fltVal val="0"/>
                                          </p:val>
                                        </p:tav>
                                        <p:tav tm="100000">
                                          <p:val>
                                            <p:strVal val="#ppt_w"/>
                                          </p:val>
                                        </p:tav>
                                      </p:tavLst>
                                    </p:anim>
                                    <p:anim calcmode="lin" valueType="num">
                                      <p:cBhvr>
                                        <p:cTn id="13" dur="500" fill="hold"/>
                                        <p:tgtEl>
                                          <p:spTgt spid="4100"/>
                                        </p:tgtEl>
                                        <p:attrNameLst>
                                          <p:attrName>ppt_h</p:attrName>
                                        </p:attrNameLst>
                                      </p:cBhvr>
                                      <p:tavLst>
                                        <p:tav tm="0">
                                          <p:val>
                                            <p:fltVal val="0"/>
                                          </p:val>
                                        </p:tav>
                                        <p:tav tm="100000">
                                          <p:val>
                                            <p:strVal val="#ppt_h"/>
                                          </p:val>
                                        </p:tav>
                                      </p:tavLst>
                                    </p:anim>
                                    <p:animEffect transition="in" filter="fade">
                                      <p:cBhvr>
                                        <p:cTn id="1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fa-IR" sz="1800" i="1" dirty="0">
                <a:effectLst/>
              </a:rPr>
              <a:t>نسبت مخاطره برای حوادث قلبی عروقی در 12 سال پیگیری در فنوتیپ های چاقی بر اساس  شاخص توده بدنی و  مقاومت به انسولین</a:t>
            </a:r>
            <a:endParaRPr lang="en-US" sz="1800" dirty="0"/>
          </a:p>
        </p:txBody>
      </p:sp>
      <p:pic>
        <p:nvPicPr>
          <p:cNvPr id="8194" name="Picture 2"/>
          <p:cNvPicPr>
            <a:picLocks noGrp="1" noChangeAspect="1" noChangeArrowheads="1"/>
          </p:cNvPicPr>
          <p:nvPr>
            <p:ph idx="1"/>
          </p:nvPr>
        </p:nvPicPr>
        <p:blipFill>
          <a:blip r:embed="rId2"/>
          <a:srcRect/>
          <a:stretch>
            <a:fillRect/>
          </a:stretch>
        </p:blipFill>
        <p:spPr bwMode="auto">
          <a:xfrm>
            <a:off x="609601" y="1066800"/>
            <a:ext cx="8134350" cy="5257800"/>
          </a:xfrm>
          <a:prstGeom prst="rect">
            <a:avLst/>
          </a:prstGeom>
          <a:noFill/>
          <a:ln w="9525">
            <a:noFill/>
            <a:miter lim="800000"/>
            <a:headEnd/>
            <a:tailEnd/>
          </a:ln>
          <a:effectLst/>
        </p:spPr>
      </p:pic>
      <p:pic>
        <p:nvPicPr>
          <p:cNvPr id="8197" name="Picture 5"/>
          <p:cNvPicPr>
            <a:picLocks noChangeAspect="1" noChangeArrowheads="1"/>
          </p:cNvPicPr>
          <p:nvPr/>
        </p:nvPicPr>
        <p:blipFill>
          <a:blip r:embed="rId3"/>
          <a:srcRect/>
          <a:stretch>
            <a:fillRect/>
          </a:stretch>
        </p:blipFill>
        <p:spPr bwMode="auto">
          <a:xfrm>
            <a:off x="609602" y="5638800"/>
            <a:ext cx="5943598" cy="639170"/>
          </a:xfrm>
          <a:prstGeom prst="rect">
            <a:avLst/>
          </a:prstGeom>
          <a:noFill/>
          <a:ln w="38100">
            <a:solidFill>
              <a:srgbClr val="FF0000"/>
            </a:solidFill>
            <a:miter lim="800000"/>
            <a:headEnd/>
            <a:tailEnd/>
          </a:ln>
          <a:effec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666"/>
          <a:stretch/>
        </p:blipFill>
        <p:spPr bwMode="auto">
          <a:xfrm>
            <a:off x="609602" y="1143001"/>
            <a:ext cx="5791200" cy="2133600"/>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500" fill="hold"/>
                                        <p:tgtEl>
                                          <p:spTgt spid="8197"/>
                                        </p:tgtEl>
                                        <p:attrNameLst>
                                          <p:attrName>ppt_w</p:attrName>
                                        </p:attrNameLst>
                                      </p:cBhvr>
                                      <p:tavLst>
                                        <p:tav tm="0">
                                          <p:val>
                                            <p:fltVal val="0"/>
                                          </p:val>
                                        </p:tav>
                                        <p:tav tm="100000">
                                          <p:val>
                                            <p:strVal val="#ppt_w"/>
                                          </p:val>
                                        </p:tav>
                                      </p:tavLst>
                                    </p:anim>
                                    <p:anim calcmode="lin" valueType="num">
                                      <p:cBhvr>
                                        <p:cTn id="8" dur="500" fill="hold"/>
                                        <p:tgtEl>
                                          <p:spTgt spid="8197"/>
                                        </p:tgtEl>
                                        <p:attrNameLst>
                                          <p:attrName>ppt_h</p:attrName>
                                        </p:attrNameLst>
                                      </p:cBhvr>
                                      <p:tavLst>
                                        <p:tav tm="0">
                                          <p:val>
                                            <p:fltVal val="0"/>
                                          </p:val>
                                        </p:tav>
                                        <p:tav tm="100000">
                                          <p:val>
                                            <p:strVal val="#ppt_h"/>
                                          </p:val>
                                        </p:tav>
                                      </p:tavLst>
                                    </p:anim>
                                    <p:animEffect transition="in" filter="fade">
                                      <p:cBhvr>
                                        <p:cTn id="9" dur="500"/>
                                        <p:tgtEl>
                                          <p:spTgt spid="8197"/>
                                        </p:tgtEl>
                                      </p:cBhvr>
                                    </p:animEffect>
                                  </p:childTnLst>
                                </p:cTn>
                              </p:par>
                              <p:par>
                                <p:cTn id="10" presetID="53" presetClass="entr" presetSubtype="16"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267201"/>
          </a:xfrm>
        </p:spPr>
        <p:style>
          <a:lnRef idx="2">
            <a:schemeClr val="accent4"/>
          </a:lnRef>
          <a:fillRef idx="1">
            <a:schemeClr val="lt1"/>
          </a:fillRef>
          <a:effectRef idx="0">
            <a:schemeClr val="accent4"/>
          </a:effectRef>
          <a:fontRef idx="minor">
            <a:schemeClr val="dk1"/>
          </a:fontRef>
        </p:style>
        <p:txBody>
          <a:bodyPr>
            <a:normAutofit/>
          </a:bodyPr>
          <a:lstStyle/>
          <a:p>
            <a:pPr marL="109728" lvl="8" indent="0" algn="r" rtl="1">
              <a:spcBef>
                <a:spcPts val="400"/>
              </a:spcBef>
              <a:buClr>
                <a:schemeClr val="accent1"/>
              </a:buClr>
              <a:buSzPct val="68000"/>
              <a:buNone/>
            </a:pPr>
            <a:r>
              <a:rPr lang="fa-IR" sz="2800" b="1" dirty="0">
                <a:cs typeface="B Titr" panose="00000700000000000000" pitchFamily="2" charset="-78"/>
              </a:rPr>
              <a:t>دو فنوتیپ شناخته شده </a:t>
            </a:r>
            <a:r>
              <a:rPr lang="fa-IR" sz="2800" b="1" dirty="0" smtClean="0">
                <a:cs typeface="B Titr" panose="00000700000000000000" pitchFamily="2" charset="-78"/>
              </a:rPr>
              <a:t>چاقی: </a:t>
            </a:r>
          </a:p>
          <a:p>
            <a:pPr marL="566928" lvl="8" indent="-457200" algn="r" rtl="1">
              <a:spcBef>
                <a:spcPts val="400"/>
              </a:spcBef>
              <a:buClr>
                <a:schemeClr val="accent1"/>
              </a:buClr>
              <a:buSzPct val="68000"/>
              <a:buFont typeface="Arial" panose="020B0604020202020204" pitchFamily="34" charset="0"/>
              <a:buChar char="•"/>
            </a:pPr>
            <a:endParaRPr lang="en-US" sz="2700" dirty="0" smtClean="0">
              <a:cs typeface="B Titr" panose="00000700000000000000" pitchFamily="2" charset="-78"/>
            </a:endParaRPr>
          </a:p>
          <a:p>
            <a:pPr marL="566928" lvl="8" indent="-457200" algn="r" rtl="1">
              <a:spcBef>
                <a:spcPts val="400"/>
              </a:spcBef>
              <a:buClr>
                <a:schemeClr val="accent1"/>
              </a:buClr>
              <a:buSzPct val="68000"/>
              <a:buFont typeface="Arial" panose="020B0604020202020204" pitchFamily="34" charset="0"/>
              <a:buChar char="•"/>
            </a:pPr>
            <a:r>
              <a:rPr lang="en-US" sz="2800" b="1" dirty="0" smtClean="0">
                <a:solidFill>
                  <a:srgbClr val="FFC000"/>
                </a:solidFill>
                <a:cs typeface="B Titr" panose="00000700000000000000" pitchFamily="2" charset="-78"/>
              </a:rPr>
              <a:t>MHO</a:t>
            </a:r>
            <a:r>
              <a:rPr lang="fa-IR" sz="2800" b="1" dirty="0" smtClean="0">
                <a:solidFill>
                  <a:srgbClr val="FFC000"/>
                </a:solidFill>
                <a:cs typeface="B Titr" panose="00000700000000000000" pitchFamily="2" charset="-78"/>
              </a:rPr>
              <a:t> :</a:t>
            </a:r>
            <a:r>
              <a:rPr lang="fa-IR" sz="2800" dirty="0" smtClean="0">
                <a:cs typeface="B Titr" panose="00000700000000000000" pitchFamily="2" charset="-78"/>
              </a:rPr>
              <a:t>فنوتیپ </a:t>
            </a:r>
            <a:r>
              <a:rPr lang="fa-IR" sz="2800" dirty="0">
                <a:cs typeface="B Titr" panose="00000700000000000000" pitchFamily="2" charset="-78"/>
              </a:rPr>
              <a:t>چاق با پروفایل متابولیکی </a:t>
            </a:r>
            <a:r>
              <a:rPr lang="fa-IR" sz="2800" dirty="0" smtClean="0">
                <a:cs typeface="B Titr" panose="00000700000000000000" pitchFamily="2" charset="-78"/>
              </a:rPr>
              <a:t>نرمال که </a:t>
            </a:r>
            <a:r>
              <a:rPr lang="fa-IR" sz="2800" dirty="0">
                <a:cs typeface="B Titr" panose="00000700000000000000" pitchFamily="2" charset="-78"/>
              </a:rPr>
              <a:t>علی رغم توده بدنی بالا به  طور نسبی به ایجاد </a:t>
            </a:r>
            <a:r>
              <a:rPr lang="fa-IR" sz="2800" dirty="0" smtClean="0">
                <a:cs typeface="B Titr" panose="00000700000000000000" pitchFamily="2" charset="-78"/>
              </a:rPr>
              <a:t>اختلالات</a:t>
            </a:r>
            <a:r>
              <a:rPr lang="en-US" sz="2800" dirty="0" smtClean="0">
                <a:cs typeface="B Titr" panose="00000700000000000000" pitchFamily="2" charset="-78"/>
              </a:rPr>
              <a:t> </a:t>
            </a:r>
            <a:r>
              <a:rPr lang="fa-IR" sz="2800" dirty="0" smtClean="0">
                <a:cs typeface="B Titr" panose="00000700000000000000" pitchFamily="2" charset="-78"/>
              </a:rPr>
              <a:t>متابولیک  </a:t>
            </a:r>
            <a:r>
              <a:rPr lang="fa-IR" sz="2800" dirty="0">
                <a:cs typeface="B Titr" panose="00000700000000000000" pitchFamily="2" charset="-78"/>
              </a:rPr>
              <a:t>و بالینی تیپیک مرتبط با چاقی مقاومند </a:t>
            </a:r>
            <a:r>
              <a:rPr lang="fa-IR" sz="2800" dirty="0" smtClean="0">
                <a:cs typeface="B Titr" panose="00000700000000000000" pitchFamily="2" charset="-78"/>
              </a:rPr>
              <a:t>.</a:t>
            </a:r>
            <a:r>
              <a:rPr lang="en-US" sz="2800" dirty="0" smtClean="0">
                <a:cs typeface="B Titr" panose="00000700000000000000" pitchFamily="2" charset="-78"/>
              </a:rPr>
              <a:t> </a:t>
            </a:r>
            <a:endParaRPr lang="fa-IR" sz="2800" dirty="0">
              <a:cs typeface="B Titr" panose="00000700000000000000" pitchFamily="2" charset="-78"/>
            </a:endParaRPr>
          </a:p>
          <a:p>
            <a:pPr marL="566928" lvl="8" indent="-457200" algn="r" rtl="1">
              <a:spcBef>
                <a:spcPts val="400"/>
              </a:spcBef>
              <a:buClr>
                <a:schemeClr val="accent1"/>
              </a:buClr>
              <a:buSzPct val="68000"/>
              <a:buFont typeface="Arial" panose="020B0604020202020204" pitchFamily="34" charset="0"/>
              <a:buChar char="•"/>
            </a:pPr>
            <a:endParaRPr lang="en-US" sz="2800" dirty="0">
              <a:cs typeface="B Titr" panose="00000700000000000000" pitchFamily="2" charset="-78"/>
            </a:endParaRPr>
          </a:p>
          <a:p>
            <a:pPr algn="r" rtl="1">
              <a:buFont typeface="Arial" panose="020B0604020202020204" pitchFamily="34" charset="0"/>
              <a:buChar char="•"/>
            </a:pPr>
            <a:r>
              <a:rPr lang="en-US" b="1" dirty="0" smtClean="0">
                <a:solidFill>
                  <a:srgbClr val="FFC000"/>
                </a:solidFill>
                <a:cs typeface="B Titr" panose="00000700000000000000" pitchFamily="2" charset="-78"/>
              </a:rPr>
              <a:t>MONW</a:t>
            </a:r>
            <a:r>
              <a:rPr lang="fa-IR" b="1" dirty="0" smtClean="0">
                <a:solidFill>
                  <a:srgbClr val="FFC000"/>
                </a:solidFill>
                <a:cs typeface="B Titr" panose="00000700000000000000" pitchFamily="2" charset="-78"/>
              </a:rPr>
              <a:t> :</a:t>
            </a:r>
            <a:r>
              <a:rPr lang="en-US" dirty="0" smtClean="0">
                <a:cs typeface="B Titr" panose="00000700000000000000" pitchFamily="2" charset="-78"/>
              </a:rPr>
              <a:t>  </a:t>
            </a:r>
            <a:r>
              <a:rPr lang="fa-IR" dirty="0" smtClean="0">
                <a:cs typeface="B Titr" panose="00000700000000000000" pitchFamily="2" charset="-78"/>
              </a:rPr>
              <a:t> افراد  با وزن نرمال وچاق از نظر متابولیک </a:t>
            </a:r>
            <a:r>
              <a:rPr lang="fa-IR" b="1" dirty="0" smtClean="0">
                <a:cs typeface="B Titr" panose="00000700000000000000" pitchFamily="2" charset="-78"/>
              </a:rPr>
              <a:t>هستند.                                                          </a:t>
            </a:r>
            <a:endParaRPr lang="en-US" b="1" dirty="0">
              <a:cs typeface="B Titr" panose="00000700000000000000" pitchFamily="2" charset="-78"/>
            </a:endParaRPr>
          </a:p>
        </p:txBody>
      </p:sp>
      <p:sp>
        <p:nvSpPr>
          <p:cNvPr id="2" name="TextBox 1"/>
          <p:cNvSpPr txBox="1"/>
          <p:nvPr/>
        </p:nvSpPr>
        <p:spPr>
          <a:xfrm>
            <a:off x="1143000" y="4809967"/>
            <a:ext cx="7467599" cy="1231106"/>
          </a:xfrm>
          <a:prstGeom prst="rect">
            <a:avLst/>
          </a:prstGeom>
          <a:noFill/>
        </p:spPr>
        <p:txBody>
          <a:bodyPr wrap="square" rtlCol="0">
            <a:spAutoFit/>
          </a:bodyPr>
          <a:lstStyle/>
          <a:p>
            <a:r>
              <a:rPr lang="en-US" sz="1400" u="sng" dirty="0" err="1" smtClean="0">
                <a:hlinkClick r:id="rId2" tooltip="European journal of preventive cardiology."/>
              </a:rPr>
              <a:t>Eur</a:t>
            </a:r>
            <a:r>
              <a:rPr lang="en-US" sz="1400" u="sng" dirty="0" smtClean="0">
                <a:hlinkClick r:id="rId2" tooltip="European journal of preventive cardiology."/>
              </a:rPr>
              <a:t> </a:t>
            </a:r>
            <a:r>
              <a:rPr lang="en-US" sz="1400" u="sng" dirty="0">
                <a:hlinkClick r:id="rId2" tooltip="European journal of preventive cardiology."/>
              </a:rPr>
              <a:t>J </a:t>
            </a:r>
            <a:r>
              <a:rPr lang="en-US" sz="1400" u="sng" dirty="0" err="1">
                <a:hlinkClick r:id="rId2" tooltip="European journal of preventive cardiology."/>
              </a:rPr>
              <a:t>Prev</a:t>
            </a:r>
            <a:r>
              <a:rPr lang="en-US" sz="1400" u="sng" dirty="0">
                <a:hlinkClick r:id="rId2" tooltip="European journal of preventive cardiology."/>
              </a:rPr>
              <a:t> </a:t>
            </a:r>
            <a:r>
              <a:rPr lang="en-US" sz="1400" u="sng" dirty="0" err="1">
                <a:hlinkClick r:id="rId2" tooltip="European journal of preventive cardiology."/>
              </a:rPr>
              <a:t>Cardiol</a:t>
            </a:r>
            <a:r>
              <a:rPr lang="en-US" sz="1400" u="sng" dirty="0">
                <a:hlinkClick r:id="rId2" tooltip="European journal of preventive cardiology."/>
              </a:rPr>
              <a:t>.</a:t>
            </a:r>
            <a:r>
              <a:rPr lang="en-US" sz="1400" dirty="0"/>
              <a:t> 2015 Dec </a:t>
            </a:r>
            <a:r>
              <a:rPr lang="en-US" sz="1400" dirty="0" smtClean="0"/>
              <a:t>23</a:t>
            </a:r>
            <a:endParaRPr lang="fa-IR" sz="1400" dirty="0" smtClean="0"/>
          </a:p>
          <a:p>
            <a:r>
              <a:rPr lang="en-US" sz="1400" u="sng" dirty="0" smtClean="0">
                <a:hlinkClick r:id="rId3" tooltip="The Journal of clinical endocrinology and metabolism."/>
              </a:rPr>
              <a:t> </a:t>
            </a:r>
            <a:r>
              <a:rPr lang="en-US" sz="1400" u="sng" dirty="0">
                <a:hlinkClick r:id="rId3" tooltip="The Journal of clinical endocrinology and metabolism."/>
              </a:rPr>
              <a:t>J </a:t>
            </a:r>
            <a:r>
              <a:rPr lang="en-US" sz="1400" u="sng" dirty="0" err="1">
                <a:hlinkClick r:id="rId3" tooltip="The Journal of clinical endocrinology and metabolism."/>
              </a:rPr>
              <a:t>Clin</a:t>
            </a:r>
            <a:r>
              <a:rPr lang="en-US" sz="1400" u="sng" dirty="0">
                <a:hlinkClick r:id="rId3" tooltip="The Journal of clinical endocrinology and metabolism."/>
              </a:rPr>
              <a:t> </a:t>
            </a:r>
            <a:r>
              <a:rPr lang="en-US" sz="1400" u="sng" dirty="0" err="1">
                <a:hlinkClick r:id="rId3" tooltip="The Journal of clinical endocrinology and metabolism."/>
              </a:rPr>
              <a:t>Endocrinol</a:t>
            </a:r>
            <a:r>
              <a:rPr lang="en-US" sz="1400" u="sng" dirty="0">
                <a:hlinkClick r:id="rId3" tooltip="The Journal of clinical endocrinology and metabolism."/>
              </a:rPr>
              <a:t> </a:t>
            </a:r>
            <a:r>
              <a:rPr lang="en-US" sz="1400" u="sng" dirty="0" err="1">
                <a:hlinkClick r:id="rId3" tooltip="The Journal of clinical endocrinology and metabolism."/>
              </a:rPr>
              <a:t>Metab</a:t>
            </a:r>
            <a:r>
              <a:rPr lang="en-US" sz="1400" u="sng" dirty="0">
                <a:hlinkClick r:id="rId3" tooltip="The Journal of clinical endocrinology and metabolism."/>
              </a:rPr>
              <a:t>.</a:t>
            </a:r>
            <a:r>
              <a:rPr lang="en-US" sz="1400" dirty="0"/>
              <a:t> 2013 </a:t>
            </a:r>
            <a:endParaRPr lang="fa-IR" sz="1400" dirty="0"/>
          </a:p>
          <a:p>
            <a:endParaRPr lang="fa-IR" sz="1400" dirty="0" smtClean="0"/>
          </a:p>
          <a:p>
            <a:endParaRPr lang="en-US" sz="1400" dirty="0"/>
          </a:p>
          <a:p>
            <a:endParaRPr lang="en-US" dirty="0"/>
          </a:p>
        </p:txBody>
      </p:sp>
    </p:spTree>
    <p:extLst>
      <p:ext uri="{BB962C8B-B14F-4D97-AF65-F5344CB8AC3E}">
        <p14:creationId xmlns:p14="http://schemas.microsoft.com/office/powerpoint/2010/main" val="420820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504825" y="152400"/>
            <a:ext cx="8134350" cy="60960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3"/>
          <a:srcRect/>
          <a:stretch>
            <a:fillRect/>
          </a:stretch>
        </p:blipFill>
        <p:spPr bwMode="auto">
          <a:xfrm>
            <a:off x="533401" y="5257800"/>
            <a:ext cx="5791199" cy="838200"/>
          </a:xfrm>
          <a:prstGeom prst="rect">
            <a:avLst/>
          </a:prstGeom>
          <a:noFill/>
          <a:ln w="38100">
            <a:solidFill>
              <a:srgbClr val="FF0000"/>
            </a:solid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533401" y="381000"/>
            <a:ext cx="5791199" cy="2631743"/>
          </a:xfrm>
          <a:prstGeom prst="rect">
            <a:avLst/>
          </a:prstGeom>
          <a:noFill/>
          <a:ln w="38100">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p:cTn id="12" dur="500" fill="hold"/>
                                        <p:tgtEl>
                                          <p:spTgt spid="9221"/>
                                        </p:tgtEl>
                                        <p:attrNameLst>
                                          <p:attrName>ppt_w</p:attrName>
                                        </p:attrNameLst>
                                      </p:cBhvr>
                                      <p:tavLst>
                                        <p:tav tm="0">
                                          <p:val>
                                            <p:fltVal val="0"/>
                                          </p:val>
                                        </p:tav>
                                        <p:tav tm="100000">
                                          <p:val>
                                            <p:strVal val="#ppt_w"/>
                                          </p:val>
                                        </p:tav>
                                      </p:tavLst>
                                    </p:anim>
                                    <p:anim calcmode="lin" valueType="num">
                                      <p:cBhvr>
                                        <p:cTn id="13" dur="500" fill="hold"/>
                                        <p:tgtEl>
                                          <p:spTgt spid="9221"/>
                                        </p:tgtEl>
                                        <p:attrNameLst>
                                          <p:attrName>ppt_h</p:attrName>
                                        </p:attrNameLst>
                                      </p:cBhvr>
                                      <p:tavLst>
                                        <p:tav tm="0">
                                          <p:val>
                                            <p:fltVal val="0"/>
                                          </p:val>
                                        </p:tav>
                                        <p:tav tm="100000">
                                          <p:val>
                                            <p:strVal val="#ppt_h"/>
                                          </p:val>
                                        </p:tav>
                                      </p:tavLst>
                                    </p:anim>
                                    <p:animEffect transition="in" filter="fade">
                                      <p:cBhvr>
                                        <p:cTn id="14"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marL="109728" indent="0" algn="ctr">
              <a:buNone/>
            </a:pPr>
            <a:r>
              <a:rPr lang="fa-IR" sz="4000" b="1" dirty="0" smtClean="0">
                <a:solidFill>
                  <a:schemeClr val="accent1"/>
                </a:solidFill>
                <a:cs typeface="B Titr" panose="00000700000000000000" pitchFamily="2" charset="-78"/>
              </a:rPr>
              <a:t>بحث و نتیجه گیری </a:t>
            </a:r>
          </a:p>
          <a:p>
            <a:pPr marL="109728" indent="0" algn="ctr">
              <a:buNone/>
            </a:pPr>
            <a:endParaRPr lang="fa-IR" sz="4000" dirty="0"/>
          </a:p>
          <a:p>
            <a:pPr marL="109728" indent="0" algn="ctr">
              <a:buNone/>
            </a:pPr>
            <a:endParaRPr lang="fa-IR" sz="4000" dirty="0" smtClean="0"/>
          </a:p>
          <a:p>
            <a:pPr marL="109728" indent="0" algn="ctr">
              <a:buNone/>
            </a:pPr>
            <a:endParaRPr lang="fa-IR" sz="4000" dirty="0" smtClean="0"/>
          </a:p>
          <a:p>
            <a:pPr marL="109728" indent="0" algn="ctr">
              <a:buNone/>
            </a:pPr>
            <a:endParaRPr lang="fa-IR" sz="4000" dirty="0"/>
          </a:p>
          <a:p>
            <a:pPr marL="109728" indent="0" algn="ctr">
              <a:buNone/>
            </a:pPr>
            <a:endParaRPr lang="fa-IR" sz="4000" dirty="0" smtClean="0"/>
          </a:p>
          <a:p>
            <a:pPr marL="109728" indent="0" algn="ctr">
              <a:buNone/>
            </a:pPr>
            <a:endParaRPr lang="fa-IR" sz="4000" dirty="0"/>
          </a:p>
          <a:p>
            <a:pPr marL="109728" indent="0" algn="ctr">
              <a:buNone/>
            </a:pPr>
            <a:endParaRPr lang="fa-IR" sz="4000" dirty="0" smtClean="0"/>
          </a:p>
          <a:p>
            <a:pPr marL="109728" indent="0" algn="ctr">
              <a:buNone/>
            </a:pPr>
            <a:endParaRPr lang="en-US" sz="4000" dirty="0"/>
          </a:p>
        </p:txBody>
      </p:sp>
    </p:spTree>
    <p:extLst>
      <p:ext uri="{BB962C8B-B14F-4D97-AF65-F5344CB8AC3E}">
        <p14:creationId xmlns:p14="http://schemas.microsoft.com/office/powerpoint/2010/main" val="24052997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1320"/>
            <a:ext cx="8229600" cy="5515972"/>
          </a:xfrm>
        </p:spPr>
        <p:style>
          <a:lnRef idx="2">
            <a:schemeClr val="accent4"/>
          </a:lnRef>
          <a:fillRef idx="1">
            <a:schemeClr val="lt1"/>
          </a:fillRef>
          <a:effectRef idx="0">
            <a:schemeClr val="accent4"/>
          </a:effectRef>
          <a:fontRef idx="minor">
            <a:schemeClr val="dk1"/>
          </a:fontRef>
        </p:style>
        <p:txBody>
          <a:bodyPr>
            <a:normAutofit/>
          </a:bodyPr>
          <a:lstStyle/>
          <a:p>
            <a:pPr lvl="2" algn="just" rtl="1">
              <a:lnSpc>
                <a:spcPct val="150000"/>
              </a:lnSpc>
              <a:buFont typeface="Arial" panose="020B0604020202020204" pitchFamily="34" charset="0"/>
              <a:buChar char="•"/>
            </a:pPr>
            <a:endParaRPr lang="en-US" sz="2800" dirty="0" smtClean="0">
              <a:solidFill>
                <a:schemeClr val="accent4"/>
              </a:solidFill>
              <a:cs typeface="B Titr" panose="00000700000000000000" pitchFamily="2" charset="-78"/>
            </a:endParaRPr>
          </a:p>
          <a:p>
            <a:pPr lvl="2" algn="just" rtl="1">
              <a:lnSpc>
                <a:spcPct val="150000"/>
              </a:lnSpc>
              <a:buFont typeface="Arial" panose="020B0604020202020204" pitchFamily="34" charset="0"/>
              <a:buChar char="•"/>
            </a:pPr>
            <a:r>
              <a:rPr lang="fa-IR" sz="2800" dirty="0" smtClean="0">
                <a:solidFill>
                  <a:schemeClr val="accent4"/>
                </a:solidFill>
                <a:cs typeface="B Titr" panose="00000700000000000000" pitchFamily="2" charset="-78"/>
              </a:rPr>
              <a:t> </a:t>
            </a:r>
            <a:r>
              <a:rPr lang="fa-IR" sz="2800" dirty="0" smtClean="0">
                <a:solidFill>
                  <a:schemeClr val="accent4"/>
                </a:solidFill>
                <a:cs typeface="B Titr" panose="00000700000000000000" pitchFamily="2" charset="-78"/>
              </a:rPr>
              <a:t>در این مطالعه ریسک بروز  بیماری های قلبی عروقی در فنوتیپ های </a:t>
            </a:r>
            <a:r>
              <a:rPr lang="en-US" sz="2800" dirty="0" smtClean="0">
                <a:solidFill>
                  <a:schemeClr val="accent4"/>
                </a:solidFill>
                <a:cs typeface="B Titr" panose="00000700000000000000" pitchFamily="2" charset="-78"/>
              </a:rPr>
              <a:t>MHO</a:t>
            </a:r>
            <a:r>
              <a:rPr lang="fa-IR" sz="2800" dirty="0" smtClean="0">
                <a:solidFill>
                  <a:schemeClr val="accent4"/>
                </a:solidFill>
                <a:cs typeface="B Titr" panose="00000700000000000000" pitchFamily="2" charset="-78"/>
              </a:rPr>
              <a:t> و</a:t>
            </a:r>
            <a:r>
              <a:rPr lang="en-US" sz="2800" dirty="0" smtClean="0">
                <a:solidFill>
                  <a:schemeClr val="accent4"/>
                </a:solidFill>
                <a:cs typeface="B Titr" panose="00000700000000000000" pitchFamily="2" charset="-78"/>
              </a:rPr>
              <a:t> MHOW </a:t>
            </a:r>
            <a:r>
              <a:rPr lang="fa-IR" sz="2800" dirty="0" smtClean="0">
                <a:solidFill>
                  <a:schemeClr val="accent4"/>
                </a:solidFill>
                <a:cs typeface="B Titr" panose="00000700000000000000" pitchFamily="2" charset="-78"/>
              </a:rPr>
              <a:t>  افزایش نیافت.</a:t>
            </a:r>
          </a:p>
          <a:p>
            <a:pPr lvl="2" algn="just" rtl="1">
              <a:lnSpc>
                <a:spcPct val="150000"/>
              </a:lnSpc>
              <a:buFont typeface="Arial" panose="020B0604020202020204" pitchFamily="34" charset="0"/>
              <a:buChar char="•"/>
            </a:pPr>
            <a:endParaRPr lang="fa-IR" sz="2800" dirty="0" smtClean="0">
              <a:solidFill>
                <a:schemeClr val="accent4"/>
              </a:solidFill>
              <a:cs typeface="B Titr" panose="00000700000000000000" pitchFamily="2" charset="-78"/>
            </a:endParaRPr>
          </a:p>
          <a:p>
            <a:pPr lvl="2" algn="just" rtl="1">
              <a:lnSpc>
                <a:spcPct val="150000"/>
              </a:lnSpc>
              <a:buFont typeface="Arial" panose="020B0604020202020204" pitchFamily="34" charset="0"/>
              <a:buChar char="•"/>
            </a:pPr>
            <a:r>
              <a:rPr lang="fa-IR" sz="2800" dirty="0" smtClean="0">
                <a:solidFill>
                  <a:schemeClr val="accent4"/>
                </a:solidFill>
                <a:cs typeface="B Titr" panose="00000700000000000000" pitchFamily="2" charset="-78"/>
              </a:rPr>
              <a:t>در تعریف بر اساس حساسیت به انسولین ، ریسک در همه فنوتیپ ها افزایش داشت</a:t>
            </a:r>
            <a:r>
              <a:rPr lang="fa-IR" dirty="0" smtClean="0">
                <a:solidFill>
                  <a:srgbClr val="0070C0"/>
                </a:solidFill>
                <a:cs typeface="B Titr" panose="00000700000000000000" pitchFamily="2" charset="-78"/>
              </a:rPr>
              <a:t>. </a:t>
            </a:r>
            <a:endParaRPr lang="en-US" dirty="0">
              <a:solidFill>
                <a:srgbClr val="0070C0"/>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9857" y="304800"/>
            <a:ext cx="8229600" cy="4876800"/>
          </a:xfrm>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marL="109728" indent="0" algn="r" rtl="1">
              <a:lnSpc>
                <a:spcPct val="150000"/>
              </a:lnSpc>
              <a:buNone/>
            </a:pPr>
            <a:r>
              <a:rPr lang="fa-IR" dirty="0" smtClean="0">
                <a:cs typeface="B Titr" panose="00000700000000000000" pitchFamily="2" charset="-78"/>
              </a:rPr>
              <a:t>در </a:t>
            </a:r>
            <a:r>
              <a:rPr lang="fa-IR" dirty="0">
                <a:cs typeface="B Titr" panose="00000700000000000000" pitchFamily="2" charset="-78"/>
              </a:rPr>
              <a:t>مورد بروز عوارض قلبی عروقی  این فنوتیپ  </a:t>
            </a:r>
            <a:r>
              <a:rPr lang="fa-IR" dirty="0" smtClean="0">
                <a:cs typeface="B Titr" panose="00000700000000000000" pitchFamily="2" charset="-78"/>
              </a:rPr>
              <a:t> </a:t>
            </a:r>
            <a:r>
              <a:rPr lang="fa-IR" dirty="0">
                <a:cs typeface="B Titr" panose="00000700000000000000" pitchFamily="2" charset="-78"/>
              </a:rPr>
              <a:t>یافته های متناقضی وجود </a:t>
            </a:r>
            <a:r>
              <a:rPr lang="fa-IR" dirty="0" smtClean="0">
                <a:cs typeface="B Titr" panose="00000700000000000000" pitchFamily="2" charset="-78"/>
              </a:rPr>
              <a:t>دارد</a:t>
            </a:r>
            <a:r>
              <a:rPr lang="en-US" dirty="0" smtClean="0">
                <a:cs typeface="B Titr" panose="00000700000000000000" pitchFamily="2" charset="-78"/>
              </a:rPr>
              <a:t>.</a:t>
            </a:r>
            <a:endParaRPr lang="fa-IR" dirty="0" smtClean="0">
              <a:cs typeface="B Titr" panose="00000700000000000000" pitchFamily="2" charset="-78"/>
            </a:endParaRPr>
          </a:p>
          <a:p>
            <a:pPr marL="109728" indent="0" algn="r" rtl="1">
              <a:lnSpc>
                <a:spcPct val="150000"/>
              </a:lnSpc>
              <a:buNone/>
            </a:pPr>
            <a:r>
              <a:rPr lang="fa-IR" dirty="0" smtClean="0">
                <a:cs typeface="B Titr" panose="00000700000000000000" pitchFamily="2" charset="-78"/>
              </a:rPr>
              <a:t>به طوری که در مطالعات با پیگیری کوتاه مدت،  افراد چاق  سالم از نظر متابولیک در ریسک پایین برای بروز حوادث قلبی عروقی هستند, در تعداد کمتری از مطالعات با پیگیری طولانی تر نتایج متفاوتی بدست آمده است</a:t>
            </a:r>
            <a:r>
              <a:rPr lang="en-US" dirty="0" smtClean="0">
                <a:cs typeface="B Titr" panose="00000700000000000000" pitchFamily="2" charset="-78"/>
              </a:rPr>
              <a:t>.</a:t>
            </a:r>
            <a:endParaRPr lang="fa-IR" dirty="0" smtClean="0">
              <a:cs typeface="B Titr" panose="00000700000000000000" pitchFamily="2" charset="-78"/>
            </a:endParaRPr>
          </a:p>
          <a:p>
            <a:pPr marL="109728" indent="0" algn="r" rtl="1">
              <a:lnSpc>
                <a:spcPct val="150000"/>
              </a:lnSpc>
              <a:buNone/>
            </a:pPr>
            <a:r>
              <a:rPr lang="fa-IR" dirty="0" smtClean="0">
                <a:cs typeface="B Titr" panose="00000700000000000000" pitchFamily="2" charset="-78"/>
              </a:rPr>
              <a:t> </a:t>
            </a:r>
            <a:r>
              <a:rPr lang="fa-IR" dirty="0">
                <a:cs typeface="B Titr" panose="00000700000000000000" pitchFamily="2" charset="-78"/>
              </a:rPr>
              <a:t>به نظر میرسد  تفاوت مطالعات موجود  در این زمینه ،در نظر گرفتن تعاریف مختلف  و عدم وجود تعریف استاندارد</a:t>
            </a:r>
            <a:r>
              <a:rPr lang="en-US" dirty="0">
                <a:cs typeface="B Titr" panose="00000700000000000000" pitchFamily="2" charset="-78"/>
              </a:rPr>
              <a:t> MHO </a:t>
            </a:r>
            <a:r>
              <a:rPr lang="fa-IR" dirty="0">
                <a:cs typeface="B Titr" panose="00000700000000000000" pitchFamily="2" charset="-78"/>
              </a:rPr>
              <a:t>  ، زمان های متفاوت پیگیری و انتخاب پیامد های متفاوت   وهمچنین فاکتورهای تعدیل شده متفاوت  میباشد</a:t>
            </a:r>
            <a:r>
              <a:rPr lang="en-US" dirty="0" smtClean="0">
                <a:cs typeface="B Titr" panose="00000700000000000000" pitchFamily="2" charset="-78"/>
              </a:rPr>
              <a:t>.</a:t>
            </a:r>
            <a:endParaRPr lang="en-US" dirty="0"/>
          </a:p>
          <a:p>
            <a:pPr marL="109728" indent="0" algn="r" rtl="1">
              <a:lnSpc>
                <a:spcPct val="150000"/>
              </a:lnSpc>
              <a:buNone/>
            </a:pPr>
            <a:endParaRPr lang="en-US" dirty="0">
              <a:cs typeface="B Titr" panose="00000700000000000000" pitchFamily="2" charset="-78"/>
            </a:endParaRPr>
          </a:p>
        </p:txBody>
      </p:sp>
      <p:sp>
        <p:nvSpPr>
          <p:cNvPr id="5" name="TextBox 4"/>
          <p:cNvSpPr txBox="1"/>
          <p:nvPr/>
        </p:nvSpPr>
        <p:spPr>
          <a:xfrm>
            <a:off x="2514600" y="5181600"/>
            <a:ext cx="6172200" cy="1723549"/>
          </a:xfrm>
          <a:prstGeom prst="rect">
            <a:avLst/>
          </a:prstGeom>
          <a:noFill/>
        </p:spPr>
        <p:txBody>
          <a:bodyPr wrap="square" rtlCol="0">
            <a:spAutoFit/>
          </a:bodyPr>
          <a:lstStyle/>
          <a:p>
            <a:r>
              <a:rPr lang="en-US" sz="1400" u="sng" dirty="0" smtClean="0">
                <a:hlinkClick r:id="rId2" tooltip="Annals of internal medicine."/>
              </a:rPr>
              <a:t>Intern </a:t>
            </a:r>
            <a:r>
              <a:rPr lang="en-US" sz="1400" u="sng" dirty="0">
                <a:hlinkClick r:id="rId2" tooltip="Annals of internal medicine."/>
              </a:rPr>
              <a:t>Med.</a:t>
            </a:r>
            <a:r>
              <a:rPr lang="en-US" sz="1400" dirty="0"/>
              <a:t> 2013 Dec </a:t>
            </a:r>
            <a:r>
              <a:rPr lang="en-US" sz="1400" dirty="0" smtClean="0"/>
              <a:t>3;159(11</a:t>
            </a:r>
          </a:p>
          <a:p>
            <a:endParaRPr lang="fa-IR" sz="1400" dirty="0" smtClean="0"/>
          </a:p>
          <a:p>
            <a:r>
              <a:rPr lang="en-US" sz="1400" u="sng" dirty="0" smtClean="0">
                <a:hlinkClick r:id="rId3" tooltip="European journal of preventive cardiology."/>
              </a:rPr>
              <a:t>J </a:t>
            </a:r>
            <a:r>
              <a:rPr lang="en-US" sz="1400" u="sng" dirty="0" err="1">
                <a:hlinkClick r:id="rId3" tooltip="European journal of preventive cardiology."/>
              </a:rPr>
              <a:t>Prev</a:t>
            </a:r>
            <a:r>
              <a:rPr lang="en-US" sz="1400" u="sng" dirty="0">
                <a:hlinkClick r:id="rId3" tooltip="European journal of preventive cardiology."/>
              </a:rPr>
              <a:t> </a:t>
            </a:r>
            <a:r>
              <a:rPr lang="en-US" sz="1400" u="sng" dirty="0" err="1">
                <a:hlinkClick r:id="rId3" tooltip="European journal of preventive cardiology."/>
              </a:rPr>
              <a:t>Cardiol</a:t>
            </a:r>
            <a:r>
              <a:rPr lang="en-US" sz="1400" u="sng" dirty="0">
                <a:hlinkClick r:id="rId3" tooltip="European journal of preventive cardiology."/>
              </a:rPr>
              <a:t>.</a:t>
            </a:r>
            <a:r>
              <a:rPr lang="en-US" sz="1400" dirty="0"/>
              <a:t> 2015 Dec 23</a:t>
            </a:r>
            <a:r>
              <a:rPr lang="en-US" sz="1200" dirty="0"/>
              <a:t>]</a:t>
            </a:r>
          </a:p>
          <a:p>
            <a:endParaRPr lang="en-US" sz="1400" b="1" dirty="0"/>
          </a:p>
          <a:p>
            <a:endParaRPr lang="en-US" sz="1400" dirty="0"/>
          </a:p>
          <a:p>
            <a:endParaRPr lang="en-US" b="1" dirty="0"/>
          </a:p>
          <a:p>
            <a:endParaRPr lang="en-US" dirty="0"/>
          </a:p>
        </p:txBody>
      </p:sp>
    </p:spTree>
    <p:extLst>
      <p:ext uri="{BB962C8B-B14F-4D97-AF65-F5344CB8AC3E}">
        <p14:creationId xmlns:p14="http://schemas.microsoft.com/office/powerpoint/2010/main" val="21440676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229600" cy="5706307"/>
          </a:xfrm>
        </p:spPr>
        <p:style>
          <a:lnRef idx="2">
            <a:schemeClr val="accent4"/>
          </a:lnRef>
          <a:fillRef idx="1">
            <a:schemeClr val="lt1"/>
          </a:fillRef>
          <a:effectRef idx="0">
            <a:schemeClr val="accent4"/>
          </a:effectRef>
          <a:fontRef idx="minor">
            <a:schemeClr val="dk1"/>
          </a:fontRef>
        </p:style>
        <p:txBody>
          <a:bodyPr>
            <a:normAutofit/>
          </a:bodyPr>
          <a:lstStyle/>
          <a:p>
            <a:pPr marL="109728" indent="0" algn="r" rtl="1">
              <a:lnSpc>
                <a:spcPct val="150000"/>
              </a:lnSpc>
              <a:buNone/>
            </a:pPr>
            <a:r>
              <a:rPr lang="fa-IR" i="1" dirty="0" smtClean="0">
                <a:cs typeface="B Titr" panose="00000700000000000000" pitchFamily="2" charset="-78"/>
              </a:rPr>
              <a:t> </a:t>
            </a:r>
            <a:r>
              <a:rPr lang="fa-IR" dirty="0" smtClean="0">
                <a:cs typeface="B Titr" panose="00000700000000000000" pitchFamily="2" charset="-78"/>
              </a:rPr>
              <a:t>در </a:t>
            </a:r>
            <a:r>
              <a:rPr lang="fa-IR" dirty="0">
                <a:cs typeface="B Titr" panose="00000700000000000000" pitchFamily="2" charset="-78"/>
              </a:rPr>
              <a:t>مطالعه  ما  علیرغم پیگیری نسبتا طولانی و  تعریف </a:t>
            </a:r>
            <a:r>
              <a:rPr lang="fa-IR" dirty="0" smtClean="0">
                <a:cs typeface="B Titr" panose="00000700000000000000" pitchFamily="2" charset="-78"/>
              </a:rPr>
              <a:t> نسبتا سختگیرانه </a:t>
            </a:r>
            <a:r>
              <a:rPr lang="fa-IR" dirty="0">
                <a:cs typeface="B Titr" panose="00000700000000000000" pitchFamily="2" charset="-78"/>
              </a:rPr>
              <a:t>و تعدیل اکثر فاکتور های مخدوش کننده ، ریسک حوادث قلبی عروقی </a:t>
            </a:r>
            <a:r>
              <a:rPr lang="fa-IR" dirty="0" smtClean="0">
                <a:cs typeface="B Titr" panose="00000700000000000000" pitchFamily="2" charset="-78"/>
              </a:rPr>
              <a:t> در فنوتیپ </a:t>
            </a:r>
            <a:r>
              <a:rPr lang="en-US" dirty="0" smtClean="0">
                <a:cs typeface="B Titr" panose="00000700000000000000" pitchFamily="2" charset="-78"/>
              </a:rPr>
              <a:t> MHO</a:t>
            </a:r>
            <a:r>
              <a:rPr lang="fa-IR" dirty="0" smtClean="0">
                <a:cs typeface="B Titr" panose="00000700000000000000" pitchFamily="2" charset="-78"/>
              </a:rPr>
              <a:t>افزایش </a:t>
            </a:r>
            <a:r>
              <a:rPr lang="fa-IR" dirty="0">
                <a:cs typeface="B Titr" panose="00000700000000000000" pitchFamily="2" charset="-78"/>
              </a:rPr>
              <a:t>نیافت هر چند بر اساس تعریف کمتر سختگیرانه ( سندروم متابولیک)  افزایش ریسک حوادث قلبی عروقی مشاهده شد. </a:t>
            </a:r>
            <a:endParaRPr lang="en-US" dirty="0" smtClean="0">
              <a:cs typeface="B Titr" panose="00000700000000000000" pitchFamily="2" charset="-78"/>
            </a:endParaRPr>
          </a:p>
          <a:p>
            <a:pPr marL="109728" indent="0" algn="r" rtl="1">
              <a:lnSpc>
                <a:spcPct val="150000"/>
              </a:lnSpc>
              <a:buNone/>
            </a:pPr>
            <a:r>
              <a:rPr lang="fa-IR" dirty="0" smtClean="0">
                <a:cs typeface="B Titr" panose="00000700000000000000" pitchFamily="2" charset="-78"/>
              </a:rPr>
              <a:t>به نظر </a:t>
            </a:r>
            <a:r>
              <a:rPr lang="fa-IR" dirty="0">
                <a:cs typeface="B Titr" panose="00000700000000000000" pitchFamily="2" charset="-78"/>
              </a:rPr>
              <a:t>میرسد در نظر گرفتن تعاریف مختلف  برای </a:t>
            </a:r>
            <a:r>
              <a:rPr lang="en-US" dirty="0">
                <a:cs typeface="B Titr" panose="00000700000000000000" pitchFamily="2" charset="-78"/>
              </a:rPr>
              <a:t>MHO</a:t>
            </a:r>
            <a:r>
              <a:rPr lang="fa-IR" dirty="0">
                <a:cs typeface="B Titr" panose="00000700000000000000" pitchFamily="2" charset="-78"/>
              </a:rPr>
              <a:t> باعث تفاوت </a:t>
            </a:r>
            <a:r>
              <a:rPr lang="fa-IR" dirty="0" smtClean="0">
                <a:cs typeface="B Titr" panose="00000700000000000000" pitchFamily="2" charset="-78"/>
              </a:rPr>
              <a:t>در نتایج شده است  که با نتایج متا انالیز اخیر نیز مطا بقت دارد .</a:t>
            </a:r>
            <a:endParaRPr lang="en-US" dirty="0" smtClean="0">
              <a:cs typeface="B Titr" panose="00000700000000000000" pitchFamily="2" charset="-78"/>
            </a:endParaRPr>
          </a:p>
          <a:p>
            <a:pPr marL="109728" indent="0" algn="r" rtl="1">
              <a:lnSpc>
                <a:spcPct val="150000"/>
              </a:lnSpc>
              <a:buNone/>
            </a:pPr>
            <a:endParaRPr lang="en-US" dirty="0">
              <a:solidFill>
                <a:srgbClr val="00B0F0"/>
              </a:solidFill>
              <a:cs typeface="B Titr" panose="00000700000000000000" pitchFamily="2" charset="-78"/>
            </a:endParaRPr>
          </a:p>
        </p:txBody>
      </p:sp>
      <p:sp>
        <p:nvSpPr>
          <p:cNvPr id="4" name="TextBox 3"/>
          <p:cNvSpPr txBox="1"/>
          <p:nvPr/>
        </p:nvSpPr>
        <p:spPr>
          <a:xfrm>
            <a:off x="3200400" y="6248400"/>
            <a:ext cx="4147215" cy="307777"/>
          </a:xfrm>
          <a:prstGeom prst="rect">
            <a:avLst/>
          </a:prstGeom>
          <a:noFill/>
        </p:spPr>
        <p:txBody>
          <a:bodyPr wrap="square" rtlCol="0">
            <a:spAutoFit/>
          </a:bodyPr>
          <a:lstStyle/>
          <a:p>
            <a:r>
              <a:rPr lang="en-US" sz="1400" u="sng" dirty="0" smtClean="0">
                <a:hlinkClick r:id="rId2" tooltip="Annals of internal medicine."/>
              </a:rPr>
              <a:t>Intern </a:t>
            </a:r>
            <a:r>
              <a:rPr lang="en-US" sz="1400" u="sng" dirty="0">
                <a:hlinkClick r:id="rId2" tooltip="Annals of internal medicine."/>
              </a:rPr>
              <a:t>Med.</a:t>
            </a:r>
            <a:r>
              <a:rPr lang="en-US" sz="1400" dirty="0"/>
              <a:t> 2013 Dec </a:t>
            </a:r>
            <a:r>
              <a:rPr lang="en-US" sz="1400" dirty="0" smtClean="0"/>
              <a:t>3;159(11</a:t>
            </a:r>
            <a:endParaRPr lang="fa-IR" sz="1400" dirty="0"/>
          </a:p>
        </p:txBody>
      </p:sp>
      <p:pic>
        <p:nvPicPr>
          <p:cNvPr id="6" name="Picture 2"/>
          <p:cNvPicPr>
            <a:picLocks noChangeAspect="1" noChangeArrowheads="1"/>
          </p:cNvPicPr>
          <p:nvPr/>
        </p:nvPicPr>
        <p:blipFill>
          <a:blip r:embed="rId3"/>
          <a:srcRect l="13083" t="21887" r="57573" b="42757"/>
          <a:stretch>
            <a:fillRect/>
          </a:stretch>
        </p:blipFill>
        <p:spPr bwMode="auto">
          <a:xfrm>
            <a:off x="344804" y="3124201"/>
            <a:ext cx="6589396" cy="2819399"/>
          </a:xfrm>
          <a:prstGeom prst="rect">
            <a:avLst/>
          </a:prstGeom>
          <a:ln w="55000" cap="flat" cmpd="thickThin" algn="ctr">
            <a:solidFill>
              <a:schemeClr val="accent4"/>
            </a:solidFill>
            <a:prstDash val="solid"/>
            <a:headEnd/>
            <a:tailEnd/>
          </a:ln>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1327880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marL="109728" indent="0" algn="r" rtl="1">
              <a:lnSpc>
                <a:spcPct val="200000"/>
              </a:lnSpc>
              <a:buNone/>
            </a:pPr>
            <a:r>
              <a:rPr lang="fa-IR" b="1" i="1" dirty="0">
                <a:cs typeface="B Titr" panose="00000700000000000000" pitchFamily="2" charset="-78"/>
              </a:rPr>
              <a:t> </a:t>
            </a:r>
            <a:r>
              <a:rPr lang="fa-IR" dirty="0">
                <a:solidFill>
                  <a:schemeClr val="accent4"/>
                </a:solidFill>
                <a:cs typeface="B Titr" panose="00000700000000000000" pitchFamily="2" charset="-78"/>
              </a:rPr>
              <a:t>علیرغم اینکه فنوتیپ </a:t>
            </a:r>
            <a:r>
              <a:rPr lang="en-US" dirty="0">
                <a:solidFill>
                  <a:schemeClr val="accent4"/>
                </a:solidFill>
                <a:cs typeface="B Titr" panose="00000700000000000000" pitchFamily="2" charset="-78"/>
              </a:rPr>
              <a:t>MHO</a:t>
            </a:r>
            <a:r>
              <a:rPr lang="fa-IR" dirty="0">
                <a:solidFill>
                  <a:schemeClr val="accent4"/>
                </a:solidFill>
                <a:cs typeface="B Titr" panose="00000700000000000000" pitchFamily="2" charset="-78"/>
              </a:rPr>
              <a:t> ، نسبت به فنوتیپ های ناسالم، پروفایل های  متابولیکی (مثل فشار خون ، قند و...) بهتری داشتند ، ولی نسبت به گروه رفرنس (</a:t>
            </a:r>
            <a:r>
              <a:rPr lang="en-US" dirty="0">
                <a:solidFill>
                  <a:schemeClr val="accent4"/>
                </a:solidFill>
                <a:cs typeface="B Titr" panose="00000700000000000000" pitchFamily="2" charset="-78"/>
              </a:rPr>
              <a:t>MHNW</a:t>
            </a:r>
            <a:r>
              <a:rPr lang="fa-IR" dirty="0">
                <a:solidFill>
                  <a:schemeClr val="accent4"/>
                </a:solidFill>
                <a:cs typeface="B Titr" panose="00000700000000000000" pitchFamily="2" charset="-78"/>
              </a:rPr>
              <a:t>)  در وضعیت بدتری  قرار داشتند.</a:t>
            </a:r>
            <a:endParaRPr lang="en-US" dirty="0">
              <a:solidFill>
                <a:schemeClr val="accent4"/>
              </a:solidFill>
              <a:cs typeface="B Titr" panose="00000700000000000000" pitchFamily="2" charset="-78"/>
            </a:endParaRPr>
          </a:p>
          <a:p>
            <a:pPr marL="109728" indent="0" algn="r" rtl="1">
              <a:lnSpc>
                <a:spcPct val="200000"/>
              </a:lnSpc>
              <a:buNone/>
            </a:pPr>
            <a:r>
              <a:rPr lang="fa-IR" dirty="0" smtClean="0">
                <a:cs typeface="B Titr" panose="00000700000000000000" pitchFamily="2" charset="-78"/>
              </a:rPr>
              <a:t>چندین   </a:t>
            </a:r>
            <a:r>
              <a:rPr lang="fa-IR" dirty="0">
                <a:cs typeface="B Titr" panose="00000700000000000000" pitchFamily="2" charset="-78"/>
              </a:rPr>
              <a:t>مطالعه نیز  نشان داده اند فنوتیپ های </a:t>
            </a:r>
            <a:r>
              <a:rPr lang="en-US" dirty="0">
                <a:cs typeface="B Titr" panose="00000700000000000000" pitchFamily="2" charset="-78"/>
              </a:rPr>
              <a:t> MHO-like</a:t>
            </a:r>
            <a:r>
              <a:rPr lang="fa-IR" dirty="0">
                <a:cs typeface="B Titr" panose="00000700000000000000" pitchFamily="2" charset="-78"/>
              </a:rPr>
              <a:t>  در مقایسه با  گروه نرمال از نظر بروز عوارض قلبی عروقی، در وضعیت حد واسط (</a:t>
            </a:r>
            <a:r>
              <a:rPr lang="en-US" dirty="0">
                <a:cs typeface="B Titr" panose="00000700000000000000" pitchFamily="2" charset="-78"/>
              </a:rPr>
              <a:t>intermediate</a:t>
            </a:r>
            <a:r>
              <a:rPr lang="fa-IR" dirty="0">
                <a:cs typeface="B Titr" panose="00000700000000000000" pitchFamily="2" charset="-78"/>
              </a:rPr>
              <a:t>)قرار دارند و سطح بالاتری از مقاومت به انسولین، پروفایل چربی،فشار خون وافزایش ضخامت انتیما مدیا(اگر چه در رنج نرمال )  را نشان </a:t>
            </a:r>
            <a:r>
              <a:rPr lang="fa-IR" dirty="0" smtClean="0">
                <a:cs typeface="B Titr" panose="00000700000000000000" pitchFamily="2" charset="-78"/>
              </a:rPr>
              <a:t>میدهند</a:t>
            </a:r>
            <a:endParaRPr lang="en-US" dirty="0" smtClean="0">
              <a:cs typeface="B Titr" panose="00000700000000000000" pitchFamily="2" charset="-78"/>
            </a:endParaRPr>
          </a:p>
          <a:p>
            <a:pPr marL="109728" indent="0" algn="r" rtl="1">
              <a:lnSpc>
                <a:spcPct val="200000"/>
              </a:lnSpc>
              <a:buNone/>
            </a:pPr>
            <a:r>
              <a:rPr lang="fa-IR" dirty="0" smtClean="0">
                <a:cs typeface="B Titr" panose="00000700000000000000" pitchFamily="2" charset="-78"/>
              </a:rPr>
              <a:t>گمان </a:t>
            </a:r>
            <a:r>
              <a:rPr lang="fa-IR" dirty="0">
                <a:cs typeface="B Titr" panose="00000700000000000000" pitchFamily="2" charset="-78"/>
              </a:rPr>
              <a:t>میرود این گروه در مقایسه با افراد نرمال در ریسک بالاتر حوادث قلبی عروقی هستند ولی بیماری کلینیکی و آشکار را آهسته تر و در زمان طولا نیتری نشان دهند. </a:t>
            </a:r>
            <a:endParaRPr lang="en-US" dirty="0">
              <a:cs typeface="B Titr" panose="00000700000000000000" pitchFamily="2" charset="-78"/>
            </a:endParaRPr>
          </a:p>
          <a:p>
            <a:pPr marL="109728" indent="0" algn="r" rtl="1">
              <a:lnSpc>
                <a:spcPct val="200000"/>
              </a:lnSpc>
              <a:buNone/>
            </a:pPr>
            <a:endParaRPr lang="fa-IR" dirty="0">
              <a:cs typeface="B Titr" panose="00000700000000000000" pitchFamily="2" charset="-78"/>
            </a:endParaRPr>
          </a:p>
        </p:txBody>
      </p:sp>
      <p:sp>
        <p:nvSpPr>
          <p:cNvPr id="4" name="TextBox 3"/>
          <p:cNvSpPr txBox="1"/>
          <p:nvPr/>
        </p:nvSpPr>
        <p:spPr>
          <a:xfrm>
            <a:off x="3581400" y="5867400"/>
            <a:ext cx="5029200" cy="984885"/>
          </a:xfrm>
          <a:prstGeom prst="rect">
            <a:avLst/>
          </a:prstGeom>
          <a:noFill/>
        </p:spPr>
        <p:txBody>
          <a:bodyPr wrap="square" rtlCol="0">
            <a:spAutoFit/>
          </a:bodyPr>
          <a:lstStyle/>
          <a:p>
            <a:r>
              <a:rPr lang="en-US" sz="1400" dirty="0" smtClean="0"/>
              <a:t>.</a:t>
            </a:r>
            <a:endParaRPr lang="en-US" sz="1200" dirty="0"/>
          </a:p>
          <a:p>
            <a:r>
              <a:rPr lang="fa-IR" sz="1200" u="sng" dirty="0" smtClean="0">
                <a:hlinkClick r:id="rId2" tooltip="Diabetes care."/>
              </a:rPr>
              <a:t> </a:t>
            </a:r>
            <a:r>
              <a:rPr lang="en-US" sz="1200" u="sng" dirty="0" smtClean="0">
                <a:hlinkClick r:id="rId2" tooltip="Diabetes care."/>
              </a:rPr>
              <a:t>Marini Diabetes </a:t>
            </a:r>
            <a:r>
              <a:rPr lang="en-US" sz="1200" u="sng" dirty="0">
                <a:hlinkClick r:id="rId2" tooltip="Diabetes care."/>
              </a:rPr>
              <a:t>Care.</a:t>
            </a:r>
            <a:r>
              <a:rPr lang="en-US" sz="1200" dirty="0"/>
              <a:t> </a:t>
            </a:r>
            <a:r>
              <a:rPr lang="en-US" sz="1200" dirty="0" smtClean="0"/>
              <a:t>2007</a:t>
            </a:r>
            <a:endParaRPr lang="en-US" sz="1400" dirty="0"/>
          </a:p>
          <a:p>
            <a:r>
              <a:rPr lang="en-US" sz="1400" u="sng" dirty="0" smtClean="0">
                <a:hlinkClick r:id="rId3" tooltip="Atherosclerosis."/>
              </a:rPr>
              <a:t>Atherosclerosis</a:t>
            </a:r>
            <a:r>
              <a:rPr lang="en-US" sz="1400" u="sng" dirty="0">
                <a:hlinkClick r:id="rId3" tooltip="Atherosclerosis."/>
              </a:rPr>
              <a:t>.</a:t>
            </a:r>
            <a:r>
              <a:rPr lang="en-US" sz="1400" dirty="0"/>
              <a:t> </a:t>
            </a:r>
            <a:r>
              <a:rPr lang="en-US" sz="1400" dirty="0" smtClean="0"/>
              <a:t>2011</a:t>
            </a:r>
            <a:endParaRPr lang="en-US" sz="1400" dirty="0"/>
          </a:p>
          <a:p>
            <a:endParaRPr lang="en-US" dirty="0"/>
          </a:p>
        </p:txBody>
      </p:sp>
    </p:spTree>
    <p:extLst>
      <p:ext uri="{BB962C8B-B14F-4D97-AF65-F5344CB8AC3E}">
        <p14:creationId xmlns:p14="http://schemas.microsoft.com/office/powerpoint/2010/main" val="13469596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5321491"/>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marL="109728" indent="0" algn="r" rtl="1">
              <a:lnSpc>
                <a:spcPct val="200000"/>
              </a:lnSpc>
              <a:buNone/>
            </a:pPr>
            <a:r>
              <a:rPr lang="fa-IR" dirty="0" smtClean="0">
                <a:cs typeface="B Titr" panose="00000700000000000000" pitchFamily="2" charset="-78"/>
              </a:rPr>
              <a:t> </a:t>
            </a:r>
            <a:r>
              <a:rPr lang="fa-IR" dirty="0">
                <a:cs typeface="B Titr" panose="00000700000000000000" pitchFamily="2" charset="-78"/>
              </a:rPr>
              <a:t>در مطالعات محدودی که در مورد سیر طبیعی فنوتیپ </a:t>
            </a:r>
            <a:r>
              <a:rPr lang="en-US" dirty="0">
                <a:cs typeface="B Titr" panose="00000700000000000000" pitchFamily="2" charset="-78"/>
              </a:rPr>
              <a:t>MHO</a:t>
            </a:r>
            <a:r>
              <a:rPr lang="fa-IR" dirty="0">
                <a:cs typeface="B Titr" panose="00000700000000000000" pitchFamily="2" charset="-78"/>
              </a:rPr>
              <a:t> انجام شده، نشان </a:t>
            </a:r>
            <a:r>
              <a:rPr lang="fa-IR" dirty="0" smtClean="0">
                <a:cs typeface="B Titr" panose="00000700000000000000" pitchFamily="2" charset="-78"/>
              </a:rPr>
              <a:t>دادکه </a:t>
            </a:r>
            <a:r>
              <a:rPr lang="fa-IR" dirty="0">
                <a:cs typeface="B Titr" panose="00000700000000000000" pitchFamily="2" charset="-78"/>
              </a:rPr>
              <a:t>این فنوتیپ  در طی زمان پایدار نیست و ممکن است با گذشت زمان و  تغییر وضعیت </a:t>
            </a:r>
            <a:r>
              <a:rPr lang="fa-IR" dirty="0" smtClean="0">
                <a:cs typeface="B Titr" panose="00000700000000000000" pitchFamily="2" charset="-78"/>
              </a:rPr>
              <a:t>متابولیک، ریسک حوادث قلبی عروقی در این گروه افزایش یابد. </a:t>
            </a:r>
          </a:p>
          <a:p>
            <a:pPr marL="109728" indent="0" algn="r" rtl="1">
              <a:lnSpc>
                <a:spcPct val="200000"/>
              </a:lnSpc>
              <a:buNone/>
            </a:pPr>
            <a:r>
              <a:rPr lang="fa-IR" dirty="0">
                <a:cs typeface="B Titr" panose="00000700000000000000" pitchFamily="2" charset="-78"/>
              </a:rPr>
              <a:t>در مطالعه ای که توسط </a:t>
            </a:r>
            <a:r>
              <a:rPr lang="en-US" dirty="0" err="1">
                <a:cs typeface="B Titr" panose="00000700000000000000" pitchFamily="2" charset="-78"/>
              </a:rPr>
              <a:t>Soriguer</a:t>
            </a:r>
            <a:r>
              <a:rPr lang="fa-IR" dirty="0">
                <a:cs typeface="B Titr" panose="00000700000000000000" pitchFamily="2" charset="-78"/>
              </a:rPr>
              <a:t>    وهمکارانش  بر اساس چهار تعریف در افراد</a:t>
            </a:r>
            <a:r>
              <a:rPr lang="en-US" dirty="0">
                <a:cs typeface="B Titr" panose="00000700000000000000" pitchFamily="2" charset="-78"/>
              </a:rPr>
              <a:t> MHO </a:t>
            </a:r>
            <a:r>
              <a:rPr lang="fa-IR" dirty="0">
                <a:cs typeface="B Titr" panose="00000700000000000000" pitchFamily="2" charset="-78"/>
              </a:rPr>
              <a:t> در طی 6  سال پیگیری انجام شد، 30 تا 50 درصد سالم از نظر متابولیک در این مدت به اختلال متابولیک مبتلا شدند.</a:t>
            </a:r>
            <a:endParaRPr lang="en-US" dirty="0"/>
          </a:p>
          <a:p>
            <a:pPr marL="109728" indent="0" algn="r" rtl="1">
              <a:lnSpc>
                <a:spcPct val="200000"/>
              </a:lnSpc>
              <a:buNone/>
            </a:pPr>
            <a:endParaRPr lang="en-US" dirty="0">
              <a:solidFill>
                <a:srgbClr val="00B0F0"/>
              </a:solidFill>
            </a:endParaRPr>
          </a:p>
        </p:txBody>
      </p:sp>
      <p:sp>
        <p:nvSpPr>
          <p:cNvPr id="4" name="TextBox 3"/>
          <p:cNvSpPr txBox="1"/>
          <p:nvPr/>
        </p:nvSpPr>
        <p:spPr>
          <a:xfrm>
            <a:off x="1828800" y="5791200"/>
            <a:ext cx="7467601" cy="523220"/>
          </a:xfrm>
          <a:prstGeom prst="rect">
            <a:avLst/>
          </a:prstGeom>
          <a:noFill/>
        </p:spPr>
        <p:txBody>
          <a:bodyPr wrap="square" rtlCol="0">
            <a:spAutoFit/>
          </a:bodyPr>
          <a:lstStyle/>
          <a:p>
            <a:r>
              <a:rPr lang="en-US" sz="1400" u="sng" dirty="0" smtClean="0">
                <a:hlinkClick r:id="rId2" tooltip="The Journal of clinical endocrinology and metabolism."/>
              </a:rPr>
              <a:t> </a:t>
            </a:r>
            <a:r>
              <a:rPr lang="en-US" sz="1400" u="sng" dirty="0">
                <a:hlinkClick r:id="rId2" tooltip="The Journal of clinical endocrinology and metabolism."/>
              </a:rPr>
              <a:t>J </a:t>
            </a:r>
            <a:r>
              <a:rPr lang="en-US" sz="1400" u="sng" dirty="0" err="1">
                <a:hlinkClick r:id="rId2" tooltip="The Journal of clinical endocrinology and metabolism."/>
              </a:rPr>
              <a:t>Clin</a:t>
            </a:r>
            <a:r>
              <a:rPr lang="en-US" sz="1400" u="sng" dirty="0">
                <a:hlinkClick r:id="rId2" tooltip="The Journal of clinical endocrinology and metabolism."/>
              </a:rPr>
              <a:t> </a:t>
            </a:r>
            <a:r>
              <a:rPr lang="en-US" sz="1400" u="sng" dirty="0" err="1">
                <a:hlinkClick r:id="rId2" tooltip="The Journal of clinical endocrinology and metabolism."/>
              </a:rPr>
              <a:t>Endocrinol</a:t>
            </a:r>
            <a:r>
              <a:rPr lang="en-US" sz="1400" u="sng" dirty="0">
                <a:hlinkClick r:id="rId2" tooltip="The Journal of clinical endocrinology and metabolism."/>
              </a:rPr>
              <a:t> </a:t>
            </a:r>
            <a:r>
              <a:rPr lang="en-US" sz="1400" u="sng" dirty="0" err="1">
                <a:hlinkClick r:id="rId2" tooltip="The Journal of clinical endocrinology and metabolism."/>
              </a:rPr>
              <a:t>Metab</a:t>
            </a:r>
            <a:r>
              <a:rPr lang="en-US" sz="1400" u="sng" dirty="0">
                <a:hlinkClick r:id="rId2" tooltip="The Journal of clinical endocrinology and metabolism."/>
              </a:rPr>
              <a:t>.</a:t>
            </a:r>
            <a:r>
              <a:rPr lang="en-US" sz="1400" dirty="0"/>
              <a:t> 2013 </a:t>
            </a:r>
            <a:endParaRPr lang="fa-IR" sz="1400" dirty="0" smtClean="0"/>
          </a:p>
          <a:p>
            <a:r>
              <a:rPr lang="en-US" sz="1400" u="sng" dirty="0">
                <a:hlinkClick r:id="rId3" tooltip="European journal of preventive cardiology."/>
              </a:rPr>
              <a:t>J </a:t>
            </a:r>
            <a:r>
              <a:rPr lang="en-US" sz="1400" u="sng" dirty="0" smtClean="0">
                <a:hlinkClick r:id="rId3" tooltip="European journal of preventive cardiology."/>
              </a:rPr>
              <a:t>rev </a:t>
            </a:r>
            <a:r>
              <a:rPr lang="en-US" sz="1400" u="sng" dirty="0" err="1">
                <a:hlinkClick r:id="rId3" tooltip="European journal of preventive cardiology."/>
              </a:rPr>
              <a:t>Cardiol</a:t>
            </a:r>
            <a:r>
              <a:rPr lang="en-US" sz="1400" u="sng" dirty="0">
                <a:hlinkClick r:id="rId3" tooltip="European journal of preventive cardiology."/>
              </a:rPr>
              <a:t>.</a:t>
            </a:r>
            <a:r>
              <a:rPr lang="en-US" sz="1400" dirty="0"/>
              <a:t> 2015 Dec 23</a:t>
            </a:r>
            <a:r>
              <a:rPr lang="en-US" sz="1400" dirty="0" smtClean="0"/>
              <a:t>]</a:t>
            </a:r>
            <a:endParaRPr lang="en-US" sz="1400" dirty="0"/>
          </a:p>
        </p:txBody>
      </p:sp>
    </p:spTree>
    <p:extLst>
      <p:ext uri="{BB962C8B-B14F-4D97-AF65-F5344CB8AC3E}">
        <p14:creationId xmlns:p14="http://schemas.microsoft.com/office/powerpoint/2010/main" val="280448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style>
          <a:lnRef idx="2">
            <a:schemeClr val="accent4"/>
          </a:lnRef>
          <a:fillRef idx="1">
            <a:schemeClr val="lt1"/>
          </a:fillRef>
          <a:effectRef idx="0">
            <a:schemeClr val="accent4"/>
          </a:effectRef>
          <a:fontRef idx="minor">
            <a:schemeClr val="dk1"/>
          </a:fontRef>
        </p:style>
        <p:txBody>
          <a:bodyPr>
            <a:normAutofit/>
          </a:bodyPr>
          <a:lstStyle/>
          <a:p>
            <a:pPr marL="109728" indent="0" algn="r" rtl="1">
              <a:lnSpc>
                <a:spcPct val="200000"/>
              </a:lnSpc>
              <a:buNone/>
            </a:pPr>
            <a:r>
              <a:rPr lang="fa-IR" dirty="0">
                <a:cs typeface="B Titr" panose="00000700000000000000" pitchFamily="2" charset="-78"/>
              </a:rPr>
              <a:t>همچنین در مطالعه ای که در قالب </a:t>
            </a:r>
            <a:r>
              <a:rPr lang="en-US" dirty="0">
                <a:cs typeface="B Titr" panose="00000700000000000000" pitchFamily="2" charset="-78"/>
              </a:rPr>
              <a:t>TLGS </a:t>
            </a:r>
            <a:r>
              <a:rPr lang="fa-IR" dirty="0">
                <a:cs typeface="B Titr" panose="00000700000000000000" pitchFamily="2" charset="-78"/>
              </a:rPr>
              <a:t> در سال 2014  در طی 10 سال انجام شد، نشان داده شد که در حدود نیمی ازافراد  چاق که در ابتدا  اختلال متابولیک  نداشتند ، دچار سندرم متابولیک </a:t>
            </a:r>
            <a:r>
              <a:rPr lang="fa-IR" dirty="0" smtClean="0">
                <a:cs typeface="B Titr" panose="00000700000000000000" pitchFamily="2" charset="-78"/>
              </a:rPr>
              <a:t>شدند.</a:t>
            </a:r>
          </a:p>
          <a:p>
            <a:pPr marL="109728" indent="0" algn="r" rtl="1">
              <a:lnSpc>
                <a:spcPct val="200000"/>
              </a:lnSpc>
              <a:buNone/>
            </a:pPr>
            <a:r>
              <a:rPr lang="fa-IR" dirty="0">
                <a:solidFill>
                  <a:schemeClr val="accent4"/>
                </a:solidFill>
                <a:cs typeface="B Titr" panose="00000700000000000000" pitchFamily="2" charset="-78"/>
              </a:rPr>
              <a:t>با در نظر گرفتن همه این فرضیه ها ، ممکن است  در مطالعه ما   ، با افزایش  زمان پیگیری نتایج متفاوتی بدست آید </a:t>
            </a:r>
            <a:r>
              <a:rPr lang="fa-IR" dirty="0" smtClean="0">
                <a:solidFill>
                  <a:schemeClr val="accent4"/>
                </a:solidFill>
                <a:cs typeface="B Titr" panose="00000700000000000000" pitchFamily="2" charset="-78"/>
              </a:rPr>
              <a:t>.</a:t>
            </a:r>
            <a:endParaRPr lang="en-US" dirty="0" smtClean="0">
              <a:cs typeface="B Titr" panose="00000700000000000000" pitchFamily="2" charset="-78"/>
            </a:endParaRPr>
          </a:p>
          <a:p>
            <a:pPr marL="109728" indent="0" algn="r" rtl="1">
              <a:buNone/>
            </a:pPr>
            <a:endParaRPr lang="en-US" dirty="0"/>
          </a:p>
          <a:p>
            <a:pPr marL="109728" indent="0" algn="r" rtl="1">
              <a:buNone/>
            </a:pPr>
            <a:endParaRPr lang="en-US" dirty="0" smtClean="0"/>
          </a:p>
          <a:p>
            <a:pPr marL="109728" indent="0" algn="r" rtl="1">
              <a:buNone/>
            </a:pPr>
            <a:endParaRPr lang="en-US" dirty="0"/>
          </a:p>
          <a:p>
            <a:endParaRPr lang="en-US" dirty="0">
              <a:solidFill>
                <a:srgbClr val="00B0F0"/>
              </a:solidFill>
            </a:endParaRPr>
          </a:p>
          <a:p>
            <a:endParaRPr lang="en-US" dirty="0"/>
          </a:p>
        </p:txBody>
      </p:sp>
      <p:sp>
        <p:nvSpPr>
          <p:cNvPr id="4" name="TextBox 3"/>
          <p:cNvSpPr txBox="1"/>
          <p:nvPr/>
        </p:nvSpPr>
        <p:spPr>
          <a:xfrm>
            <a:off x="228600" y="5961347"/>
            <a:ext cx="7162800" cy="800219"/>
          </a:xfrm>
          <a:prstGeom prst="rect">
            <a:avLst/>
          </a:prstGeom>
          <a:noFill/>
        </p:spPr>
        <p:txBody>
          <a:bodyPr wrap="square" rtlCol="0">
            <a:spAutoFit/>
          </a:bodyPr>
          <a:lstStyle/>
          <a:p>
            <a:r>
              <a:rPr lang="en-US" sz="1400" u="sng" dirty="0" err="1" smtClean="0">
                <a:hlinkClick r:id="rId2" tooltip="European journal of clinical nutrition."/>
              </a:rPr>
              <a:t>Eur</a:t>
            </a:r>
            <a:r>
              <a:rPr lang="en-US" sz="1400" u="sng" dirty="0" smtClean="0">
                <a:hlinkClick r:id="rId2" tooltip="European journal of clinical nutrition."/>
              </a:rPr>
              <a:t> </a:t>
            </a:r>
            <a:r>
              <a:rPr lang="en-US" sz="1400" u="sng" dirty="0">
                <a:hlinkClick r:id="rId2" tooltip="European journal of clinical nutrition."/>
              </a:rPr>
              <a:t>J </a:t>
            </a:r>
            <a:r>
              <a:rPr lang="en-US" sz="1400" u="sng" dirty="0" err="1">
                <a:hlinkClick r:id="rId2" tooltip="European journal of clinical nutrition."/>
              </a:rPr>
              <a:t>Clin</a:t>
            </a:r>
            <a:r>
              <a:rPr lang="en-US" sz="1400" u="sng" dirty="0">
                <a:hlinkClick r:id="rId2" tooltip="European journal of clinical nutrition."/>
              </a:rPr>
              <a:t> </a:t>
            </a:r>
            <a:r>
              <a:rPr lang="en-US" sz="1400" u="sng" dirty="0" err="1">
                <a:hlinkClick r:id="rId2" tooltip="European journal of clinical nutrition."/>
              </a:rPr>
              <a:t>Nutr</a:t>
            </a:r>
            <a:r>
              <a:rPr lang="en-US" sz="1400" u="sng" dirty="0">
                <a:hlinkClick r:id="rId2" tooltip="European journal of clinical nutrition."/>
              </a:rPr>
              <a:t>.</a:t>
            </a:r>
            <a:r>
              <a:rPr lang="en-US" sz="1400" dirty="0"/>
              <a:t> 2014 Mar;68(3):295-9</a:t>
            </a:r>
          </a:p>
          <a:p>
            <a:endParaRPr lang="en-US" sz="1400" b="1" dirty="0"/>
          </a:p>
          <a:p>
            <a:endParaRPr lang="en-US" dirty="0"/>
          </a:p>
        </p:txBody>
      </p:sp>
    </p:spTree>
    <p:extLst>
      <p:ext uri="{BB962C8B-B14F-4D97-AF65-F5344CB8AC3E}">
        <p14:creationId xmlns:p14="http://schemas.microsoft.com/office/powerpoint/2010/main" val="31700992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321491"/>
          </a:xfrm>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marL="109728" indent="0" algn="r" rtl="1">
              <a:lnSpc>
                <a:spcPct val="200000"/>
              </a:lnSpc>
              <a:buNone/>
            </a:pPr>
            <a:r>
              <a:rPr lang="fa-IR" dirty="0" smtClean="0">
                <a:cs typeface="B Titr" panose="00000700000000000000" pitchFamily="2" charset="-78"/>
              </a:rPr>
              <a:t>با </a:t>
            </a:r>
            <a:r>
              <a:rPr lang="fa-IR" dirty="0">
                <a:cs typeface="B Titr" panose="00000700000000000000" pitchFamily="2" charset="-78"/>
              </a:rPr>
              <a:t>توجه به  اینکه درصد زنان در مطالعه ما بیشتر بود، ودر مطالعه قبلی </a:t>
            </a:r>
            <a:r>
              <a:rPr lang="fa-IR" dirty="0" smtClean="0">
                <a:cs typeface="B Titr" panose="00000700000000000000" pitchFamily="2" charset="-78"/>
              </a:rPr>
              <a:t> دکتر حدایق و </a:t>
            </a:r>
            <a:r>
              <a:rPr lang="fa-IR" dirty="0">
                <a:cs typeface="B Titr" panose="00000700000000000000" pitchFamily="2" charset="-78"/>
              </a:rPr>
              <a:t>همکاران  در قالب </a:t>
            </a:r>
            <a:r>
              <a:rPr lang="en-US" dirty="0">
                <a:cs typeface="B Titr" panose="00000700000000000000" pitchFamily="2" charset="-78"/>
              </a:rPr>
              <a:t>TLGS </a:t>
            </a:r>
            <a:r>
              <a:rPr lang="fa-IR" dirty="0">
                <a:cs typeface="B Titr" panose="00000700000000000000" pitchFamily="2" charset="-78"/>
              </a:rPr>
              <a:t> نشان داده  است ، در زنان در مقایسه با دور کمر،  نسبت دور کمر به باسن (</a:t>
            </a:r>
            <a:r>
              <a:rPr lang="en-US" dirty="0">
                <a:cs typeface="B Titr" panose="00000700000000000000" pitchFamily="2" charset="-78"/>
              </a:rPr>
              <a:t>W/H ratio</a:t>
            </a:r>
            <a:r>
              <a:rPr lang="fa-IR" dirty="0">
                <a:cs typeface="B Titr" panose="00000700000000000000" pitchFamily="2" charset="-78"/>
              </a:rPr>
              <a:t>) و دور کمر به قد </a:t>
            </a:r>
            <a:r>
              <a:rPr lang="en-US" dirty="0">
                <a:cs typeface="B Titr" panose="00000700000000000000" pitchFamily="2" charset="-78"/>
              </a:rPr>
              <a:t>(</a:t>
            </a:r>
            <a:r>
              <a:rPr lang="en-US" dirty="0" smtClean="0">
                <a:cs typeface="B Titr" panose="00000700000000000000" pitchFamily="2" charset="-78"/>
              </a:rPr>
              <a:t>W/HT </a:t>
            </a:r>
            <a:r>
              <a:rPr lang="en-US" dirty="0">
                <a:cs typeface="B Titr" panose="00000700000000000000" pitchFamily="2" charset="-78"/>
              </a:rPr>
              <a:t>ratio)</a:t>
            </a:r>
            <a:r>
              <a:rPr lang="fa-IR" dirty="0">
                <a:cs typeface="B Titr" panose="00000700000000000000" pitchFamily="2" charset="-78"/>
              </a:rPr>
              <a:t>  فاکتور مهم تری در پیشگویی حو ادث قلبی عروقی میباشد با توجه به این فرضیه که یکی از علل عدم افزایش ریسک در مطالعه ما علیرغم داشتن چاقی شکمی، پایین بودن این نسبت هاست </a:t>
            </a:r>
            <a:endParaRPr lang="en-US" dirty="0" smtClean="0">
              <a:cs typeface="B Titr" panose="00000700000000000000" pitchFamily="2" charset="-78"/>
            </a:endParaRPr>
          </a:p>
          <a:p>
            <a:pPr marL="109728" indent="0" algn="r" rtl="1">
              <a:lnSpc>
                <a:spcPct val="200000"/>
              </a:lnSpc>
              <a:buNone/>
            </a:pPr>
            <a:r>
              <a:rPr lang="en-US" dirty="0" smtClean="0">
                <a:cs typeface="B Titr" panose="00000700000000000000" pitchFamily="2" charset="-78"/>
              </a:rPr>
              <a:t>.</a:t>
            </a:r>
            <a:r>
              <a:rPr lang="fa-IR" dirty="0" smtClean="0">
                <a:solidFill>
                  <a:srgbClr val="0070C0"/>
                </a:solidFill>
                <a:cs typeface="B Titr" panose="00000700000000000000" pitchFamily="2" charset="-78"/>
              </a:rPr>
              <a:t> </a:t>
            </a:r>
            <a:r>
              <a:rPr lang="fa-IR" dirty="0">
                <a:solidFill>
                  <a:srgbClr val="0070C0"/>
                </a:solidFill>
                <a:cs typeface="B Titr" panose="00000700000000000000" pitchFamily="2" charset="-78"/>
              </a:rPr>
              <a:t>فراوانی این نسبت ها در فنوتیپ های مختلف چاقی در انالیز ثانویه  اندازه گیری شد که درفنوتیپ </a:t>
            </a:r>
            <a:r>
              <a:rPr lang="en-US" dirty="0">
                <a:solidFill>
                  <a:srgbClr val="0070C0"/>
                </a:solidFill>
                <a:cs typeface="B Titr" panose="00000700000000000000" pitchFamily="2" charset="-78"/>
              </a:rPr>
              <a:t> MHO </a:t>
            </a:r>
            <a:r>
              <a:rPr lang="fa-IR" dirty="0">
                <a:solidFill>
                  <a:srgbClr val="0070C0"/>
                </a:solidFill>
                <a:cs typeface="B Titr" panose="00000700000000000000" pitchFamily="2" charset="-78"/>
              </a:rPr>
              <a:t>نسبت به </a:t>
            </a:r>
            <a:r>
              <a:rPr lang="en-US" dirty="0">
                <a:solidFill>
                  <a:srgbClr val="0070C0"/>
                </a:solidFill>
                <a:cs typeface="B Titr" panose="00000700000000000000" pitchFamily="2" charset="-78"/>
              </a:rPr>
              <a:t>MHNW  </a:t>
            </a:r>
            <a:r>
              <a:rPr lang="fa-IR" dirty="0">
                <a:solidFill>
                  <a:srgbClr val="0070C0"/>
                </a:solidFill>
                <a:cs typeface="B Titr" panose="00000700000000000000" pitchFamily="2" charset="-78"/>
              </a:rPr>
              <a:t>، همانند دور کمر ، تفاوت واضح نشان داد</a:t>
            </a:r>
            <a:r>
              <a:rPr lang="fa-IR" i="1" dirty="0">
                <a:solidFill>
                  <a:srgbClr val="0070C0"/>
                </a:solidFill>
                <a:cs typeface="B Titr" panose="00000700000000000000" pitchFamily="2" charset="-78"/>
              </a:rPr>
              <a:t>.</a:t>
            </a:r>
            <a:endParaRPr lang="en-US" dirty="0">
              <a:solidFill>
                <a:srgbClr val="0070C0"/>
              </a:solidFill>
              <a:cs typeface="B Titr" panose="00000700000000000000" pitchFamily="2" charset="-78"/>
            </a:endParaRPr>
          </a:p>
          <a:p>
            <a:pPr marL="109728" indent="0" algn="r" rtl="1">
              <a:lnSpc>
                <a:spcPct val="200000"/>
              </a:lnSpc>
              <a:buNone/>
            </a:pPr>
            <a:endParaRPr lang="en-US" dirty="0">
              <a:cs typeface="B Titr" panose="00000700000000000000" pitchFamily="2" charset="-78"/>
            </a:endParaRPr>
          </a:p>
        </p:txBody>
      </p:sp>
      <p:sp>
        <p:nvSpPr>
          <p:cNvPr id="4" name="TextBox 3"/>
          <p:cNvSpPr txBox="1"/>
          <p:nvPr/>
        </p:nvSpPr>
        <p:spPr>
          <a:xfrm>
            <a:off x="2438400" y="6096000"/>
            <a:ext cx="6324600" cy="584775"/>
          </a:xfrm>
          <a:prstGeom prst="rect">
            <a:avLst/>
          </a:prstGeom>
          <a:noFill/>
        </p:spPr>
        <p:txBody>
          <a:bodyPr wrap="square" rtlCol="0">
            <a:spAutoFit/>
          </a:bodyPr>
          <a:lstStyle/>
          <a:p>
            <a:r>
              <a:rPr lang="fa-IR" sz="1400" u="sng" dirty="0" smtClean="0">
                <a:hlinkClick r:id="rId2" tooltip="International journal of obesity (2005)."/>
              </a:rPr>
              <a:t> </a:t>
            </a:r>
            <a:r>
              <a:rPr lang="en-US" sz="1400" u="sng" dirty="0" err="1" smtClean="0">
                <a:hlinkClick r:id="rId2" tooltip="International journal of obesity (2005)."/>
              </a:rPr>
              <a:t>Hadaegh</a:t>
            </a:r>
            <a:r>
              <a:rPr lang="en-US" sz="1400" u="sng" dirty="0" smtClean="0">
                <a:hlinkClick r:id="rId2" tooltip="International journal of obesity (2005)."/>
              </a:rPr>
              <a:t>. </a:t>
            </a:r>
            <a:r>
              <a:rPr lang="en-US" sz="1400" u="sng" dirty="0" err="1" smtClean="0">
                <a:hlinkClick r:id="rId2" tooltip="International journal of obesity (2005)."/>
              </a:rPr>
              <a:t>Int</a:t>
            </a:r>
            <a:r>
              <a:rPr lang="en-US" sz="1400" u="sng" dirty="0" smtClean="0">
                <a:hlinkClick r:id="rId2" tooltip="International journal of obesity (2005)."/>
              </a:rPr>
              <a:t> </a:t>
            </a:r>
            <a:r>
              <a:rPr lang="en-US" sz="1400" u="sng" dirty="0">
                <a:hlinkClick r:id="rId2" tooltip="International journal of obesity (2005)."/>
              </a:rPr>
              <a:t>J </a:t>
            </a:r>
            <a:r>
              <a:rPr lang="en-US" sz="1400" u="sng" dirty="0" err="1">
                <a:hlinkClick r:id="rId2" tooltip="International journal of obesity (2005)."/>
              </a:rPr>
              <a:t>Obes</a:t>
            </a:r>
            <a:r>
              <a:rPr lang="en-US" sz="1400" u="sng" dirty="0">
                <a:hlinkClick r:id="rId2" tooltip="International journal of obesity (2005)."/>
              </a:rPr>
              <a:t> (</a:t>
            </a:r>
            <a:r>
              <a:rPr lang="en-US" sz="1400" u="sng" dirty="0" err="1">
                <a:hlinkClick r:id="rId2" tooltip="International journal of obesity (2005)."/>
              </a:rPr>
              <a:t>Lond</a:t>
            </a:r>
            <a:r>
              <a:rPr lang="en-US" sz="1400" u="sng" dirty="0">
                <a:hlinkClick r:id="rId2" tooltip="International journal of obesity (2005)."/>
              </a:rPr>
              <a:t>).</a:t>
            </a:r>
            <a:r>
              <a:rPr lang="en-US" sz="1400" dirty="0"/>
              <a:t> 2009 </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976884986"/>
              </p:ext>
            </p:extLst>
          </p:nvPr>
        </p:nvGraphicFramePr>
        <p:xfrm>
          <a:off x="1524000" y="4191000"/>
          <a:ext cx="6400800" cy="2207937"/>
        </p:xfrm>
        <a:graphic>
          <a:graphicData uri="http://schemas.openxmlformats.org/drawingml/2006/table">
            <a:tbl>
              <a:tblPr firstRow="1" firstCol="1" bandRow="1">
                <a:tableStyleId>{5C22544A-7EE6-4342-B048-85BDC9FD1C3A}</a:tableStyleId>
              </a:tblPr>
              <a:tblGrid>
                <a:gridCol w="1523801"/>
                <a:gridCol w="1523801"/>
                <a:gridCol w="1523801"/>
                <a:gridCol w="1829397"/>
              </a:tblGrid>
              <a:tr h="457200">
                <a:tc>
                  <a:txBody>
                    <a:bodyPr/>
                    <a:lstStyle/>
                    <a:p>
                      <a:pPr marL="0" marR="0">
                        <a:lnSpc>
                          <a:spcPct val="115000"/>
                        </a:lnSpc>
                        <a:spcBef>
                          <a:spcPts val="0"/>
                        </a:spcBef>
                        <a:spcAft>
                          <a:spcPts val="0"/>
                        </a:spcAft>
                      </a:pPr>
                      <a:r>
                        <a:rPr lang="en-US" sz="2200" dirty="0">
                          <a:solidFill>
                            <a:schemeClr val="tx1"/>
                          </a:solidFill>
                          <a:effectLst/>
                        </a:rPr>
                        <a:t>MUO</a:t>
                      </a:r>
                      <a:endParaRPr lang="en-US" sz="1100" dirty="0">
                        <a:solidFill>
                          <a:schemeClr val="tx1"/>
                        </a:solidFill>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2200" dirty="0">
                          <a:solidFill>
                            <a:schemeClr val="tx1"/>
                          </a:solidFill>
                          <a:effectLst/>
                        </a:rPr>
                        <a:t>MHO</a:t>
                      </a:r>
                      <a:endParaRPr lang="en-US" sz="1100" dirty="0">
                        <a:solidFill>
                          <a:schemeClr val="tx1"/>
                        </a:solidFill>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2200" dirty="0">
                          <a:solidFill>
                            <a:schemeClr val="tx1"/>
                          </a:solidFill>
                          <a:effectLst/>
                        </a:rPr>
                        <a:t>MHNW</a:t>
                      </a:r>
                      <a:endParaRPr lang="en-US" sz="1100" dirty="0">
                        <a:solidFill>
                          <a:schemeClr val="tx1"/>
                        </a:solidFill>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fa-IR" sz="2200" dirty="0">
                          <a:solidFill>
                            <a:schemeClr val="tx1"/>
                          </a:solidFill>
                          <a:effectLst/>
                        </a:rPr>
                        <a:t>متغیر</a:t>
                      </a:r>
                      <a:endParaRPr lang="en-US" sz="1100" dirty="0">
                        <a:solidFill>
                          <a:schemeClr val="tx1"/>
                        </a:solidFill>
                        <a:effectLst/>
                        <a:latin typeface="Calibri"/>
                        <a:ea typeface="Calibri"/>
                        <a:cs typeface="Arial"/>
                      </a:endParaRPr>
                    </a:p>
                  </a:txBody>
                  <a:tcPr marL="68580" marR="68580" marT="0" marB="0"/>
                </a:tc>
              </a:tr>
              <a:tr h="750316">
                <a:tc>
                  <a:txBody>
                    <a:bodyPr/>
                    <a:lstStyle/>
                    <a:p>
                      <a:pPr marL="0" marR="0">
                        <a:lnSpc>
                          <a:spcPct val="115000"/>
                        </a:lnSpc>
                        <a:spcBef>
                          <a:spcPts val="0"/>
                        </a:spcBef>
                        <a:spcAft>
                          <a:spcPts val="0"/>
                        </a:spcAft>
                      </a:pPr>
                      <a:r>
                        <a:rPr lang="en-US" sz="2200" b="0" dirty="0">
                          <a:solidFill>
                            <a:schemeClr val="tx1"/>
                          </a:solidFill>
                          <a:effectLst/>
                        </a:rPr>
                        <a:t>53.8%</a:t>
                      </a:r>
                      <a:endParaRPr lang="en-US" sz="1100" b="0" dirty="0">
                        <a:solidFill>
                          <a:schemeClr val="tx1"/>
                        </a:solidFill>
                        <a:effectLst/>
                        <a:latin typeface="Calibri"/>
                        <a:ea typeface="Calibri"/>
                        <a:cs typeface="Arial"/>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2200" b="1" dirty="0">
                          <a:effectLst/>
                        </a:rPr>
                        <a:t>21.1%</a:t>
                      </a:r>
                      <a:endParaRPr lang="en-US" sz="1100" b="1" dirty="0">
                        <a:effectLst/>
                        <a:latin typeface="Calibri"/>
                        <a:ea typeface="Calibri"/>
                        <a:cs typeface="Arial"/>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2200">
                          <a:effectLst/>
                        </a:rPr>
                        <a:t>6%</a:t>
                      </a:r>
                      <a:endParaRPr lang="en-US" sz="1100">
                        <a:effectLst/>
                        <a:latin typeface="Calibri"/>
                        <a:ea typeface="Calibri"/>
                        <a:cs typeface="Arial"/>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2200" dirty="0">
                          <a:effectLst/>
                        </a:rPr>
                        <a:t>W/H Ratio</a:t>
                      </a:r>
                      <a:endParaRPr lang="en-US" sz="1100" dirty="0">
                        <a:effectLst/>
                        <a:latin typeface="Calibri"/>
                        <a:ea typeface="Calibri"/>
                        <a:cs typeface="Arial"/>
                      </a:endParaRPr>
                    </a:p>
                  </a:txBody>
                  <a:tcPr marL="68580" marR="68580" marT="0" marB="0">
                    <a:solidFill>
                      <a:schemeClr val="accent1">
                        <a:lumMod val="20000"/>
                        <a:lumOff val="80000"/>
                      </a:schemeClr>
                    </a:solidFill>
                  </a:tcPr>
                </a:tc>
              </a:tr>
              <a:tr h="1000421">
                <a:tc>
                  <a:txBody>
                    <a:bodyPr/>
                    <a:lstStyle/>
                    <a:p>
                      <a:pPr marL="0" marR="0">
                        <a:lnSpc>
                          <a:spcPct val="115000"/>
                        </a:lnSpc>
                        <a:spcBef>
                          <a:spcPts val="0"/>
                        </a:spcBef>
                        <a:spcAft>
                          <a:spcPts val="0"/>
                        </a:spcAft>
                      </a:pPr>
                      <a:r>
                        <a:rPr lang="en-US" sz="2200" b="0" dirty="0">
                          <a:solidFill>
                            <a:schemeClr val="tx1"/>
                          </a:solidFill>
                          <a:effectLst/>
                        </a:rPr>
                        <a:t>80%</a:t>
                      </a:r>
                      <a:endParaRPr lang="en-US" sz="1100" b="0" dirty="0">
                        <a:solidFill>
                          <a:schemeClr val="tx1"/>
                        </a:solidFill>
                        <a:effectLst/>
                        <a:latin typeface="Calibri"/>
                        <a:ea typeface="Calibri"/>
                        <a:cs typeface="Arial"/>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2200" b="1" dirty="0" smtClean="0">
                          <a:effectLst/>
                        </a:rPr>
                        <a:t>38%</a:t>
                      </a:r>
                      <a:endParaRPr lang="en-US" sz="1100" b="1" dirty="0">
                        <a:effectLst/>
                        <a:latin typeface="Calibri"/>
                        <a:ea typeface="Calibri"/>
                        <a:cs typeface="Arial"/>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2200" dirty="0">
                          <a:effectLst/>
                        </a:rPr>
                        <a:t>0.7%</a:t>
                      </a:r>
                      <a:endParaRPr lang="en-US" sz="1100" dirty="0">
                        <a:effectLst/>
                        <a:latin typeface="Calibri"/>
                        <a:ea typeface="Calibri"/>
                        <a:cs typeface="Arial"/>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2200" dirty="0">
                          <a:effectLst/>
                        </a:rPr>
                        <a:t>W/HT Ratio</a:t>
                      </a:r>
                      <a:endParaRPr lang="en-US" sz="1100" dirty="0">
                        <a:effectLst/>
                        <a:latin typeface="Calibri"/>
                        <a:ea typeface="Calibri"/>
                        <a:cs typeface="Arial"/>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64123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pPr marL="109728" indent="0" algn="r" rtl="1">
              <a:lnSpc>
                <a:spcPct val="200000"/>
              </a:lnSpc>
              <a:buNone/>
            </a:pPr>
            <a:r>
              <a:rPr lang="fa-IR" dirty="0" smtClean="0">
                <a:solidFill>
                  <a:srgbClr val="002060"/>
                </a:solidFill>
                <a:cs typeface="B Titr" panose="00000700000000000000" pitchFamily="2" charset="-78"/>
              </a:rPr>
              <a:t>در </a:t>
            </a:r>
            <a:r>
              <a:rPr lang="fa-IR" dirty="0">
                <a:solidFill>
                  <a:srgbClr val="002060"/>
                </a:solidFill>
                <a:cs typeface="B Titr" panose="00000700000000000000" pitchFamily="2" charset="-78"/>
              </a:rPr>
              <a:t>مطالعه ما ریسک بیماری های قلبی عروقی در گروه حساس و مقاوم  به انسولین  افزایش نشان داد </a:t>
            </a:r>
            <a:r>
              <a:rPr lang="fa-IR" dirty="0" smtClean="0">
                <a:solidFill>
                  <a:srgbClr val="002060"/>
                </a:solidFill>
                <a:cs typeface="B Titr" panose="00000700000000000000" pitchFamily="2" charset="-78"/>
              </a:rPr>
              <a:t>.</a:t>
            </a:r>
          </a:p>
          <a:p>
            <a:pPr marL="109728" indent="0" algn="r" rtl="1">
              <a:lnSpc>
                <a:spcPct val="200000"/>
              </a:lnSpc>
              <a:buNone/>
            </a:pPr>
            <a:r>
              <a:rPr lang="fa-IR" dirty="0" smtClean="0">
                <a:solidFill>
                  <a:srgbClr val="002060"/>
                </a:solidFill>
                <a:cs typeface="B Titr" panose="00000700000000000000" pitchFamily="2" charset="-78"/>
              </a:rPr>
              <a:t>البته  </a:t>
            </a:r>
            <a:r>
              <a:rPr lang="fa-IR" dirty="0">
                <a:solidFill>
                  <a:srgbClr val="002060"/>
                </a:solidFill>
                <a:cs typeface="B Titr" panose="00000700000000000000" pitchFamily="2" charset="-78"/>
              </a:rPr>
              <a:t>در گروه </a:t>
            </a:r>
            <a:r>
              <a:rPr lang="en-US" dirty="0">
                <a:solidFill>
                  <a:srgbClr val="002060"/>
                </a:solidFill>
                <a:cs typeface="B Titr" panose="00000700000000000000" pitchFamily="2" charset="-78"/>
              </a:rPr>
              <a:t>IR-NW</a:t>
            </a:r>
            <a:r>
              <a:rPr lang="fa-IR" dirty="0">
                <a:solidFill>
                  <a:srgbClr val="002060"/>
                </a:solidFill>
                <a:cs typeface="B Titr" panose="00000700000000000000" pitchFamily="2" charset="-78"/>
              </a:rPr>
              <a:t>  این یافته مشاهده نشدکه ممکن  است به علت توان ناکافی مطالعه ما در شناسایی معنی دار این تفاوت به علت تعداد کم پیامد در این گروه باشد </a:t>
            </a:r>
            <a:r>
              <a:rPr lang="fa-IR" dirty="0" smtClean="0">
                <a:solidFill>
                  <a:srgbClr val="002060"/>
                </a:solidFill>
                <a:cs typeface="B Titr" panose="00000700000000000000" pitchFamily="2" charset="-78"/>
              </a:rPr>
              <a:t>.</a:t>
            </a:r>
            <a:r>
              <a:rPr lang="fa-IR" dirty="0" smtClean="0">
                <a:solidFill>
                  <a:srgbClr val="00B0F0"/>
                </a:solidFill>
              </a:rPr>
              <a:t>. </a:t>
            </a:r>
          </a:p>
          <a:p>
            <a:pPr marL="109728" indent="0" algn="r" rtl="1">
              <a:buNone/>
            </a:pPr>
            <a:r>
              <a:rPr lang="fa-IR" dirty="0" smtClean="0">
                <a:solidFill>
                  <a:srgbClr val="00B0F0"/>
                </a:solidFill>
              </a:rPr>
              <a:t> </a:t>
            </a:r>
            <a:endParaRPr lang="en-US" dirty="0"/>
          </a:p>
        </p:txBody>
      </p:sp>
    </p:spTree>
    <p:extLst>
      <p:ext uri="{BB962C8B-B14F-4D97-AF65-F5344CB8AC3E}">
        <p14:creationId xmlns:p14="http://schemas.microsoft.com/office/powerpoint/2010/main" val="2287991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5105400"/>
          </a:xfrm>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marL="109728" indent="0" algn="just" rtl="1">
              <a:lnSpc>
                <a:spcPct val="200000"/>
              </a:lnSpc>
              <a:buNone/>
            </a:pPr>
            <a:r>
              <a:rPr lang="fa-IR" sz="2800" dirty="0" smtClean="0">
                <a:cs typeface="B Titr" panose="00000700000000000000" pitchFamily="2" charset="-78"/>
              </a:rPr>
              <a:t>در مطالعات قبلی ، در مورد ارتباط  فنوتیپ های متفاوت  چاقی با   پیامد های  قلبی عروقی یافته های متناقضی وجود دارد به طوری که در گروهی از  مطالعات با پیگیری کوتاه مدت برای </a:t>
            </a:r>
            <a:r>
              <a:rPr lang="en-US" sz="2800" b="1" dirty="0" smtClean="0">
                <a:solidFill>
                  <a:srgbClr val="FFC000"/>
                </a:solidFill>
                <a:cs typeface="B Titr" panose="00000700000000000000" pitchFamily="2" charset="-78"/>
              </a:rPr>
              <a:t>MHO</a:t>
            </a:r>
            <a:r>
              <a:rPr lang="en-US" sz="2800" dirty="0" smtClean="0">
                <a:solidFill>
                  <a:srgbClr val="FFC000"/>
                </a:solidFill>
                <a:cs typeface="B Titr" panose="00000700000000000000" pitchFamily="2" charset="-78"/>
              </a:rPr>
              <a:t> </a:t>
            </a:r>
            <a:r>
              <a:rPr lang="fa-IR" sz="2800" dirty="0" smtClean="0">
                <a:cs typeface="B Titr" panose="00000700000000000000" pitchFamily="2" charset="-78"/>
              </a:rPr>
              <a:t>  از نظر پیامد ها ، ماهیت خوش خیم  در نظر گرفته شده است و تعداد کمتری از مطالعات با پیگیری طولانی تر نتایج متفاوتی بدست امده است .</a:t>
            </a:r>
          </a:p>
          <a:p>
            <a:pPr marL="109728" indent="0" algn="just" rtl="1">
              <a:lnSpc>
                <a:spcPct val="200000"/>
              </a:lnSpc>
              <a:buNone/>
            </a:pPr>
            <a:r>
              <a:rPr lang="fa-IR" sz="2800" dirty="0" smtClean="0">
                <a:cs typeface="B Titr" panose="00000700000000000000" pitchFamily="2" charset="-78"/>
              </a:rPr>
              <a:t>درمطالعه </a:t>
            </a:r>
            <a:r>
              <a:rPr lang="fa-IR" sz="2800" dirty="0">
                <a:cs typeface="B Titr" panose="00000700000000000000" pitchFamily="2" charset="-78"/>
              </a:rPr>
              <a:t>قبلی که در قالب مطالعه قند و لیپید تهران صورت گرفت ، طی فالواپ 8.1 ساله ، بر اساس تعریف دیس متابولیک  ( اختلال متابولیک  ویا دیابت) ، نشان داده شد که  در افراد</a:t>
            </a:r>
            <a:r>
              <a:rPr lang="en-US" sz="2800" dirty="0">
                <a:cs typeface="B Titr" panose="00000700000000000000" pitchFamily="2" charset="-78"/>
              </a:rPr>
              <a:t>MHO   </a:t>
            </a:r>
            <a:r>
              <a:rPr lang="fa-IR" sz="2800" dirty="0">
                <a:cs typeface="B Titr" panose="00000700000000000000" pitchFamily="2" charset="-78"/>
              </a:rPr>
              <a:t>ریسک بیماری قلبی عروقی افزایش نمی یابد. </a:t>
            </a:r>
          </a:p>
          <a:p>
            <a:pPr marL="109728" indent="0" algn="just" rtl="1">
              <a:lnSpc>
                <a:spcPct val="200000"/>
              </a:lnSpc>
              <a:buNone/>
            </a:pPr>
            <a:endParaRPr lang="fa-IR" sz="2800" dirty="0" smtClean="0">
              <a:cs typeface="B Titr" panose="00000700000000000000" pitchFamily="2" charset="-78"/>
            </a:endParaRPr>
          </a:p>
          <a:p>
            <a:pPr marL="109728" indent="0">
              <a:buNone/>
            </a:pPr>
            <a:endParaRPr lang="en-US" dirty="0"/>
          </a:p>
        </p:txBody>
      </p:sp>
      <p:sp>
        <p:nvSpPr>
          <p:cNvPr id="4" name="TextBox 3"/>
          <p:cNvSpPr txBox="1"/>
          <p:nvPr/>
        </p:nvSpPr>
        <p:spPr>
          <a:xfrm>
            <a:off x="1828800" y="5562600"/>
            <a:ext cx="6553200" cy="1123384"/>
          </a:xfrm>
          <a:prstGeom prst="rect">
            <a:avLst/>
          </a:prstGeom>
          <a:noFill/>
        </p:spPr>
        <p:txBody>
          <a:bodyPr wrap="square" rtlCol="0">
            <a:spAutoFit/>
          </a:bodyPr>
          <a:lstStyle/>
          <a:p>
            <a:r>
              <a:rPr lang="en-US" sz="1400" u="sng" dirty="0" smtClean="0">
                <a:hlinkClick r:id="rId2" tooltip="Annals of internal medicine."/>
              </a:rPr>
              <a:t>Intern </a:t>
            </a:r>
            <a:r>
              <a:rPr lang="en-US" sz="1400" u="sng" dirty="0">
                <a:hlinkClick r:id="rId2" tooltip="Annals of internal medicine."/>
              </a:rPr>
              <a:t>Med.</a:t>
            </a:r>
            <a:r>
              <a:rPr lang="en-US" sz="1400" dirty="0"/>
              <a:t> 2013 Dec </a:t>
            </a:r>
            <a:r>
              <a:rPr lang="en-US" sz="1400" dirty="0" smtClean="0"/>
              <a:t>3;159</a:t>
            </a:r>
          </a:p>
          <a:p>
            <a:r>
              <a:rPr lang="en-US" sz="1400" u="sng" dirty="0" err="1" smtClean="0">
                <a:hlinkClick r:id="rId3" tooltip="The Journal of clinical endocrinology and metabolism."/>
              </a:rPr>
              <a:t>Clin</a:t>
            </a:r>
            <a:r>
              <a:rPr lang="en-US" sz="1400" u="sng" dirty="0" smtClean="0">
                <a:hlinkClick r:id="rId3" tooltip="The Journal of clinical endocrinology and metabolism."/>
              </a:rPr>
              <a:t> </a:t>
            </a:r>
            <a:r>
              <a:rPr lang="en-US" sz="1400" u="sng" dirty="0" err="1">
                <a:hlinkClick r:id="rId3" tooltip="The Journal of clinical endocrinology and metabolism."/>
              </a:rPr>
              <a:t>Endocrinol</a:t>
            </a:r>
            <a:r>
              <a:rPr lang="en-US" sz="1400" u="sng" dirty="0">
                <a:hlinkClick r:id="rId3" tooltip="The Journal of clinical endocrinology and metabolism."/>
              </a:rPr>
              <a:t> </a:t>
            </a:r>
            <a:r>
              <a:rPr lang="en-US" sz="1400" u="sng" dirty="0" err="1">
                <a:hlinkClick r:id="rId3" tooltip="The Journal of clinical endocrinology and metabolism."/>
              </a:rPr>
              <a:t>Metab</a:t>
            </a:r>
            <a:r>
              <a:rPr lang="en-US" sz="1400" u="sng" dirty="0">
                <a:hlinkClick r:id="rId3" tooltip="The Journal of clinical endocrinology and metabolism."/>
              </a:rPr>
              <a:t>.</a:t>
            </a:r>
            <a:r>
              <a:rPr lang="en-US" sz="1400" dirty="0"/>
              <a:t> </a:t>
            </a:r>
            <a:r>
              <a:rPr lang="en-US" sz="1400" dirty="0" smtClean="0"/>
              <a:t>2006</a:t>
            </a:r>
          </a:p>
          <a:p>
            <a:r>
              <a:rPr lang="en-US" sz="1400" dirty="0" err="1" smtClean="0">
                <a:hlinkClick r:id="rId4" tooltip="The American journal of cardiology."/>
              </a:rPr>
              <a:t>Hosseinpanah</a:t>
            </a:r>
            <a:r>
              <a:rPr lang="en-US" sz="1400" dirty="0" smtClean="0">
                <a:hlinkClick r:id="rId4" tooltip="The American journal of cardiology."/>
              </a:rPr>
              <a:t> </a:t>
            </a:r>
            <a:r>
              <a:rPr lang="en-US" sz="1400" dirty="0">
                <a:hlinkClick r:id="rId4" tooltip="The American journal of cardiology."/>
              </a:rPr>
              <a:t>F. </a:t>
            </a:r>
            <a:r>
              <a:rPr lang="en-US" sz="1400" u="sng" dirty="0">
                <a:hlinkClick r:id="rId4" tooltip="The American journal of cardiology."/>
              </a:rPr>
              <a:t>Am J </a:t>
            </a:r>
            <a:r>
              <a:rPr lang="en-US" sz="1400" u="sng" dirty="0" err="1">
                <a:hlinkClick r:id="rId4" tooltip="The American journal of cardiology."/>
              </a:rPr>
              <a:t>Cardiol</a:t>
            </a:r>
            <a:r>
              <a:rPr lang="en-US" sz="1400" u="sng" dirty="0">
                <a:hlinkClick r:id="rId4" tooltip="The American journal of cardiology."/>
              </a:rPr>
              <a:t>.</a:t>
            </a:r>
            <a:r>
              <a:rPr lang="en-US" sz="1400" dirty="0"/>
              <a:t> 2011 Feb </a:t>
            </a:r>
            <a:r>
              <a:rPr lang="en-US" sz="1400" dirty="0" smtClean="0"/>
              <a:t>1</a:t>
            </a:r>
          </a:p>
          <a:p>
            <a:r>
              <a:rPr lang="en-US" sz="1400" dirty="0"/>
              <a:t>obesity 2012 20.651-9</a:t>
            </a:r>
            <a:endParaRPr lang="en-US" sz="1400" b="1" dirty="0"/>
          </a:p>
          <a:p>
            <a:endParaRPr lang="en-US" sz="11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style>
          <a:lnRef idx="2">
            <a:schemeClr val="accent4"/>
          </a:lnRef>
          <a:fillRef idx="1">
            <a:schemeClr val="lt1"/>
          </a:fillRef>
          <a:effectRef idx="0">
            <a:schemeClr val="accent4"/>
          </a:effectRef>
          <a:fontRef idx="minor">
            <a:schemeClr val="dk1"/>
          </a:fontRef>
        </p:style>
        <p:txBody>
          <a:bodyPr>
            <a:normAutofit/>
          </a:bodyPr>
          <a:lstStyle/>
          <a:p>
            <a:pPr marL="109728" indent="0" algn="r" rtl="1">
              <a:lnSpc>
                <a:spcPct val="150000"/>
              </a:lnSpc>
              <a:buNone/>
            </a:pPr>
            <a:r>
              <a:rPr lang="fa-IR" dirty="0" smtClean="0">
                <a:cs typeface="B Titr" panose="00000700000000000000" pitchFamily="2" charset="-78"/>
              </a:rPr>
              <a:t>قدر </a:t>
            </a:r>
            <a:r>
              <a:rPr lang="fa-IR" dirty="0">
                <a:cs typeface="B Titr" panose="00000700000000000000" pitchFamily="2" charset="-78"/>
              </a:rPr>
              <a:t>مطلق مقادیر </a:t>
            </a:r>
            <a:r>
              <a:rPr lang="en-US" dirty="0">
                <a:cs typeface="B Titr" panose="00000700000000000000" pitchFamily="2" charset="-78"/>
              </a:rPr>
              <a:t>HOMA-IR</a:t>
            </a:r>
            <a:r>
              <a:rPr lang="fa-IR" dirty="0">
                <a:cs typeface="B Titr" panose="00000700000000000000" pitchFamily="2" charset="-78"/>
              </a:rPr>
              <a:t> دردو فنوتیپ  </a:t>
            </a:r>
            <a:r>
              <a:rPr lang="en-US" dirty="0">
                <a:cs typeface="B Titr" panose="00000700000000000000" pitchFamily="2" charset="-78"/>
              </a:rPr>
              <a:t>IS-NW</a:t>
            </a:r>
            <a:r>
              <a:rPr lang="fa-IR" dirty="0">
                <a:cs typeface="B Titr" panose="00000700000000000000" pitchFamily="2" charset="-78"/>
              </a:rPr>
              <a:t>( گروه رفرنس) و </a:t>
            </a:r>
            <a:r>
              <a:rPr lang="en-US" dirty="0">
                <a:cs typeface="B Titr" panose="00000700000000000000" pitchFamily="2" charset="-78"/>
              </a:rPr>
              <a:t>IS-O  </a:t>
            </a:r>
            <a:r>
              <a:rPr lang="fa-IR" dirty="0">
                <a:cs typeface="B Titr" panose="00000700000000000000" pitchFamily="2" charset="-78"/>
              </a:rPr>
              <a:t>(چاق </a:t>
            </a:r>
            <a:r>
              <a:rPr lang="fa-IR" dirty="0" smtClean="0">
                <a:cs typeface="B Titr" panose="00000700000000000000" pitchFamily="2" charset="-78"/>
              </a:rPr>
              <a:t>حساس به </a:t>
            </a:r>
            <a:r>
              <a:rPr lang="fa-IR" dirty="0">
                <a:cs typeface="B Titr" panose="00000700000000000000" pitchFamily="2" charset="-78"/>
              </a:rPr>
              <a:t>انسولین ) مقایسه شد .</a:t>
            </a:r>
          </a:p>
          <a:p>
            <a:pPr marL="109728" indent="0" algn="r" rtl="1">
              <a:lnSpc>
                <a:spcPct val="150000"/>
              </a:lnSpc>
              <a:buNone/>
            </a:pPr>
            <a:r>
              <a:rPr lang="fa-IR" dirty="0" smtClean="0">
                <a:cs typeface="B Titr" panose="00000700000000000000" pitchFamily="2" charset="-78"/>
              </a:rPr>
              <a:t>با وجود اینکه هر دو فنوتیپ در گروه سالم قرار گرفتند ، ولی توزیع </a:t>
            </a:r>
            <a:r>
              <a:rPr lang="fa-IR" dirty="0">
                <a:cs typeface="B Titr" panose="00000700000000000000" pitchFamily="2" charset="-78"/>
              </a:rPr>
              <a:t>پراکندگی سطح </a:t>
            </a:r>
            <a:r>
              <a:rPr lang="en-US" dirty="0">
                <a:cs typeface="B Titr" panose="00000700000000000000" pitchFamily="2" charset="-78"/>
              </a:rPr>
              <a:t>HOMA-IR</a:t>
            </a:r>
            <a:r>
              <a:rPr lang="fa-IR" dirty="0">
                <a:cs typeface="B Titr" panose="00000700000000000000" pitchFamily="2" charset="-78"/>
              </a:rPr>
              <a:t>  در گروه</a:t>
            </a:r>
            <a:r>
              <a:rPr lang="en-US" dirty="0">
                <a:cs typeface="B Titr" panose="00000700000000000000" pitchFamily="2" charset="-78"/>
              </a:rPr>
              <a:t>IS-O</a:t>
            </a:r>
            <a:r>
              <a:rPr lang="fa-IR" dirty="0">
                <a:cs typeface="B Titr" panose="00000700000000000000" pitchFamily="2" charset="-78"/>
              </a:rPr>
              <a:t> بر خلاف فنوتیپ </a:t>
            </a:r>
            <a:r>
              <a:rPr lang="en-US" dirty="0">
                <a:cs typeface="B Titr" panose="00000700000000000000" pitchFamily="2" charset="-78"/>
              </a:rPr>
              <a:t> IS-NW</a:t>
            </a:r>
            <a:r>
              <a:rPr lang="fa-IR" dirty="0">
                <a:cs typeface="B Titr" panose="00000700000000000000" pitchFamily="2" charset="-78"/>
              </a:rPr>
              <a:t>( رفرنس) ، نزدیک به مقدار </a:t>
            </a:r>
            <a:r>
              <a:rPr lang="en-US" dirty="0">
                <a:cs typeface="B Titr" panose="00000700000000000000" pitchFamily="2" charset="-78"/>
              </a:rPr>
              <a:t>cut –off</a:t>
            </a:r>
            <a:r>
              <a:rPr lang="fa-IR" dirty="0">
                <a:cs typeface="B Titr" panose="00000700000000000000" pitchFamily="2" charset="-78"/>
              </a:rPr>
              <a:t> درنظر گرفته شده  قرار </a:t>
            </a:r>
            <a:r>
              <a:rPr lang="fa-IR" dirty="0" smtClean="0">
                <a:cs typeface="B Titr" panose="00000700000000000000" pitchFamily="2" charset="-78"/>
              </a:rPr>
              <a:t>داشت.</a:t>
            </a:r>
          </a:p>
          <a:p>
            <a:pPr marL="109728" indent="0" algn="r" rtl="1">
              <a:lnSpc>
                <a:spcPct val="150000"/>
              </a:lnSpc>
              <a:buNone/>
            </a:pPr>
            <a:r>
              <a:rPr lang="fa-IR" dirty="0" smtClean="0">
                <a:cs typeface="B Titr" panose="00000700000000000000" pitchFamily="2" charset="-78"/>
              </a:rPr>
              <a:t>یعنی </a:t>
            </a:r>
            <a:r>
              <a:rPr lang="fa-IR" dirty="0">
                <a:cs typeface="B Titr" panose="00000700000000000000" pitchFamily="2" charset="-78"/>
              </a:rPr>
              <a:t>گروه دوم علی رغم  اینکه در گروه سالم قرار گرفتند ولی اعداد قدر مطلق </a:t>
            </a:r>
            <a:r>
              <a:rPr lang="en-US" dirty="0">
                <a:cs typeface="B Titr" panose="00000700000000000000" pitchFamily="2" charset="-78"/>
              </a:rPr>
              <a:t>  HOMA-IR </a:t>
            </a:r>
            <a:r>
              <a:rPr lang="fa-IR" dirty="0">
                <a:cs typeface="B Titr" panose="00000700000000000000" pitchFamily="2" charset="-78"/>
              </a:rPr>
              <a:t>به  گروه ناسالم نزدیک تر </a:t>
            </a:r>
            <a:r>
              <a:rPr lang="fa-IR" dirty="0" smtClean="0">
                <a:cs typeface="B Titr" panose="00000700000000000000" pitchFamily="2" charset="-78"/>
              </a:rPr>
              <a:t>بود.</a:t>
            </a:r>
            <a:endParaRPr lang="en-US" dirty="0"/>
          </a:p>
        </p:txBody>
      </p:sp>
    </p:spTree>
    <p:extLst>
      <p:ext uri="{BB962C8B-B14F-4D97-AF65-F5344CB8AC3E}">
        <p14:creationId xmlns:p14="http://schemas.microsoft.com/office/powerpoint/2010/main" val="31819694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style>
          <a:lnRef idx="2">
            <a:schemeClr val="accent4"/>
          </a:lnRef>
          <a:fillRef idx="1">
            <a:schemeClr val="lt1"/>
          </a:fillRef>
          <a:effectRef idx="0">
            <a:schemeClr val="accent4"/>
          </a:effectRef>
          <a:fontRef idx="minor">
            <a:schemeClr val="dk1"/>
          </a:fontRef>
        </p:style>
        <p:txBody>
          <a:bodyPr>
            <a:normAutofit/>
          </a:bodyPr>
          <a:lstStyle/>
          <a:p>
            <a:pPr marL="109728" indent="0" algn="just" rtl="1">
              <a:lnSpc>
                <a:spcPct val="160000"/>
              </a:lnSpc>
              <a:buNone/>
            </a:pPr>
            <a:r>
              <a:rPr lang="fa-IR" dirty="0">
                <a:cs typeface="B Titr" panose="00000700000000000000" pitchFamily="2" charset="-78"/>
              </a:rPr>
              <a:t>در واقع </a:t>
            </a:r>
            <a:r>
              <a:rPr lang="en-US" dirty="0">
                <a:cs typeface="B Titr" panose="00000700000000000000" pitchFamily="2" charset="-78"/>
              </a:rPr>
              <a:t>HOMA-IR</a:t>
            </a:r>
            <a:r>
              <a:rPr lang="fa-IR" dirty="0">
                <a:cs typeface="B Titr" panose="00000700000000000000" pitchFamily="2" charset="-78"/>
              </a:rPr>
              <a:t>به عنوان یک </a:t>
            </a:r>
            <a:r>
              <a:rPr lang="fa-IR" dirty="0" smtClean="0">
                <a:cs typeface="B Titr" panose="00000700000000000000" pitchFamily="2" charset="-78"/>
              </a:rPr>
              <a:t>روش </a:t>
            </a:r>
            <a:r>
              <a:rPr lang="fa-IR" dirty="0">
                <a:cs typeface="B Titr" panose="00000700000000000000" pitchFamily="2" charset="-78"/>
              </a:rPr>
              <a:t>غیر ایده ال </a:t>
            </a:r>
            <a:r>
              <a:rPr lang="fa-IR" dirty="0" smtClean="0">
                <a:cs typeface="B Titr" panose="00000700000000000000" pitchFamily="2" charset="-78"/>
              </a:rPr>
              <a:t>برای ارزیابی </a:t>
            </a:r>
            <a:r>
              <a:rPr lang="fa-IR" dirty="0">
                <a:cs typeface="B Titr" panose="00000700000000000000" pitchFamily="2" charset="-78"/>
              </a:rPr>
              <a:t>مقاومت به انسولین به جای روش های دقیق تر ودر عین </a:t>
            </a:r>
            <a:r>
              <a:rPr lang="fa-IR" dirty="0" smtClean="0">
                <a:cs typeface="B Titr" panose="00000700000000000000" pitchFamily="2" charset="-78"/>
              </a:rPr>
              <a:t>حال پیچیده تر  مثل </a:t>
            </a:r>
            <a:r>
              <a:rPr lang="en-US" b="1" dirty="0" smtClean="0">
                <a:cs typeface="B Titr" panose="00000700000000000000" pitchFamily="2" charset="-78"/>
              </a:rPr>
              <a:t> </a:t>
            </a:r>
            <a:r>
              <a:rPr lang="en-US" sz="2000" b="1" dirty="0" smtClean="0">
                <a:cs typeface="B Titr" panose="00000700000000000000" pitchFamily="2" charset="-78"/>
              </a:rPr>
              <a:t>clamp</a:t>
            </a:r>
            <a:r>
              <a:rPr lang="fa-IR" sz="2000" b="1" dirty="0" smtClean="0">
                <a:cs typeface="B Titr" panose="00000700000000000000" pitchFamily="2" charset="-78"/>
              </a:rPr>
              <a:t> </a:t>
            </a:r>
            <a:r>
              <a:rPr lang="en-US" sz="2000" b="1" dirty="0" smtClean="0">
                <a:cs typeface="B Titr" panose="00000700000000000000" pitchFamily="2" charset="-78"/>
              </a:rPr>
              <a:t> </a:t>
            </a:r>
            <a:r>
              <a:rPr lang="en-US" sz="2000" b="1" dirty="0" err="1" smtClean="0">
                <a:cs typeface="B Titr" panose="00000700000000000000" pitchFamily="2" charset="-78"/>
              </a:rPr>
              <a:t>Euglycemic</a:t>
            </a:r>
            <a:r>
              <a:rPr lang="fa-IR" sz="2000" b="1" dirty="0" smtClean="0">
                <a:cs typeface="B Titr" panose="00000700000000000000" pitchFamily="2" charset="-78"/>
              </a:rPr>
              <a:t>   </a:t>
            </a:r>
            <a:r>
              <a:rPr lang="en-US" sz="2000" b="1" dirty="0" err="1" smtClean="0">
                <a:cs typeface="B Titr" panose="00000700000000000000" pitchFamily="2" charset="-78"/>
              </a:rPr>
              <a:t>Hyperinsulinemic</a:t>
            </a:r>
            <a:r>
              <a:rPr lang="fa-IR" sz="2000" b="1" dirty="0" smtClean="0">
                <a:cs typeface="B Titr" panose="00000700000000000000" pitchFamily="2" charset="-78"/>
              </a:rPr>
              <a:t> </a:t>
            </a:r>
            <a:r>
              <a:rPr lang="fa-IR" dirty="0" smtClean="0">
                <a:cs typeface="B Titr" panose="00000700000000000000" pitchFamily="2" charset="-78"/>
              </a:rPr>
              <a:t>در </a:t>
            </a:r>
            <a:r>
              <a:rPr lang="fa-IR" dirty="0">
                <a:cs typeface="B Titr" panose="00000700000000000000" pitchFamily="2" charset="-78"/>
              </a:rPr>
              <a:t>نظر گرفته شده است </a:t>
            </a:r>
            <a:r>
              <a:rPr lang="en-US" dirty="0">
                <a:cs typeface="B Titr" panose="00000700000000000000" pitchFamily="2" charset="-78"/>
              </a:rPr>
              <a:t>.</a:t>
            </a:r>
            <a:r>
              <a:rPr lang="fa-IR" dirty="0">
                <a:cs typeface="B Titr" panose="00000700000000000000" pitchFamily="2" charset="-78"/>
              </a:rPr>
              <a:t> </a:t>
            </a:r>
            <a:endParaRPr lang="en-US" dirty="0" smtClean="0">
              <a:cs typeface="B Titr" panose="00000700000000000000" pitchFamily="2" charset="-78"/>
            </a:endParaRPr>
          </a:p>
          <a:p>
            <a:pPr marL="109728" indent="0" algn="just" rtl="1">
              <a:lnSpc>
                <a:spcPct val="160000"/>
              </a:lnSpc>
              <a:buNone/>
            </a:pPr>
            <a:r>
              <a:rPr lang="fa-IR" dirty="0" smtClean="0">
                <a:cs typeface="B Titr" panose="00000700000000000000" pitchFamily="2" charset="-78"/>
              </a:rPr>
              <a:t>یک </a:t>
            </a:r>
            <a:r>
              <a:rPr lang="fa-IR" dirty="0">
                <a:cs typeface="B Titr" panose="00000700000000000000" pitchFamily="2" charset="-78"/>
              </a:rPr>
              <a:t>تغییر کوچک در </a:t>
            </a:r>
            <a:r>
              <a:rPr lang="en-US" dirty="0">
                <a:cs typeface="B Titr" panose="00000700000000000000" pitchFamily="2" charset="-78"/>
              </a:rPr>
              <a:t>cut- off</a:t>
            </a:r>
            <a:r>
              <a:rPr lang="fa-IR" dirty="0">
                <a:cs typeface="B Titr" panose="00000700000000000000" pitchFamily="2" charset="-78"/>
              </a:rPr>
              <a:t> انتخاب شده  ،ممکن است باعث </a:t>
            </a:r>
            <a:r>
              <a:rPr lang="en-US" b="1" dirty="0">
                <a:solidFill>
                  <a:srgbClr val="FF0000"/>
                </a:solidFill>
                <a:cs typeface="B Titr" panose="00000700000000000000" pitchFamily="2" charset="-78"/>
              </a:rPr>
              <a:t>misclassification</a:t>
            </a:r>
            <a:r>
              <a:rPr lang="fa-IR" dirty="0">
                <a:cs typeface="B Titr" panose="00000700000000000000" pitchFamily="2" charset="-78"/>
              </a:rPr>
              <a:t> شده و  ویژگی آن را تحت تاثیر قرار </a:t>
            </a:r>
            <a:r>
              <a:rPr lang="fa-IR" dirty="0" smtClean="0">
                <a:cs typeface="B Titr" panose="00000700000000000000" pitchFamily="2" charset="-78"/>
              </a:rPr>
              <a:t>دهد</a:t>
            </a:r>
            <a:endParaRPr lang="en-US" dirty="0" smtClean="0">
              <a:cs typeface="B Titr" panose="00000700000000000000" pitchFamily="2" charset="-78"/>
            </a:endParaRPr>
          </a:p>
          <a:p>
            <a:pPr marL="109728" indent="0" algn="just" rtl="1">
              <a:lnSpc>
                <a:spcPct val="160000"/>
              </a:lnSpc>
              <a:buNone/>
            </a:pPr>
            <a:r>
              <a:rPr lang="fa-IR" dirty="0" smtClean="0">
                <a:cs typeface="B Titr" panose="00000700000000000000" pitchFamily="2" charset="-78"/>
              </a:rPr>
              <a:t> </a:t>
            </a:r>
            <a:r>
              <a:rPr lang="fa-IR" dirty="0">
                <a:cs typeface="B Titr" panose="00000700000000000000" pitchFamily="2" charset="-78"/>
              </a:rPr>
              <a:t>و به همین دلیل  هنوز  توافق کلی  در مورد </a:t>
            </a:r>
            <a:r>
              <a:rPr lang="en-US" dirty="0">
                <a:cs typeface="B Titr" panose="00000700000000000000" pitchFamily="2" charset="-78"/>
              </a:rPr>
              <a:t>cut- off</a:t>
            </a:r>
            <a:r>
              <a:rPr lang="fa-IR" dirty="0">
                <a:cs typeface="B Titr" panose="00000700000000000000" pitchFamily="2" charset="-78"/>
              </a:rPr>
              <a:t> در نظرگرفته شده برای تشخیص مقاومت به انسولین وجود </a:t>
            </a:r>
            <a:r>
              <a:rPr lang="fa-IR" dirty="0" smtClean="0">
                <a:cs typeface="B Titr" panose="00000700000000000000" pitchFamily="2" charset="-78"/>
              </a:rPr>
              <a:t>ندارد</a:t>
            </a:r>
            <a:r>
              <a:rPr lang="en-US" dirty="0" smtClean="0">
                <a:cs typeface="B Titr" panose="00000700000000000000" pitchFamily="2" charset="-78"/>
              </a:rPr>
              <a:t>.</a:t>
            </a:r>
            <a:endParaRPr lang="fa-IR" dirty="0" smtClean="0">
              <a:cs typeface="B Titr" panose="00000700000000000000" pitchFamily="2" charset="-78"/>
            </a:endParaRPr>
          </a:p>
        </p:txBody>
      </p:sp>
      <p:sp>
        <p:nvSpPr>
          <p:cNvPr id="4" name="TextBox 3"/>
          <p:cNvSpPr txBox="1"/>
          <p:nvPr/>
        </p:nvSpPr>
        <p:spPr>
          <a:xfrm>
            <a:off x="2743200" y="6030231"/>
            <a:ext cx="5638800" cy="584775"/>
          </a:xfrm>
          <a:prstGeom prst="rect">
            <a:avLst/>
          </a:prstGeom>
          <a:noFill/>
        </p:spPr>
        <p:txBody>
          <a:bodyPr wrap="square" rtlCol="0">
            <a:spAutoFit/>
          </a:bodyPr>
          <a:lstStyle/>
          <a:p>
            <a:r>
              <a:rPr lang="en-US" sz="1400" u="sng" dirty="0" smtClean="0">
                <a:hlinkClick r:id="rId2" tooltip="Archives of Iranian medicine."/>
              </a:rPr>
              <a:t>Arch </a:t>
            </a:r>
            <a:r>
              <a:rPr lang="en-US" sz="1400" u="sng" dirty="0">
                <a:hlinkClick r:id="rId2" tooltip="Archives of Iranian medicine."/>
              </a:rPr>
              <a:t>Iran Med.</a:t>
            </a:r>
            <a:r>
              <a:rPr lang="en-US" sz="1400" dirty="0"/>
              <a:t> 2012 Oct;15(10):606-10</a:t>
            </a:r>
            <a:r>
              <a:rPr lang="en-US" sz="1200" dirty="0" smtClean="0"/>
              <a:t>.</a:t>
            </a:r>
            <a:endParaRPr lang="en-US" sz="1200" b="1" dirty="0"/>
          </a:p>
          <a:p>
            <a:endParaRPr lang="en-US" dirty="0"/>
          </a:p>
        </p:txBody>
      </p:sp>
    </p:spTree>
    <p:extLst>
      <p:ext uri="{BB962C8B-B14F-4D97-AF65-F5344CB8AC3E}">
        <p14:creationId xmlns:p14="http://schemas.microsoft.com/office/powerpoint/2010/main" val="3284530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762000"/>
            <a:ext cx="5105398" cy="270797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29000"/>
            <a:ext cx="5105399" cy="2743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598" y="3671088"/>
            <a:ext cx="3124200" cy="253054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304800" y="228600"/>
            <a:ext cx="8839201" cy="646331"/>
          </a:xfrm>
          <a:prstGeom prst="rect">
            <a:avLst/>
          </a:prstGeom>
          <a:noFill/>
        </p:spPr>
        <p:txBody>
          <a:bodyPr wrap="square" rtlCol="0">
            <a:spAutoFit/>
          </a:bodyPr>
          <a:lstStyle/>
          <a:p>
            <a:r>
              <a:rPr lang="en-US" sz="1400" b="1" dirty="0" smtClean="0"/>
              <a:t>phenotypes </a:t>
            </a:r>
            <a:r>
              <a:rPr lang="en-US" sz="1400" b="1" dirty="0"/>
              <a:t>defined by body mass index categories and a pre-defined cut-off for HOMA-IR</a:t>
            </a:r>
            <a:r>
              <a:rPr lang="en-US" b="1" dirty="0"/>
              <a:t>.</a:t>
            </a:r>
          </a:p>
          <a:p>
            <a:endParaRPr lang="en-US" dirty="0"/>
          </a:p>
        </p:txBody>
      </p:sp>
      <p:sp>
        <p:nvSpPr>
          <p:cNvPr id="8" name="TextBox 7"/>
          <p:cNvSpPr txBox="1"/>
          <p:nvPr/>
        </p:nvSpPr>
        <p:spPr>
          <a:xfrm>
            <a:off x="3003304" y="6248400"/>
            <a:ext cx="5683495" cy="584775"/>
          </a:xfrm>
          <a:prstGeom prst="rect">
            <a:avLst/>
          </a:prstGeom>
          <a:noFill/>
        </p:spPr>
        <p:txBody>
          <a:bodyPr wrap="square" rtlCol="0">
            <a:spAutoFit/>
          </a:bodyPr>
          <a:lstStyle/>
          <a:p>
            <a:r>
              <a:rPr lang="en-US" sz="1400" u="sng" dirty="0" smtClean="0">
                <a:hlinkClick r:id="rId5" tooltip="European journal of preventive cardiology."/>
              </a:rPr>
              <a:t>J </a:t>
            </a:r>
            <a:r>
              <a:rPr lang="en-US" sz="1400" u="sng" dirty="0" err="1">
                <a:hlinkClick r:id="rId5" tooltip="European journal of preventive cardiology."/>
              </a:rPr>
              <a:t>Prev</a:t>
            </a:r>
            <a:r>
              <a:rPr lang="en-US" sz="1400" u="sng" dirty="0">
                <a:hlinkClick r:id="rId5" tooltip="European journal of preventive cardiology."/>
              </a:rPr>
              <a:t> </a:t>
            </a:r>
            <a:r>
              <a:rPr lang="en-US" sz="1400" u="sng" dirty="0" err="1">
                <a:hlinkClick r:id="rId5" tooltip="European journal of preventive cardiology."/>
              </a:rPr>
              <a:t>Cardiol</a:t>
            </a:r>
            <a:r>
              <a:rPr lang="en-US" sz="1400" u="sng" dirty="0">
                <a:hlinkClick r:id="rId5" tooltip="European journal of preventive cardiology."/>
              </a:rPr>
              <a:t>.</a:t>
            </a:r>
            <a:r>
              <a:rPr lang="en-US" sz="1400" dirty="0"/>
              <a:t> 2015 Dec 23]</a:t>
            </a:r>
          </a:p>
          <a:p>
            <a:endParaRPr lang="en-US" dirty="0"/>
          </a:p>
        </p:txBody>
      </p:sp>
      <p:sp>
        <p:nvSpPr>
          <p:cNvPr id="9" name="TextBox 8"/>
          <p:cNvSpPr txBox="1"/>
          <p:nvPr/>
        </p:nvSpPr>
        <p:spPr>
          <a:xfrm>
            <a:off x="1905000" y="2014210"/>
            <a:ext cx="1098305" cy="523220"/>
          </a:xfrm>
          <a:prstGeom prst="rect">
            <a:avLst/>
          </a:prstGeom>
          <a:noFill/>
        </p:spPr>
        <p:txBody>
          <a:bodyPr wrap="square" rtlCol="0">
            <a:spAutoFit/>
          </a:bodyPr>
          <a:lstStyle/>
          <a:p>
            <a:r>
              <a:rPr lang="en-US" sz="2800" b="1" dirty="0" smtClean="0">
                <a:solidFill>
                  <a:srgbClr val="FF0000"/>
                </a:solidFill>
              </a:rPr>
              <a:t>Is-o</a:t>
            </a:r>
            <a:endParaRPr lang="en-US" sz="2800" b="1" dirty="0">
              <a:solidFill>
                <a:srgbClr val="FF0000"/>
              </a:solidFill>
            </a:endParaRPr>
          </a:p>
        </p:txBody>
      </p:sp>
      <p:sp>
        <p:nvSpPr>
          <p:cNvPr id="10" name="TextBox 9"/>
          <p:cNvSpPr txBox="1"/>
          <p:nvPr/>
        </p:nvSpPr>
        <p:spPr>
          <a:xfrm>
            <a:off x="2133600" y="4751696"/>
            <a:ext cx="869705" cy="369332"/>
          </a:xfrm>
          <a:prstGeom prst="rect">
            <a:avLst/>
          </a:prstGeom>
          <a:noFill/>
        </p:spPr>
        <p:txBody>
          <a:bodyPr wrap="square" rtlCol="0">
            <a:spAutoFit/>
          </a:bodyPr>
          <a:lstStyle/>
          <a:p>
            <a:r>
              <a:rPr lang="en-US" b="1" dirty="0" smtClean="0">
                <a:solidFill>
                  <a:srgbClr val="FF0000"/>
                </a:solidFill>
              </a:rPr>
              <a:t>IR-O</a:t>
            </a:r>
            <a:endParaRPr lang="en-US" b="1" dirty="0">
              <a:solidFill>
                <a:srgbClr val="FF0000"/>
              </a:solidFill>
            </a:endParaRPr>
          </a:p>
        </p:txBody>
      </p:sp>
      <p:sp>
        <p:nvSpPr>
          <p:cNvPr id="11" name="TextBox 10"/>
          <p:cNvSpPr txBox="1"/>
          <p:nvPr/>
        </p:nvSpPr>
        <p:spPr>
          <a:xfrm>
            <a:off x="6324600" y="3671088"/>
            <a:ext cx="1181098" cy="400110"/>
          </a:xfrm>
          <a:prstGeom prst="rect">
            <a:avLst/>
          </a:prstGeom>
          <a:noFill/>
        </p:spPr>
        <p:txBody>
          <a:bodyPr wrap="square" rtlCol="0">
            <a:spAutoFit/>
          </a:bodyPr>
          <a:lstStyle/>
          <a:p>
            <a:r>
              <a:rPr lang="en-US" sz="2000" b="1" dirty="0" smtClean="0">
                <a:solidFill>
                  <a:srgbClr val="FF0000"/>
                </a:solidFill>
              </a:rPr>
              <a:t>IR-NW</a:t>
            </a:r>
            <a:endParaRPr lang="en-US" sz="2000" b="1" dirty="0">
              <a:solidFill>
                <a:srgbClr val="FF0000"/>
              </a:solidFill>
            </a:endParaRPr>
          </a:p>
        </p:txBody>
      </p:sp>
      <p:sp>
        <p:nvSpPr>
          <p:cNvPr id="2" name="Rectangle 1"/>
          <p:cNvSpPr/>
          <p:nvPr/>
        </p:nvSpPr>
        <p:spPr>
          <a:xfrm>
            <a:off x="5867398" y="533401"/>
            <a:ext cx="3276601" cy="2862322"/>
          </a:xfrm>
          <a:prstGeom prst="rect">
            <a:avLst/>
          </a:prstGeom>
        </p:spPr>
        <p:txBody>
          <a:bodyPr wrap="square">
            <a:spAutoFit/>
          </a:bodyPr>
          <a:lstStyle/>
          <a:p>
            <a:pPr marL="109728" indent="0" algn="r" rtl="1">
              <a:lnSpc>
                <a:spcPct val="200000"/>
              </a:lnSpc>
              <a:buNone/>
            </a:pPr>
            <a:r>
              <a:rPr lang="fa-IR" dirty="0">
                <a:cs typeface="B Titr" panose="00000700000000000000" pitchFamily="2" charset="-78"/>
              </a:rPr>
              <a:t>در متاانالیزی که توسط </a:t>
            </a:r>
            <a:r>
              <a:rPr lang="en-US" dirty="0" err="1">
                <a:cs typeface="B Titr" panose="00000700000000000000" pitchFamily="2" charset="-78"/>
              </a:rPr>
              <a:t>Eckel</a:t>
            </a:r>
            <a:r>
              <a:rPr lang="fa-IR" dirty="0">
                <a:cs typeface="B Titr" panose="00000700000000000000" pitchFamily="2" charset="-78"/>
              </a:rPr>
              <a:t> ، در انالیز محدود به مطالعات  بر اساس تعریف  مقاومت به انسولین و شاخص توده بدنی انجام شد، نتایج مشابه مطالعه ما بود.</a:t>
            </a:r>
            <a:endParaRPr lang="en-US" dirty="0"/>
          </a:p>
        </p:txBody>
      </p:sp>
    </p:spTree>
    <p:extLst>
      <p:ext uri="{BB962C8B-B14F-4D97-AF65-F5344CB8AC3E}">
        <p14:creationId xmlns:p14="http://schemas.microsoft.com/office/powerpoint/2010/main" val="4212309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109728" indent="0" algn="r" rtl="1">
              <a:lnSpc>
                <a:spcPct val="200000"/>
              </a:lnSpc>
              <a:buNone/>
            </a:pPr>
            <a:r>
              <a:rPr lang="fa-IR" dirty="0">
                <a:solidFill>
                  <a:srgbClr val="002060"/>
                </a:solidFill>
              </a:rPr>
              <a:t> </a:t>
            </a:r>
            <a:r>
              <a:rPr lang="fa-IR" dirty="0" smtClean="0">
                <a:solidFill>
                  <a:srgbClr val="002060"/>
                </a:solidFill>
                <a:cs typeface="B Titr" panose="00000700000000000000" pitchFamily="2" charset="-78"/>
              </a:rPr>
              <a:t> </a:t>
            </a:r>
            <a:r>
              <a:rPr lang="fa-IR" dirty="0">
                <a:solidFill>
                  <a:srgbClr val="002060"/>
                </a:solidFill>
                <a:cs typeface="B Titr" panose="00000700000000000000" pitchFamily="2" charset="-78"/>
              </a:rPr>
              <a:t>علاوه بر این سطح انسولین در تعداد محدودی از افراد مطالعه ما اندازه گیری شد که ممکن است  به علت </a:t>
            </a:r>
            <a:r>
              <a:rPr lang="en-US" dirty="0">
                <a:solidFill>
                  <a:srgbClr val="002060"/>
                </a:solidFill>
                <a:cs typeface="B Titr" panose="00000700000000000000" pitchFamily="2" charset="-78"/>
              </a:rPr>
              <a:t>selection bias</a:t>
            </a:r>
            <a:r>
              <a:rPr lang="fa-IR" dirty="0">
                <a:solidFill>
                  <a:srgbClr val="002060"/>
                </a:solidFill>
                <a:cs typeface="B Titr" panose="00000700000000000000" pitchFamily="2" charset="-78"/>
              </a:rPr>
              <a:t> ایجاد شده ، تفسیر نتایج ما در این زمینه را مشکل میسازد</a:t>
            </a:r>
            <a:r>
              <a:rPr lang="fa-IR" dirty="0">
                <a:solidFill>
                  <a:srgbClr val="00B0F0"/>
                </a:solidFill>
                <a:cs typeface="B Titr" panose="00000700000000000000" pitchFamily="2" charset="-78"/>
              </a:rPr>
              <a:t>.</a:t>
            </a:r>
            <a:endParaRPr lang="en-US" dirty="0">
              <a:solidFill>
                <a:srgbClr val="00B0F0"/>
              </a:solidFill>
              <a:cs typeface="B Titr" panose="00000700000000000000" pitchFamily="2" charset="-78"/>
            </a:endParaRPr>
          </a:p>
          <a:p>
            <a:endParaRPr lang="en-US" dirty="0"/>
          </a:p>
        </p:txBody>
      </p:sp>
    </p:spTree>
    <p:extLst>
      <p:ext uri="{BB962C8B-B14F-4D97-AF65-F5344CB8AC3E}">
        <p14:creationId xmlns:p14="http://schemas.microsoft.com/office/powerpoint/2010/main" val="39506211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229600" cy="5516563"/>
          </a:xfrm>
        </p:spPr>
        <p:style>
          <a:lnRef idx="2">
            <a:schemeClr val="accent4"/>
          </a:lnRef>
          <a:fillRef idx="1">
            <a:schemeClr val="lt1"/>
          </a:fillRef>
          <a:effectRef idx="0">
            <a:schemeClr val="accent4"/>
          </a:effectRef>
          <a:fontRef idx="minor">
            <a:schemeClr val="dk1"/>
          </a:fontRef>
        </p:style>
        <p:txBody>
          <a:bodyPr/>
          <a:lstStyle/>
          <a:p>
            <a:pPr marL="109728" indent="0" algn="r">
              <a:lnSpc>
                <a:spcPct val="150000"/>
              </a:lnSpc>
              <a:buNone/>
            </a:pPr>
            <a:r>
              <a:rPr lang="fa-IR" dirty="0">
                <a:cs typeface="B Titr" panose="00000700000000000000" pitchFamily="2" charset="-78"/>
              </a:rPr>
              <a:t> به طور کلی   اگرچه به نظر میرسد تعاریف مختلف در نظر گرفته شده برای فنوتیپ های چاقی ( بر اساس فاکتورهای متابولیک  و یا مقاومت به انسولین) ، از نظر پیشگویی  خطر بروز حوادث قلبی عروقی یکسان هستند، ولی گمان میرود فنوتیپ های مختلف نماد </a:t>
            </a:r>
            <a:r>
              <a:rPr lang="fa-IR" dirty="0">
                <a:solidFill>
                  <a:srgbClr val="FF0000"/>
                </a:solidFill>
                <a:cs typeface="B Titr" panose="00000700000000000000" pitchFamily="2" charset="-78"/>
              </a:rPr>
              <a:t>مکانیسم های زمینه ای  متفاوت </a:t>
            </a:r>
            <a:r>
              <a:rPr lang="fa-IR" dirty="0">
                <a:cs typeface="B Titr" panose="00000700000000000000" pitchFamily="2" charset="-78"/>
              </a:rPr>
              <a:t>باشند و در واقع  نژاد، رفتار </a:t>
            </a:r>
            <a:r>
              <a:rPr lang="fa-IR" dirty="0" smtClean="0">
                <a:cs typeface="B Titr" panose="00000700000000000000" pitchFamily="2" charset="-78"/>
              </a:rPr>
              <a:t>های  بهداشتی،ترکیب </a:t>
            </a:r>
            <a:r>
              <a:rPr lang="fa-IR" dirty="0">
                <a:cs typeface="B Titr" panose="00000700000000000000" pitchFamily="2" charset="-78"/>
              </a:rPr>
              <a:t>توده بدنی ،فعالیت متابولیک بافت </a:t>
            </a:r>
            <a:r>
              <a:rPr lang="fa-IR" smtClean="0">
                <a:cs typeface="B Titr" panose="00000700000000000000" pitchFamily="2" charset="-78"/>
              </a:rPr>
              <a:t>چربی ، </a:t>
            </a:r>
            <a:r>
              <a:rPr lang="fa-IR" dirty="0" smtClean="0">
                <a:cs typeface="B Titr" panose="00000700000000000000" pitchFamily="2" charset="-78"/>
              </a:rPr>
              <a:t>ایجاد </a:t>
            </a:r>
            <a:r>
              <a:rPr lang="en-US" dirty="0" smtClean="0">
                <a:cs typeface="B Titr" panose="00000700000000000000" pitchFamily="2" charset="-78"/>
              </a:rPr>
              <a:t>.</a:t>
            </a:r>
            <a:r>
              <a:rPr lang="fa-IR" dirty="0" smtClean="0">
                <a:cs typeface="B Titr" panose="00000700000000000000" pitchFamily="2" charset="-78"/>
              </a:rPr>
              <a:t>فنوتیپ </a:t>
            </a:r>
            <a:r>
              <a:rPr lang="fa-IR" dirty="0">
                <a:cs typeface="B Titr" panose="00000700000000000000" pitchFamily="2" charset="-78"/>
              </a:rPr>
              <a:t>های مختلف  را تحت تاثیر قرار </a:t>
            </a:r>
            <a:r>
              <a:rPr lang="fa-IR" dirty="0" smtClean="0">
                <a:cs typeface="B Titr" panose="00000700000000000000" pitchFamily="2" charset="-78"/>
              </a:rPr>
              <a:t>میدهد</a:t>
            </a:r>
            <a:endParaRPr lang="en-US" dirty="0">
              <a:cs typeface="B Titr" panose="00000700000000000000" pitchFamily="2" charset="-78"/>
            </a:endParaRPr>
          </a:p>
          <a:p>
            <a:endParaRPr lang="en-US" dirty="0"/>
          </a:p>
        </p:txBody>
      </p:sp>
      <p:sp>
        <p:nvSpPr>
          <p:cNvPr id="4" name="TextBox 3"/>
          <p:cNvSpPr txBox="1"/>
          <p:nvPr/>
        </p:nvSpPr>
        <p:spPr>
          <a:xfrm>
            <a:off x="2743200" y="5943600"/>
            <a:ext cx="5334000" cy="861774"/>
          </a:xfrm>
          <a:prstGeom prst="rect">
            <a:avLst/>
          </a:prstGeom>
          <a:noFill/>
        </p:spPr>
        <p:txBody>
          <a:bodyPr wrap="square" rtlCol="0">
            <a:spAutoFit/>
          </a:bodyPr>
          <a:lstStyle/>
          <a:p>
            <a:r>
              <a:rPr lang="en-US" dirty="0" smtClean="0"/>
              <a:t>.</a:t>
            </a:r>
            <a:r>
              <a:rPr lang="en-US" dirty="0" smtClean="0">
                <a:hlinkClick r:id="rId2"/>
              </a:rPr>
              <a:t> </a:t>
            </a:r>
            <a:r>
              <a:rPr lang="en-US" dirty="0">
                <a:hlinkClick r:id="rId2"/>
              </a:rPr>
              <a:t/>
            </a:r>
            <a:br>
              <a:rPr lang="en-US" dirty="0">
                <a:hlinkClick r:id="rId2"/>
              </a:rPr>
            </a:br>
            <a:r>
              <a:rPr lang="en-US" sz="1400" dirty="0" smtClean="0"/>
              <a:t>obesity</a:t>
            </a:r>
            <a:r>
              <a:rPr lang="en-US" sz="1400" dirty="0"/>
              <a:t> </a:t>
            </a:r>
            <a:r>
              <a:rPr lang="en-US" sz="1400" dirty="0" smtClean="0"/>
              <a:t>2012 20.651-9</a:t>
            </a:r>
            <a:endParaRPr lang="en-US" b="1" dirty="0"/>
          </a:p>
          <a:p>
            <a:endParaRPr lang="en-US" dirty="0"/>
          </a:p>
        </p:txBody>
      </p:sp>
    </p:spTree>
    <p:extLst>
      <p:ext uri="{BB962C8B-B14F-4D97-AF65-F5344CB8AC3E}">
        <p14:creationId xmlns:p14="http://schemas.microsoft.com/office/powerpoint/2010/main" val="1787124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02491"/>
          </a:xfrm>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109728" indent="0" algn="r" rtl="1">
              <a:lnSpc>
                <a:spcPct val="160000"/>
              </a:lnSpc>
              <a:buNone/>
            </a:pPr>
            <a:r>
              <a:rPr lang="ar-SA" dirty="0">
                <a:cs typeface="B Titr" panose="00000700000000000000" pitchFamily="2" charset="-78"/>
              </a:rPr>
              <a:t>محدوديتهاي  مطالعه ما :</a:t>
            </a:r>
            <a:endParaRPr lang="en-US" dirty="0">
              <a:cs typeface="B Titr" panose="00000700000000000000" pitchFamily="2" charset="-78"/>
            </a:endParaRPr>
          </a:p>
          <a:p>
            <a:pPr algn="r" rtl="1">
              <a:lnSpc>
                <a:spcPct val="160000"/>
              </a:lnSpc>
              <a:buFont typeface="Arial" pitchFamily="34" charset="0"/>
              <a:buChar char="•"/>
            </a:pPr>
            <a:r>
              <a:rPr lang="ar-SA" dirty="0" smtClean="0">
                <a:cs typeface="B Titr" panose="00000700000000000000" pitchFamily="2" charset="-78"/>
              </a:rPr>
              <a:t>تعداد </a:t>
            </a:r>
            <a:r>
              <a:rPr lang="ar-SA" dirty="0">
                <a:cs typeface="B Titr" panose="00000700000000000000" pitchFamily="2" charset="-78"/>
              </a:rPr>
              <a:t>کم داده در هر یک از فنوتیپ ها </a:t>
            </a:r>
            <a:r>
              <a:rPr lang="fa-IR" dirty="0" smtClean="0">
                <a:cs typeface="B Titr" panose="00000700000000000000" pitchFamily="2" charset="-78"/>
              </a:rPr>
              <a:t>و عدم توانایی </a:t>
            </a:r>
            <a:r>
              <a:rPr lang="ar-SA" dirty="0" smtClean="0">
                <a:cs typeface="B Titr" panose="00000700000000000000" pitchFamily="2" charset="-78"/>
              </a:rPr>
              <a:t>گزارش </a:t>
            </a:r>
            <a:r>
              <a:rPr lang="ar-SA" dirty="0">
                <a:cs typeface="B Titr" panose="00000700000000000000" pitchFamily="2" charset="-78"/>
              </a:rPr>
              <a:t>نتایج پیامد </a:t>
            </a:r>
            <a:r>
              <a:rPr lang="fa-IR" dirty="0" smtClean="0">
                <a:cs typeface="B Titr" panose="00000700000000000000" pitchFamily="2" charset="-78"/>
              </a:rPr>
              <a:t>به </a:t>
            </a:r>
            <a:r>
              <a:rPr lang="ar-SA" dirty="0" smtClean="0">
                <a:cs typeface="B Titr" panose="00000700000000000000" pitchFamily="2" charset="-78"/>
              </a:rPr>
              <a:t>تفکیک جنس</a:t>
            </a:r>
            <a:endParaRPr lang="fa-IR" dirty="0" smtClean="0">
              <a:cs typeface="B Titr" panose="00000700000000000000" pitchFamily="2" charset="-78"/>
            </a:endParaRPr>
          </a:p>
          <a:p>
            <a:pPr algn="r" rtl="1">
              <a:lnSpc>
                <a:spcPct val="160000"/>
              </a:lnSpc>
              <a:buFont typeface="Arial" pitchFamily="34" charset="0"/>
              <a:buChar char="•"/>
            </a:pPr>
            <a:r>
              <a:rPr lang="ar-SA" dirty="0" smtClean="0">
                <a:cs typeface="B Titr" panose="00000700000000000000" pitchFamily="2" charset="-78"/>
              </a:rPr>
              <a:t>عدم </a:t>
            </a:r>
            <a:r>
              <a:rPr lang="ar-SA" dirty="0">
                <a:cs typeface="B Titr" panose="00000700000000000000" pitchFamily="2" charset="-78"/>
              </a:rPr>
              <a:t>بررسی سیر فنوتیپ ها در طی زمان </a:t>
            </a:r>
            <a:r>
              <a:rPr lang="ar-SA" dirty="0" smtClean="0">
                <a:cs typeface="B Titr" panose="00000700000000000000" pitchFamily="2" charset="-78"/>
              </a:rPr>
              <a:t>پیگیری</a:t>
            </a:r>
            <a:endParaRPr lang="fa-IR" dirty="0" smtClean="0">
              <a:cs typeface="B Titr" panose="00000700000000000000" pitchFamily="2" charset="-78"/>
            </a:endParaRPr>
          </a:p>
          <a:p>
            <a:pPr algn="r" rtl="1">
              <a:lnSpc>
                <a:spcPct val="160000"/>
              </a:lnSpc>
              <a:buFont typeface="Arial" pitchFamily="34" charset="0"/>
              <a:buChar char="•"/>
            </a:pPr>
            <a:r>
              <a:rPr lang="ar-SA" dirty="0" smtClean="0">
                <a:cs typeface="B Titr" panose="00000700000000000000" pitchFamily="2" charset="-78"/>
              </a:rPr>
              <a:t>عدم </a:t>
            </a:r>
            <a:r>
              <a:rPr lang="ar-SA" dirty="0">
                <a:cs typeface="B Titr" panose="00000700000000000000" pitchFamily="2" charset="-78"/>
              </a:rPr>
              <a:t>انالیز بر اساس دوام و یا تغییر ماهیت فنوتیپ </a:t>
            </a:r>
            <a:r>
              <a:rPr lang="ar-SA" dirty="0" smtClean="0">
                <a:cs typeface="B Titr" panose="00000700000000000000" pitchFamily="2" charset="-78"/>
              </a:rPr>
              <a:t>ها</a:t>
            </a:r>
            <a:endParaRPr lang="fa-IR" dirty="0" smtClean="0">
              <a:cs typeface="B Titr" panose="00000700000000000000" pitchFamily="2" charset="-78"/>
            </a:endParaRPr>
          </a:p>
          <a:p>
            <a:pPr algn="r" rtl="1">
              <a:lnSpc>
                <a:spcPct val="160000"/>
              </a:lnSpc>
              <a:buFont typeface="Arial" pitchFamily="34" charset="0"/>
              <a:buChar char="•"/>
            </a:pPr>
            <a:r>
              <a:rPr lang="fa-IR" dirty="0">
                <a:cs typeface="B Titr" panose="00000700000000000000" pitchFamily="2" charset="-78"/>
              </a:rPr>
              <a:t>ارزیابی چاقی شکمی </a:t>
            </a:r>
            <a:r>
              <a:rPr lang="fa-IR" dirty="0" smtClean="0">
                <a:cs typeface="B Titr" panose="00000700000000000000" pitchFamily="2" charset="-78"/>
              </a:rPr>
              <a:t>بوسیله</a:t>
            </a:r>
            <a:r>
              <a:rPr lang="en-US" dirty="0" smtClean="0">
                <a:cs typeface="B Titr" panose="00000700000000000000" pitchFamily="2" charset="-78"/>
              </a:rPr>
              <a:t> </a:t>
            </a:r>
            <a:r>
              <a:rPr lang="fa-IR" dirty="0" smtClean="0">
                <a:cs typeface="B Titr" panose="00000700000000000000" pitchFamily="2" charset="-78"/>
              </a:rPr>
              <a:t>اندازه </a:t>
            </a:r>
            <a:r>
              <a:rPr lang="fa-IR" dirty="0">
                <a:cs typeface="B Titr" panose="00000700000000000000" pitchFamily="2" charset="-78"/>
              </a:rPr>
              <a:t>گیری ساده  دور کمرو عدم توانایی این روش در تفکیک چربی </a:t>
            </a:r>
            <a:r>
              <a:rPr lang="fa-IR" dirty="0" smtClean="0">
                <a:cs typeface="B Titr" panose="00000700000000000000" pitchFamily="2" charset="-78"/>
              </a:rPr>
              <a:t>احشایی </a:t>
            </a:r>
            <a:r>
              <a:rPr lang="fa-IR" dirty="0">
                <a:cs typeface="B Titr" panose="00000700000000000000" pitchFamily="2" charset="-78"/>
              </a:rPr>
              <a:t>از چربی زیر </a:t>
            </a:r>
            <a:r>
              <a:rPr lang="fa-IR" dirty="0" smtClean="0">
                <a:cs typeface="B Titr" panose="00000700000000000000" pitchFamily="2" charset="-78"/>
              </a:rPr>
              <a:t>پوستی</a:t>
            </a:r>
          </a:p>
          <a:p>
            <a:pPr algn="r" rtl="1">
              <a:lnSpc>
                <a:spcPct val="160000"/>
              </a:lnSpc>
              <a:buFont typeface="Arial" pitchFamily="34" charset="0"/>
              <a:buChar char="•"/>
            </a:pPr>
            <a:r>
              <a:rPr lang="fa-IR" dirty="0" smtClean="0">
                <a:cs typeface="B Titr" panose="00000700000000000000" pitchFamily="2" charset="-78"/>
              </a:rPr>
              <a:t>اندازه گیری میزان فعالیت بدنی بصورت کیفی( در فاز اول)</a:t>
            </a:r>
          </a:p>
          <a:p>
            <a:pPr algn="r" rtl="1">
              <a:lnSpc>
                <a:spcPct val="160000"/>
              </a:lnSpc>
              <a:buFont typeface="Arial" pitchFamily="34" charset="0"/>
              <a:buChar char="•"/>
            </a:pPr>
            <a:r>
              <a:rPr lang="fa-IR" dirty="0" smtClean="0">
                <a:cs typeface="B Titr" panose="00000700000000000000" pitchFamily="2" charset="-78"/>
              </a:rPr>
              <a:t>عدم اندازه گیری سطح انسولین برای تمام افراد</a:t>
            </a:r>
          </a:p>
          <a:p>
            <a:pPr algn="r" rtl="1">
              <a:lnSpc>
                <a:spcPct val="160000"/>
              </a:lnSpc>
              <a:buFont typeface="Arial" pitchFamily="34" charset="0"/>
              <a:buChar char="•"/>
            </a:pPr>
            <a:r>
              <a:rPr lang="fa-IR" dirty="0" smtClean="0">
                <a:cs typeface="B Titr" panose="00000700000000000000" pitchFamily="2" charset="-78"/>
              </a:rPr>
              <a:t>عدم تعدیل </a:t>
            </a:r>
            <a:r>
              <a:rPr lang="en-US" dirty="0">
                <a:cs typeface="B Titr" panose="00000700000000000000" pitchFamily="2" charset="-78"/>
              </a:rPr>
              <a:t>Nutrition and socioeconomic  status </a:t>
            </a:r>
            <a:r>
              <a:rPr lang="fa-IR" dirty="0" smtClean="0">
                <a:cs typeface="B Titr" panose="00000700000000000000" pitchFamily="2" charset="-78"/>
              </a:rPr>
              <a:t> در آنالیز</a:t>
            </a:r>
          </a:p>
          <a:p>
            <a:pPr algn="r" rtl="1">
              <a:lnSpc>
                <a:spcPct val="160000"/>
              </a:lnSpc>
              <a:buFont typeface="Arial" pitchFamily="34" charset="0"/>
              <a:buChar char="•"/>
            </a:pPr>
            <a:endParaRPr lang="fa-IR" dirty="0" smtClean="0">
              <a:cs typeface="B Titr" panose="00000700000000000000" pitchFamily="2" charset="-78"/>
            </a:endParaRPr>
          </a:p>
          <a:p>
            <a:pPr algn="r" rtl="1">
              <a:lnSpc>
                <a:spcPct val="160000"/>
              </a:lnSpc>
              <a:buFont typeface="Arial" pitchFamily="34" charset="0"/>
              <a:buChar char="•"/>
            </a:pPr>
            <a:endParaRPr lang="en-US" dirty="0">
              <a:cs typeface="B Titr" panose="00000700000000000000" pitchFamily="2" charset="-78"/>
            </a:endParaRPr>
          </a:p>
        </p:txBody>
      </p:sp>
    </p:spTree>
    <p:extLst>
      <p:ext uri="{BB962C8B-B14F-4D97-AF65-F5344CB8AC3E}">
        <p14:creationId xmlns:p14="http://schemas.microsoft.com/office/powerpoint/2010/main" val="156323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r" rtl="1">
              <a:lnSpc>
                <a:spcPct val="150000"/>
              </a:lnSpc>
              <a:buFont typeface="Arial" panose="020B0604020202020204" pitchFamily="34" charset="0"/>
              <a:buChar char="•"/>
            </a:pPr>
            <a:r>
              <a:rPr lang="ar-SA" dirty="0">
                <a:cs typeface="B Titr" panose="00000700000000000000" pitchFamily="2" charset="-78"/>
              </a:rPr>
              <a:t>نقاط قوت مطالعه</a:t>
            </a:r>
            <a:r>
              <a:rPr lang="ar-SA" dirty="0" smtClean="0">
                <a:cs typeface="B Titr" panose="00000700000000000000" pitchFamily="2" charset="-78"/>
              </a:rPr>
              <a:t>:</a:t>
            </a:r>
            <a:endParaRPr lang="fa-IR" dirty="0" smtClean="0">
              <a:cs typeface="B Titr" panose="00000700000000000000" pitchFamily="2" charset="-78"/>
            </a:endParaRPr>
          </a:p>
          <a:p>
            <a:pPr algn="r" rtl="1">
              <a:lnSpc>
                <a:spcPct val="150000"/>
              </a:lnSpc>
              <a:buFont typeface="Arial" panose="020B0604020202020204" pitchFamily="34" charset="0"/>
              <a:buChar char="•"/>
            </a:pPr>
            <a:r>
              <a:rPr lang="ar-SA" dirty="0" smtClean="0">
                <a:cs typeface="B Titr" panose="00000700000000000000" pitchFamily="2" charset="-78"/>
              </a:rPr>
              <a:t>مبتنی </a:t>
            </a:r>
            <a:r>
              <a:rPr lang="ar-SA" dirty="0">
                <a:cs typeface="B Titr" panose="00000700000000000000" pitchFamily="2" charset="-78"/>
              </a:rPr>
              <a:t>بودن بر جمعیت </a:t>
            </a:r>
            <a:endParaRPr lang="en-US" dirty="0" smtClean="0">
              <a:cs typeface="B Titr" panose="00000700000000000000" pitchFamily="2" charset="-78"/>
            </a:endParaRPr>
          </a:p>
          <a:p>
            <a:pPr algn="r" rtl="1">
              <a:lnSpc>
                <a:spcPct val="150000"/>
              </a:lnSpc>
              <a:buFont typeface="Arial" panose="020B0604020202020204" pitchFamily="34" charset="0"/>
              <a:buChar char="•"/>
            </a:pPr>
            <a:r>
              <a:rPr lang="ar-SA" smtClean="0">
                <a:cs typeface="B Titr" panose="00000700000000000000" pitchFamily="2" charset="-78"/>
              </a:rPr>
              <a:t>مدت </a:t>
            </a:r>
            <a:r>
              <a:rPr lang="ar-SA" smtClean="0">
                <a:cs typeface="B Titr" panose="00000700000000000000" pitchFamily="2" charset="-78"/>
              </a:rPr>
              <a:t>فالواپ </a:t>
            </a:r>
            <a:r>
              <a:rPr lang="ar-SA" dirty="0">
                <a:cs typeface="B Titr" panose="00000700000000000000" pitchFamily="2" charset="-78"/>
              </a:rPr>
              <a:t>نسبتا </a:t>
            </a:r>
            <a:r>
              <a:rPr lang="ar-SA" dirty="0" smtClean="0">
                <a:cs typeface="B Titr" panose="00000700000000000000" pitchFamily="2" charset="-78"/>
              </a:rPr>
              <a:t>طولانی</a:t>
            </a:r>
            <a:endParaRPr lang="en-US" dirty="0" smtClean="0">
              <a:cs typeface="B Titr" panose="00000700000000000000" pitchFamily="2" charset="-78"/>
            </a:endParaRPr>
          </a:p>
          <a:p>
            <a:pPr algn="r" rtl="1">
              <a:lnSpc>
                <a:spcPct val="150000"/>
              </a:lnSpc>
              <a:buFont typeface="Arial" panose="020B0604020202020204" pitchFamily="34" charset="0"/>
              <a:buChar char="•"/>
            </a:pPr>
            <a:r>
              <a:rPr lang="fa-IR" dirty="0" smtClean="0">
                <a:cs typeface="B Titr" panose="00000700000000000000" pitchFamily="2" charset="-78"/>
              </a:rPr>
              <a:t>استفاده از اطلاعات جمع آوری شده </a:t>
            </a:r>
            <a:r>
              <a:rPr lang="ar-SA" dirty="0">
                <a:cs typeface="B Titr" panose="00000700000000000000" pitchFamily="2" charset="-78"/>
              </a:rPr>
              <a:t>به جای </a:t>
            </a:r>
            <a:r>
              <a:rPr lang="en-US" dirty="0">
                <a:cs typeface="B Titr" panose="00000700000000000000" pitchFamily="2" charset="-78"/>
              </a:rPr>
              <a:t>Self-reported data</a:t>
            </a:r>
            <a:r>
              <a:rPr lang="ar-SA" dirty="0">
                <a:cs typeface="B Titr" panose="00000700000000000000" pitchFamily="2" charset="-78"/>
              </a:rPr>
              <a:t> </a:t>
            </a:r>
            <a:endParaRPr lang="fa-IR" dirty="0" smtClean="0">
              <a:cs typeface="B Titr" panose="00000700000000000000" pitchFamily="2" charset="-78"/>
            </a:endParaRPr>
          </a:p>
          <a:p>
            <a:pPr marL="109728" indent="0" algn="r" rtl="1">
              <a:lnSpc>
                <a:spcPct val="150000"/>
              </a:lnSpc>
              <a:buNone/>
            </a:pPr>
            <a:r>
              <a:rPr lang="ar-SA" dirty="0" smtClean="0">
                <a:cs typeface="B Titr" panose="00000700000000000000" pitchFamily="2" charset="-78"/>
              </a:rPr>
              <a:t> </a:t>
            </a:r>
            <a:endParaRPr lang="en-US" dirty="0"/>
          </a:p>
        </p:txBody>
      </p:sp>
    </p:spTree>
    <p:extLst>
      <p:ext uri="{BB962C8B-B14F-4D97-AF65-F5344CB8AC3E}">
        <p14:creationId xmlns:p14="http://schemas.microsoft.com/office/powerpoint/2010/main" val="48102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257800"/>
          </a:xfrm>
        </p:spPr>
        <p:style>
          <a:lnRef idx="2">
            <a:schemeClr val="accent4"/>
          </a:lnRef>
          <a:fillRef idx="1">
            <a:schemeClr val="lt1"/>
          </a:fillRef>
          <a:effectRef idx="0">
            <a:schemeClr val="accent4"/>
          </a:effectRef>
          <a:fontRef idx="minor">
            <a:schemeClr val="dk1"/>
          </a:fontRef>
        </p:style>
        <p:txBody>
          <a:bodyPr>
            <a:normAutofit fontScale="92500"/>
          </a:bodyPr>
          <a:lstStyle/>
          <a:p>
            <a:pPr marL="109728" indent="0" algn="r" rtl="1">
              <a:lnSpc>
                <a:spcPct val="150000"/>
              </a:lnSpc>
              <a:buNone/>
            </a:pPr>
            <a:r>
              <a:rPr lang="ar-SA" dirty="0">
                <a:solidFill>
                  <a:schemeClr val="accent4"/>
                </a:solidFill>
                <a:cs typeface="B Titr" panose="00000700000000000000" pitchFamily="2" charset="-78"/>
              </a:rPr>
              <a:t>در نهایت مطالعه ما نشان داد که در فنوتیپ  </a:t>
            </a:r>
            <a:r>
              <a:rPr lang="en-US" dirty="0">
                <a:solidFill>
                  <a:schemeClr val="accent4"/>
                </a:solidFill>
                <a:cs typeface="B Titr" panose="00000700000000000000" pitchFamily="2" charset="-78"/>
              </a:rPr>
              <a:t>MHO</a:t>
            </a:r>
            <a:r>
              <a:rPr lang="ar-SA" dirty="0">
                <a:solidFill>
                  <a:schemeClr val="accent4"/>
                </a:solidFill>
                <a:cs typeface="B Titr" panose="00000700000000000000" pitchFamily="2" charset="-78"/>
              </a:rPr>
              <a:t>  و</a:t>
            </a:r>
            <a:r>
              <a:rPr lang="en-US" dirty="0">
                <a:solidFill>
                  <a:schemeClr val="accent4"/>
                </a:solidFill>
                <a:cs typeface="B Titr" panose="00000700000000000000" pitchFamily="2" charset="-78"/>
              </a:rPr>
              <a:t>MHOW</a:t>
            </a:r>
            <a:r>
              <a:rPr lang="ar-SA" dirty="0">
                <a:solidFill>
                  <a:schemeClr val="accent4"/>
                </a:solidFill>
                <a:cs typeface="B Titr" panose="00000700000000000000" pitchFamily="2" charset="-78"/>
              </a:rPr>
              <a:t>  ریسک بیماریهای قلبی عروقی علی رغم پیگیری نسبتا  طولانی  افزایش نیافت </a:t>
            </a:r>
            <a:r>
              <a:rPr lang="ar-SA" dirty="0" smtClean="0">
                <a:solidFill>
                  <a:schemeClr val="accent4"/>
                </a:solidFill>
                <a:cs typeface="B Titr" panose="00000700000000000000" pitchFamily="2" charset="-78"/>
              </a:rPr>
              <a:t>.</a:t>
            </a:r>
            <a:endParaRPr lang="fa-IR" dirty="0" smtClean="0">
              <a:solidFill>
                <a:schemeClr val="accent4"/>
              </a:solidFill>
              <a:cs typeface="B Titr" panose="00000700000000000000" pitchFamily="2" charset="-78"/>
            </a:endParaRPr>
          </a:p>
          <a:p>
            <a:pPr marL="109728" indent="0" algn="r" rtl="1">
              <a:lnSpc>
                <a:spcPct val="150000"/>
              </a:lnSpc>
              <a:buNone/>
            </a:pPr>
            <a:r>
              <a:rPr lang="ar-SA" dirty="0" smtClean="0">
                <a:solidFill>
                  <a:schemeClr val="accent4"/>
                </a:solidFill>
                <a:cs typeface="B Titr" panose="00000700000000000000" pitchFamily="2" charset="-78"/>
              </a:rPr>
              <a:t>با </a:t>
            </a:r>
            <a:r>
              <a:rPr lang="ar-SA" dirty="0">
                <a:solidFill>
                  <a:schemeClr val="accent4"/>
                </a:solidFill>
                <a:cs typeface="B Titr" panose="00000700000000000000" pitchFamily="2" charset="-78"/>
              </a:rPr>
              <a:t>این حال ریسک بیما ریهای قلبی عروقی درهمه فنوتیپ های ناسالم از نظر متابولیک افزایش نشان داد که نشانه اهمیت توجه به اختلالات متابولیک علی رغم داشتن وزن </a:t>
            </a:r>
            <a:r>
              <a:rPr lang="fa-IR" dirty="0" smtClean="0">
                <a:solidFill>
                  <a:schemeClr val="accent4"/>
                </a:solidFill>
                <a:cs typeface="B Titr" panose="00000700000000000000" pitchFamily="2" charset="-78"/>
              </a:rPr>
              <a:t> نرمال </a:t>
            </a:r>
            <a:r>
              <a:rPr lang="ar-SA" dirty="0" smtClean="0">
                <a:solidFill>
                  <a:schemeClr val="accent4"/>
                </a:solidFill>
                <a:cs typeface="B Titr" panose="00000700000000000000" pitchFamily="2" charset="-78"/>
              </a:rPr>
              <a:t>است </a:t>
            </a:r>
            <a:r>
              <a:rPr lang="ar-SA" dirty="0">
                <a:solidFill>
                  <a:schemeClr val="accent4"/>
                </a:solidFill>
                <a:cs typeface="B Titr" panose="00000700000000000000" pitchFamily="2" charset="-78"/>
              </a:rPr>
              <a:t>. </a:t>
            </a:r>
            <a:endParaRPr lang="fa-IR" dirty="0" smtClean="0">
              <a:solidFill>
                <a:schemeClr val="accent4"/>
              </a:solidFill>
              <a:cs typeface="B Titr" panose="00000700000000000000" pitchFamily="2" charset="-78"/>
            </a:endParaRPr>
          </a:p>
          <a:p>
            <a:pPr marL="109728" indent="0" algn="r" rtl="1">
              <a:lnSpc>
                <a:spcPct val="150000"/>
              </a:lnSpc>
              <a:buNone/>
            </a:pPr>
            <a:r>
              <a:rPr lang="ar-SA" dirty="0" smtClean="0">
                <a:solidFill>
                  <a:schemeClr val="accent4"/>
                </a:solidFill>
                <a:cs typeface="B Titr" panose="00000700000000000000" pitchFamily="2" charset="-78"/>
              </a:rPr>
              <a:t>به </a:t>
            </a:r>
            <a:r>
              <a:rPr lang="ar-SA" dirty="0">
                <a:solidFill>
                  <a:schemeClr val="accent4"/>
                </a:solidFill>
                <a:cs typeface="B Titr" panose="00000700000000000000" pitchFamily="2" charset="-78"/>
              </a:rPr>
              <a:t>هر حال با  وجود یافته های ما به نظر میرسد برای  قضاوت در مورد ماهیت خوش خیم فنوتیپ   </a:t>
            </a:r>
            <a:r>
              <a:rPr lang="en-US" dirty="0">
                <a:solidFill>
                  <a:schemeClr val="accent4"/>
                </a:solidFill>
                <a:cs typeface="B Titr" panose="00000700000000000000" pitchFamily="2" charset="-78"/>
              </a:rPr>
              <a:t>MHO</a:t>
            </a:r>
            <a:r>
              <a:rPr lang="ar-SA" dirty="0">
                <a:solidFill>
                  <a:schemeClr val="accent4"/>
                </a:solidFill>
                <a:cs typeface="B Titr" panose="00000700000000000000" pitchFamily="2" charset="-78"/>
              </a:rPr>
              <a:t>  نیاز به مطالعات با پیگیری طولانی تر  است </a:t>
            </a:r>
            <a:r>
              <a:rPr lang="fa-IR" dirty="0" smtClean="0">
                <a:solidFill>
                  <a:srgbClr val="0070C0"/>
                </a:solidFill>
                <a:cs typeface="B Titr" panose="00000700000000000000" pitchFamily="2" charset="-78"/>
              </a:rPr>
              <a:t>.</a:t>
            </a:r>
            <a:endParaRPr lang="en-US" dirty="0">
              <a:solidFill>
                <a:srgbClr val="0070C0"/>
              </a:solidFill>
              <a:cs typeface="B Titr" panose="00000700000000000000" pitchFamily="2" charset="-78"/>
            </a:endParaRPr>
          </a:p>
        </p:txBody>
      </p:sp>
    </p:spTree>
    <p:extLst>
      <p:ext uri="{BB962C8B-B14F-4D97-AF65-F5344CB8AC3E}">
        <p14:creationId xmlns:p14="http://schemas.microsoft.com/office/powerpoint/2010/main" val="204317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550091"/>
          </a:xfrm>
        </p:spPr>
        <p:style>
          <a:lnRef idx="2">
            <a:schemeClr val="accent4"/>
          </a:lnRef>
          <a:fillRef idx="1">
            <a:schemeClr val="lt1"/>
          </a:fillRef>
          <a:effectRef idx="0">
            <a:schemeClr val="accent4"/>
          </a:effectRef>
          <a:fontRef idx="minor">
            <a:schemeClr val="dk1"/>
          </a:fontRef>
        </p:style>
        <p:txBody>
          <a:bodyPr>
            <a:normAutofit/>
          </a:bodyPr>
          <a:lstStyle/>
          <a:p>
            <a:pPr marL="109728" indent="0" algn="r" rtl="1">
              <a:lnSpc>
                <a:spcPct val="150000"/>
              </a:lnSpc>
              <a:buNone/>
            </a:pPr>
            <a:r>
              <a:rPr lang="fa-IR" dirty="0" smtClean="0">
                <a:cs typeface="B Titr" panose="00000700000000000000" pitchFamily="2" charset="-78"/>
              </a:rPr>
              <a:t>پیشنهادات</a:t>
            </a:r>
            <a:r>
              <a:rPr lang="fa-IR" dirty="0">
                <a:cs typeface="B Titr" panose="00000700000000000000" pitchFamily="2" charset="-78"/>
              </a:rPr>
              <a:t>:</a:t>
            </a:r>
            <a:endParaRPr lang="en-US" dirty="0">
              <a:cs typeface="B Titr" panose="00000700000000000000" pitchFamily="2" charset="-78"/>
            </a:endParaRPr>
          </a:p>
          <a:p>
            <a:pPr marL="109728" indent="0" algn="r" rtl="1">
              <a:lnSpc>
                <a:spcPct val="150000"/>
              </a:lnSpc>
              <a:buNone/>
            </a:pPr>
            <a:r>
              <a:rPr lang="fa-IR" dirty="0" smtClean="0">
                <a:cs typeface="B Titr" panose="00000700000000000000" pitchFamily="2" charset="-78"/>
              </a:rPr>
              <a:t>1-مطالعات </a:t>
            </a:r>
            <a:r>
              <a:rPr lang="fa-IR" dirty="0">
                <a:cs typeface="B Titr" panose="00000700000000000000" pitchFamily="2" charset="-78"/>
              </a:rPr>
              <a:t>با پیگیری طولانی تر همچنین   با بررسی  و انالیز بر اساس پایدار ماندن یا تغییر ماهیت فنوتیپ ها در طی زمان </a:t>
            </a:r>
            <a:r>
              <a:rPr lang="fa-IR" dirty="0" smtClean="0">
                <a:cs typeface="B Titr" panose="00000700000000000000" pitchFamily="2" charset="-78"/>
              </a:rPr>
              <a:t>.</a:t>
            </a:r>
            <a:endParaRPr lang="en-US" dirty="0">
              <a:cs typeface="B Titr" panose="00000700000000000000" pitchFamily="2" charset="-78"/>
            </a:endParaRPr>
          </a:p>
          <a:p>
            <a:pPr marL="109728" indent="0" algn="r" rtl="1">
              <a:lnSpc>
                <a:spcPct val="150000"/>
              </a:lnSpc>
              <a:buNone/>
            </a:pPr>
            <a:r>
              <a:rPr lang="fa-IR" dirty="0">
                <a:cs typeface="B Titr" panose="00000700000000000000" pitchFamily="2" charset="-78"/>
              </a:rPr>
              <a:t>2-اندازه گیری و بررسی سایر فاکتور های مخدوش کننده مثل وضعیت تغذیه و اقتصادی افراد شرکت </a:t>
            </a:r>
            <a:r>
              <a:rPr lang="fa-IR" dirty="0" smtClean="0">
                <a:cs typeface="B Titr" panose="00000700000000000000" pitchFamily="2" charset="-78"/>
              </a:rPr>
              <a:t>کننده.</a:t>
            </a:r>
            <a:endParaRPr lang="en-US" dirty="0">
              <a:cs typeface="B Titr" panose="00000700000000000000" pitchFamily="2" charset="-78"/>
            </a:endParaRPr>
          </a:p>
          <a:p>
            <a:pPr marL="109728" indent="0" algn="r" rtl="1">
              <a:lnSpc>
                <a:spcPct val="150000"/>
              </a:lnSpc>
              <a:buNone/>
            </a:pPr>
            <a:r>
              <a:rPr lang="fa-IR" dirty="0">
                <a:cs typeface="B Titr" panose="00000700000000000000" pitchFamily="2" charset="-78"/>
              </a:rPr>
              <a:t>3-با توجه به نتایج مطالعه ما و مطالعات قبلی </a:t>
            </a:r>
            <a:r>
              <a:rPr lang="fa-IR" dirty="0" smtClean="0">
                <a:cs typeface="B Titr" panose="00000700000000000000" pitchFamily="2" charset="-78"/>
              </a:rPr>
              <a:t>، به نظر میرسد در </a:t>
            </a:r>
            <a:r>
              <a:rPr lang="fa-IR" dirty="0">
                <a:cs typeface="B Titr" panose="00000700000000000000" pitchFamily="2" charset="-78"/>
              </a:rPr>
              <a:t>نظر گرفتن  تعریف </a:t>
            </a:r>
            <a:r>
              <a:rPr lang="en-US" dirty="0">
                <a:cs typeface="B Titr" panose="00000700000000000000" pitchFamily="2" charset="-78"/>
              </a:rPr>
              <a:t>MHO</a:t>
            </a:r>
            <a:r>
              <a:rPr lang="fa-IR" dirty="0">
                <a:cs typeface="B Titr" panose="00000700000000000000" pitchFamily="2" charset="-78"/>
              </a:rPr>
              <a:t> بر اساس چاقی شکمی منطقی </a:t>
            </a:r>
            <a:r>
              <a:rPr lang="fa-IR" dirty="0" smtClean="0">
                <a:cs typeface="B Titr" panose="00000700000000000000" pitchFamily="2" charset="-78"/>
              </a:rPr>
              <a:t>تر است.</a:t>
            </a:r>
            <a:endParaRPr lang="en-US" dirty="0">
              <a:cs typeface="B Titr" panose="00000700000000000000" pitchFamily="2" charset="-78"/>
            </a:endParaRPr>
          </a:p>
        </p:txBody>
      </p:sp>
      <p:sp>
        <p:nvSpPr>
          <p:cNvPr id="4" name="Rectangle 3"/>
          <p:cNvSpPr/>
          <p:nvPr/>
        </p:nvSpPr>
        <p:spPr>
          <a:xfrm>
            <a:off x="2286000" y="1859340"/>
            <a:ext cx="4572000" cy="923330"/>
          </a:xfrm>
          <a:prstGeom prst="rect">
            <a:avLst/>
          </a:prstGeom>
        </p:spPr>
        <p:txBody>
          <a:bodyPr>
            <a:spAutoFit/>
          </a:bodyPr>
          <a:lstStyle/>
          <a:p>
            <a:pPr rtl="1"/>
            <a:r>
              <a:rPr lang="fa-IR" i="1" dirty="0" smtClean="0"/>
              <a:t>.</a:t>
            </a:r>
            <a:endParaRPr lang="en-US" dirty="0"/>
          </a:p>
          <a:p>
            <a:pPr rtl="1"/>
            <a:r>
              <a:rPr lang="fa-IR" i="1" dirty="0"/>
              <a:t> </a:t>
            </a:r>
            <a:endParaRPr lang="en-US" dirty="0"/>
          </a:p>
          <a:p>
            <a:pPr rtl="1"/>
            <a:r>
              <a:rPr lang="fa-IR" i="1" dirty="0"/>
              <a:t> </a:t>
            </a:r>
            <a:endParaRPr lang="en-US" dirty="0"/>
          </a:p>
        </p:txBody>
      </p:sp>
    </p:spTree>
    <p:extLst>
      <p:ext uri="{BB962C8B-B14F-4D97-AF65-F5344CB8AC3E}">
        <p14:creationId xmlns:p14="http://schemas.microsoft.com/office/powerpoint/2010/main" val="174258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533400"/>
            <a:ext cx="8229600" cy="5386090"/>
          </a:xfrm>
          <a:prstGeom prst="rect">
            <a:avLst/>
          </a:prstGeom>
          <a:noFill/>
        </p:spPr>
        <p:txBody>
          <a:bodyPr wrap="square" rtlCol="0">
            <a:spAutoFit/>
          </a:bodyPr>
          <a:lstStyle/>
          <a:p>
            <a:pPr algn="ctr"/>
            <a:r>
              <a:rPr lang="fa-IR" sz="4000" b="1" dirty="0" smtClean="0">
                <a:solidFill>
                  <a:srgbClr val="FFFF00"/>
                </a:solidFill>
                <a:cs typeface="B Titr" panose="00000700000000000000" pitchFamily="2" charset="-78"/>
              </a:rPr>
              <a:t>سپاس و قدردانی  از اساتید بزرگوارم </a:t>
            </a:r>
          </a:p>
          <a:p>
            <a:pPr algn="ctr"/>
            <a:r>
              <a:rPr lang="fa-IR" sz="4000" b="1" dirty="0" smtClean="0">
                <a:solidFill>
                  <a:srgbClr val="FFFF00"/>
                </a:solidFill>
                <a:cs typeface="B Titr" panose="00000700000000000000" pitchFamily="2" charset="-78"/>
              </a:rPr>
              <a:t>جناب اقای دکتر عزیزی </a:t>
            </a:r>
          </a:p>
          <a:p>
            <a:pPr algn="ctr"/>
            <a:r>
              <a:rPr lang="fa-IR" sz="4000" b="1" dirty="0" smtClean="0">
                <a:solidFill>
                  <a:srgbClr val="FFFF00"/>
                </a:solidFill>
                <a:cs typeface="B Titr" panose="00000700000000000000" pitchFamily="2" charset="-78"/>
              </a:rPr>
              <a:t>استاد راهنما  جناب اقای د کتر حسین پناه</a:t>
            </a:r>
          </a:p>
          <a:p>
            <a:pPr algn="ctr"/>
            <a:r>
              <a:rPr lang="fa-IR" sz="4000" b="1" dirty="0" smtClean="0">
                <a:solidFill>
                  <a:srgbClr val="FFFF00"/>
                </a:solidFill>
                <a:cs typeface="B Titr" panose="00000700000000000000" pitchFamily="2" charset="-78"/>
              </a:rPr>
              <a:t>اساتید مشاور جناب اقای دکتر دلشاد </a:t>
            </a:r>
          </a:p>
          <a:p>
            <a:pPr algn="ctr"/>
            <a:r>
              <a:rPr lang="fa-IR" sz="4000" b="1" dirty="0" smtClean="0">
                <a:solidFill>
                  <a:srgbClr val="FFFF00"/>
                </a:solidFill>
                <a:cs typeface="B Titr" panose="00000700000000000000" pitchFamily="2" charset="-78"/>
              </a:rPr>
              <a:t> سر کار خانم دکتر نیرومند </a:t>
            </a:r>
          </a:p>
          <a:p>
            <a:pPr algn="ctr"/>
            <a:r>
              <a:rPr lang="fa-IR" sz="4000" b="1" dirty="0" smtClean="0">
                <a:solidFill>
                  <a:srgbClr val="FFFF00"/>
                </a:solidFill>
                <a:cs typeface="B Titr" panose="00000700000000000000" pitchFamily="2" charset="-78"/>
              </a:rPr>
              <a:t> سر کار خانم صراحتی و سرکار خانم دکتر برزین </a:t>
            </a:r>
          </a:p>
          <a:p>
            <a:pPr algn="ctr"/>
            <a:r>
              <a:rPr lang="fa-IR" sz="3200" b="1" dirty="0" smtClean="0">
                <a:solidFill>
                  <a:srgbClr val="FFFF00"/>
                </a:solidFill>
                <a:cs typeface="B Titr" panose="00000700000000000000" pitchFamily="2" charset="-78"/>
              </a:rPr>
              <a:t>وتشکر از حسن توجه همکاران ارجمند</a:t>
            </a:r>
          </a:p>
          <a:p>
            <a:pPr algn="r"/>
            <a:endParaRPr lang="en-US" sz="3200" dirty="0">
              <a:solidFill>
                <a:srgbClr val="FFFF00"/>
              </a:solidFill>
            </a:endParaRPr>
          </a:p>
        </p:txBody>
      </p:sp>
    </p:spTree>
    <p:extLst>
      <p:ext uri="{BB962C8B-B14F-4D97-AF65-F5344CB8AC3E}">
        <p14:creationId xmlns:p14="http://schemas.microsoft.com/office/powerpoint/2010/main" val="1505389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35691"/>
          </a:xfrm>
        </p:spPr>
        <p:style>
          <a:lnRef idx="2">
            <a:schemeClr val="accent4"/>
          </a:lnRef>
          <a:fillRef idx="1">
            <a:schemeClr val="lt1"/>
          </a:fillRef>
          <a:effectRef idx="0">
            <a:schemeClr val="accent4"/>
          </a:effectRef>
          <a:fontRef idx="minor">
            <a:schemeClr val="dk1"/>
          </a:fontRef>
        </p:style>
        <p:txBody>
          <a:bodyPr/>
          <a:lstStyle/>
          <a:p>
            <a:pPr marL="0" indent="0" algn="just" rtl="1">
              <a:lnSpc>
                <a:spcPct val="200000"/>
              </a:lnSpc>
              <a:buNone/>
            </a:pPr>
            <a:r>
              <a:rPr lang="fa-IR" dirty="0" smtClean="0">
                <a:solidFill>
                  <a:srgbClr val="0070C0"/>
                </a:solidFill>
                <a:cs typeface="B Titr" panose="00000700000000000000" pitchFamily="2" charset="-78"/>
              </a:rPr>
              <a:t>هدف ما از این مطالعه بررسی ارتباط حوادث قلبی عروقی با فنوتیپ های مختلف چاقی بر اساس المان های متابولیک</a:t>
            </a:r>
            <a:r>
              <a:rPr lang="fa-IR" dirty="0">
                <a:solidFill>
                  <a:srgbClr val="0070C0"/>
                </a:solidFill>
                <a:cs typeface="B Titr" panose="00000700000000000000" pitchFamily="2" charset="-78"/>
              </a:rPr>
              <a:t> </a:t>
            </a:r>
            <a:r>
              <a:rPr lang="fa-IR" dirty="0" smtClean="0">
                <a:solidFill>
                  <a:srgbClr val="0070C0"/>
                </a:solidFill>
                <a:cs typeface="B Titr" panose="00000700000000000000" pitchFamily="2" charset="-78"/>
              </a:rPr>
              <a:t>همچنین بر اساس وجود یا عدم وجود مقاومت به انسولین و در طی   پیگیری 12 سال میباشد.</a:t>
            </a:r>
            <a:endParaRPr lang="en-US" dirty="0" smtClean="0">
              <a:solidFill>
                <a:srgbClr val="0070C0"/>
              </a:solidFill>
              <a:cs typeface="B Titr" panose="00000700000000000000" pitchFamily="2" charset="-78"/>
            </a:endParaRPr>
          </a:p>
          <a:p>
            <a:pPr algn="r" rtl="1"/>
            <a:endParaRPr lang="en-US" dirty="0"/>
          </a:p>
        </p:txBody>
      </p:sp>
      <p:sp>
        <p:nvSpPr>
          <p:cNvPr id="2" name="TextBox 1"/>
          <p:cNvSpPr txBox="1"/>
          <p:nvPr/>
        </p:nvSpPr>
        <p:spPr>
          <a:xfrm>
            <a:off x="2057400" y="381001"/>
            <a:ext cx="5029200" cy="830997"/>
          </a:xfrm>
          <a:prstGeom prst="rect">
            <a:avLst/>
          </a:prstGeom>
          <a:noFill/>
        </p:spPr>
        <p:txBody>
          <a:bodyPr wrap="square" rtlCol="0">
            <a:spAutoFit/>
          </a:bodyPr>
          <a:lstStyle/>
          <a:p>
            <a:r>
              <a:rPr lang="en-US" sz="4800" dirty="0" smtClean="0">
                <a:solidFill>
                  <a:srgbClr val="FF0000"/>
                </a:solidFill>
              </a:rPr>
              <a:t>Main object</a:t>
            </a:r>
            <a:endParaRPr lang="en-US" sz="4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ctr">
              <a:buNone/>
            </a:pPr>
            <a:r>
              <a:rPr lang="fa-IR" sz="4800" dirty="0" smtClean="0">
                <a:solidFill>
                  <a:schemeClr val="bg2">
                    <a:lumMod val="75000"/>
                  </a:schemeClr>
                </a:solidFill>
                <a:cs typeface="B Titr" panose="00000700000000000000" pitchFamily="2" charset="-78"/>
              </a:rPr>
              <a:t>مروری بر متون</a:t>
            </a:r>
          </a:p>
          <a:p>
            <a:pPr algn="ctr">
              <a:buNone/>
            </a:pPr>
            <a:endParaRPr lang="fa-IR" sz="4800" dirty="0"/>
          </a:p>
          <a:p>
            <a:pPr algn="ctr">
              <a:buNone/>
            </a:pPr>
            <a:endParaRPr lang="fa-IR" sz="4800" dirty="0" smtClean="0"/>
          </a:p>
          <a:p>
            <a:pPr algn="ctr">
              <a:buNone/>
            </a:pPr>
            <a:endParaRPr lang="fa-IR" sz="4800" dirty="0"/>
          </a:p>
          <a:p>
            <a:pPr algn="ctr">
              <a:buNone/>
            </a:pPr>
            <a:endParaRPr lang="en-US" sz="4800" dirty="0"/>
          </a:p>
        </p:txBody>
      </p:sp>
      <p:sp>
        <p:nvSpPr>
          <p:cNvPr id="2" name="Title 1"/>
          <p:cNvSpPr>
            <a:spLocks noGrp="1"/>
          </p:cNvSpPr>
          <p:nvPr>
            <p:ph type="title"/>
          </p:nvPr>
        </p:nvSpPr>
        <p:spPr/>
        <p:txBody>
          <a:bodyPr>
            <a:normAutofit fontScale="90000"/>
          </a:bodyPr>
          <a:lstStyle/>
          <a:p>
            <a:r>
              <a:rPr lang="fa-IR" dirty="0" smtClean="0"/>
              <a:t/>
            </a:r>
            <a:br>
              <a:rPr lang="fa-IR"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1127" t="13542" r="24451" b="40625"/>
          <a:stretch>
            <a:fillRect/>
          </a:stretch>
        </p:blipFill>
        <p:spPr bwMode="auto">
          <a:xfrm>
            <a:off x="0" y="76200"/>
            <a:ext cx="9144000" cy="3048000"/>
          </a:xfrm>
          <a:prstGeom prst="rect">
            <a:avLst/>
          </a:prstGeom>
          <a:ln>
            <a:headEnd/>
            <a:tailEnd/>
          </a:ln>
        </p:spPr>
        <p:style>
          <a:lnRef idx="2">
            <a:schemeClr val="accent4"/>
          </a:lnRef>
          <a:fillRef idx="1">
            <a:schemeClr val="lt1"/>
          </a:fillRef>
          <a:effectRef idx="0">
            <a:schemeClr val="accent4"/>
          </a:effectRef>
          <a:fontRef idx="minor">
            <a:schemeClr val="dk1"/>
          </a:fontRef>
        </p:style>
      </p:pic>
      <p:sp>
        <p:nvSpPr>
          <p:cNvPr id="2" name="TextBox 1"/>
          <p:cNvSpPr txBox="1"/>
          <p:nvPr/>
        </p:nvSpPr>
        <p:spPr>
          <a:xfrm>
            <a:off x="3352800" y="5663356"/>
            <a:ext cx="4876800" cy="307777"/>
          </a:xfrm>
          <a:prstGeom prst="rect">
            <a:avLst/>
          </a:prstGeom>
          <a:noFill/>
        </p:spPr>
        <p:txBody>
          <a:bodyPr wrap="square" rtlCol="0">
            <a:spAutoFit/>
          </a:bodyPr>
          <a:lstStyle/>
          <a:p>
            <a:r>
              <a:rPr lang="en-US" sz="1400" u="sng" dirty="0" err="1" smtClean="0">
                <a:hlinkClick r:id="rId3" tooltip="European journal of preventive cardiology."/>
              </a:rPr>
              <a:t>Eur</a:t>
            </a:r>
            <a:r>
              <a:rPr lang="en-US" sz="1400" u="sng" dirty="0" smtClean="0">
                <a:hlinkClick r:id="rId3" tooltip="European journal of preventive cardiology."/>
              </a:rPr>
              <a:t> </a:t>
            </a:r>
            <a:r>
              <a:rPr lang="en-US" sz="1400" u="sng" dirty="0">
                <a:hlinkClick r:id="rId3" tooltip="European journal of preventive cardiology."/>
              </a:rPr>
              <a:t>J </a:t>
            </a:r>
            <a:r>
              <a:rPr lang="en-US" sz="1400" u="sng" dirty="0" err="1">
                <a:hlinkClick r:id="rId3" tooltip="European journal of preventive cardiology."/>
              </a:rPr>
              <a:t>Prev</a:t>
            </a:r>
            <a:r>
              <a:rPr lang="en-US" sz="1400" u="sng" dirty="0">
                <a:hlinkClick r:id="rId3" tooltip="European journal of preventive cardiology."/>
              </a:rPr>
              <a:t> </a:t>
            </a:r>
            <a:r>
              <a:rPr lang="en-US" sz="1400" u="sng" dirty="0" err="1">
                <a:hlinkClick r:id="rId3" tooltip="European journal of preventive cardiology."/>
              </a:rPr>
              <a:t>Cardiol</a:t>
            </a:r>
            <a:r>
              <a:rPr lang="en-US" sz="1400" u="sng" dirty="0">
                <a:hlinkClick r:id="rId3" tooltip="European journal of preventive cardiology."/>
              </a:rPr>
              <a:t>.</a:t>
            </a:r>
            <a:r>
              <a:rPr lang="en-US" sz="1400" dirty="0"/>
              <a:t> 2015 Dec 23</a:t>
            </a:r>
          </a:p>
        </p:txBody>
      </p:sp>
      <p:sp>
        <p:nvSpPr>
          <p:cNvPr id="3" name="TextBox 2"/>
          <p:cNvSpPr txBox="1"/>
          <p:nvPr/>
        </p:nvSpPr>
        <p:spPr>
          <a:xfrm>
            <a:off x="304800" y="3657599"/>
            <a:ext cx="8458200" cy="1665712"/>
          </a:xfrm>
          <a:prstGeom prst="rect">
            <a:avLst/>
          </a:prstGeom>
          <a:noFill/>
        </p:spPr>
        <p:txBody>
          <a:bodyPr wrap="square" rtlCol="0">
            <a:spAutoFit/>
          </a:bodyPr>
          <a:lstStyle/>
          <a:p>
            <a:pPr algn="just" rtl="1"/>
            <a:r>
              <a:rPr lang="fa-IR" sz="1600" b="1" dirty="0" smtClean="0">
                <a:cs typeface="B Titr" panose="00000700000000000000" pitchFamily="2" charset="-78"/>
              </a:rPr>
              <a:t>بررسی</a:t>
            </a:r>
            <a:r>
              <a:rPr lang="en-US" sz="1600" b="1" dirty="0" smtClean="0">
                <a:cs typeface="B Titr" panose="00000700000000000000" pitchFamily="2" charset="-78"/>
              </a:rPr>
              <a:t> </a:t>
            </a:r>
            <a:r>
              <a:rPr lang="fa-IR" sz="1600" b="1" dirty="0" smtClean="0">
                <a:cs typeface="B Titr" panose="00000700000000000000" pitchFamily="2" charset="-78"/>
              </a:rPr>
              <a:t>22</a:t>
            </a:r>
            <a:r>
              <a:rPr lang="en-US" sz="1600" b="1" dirty="0" smtClean="0">
                <a:cs typeface="B Titr" panose="00000700000000000000" pitchFamily="2" charset="-78"/>
              </a:rPr>
              <a:t> </a:t>
            </a:r>
            <a:r>
              <a:rPr lang="fa-IR" sz="1600" b="1" dirty="0" smtClean="0">
                <a:cs typeface="B Titr" panose="00000700000000000000" pitchFamily="2" charset="-78"/>
              </a:rPr>
              <a:t>مطالعه</a:t>
            </a:r>
            <a:r>
              <a:rPr lang="en-US" sz="1600" b="1" dirty="0" smtClean="0">
                <a:cs typeface="B Titr" panose="00000700000000000000" pitchFamily="2" charset="-78"/>
              </a:rPr>
              <a:t> </a:t>
            </a:r>
            <a:r>
              <a:rPr lang="fa-IR" sz="1600" b="1" dirty="0" smtClean="0">
                <a:cs typeface="B Titr" panose="00000700000000000000" pitchFamily="2" charset="-78"/>
              </a:rPr>
              <a:t>اینده نگر تعریف  </a:t>
            </a:r>
            <a:r>
              <a:rPr lang="fa-IR" sz="1600" b="1" dirty="0">
                <a:cs typeface="B Titr" panose="00000700000000000000" pitchFamily="2" charset="-78"/>
              </a:rPr>
              <a:t>سندروم متابولیک </a:t>
            </a:r>
            <a:r>
              <a:rPr lang="fa-IR" sz="1600" b="1" dirty="0" smtClean="0">
                <a:cs typeface="B Titr" panose="00000700000000000000" pitchFamily="2" charset="-78"/>
              </a:rPr>
              <a:t> </a:t>
            </a:r>
            <a:r>
              <a:rPr lang="fa-IR" sz="1600" b="1" dirty="0">
                <a:cs typeface="B Titr" panose="00000700000000000000" pitchFamily="2" charset="-78"/>
              </a:rPr>
              <a:t>بر اساس</a:t>
            </a:r>
            <a:r>
              <a:rPr lang="en-US" sz="1600" b="1" dirty="0">
                <a:cs typeface="B Titr" panose="00000700000000000000" pitchFamily="2" charset="-78"/>
              </a:rPr>
              <a:t> ATPIII </a:t>
            </a:r>
            <a:r>
              <a:rPr lang="fa-IR" sz="1600" b="1" dirty="0">
                <a:cs typeface="B Titr" panose="00000700000000000000" pitchFamily="2" charset="-78"/>
              </a:rPr>
              <a:t>و</a:t>
            </a:r>
            <a:r>
              <a:rPr lang="en-US" sz="1600" b="1" dirty="0" smtClean="0">
                <a:cs typeface="B Titr" panose="00000700000000000000" pitchFamily="2" charset="-78"/>
              </a:rPr>
              <a:t>IDF </a:t>
            </a:r>
            <a:r>
              <a:rPr lang="fa-IR" sz="1600" b="1" dirty="0" smtClean="0">
                <a:cs typeface="B Titr" panose="00000700000000000000" pitchFamily="2" charset="-78"/>
              </a:rPr>
              <a:t>  </a:t>
            </a:r>
            <a:r>
              <a:rPr lang="fa-IR" sz="1600" b="1" dirty="0">
                <a:cs typeface="B Titr" panose="00000700000000000000" pitchFamily="2" charset="-78"/>
              </a:rPr>
              <a:t>و یا به طور شایع تر </a:t>
            </a:r>
            <a:r>
              <a:rPr lang="en-US" sz="1600" b="1" dirty="0" smtClean="0">
                <a:cs typeface="B Titr" panose="00000700000000000000" pitchFamily="2" charset="-78"/>
              </a:rPr>
              <a:t>  MODIFIED </a:t>
            </a:r>
            <a:r>
              <a:rPr lang="en-US" sz="1600" b="1" dirty="0">
                <a:cs typeface="B Titr" panose="00000700000000000000" pitchFamily="2" charset="-78"/>
              </a:rPr>
              <a:t>VERSION OF METS  </a:t>
            </a:r>
            <a:r>
              <a:rPr lang="fa-IR" sz="1600" b="1" dirty="0">
                <a:cs typeface="B Titr" panose="00000700000000000000" pitchFamily="2" charset="-78"/>
              </a:rPr>
              <a:t>( </a:t>
            </a:r>
            <a:r>
              <a:rPr lang="en-US" sz="1600" b="1" dirty="0" smtClean="0">
                <a:cs typeface="B Titr" panose="00000700000000000000" pitchFamily="2" charset="-78"/>
              </a:rPr>
              <a:t>CUT-off</a:t>
            </a:r>
            <a:r>
              <a:rPr lang="fa-IR" sz="1600" b="1" dirty="0" smtClean="0">
                <a:cs typeface="B Titr" panose="00000700000000000000" pitchFamily="2" charset="-78"/>
              </a:rPr>
              <a:t> </a:t>
            </a:r>
            <a:r>
              <a:rPr lang="fa-IR" sz="1600" b="1" dirty="0">
                <a:cs typeface="B Titr" panose="00000700000000000000" pitchFamily="2" charset="-78"/>
              </a:rPr>
              <a:t>های متفاوت ، تعداد متفاوت کرایتری ها و خروج </a:t>
            </a:r>
            <a:r>
              <a:rPr lang="en-US" sz="1600" b="1" dirty="0">
                <a:cs typeface="B Titr" panose="00000700000000000000" pitchFamily="2" charset="-78"/>
              </a:rPr>
              <a:t> WC  </a:t>
            </a:r>
            <a:r>
              <a:rPr lang="fa-IR" sz="1600" b="1" dirty="0">
                <a:cs typeface="B Titr" panose="00000700000000000000" pitchFamily="2" charset="-78"/>
              </a:rPr>
              <a:t>از کرایتری ها </a:t>
            </a:r>
          </a:p>
          <a:p>
            <a:pPr marL="285750" marR="0" indent="-285750" algn="just" rtl="1">
              <a:lnSpc>
                <a:spcPct val="107000"/>
              </a:lnSpc>
              <a:spcBef>
                <a:spcPts val="0"/>
              </a:spcBef>
              <a:spcAft>
                <a:spcPts val="0"/>
              </a:spcAft>
              <a:buFont typeface="Courier New" panose="02070309020205020404" pitchFamily="49" charset="0"/>
              <a:buNone/>
            </a:pPr>
            <a:r>
              <a:rPr lang="fa-IR" sz="1600" b="1" dirty="0">
                <a:cs typeface="B Titr" panose="00000700000000000000" pitchFamily="2" charset="-78"/>
              </a:rPr>
              <a:t>مدت پیگیری از 6.3 سال </a:t>
            </a:r>
            <a:r>
              <a:rPr lang="fa-IR" sz="1600" b="1" dirty="0" smtClean="0">
                <a:cs typeface="B Titr" panose="00000700000000000000" pitchFamily="2" charset="-78"/>
              </a:rPr>
              <a:t> تا  30  </a:t>
            </a:r>
            <a:r>
              <a:rPr lang="fa-IR" sz="1600" b="1" dirty="0">
                <a:cs typeface="B Titr" panose="00000700000000000000" pitchFamily="2" charset="-78"/>
              </a:rPr>
              <a:t>سال </a:t>
            </a:r>
            <a:endParaRPr lang="en-US" sz="1600" b="1" dirty="0" smtClean="0">
              <a:cs typeface="B Titr" panose="00000700000000000000" pitchFamily="2" charset="-78"/>
            </a:endParaRPr>
          </a:p>
          <a:p>
            <a:pPr marL="285750" marR="0" indent="-285750" algn="just" rtl="1">
              <a:lnSpc>
                <a:spcPct val="107000"/>
              </a:lnSpc>
              <a:spcBef>
                <a:spcPts val="0"/>
              </a:spcBef>
              <a:spcAft>
                <a:spcPts val="0"/>
              </a:spcAft>
              <a:buFont typeface="Courier New" panose="02070309020205020404" pitchFamily="49" charset="0"/>
              <a:buNone/>
            </a:pPr>
            <a:r>
              <a:rPr lang="fa-IR" sz="1600" b="1" dirty="0">
                <a:cs typeface="B Titr" panose="00000700000000000000" pitchFamily="2" charset="-78"/>
              </a:rPr>
              <a:t> بررسی بروز حوادث قلبی  عروقی </a:t>
            </a:r>
            <a:endParaRPr lang="en-US" sz="1600" b="1" dirty="0">
              <a:cs typeface="B Titr" panose="00000700000000000000" pitchFamily="2" charset="-78"/>
            </a:endParaRPr>
          </a:p>
          <a:p>
            <a:pPr algn="just" rtl="1"/>
            <a:r>
              <a:rPr lang="fa-IR" b="1" dirty="0" smtClean="0">
                <a:solidFill>
                  <a:srgbClr val="0070C0"/>
                </a:solidFill>
              </a:rPr>
              <a:t> </a:t>
            </a:r>
            <a:endParaRPr lang="fa-IR" b="1" dirty="0">
              <a:solidFill>
                <a:srgbClr val="0070C0"/>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8576</TotalTime>
  <Words>3733</Words>
  <Application>Microsoft Office PowerPoint</Application>
  <PresentationFormat>On-screen Show (4:3)</PresentationFormat>
  <Paragraphs>328</Paragraphs>
  <Slides>69</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69</vt:i4>
      </vt:variant>
    </vt:vector>
  </HeadingPairs>
  <TitlesOfParts>
    <vt:vector size="81" baseType="lpstr">
      <vt:lpstr>Arial Unicode MS</vt:lpstr>
      <vt:lpstr>Arial</vt:lpstr>
      <vt:lpstr>B Nazanin</vt:lpstr>
      <vt:lpstr>B Titr</vt:lpstr>
      <vt:lpstr>Calibri</vt:lpstr>
      <vt:lpstr>Courier New</vt:lpstr>
      <vt:lpstr>Lucida Sans Unicode</vt:lpstr>
      <vt:lpstr>Times New Roman</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فرضیات</vt:lpstr>
      <vt:lpstr>PowerPoint Presentation</vt:lpstr>
      <vt:lpstr>PowerPoint Presentation</vt:lpstr>
      <vt:lpstr>PowerPoint Presentation</vt:lpstr>
      <vt:lpstr>PowerPoint Presentation</vt:lpstr>
      <vt:lpstr>PowerPoint Presentation</vt:lpstr>
      <vt:lpstr>PowerPoint Presentation</vt:lpstr>
      <vt:lpstr>تعریف پیامد های قلبی عروقی:</vt:lpstr>
      <vt:lpstr>PowerPoint Presentation</vt:lpstr>
      <vt:lpstr> تجزیه وتحلیل داده ها:</vt:lpstr>
      <vt:lpstr>PowerPoint Presentation</vt:lpstr>
      <vt:lpstr>PowerPoint Presentation</vt:lpstr>
      <vt:lpstr>PowerPoint Presentation</vt:lpstr>
      <vt:lpstr>PowerPoint Presentation</vt:lpstr>
      <vt:lpstr>712 CVD event  </vt:lpstr>
      <vt:lpstr>PowerPoint Presentation</vt:lpstr>
      <vt:lpstr>جدول2:مقایسه اطلاعات اولیه بین موارد پیگیری شده و مواردی که از مطالعه کنار رفتند </vt:lpstr>
      <vt:lpstr>جدول مشخصات اولیه</vt:lpstr>
      <vt:lpstr>جدول مشخصات اولیه</vt:lpstr>
      <vt:lpstr>جدول مشخصات اولیه</vt:lpstr>
      <vt:lpstr>PowerPoint Presentation</vt:lpstr>
      <vt:lpstr>نسبت مخاطره برای حوادث قلبی عروقی درفنوتیپ های چاقی طی 12 سال پیگیری بر اساس  شاخص توده بدنی و وضعیت متابولیک</vt:lpstr>
      <vt:lpstr>نسبت مخاطره برای حوادث قلبی عروقی درفنوتیپ های چاقی طی 12 سال پیگیری بر اساس  شاخص توده بدنی و وضعیت متابولیک</vt:lpstr>
      <vt:lpstr> نسبت مخاطره برای حوادث قلبی عروقی درفنوتیپMHOW وMHO  های  طی 12 سال پیگیری بر اساس  شاخص توده بدنی و وضعیت متابولیک</vt:lpstr>
      <vt:lpstr>نسبت مخاطره برای حوادث قلبی عروقی درفنوتیپ های چاقی طی 12 سال پیگیری بر اساس  شاخص توده بدنی و سندروم متابولیک</vt:lpstr>
      <vt:lpstr>:نسبت مخاطره برای حوادث قلبی عروقی درفنوتیپ های چاقی طی 12 سال پیگیری بر اساس  شاخص توده بدنی و وضعیت متابولیک</vt:lpstr>
      <vt:lpstr>نسبت مخاطره برای حوادث قلبی عروقی در 12 سال پیگیری در فنوتیپ های چاقی بر اساس  شاخص توده بدنی و  مقاومت به انسولین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Saloon3</cp:lastModifiedBy>
  <cp:revision>409</cp:revision>
  <dcterms:created xsi:type="dcterms:W3CDTF">2016-04-24T12:55:02Z</dcterms:created>
  <dcterms:modified xsi:type="dcterms:W3CDTF">2016-05-09T05:04:40Z</dcterms:modified>
</cp:coreProperties>
</file>