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charts/chart3.xml" ContentType="application/vnd.openxmlformats-officedocument.drawingml.chart+xml"/>
  <Default Extension="xlsx" ContentType="application/vnd.openxmlformats-officedocument.spreadsheetml.shee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1"/>
  </p:notesMasterIdLst>
  <p:handoutMasterIdLst>
    <p:handoutMasterId r:id="rId32"/>
  </p:handoutMasterIdLst>
  <p:sldIdLst>
    <p:sldId id="264" r:id="rId2"/>
    <p:sldId id="300" r:id="rId3"/>
    <p:sldId id="308" r:id="rId4"/>
    <p:sldId id="309" r:id="rId5"/>
    <p:sldId id="310" r:id="rId6"/>
    <p:sldId id="311" r:id="rId7"/>
    <p:sldId id="312" r:id="rId8"/>
    <p:sldId id="326" r:id="rId9"/>
    <p:sldId id="314" r:id="rId10"/>
    <p:sldId id="315" r:id="rId11"/>
    <p:sldId id="301" r:id="rId12"/>
    <p:sldId id="316" r:id="rId13"/>
    <p:sldId id="317" r:id="rId14"/>
    <p:sldId id="327" r:id="rId15"/>
    <p:sldId id="302" r:id="rId16"/>
    <p:sldId id="318" r:id="rId17"/>
    <p:sldId id="306" r:id="rId18"/>
    <p:sldId id="303" r:id="rId19"/>
    <p:sldId id="319" r:id="rId20"/>
    <p:sldId id="321" r:id="rId21"/>
    <p:sldId id="322" r:id="rId22"/>
    <p:sldId id="307" r:id="rId23"/>
    <p:sldId id="323" r:id="rId24"/>
    <p:sldId id="324" r:id="rId25"/>
    <p:sldId id="325" r:id="rId26"/>
    <p:sldId id="304" r:id="rId27"/>
    <p:sldId id="305" r:id="rId28"/>
    <p:sldId id="32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FFE5F0"/>
    <a:srgbClr val="FFB9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mplete\excel%20chart\azizi\Iodi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complete\excel%20chart\azizi\Iodi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Badr-s" pitchFamily="34" charset="0"/>
                        <a:cs typeface="Times New Roman" pitchFamily="18" charset="0"/>
                      </a:rPr>
                      <a:t>68.0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Badr-s" pitchFamily="34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</c:dLbls>
          <c:cat>
            <c:numRef>
              <c:f>Sheet2!$A$1:$A$4</c:f>
              <c:numCache>
                <c:formatCode>General</c:formatCode>
                <c:ptCount val="4"/>
                <c:pt idx="0">
                  <c:v>1368</c:v>
                </c:pt>
                <c:pt idx="1">
                  <c:v>1375</c:v>
                </c:pt>
                <c:pt idx="2">
                  <c:v>1380</c:v>
                </c:pt>
                <c:pt idx="3">
                  <c:v>1386</c:v>
                </c:pt>
              </c:numCache>
            </c:numRef>
          </c:cat>
          <c:val>
            <c:numRef>
              <c:f>Sheet2!$B$1:$B$4</c:f>
              <c:numCache>
                <c:formatCode>General</c:formatCode>
                <c:ptCount val="4"/>
                <c:pt idx="0">
                  <c:v>68</c:v>
                </c:pt>
                <c:pt idx="1">
                  <c:v>54.6</c:v>
                </c:pt>
                <c:pt idx="2">
                  <c:v>9.6</c:v>
                </c:pt>
                <c:pt idx="3">
                  <c:v>6.5</c:v>
                </c:pt>
              </c:numCache>
            </c:numRef>
          </c:val>
        </c:ser>
        <c:axId val="82326656"/>
        <c:axId val="82328192"/>
      </c:barChart>
      <c:catAx>
        <c:axId val="8232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Badr-s" pitchFamily="34" charset="0"/>
                <a:cs typeface="Times New Roman" pitchFamily="18" charset="0"/>
              </a:defRPr>
            </a:pPr>
            <a:endParaRPr lang="en-US"/>
          </a:p>
        </c:txPr>
        <c:crossAx val="82328192"/>
        <c:crosses val="autoZero"/>
        <c:auto val="1"/>
        <c:lblAlgn val="ctr"/>
        <c:lblOffset val="100"/>
      </c:catAx>
      <c:valAx>
        <c:axId val="823281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fa-IR" sz="1200" dirty="0" smtClean="0">
                    <a:latin typeface="Times New Roman" pitchFamily="18" charset="0"/>
                    <a:cs typeface="Times New Roman" pitchFamily="18" charset="0"/>
                  </a:rPr>
                  <a:t>شیوع گواتر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 baseline="0">
                <a:latin typeface="Badr-s" pitchFamily="34" charset="0"/>
                <a:cs typeface="Mitra Mazar" pitchFamily="2" charset="-78"/>
              </a:defRPr>
            </a:pPr>
            <a:endParaRPr lang="en-US"/>
          </a:p>
        </c:txPr>
        <c:crossAx val="8232665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5551618547681595"/>
          <c:y val="2.8252405949256338E-2"/>
          <c:w val="0.66867957130359001"/>
          <c:h val="0.798225065616797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numRef>
              <c:f>Sheet1!$A$1:$D$1</c:f>
              <c:numCache>
                <c:formatCode>General</c:formatCode>
                <c:ptCount val="4"/>
                <c:pt idx="0">
                  <c:v>1368</c:v>
                </c:pt>
                <c:pt idx="1">
                  <c:v>1375</c:v>
                </c:pt>
                <c:pt idx="2">
                  <c:v>1380</c:v>
                </c:pt>
                <c:pt idx="3">
                  <c:v>1386</c:v>
                </c:pt>
              </c:numCache>
            </c:numRef>
          </c:cat>
          <c:val>
            <c:numRef>
              <c:f>Sheet1!$A$2:$D$2</c:f>
              <c:numCache>
                <c:formatCode>General</c:formatCode>
                <c:ptCount val="4"/>
                <c:pt idx="0">
                  <c:v>47</c:v>
                </c:pt>
                <c:pt idx="1">
                  <c:v>205</c:v>
                </c:pt>
                <c:pt idx="2">
                  <c:v>165</c:v>
                </c:pt>
                <c:pt idx="3">
                  <c:v>147</c:v>
                </c:pt>
              </c:numCache>
            </c:numRef>
          </c:val>
        </c:ser>
        <c:axId val="82376960"/>
        <c:axId val="82485248"/>
      </c:barChart>
      <c:catAx>
        <c:axId val="8237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 b="1">
                <a:latin typeface="Badr-s" pitchFamily="34" charset="0"/>
                <a:cs typeface="Badr" pitchFamily="2" charset="-78"/>
              </a:defRPr>
            </a:pPr>
            <a:endParaRPr lang="en-US"/>
          </a:p>
        </c:txPr>
        <c:crossAx val="82485248"/>
        <c:crosses val="autoZero"/>
        <c:auto val="1"/>
        <c:lblAlgn val="ctr"/>
        <c:lblOffset val="100"/>
        <c:tickLblSkip val="1"/>
      </c:catAx>
      <c:valAx>
        <c:axId val="824852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Mitra" pitchFamily="2" charset="-78"/>
                  </a:defRPr>
                </a:pPr>
                <a:r>
                  <a:rPr lang="fa-IR" sz="1400" dirty="0" smtClean="0">
                    <a:latin typeface="Times New Roman" pitchFamily="18" charset="0"/>
                    <a:cs typeface="+mj-cs"/>
                  </a:rPr>
                  <a:t>میانه ید ادرار</a:t>
                </a:r>
                <a:endParaRPr lang="en-US" sz="1400" dirty="0">
                  <a:latin typeface="Times New Roman" pitchFamily="18" charset="0"/>
                  <a:cs typeface="+mj-cs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Badr-s" pitchFamily="34" charset="0"/>
                <a:cs typeface="Badr" pitchFamily="2" charset="-78"/>
              </a:defRPr>
            </a:pPr>
            <a:endParaRPr lang="en-US"/>
          </a:p>
        </c:txPr>
        <c:crossAx val="82376960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917602996254682"/>
          <c:y val="1.3082964461478025E-2"/>
          <c:w val="0.59737827715355885"/>
          <c:h val="0.87664235802244961"/>
        </c:manualLayout>
      </c:layout>
      <c:barChart>
        <c:barDir val="bar"/>
        <c:grouping val="clustered"/>
        <c:ser>
          <c:idx val="0"/>
          <c:order val="0"/>
          <c:tx>
            <c:strRef>
              <c:f>Sheet7!$B$1</c:f>
              <c:strCache>
                <c:ptCount val="1"/>
                <c:pt idx="0">
                  <c:v>شيوع گواتر در سال 1375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Sheet7!$A$2:$A$29</c:f>
              <c:strCache>
                <c:ptCount val="28"/>
                <c:pt idx="0">
                  <c:v>آذربايجان شرقي</c:v>
                </c:pt>
                <c:pt idx="1">
                  <c:v>آذربايجان غربي</c:v>
                </c:pt>
                <c:pt idx="2">
                  <c:v>اردبيل</c:v>
                </c:pt>
                <c:pt idx="3">
                  <c:v>اصفهان </c:v>
                </c:pt>
                <c:pt idx="4">
                  <c:v>ايلام</c:v>
                </c:pt>
                <c:pt idx="5">
                  <c:v>بوشهر</c:v>
                </c:pt>
                <c:pt idx="6">
                  <c:v>يزد</c:v>
                </c:pt>
                <c:pt idx="7">
                  <c:v>تهران</c:v>
                </c:pt>
                <c:pt idx="8">
                  <c:v>هرمزگان</c:v>
                </c:pt>
                <c:pt idx="9">
                  <c:v>چهار محال و بختياري</c:v>
                </c:pt>
                <c:pt idx="10">
                  <c:v>همدان</c:v>
                </c:pt>
                <c:pt idx="11">
                  <c:v>خراسان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سيستان و بلوچستان</c:v>
                </c:pt>
                <c:pt idx="16">
                  <c:v>فارس</c:v>
                </c:pt>
                <c:pt idx="17">
                  <c:v>قزوين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کهگيلويه و بوير احمد</c:v>
                </c:pt>
                <c:pt idx="23">
                  <c:v>گلستان</c:v>
                </c:pt>
                <c:pt idx="24">
                  <c:v>گيلان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مرکزي</c:v>
                </c:pt>
              </c:strCache>
            </c:strRef>
          </c:cat>
          <c:val>
            <c:numRef>
              <c:f>Sheet7!$B$2:$B$29</c:f>
              <c:numCache>
                <c:formatCode>General</c:formatCode>
                <c:ptCount val="28"/>
                <c:pt idx="0">
                  <c:v>38</c:v>
                </c:pt>
                <c:pt idx="1">
                  <c:v>44</c:v>
                </c:pt>
                <c:pt idx="2">
                  <c:v>39</c:v>
                </c:pt>
                <c:pt idx="3">
                  <c:v>61</c:v>
                </c:pt>
                <c:pt idx="4">
                  <c:v>88</c:v>
                </c:pt>
                <c:pt idx="5">
                  <c:v>55</c:v>
                </c:pt>
                <c:pt idx="6">
                  <c:v>48</c:v>
                </c:pt>
                <c:pt idx="7">
                  <c:v>51</c:v>
                </c:pt>
                <c:pt idx="8">
                  <c:v>16</c:v>
                </c:pt>
                <c:pt idx="9">
                  <c:v>55</c:v>
                </c:pt>
                <c:pt idx="10">
                  <c:v>86</c:v>
                </c:pt>
                <c:pt idx="11">
                  <c:v>44</c:v>
                </c:pt>
                <c:pt idx="12">
                  <c:v>58</c:v>
                </c:pt>
                <c:pt idx="13">
                  <c:v>51</c:v>
                </c:pt>
                <c:pt idx="14">
                  <c:v>49</c:v>
                </c:pt>
                <c:pt idx="15">
                  <c:v>23</c:v>
                </c:pt>
                <c:pt idx="16">
                  <c:v>68</c:v>
                </c:pt>
                <c:pt idx="18">
                  <c:v>25</c:v>
                </c:pt>
                <c:pt idx="19">
                  <c:v>66</c:v>
                </c:pt>
                <c:pt idx="20">
                  <c:v>59</c:v>
                </c:pt>
                <c:pt idx="21">
                  <c:v>79</c:v>
                </c:pt>
                <c:pt idx="22">
                  <c:v>88</c:v>
                </c:pt>
                <c:pt idx="24">
                  <c:v>72</c:v>
                </c:pt>
                <c:pt idx="25">
                  <c:v>54</c:v>
                </c:pt>
                <c:pt idx="26">
                  <c:v>54</c:v>
                </c:pt>
                <c:pt idx="27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شيوع گواتر در سال 1380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Sheet7!$A$2:$A$29</c:f>
              <c:strCache>
                <c:ptCount val="28"/>
                <c:pt idx="0">
                  <c:v>آذربايجان شرقي</c:v>
                </c:pt>
                <c:pt idx="1">
                  <c:v>آذربايجان غربي</c:v>
                </c:pt>
                <c:pt idx="2">
                  <c:v>اردبيل</c:v>
                </c:pt>
                <c:pt idx="3">
                  <c:v>اصفهان </c:v>
                </c:pt>
                <c:pt idx="4">
                  <c:v>ايلام</c:v>
                </c:pt>
                <c:pt idx="5">
                  <c:v>بوشهر</c:v>
                </c:pt>
                <c:pt idx="6">
                  <c:v>يزد</c:v>
                </c:pt>
                <c:pt idx="7">
                  <c:v>تهران</c:v>
                </c:pt>
                <c:pt idx="8">
                  <c:v>هرمزگان</c:v>
                </c:pt>
                <c:pt idx="9">
                  <c:v>چهار محال و بختياري</c:v>
                </c:pt>
                <c:pt idx="10">
                  <c:v>همدان</c:v>
                </c:pt>
                <c:pt idx="11">
                  <c:v>خراسان</c:v>
                </c:pt>
                <c:pt idx="12">
                  <c:v>خوزستان</c:v>
                </c:pt>
                <c:pt idx="13">
                  <c:v>زنجان</c:v>
                </c:pt>
                <c:pt idx="14">
                  <c:v>سمنان</c:v>
                </c:pt>
                <c:pt idx="15">
                  <c:v>سيستان و بلوچستان</c:v>
                </c:pt>
                <c:pt idx="16">
                  <c:v>فارس</c:v>
                </c:pt>
                <c:pt idx="17">
                  <c:v>قزوين</c:v>
                </c:pt>
                <c:pt idx="18">
                  <c:v>قم</c:v>
                </c:pt>
                <c:pt idx="19">
                  <c:v>کردستان</c:v>
                </c:pt>
                <c:pt idx="20">
                  <c:v>کرمان</c:v>
                </c:pt>
                <c:pt idx="21">
                  <c:v>کرمانشاه</c:v>
                </c:pt>
                <c:pt idx="22">
                  <c:v>کهگيلويه و بوير احمد</c:v>
                </c:pt>
                <c:pt idx="23">
                  <c:v>گلستان</c:v>
                </c:pt>
                <c:pt idx="24">
                  <c:v>گيلان</c:v>
                </c:pt>
                <c:pt idx="25">
                  <c:v>لرستان</c:v>
                </c:pt>
                <c:pt idx="26">
                  <c:v>مازندران</c:v>
                </c:pt>
                <c:pt idx="27">
                  <c:v>مرکزي</c:v>
                </c:pt>
              </c:strCache>
            </c:strRef>
          </c:cat>
          <c:val>
            <c:numRef>
              <c:f>Sheet7!$C$2:$C$29</c:f>
              <c:numCache>
                <c:formatCode>General</c:formatCode>
                <c:ptCount val="28"/>
                <c:pt idx="0">
                  <c:v>7.3</c:v>
                </c:pt>
                <c:pt idx="1">
                  <c:v>7.6</c:v>
                </c:pt>
                <c:pt idx="2">
                  <c:v>9.3000000000000007</c:v>
                </c:pt>
                <c:pt idx="3">
                  <c:v>6.3</c:v>
                </c:pt>
                <c:pt idx="4">
                  <c:v>13.3</c:v>
                </c:pt>
                <c:pt idx="5">
                  <c:v>8.9</c:v>
                </c:pt>
                <c:pt idx="6">
                  <c:v>10</c:v>
                </c:pt>
                <c:pt idx="7">
                  <c:v>4.5</c:v>
                </c:pt>
                <c:pt idx="8">
                  <c:v>8.8000000000000007</c:v>
                </c:pt>
                <c:pt idx="9">
                  <c:v>18.2</c:v>
                </c:pt>
                <c:pt idx="10">
                  <c:v>18.100000000000001</c:v>
                </c:pt>
                <c:pt idx="11">
                  <c:v>5.3</c:v>
                </c:pt>
                <c:pt idx="12">
                  <c:v>11.9</c:v>
                </c:pt>
                <c:pt idx="13">
                  <c:v>19.7</c:v>
                </c:pt>
                <c:pt idx="14">
                  <c:v>17.600000000000001</c:v>
                </c:pt>
                <c:pt idx="15">
                  <c:v>33.4</c:v>
                </c:pt>
                <c:pt idx="16">
                  <c:v>12.2</c:v>
                </c:pt>
                <c:pt idx="17">
                  <c:v>7.8</c:v>
                </c:pt>
                <c:pt idx="18">
                  <c:v>27.6</c:v>
                </c:pt>
                <c:pt idx="19">
                  <c:v>24.4</c:v>
                </c:pt>
                <c:pt idx="20">
                  <c:v>32.1</c:v>
                </c:pt>
                <c:pt idx="21">
                  <c:v>25.5</c:v>
                </c:pt>
                <c:pt idx="22">
                  <c:v>7.5</c:v>
                </c:pt>
                <c:pt idx="23">
                  <c:v>23.1</c:v>
                </c:pt>
                <c:pt idx="24">
                  <c:v>11.3</c:v>
                </c:pt>
                <c:pt idx="25">
                  <c:v>7.8</c:v>
                </c:pt>
                <c:pt idx="26">
                  <c:v>4</c:v>
                </c:pt>
                <c:pt idx="27">
                  <c:v>4.8</c:v>
                </c:pt>
              </c:numCache>
            </c:numRef>
          </c:val>
        </c:ser>
        <c:axId val="92604672"/>
        <c:axId val="92623232"/>
      </c:barChart>
      <c:catAx>
        <c:axId val="9260467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Mitra"/>
                <a:ea typeface="Mitra"/>
                <a:cs typeface="Mitra"/>
              </a:defRPr>
            </a:pPr>
            <a:endParaRPr lang="en-US"/>
          </a:p>
        </c:txPr>
        <c:crossAx val="92623232"/>
        <c:crosses val="autoZero"/>
        <c:auto val="1"/>
        <c:lblAlgn val="ctr"/>
        <c:lblOffset val="100"/>
        <c:tickLblSkip val="1"/>
        <c:tickMarkSkip val="1"/>
      </c:catAx>
      <c:valAx>
        <c:axId val="92623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Badr"/>
                <a:ea typeface="Badr"/>
                <a:cs typeface="Badr"/>
              </a:defRPr>
            </a:pPr>
            <a:endParaRPr lang="en-US"/>
          </a:p>
        </c:txPr>
        <c:crossAx val="92604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75282665374181"/>
          <c:y val="0.4"/>
          <c:w val="0.19662923998060963"/>
          <c:h val="8.623857846646186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Mitra"/>
              <a:ea typeface="Mitra"/>
              <a:cs typeface="Mitr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0.16875</cdr:x>
      <cdr:y>0.91319</cdr:y>
    </cdr:from>
    <cdr:to>
      <cdr:x>0.32083</cdr:x>
      <cdr:y>0.97917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525" y="2505074"/>
          <a:ext cx="6953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fa-IR" sz="1200" b="1" dirty="0" smtClean="0">
              <a:latin typeface="Times New Roman" pitchFamily="18" charset="0"/>
              <a:cs typeface="Times New Roman" pitchFamily="18" charset="0"/>
            </a:rPr>
            <a:t>قبل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0.35833</cdr:x>
      <cdr:y>0.90972</cdr:y>
    </cdr:from>
    <cdr:to>
      <cdr:x>0.775</cdr:x>
      <cdr:y>0.98958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38300" y="2495550"/>
          <a:ext cx="1905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200" b="1" dirty="0" smtClean="0">
              <a:latin typeface="Times New Roman" pitchFamily="18" charset="0"/>
              <a:cs typeface="Times New Roman" pitchFamily="18" charset="0"/>
            </a:rPr>
            <a:t>بعد از يد رساني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8B8D-165C-4931-93E8-76CCC0694BC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610BD-01F3-43E7-9509-E22094379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41AC7-8D08-4A7E-9B75-6E0B98850CC8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857D9-1E7D-47E8-93F4-BBF81123B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857D9-1E7D-47E8-93F4-BBF81123BC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B9FC-3C53-4330-9DC7-132248340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F095-B411-4C13-82C3-9683FD0BC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C4DF-EFE2-4119-AB80-875D44941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2550D-3ACB-4949-96C7-330784B19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643CA0-86E8-4C2D-9046-1CC950847C4E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9747A4-273E-4B7B-B7AF-6EF8182DD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sm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4198" y="609600"/>
            <a:ext cx="7861376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DATA\ScanDrAzizi\Untitle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357313"/>
            <a:ext cx="8626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7092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Iodine nutrition based on the median urinary iodine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concentration, by country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57188" y="5786438"/>
            <a:ext cx="2071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hames New" pitchFamily="2" charset="0"/>
              </a:rPr>
              <a:t>WHO, global database.2007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2300" dirty="0" smtClean="0">
                <a:cs typeface="Mitra Bold Mazar" pitchFamily="2" charset="-78"/>
              </a:rPr>
              <a:t>اولين مطالعه: دكتر امامي و همكاران، انستيتو علوم تغذيه و صنايع غذايي 1348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		گواتر در 51 درصد زنان و 29 درصد مردان در شهريار، 32 درصد دزفول،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                18 درصد اهواز،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		15 درصد مشهد، 18 درصد تهران و 13 درصد شيراز</a:t>
            </a:r>
          </a:p>
          <a:p>
            <a:pPr algn="just" rtl="1">
              <a:lnSpc>
                <a:spcPct val="150000"/>
              </a:lnSpc>
              <a:buNone/>
            </a:pPr>
            <a:endParaRPr lang="fa-IR" sz="11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solidFill>
                  <a:srgbClr val="FF6600"/>
                </a:solidFill>
                <a:cs typeface="Mitra Bold Mazar" pitchFamily="2" charset="-78"/>
              </a:rPr>
              <a:t>وقفه 15 ساله در مطالعات و يدرساني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Mitra Bold Mazar" pitchFamily="2" charset="-78"/>
              </a:rPr>
              <a:t>1362</a:t>
            </a:r>
            <a:r>
              <a:rPr lang="fa-IR" sz="2300" dirty="0" smtClean="0">
                <a:cs typeface="Mitra Bold Mazar" pitchFamily="2" charset="-78"/>
              </a:rPr>
              <a:t>: دكتر عزيزي و همكاران، غدد درون ريز دانشگاه شهيد بهشتي و انستيتو تغذيه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		    گواتر در 74 درصد دختران و 73 درصد پسران در شهريار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		     گواتر در 88 درصد دختران و 71 درصد پسران در تهران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		     گواتر در 95 درصد زنان و 87 درصد مردان در كهكيلويه و بويراحمد</a:t>
            </a:r>
          </a:p>
          <a:p>
            <a:pPr algn="just" rtl="1">
              <a:lnSpc>
                <a:spcPct val="150000"/>
              </a:lnSpc>
              <a:buNone/>
            </a:pPr>
            <a:endParaRPr lang="fa-IR" sz="11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300" dirty="0" smtClean="0">
                <a:cs typeface="Mitra Bold Mazar" pitchFamily="2" charset="-78"/>
              </a:rPr>
              <a:t>ساير مطالعات: دكتر رجبيان و همكاران در خراسان، دكتر عمراني و همكاران در فارس،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dirty="0" smtClean="0">
                <a:cs typeface="Mitra Bold Mazar" pitchFamily="2" charset="-78"/>
              </a:rPr>
              <a:t>     دكتر زاهدي اصل و همكاران در خوزستان، دكتر امامي و دكتر اميني در اصفهان</a:t>
            </a:r>
          </a:p>
          <a:p>
            <a:pPr algn="just" rtl="1">
              <a:lnSpc>
                <a:spcPct val="150000"/>
              </a:lnSpc>
              <a:buNone/>
            </a:pPr>
            <a:endParaRPr lang="fa-IR" sz="20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0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000" dirty="0">
              <a:cs typeface="Mitra Bold Ma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000" b="0" dirty="0" smtClean="0">
                <a:solidFill>
                  <a:srgbClr val="C00000"/>
                </a:solidFill>
                <a:effectLst/>
                <a:cs typeface="Titr Mazar" pitchFamily="2" charset="-78"/>
              </a:rPr>
              <a:t>تاريخچه كمبود يد در ايران</a:t>
            </a:r>
            <a:endParaRPr lang="en-US" sz="3000" b="0" dirty="0">
              <a:solidFill>
                <a:srgbClr val="C00000"/>
              </a:solidFill>
              <a:effectLst/>
              <a:cs typeface="Titr Ma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0" y="404813"/>
            <a:ext cx="9288463" cy="5721350"/>
            <a:chOff x="0" y="255"/>
            <a:chExt cx="5851" cy="3604"/>
          </a:xfrm>
        </p:grpSpPr>
        <p:sp>
          <p:nvSpPr>
            <p:cNvPr id="184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15"/>
              <a:ext cx="5851" cy="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65" y="1146"/>
              <a:ext cx="1442" cy="4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007" y="1146"/>
              <a:ext cx="1778" cy="4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3785" y="1146"/>
              <a:ext cx="1624" cy="49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65" y="1638"/>
              <a:ext cx="1442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007" y="1638"/>
              <a:ext cx="1778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785" y="1638"/>
              <a:ext cx="1624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565" y="1884"/>
              <a:ext cx="1442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007" y="1884"/>
              <a:ext cx="1778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3785" y="1884"/>
              <a:ext cx="1624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565" y="2131"/>
              <a:ext cx="1442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2007" y="2131"/>
              <a:ext cx="1778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778" y="2124"/>
              <a:ext cx="1624" cy="30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565" y="2377"/>
              <a:ext cx="1442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2007" y="2377"/>
              <a:ext cx="1778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785" y="2377"/>
              <a:ext cx="1624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565" y="2623"/>
              <a:ext cx="1442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2007" y="2623"/>
              <a:ext cx="1778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3785" y="2623"/>
              <a:ext cx="1624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565" y="2870"/>
              <a:ext cx="1442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2007" y="2870"/>
              <a:ext cx="1778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3785" y="2870"/>
              <a:ext cx="1624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565" y="3117"/>
              <a:ext cx="1442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2007" y="3117"/>
              <a:ext cx="1778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3785" y="3117"/>
              <a:ext cx="1624" cy="246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565" y="3363"/>
              <a:ext cx="1442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2007" y="3363"/>
              <a:ext cx="1778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3785" y="3363"/>
              <a:ext cx="1624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567" y="3612"/>
              <a:ext cx="1442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2007" y="3610"/>
              <a:ext cx="1778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3785" y="3610"/>
              <a:ext cx="1624" cy="24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666" y="1292"/>
              <a:ext cx="6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Location</a:t>
              </a:r>
              <a:endParaRPr lang="en-US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2575" y="1292"/>
              <a:ext cx="6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Province</a:t>
              </a:r>
              <a:endParaRPr lang="en-US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4062" y="1184"/>
              <a:ext cx="111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Urinary iodine</a:t>
              </a:r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4363" y="1401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(</a:t>
              </a:r>
              <a:endParaRPr lang="en-US"/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4421" y="1389"/>
              <a:ext cx="10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Symbol" pitchFamily="18" charset="2"/>
                </a:rPr>
                <a:t>m</a:t>
              </a:r>
              <a:endParaRPr lang="en-US"/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521" y="1401"/>
              <a:ext cx="31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g/L)</a:t>
              </a:r>
              <a:endParaRPr lang="en-US"/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666" y="1661"/>
              <a:ext cx="3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Kiga</a:t>
              </a:r>
              <a:endParaRPr lang="en-US"/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2632" y="1661"/>
              <a:ext cx="5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</a:t>
              </a:r>
              <a:endParaRPr lang="en-US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328" y="1661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20 ± 11</a:t>
              </a:r>
              <a:endParaRPr lang="en-US"/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666" y="1908"/>
              <a:ext cx="5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Randan</a:t>
              </a:r>
              <a:endParaRPr lang="en-US"/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2632" y="1908"/>
              <a:ext cx="5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</a:t>
              </a:r>
              <a:endParaRPr lang="en-US"/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371" y="1908"/>
              <a:ext cx="4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12 ± 5</a:t>
              </a:r>
              <a:endParaRPr lang="en-US"/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666" y="2155"/>
              <a:ext cx="56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Zagoon</a:t>
              </a:r>
              <a:endParaRPr lang="en-US"/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2632" y="2155"/>
              <a:ext cx="5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</a:t>
              </a:r>
              <a:endParaRPr lang="en-US"/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4328" y="2155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18 ± 10</a:t>
              </a:r>
              <a:endParaRPr lang="en-US"/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666" y="2401"/>
              <a:ext cx="54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Keshar</a:t>
              </a:r>
              <a:endParaRPr lang="en-US"/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2632" y="2401"/>
              <a:ext cx="5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</a:t>
              </a:r>
              <a:endParaRPr lang="en-US"/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4328" y="2401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19 ± 10</a:t>
              </a:r>
              <a:endParaRPr lang="en-US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666" y="2648"/>
              <a:ext cx="9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 City</a:t>
              </a:r>
              <a:endParaRPr lang="en-US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2632" y="2648"/>
              <a:ext cx="5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</a:t>
              </a:r>
              <a:endParaRPr lang="en-US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4328" y="2648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39 ± 19</a:t>
              </a:r>
              <a:endParaRPr lang="en-US"/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666" y="2894"/>
              <a:ext cx="67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Shahriar</a:t>
              </a:r>
              <a:endParaRPr lang="en-US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2632" y="2894"/>
              <a:ext cx="55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Tehran</a:t>
              </a:r>
              <a:endParaRPr lang="en-US"/>
            </a:p>
          </p:txBody>
        </p:sp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>
              <a:off x="4328" y="2894"/>
              <a:ext cx="58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71 ± 39 </a:t>
              </a:r>
              <a:endParaRPr lang="en-US"/>
            </a:p>
          </p:txBody>
        </p:sp>
        <p:sp>
          <p:nvSpPr>
            <p:cNvPr id="18491" name="Rectangle 59"/>
            <p:cNvSpPr>
              <a:spLocks noChangeArrowheads="1"/>
            </p:cNvSpPr>
            <p:nvPr/>
          </p:nvSpPr>
          <p:spPr bwMode="auto">
            <a:xfrm>
              <a:off x="666" y="3141"/>
              <a:ext cx="50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Hanna</a:t>
              </a:r>
              <a:endParaRPr lang="en-US"/>
            </a:p>
          </p:txBody>
        </p:sp>
        <p:sp>
          <p:nvSpPr>
            <p:cNvPr id="18492" name="Rectangle 60"/>
            <p:cNvSpPr>
              <a:spLocks noChangeArrowheads="1"/>
            </p:cNvSpPr>
            <p:nvPr/>
          </p:nvSpPr>
          <p:spPr bwMode="auto">
            <a:xfrm>
              <a:off x="2621" y="3141"/>
              <a:ext cx="56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Isfahan</a:t>
              </a:r>
              <a:endParaRPr lang="en-US"/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4328" y="3141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40 ± 21</a:t>
              </a:r>
              <a:endParaRPr lang="en-US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666" y="3387"/>
              <a:ext cx="4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Yasuj</a:t>
              </a:r>
              <a:endParaRPr lang="en-US"/>
            </a:p>
          </p:txBody>
        </p:sp>
        <p:sp>
          <p:nvSpPr>
            <p:cNvPr id="18495" name="Rectangle 63"/>
            <p:cNvSpPr>
              <a:spLocks noChangeArrowheads="1"/>
            </p:cNvSpPr>
            <p:nvPr/>
          </p:nvSpPr>
          <p:spPr bwMode="auto">
            <a:xfrm>
              <a:off x="2379" y="3387"/>
              <a:ext cx="10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Boyer-Ahmad</a:t>
              </a:r>
              <a:endParaRPr lang="en-US"/>
            </a:p>
          </p:txBody>
        </p:sp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4328" y="3387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34 ± 39</a:t>
              </a:r>
              <a:endParaRPr lang="en-US"/>
            </a:p>
          </p:txBody>
        </p:sp>
        <p:sp>
          <p:nvSpPr>
            <p:cNvPr id="18497" name="Rectangle 65"/>
            <p:cNvSpPr>
              <a:spLocks noChangeArrowheads="1"/>
            </p:cNvSpPr>
            <p:nvPr/>
          </p:nvSpPr>
          <p:spPr bwMode="auto">
            <a:xfrm>
              <a:off x="666" y="3634"/>
              <a:ext cx="67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Doruhan</a:t>
              </a:r>
              <a:endParaRPr lang="en-US"/>
            </a:p>
          </p:txBody>
        </p:sp>
        <p:sp>
          <p:nvSpPr>
            <p:cNvPr id="18498" name="Rectangle 66"/>
            <p:cNvSpPr>
              <a:spLocks noChangeArrowheads="1"/>
            </p:cNvSpPr>
            <p:nvPr/>
          </p:nvSpPr>
          <p:spPr bwMode="auto">
            <a:xfrm>
              <a:off x="2379" y="3634"/>
              <a:ext cx="10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Boyer-Ahmad</a:t>
              </a:r>
              <a:endParaRPr lang="en-US"/>
            </a:p>
          </p:txBody>
        </p:sp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>
              <a:off x="4328" y="3634"/>
              <a:ext cx="5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</a:rPr>
                <a:t>24 ± 17</a:t>
              </a:r>
              <a:endParaRPr lang="en-US"/>
            </a:p>
          </p:txBody>
        </p:sp>
        <p:sp>
          <p:nvSpPr>
            <p:cNvPr id="18500" name="Line 68"/>
            <p:cNvSpPr>
              <a:spLocks noChangeShapeType="1"/>
            </p:cNvSpPr>
            <p:nvPr/>
          </p:nvSpPr>
          <p:spPr bwMode="auto">
            <a:xfrm>
              <a:off x="565" y="1146"/>
              <a:ext cx="4844" cy="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69"/>
            <p:cNvSpPr>
              <a:spLocks noChangeShapeType="1"/>
            </p:cNvSpPr>
            <p:nvPr/>
          </p:nvSpPr>
          <p:spPr bwMode="auto">
            <a:xfrm>
              <a:off x="565" y="1638"/>
              <a:ext cx="4844" cy="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70"/>
            <p:cNvSpPr>
              <a:spLocks noChangeShapeType="1"/>
            </p:cNvSpPr>
            <p:nvPr/>
          </p:nvSpPr>
          <p:spPr bwMode="auto">
            <a:xfrm>
              <a:off x="565" y="3857"/>
              <a:ext cx="4844" cy="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206" y="255"/>
              <a:ext cx="480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100" b="1">
                  <a:latin typeface="Times New Roman" pitchFamily="18" charset="0"/>
                </a:rPr>
                <a:t>       Urinary iodine concentration  in various location in Iran  </a:t>
              </a:r>
              <a:endParaRPr lang="en-US" b="1"/>
            </a:p>
          </p:txBody>
        </p:sp>
        <p:sp>
          <p:nvSpPr>
            <p:cNvPr id="18504" name="Rectangle 72"/>
            <p:cNvSpPr>
              <a:spLocks noChangeArrowheads="1"/>
            </p:cNvSpPr>
            <p:nvPr/>
          </p:nvSpPr>
          <p:spPr bwMode="auto">
            <a:xfrm>
              <a:off x="3379" y="572"/>
              <a:ext cx="124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100">
                  <a:solidFill>
                    <a:srgbClr val="FFFFFF"/>
                  </a:solidFill>
                  <a:latin typeface="Times New Roman" pitchFamily="18" charset="0"/>
                </a:rPr>
                <a:t>(1985-1989)</a:t>
              </a:r>
              <a:endParaRPr lang="en-US"/>
            </a:p>
          </p:txBody>
        </p:sp>
      </p:grpSp>
      <p:sp>
        <p:nvSpPr>
          <p:cNvPr id="18435" name="TextBox 71"/>
          <p:cNvSpPr txBox="1">
            <a:spLocks noChangeArrowheads="1"/>
          </p:cNvSpPr>
          <p:nvPr/>
        </p:nvSpPr>
        <p:spPr bwMode="auto">
          <a:xfrm>
            <a:off x="857250" y="6192859"/>
            <a:ext cx="315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F. East Med  Health J 2004; 10:761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oster2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428860" y="-24"/>
            <a:ext cx="4855268" cy="686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3382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dirty="0" smtClean="0">
                <a:cs typeface="Mitra Bold Mazar" pitchFamily="2" charset="-78"/>
              </a:rPr>
              <a:t>   </a:t>
            </a:r>
            <a:r>
              <a:rPr lang="fa-IR" dirty="0" smtClean="0">
                <a:cs typeface="Mitra Bold Mazar" pitchFamily="2" charset="-78"/>
              </a:rPr>
              <a:t>روستاهاي </a:t>
            </a:r>
            <a:r>
              <a:rPr lang="fa-IR" dirty="0" smtClean="0">
                <a:cs typeface="Mitra Bold Mazar" pitchFamily="2" charset="-78"/>
              </a:rPr>
              <a:t>شمال تهران: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تاخير در رشد جسمي و رواني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70 درصد قد دختران و 54 درصد قد پسران زير 3 درصد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100 درصد گواتر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60 درصد كم كاري تيروئيد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12 درصد اختلال رشد ذهني شديد (</a:t>
            </a:r>
            <a:r>
              <a:rPr lang="en-US" sz="2200" dirty="0" smtClean="0">
                <a:cs typeface="Mitra Bold Mazar" pitchFamily="2" charset="-78"/>
              </a:rPr>
              <a:t>Mental deficiency</a:t>
            </a:r>
            <a:r>
              <a:rPr lang="fa-IR" sz="2200" dirty="0" smtClean="0">
                <a:cs typeface="Mitra Bold Mazar" pitchFamily="2" charset="-78"/>
              </a:rPr>
              <a:t>)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100 درصد ضريب هوشي كمتر از 100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60 درصد اختلالات سايكوموتور</a:t>
            </a:r>
          </a:p>
          <a:p>
            <a:pPr lvl="3" algn="r" rtl="1">
              <a:lnSpc>
                <a:spcPct val="150000"/>
              </a:lnSpc>
              <a:buNone/>
            </a:pPr>
            <a:r>
              <a:rPr lang="en-US" sz="2200" dirty="0" smtClean="0">
                <a:cs typeface="Mitra Bold Mazar" pitchFamily="2" charset="-78"/>
              </a:rPr>
              <a:t>     </a:t>
            </a:r>
            <a:r>
              <a:rPr lang="fa-IR" sz="2200" dirty="0" smtClean="0">
                <a:cs typeface="Mitra Bold Mazar" pitchFamily="2" charset="-78"/>
              </a:rPr>
              <a:t>50 درصد اختلال شنوايي</a:t>
            </a:r>
            <a:endParaRPr lang="en-US" sz="2200" dirty="0">
              <a:cs typeface="Mitra Bold Ma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800" dirty="0" smtClean="0">
                <a:solidFill>
                  <a:srgbClr val="C00000"/>
                </a:solidFill>
                <a:effectLst/>
                <a:cs typeface="Mitra" pitchFamily="2" charset="-78"/>
              </a:rPr>
              <a:t>تاريخچه اختلالات شديد كمبود يد در ايران</a:t>
            </a:r>
            <a:endParaRPr lang="en-US" sz="3800" dirty="0">
              <a:solidFill>
                <a:srgbClr val="C00000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0"/>
            <a:ext cx="54276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643052"/>
          <a:ext cx="8229600" cy="463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3014626"/>
              </a:tblGrid>
              <a:tr h="489903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cs typeface="Mitra Bold Mazar" pitchFamily="2" charset="-78"/>
                        </a:rPr>
                        <a:t>استان ها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cs typeface="Mitra Bold Mazar" pitchFamily="2" charset="-78"/>
                        </a:rPr>
                        <a:t>شيوع گواتر (درصد)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903"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اصفهان، چهار محال و بختياري، ايلام، گيلان، يزد، لرستان</a:t>
                      </a:r>
                    </a:p>
                    <a:p>
                      <a:pPr algn="just" rtl="1"/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70 درصد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903"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باختران، تهران</a:t>
                      </a:r>
                    </a:p>
                    <a:p>
                      <a:pPr algn="just" rtl="1"/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50-60 درصد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903"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فارس، زنجان، كرمان، كهكيلويه و بويراحمد</a:t>
                      </a:r>
                    </a:p>
                    <a:p>
                      <a:pPr algn="just" rtl="1"/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40-50 درصد 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903"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آذربايجان</a:t>
                      </a:r>
                      <a:r>
                        <a:rPr lang="fa-IR" sz="2400" b="0" baseline="0" dirty="0" smtClean="0">
                          <a:cs typeface="Mitra Bold Mazar" pitchFamily="2" charset="-78"/>
                        </a:rPr>
                        <a:t> شرقي، بوشهر، خراسان، مازندان، كردستان، مركزي، سمنان، سيستان و بلوچستان</a:t>
                      </a:r>
                    </a:p>
                    <a:p>
                      <a:pPr algn="just" rtl="1"/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20-40 درصد 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903"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همدان، خوزستان،</a:t>
                      </a:r>
                      <a:r>
                        <a:rPr lang="fa-IR" sz="2400" b="0" baseline="0" dirty="0" smtClean="0">
                          <a:cs typeface="Mitra Bold Mazar" pitchFamily="2" charset="-78"/>
                        </a:rPr>
                        <a:t> آذربايجان غربي، هرمزگان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b="0" dirty="0" smtClean="0">
                          <a:cs typeface="Mitra Bold Mazar" pitchFamily="2" charset="-78"/>
                        </a:rPr>
                        <a:t>20 درصد </a:t>
                      </a:r>
                      <a:endParaRPr lang="en-US" sz="2400" b="0" dirty="0">
                        <a:cs typeface="Mitra Bold Ma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900" dirty="0" smtClean="0">
                <a:solidFill>
                  <a:srgbClr val="C00000"/>
                </a:solidFill>
                <a:effectLst/>
                <a:cs typeface="Mitra" pitchFamily="2" charset="-78"/>
              </a:rPr>
              <a:t>شدت گواتر (</a:t>
            </a:r>
            <a:r>
              <a:rPr lang="en-US" sz="2900" dirty="0" smtClean="0">
                <a:solidFill>
                  <a:srgbClr val="C00000"/>
                </a:solidFill>
                <a:effectLst/>
                <a:cs typeface="Mitra" pitchFamily="2" charset="-78"/>
              </a:rPr>
              <a:t>b</a:t>
            </a:r>
            <a:r>
              <a:rPr lang="fa-IR" sz="2900" dirty="0" smtClean="0">
                <a:solidFill>
                  <a:srgbClr val="C00000"/>
                </a:solidFill>
                <a:effectLst/>
                <a:cs typeface="Mitra" pitchFamily="2" charset="-78"/>
              </a:rPr>
              <a:t>1 به بالا) در مراكز استان هاي </a:t>
            </a:r>
            <a:br>
              <a:rPr lang="fa-IR" sz="2900" dirty="0" smtClean="0">
                <a:solidFill>
                  <a:srgbClr val="C00000"/>
                </a:solidFill>
                <a:effectLst/>
                <a:cs typeface="Mitra" pitchFamily="2" charset="-78"/>
              </a:rPr>
            </a:br>
            <a:r>
              <a:rPr lang="fa-IR" sz="2900" dirty="0" smtClean="0">
                <a:solidFill>
                  <a:srgbClr val="C00000"/>
                </a:solidFill>
                <a:effectLst/>
                <a:cs typeface="Mitra" pitchFamily="2" charset="-78"/>
              </a:rPr>
              <a:t>كشور در سال 1368</a:t>
            </a:r>
            <a:endParaRPr lang="en-US" sz="2900" dirty="0">
              <a:solidFill>
                <a:srgbClr val="C00000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 smtClean="0">
                <a:solidFill>
                  <a:srgbClr val="FF6600"/>
                </a:solidFill>
                <a:cs typeface="Mitra Bold Mazar" pitchFamily="2" charset="-78"/>
              </a:rPr>
              <a:t>1367: </a:t>
            </a:r>
            <a:r>
              <a:rPr lang="fa-IR" sz="2300" dirty="0" smtClean="0">
                <a:solidFill>
                  <a:srgbClr val="FF6600"/>
                </a:solidFill>
                <a:cs typeface="Mitra Bold Mazar" pitchFamily="2" charset="-78"/>
              </a:rPr>
              <a:t>تشكيل كميته كشوري براي كنترل بيماري هاي ناشي از كمبود يد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solidFill>
                  <a:srgbClr val="00B050"/>
                </a:solidFill>
                <a:cs typeface="Mitra Bold Mazar" pitchFamily="2" charset="-78"/>
              </a:rPr>
              <a:t>1368: بررسي كشوري شيوع گواتر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cs typeface="Mitra Bold Mazar" pitchFamily="2" charset="-78"/>
              </a:rPr>
              <a:t>1369: شروع توليد نمك يددار و توزيع آن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cs typeface="Mitra Bold Mazar" pitchFamily="2" charset="-78"/>
              </a:rPr>
              <a:t>73-1370: ادغام برنامه يدرساني در شبكه بهداشتي درماني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solidFill>
                  <a:srgbClr val="FF6600"/>
                </a:solidFill>
                <a:cs typeface="Mitra Bold Mazar" pitchFamily="2" charset="-78"/>
              </a:rPr>
              <a:t>1373: قانون همگاني شدن توليد نمك يددار براي خانوارها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solidFill>
                  <a:srgbClr val="00B050"/>
                </a:solidFill>
                <a:cs typeface="Mitra Bold Mazar" pitchFamily="2" charset="-78"/>
              </a:rPr>
              <a:t>1375: اولين پايش (دومين بررسي)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solidFill>
                  <a:srgbClr val="00B050"/>
                </a:solidFill>
                <a:cs typeface="Mitra Bold Mazar" pitchFamily="2" charset="-78"/>
              </a:rPr>
              <a:t>1381: دومين پايش (سومين بررسي)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cs typeface="Mitra Bold Mazar" pitchFamily="2" charset="-78"/>
              </a:rPr>
              <a:t>1382: شناسايي كشور ”عاري از كمبود يد“ توسط سازمان جهاني بهداشتي</a:t>
            </a:r>
          </a:p>
          <a:p>
            <a:pPr algn="r" rtl="1">
              <a:lnSpc>
                <a:spcPct val="150000"/>
              </a:lnSpc>
            </a:pPr>
            <a:r>
              <a:rPr lang="fa-IR" sz="2300" dirty="0" smtClean="0">
                <a:solidFill>
                  <a:srgbClr val="00B050"/>
                </a:solidFill>
                <a:cs typeface="Mitra Bold Mazar" pitchFamily="2" charset="-78"/>
              </a:rPr>
              <a:t>1386: سومين پايش (چهارمين بررسي)</a:t>
            </a:r>
            <a:endParaRPr lang="en-US" sz="2300" dirty="0">
              <a:solidFill>
                <a:srgbClr val="00B050"/>
              </a:solidFill>
              <a:cs typeface="Mitra Bold Ma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effectLst/>
                <a:cs typeface="Mitra" pitchFamily="2" charset="-78"/>
              </a:rPr>
              <a:t>برنامه يدرساني در كشور</a:t>
            </a:r>
            <a:endParaRPr lang="en-US" sz="4000" dirty="0">
              <a:solidFill>
                <a:srgbClr val="C00000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a-IR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Mitra" pitchFamily="2" charset="-78"/>
              </a:rPr>
              <a:t>فراواني مصرف نمک يددار توسط خانوارهاي ايراني در سالهاي 1373 تا 1385</a:t>
            </a:r>
            <a:endParaRPr lang="en-US" sz="2800" dirty="0" smtClean="0">
              <a:solidFill>
                <a:srgbClr val="C00000"/>
              </a:solidFill>
              <a:effectLst/>
              <a:latin typeface="Times New Roman" pitchFamily="18" charset="0"/>
              <a:cs typeface="Mitra" pitchFamily="2" charset="-78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214438"/>
            <a:ext cx="6453187" cy="4646612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714612" y="5214950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1373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30" y="5214950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1374</a:t>
            </a:r>
            <a:endParaRPr lang="en-US" sz="1300" b="1" dirty="0" smtClean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124" y="5229943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1375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4942" y="5229943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1379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0760" y="5218654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1385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0232" y="1571612"/>
            <a:ext cx="50006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100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670" y="2214554"/>
            <a:ext cx="488777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80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08" y="2917645"/>
            <a:ext cx="36847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60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143108" y="3560587"/>
            <a:ext cx="42862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40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3108" y="4286256"/>
            <a:ext cx="42862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20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5686" y="4857760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b="1" dirty="0" smtClean="0">
                <a:solidFill>
                  <a:schemeClr val="tx1"/>
                </a:solidFill>
                <a:cs typeface="Mitra" pitchFamily="2" charset="-78"/>
              </a:rPr>
              <a:t>0</a:t>
            </a:r>
            <a:endParaRPr lang="en-US" sz="1300" b="1" dirty="0">
              <a:solidFill>
                <a:schemeClr val="tx1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lnSpcReduction="10000"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sz="3000" dirty="0" smtClean="0">
                <a:cs typeface="Titr Mazar" pitchFamily="2" charset="-78"/>
              </a:rPr>
              <a:t>تاريخچه يد رساني و تاثير آن</a:t>
            </a:r>
            <a:br>
              <a:rPr lang="fa-IR" sz="3000" dirty="0" smtClean="0">
                <a:cs typeface="Titr Mazar" pitchFamily="2" charset="-78"/>
              </a:rPr>
            </a:br>
            <a:r>
              <a:rPr lang="fa-IR" sz="3000" dirty="0" smtClean="0">
                <a:cs typeface="Titr Mazar" pitchFamily="2" charset="-78"/>
              </a:rPr>
              <a:t>در سلامت جامعه ايراني</a:t>
            </a:r>
            <a:endParaRPr lang="en-US" sz="3000" dirty="0" smtClean="0">
              <a:cs typeface="Titr Mazar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endParaRPr lang="en-US" sz="1600" dirty="0" smtClean="0">
              <a:cs typeface="Titr Mazar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000" dirty="0" smtClean="0">
                <a:cs typeface="Titr Mazar" pitchFamily="2" charset="-78"/>
              </a:rPr>
              <a:t>دكتر فريدون عزيزي</a:t>
            </a:r>
          </a:p>
          <a:p>
            <a:pPr algn="ctr" rtl="1">
              <a:lnSpc>
                <a:spcPct val="150000"/>
              </a:lnSpc>
              <a:buNone/>
            </a:pPr>
            <a:endParaRPr lang="fa-IR" sz="1800" dirty="0" smtClean="0">
              <a:cs typeface="Titr Mazar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2500" dirty="0" smtClean="0">
                <a:cs typeface="Mitra Bold Mazar" pitchFamily="2" charset="-78"/>
              </a:rPr>
              <a:t>پژوهشكده علوم غدد درون ريز و متابوليسم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sz="2500" dirty="0" smtClean="0">
                <a:cs typeface="Mitra Bold Mazar" pitchFamily="2" charset="-78"/>
              </a:rPr>
              <a:t>دانشگاه علوم پزشكي شهيد بهشتي</a:t>
            </a:r>
          </a:p>
          <a:p>
            <a:pPr algn="ctr" rtl="1">
              <a:lnSpc>
                <a:spcPct val="150000"/>
              </a:lnSpc>
              <a:buNone/>
            </a:pPr>
            <a:endParaRPr lang="fa-IR" sz="2500" dirty="0" smtClean="0">
              <a:cs typeface="Mitra Bold Mazar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fa-IR" sz="3000" dirty="0" smtClean="0">
                <a:cs typeface="Mitra" pitchFamily="2" charset="-78"/>
              </a:rPr>
              <a:t>جشنواره بيستمين سال يدرساني در كشور 1389</a:t>
            </a:r>
            <a:endParaRPr lang="en-US" sz="3000" dirty="0"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643042" y="1500174"/>
          <a:ext cx="5786478" cy="387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42860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Mitra" pitchFamily="2" charset="-78"/>
              </a:rPr>
              <a:t>شيوع گواتر در دانش آموزان کشور در چهار بررسي سراسري قبل (1368)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Mitra" pitchFamily="2" charset="-78"/>
            </a:endParaRPr>
          </a:p>
          <a:p>
            <a:pPr algn="ctr"/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Mitra" pitchFamily="2" charset="-78"/>
              </a:rPr>
              <a:t> و بعد از يد رساني (1375، 1385، 1386)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00166" y="1714488"/>
          <a:ext cx="6072214" cy="387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Mitra" pitchFamily="2" charset="-78"/>
              </a:rPr>
              <a:t>ميانه يد ادرار در دانش آموزان در چهار بررسي کشوري قبل (1368) 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Mitra" pitchFamily="2" charset="-78"/>
            </a:endParaRPr>
          </a:p>
          <a:p>
            <a:pPr algn="ctr"/>
            <a:r>
              <a:rPr lang="fa-IR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Mitra" pitchFamily="2" charset="-78"/>
              </a:rPr>
              <a:t>و بعد از يد رساني (1375، 1380، 1386)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785818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500" dirty="0" smtClean="0">
                <a:solidFill>
                  <a:srgbClr val="C00000"/>
                </a:solidFill>
                <a:effectLst/>
                <a:cs typeface="Mitra" pitchFamily="2" charset="-78"/>
              </a:rPr>
              <a:t>مقايسه شيوع گواتر در استان هاي كشور در سال 1375 و 1380</a:t>
            </a:r>
            <a:endParaRPr lang="en-US" sz="2500" dirty="0">
              <a:solidFill>
                <a:srgbClr val="C00000"/>
              </a:solidFill>
              <a:cs typeface="Mitra" pitchFamily="2" charset="-78"/>
            </a:endParaRPr>
          </a:p>
        </p:txBody>
      </p:sp>
      <p:graphicFrame>
        <p:nvGraphicFramePr>
          <p:cNvPr id="4" name="Object 1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60350"/>
            <a:ext cx="85915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Urinary iodine, serum T</a:t>
            </a:r>
            <a:r>
              <a:rPr lang="en-US" sz="2400" baseline="-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400" baseline="-30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and TSH concentrations and intelligent quotient in schoolchildren before (1989) and 10 years after iodine supplementation (1999) in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Kiga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Randan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villages </a:t>
            </a:r>
          </a:p>
        </p:txBody>
      </p:sp>
      <p:graphicFrame>
        <p:nvGraphicFramePr>
          <p:cNvPr id="89152" name="Group 64"/>
          <p:cNvGraphicFramePr>
            <a:graphicFrameLocks noGrp="1"/>
          </p:cNvGraphicFramePr>
          <p:nvPr>
            <p:ph type="tbl" idx="1"/>
          </p:nvPr>
        </p:nvGraphicFramePr>
        <p:xfrm>
          <a:off x="800128" y="1600200"/>
          <a:ext cx="7772400" cy="4618355"/>
        </p:xfrm>
        <a:graphic>
          <a:graphicData uri="http://schemas.openxmlformats.org/drawingml/2006/table">
            <a:tbl>
              <a:tblPr/>
              <a:tblGrid>
                <a:gridCol w="2895600"/>
                <a:gridCol w="2286000"/>
                <a:gridCol w="2590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(n=256)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(n=40)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goiter rate (%)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Median urinary iodine (μg/l)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T4 (μg/dl)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5.5±2.0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8.2±1.6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T3 (ng/dl)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176±38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141±23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TSH (mU/l)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14.7±20.1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1.8±0.8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TSH above 5 mU/l (%)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Intelligent quotient (IQ)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89±13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97±10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IQ below 70(%)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8" name="Text Box 52"/>
          <p:cNvSpPr txBox="1">
            <a:spLocks noChangeArrowheads="1"/>
          </p:cNvSpPr>
          <p:nvPr/>
        </p:nvSpPr>
        <p:spPr bwMode="auto">
          <a:xfrm>
            <a:off x="923948" y="6286520"/>
            <a:ext cx="693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Salarkia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N et al.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2004; 2:95.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iodine value in pregnant women and schoolchildren of four cities in </a:t>
            </a:r>
            <a:r>
              <a:rPr lang="en-US" sz="30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I.R.Iran</a:t>
            </a:r>
            <a:endParaRPr lang="en-US" sz="3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8376" name="Group 72"/>
          <p:cNvGraphicFramePr>
            <a:graphicFrameLocks noGrp="1"/>
          </p:cNvGraphicFramePr>
          <p:nvPr>
            <p:ph type="tbl" idx="1"/>
          </p:nvPr>
        </p:nvGraphicFramePr>
        <p:xfrm>
          <a:off x="609600" y="1471628"/>
          <a:ext cx="8077200" cy="4171950"/>
        </p:xfrm>
        <a:graphic>
          <a:graphicData uri="http://schemas.openxmlformats.org/drawingml/2006/table">
            <a:tbl>
              <a:tblPr/>
              <a:tblGrid>
                <a:gridCol w="990600"/>
                <a:gridCol w="1282700"/>
                <a:gridCol w="960438"/>
                <a:gridCol w="423862"/>
                <a:gridCol w="685800"/>
                <a:gridCol w="838200"/>
                <a:gridCol w="838200"/>
                <a:gridCol w="609600"/>
                <a:gridCol w="1447800"/>
              </a:tblGrid>
              <a:tr h="5143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iodine concentration (µg/dl)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Pregnant Women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Schoolchildren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(median)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± SD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10-14.9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15-19.9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20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Rasht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 ± 14.1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Isfahan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 ± 6.9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± 9.8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Tehran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± 5.5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Frequency distribution in percent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5" name="TextBox 3"/>
          <p:cNvSpPr txBox="1">
            <a:spLocks noChangeArrowheads="1"/>
          </p:cNvSpPr>
          <p:nvPr/>
        </p:nvSpPr>
        <p:spPr bwMode="auto">
          <a:xfrm>
            <a:off x="669925" y="5643578"/>
            <a:ext cx="2765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F. et al.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Publ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Health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2003;6:95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93" name="Group 77"/>
          <p:cNvGraphicFramePr>
            <a:graphicFrameLocks noGrp="1"/>
          </p:cNvGraphicFramePr>
          <p:nvPr/>
        </p:nvGraphicFramePr>
        <p:xfrm>
          <a:off x="900113" y="1034114"/>
          <a:ext cx="7453312" cy="5038092"/>
        </p:xfrm>
        <a:graphic>
          <a:graphicData uri="http://schemas.openxmlformats.org/drawingml/2006/table">
            <a:tbl>
              <a:tblPr/>
              <a:tblGrid>
                <a:gridCol w="4640450"/>
                <a:gridCol w="1406431"/>
                <a:gridCol w="140643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Optimum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  Salt iodization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Proportion of households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consuming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effectively iodized salt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&gt;90%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&gt;98%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 Goiter rate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&lt;6%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5.4%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  Urinary iodine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Median (n=3600)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≥100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µg/L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proportion below 100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&lt;50%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proportion below   50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&lt;20%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    Programmatic Indicators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Attainment of the indicators listed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8/10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0" name="TextBox 3"/>
          <p:cNvSpPr txBox="1">
            <a:spLocks noChangeArrowheads="1"/>
          </p:cNvSpPr>
          <p:nvPr/>
        </p:nvSpPr>
        <p:spPr bwMode="auto">
          <a:xfrm>
            <a:off x="1000125" y="71438"/>
            <a:ext cx="792956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Monitoring progress towards sustainable elimination of IDD Iran-2007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28628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en-US" dirty="0" smtClean="0">
                <a:cs typeface="Mitra Bold Mazar" pitchFamily="2" charset="-78"/>
              </a:rPr>
              <a:t>   </a:t>
            </a:r>
            <a:r>
              <a:rPr lang="fa-IR" dirty="0" smtClean="0">
                <a:cs typeface="Mitra Bold Mazar" pitchFamily="2" charset="-78"/>
              </a:rPr>
              <a:t>پيشگيري </a:t>
            </a:r>
            <a:r>
              <a:rPr lang="fa-IR" dirty="0" smtClean="0">
                <a:cs typeface="Mitra Bold Mazar" pitchFamily="2" charset="-78"/>
              </a:rPr>
              <a:t>از بروز گواتر در بيش از 20 ميليون متولدين 20 سال اخير</a:t>
            </a:r>
            <a:endParaRPr lang="en-US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dirty="0" smtClean="0">
                <a:cs typeface="Mitra Bold Mazar" pitchFamily="2" charset="-78"/>
              </a:rPr>
              <a:t>    </a:t>
            </a:r>
            <a:r>
              <a:rPr lang="fa-IR" dirty="0" smtClean="0">
                <a:cs typeface="Mitra Bold Mazar" pitchFamily="2" charset="-78"/>
              </a:rPr>
              <a:t>افزايش </a:t>
            </a:r>
            <a:r>
              <a:rPr lang="fa-IR" dirty="0" smtClean="0">
                <a:cs typeface="Mitra Bold Mazar" pitchFamily="2" charset="-78"/>
              </a:rPr>
              <a:t>60،000،000 ضريب هوشي در كودكان و نوجوانان</a:t>
            </a:r>
            <a:endParaRPr lang="en-US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dirty="0" smtClean="0">
                <a:cs typeface="Mitra Bold Mazar" pitchFamily="2" charset="-78"/>
              </a:rPr>
              <a:t>    </a:t>
            </a:r>
            <a:r>
              <a:rPr lang="fa-IR" dirty="0" smtClean="0">
                <a:cs typeface="Mitra Bold Mazar" pitchFamily="2" charset="-78"/>
              </a:rPr>
              <a:t>صرفه </a:t>
            </a:r>
            <a:r>
              <a:rPr lang="fa-IR" dirty="0" smtClean="0">
                <a:cs typeface="Mitra Bold Mazar" pitchFamily="2" charset="-78"/>
              </a:rPr>
              <a:t>جويي 17،500،000،000،000ريال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Mitra Bold Mazar" pitchFamily="2" charset="-78"/>
              </a:rPr>
              <a:t>  </a:t>
            </a:r>
            <a:r>
              <a:rPr lang="en-US" dirty="0" smtClean="0">
                <a:cs typeface="Mitra Bold Mazar" pitchFamily="2" charset="-78"/>
              </a:rPr>
              <a:t>    </a:t>
            </a:r>
            <a:r>
              <a:rPr lang="fa-IR" dirty="0" smtClean="0">
                <a:cs typeface="Mitra Bold Mazar" pitchFamily="2" charset="-78"/>
              </a:rPr>
              <a:t>  </a:t>
            </a:r>
            <a:r>
              <a:rPr lang="fa-IR" dirty="0" smtClean="0">
                <a:cs typeface="Mitra Bold Mazar" pitchFamily="2" charset="-78"/>
              </a:rPr>
              <a:t>(12،000،000،000 يورو) در هزينه هاي بهداشتي درماني</a:t>
            </a:r>
            <a:endParaRPr lang="en-US" dirty="0">
              <a:cs typeface="Mitra Bold Ma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3985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effectLst/>
                <a:cs typeface="Mitra" pitchFamily="2" charset="-78"/>
              </a:rPr>
              <a:t>تاثير حذف كمبود يد در</a:t>
            </a:r>
            <a:br>
              <a:rPr lang="fa-IR" sz="3600" dirty="0" smtClean="0">
                <a:solidFill>
                  <a:srgbClr val="C00000"/>
                </a:solidFill>
                <a:effectLst/>
                <a:cs typeface="Mitra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effectLst/>
                <a:cs typeface="Mitra" pitchFamily="2" charset="-78"/>
              </a:rPr>
              <a:t>سلامت جامعه ايراني</a:t>
            </a:r>
            <a:endParaRPr lang="en-US" sz="3600" dirty="0">
              <a:solidFill>
                <a:srgbClr val="C00000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Mitra Bold Mazar" pitchFamily="2" charset="-78"/>
              </a:rPr>
              <a:t>هشدار: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cs typeface="Mitra Bold Mazar" pitchFamily="2" charset="-78"/>
              </a:rPr>
              <a:t> </a:t>
            </a:r>
            <a:r>
              <a:rPr lang="fa-IR" sz="2300" dirty="0" smtClean="0">
                <a:cs typeface="Mitra Bold Mazar" pitchFamily="2" charset="-78"/>
              </a:rPr>
              <a:t>اختلالات ناشي از كمبود يد مجددا ظاهر مي شود.</a:t>
            </a:r>
          </a:p>
          <a:p>
            <a:pPr algn="just" rtl="1">
              <a:lnSpc>
                <a:spcPct val="150000"/>
              </a:lnSpc>
              <a:buNone/>
            </a:pPr>
            <a:endParaRPr lang="fa-IR" sz="9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800" dirty="0" smtClean="0">
                <a:solidFill>
                  <a:srgbClr val="0070C0"/>
                </a:solidFill>
                <a:cs typeface="Mitra Bold Mazar" pitchFamily="2" charset="-78"/>
              </a:rPr>
              <a:t>راه كارهاي جلوگيري از عود كمبود يد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r>
              <a:rPr lang="fa-IR" sz="2300" dirty="0" smtClean="0">
                <a:cs typeface="Mitra Bold Mazar" pitchFamily="2" charset="-78"/>
              </a:rPr>
              <a:t>اطلاع رساني و آگاهي جامعه به طور مستمر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r>
              <a:rPr lang="fa-IR" sz="2300" dirty="0" smtClean="0">
                <a:cs typeface="Mitra Bold Mazar" pitchFamily="2" charset="-78"/>
              </a:rPr>
              <a:t>استمرار حمايت كارخانه هاي نمك يددار و اجراي دقيق يددار كردن نمك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r>
              <a:rPr lang="fa-IR" sz="2300" dirty="0" smtClean="0">
                <a:cs typeface="Mitra Bold Mazar" pitchFamily="2" charset="-78"/>
              </a:rPr>
              <a:t>پايش مستمر، منظم و مديريت شده توسط وزارت بهداشت، درمان و آموزش پزشكي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r>
              <a:rPr lang="fa-IR" sz="2300" dirty="0" smtClean="0">
                <a:cs typeface="Mitra Bold Mazar" pitchFamily="2" charset="-78"/>
              </a:rPr>
              <a:t>فعال نگهداشتن كميته كشوري مبارزه با كمبود يد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r>
              <a:rPr lang="fa-IR" sz="2300" dirty="0" smtClean="0">
                <a:cs typeface="Mitra Bold Mazar" pitchFamily="2" charset="-78"/>
              </a:rPr>
              <a:t>استمرار جلب همكاري كليه دست اندركاران و سازمان هاي دولتي و خصوصي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r>
              <a:rPr lang="fa-IR" sz="2300" dirty="0" smtClean="0">
                <a:cs typeface="Mitra Bold Mazar" pitchFamily="2" charset="-78"/>
              </a:rPr>
              <a:t>ادامه پايش كشوري يدرساني هر 5 سال يك بار با تاكيد بر زنان باردار</a:t>
            </a:r>
          </a:p>
          <a:p>
            <a:pPr lvl="3" algn="just" rtl="1">
              <a:lnSpc>
                <a:spcPct val="150000"/>
              </a:lnSpc>
              <a:buFontTx/>
              <a:buChar char="-"/>
            </a:pPr>
            <a:endParaRPr lang="fa-IR" sz="23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en-US" sz="2500" dirty="0" smtClean="0">
              <a:cs typeface="Mitra Bold Maza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effectLst/>
                <a:cs typeface="Mitra" pitchFamily="2" charset="-78"/>
              </a:rPr>
              <a:t>آينده برنامه هاي يدرساني</a:t>
            </a:r>
            <a:endParaRPr lang="en-US" dirty="0">
              <a:solidFill>
                <a:srgbClr val="C00000"/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26"/>
          </a:xfrm>
        </p:spPr>
        <p:txBody>
          <a:bodyPr>
            <a:noAutofit/>
          </a:bodyPr>
          <a:lstStyle/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solidFill>
                  <a:srgbClr val="00B050"/>
                </a:solidFill>
                <a:cs typeface="Mitra Bold Mazar" pitchFamily="2" charset="-78"/>
              </a:rPr>
              <a:t>       </a:t>
            </a:r>
            <a:r>
              <a:rPr lang="fa-IR" sz="2500" b="1" dirty="0" smtClean="0">
                <a:solidFill>
                  <a:srgbClr val="00B050"/>
                </a:solidFill>
                <a:cs typeface="Mitra Bold Mazar" pitchFamily="2" charset="-78"/>
              </a:rPr>
              <a:t>اعضاي </a:t>
            </a:r>
            <a:r>
              <a:rPr lang="fa-IR" sz="2500" b="1" dirty="0" smtClean="0">
                <a:solidFill>
                  <a:srgbClr val="00B050"/>
                </a:solidFill>
                <a:cs typeface="Mitra Bold Mazar" pitchFamily="2" charset="-78"/>
              </a:rPr>
              <a:t>كميته كشوري مبارزه با كمبود يد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دكتر </a:t>
            </a:r>
            <a:r>
              <a:rPr lang="fa-IR" sz="2500" dirty="0" smtClean="0">
                <a:cs typeface="Mitra Bold Mazar" pitchFamily="2" charset="-78"/>
              </a:rPr>
              <a:t>مسعود كيمياگر، دكتر جمال باستاني، دكتر ربابه شيخ الاسلام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دكتر </a:t>
            </a:r>
            <a:r>
              <a:rPr lang="fa-IR" sz="2500" dirty="0" smtClean="0">
                <a:cs typeface="Mitra Bold Mazar" pitchFamily="2" charset="-78"/>
              </a:rPr>
              <a:t>حسين دلشاد، دكتر پروين ميرميران، خانم ماه طلعت نفرآبادي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دكتر </a:t>
            </a:r>
            <a:r>
              <a:rPr lang="fa-IR" sz="2500" dirty="0" smtClean="0">
                <a:cs typeface="Mitra Bold Mazar" pitchFamily="2" charset="-78"/>
              </a:rPr>
              <a:t>مهــــدي هدايتـــي، دكتر مــريم ياسائي، دكتر حسين كلاني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دكتر </a:t>
            </a:r>
            <a:r>
              <a:rPr lang="fa-IR" sz="2500" dirty="0" smtClean="0">
                <a:cs typeface="Mitra Bold Mazar" pitchFamily="2" charset="-78"/>
              </a:rPr>
              <a:t>علي اصغر ميرسعيدقاضي، خانم ليدا نوائي، خانم زهرا عبدالهي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دكتر </a:t>
            </a:r>
            <a:r>
              <a:rPr lang="fa-IR" sz="2500" dirty="0" smtClean="0">
                <a:cs typeface="Mitra Bold Mazar" pitchFamily="2" charset="-78"/>
              </a:rPr>
              <a:t>الهــام صادق زاده، دكتر يـــدا... محـرابي، دكتر محسن نقوي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خانم </a:t>
            </a:r>
            <a:r>
              <a:rPr lang="fa-IR" sz="2500" dirty="0" smtClean="0">
                <a:cs typeface="Mitra Bold Mazar" pitchFamily="2" charset="-78"/>
              </a:rPr>
              <a:t>ناهيــد ســـالاركيــا، دكتر نصـرت ا... رهبر، دكتر سعيد نوحي </a:t>
            </a:r>
          </a:p>
          <a:p>
            <a:pPr lvl="1" algn="just" rtl="1">
              <a:lnSpc>
                <a:spcPct val="150000"/>
              </a:lnSpc>
              <a:buNone/>
            </a:pPr>
            <a:r>
              <a:rPr lang="en-US" sz="2500" dirty="0" smtClean="0">
                <a:cs typeface="Mitra Bold Mazar" pitchFamily="2" charset="-78"/>
              </a:rPr>
              <a:t>       </a:t>
            </a:r>
            <a:r>
              <a:rPr lang="fa-IR" sz="2500" dirty="0" smtClean="0">
                <a:cs typeface="Mitra Bold Mazar" pitchFamily="2" charset="-78"/>
              </a:rPr>
              <a:t>خانم </a:t>
            </a:r>
            <a:r>
              <a:rPr lang="fa-IR" sz="2500" dirty="0" smtClean="0">
                <a:cs typeface="Mitra Bold Mazar" pitchFamily="2" charset="-78"/>
              </a:rPr>
              <a:t>اعظم سرشار، دكتر مرتضي مهاجر و همه ملـت شـريف ايـران</a:t>
            </a:r>
          </a:p>
          <a:p>
            <a:pPr lvl="1" algn="just" rtl="1">
              <a:lnSpc>
                <a:spcPct val="150000"/>
              </a:lnSpc>
              <a:buNone/>
            </a:pPr>
            <a:endParaRPr lang="fa-IR" sz="2500" dirty="0" smtClean="0"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fa-IR" sz="2500" dirty="0" smtClean="0">
              <a:solidFill>
                <a:srgbClr val="0070C0"/>
              </a:solidFill>
              <a:cs typeface="Mitra Bold Maza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686800" cy="1285884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rgbClr val="C00000"/>
                </a:solidFill>
                <a:effectLst/>
                <a:cs typeface="Mitra" pitchFamily="2" charset="-78"/>
              </a:rPr>
              <a:t>سـپـــاس</a:t>
            </a:r>
            <a:r>
              <a:rPr lang="en-US" sz="4400" dirty="0" smtClean="0">
                <a:solidFill>
                  <a:srgbClr val="C00000"/>
                </a:solidFill>
                <a:effectLst/>
                <a:cs typeface="Mitra" pitchFamily="2" charset="-78"/>
              </a:rPr>
              <a:t/>
            </a:r>
            <a:br>
              <a:rPr lang="en-US" sz="4400" dirty="0" smtClean="0">
                <a:solidFill>
                  <a:srgbClr val="C00000"/>
                </a:solidFill>
                <a:effectLst/>
                <a:cs typeface="Mitra" pitchFamily="2" charset="-78"/>
              </a:rPr>
            </a:br>
            <a:r>
              <a:rPr lang="fa-IR" sz="2900" dirty="0" smtClean="0">
                <a:solidFill>
                  <a:srgbClr val="0070C0"/>
                </a:solidFill>
                <a:latin typeface="+mn-lt"/>
                <a:ea typeface="+mn-ea"/>
                <a:cs typeface="Mitra Bold Mazar" pitchFamily="2" charset="-78"/>
              </a:rPr>
              <a:t>وزراي بهداشت، درمان و آموزش پزشكي، معاونين بهداشتي و سلامت وزارت</a:t>
            </a:r>
            <a:endParaRPr lang="en-US" sz="2900" dirty="0">
              <a:solidFill>
                <a:srgbClr val="0070C0"/>
              </a:solidFill>
              <a:latin typeface="+mn-lt"/>
              <a:ea typeface="+mn-ea"/>
              <a:cs typeface="Mitra Bold Ma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-15468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1371" y="0"/>
            <a:ext cx="93945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3168650" cy="792163"/>
          </a:xfrm>
        </p:spPr>
        <p:txBody>
          <a:bodyPr/>
          <a:lstStyle/>
          <a:p>
            <a:r>
              <a:rPr lang="en-US" sz="1300">
                <a:solidFill>
                  <a:srgbClr val="00FFFF"/>
                </a:solidFill>
              </a:rPr>
              <a:t>Goiter has been known since the days of Lord </a:t>
            </a:r>
            <a:r>
              <a:rPr lang="en-US" sz="13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Buddha</a:t>
            </a:r>
            <a:r>
              <a:rPr lang="en-US" sz="1300">
                <a:solidFill>
                  <a:srgbClr val="00FFFF"/>
                </a:solidFill>
              </a:rPr>
              <a:t> and before</a:t>
            </a:r>
          </a:p>
        </p:txBody>
      </p:sp>
      <p:graphicFrame>
        <p:nvGraphicFramePr>
          <p:cNvPr id="144387" name="Diagram 3"/>
          <p:cNvGraphicFramePr>
            <a:graphicFrameLocks/>
          </p:cNvGraphicFramePr>
          <p:nvPr>
            <p:ph sz="half" idx="1"/>
          </p:nvPr>
        </p:nvGraphicFramePr>
        <p:xfrm>
          <a:off x="1042988" y="3357563"/>
          <a:ext cx="4038600" cy="438943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-323850" y="3429000"/>
            <a:ext cx="409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Earliest evidence of goiter: 3000 BC</a:t>
            </a:r>
          </a:p>
        </p:txBody>
      </p:sp>
      <p:pic>
        <p:nvPicPr>
          <p:cNvPr id="144394" name="Picture 10" descr="Goitre Exist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2808288" cy="2401888"/>
          </a:xfrm>
          <a:prstGeom prst="rect">
            <a:avLst/>
          </a:prstGeom>
          <a:noFill/>
        </p:spPr>
      </p:pic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57200" y="1422400"/>
            <a:ext cx="350838" cy="6000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9810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163"/>
            <a:ext cx="1774825" cy="2636837"/>
          </a:xfrm>
          <a:prstGeom prst="rect">
            <a:avLst/>
          </a:prstGeom>
          <a:noFill/>
        </p:spPr>
      </p:pic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76263" y="3860800"/>
            <a:ext cx="2771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Cretinism, Tip of the Iceberg</a:t>
            </a:r>
          </a:p>
        </p:txBody>
      </p:sp>
      <p:graphicFrame>
        <p:nvGraphicFramePr>
          <p:cNvPr id="144399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5451475" y="4144963"/>
          <a:ext cx="3579813" cy="2451100"/>
        </p:xfrm>
        <a:graphic>
          <a:graphicData uri="http://schemas.openxmlformats.org/presentationml/2006/ole">
            <p:oleObj spid="_x0000_s1032" name="Document" r:id="rId6" imgW="8493043" imgH="5815486" progId="Word.Document.8">
              <p:embed/>
            </p:oleObj>
          </a:graphicData>
        </a:graphic>
      </p:graphicFrame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5508625" y="3813175"/>
            <a:ext cx="314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wide prevalence of goiter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44387" grpId="0"/>
      <p:bldP spid="1443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367712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25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Iodine Deficiency Disorders IDD</a:t>
            </a:r>
            <a:br>
              <a:rPr lang="en-US" sz="25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Spectrum of Disorders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219200"/>
            <a:ext cx="8153400" cy="510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From </a:t>
            </a:r>
            <a:r>
              <a:rPr lang="en-US" sz="2400" b="1" i="1" dirty="0">
                <a:solidFill>
                  <a:schemeClr val="tx1"/>
                </a:solidFill>
              </a:rPr>
              <a:t>SIMPLE GOITER</a:t>
            </a:r>
            <a:r>
              <a:rPr lang="en-US" sz="2000" b="1" dirty="0">
                <a:solidFill>
                  <a:schemeClr val="tx1"/>
                </a:solidFill>
              </a:rPr>
              <a:t> 			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     Large MNG 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   Hypothyroidism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	Severe </a:t>
            </a:r>
            <a:r>
              <a:rPr lang="en-US" sz="2000" b="1" dirty="0" err="1">
                <a:solidFill>
                  <a:schemeClr val="tx1"/>
                </a:solidFill>
              </a:rPr>
              <a:t>myxedema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	   IQ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  Psycho motor alteration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		 Deaf- </a:t>
            </a:r>
            <a:r>
              <a:rPr lang="en-US" sz="2000" b="1" dirty="0" err="1">
                <a:solidFill>
                  <a:schemeClr val="tx1"/>
                </a:solidFill>
              </a:rPr>
              <a:t>Mutism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 </a:t>
            </a:r>
            <a:r>
              <a:rPr lang="en-US" sz="2000" b="1" dirty="0" err="1">
                <a:solidFill>
                  <a:schemeClr val="tx1"/>
                </a:solidFill>
              </a:rPr>
              <a:t>Diplegia</a:t>
            </a:r>
            <a:r>
              <a:rPr lang="en-US" sz="2000" b="1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	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 Retarded growth 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		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		       .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		 			</a:t>
            </a:r>
            <a:r>
              <a:rPr lang="en-US" sz="2400" b="1" i="1" dirty="0">
                <a:solidFill>
                  <a:schemeClr val="tx1"/>
                </a:solidFill>
              </a:rPr>
              <a:t> To CRETINISM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2266950" y="1714500"/>
            <a:ext cx="5949950" cy="42973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876800" y="3170238"/>
            <a:ext cx="0" cy="3349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66FF33"/>
                </a:solidFill>
              </a:rPr>
              <a:t>What is iodine? - 1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3838"/>
            <a:ext cx="5486400" cy="47545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b="1" dirty="0" smtClean="0"/>
              <a:t>Nutrient needed in a</a:t>
            </a:r>
            <a:br>
              <a:rPr lang="en-US" sz="2400" b="1" dirty="0" smtClean="0"/>
            </a:br>
            <a:r>
              <a:rPr lang="en-US" sz="2400" b="1" dirty="0" smtClean="0"/>
              <a:t>minute quantity daily.</a:t>
            </a:r>
            <a:br>
              <a:rPr lang="en-US" sz="2400" b="1" dirty="0" smtClean="0"/>
            </a:br>
            <a:r>
              <a:rPr lang="en-US" sz="2400" b="1" dirty="0" smtClean="0"/>
              <a:t>Recommended daily intake:</a:t>
            </a:r>
            <a:br>
              <a:rPr lang="en-US" sz="2400" b="1" dirty="0" smtClean="0"/>
            </a:br>
            <a:r>
              <a:rPr lang="en-US" sz="2400" b="1" dirty="0" smtClean="0"/>
              <a:t>150 </a:t>
            </a:r>
            <a:r>
              <a:rPr lang="el-GR" sz="2400" b="1" dirty="0" smtClean="0"/>
              <a:t>μ</a:t>
            </a:r>
            <a:r>
              <a:rPr lang="en-US" sz="2400" b="1" dirty="0" smtClean="0"/>
              <a:t>g </a:t>
            </a:r>
            <a:r>
              <a:rPr lang="en-US" sz="2400" b="1" i="1" dirty="0" smtClean="0"/>
              <a:t>(Micronutrient)</a:t>
            </a:r>
            <a:br>
              <a:rPr lang="en-US" sz="2400" b="1" i="1" dirty="0" smtClean="0"/>
            </a:br>
            <a:endParaRPr lang="en-US" sz="2400" b="1" i="1" dirty="0" smtClean="0"/>
          </a:p>
          <a:p>
            <a:pPr>
              <a:lnSpc>
                <a:spcPct val="140000"/>
              </a:lnSpc>
            </a:pPr>
            <a:r>
              <a:rPr lang="en-US" sz="2400" b="1" dirty="0" smtClean="0"/>
              <a:t>Total quantity present in body is (15-20 mg)</a:t>
            </a:r>
            <a:br>
              <a:rPr lang="en-US" sz="2400" b="1" dirty="0" smtClean="0"/>
            </a:br>
            <a:r>
              <a:rPr lang="en-US" sz="2400" b="1" dirty="0" smtClean="0"/>
              <a:t>mostly in thyroid gland</a:t>
            </a:r>
          </a:p>
          <a:p>
            <a:pPr>
              <a:lnSpc>
                <a:spcPct val="140000"/>
              </a:lnSpc>
            </a:pPr>
            <a:endParaRPr lang="en-US" sz="2400" b="1" dirty="0" smtClean="0">
              <a:sym typeface="Wingdings" pitchFamily="2" charset="2"/>
            </a:endParaRPr>
          </a:p>
        </p:txBody>
      </p:sp>
      <p:pic>
        <p:nvPicPr>
          <p:cNvPr id="128004" name="Picture 4" descr="thyroid gland ne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3448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343400" y="5562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30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Importance of iodine in</a:t>
            </a:r>
            <a:br>
              <a:rPr lang="en-US" sz="430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30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brain development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46238"/>
            <a:ext cx="4419600" cy="4983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50,000 brain cells produced/second</a:t>
            </a:r>
            <a:br>
              <a:rPr lang="en-US" sz="2800" b="1" dirty="0" smtClean="0"/>
            </a:br>
            <a:r>
              <a:rPr lang="en-US" sz="2800" b="1" dirty="0" smtClean="0"/>
              <a:t>in developing</a:t>
            </a:r>
            <a:br>
              <a:rPr lang="en-US" sz="2800" b="1" dirty="0" smtClean="0"/>
            </a:br>
            <a:r>
              <a:rPr lang="en-US" sz="2800" b="1" dirty="0" smtClean="0"/>
              <a:t>fetal brain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100 billion brain cells in adult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One million billion connections between these brain cells:</a:t>
            </a:r>
            <a:br>
              <a:rPr lang="en-US" sz="2800" b="1" dirty="0" smtClean="0"/>
            </a:br>
            <a:r>
              <a:rPr lang="en-US" sz="2800" b="1" dirty="0" smtClean="0"/>
              <a:t>Determine IQ</a:t>
            </a:r>
          </a:p>
        </p:txBody>
      </p:sp>
      <p:pic>
        <p:nvPicPr>
          <p:cNvPr id="137220" name="Picture 4" descr="fetus-sucking-thumb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724400" y="1752600"/>
            <a:ext cx="4276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_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138" y="0"/>
            <a:ext cx="9482138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63" y="0"/>
            <a:ext cx="461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Group 2"/>
          <p:cNvGraphicFramePr>
            <a:graphicFrameLocks noGrp="1"/>
          </p:cNvGraphicFramePr>
          <p:nvPr>
            <p:ph/>
          </p:nvPr>
        </p:nvGraphicFramePr>
        <p:xfrm>
          <a:off x="36513" y="2376488"/>
          <a:ext cx="4319587" cy="2880360"/>
        </p:xfrm>
        <a:graphic>
          <a:graphicData uri="http://schemas.openxmlformats.org/drawingml/2006/table">
            <a:tbl>
              <a:tblPr/>
              <a:tblGrid>
                <a:gridCol w="2347912"/>
                <a:gridCol w="1971675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Age/state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Intake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0-59 months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6-12 years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Adolesc+ adults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9" name="Text Box 31"/>
          <p:cNvSpPr txBox="1">
            <a:spLocks noChangeArrowheads="1"/>
          </p:cNvSpPr>
          <p:nvPr/>
        </p:nvSpPr>
        <p:spPr bwMode="auto">
          <a:xfrm>
            <a:off x="381000" y="990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Recommended Dietary Intake of Iodine 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g/day )</a:t>
            </a:r>
          </a:p>
        </p:txBody>
      </p:sp>
      <p:sp>
        <p:nvSpPr>
          <p:cNvPr id="23570" name="Text Box 32"/>
          <p:cNvSpPr txBox="1">
            <a:spLocks noChangeArrowheads="1"/>
          </p:cNvSpPr>
          <p:nvPr/>
        </p:nvSpPr>
        <p:spPr bwMode="auto">
          <a:xfrm>
            <a:off x="684213" y="1644650"/>
            <a:ext cx="260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WHO/UNICEF/ICCIDD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2001</a:t>
            </a:r>
          </a:p>
        </p:txBody>
      </p:sp>
      <p:graphicFrame>
        <p:nvGraphicFramePr>
          <p:cNvPr id="86049" name="Group 33"/>
          <p:cNvGraphicFramePr>
            <a:graphicFrameLocks noGrp="1"/>
          </p:cNvGraphicFramePr>
          <p:nvPr/>
        </p:nvGraphicFramePr>
        <p:xfrm>
          <a:off x="4649788" y="2478088"/>
          <a:ext cx="4459287" cy="2777046"/>
        </p:xfrm>
        <a:graphic>
          <a:graphicData uri="http://schemas.openxmlformats.org/drawingml/2006/table">
            <a:tbl>
              <a:tblPr/>
              <a:tblGrid>
                <a:gridCol w="1487487"/>
                <a:gridCol w="1484313"/>
                <a:gridCol w="148748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Population group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Recommended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Nutrient intake for iodine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g/d)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Excessive iodine intake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g/d)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Pregnant women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Lactating women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&gt;500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Child &lt;2 years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7" name="Text Box 57"/>
          <p:cNvSpPr txBox="1">
            <a:spLocks noChangeArrowheads="1"/>
          </p:cNvSpPr>
          <p:nvPr/>
        </p:nvSpPr>
        <p:spPr bwMode="auto">
          <a:xfrm>
            <a:off x="838200" y="0"/>
            <a:ext cx="6767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recommended daily dietary intake for pregnant and lactating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women and children less than 2 years old, and the daily intake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considered to be excessive</a:t>
            </a:r>
          </a:p>
        </p:txBody>
      </p:sp>
      <p:sp>
        <p:nvSpPr>
          <p:cNvPr id="23588" name="Text Box 58"/>
          <p:cNvSpPr txBox="1">
            <a:spLocks noChangeArrowheads="1"/>
          </p:cNvSpPr>
          <p:nvPr/>
        </p:nvSpPr>
        <p:spPr bwMode="auto">
          <a:xfrm>
            <a:off x="6096000" y="18129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Garamond" pitchFamily="18" charset="0"/>
              </a:rPr>
              <a:t>2005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1157</Words>
  <Application>Microsoft Office PowerPoint</Application>
  <PresentationFormat>On-screen Show (4:3)</PresentationFormat>
  <Paragraphs>318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Document</vt:lpstr>
      <vt:lpstr>Slide 1</vt:lpstr>
      <vt:lpstr>Slide 2</vt:lpstr>
      <vt:lpstr>Goiter has been known since the days of Lord Buddha and before</vt:lpstr>
      <vt:lpstr>Iodine Deficiency Disorders IDD  Spectrum of Disorders</vt:lpstr>
      <vt:lpstr>What is iodine? - 1</vt:lpstr>
      <vt:lpstr>Importance of iodine in brain development </vt:lpstr>
      <vt:lpstr>Slide 7</vt:lpstr>
      <vt:lpstr>Slide 8</vt:lpstr>
      <vt:lpstr>Slide 9</vt:lpstr>
      <vt:lpstr>Slide 10</vt:lpstr>
      <vt:lpstr>تاريخچه كمبود يد در ايران</vt:lpstr>
      <vt:lpstr>Slide 12</vt:lpstr>
      <vt:lpstr>Slide 13</vt:lpstr>
      <vt:lpstr>Slide 14</vt:lpstr>
      <vt:lpstr>تاريخچه اختلالات شديد كمبود يد در ايران</vt:lpstr>
      <vt:lpstr>Slide 16</vt:lpstr>
      <vt:lpstr>شدت گواتر (b1 به بالا) در مراكز استان هاي  كشور در سال 1368</vt:lpstr>
      <vt:lpstr>برنامه يدرساني در كشور</vt:lpstr>
      <vt:lpstr>فراواني مصرف نمک يددار توسط خانوارهاي ايراني در سالهاي 1373 تا 1385</vt:lpstr>
      <vt:lpstr>Slide 20</vt:lpstr>
      <vt:lpstr>Slide 21</vt:lpstr>
      <vt:lpstr>مقايسه شيوع گواتر در استان هاي كشور در سال 1375 و 1380</vt:lpstr>
      <vt:lpstr>Urinary iodine, serum T4, T3 and TSH concentrations and intelligent quotient in schoolchildren before (1989) and 10 years after iodine supplementation (1999) in Kiga and Randan villages </vt:lpstr>
      <vt:lpstr>Urinary iodine value in pregnant women and schoolchildren of four cities in I.R.Iran</vt:lpstr>
      <vt:lpstr>Slide 25</vt:lpstr>
      <vt:lpstr>تاثير حذف كمبود يد در سلامت جامعه ايراني</vt:lpstr>
      <vt:lpstr>آينده برنامه هاي يدرساني</vt:lpstr>
      <vt:lpstr>سـپـــاس وزراي بهداشت، درمان و آموزش پزشكي، معاونين بهداشتي و سلامت وزارت</vt:lpstr>
      <vt:lpstr>Slide 29</vt:lpstr>
    </vt:vector>
  </TitlesOfParts>
  <Company>R.I.E.S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محل انجام پژوهش 40 مقاله برتر علوم پزشكي ايران</dc:title>
  <dc:creator>RI-F0503-F</dc:creator>
  <cp:lastModifiedBy>PARAND</cp:lastModifiedBy>
  <cp:revision>124</cp:revision>
  <dcterms:created xsi:type="dcterms:W3CDTF">2010-02-27T03:24:56Z</dcterms:created>
  <dcterms:modified xsi:type="dcterms:W3CDTF">2010-05-23T03:32:37Z</dcterms:modified>
</cp:coreProperties>
</file>