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9159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191689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01292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2858671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7240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1684874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91688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289360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25885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0E1C8-F8CC-4DF5-A0D4-8C8B34F1E6A9}" type="datetimeFigureOut">
              <a:rPr lang="en-US" smtClean="0"/>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36207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60E1C8-F8CC-4DF5-A0D4-8C8B34F1E6A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330362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60E1C8-F8CC-4DF5-A0D4-8C8B34F1E6A9}" type="datetimeFigureOut">
              <a:rPr lang="en-US" smtClean="0"/>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302912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60E1C8-F8CC-4DF5-A0D4-8C8B34F1E6A9}" type="datetimeFigureOut">
              <a:rPr lang="en-US" smtClean="0"/>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42369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0E1C8-F8CC-4DF5-A0D4-8C8B34F1E6A9}" type="datetimeFigureOut">
              <a:rPr lang="en-US" smtClean="0"/>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808822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0E1C8-F8CC-4DF5-A0D4-8C8B34F1E6A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53865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0E1C8-F8CC-4DF5-A0D4-8C8B34F1E6A9}" type="datetimeFigureOut">
              <a:rPr lang="en-US" smtClean="0"/>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CC9B0-8161-4BA4-B188-6C1CF26A6FF8}" type="slidenum">
              <a:rPr lang="en-US" smtClean="0"/>
              <a:t>‹#›</a:t>
            </a:fld>
            <a:endParaRPr lang="en-US"/>
          </a:p>
        </p:txBody>
      </p:sp>
    </p:spTree>
    <p:extLst>
      <p:ext uri="{BB962C8B-B14F-4D97-AF65-F5344CB8AC3E}">
        <p14:creationId xmlns:p14="http://schemas.microsoft.com/office/powerpoint/2010/main" val="162218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60E1C8-F8CC-4DF5-A0D4-8C8B34F1E6A9}" type="datetimeFigureOut">
              <a:rPr lang="en-US" smtClean="0"/>
              <a:t>12/3/2016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4CC9B0-8161-4BA4-B188-6C1CF26A6FF8}" type="slidenum">
              <a:rPr lang="en-US" smtClean="0"/>
              <a:t>‹#›</a:t>
            </a:fld>
            <a:endParaRPr lang="en-US"/>
          </a:p>
        </p:txBody>
      </p:sp>
    </p:spTree>
    <p:extLst>
      <p:ext uri="{BB962C8B-B14F-4D97-AF65-F5344CB8AC3E}">
        <p14:creationId xmlns:p14="http://schemas.microsoft.com/office/powerpoint/2010/main" val="4026360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ko-KR" dirty="0" smtClean="0">
                <a:solidFill>
                  <a:srgbClr val="FF0000"/>
                </a:solidFill>
                <a:latin typeface="Times New Roman" charset="0"/>
              </a:rPr>
              <a:t>In the name of GOD</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8206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ko-KR" sz="2800" dirty="0">
                <a:solidFill>
                  <a:srgbClr val="000000"/>
                </a:solidFill>
                <a:latin typeface="Times New Roman" charset="0"/>
              </a:rPr>
              <a:t>Drug history :negative </a:t>
            </a:r>
            <a:br>
              <a:rPr lang="en-US" altLang="ko-KR" sz="2800" dirty="0">
                <a:solidFill>
                  <a:srgbClr val="000000"/>
                </a:solidFill>
                <a:latin typeface="Times New Roman" charset="0"/>
              </a:rPr>
            </a:br>
            <a:r>
              <a:rPr lang="en-US" altLang="ko-KR" sz="2800" dirty="0">
                <a:solidFill>
                  <a:srgbClr val="000000"/>
                </a:solidFill>
                <a:latin typeface="Times New Roman" charset="0"/>
              </a:rPr>
              <a:t>P</a:t>
            </a:r>
            <a:r>
              <a:rPr lang="en-US" altLang="ko-KR" sz="2800" dirty="0" smtClean="0">
                <a:solidFill>
                  <a:srgbClr val="000000"/>
                </a:solidFill>
                <a:latin typeface="Times New Roman" charset="0"/>
              </a:rPr>
              <a:t>ast </a:t>
            </a:r>
            <a:r>
              <a:rPr lang="en-US" altLang="ko-KR" sz="2800" dirty="0">
                <a:solidFill>
                  <a:srgbClr val="000000"/>
                </a:solidFill>
                <a:latin typeface="Times New Roman" charset="0"/>
              </a:rPr>
              <a:t>surgical  history :negative </a:t>
            </a:r>
            <a:br>
              <a:rPr lang="en-US" altLang="ko-KR" sz="2800" dirty="0">
                <a:solidFill>
                  <a:srgbClr val="000000"/>
                </a:solidFill>
                <a:latin typeface="Times New Roman" charset="0"/>
              </a:rPr>
            </a:br>
            <a:r>
              <a:rPr lang="en-US" altLang="ko-KR" sz="2800" dirty="0" smtClean="0">
                <a:solidFill>
                  <a:srgbClr val="000000"/>
                </a:solidFill>
                <a:latin typeface="Times New Roman" charset="0"/>
              </a:rPr>
              <a:t>Allergy  </a:t>
            </a:r>
            <a:r>
              <a:rPr lang="en-US" altLang="ko-KR" sz="2800" dirty="0">
                <a:solidFill>
                  <a:srgbClr val="000000"/>
                </a:solidFill>
                <a:latin typeface="Times New Roman" charset="0"/>
              </a:rPr>
              <a:t>history :negative </a:t>
            </a:r>
            <a:endParaRPr lang="en-US" sz="2800" dirty="0"/>
          </a:p>
        </p:txBody>
      </p:sp>
    </p:spTree>
    <p:extLst>
      <p:ext uri="{BB962C8B-B14F-4D97-AF65-F5344CB8AC3E}">
        <p14:creationId xmlns:p14="http://schemas.microsoft.com/office/powerpoint/2010/main" val="4052296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2800" dirty="0">
                <a:solidFill>
                  <a:srgbClr val="000000"/>
                </a:solidFill>
                <a:latin typeface="Times New Roman" charset="0"/>
              </a:rPr>
              <a:t>Review of systems :</a:t>
            </a: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p:txBody>
          <a:bodyPr>
            <a:normAutofit/>
          </a:bodyPr>
          <a:lstStyle/>
          <a:p>
            <a:r>
              <a:rPr lang="en-US" altLang="ko-KR" sz="2800" dirty="0">
                <a:solidFill>
                  <a:srgbClr val="000000"/>
                </a:solidFill>
                <a:latin typeface="Times New Roman" charset="0"/>
              </a:rPr>
              <a:t>Patient  has not any complaints or problems in systematic review of all organs.</a:t>
            </a:r>
            <a:endParaRPr lang="en-US" sz="2800" dirty="0"/>
          </a:p>
        </p:txBody>
      </p:sp>
    </p:spTree>
    <p:extLst>
      <p:ext uri="{BB962C8B-B14F-4D97-AF65-F5344CB8AC3E}">
        <p14:creationId xmlns:p14="http://schemas.microsoft.com/office/powerpoint/2010/main" val="4135220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2800" dirty="0">
                <a:solidFill>
                  <a:srgbClr val="000000"/>
                </a:solidFill>
                <a:latin typeface="Times New Roman" charset="0"/>
              </a:rPr>
              <a:t>General  appearance :</a:t>
            </a: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a:xfrm>
            <a:off x="838200" y="1825624"/>
            <a:ext cx="10515600" cy="4919949"/>
          </a:xfrm>
        </p:spPr>
        <p:txBody>
          <a:bodyPr>
            <a:normAutofit lnSpcReduction="10000"/>
          </a:bodyPr>
          <a:lstStyle/>
          <a:p>
            <a:r>
              <a:rPr lang="en-US" altLang="ko-KR" sz="2400" dirty="0">
                <a:solidFill>
                  <a:srgbClr val="000000"/>
                </a:solidFill>
                <a:latin typeface="Times New Roman" charset="0"/>
              </a:rPr>
              <a:t>Patient  is a awake and  aware man; oriented to the time and place and  person, that face hair  development  and real age has not good adaptation and  proportion. Poor  face hair growing was not in other male sexes of his  </a:t>
            </a:r>
            <a:r>
              <a:rPr lang="en-US" altLang="ko-KR" sz="2400" dirty="0" err="1">
                <a:solidFill>
                  <a:srgbClr val="000000"/>
                </a:solidFill>
                <a:latin typeface="Times New Roman" charset="0"/>
              </a:rPr>
              <a:t>reatives</a:t>
            </a:r>
            <a:r>
              <a:rPr lang="en-US" altLang="ko-KR" sz="2400" dirty="0">
                <a:solidFill>
                  <a:srgbClr val="000000"/>
                </a:solidFill>
                <a:latin typeface="Times New Roman" charset="0"/>
              </a:rPr>
              <a:t>. </a:t>
            </a:r>
            <a:br>
              <a:rPr lang="en-US" altLang="ko-KR" sz="2400" dirty="0">
                <a:solidFill>
                  <a:srgbClr val="000000"/>
                </a:solidFill>
                <a:latin typeface="Times New Roman" charset="0"/>
              </a:rPr>
            </a:br>
            <a:r>
              <a:rPr lang="en-US" altLang="ko-KR" sz="2400" dirty="0">
                <a:solidFill>
                  <a:srgbClr val="000000"/>
                </a:solidFill>
                <a:latin typeface="Times New Roman" charset="0"/>
              </a:rPr>
              <a:t/>
            </a:r>
            <a:br>
              <a:rPr lang="en-US" altLang="ko-KR" sz="2400" dirty="0">
                <a:solidFill>
                  <a:srgbClr val="000000"/>
                </a:solidFill>
                <a:latin typeface="Times New Roman" charset="0"/>
              </a:rPr>
            </a:br>
            <a:r>
              <a:rPr lang="en-US" altLang="ko-KR" sz="2400" dirty="0" err="1" smtClean="0">
                <a:solidFill>
                  <a:srgbClr val="000000"/>
                </a:solidFill>
                <a:latin typeface="Times New Roman" charset="0"/>
              </a:rPr>
              <a:t>ortostatic</a:t>
            </a:r>
            <a:r>
              <a:rPr lang="en-US" altLang="ko-KR" sz="2400" dirty="0" smtClean="0">
                <a:solidFill>
                  <a:srgbClr val="000000"/>
                </a:solidFill>
                <a:latin typeface="Times New Roman" charset="0"/>
              </a:rPr>
              <a:t> </a:t>
            </a:r>
            <a:r>
              <a:rPr lang="en-US" altLang="ko-KR" sz="2400" dirty="0">
                <a:solidFill>
                  <a:srgbClr val="000000"/>
                </a:solidFill>
                <a:latin typeface="Times New Roman" charset="0"/>
              </a:rPr>
              <a:t>change =negative </a:t>
            </a:r>
            <a:br>
              <a:rPr lang="en-US" altLang="ko-KR" sz="2400" dirty="0">
                <a:solidFill>
                  <a:srgbClr val="000000"/>
                </a:solidFill>
                <a:latin typeface="Times New Roman" charset="0"/>
              </a:rPr>
            </a:br>
            <a:r>
              <a:rPr lang="en-US" altLang="ko-KR" sz="2400" dirty="0">
                <a:solidFill>
                  <a:srgbClr val="000000"/>
                </a:solidFill>
                <a:latin typeface="Times New Roman" charset="0"/>
              </a:rPr>
              <a:t>BP=100/70</a:t>
            </a:r>
            <a:br>
              <a:rPr lang="en-US" altLang="ko-KR" sz="2400" dirty="0">
                <a:solidFill>
                  <a:srgbClr val="000000"/>
                </a:solidFill>
                <a:latin typeface="Times New Roman" charset="0"/>
              </a:rPr>
            </a:br>
            <a:r>
              <a:rPr lang="en-US" altLang="ko-KR" sz="2400" dirty="0">
                <a:solidFill>
                  <a:srgbClr val="000000"/>
                </a:solidFill>
                <a:latin typeface="Times New Roman" charset="0"/>
              </a:rPr>
              <a:t>PR=88</a:t>
            </a:r>
            <a:br>
              <a:rPr lang="en-US" altLang="ko-KR" sz="2400" dirty="0">
                <a:solidFill>
                  <a:srgbClr val="000000"/>
                </a:solidFill>
                <a:latin typeface="Times New Roman" charset="0"/>
              </a:rPr>
            </a:br>
            <a:r>
              <a:rPr lang="en-US" altLang="ko-KR" sz="2400" dirty="0" smtClean="0">
                <a:solidFill>
                  <a:srgbClr val="000000"/>
                </a:solidFill>
                <a:latin typeface="Times New Roman" charset="0"/>
              </a:rPr>
              <a:t>RR=15</a:t>
            </a:r>
          </a:p>
          <a:p>
            <a:pPr marL="0" indent="0">
              <a:buNone/>
            </a:pPr>
            <a:r>
              <a:rPr lang="en-US" altLang="ko-KR" sz="2400" smtClean="0">
                <a:solidFill>
                  <a:srgbClr val="000000"/>
                </a:solidFill>
                <a:latin typeface="Times New Roman" charset="0"/>
              </a:rPr>
              <a:t>     Tempreture:36.5</a:t>
            </a:r>
            <a:r>
              <a:rPr lang="en-US" altLang="ko-KR" sz="2400">
                <a:solidFill>
                  <a:srgbClr val="000000"/>
                </a:solidFill>
                <a:latin typeface="Times New Roman" charset="0"/>
              </a:rPr>
              <a:t/>
            </a:r>
            <a:br>
              <a:rPr lang="en-US" altLang="ko-KR" sz="2400">
                <a:solidFill>
                  <a:srgbClr val="000000"/>
                </a:solidFill>
                <a:latin typeface="Times New Roman" charset="0"/>
              </a:rPr>
            </a:br>
            <a:r>
              <a:rPr lang="en-US" altLang="ko-KR" sz="2400" smtClean="0">
                <a:solidFill>
                  <a:srgbClr val="000000"/>
                </a:solidFill>
                <a:latin typeface="Times New Roman" charset="0"/>
              </a:rPr>
              <a:t>     height </a:t>
            </a:r>
            <a:r>
              <a:rPr lang="en-US" altLang="ko-KR" sz="2400" dirty="0">
                <a:solidFill>
                  <a:srgbClr val="000000"/>
                </a:solidFill>
                <a:latin typeface="Times New Roman" charset="0"/>
              </a:rPr>
              <a:t>=163 cm / weight =51 kg /BMI=19.2 kg/m2 </a:t>
            </a:r>
            <a:r>
              <a:rPr lang="en-US" altLang="ko-KR" sz="2400">
                <a:solidFill>
                  <a:srgbClr val="000000"/>
                </a:solidFill>
                <a:latin typeface="Times New Roman" charset="0"/>
              </a:rPr>
              <a:t/>
            </a:r>
            <a:br>
              <a:rPr lang="en-US" altLang="ko-KR" sz="2400">
                <a:solidFill>
                  <a:srgbClr val="000000"/>
                </a:solidFill>
                <a:latin typeface="Times New Roman" charset="0"/>
              </a:rPr>
            </a:br>
            <a:r>
              <a:rPr lang="en-US" altLang="ko-KR" sz="2400" smtClean="0">
                <a:solidFill>
                  <a:srgbClr val="000000"/>
                </a:solidFill>
                <a:latin typeface="Times New Roman" charset="0"/>
              </a:rPr>
              <a:t>     father  </a:t>
            </a:r>
            <a:r>
              <a:rPr lang="en-US" altLang="ko-KR" sz="2400" dirty="0">
                <a:solidFill>
                  <a:srgbClr val="000000"/>
                </a:solidFill>
                <a:latin typeface="Times New Roman" charset="0"/>
              </a:rPr>
              <a:t>height =170 /mother height =157cm  /brother  height =168 cm </a:t>
            </a:r>
            <a:r>
              <a:rPr lang="en-US" altLang="ko-KR" sz="2400">
                <a:solidFill>
                  <a:srgbClr val="000000"/>
                </a:solidFill>
                <a:latin typeface="Times New Roman" charset="0"/>
              </a:rPr>
              <a:t/>
            </a:r>
            <a:br>
              <a:rPr lang="en-US" altLang="ko-KR" sz="2400">
                <a:solidFill>
                  <a:srgbClr val="000000"/>
                </a:solidFill>
                <a:latin typeface="Times New Roman" charset="0"/>
              </a:rPr>
            </a:br>
            <a:r>
              <a:rPr lang="en-US" altLang="ko-KR" sz="2400" smtClean="0">
                <a:solidFill>
                  <a:srgbClr val="000000"/>
                </a:solidFill>
                <a:latin typeface="Times New Roman" charset="0"/>
              </a:rPr>
              <a:t>     mean  </a:t>
            </a:r>
            <a:r>
              <a:rPr lang="en-US" altLang="ko-KR" sz="2400" dirty="0">
                <a:solidFill>
                  <a:srgbClr val="000000"/>
                </a:solidFill>
                <a:latin typeface="Times New Roman" charset="0"/>
              </a:rPr>
              <a:t>parental  height =160_180 cm </a:t>
            </a:r>
            <a:br>
              <a:rPr lang="en-US" altLang="ko-KR" sz="2400" dirty="0">
                <a:solidFill>
                  <a:srgbClr val="000000"/>
                </a:solidFill>
                <a:latin typeface="Times New Roman" charset="0"/>
              </a:rPr>
            </a:br>
            <a:endParaRPr lang="en-US" sz="2400" dirty="0"/>
          </a:p>
        </p:txBody>
      </p:sp>
    </p:spTree>
    <p:extLst>
      <p:ext uri="{BB962C8B-B14F-4D97-AF65-F5344CB8AC3E}">
        <p14:creationId xmlns:p14="http://schemas.microsoft.com/office/powerpoint/2010/main" val="3868045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2800" dirty="0">
                <a:solidFill>
                  <a:srgbClr val="000000"/>
                </a:solidFill>
                <a:latin typeface="Times New Roman" charset="0"/>
              </a:rPr>
              <a:t>Physical  examination :</a:t>
            </a: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a:xfrm>
            <a:off x="838200" y="1690689"/>
            <a:ext cx="10515600" cy="5384668"/>
          </a:xfrm>
        </p:spPr>
        <p:txBody>
          <a:bodyPr>
            <a:normAutofit/>
          </a:bodyPr>
          <a:lstStyle/>
          <a:p>
            <a:r>
              <a:rPr lang="en-US" altLang="ko-KR" sz="2400" dirty="0">
                <a:solidFill>
                  <a:srgbClr val="000000"/>
                </a:solidFill>
                <a:latin typeface="Times New Roman" charset="0"/>
              </a:rPr>
              <a:t>Skin: skin was normal . </a:t>
            </a:r>
            <a:br>
              <a:rPr lang="en-US" altLang="ko-KR" sz="2400" dirty="0">
                <a:solidFill>
                  <a:srgbClr val="000000"/>
                </a:solidFill>
                <a:latin typeface="Times New Roman" charset="0"/>
              </a:rPr>
            </a:br>
            <a:r>
              <a:rPr lang="en-US" altLang="ko-KR" sz="2400" dirty="0" err="1">
                <a:solidFill>
                  <a:srgbClr val="000000"/>
                </a:solidFill>
                <a:latin typeface="Times New Roman" charset="0"/>
              </a:rPr>
              <a:t>Eye:sclera</a:t>
            </a:r>
            <a:r>
              <a:rPr lang="en-US" altLang="ko-KR" sz="2400" dirty="0">
                <a:solidFill>
                  <a:srgbClr val="000000"/>
                </a:solidFill>
                <a:latin typeface="Times New Roman" charset="0"/>
              </a:rPr>
              <a:t>  isn't </a:t>
            </a:r>
            <a:r>
              <a:rPr lang="en-US" altLang="ko-KR" sz="2400" dirty="0" err="1">
                <a:solidFill>
                  <a:srgbClr val="000000"/>
                </a:solidFill>
                <a:latin typeface="Times New Roman" charset="0"/>
              </a:rPr>
              <a:t>ichteric</a:t>
            </a:r>
            <a:r>
              <a:rPr lang="en-US" altLang="ko-KR" sz="2400" dirty="0">
                <a:solidFill>
                  <a:srgbClr val="000000"/>
                </a:solidFill>
                <a:latin typeface="Times New Roman" charset="0"/>
              </a:rPr>
              <a:t>, conjunctiva  isn't pale, examination of retina is normal. </a:t>
            </a:r>
            <a:br>
              <a:rPr lang="en-US" altLang="ko-KR" sz="2400" dirty="0">
                <a:solidFill>
                  <a:srgbClr val="000000"/>
                </a:solidFill>
                <a:latin typeface="Times New Roman" charset="0"/>
              </a:rPr>
            </a:br>
            <a:r>
              <a:rPr lang="en-US" altLang="ko-KR" sz="2400" dirty="0" err="1">
                <a:solidFill>
                  <a:srgbClr val="000000"/>
                </a:solidFill>
                <a:latin typeface="Times New Roman" charset="0"/>
              </a:rPr>
              <a:t>mouth:aphthous</a:t>
            </a:r>
            <a:r>
              <a:rPr lang="en-US" altLang="ko-KR" sz="2400" dirty="0">
                <a:solidFill>
                  <a:srgbClr val="000000"/>
                </a:solidFill>
                <a:latin typeface="Times New Roman" charset="0"/>
              </a:rPr>
              <a:t>, wound  or other pathology were not seen. </a:t>
            </a:r>
            <a:br>
              <a:rPr lang="en-US" altLang="ko-KR" sz="2400" dirty="0">
                <a:solidFill>
                  <a:srgbClr val="000000"/>
                </a:solidFill>
                <a:latin typeface="Times New Roman" charset="0"/>
              </a:rPr>
            </a:br>
            <a:r>
              <a:rPr lang="en-US" altLang="ko-KR" sz="2400" dirty="0">
                <a:solidFill>
                  <a:srgbClr val="000000"/>
                </a:solidFill>
                <a:latin typeface="Times New Roman" charset="0"/>
              </a:rPr>
              <a:t>head and  neck :</a:t>
            </a:r>
            <a:r>
              <a:rPr lang="en-US" altLang="ko-KR" sz="2400" dirty="0" err="1">
                <a:solidFill>
                  <a:srgbClr val="000000"/>
                </a:solidFill>
                <a:latin typeface="Times New Roman" charset="0"/>
              </a:rPr>
              <a:t>thyromegally</a:t>
            </a:r>
            <a:r>
              <a:rPr lang="en-US" altLang="ko-KR" sz="2400" dirty="0">
                <a:solidFill>
                  <a:srgbClr val="000000"/>
                </a:solidFill>
                <a:latin typeface="Times New Roman" charset="0"/>
              </a:rPr>
              <a:t> and nodularity  of thyroid were not detected. He has  not moon </a:t>
            </a:r>
            <a:r>
              <a:rPr lang="en-US" altLang="ko-KR" sz="2400" dirty="0" err="1">
                <a:solidFill>
                  <a:srgbClr val="000000"/>
                </a:solidFill>
                <a:latin typeface="Times New Roman" charset="0"/>
              </a:rPr>
              <a:t>face,supra</a:t>
            </a:r>
            <a:r>
              <a:rPr lang="en-US" altLang="ko-KR" sz="2400" dirty="0">
                <a:solidFill>
                  <a:srgbClr val="000000"/>
                </a:solidFill>
                <a:latin typeface="Times New Roman" charset="0"/>
              </a:rPr>
              <a:t> clavicular  fat  pad wasn't  seen. Lymphadenopathy was Negative. </a:t>
            </a:r>
            <a:br>
              <a:rPr lang="en-US" altLang="ko-KR" sz="2400" dirty="0">
                <a:solidFill>
                  <a:srgbClr val="000000"/>
                </a:solidFill>
                <a:latin typeface="Times New Roman" charset="0"/>
              </a:rPr>
            </a:br>
            <a:r>
              <a:rPr lang="en-US" altLang="ko-KR" sz="2400" dirty="0" err="1">
                <a:solidFill>
                  <a:srgbClr val="000000"/>
                </a:solidFill>
                <a:latin typeface="Times New Roman" charset="0"/>
              </a:rPr>
              <a:t>chest:chest</a:t>
            </a:r>
            <a:r>
              <a:rPr lang="en-US" altLang="ko-KR" sz="2400" dirty="0">
                <a:solidFill>
                  <a:srgbClr val="000000"/>
                </a:solidFill>
                <a:latin typeface="Times New Roman" charset="0"/>
              </a:rPr>
              <a:t>  has a normal  and  symmetrical  expansion without  any deformities, clear in auscultation, </a:t>
            </a:r>
            <a:r>
              <a:rPr lang="en-US" altLang="ko-KR" sz="2400" dirty="0" err="1">
                <a:solidFill>
                  <a:srgbClr val="000000"/>
                </a:solidFill>
                <a:latin typeface="Times New Roman" charset="0"/>
              </a:rPr>
              <a:t>gynaecomastia</a:t>
            </a:r>
            <a:r>
              <a:rPr lang="en-US" altLang="ko-KR" sz="2400" dirty="0">
                <a:solidFill>
                  <a:srgbClr val="000000"/>
                </a:solidFill>
                <a:latin typeface="Times New Roman" charset="0"/>
              </a:rPr>
              <a:t> was not found. </a:t>
            </a:r>
            <a:br>
              <a:rPr lang="en-US" altLang="ko-KR" sz="2400" dirty="0">
                <a:solidFill>
                  <a:srgbClr val="000000"/>
                </a:solidFill>
                <a:latin typeface="Times New Roman" charset="0"/>
              </a:rPr>
            </a:br>
            <a:r>
              <a:rPr lang="en-US" altLang="ko-KR" sz="2400" dirty="0">
                <a:solidFill>
                  <a:srgbClr val="000000"/>
                </a:solidFill>
                <a:latin typeface="Times New Roman" charset="0"/>
              </a:rPr>
              <a:t>heart :s1, s2, were  </a:t>
            </a:r>
            <a:r>
              <a:rPr lang="en-US" altLang="ko-KR" sz="2400" dirty="0" err="1">
                <a:solidFill>
                  <a:srgbClr val="000000"/>
                </a:solidFill>
                <a:latin typeface="Times New Roman" charset="0"/>
              </a:rPr>
              <a:t>detected,no</a:t>
            </a:r>
            <a:r>
              <a:rPr lang="en-US" altLang="ko-KR" sz="2400" dirty="0">
                <a:solidFill>
                  <a:srgbClr val="000000"/>
                </a:solidFill>
                <a:latin typeface="Times New Roman" charset="0"/>
              </a:rPr>
              <a:t> any Stanger sounds were </a:t>
            </a:r>
            <a:r>
              <a:rPr lang="en-US" altLang="ko-KR" sz="2400" dirty="0" err="1">
                <a:solidFill>
                  <a:srgbClr val="000000"/>
                </a:solidFill>
                <a:latin typeface="Times New Roman" charset="0"/>
              </a:rPr>
              <a:t>heared</a:t>
            </a:r>
            <a:r>
              <a:rPr lang="en-US" altLang="ko-KR" sz="2400" dirty="0">
                <a:solidFill>
                  <a:srgbClr val="000000"/>
                </a:solidFill>
                <a:latin typeface="Times New Roman" charset="0"/>
              </a:rPr>
              <a:t>. </a:t>
            </a:r>
            <a:br>
              <a:rPr lang="en-US" altLang="ko-KR" sz="2400" dirty="0">
                <a:solidFill>
                  <a:srgbClr val="000000"/>
                </a:solidFill>
                <a:latin typeface="Times New Roman" charset="0"/>
              </a:rPr>
            </a:br>
            <a:r>
              <a:rPr lang="en-US" altLang="ko-KR" sz="2400" dirty="0">
                <a:solidFill>
                  <a:srgbClr val="000000"/>
                </a:solidFill>
                <a:latin typeface="Times New Roman" charset="0"/>
              </a:rPr>
              <a:t>Abdomen :</a:t>
            </a:r>
            <a:r>
              <a:rPr lang="en-US" altLang="ko-KR" sz="2400" dirty="0" err="1">
                <a:solidFill>
                  <a:srgbClr val="000000"/>
                </a:solidFill>
                <a:latin typeface="Times New Roman" charset="0"/>
              </a:rPr>
              <a:t>soft,was</a:t>
            </a:r>
            <a:r>
              <a:rPr lang="en-US" altLang="ko-KR" sz="2400" dirty="0">
                <a:solidFill>
                  <a:srgbClr val="000000"/>
                </a:solidFill>
                <a:latin typeface="Times New Roman" charset="0"/>
              </a:rPr>
              <a:t>  not  distended, </a:t>
            </a:r>
            <a:r>
              <a:rPr lang="en-US" altLang="ko-KR" sz="2400" dirty="0" err="1">
                <a:solidFill>
                  <a:srgbClr val="000000"/>
                </a:solidFill>
                <a:latin typeface="Times New Roman" charset="0"/>
              </a:rPr>
              <a:t>organomegally</a:t>
            </a:r>
            <a:r>
              <a:rPr lang="en-US" altLang="ko-KR" sz="2400" dirty="0">
                <a:solidFill>
                  <a:srgbClr val="000000"/>
                </a:solidFill>
                <a:latin typeface="Times New Roman" charset="0"/>
              </a:rPr>
              <a:t> was not  found, </a:t>
            </a:r>
            <a:r>
              <a:rPr lang="en-US" altLang="ko-KR" sz="2400" dirty="0" err="1">
                <a:solidFill>
                  <a:srgbClr val="000000"/>
                </a:solidFill>
                <a:latin typeface="Times New Roman" charset="0"/>
              </a:rPr>
              <a:t>steria</a:t>
            </a:r>
            <a:r>
              <a:rPr lang="en-US" altLang="ko-KR" sz="2400" dirty="0">
                <a:solidFill>
                  <a:srgbClr val="000000"/>
                </a:solidFill>
                <a:latin typeface="Times New Roman" charset="0"/>
              </a:rPr>
              <a:t> was not seen.</a:t>
            </a:r>
            <a:br>
              <a:rPr lang="en-US" altLang="ko-KR" sz="2400" dirty="0">
                <a:solidFill>
                  <a:srgbClr val="000000"/>
                </a:solidFill>
                <a:latin typeface="Times New Roman" charset="0"/>
              </a:rPr>
            </a:br>
            <a:r>
              <a:rPr lang="en-US" altLang="ko-KR" sz="2400" dirty="0">
                <a:solidFill>
                  <a:srgbClr val="000000"/>
                </a:solidFill>
                <a:latin typeface="Times New Roman" charset="0"/>
              </a:rPr>
              <a:t>Extremities :cyanosis, clubbing were not  seen. Pulses are symmetric and regular. Neurological exam of Extremities are normal.</a:t>
            </a:r>
            <a:endParaRPr lang="en-US" sz="2400" dirty="0"/>
          </a:p>
        </p:txBody>
      </p:sp>
    </p:spTree>
    <p:extLst>
      <p:ext uri="{BB962C8B-B14F-4D97-AF65-F5344CB8AC3E}">
        <p14:creationId xmlns:p14="http://schemas.microsoft.com/office/powerpoint/2010/main" val="612650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ltLang="ko-KR" sz="2400" dirty="0">
                <a:solidFill>
                  <a:srgbClr val="000000"/>
                </a:solidFill>
                <a:latin typeface="Times New Roman" charset="0"/>
              </a:rPr>
              <a:t>Genital </a:t>
            </a:r>
            <a:r>
              <a:rPr lang="en-US" altLang="ko-KR" sz="2400" dirty="0" err="1">
                <a:solidFill>
                  <a:srgbClr val="000000"/>
                </a:solidFill>
                <a:latin typeface="Times New Roman" charset="0"/>
              </a:rPr>
              <a:t>exam:appearance</a:t>
            </a:r>
            <a:r>
              <a:rPr lang="en-US" altLang="ko-KR" sz="2400" dirty="0">
                <a:solidFill>
                  <a:srgbClr val="000000"/>
                </a:solidFill>
                <a:latin typeface="Times New Roman" charset="0"/>
              </a:rPr>
              <a:t> of </a:t>
            </a:r>
            <a:r>
              <a:rPr lang="en-US" altLang="ko-KR" sz="2400" dirty="0" smtClean="0">
                <a:solidFill>
                  <a:srgbClr val="000000"/>
                </a:solidFill>
                <a:latin typeface="Times New Roman" charset="0"/>
              </a:rPr>
              <a:t>genitalia </a:t>
            </a:r>
            <a:r>
              <a:rPr lang="en-US" altLang="ko-KR" sz="2400" dirty="0">
                <a:solidFill>
                  <a:srgbClr val="000000"/>
                </a:solidFill>
                <a:latin typeface="Times New Roman" charset="0"/>
              </a:rPr>
              <a:t>is as a </a:t>
            </a:r>
            <a:r>
              <a:rPr lang="en-US" altLang="ko-KR" sz="2400" dirty="0" err="1" smtClean="0">
                <a:solidFill>
                  <a:srgbClr val="000000"/>
                </a:solidFill>
                <a:latin typeface="Times New Roman" charset="0"/>
              </a:rPr>
              <a:t>man,genitalia</a:t>
            </a:r>
            <a:r>
              <a:rPr lang="en-US" altLang="ko-KR" sz="2400" dirty="0" smtClean="0">
                <a:solidFill>
                  <a:srgbClr val="000000"/>
                </a:solidFill>
                <a:latin typeface="Times New Roman" charset="0"/>
              </a:rPr>
              <a:t> is G5,P5,testis size is 4 cm.</a:t>
            </a:r>
          </a:p>
          <a:p>
            <a:r>
              <a:rPr lang="en-US" altLang="ko-KR" sz="2400" dirty="0" smtClean="0">
                <a:solidFill>
                  <a:srgbClr val="000000"/>
                </a:solidFill>
                <a:latin typeface="Times New Roman" charset="0"/>
              </a:rPr>
              <a:t>Axillary hair and chest hair is normal. </a:t>
            </a:r>
            <a:r>
              <a:rPr lang="en-US" altLang="ko-KR" sz="2400" dirty="0">
                <a:solidFill>
                  <a:srgbClr val="000000"/>
                </a:solidFill>
                <a:latin typeface="Times New Roman" charset="0"/>
              </a:rPr>
              <a:t/>
            </a:r>
            <a:br>
              <a:rPr lang="en-US" altLang="ko-KR" sz="2400" dirty="0">
                <a:solidFill>
                  <a:srgbClr val="000000"/>
                </a:solidFill>
                <a:latin typeface="Times New Roman" charset="0"/>
              </a:rPr>
            </a:br>
            <a:r>
              <a:rPr lang="en-US" altLang="ko-KR" sz="2400" dirty="0">
                <a:solidFill>
                  <a:srgbClr val="000000"/>
                </a:solidFill>
                <a:latin typeface="Times New Roman" charset="0"/>
              </a:rPr>
              <a:t/>
            </a:r>
            <a:br>
              <a:rPr lang="en-US" altLang="ko-KR" sz="2400" dirty="0">
                <a:solidFill>
                  <a:srgbClr val="000000"/>
                </a:solidFill>
                <a:latin typeface="Times New Roman" charset="0"/>
              </a:rPr>
            </a:br>
            <a:r>
              <a:rPr lang="en-US" altLang="ko-KR" sz="2400" dirty="0" smtClean="0">
                <a:solidFill>
                  <a:srgbClr val="000000"/>
                </a:solidFill>
                <a:latin typeface="Times New Roman" charset="0"/>
              </a:rPr>
              <a:t>Neurology </a:t>
            </a:r>
            <a:r>
              <a:rPr lang="en-US" altLang="ko-KR" sz="2400" dirty="0" err="1">
                <a:solidFill>
                  <a:srgbClr val="000000"/>
                </a:solidFill>
                <a:latin typeface="Times New Roman" charset="0"/>
              </a:rPr>
              <a:t>exam:mental</a:t>
            </a:r>
            <a:r>
              <a:rPr lang="en-US" altLang="ko-KR" sz="2400" dirty="0">
                <a:solidFill>
                  <a:srgbClr val="000000"/>
                </a:solidFill>
                <a:latin typeface="Times New Roman" charset="0"/>
              </a:rPr>
              <a:t> status is normal.pt is aware  and awake, </a:t>
            </a:r>
            <a:br>
              <a:rPr lang="en-US" altLang="ko-KR" sz="2400" dirty="0">
                <a:solidFill>
                  <a:srgbClr val="000000"/>
                </a:solidFill>
                <a:latin typeface="Times New Roman" charset="0"/>
              </a:rPr>
            </a:br>
            <a:r>
              <a:rPr lang="en-US" altLang="ko-KR" sz="2400" dirty="0" err="1">
                <a:solidFill>
                  <a:srgbClr val="000000"/>
                </a:solidFill>
                <a:latin typeface="Times New Roman" charset="0"/>
              </a:rPr>
              <a:t>motor:force</a:t>
            </a:r>
            <a:r>
              <a:rPr lang="en-US" altLang="ko-KR" sz="2400" dirty="0">
                <a:solidFill>
                  <a:srgbClr val="000000"/>
                </a:solidFill>
                <a:latin typeface="Times New Roman" charset="0"/>
              </a:rPr>
              <a:t> of limbs are </a:t>
            </a:r>
            <a:r>
              <a:rPr lang="en-US" altLang="ko-KR" sz="2400" dirty="0" err="1">
                <a:solidFill>
                  <a:srgbClr val="000000"/>
                </a:solidFill>
                <a:latin typeface="Times New Roman" charset="0"/>
              </a:rPr>
              <a:t>normal,tone</a:t>
            </a:r>
            <a:r>
              <a:rPr lang="en-US" altLang="ko-KR" sz="2400" dirty="0">
                <a:solidFill>
                  <a:srgbClr val="000000"/>
                </a:solidFill>
                <a:latin typeface="Times New Roman" charset="0"/>
              </a:rPr>
              <a:t> of  muscles  are  normal.</a:t>
            </a:r>
            <a:br>
              <a:rPr lang="en-US" altLang="ko-KR" sz="2400" dirty="0">
                <a:solidFill>
                  <a:srgbClr val="000000"/>
                </a:solidFill>
                <a:latin typeface="Times New Roman" charset="0"/>
              </a:rPr>
            </a:br>
            <a:r>
              <a:rPr lang="en-US" altLang="ko-KR" sz="2400" dirty="0" err="1">
                <a:solidFill>
                  <a:srgbClr val="000000"/>
                </a:solidFill>
                <a:latin typeface="Times New Roman" charset="0"/>
              </a:rPr>
              <a:t>babanski</a:t>
            </a:r>
            <a:r>
              <a:rPr lang="en-US" altLang="ko-KR" sz="2400" dirty="0">
                <a:solidFill>
                  <a:srgbClr val="000000"/>
                </a:solidFill>
                <a:latin typeface="Times New Roman" charset="0"/>
              </a:rPr>
              <a:t> test was down.</a:t>
            </a:r>
            <a:br>
              <a:rPr lang="en-US" altLang="ko-KR" sz="2400" dirty="0">
                <a:solidFill>
                  <a:srgbClr val="000000"/>
                </a:solidFill>
                <a:latin typeface="Times New Roman" charset="0"/>
              </a:rPr>
            </a:br>
            <a:r>
              <a:rPr lang="en-US" altLang="ko-KR" sz="2400" dirty="0">
                <a:solidFill>
                  <a:srgbClr val="000000"/>
                </a:solidFill>
                <a:latin typeface="Times New Roman" charset="0"/>
              </a:rPr>
              <a:t>cerebellar </a:t>
            </a:r>
            <a:r>
              <a:rPr lang="en-US" altLang="ko-KR" sz="2400" dirty="0" err="1">
                <a:solidFill>
                  <a:srgbClr val="000000"/>
                </a:solidFill>
                <a:latin typeface="Times New Roman" charset="0"/>
              </a:rPr>
              <a:t>exam:finger</a:t>
            </a:r>
            <a:r>
              <a:rPr lang="en-US" altLang="ko-KR" sz="2400" dirty="0">
                <a:solidFill>
                  <a:srgbClr val="000000"/>
                </a:solidFill>
                <a:latin typeface="Times New Roman" charset="0"/>
              </a:rPr>
              <a:t> to nose </a:t>
            </a:r>
            <a:r>
              <a:rPr lang="en-US" altLang="ko-KR" sz="2400" dirty="0" err="1">
                <a:solidFill>
                  <a:srgbClr val="000000"/>
                </a:solidFill>
                <a:latin typeface="Times New Roman" charset="0"/>
              </a:rPr>
              <a:t>test,heel</a:t>
            </a:r>
            <a:r>
              <a:rPr lang="en-US" altLang="ko-KR" sz="2400" dirty="0">
                <a:solidFill>
                  <a:srgbClr val="000000"/>
                </a:solidFill>
                <a:latin typeface="Times New Roman" charset="0"/>
              </a:rPr>
              <a:t> to shin test and tandem gate is normal.</a:t>
            </a:r>
            <a:br>
              <a:rPr lang="en-US" altLang="ko-KR" sz="2400" dirty="0">
                <a:solidFill>
                  <a:srgbClr val="000000"/>
                </a:solidFill>
                <a:latin typeface="Times New Roman" charset="0"/>
              </a:rPr>
            </a:br>
            <a:r>
              <a:rPr lang="en-US" altLang="ko-KR" sz="2400" dirty="0">
                <a:solidFill>
                  <a:srgbClr val="000000"/>
                </a:solidFill>
                <a:latin typeface="Times New Roman" charset="0"/>
              </a:rPr>
              <a:t>sensory :sense of </a:t>
            </a:r>
            <a:r>
              <a:rPr lang="en-US" altLang="ko-KR" sz="2400" dirty="0" err="1">
                <a:solidFill>
                  <a:srgbClr val="000000"/>
                </a:solidFill>
                <a:latin typeface="Times New Roman" charset="0"/>
              </a:rPr>
              <a:t>touch,vibration</a:t>
            </a:r>
            <a:r>
              <a:rPr lang="en-US" altLang="ko-KR" sz="2400" dirty="0">
                <a:solidFill>
                  <a:srgbClr val="000000"/>
                </a:solidFill>
                <a:latin typeface="Times New Roman" charset="0"/>
              </a:rPr>
              <a:t>, position ,proprioception and  heat were normal.</a:t>
            </a:r>
            <a:endParaRPr lang="en-US" sz="2400" dirty="0"/>
          </a:p>
        </p:txBody>
      </p:sp>
    </p:spTree>
    <p:extLst>
      <p:ext uri="{BB962C8B-B14F-4D97-AF65-F5344CB8AC3E}">
        <p14:creationId xmlns:p14="http://schemas.microsoft.com/office/powerpoint/2010/main" val="927903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sz="2800" dirty="0">
                <a:solidFill>
                  <a:srgbClr val="000000"/>
                </a:solidFill>
                <a:latin typeface="Times New Roman" charset="0"/>
              </a:rPr>
              <a:t>Results of  urine 24 he test and serum aldosterone and PRA :</a:t>
            </a: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p:txBody>
          <a:bodyPr>
            <a:normAutofit/>
          </a:bodyPr>
          <a:lstStyle/>
          <a:p>
            <a:r>
              <a:rPr lang="en-US" altLang="ko-KR" sz="2000" dirty="0">
                <a:solidFill>
                  <a:srgbClr val="000000"/>
                </a:solidFill>
                <a:latin typeface="Times New Roman" charset="0"/>
              </a:rPr>
              <a:t>Ca=464 (50_300)</a:t>
            </a:r>
            <a:br>
              <a:rPr lang="en-US" altLang="ko-KR" sz="2000" dirty="0">
                <a:solidFill>
                  <a:srgbClr val="000000"/>
                </a:solidFill>
                <a:latin typeface="Times New Roman" charset="0"/>
              </a:rPr>
            </a:br>
            <a:r>
              <a:rPr lang="en-US" altLang="ko-KR" sz="2000" dirty="0">
                <a:solidFill>
                  <a:srgbClr val="000000"/>
                </a:solidFill>
                <a:latin typeface="Times New Roman" charset="0"/>
              </a:rPr>
              <a:t>Mg=128 (73_122)</a:t>
            </a:r>
            <a:br>
              <a:rPr lang="en-US" altLang="ko-KR" sz="2000" dirty="0">
                <a:solidFill>
                  <a:srgbClr val="000000"/>
                </a:solidFill>
                <a:latin typeface="Times New Roman" charset="0"/>
              </a:rPr>
            </a:br>
            <a:r>
              <a:rPr lang="en-US" altLang="ko-KR" sz="2000" dirty="0">
                <a:solidFill>
                  <a:srgbClr val="000000"/>
                </a:solidFill>
                <a:latin typeface="Times New Roman" charset="0"/>
              </a:rPr>
              <a:t>Na=128 (40_220)~ serum Na=139</a:t>
            </a:r>
            <a:br>
              <a:rPr lang="en-US" altLang="ko-KR" sz="2000" dirty="0">
                <a:solidFill>
                  <a:srgbClr val="000000"/>
                </a:solidFill>
                <a:latin typeface="Times New Roman" charset="0"/>
              </a:rPr>
            </a:br>
            <a:r>
              <a:rPr lang="en-US" altLang="ko-KR" sz="2000" dirty="0">
                <a:solidFill>
                  <a:srgbClr val="000000"/>
                </a:solidFill>
                <a:latin typeface="Times New Roman" charset="0"/>
              </a:rPr>
              <a:t>cl=128 (110_150)</a:t>
            </a:r>
            <a:br>
              <a:rPr lang="en-US" altLang="ko-KR" sz="2000" dirty="0">
                <a:solidFill>
                  <a:srgbClr val="000000"/>
                </a:solidFill>
                <a:latin typeface="Times New Roman" charset="0"/>
              </a:rPr>
            </a:br>
            <a:r>
              <a:rPr lang="en-US" altLang="ko-KR" sz="2000" dirty="0">
                <a:solidFill>
                  <a:srgbClr val="000000"/>
                </a:solidFill>
                <a:latin typeface="Times New Roman" charset="0"/>
              </a:rPr>
              <a:t>K=69 (25_125) ~ serum K=3</a:t>
            </a:r>
            <a:br>
              <a:rPr lang="en-US" altLang="ko-KR" sz="2000" dirty="0">
                <a:solidFill>
                  <a:srgbClr val="000000"/>
                </a:solidFill>
                <a:latin typeface="Times New Roman" charset="0"/>
              </a:rPr>
            </a:br>
            <a:r>
              <a:rPr lang="en-US" altLang="ko-KR" sz="2000" dirty="0" err="1">
                <a:solidFill>
                  <a:srgbClr val="000000"/>
                </a:solidFill>
                <a:latin typeface="Times New Roman" charset="0"/>
              </a:rPr>
              <a:t>pr</a:t>
            </a:r>
            <a:r>
              <a:rPr lang="en-US" altLang="ko-KR" sz="2000" dirty="0">
                <a:solidFill>
                  <a:srgbClr val="000000"/>
                </a:solidFill>
                <a:latin typeface="Times New Roman" charset="0"/>
              </a:rPr>
              <a:t>=0.1 (0_0.15)</a:t>
            </a:r>
            <a:br>
              <a:rPr lang="en-US" altLang="ko-KR" sz="2000" dirty="0">
                <a:solidFill>
                  <a:srgbClr val="000000"/>
                </a:solidFill>
                <a:latin typeface="Times New Roman" charset="0"/>
              </a:rPr>
            </a:br>
            <a:r>
              <a:rPr lang="en-US" altLang="ko-KR" sz="2000" dirty="0" err="1">
                <a:solidFill>
                  <a:srgbClr val="000000"/>
                </a:solidFill>
                <a:latin typeface="Times New Roman" charset="0"/>
              </a:rPr>
              <a:t>cr</a:t>
            </a:r>
            <a:r>
              <a:rPr lang="en-US" altLang="ko-KR" sz="2000" dirty="0">
                <a:solidFill>
                  <a:srgbClr val="000000"/>
                </a:solidFill>
                <a:latin typeface="Times New Roman" charset="0"/>
              </a:rPr>
              <a:t>=1gr  (</a:t>
            </a:r>
            <a:r>
              <a:rPr lang="en-US" altLang="ko-KR" sz="2000" dirty="0" err="1">
                <a:solidFill>
                  <a:srgbClr val="000000"/>
                </a:solidFill>
                <a:latin typeface="Times New Roman" charset="0"/>
              </a:rPr>
              <a:t>nl</a:t>
            </a:r>
            <a:r>
              <a:rPr lang="en-US" altLang="ko-KR" sz="2000" dirty="0">
                <a:solidFill>
                  <a:srgbClr val="000000"/>
                </a:solidFill>
                <a:latin typeface="Times New Roman" charset="0"/>
              </a:rPr>
              <a:t>)</a:t>
            </a:r>
            <a:br>
              <a:rPr lang="en-US" altLang="ko-KR" sz="2000" dirty="0">
                <a:solidFill>
                  <a:srgbClr val="000000"/>
                </a:solidFill>
                <a:latin typeface="Times New Roman" charset="0"/>
              </a:rPr>
            </a:br>
            <a:r>
              <a:rPr lang="en-US" altLang="ko-KR" sz="2000" dirty="0">
                <a:solidFill>
                  <a:srgbClr val="000000"/>
                </a:solidFill>
                <a:latin typeface="Times New Roman" charset="0"/>
              </a:rPr>
              <a:t>volume=5800 cc</a:t>
            </a:r>
            <a:br>
              <a:rPr lang="en-US" altLang="ko-KR" sz="2000" dirty="0">
                <a:solidFill>
                  <a:srgbClr val="000000"/>
                </a:solidFill>
                <a:latin typeface="Times New Roman" charset="0"/>
              </a:rPr>
            </a:br>
            <a:r>
              <a:rPr lang="en-US" altLang="ko-KR" sz="2000" dirty="0">
                <a:solidFill>
                  <a:srgbClr val="000000"/>
                </a:solidFill>
                <a:latin typeface="Times New Roman" charset="0"/>
              </a:rPr>
              <a:t/>
            </a:r>
            <a:br>
              <a:rPr lang="en-US" altLang="ko-KR" sz="2000" dirty="0">
                <a:solidFill>
                  <a:srgbClr val="000000"/>
                </a:solidFill>
                <a:latin typeface="Times New Roman" charset="0"/>
              </a:rPr>
            </a:br>
            <a:r>
              <a:rPr lang="en-US" altLang="ko-KR" sz="2000" dirty="0">
                <a:solidFill>
                  <a:srgbClr val="000000"/>
                </a:solidFill>
                <a:latin typeface="Times New Roman" charset="0"/>
              </a:rPr>
              <a:t/>
            </a:r>
            <a:br>
              <a:rPr lang="en-US" altLang="ko-KR" sz="2000" dirty="0">
                <a:solidFill>
                  <a:srgbClr val="000000"/>
                </a:solidFill>
                <a:latin typeface="Times New Roman" charset="0"/>
              </a:rPr>
            </a:br>
            <a:r>
              <a:rPr lang="en-US" altLang="ko-KR" sz="2000" dirty="0">
                <a:solidFill>
                  <a:srgbClr val="000000"/>
                </a:solidFill>
                <a:latin typeface="Times New Roman" charset="0"/>
              </a:rPr>
              <a:t>Aldosterone =410 (17.6_233)</a:t>
            </a:r>
            <a:br>
              <a:rPr lang="en-US" altLang="ko-KR" sz="2000" dirty="0">
                <a:solidFill>
                  <a:srgbClr val="000000"/>
                </a:solidFill>
                <a:latin typeface="Times New Roman" charset="0"/>
              </a:rPr>
            </a:br>
            <a:r>
              <a:rPr lang="en-US" altLang="ko-KR" sz="2000" dirty="0">
                <a:solidFill>
                  <a:srgbClr val="000000"/>
                </a:solidFill>
                <a:latin typeface="Times New Roman" charset="0"/>
              </a:rPr>
              <a:t>PRA= &gt;35 (0.2_1.6)</a:t>
            </a:r>
            <a:endParaRPr lang="en-US" sz="2000" dirty="0"/>
          </a:p>
        </p:txBody>
      </p:sp>
    </p:spTree>
    <p:extLst>
      <p:ext uri="{BB962C8B-B14F-4D97-AF65-F5344CB8AC3E}">
        <p14:creationId xmlns:p14="http://schemas.microsoft.com/office/powerpoint/2010/main" val="2907087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5032375"/>
          </a:xfrm>
        </p:spPr>
        <p:txBody>
          <a:bodyPr>
            <a:normAutofit/>
          </a:bodyPr>
          <a:lstStyle/>
          <a:p>
            <a:r>
              <a:rPr lang="en-US" altLang="ko-KR" dirty="0">
                <a:solidFill>
                  <a:srgbClr val="000000"/>
                </a:solidFill>
                <a:latin typeface="Times New Roman" charset="0"/>
              </a:rPr>
              <a:t>1393:                                     1394:</a:t>
            </a:r>
            <a:br>
              <a:rPr lang="en-US" altLang="ko-KR" dirty="0">
                <a:solidFill>
                  <a:srgbClr val="000000"/>
                </a:solidFill>
                <a:latin typeface="Times New Roman" charset="0"/>
              </a:rPr>
            </a:br>
            <a:r>
              <a:rPr lang="en-US" altLang="ko-KR" sz="1050" dirty="0">
                <a:solidFill>
                  <a:srgbClr val="000000"/>
                </a:solidFill>
                <a:latin typeface="Times New Roman" charset="0"/>
              </a:rPr>
              <a:t/>
            </a:r>
            <a:br>
              <a:rPr lang="en-US" altLang="ko-KR" sz="1050" dirty="0">
                <a:solidFill>
                  <a:srgbClr val="000000"/>
                </a:solidFill>
                <a:latin typeface="Times New Roman" charset="0"/>
              </a:rPr>
            </a:br>
            <a:r>
              <a:rPr lang="en-US" altLang="ko-KR" dirty="0">
                <a:solidFill>
                  <a:srgbClr val="000000"/>
                </a:solidFill>
                <a:latin typeface="Times New Roman" charset="0"/>
              </a:rPr>
              <a:t>Iron:66                                      LH:2.6</a:t>
            </a:r>
            <a:br>
              <a:rPr lang="en-US" altLang="ko-KR" dirty="0">
                <a:solidFill>
                  <a:srgbClr val="000000"/>
                </a:solidFill>
                <a:latin typeface="Times New Roman" charset="0"/>
              </a:rPr>
            </a:br>
            <a:r>
              <a:rPr lang="en-US" altLang="ko-KR" dirty="0">
                <a:solidFill>
                  <a:srgbClr val="000000"/>
                </a:solidFill>
                <a:latin typeface="Times New Roman" charset="0"/>
              </a:rPr>
              <a:t>TIBC:373                                  FSH:2.6</a:t>
            </a:r>
            <a:br>
              <a:rPr lang="en-US" altLang="ko-KR" dirty="0">
                <a:solidFill>
                  <a:srgbClr val="000000"/>
                </a:solidFill>
                <a:latin typeface="Times New Roman" charset="0"/>
              </a:rPr>
            </a:br>
            <a:r>
              <a:rPr lang="en-US" altLang="ko-KR" dirty="0">
                <a:solidFill>
                  <a:srgbClr val="000000"/>
                </a:solidFill>
                <a:latin typeface="Times New Roman" charset="0"/>
              </a:rPr>
              <a:t>ferritin :54.5                             PRL:20.2</a:t>
            </a:r>
            <a:br>
              <a:rPr lang="en-US" altLang="ko-KR" dirty="0">
                <a:solidFill>
                  <a:srgbClr val="000000"/>
                </a:solidFill>
                <a:latin typeface="Times New Roman" charset="0"/>
              </a:rPr>
            </a:br>
            <a:r>
              <a:rPr lang="en-US" altLang="ko-KR" dirty="0">
                <a:solidFill>
                  <a:srgbClr val="000000"/>
                </a:solidFill>
                <a:latin typeface="Times New Roman" charset="0"/>
              </a:rPr>
              <a:t>Ast:20                                       testosterone :10.8</a:t>
            </a:r>
            <a:br>
              <a:rPr lang="en-US" altLang="ko-KR" dirty="0">
                <a:solidFill>
                  <a:srgbClr val="000000"/>
                </a:solidFill>
                <a:latin typeface="Times New Roman" charset="0"/>
              </a:rPr>
            </a:br>
            <a:r>
              <a:rPr lang="en-US" altLang="ko-KR" dirty="0">
                <a:solidFill>
                  <a:srgbClr val="000000"/>
                </a:solidFill>
                <a:latin typeface="Times New Roman" charset="0"/>
              </a:rPr>
              <a:t>Alt:12</a:t>
            </a:r>
            <a:br>
              <a:rPr lang="en-US" altLang="ko-KR" dirty="0">
                <a:solidFill>
                  <a:srgbClr val="000000"/>
                </a:solidFill>
                <a:latin typeface="Times New Roman" charset="0"/>
              </a:rPr>
            </a:br>
            <a:r>
              <a:rPr lang="en-US" altLang="ko-KR" dirty="0">
                <a:solidFill>
                  <a:srgbClr val="000000"/>
                </a:solidFill>
                <a:latin typeface="Times New Roman" charset="0"/>
              </a:rPr>
              <a:t>Alkph:12</a:t>
            </a:r>
            <a:br>
              <a:rPr lang="en-US" altLang="ko-KR" dirty="0">
                <a:solidFill>
                  <a:srgbClr val="000000"/>
                </a:solidFill>
                <a:latin typeface="Times New Roman" charset="0"/>
              </a:rPr>
            </a:br>
            <a:r>
              <a:rPr lang="en-US" altLang="ko-KR" dirty="0">
                <a:solidFill>
                  <a:srgbClr val="000000"/>
                </a:solidFill>
                <a:latin typeface="Times New Roman" charset="0"/>
              </a:rPr>
              <a:t>Via </a:t>
            </a:r>
            <a:r>
              <a:rPr lang="en-US" altLang="ko-KR" dirty="0" smtClean="0">
                <a:solidFill>
                  <a:srgbClr val="000000"/>
                </a:solidFill>
                <a:latin typeface="Times New Roman" charset="0"/>
              </a:rPr>
              <a:t>D:34                                1395:</a:t>
            </a:r>
            <a:r>
              <a:rPr lang="en-US" altLang="ko-KR" dirty="0">
                <a:solidFill>
                  <a:srgbClr val="000000"/>
                </a:solidFill>
                <a:latin typeface="Times New Roman" charset="0"/>
              </a:rPr>
              <a:t/>
            </a:r>
            <a:br>
              <a:rPr lang="en-US" altLang="ko-KR" dirty="0">
                <a:solidFill>
                  <a:srgbClr val="000000"/>
                </a:solidFill>
                <a:latin typeface="Times New Roman" charset="0"/>
              </a:rPr>
            </a:br>
            <a:r>
              <a:rPr lang="en-US" altLang="ko-KR" dirty="0">
                <a:solidFill>
                  <a:srgbClr val="000000"/>
                </a:solidFill>
                <a:latin typeface="Times New Roman" charset="0"/>
              </a:rPr>
              <a:t>uric </a:t>
            </a:r>
            <a:r>
              <a:rPr lang="en-US" altLang="ko-KR" dirty="0" smtClean="0">
                <a:solidFill>
                  <a:srgbClr val="000000"/>
                </a:solidFill>
                <a:latin typeface="Times New Roman" charset="0"/>
              </a:rPr>
              <a:t>acid:6.1                                    cortisol 8 AM:293.8</a:t>
            </a:r>
            <a:r>
              <a:rPr lang="en-US" altLang="ko-KR" dirty="0">
                <a:solidFill>
                  <a:srgbClr val="000000"/>
                </a:solidFill>
                <a:latin typeface="Times New Roman" charset="0"/>
              </a:rPr>
              <a:t/>
            </a:r>
            <a:br>
              <a:rPr lang="en-US" altLang="ko-KR" dirty="0">
                <a:solidFill>
                  <a:srgbClr val="000000"/>
                </a:solidFill>
                <a:latin typeface="Times New Roman" charset="0"/>
              </a:rPr>
            </a:br>
            <a:r>
              <a:rPr lang="en-US" altLang="ko-KR" dirty="0" smtClean="0">
                <a:solidFill>
                  <a:srgbClr val="000000"/>
                </a:solidFill>
                <a:latin typeface="Times New Roman" charset="0"/>
              </a:rPr>
              <a:t>chol:193                                          ACTH:3.4</a:t>
            </a:r>
            <a:r>
              <a:rPr lang="en-US" altLang="ko-KR" dirty="0">
                <a:solidFill>
                  <a:srgbClr val="000000"/>
                </a:solidFill>
                <a:latin typeface="Times New Roman" charset="0"/>
              </a:rPr>
              <a:t/>
            </a:r>
            <a:br>
              <a:rPr lang="en-US" altLang="ko-KR" dirty="0">
                <a:solidFill>
                  <a:srgbClr val="000000"/>
                </a:solidFill>
                <a:latin typeface="Times New Roman" charset="0"/>
              </a:rPr>
            </a:br>
            <a:r>
              <a:rPr lang="en-US" altLang="ko-KR" dirty="0">
                <a:solidFill>
                  <a:srgbClr val="000000"/>
                </a:solidFill>
                <a:latin typeface="Times New Roman" charset="0"/>
              </a:rPr>
              <a:t>TG:124</a:t>
            </a:r>
            <a:br>
              <a:rPr lang="en-US" altLang="ko-KR" dirty="0">
                <a:solidFill>
                  <a:srgbClr val="000000"/>
                </a:solidFill>
                <a:latin typeface="Times New Roman" charset="0"/>
              </a:rPr>
            </a:br>
            <a:r>
              <a:rPr lang="en-US" altLang="ko-KR" dirty="0">
                <a:solidFill>
                  <a:srgbClr val="000000"/>
                </a:solidFill>
                <a:latin typeface="Times New Roman" charset="0"/>
              </a:rPr>
              <a:t>HDL:49</a:t>
            </a:r>
            <a:br>
              <a:rPr lang="en-US" altLang="ko-KR" dirty="0">
                <a:solidFill>
                  <a:srgbClr val="000000"/>
                </a:solidFill>
                <a:latin typeface="Times New Roman" charset="0"/>
              </a:rPr>
            </a:br>
            <a:r>
              <a:rPr lang="en-US" altLang="ko-KR" dirty="0">
                <a:solidFill>
                  <a:srgbClr val="000000"/>
                </a:solidFill>
                <a:latin typeface="Times New Roman" charset="0"/>
              </a:rPr>
              <a:t>LDL:137</a:t>
            </a:r>
            <a:endParaRPr lang="en-US" dirty="0"/>
          </a:p>
        </p:txBody>
      </p:sp>
    </p:spTree>
    <p:extLst>
      <p:ext uri="{BB962C8B-B14F-4D97-AF65-F5344CB8AC3E}">
        <p14:creationId xmlns:p14="http://schemas.microsoft.com/office/powerpoint/2010/main" val="725930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ltLang="ko-KR" sz="5400" dirty="0">
                <a:solidFill>
                  <a:srgbClr val="FF0000"/>
                </a:solidFill>
                <a:latin typeface="Times New Roman" charset="0"/>
              </a:rPr>
              <a:t>Thanks for</a:t>
            </a:r>
            <a:br>
              <a:rPr lang="en-US" altLang="ko-KR" sz="5400" dirty="0">
                <a:solidFill>
                  <a:srgbClr val="FF0000"/>
                </a:solidFill>
                <a:latin typeface="Times New Roman" charset="0"/>
              </a:rPr>
            </a:br>
            <a:r>
              <a:rPr lang="en-US" altLang="ko-KR" sz="5400" dirty="0">
                <a:solidFill>
                  <a:srgbClr val="FF0000"/>
                </a:solidFill>
                <a:latin typeface="Times New Roman" charset="0"/>
              </a:rPr>
              <a:t>                        your</a:t>
            </a:r>
            <a:br>
              <a:rPr lang="en-US" altLang="ko-KR" sz="5400" dirty="0">
                <a:solidFill>
                  <a:srgbClr val="FF0000"/>
                </a:solidFill>
                <a:latin typeface="Times New Roman" charset="0"/>
              </a:rPr>
            </a:br>
            <a:r>
              <a:rPr lang="en-US" altLang="ko-KR" sz="5400" dirty="0">
                <a:solidFill>
                  <a:srgbClr val="FF0000"/>
                </a:solidFill>
                <a:latin typeface="Times New Roman" charset="0"/>
              </a:rPr>
              <a:t>             </a:t>
            </a:r>
            <a:br>
              <a:rPr lang="en-US" altLang="ko-KR" sz="5400" dirty="0">
                <a:solidFill>
                  <a:srgbClr val="FF0000"/>
                </a:solidFill>
                <a:latin typeface="Times New Roman" charset="0"/>
              </a:rPr>
            </a:br>
            <a:r>
              <a:rPr lang="en-US" altLang="ko-KR" sz="5400" dirty="0">
                <a:solidFill>
                  <a:srgbClr val="FF0000"/>
                </a:solidFill>
                <a:latin typeface="Times New Roman" charset="0"/>
              </a:rPr>
              <a:t>                                  tolerance!</a:t>
            </a:r>
            <a:endParaRPr lang="en-US" sz="5400" dirty="0">
              <a:solidFill>
                <a:srgbClr val="FF0000"/>
              </a:solidFill>
            </a:endParaRPr>
          </a:p>
        </p:txBody>
      </p:sp>
    </p:spTree>
    <p:extLst>
      <p:ext uri="{BB962C8B-B14F-4D97-AF65-F5344CB8AC3E}">
        <p14:creationId xmlns:p14="http://schemas.microsoft.com/office/powerpoint/2010/main" val="591469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Identification:</a:t>
            </a:r>
            <a:endParaRPr lang="en-US" dirty="0"/>
          </a:p>
        </p:txBody>
      </p:sp>
      <p:sp>
        <p:nvSpPr>
          <p:cNvPr id="3" name="Content Placeholder 2"/>
          <p:cNvSpPr>
            <a:spLocks noGrp="1"/>
          </p:cNvSpPr>
          <p:nvPr>
            <p:ph idx="1"/>
          </p:nvPr>
        </p:nvSpPr>
        <p:spPr/>
        <p:txBody>
          <a:bodyPr/>
          <a:lstStyle/>
          <a:p>
            <a:r>
              <a:rPr lang="en-US" sz="2800" dirty="0" smtClean="0"/>
              <a:t>Patient is a 21 years old man </a:t>
            </a:r>
          </a:p>
          <a:p>
            <a:r>
              <a:rPr lang="en-US" sz="2800" dirty="0" err="1" smtClean="0"/>
              <a:t>Studies:student</a:t>
            </a:r>
            <a:r>
              <a:rPr lang="en-US" sz="2800" dirty="0" smtClean="0"/>
              <a:t> of mechanic </a:t>
            </a:r>
            <a:r>
              <a:rPr lang="en-US" sz="2800" dirty="0" smtClean="0"/>
              <a:t>engineering</a:t>
            </a:r>
            <a:endParaRPr lang="en-US" sz="2800" dirty="0" smtClean="0"/>
          </a:p>
          <a:p>
            <a:r>
              <a:rPr lang="en-US" sz="2800" dirty="0" err="1" smtClean="0"/>
              <a:t>Habitatoin:Tehran</a:t>
            </a:r>
            <a:endParaRPr lang="en-US" sz="2800" dirty="0" smtClean="0"/>
          </a:p>
          <a:p>
            <a:r>
              <a:rPr lang="en-US" sz="2800" dirty="0" err="1" smtClean="0"/>
              <a:t>Marriage:single</a:t>
            </a:r>
            <a:endParaRPr lang="en-US" sz="2800" dirty="0" smtClean="0"/>
          </a:p>
          <a:p>
            <a:endParaRPr lang="en-US" dirty="0"/>
          </a:p>
        </p:txBody>
      </p:sp>
    </p:spTree>
    <p:extLst>
      <p:ext uri="{BB962C8B-B14F-4D97-AF65-F5344CB8AC3E}">
        <p14:creationId xmlns:p14="http://schemas.microsoft.com/office/powerpoint/2010/main" val="3763322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4126"/>
          </a:xfrm>
        </p:spPr>
        <p:txBody>
          <a:bodyPr>
            <a:normAutofit/>
          </a:bodyPr>
          <a:lstStyle/>
          <a:p>
            <a:r>
              <a:rPr lang="en-US" dirty="0" smtClean="0"/>
              <a:t>Present illness:</a:t>
            </a:r>
            <a:endParaRPr lang="en-US" dirty="0"/>
          </a:p>
        </p:txBody>
      </p:sp>
      <p:sp>
        <p:nvSpPr>
          <p:cNvPr id="3" name="Content Placeholder 2"/>
          <p:cNvSpPr>
            <a:spLocks noGrp="1"/>
          </p:cNvSpPr>
          <p:nvPr>
            <p:ph idx="1"/>
          </p:nvPr>
        </p:nvSpPr>
        <p:spPr>
          <a:xfrm>
            <a:off x="958122" y="1255998"/>
            <a:ext cx="10515600" cy="5474585"/>
          </a:xfrm>
        </p:spPr>
        <p:txBody>
          <a:bodyPr>
            <a:normAutofit/>
          </a:bodyPr>
          <a:lstStyle/>
          <a:p>
            <a:r>
              <a:rPr lang="en-US" altLang="ko-KR" sz="2800" dirty="0">
                <a:solidFill>
                  <a:srgbClr val="000000"/>
                </a:solidFill>
                <a:latin typeface="Times New Roman" charset="0"/>
              </a:rPr>
              <a:t>Patient  is a 21 years old man </a:t>
            </a:r>
            <a:r>
              <a:rPr lang="en-US" altLang="ko-KR" sz="2800" dirty="0" smtClean="0">
                <a:solidFill>
                  <a:srgbClr val="000000"/>
                </a:solidFill>
                <a:latin typeface="Times New Roman" charset="0"/>
              </a:rPr>
              <a:t>who came with  </a:t>
            </a:r>
            <a:r>
              <a:rPr lang="en-US" altLang="ko-KR" sz="2800" dirty="0">
                <a:solidFill>
                  <a:srgbClr val="000000"/>
                </a:solidFill>
                <a:latin typeface="Times New Roman" charset="0"/>
              </a:rPr>
              <a:t>polyuria and  polydipsia since 3 years ago that was exacerbated during 5 </a:t>
            </a:r>
            <a:r>
              <a:rPr lang="en-US" altLang="ko-KR" sz="2800" dirty="0" err="1">
                <a:solidFill>
                  <a:srgbClr val="000000"/>
                </a:solidFill>
                <a:latin typeface="Times New Roman" charset="0"/>
              </a:rPr>
              <a:t>months.He</a:t>
            </a:r>
            <a:r>
              <a:rPr lang="en-US" altLang="ko-KR" sz="2800" dirty="0">
                <a:solidFill>
                  <a:srgbClr val="000000"/>
                </a:solidFill>
                <a:latin typeface="Times New Roman" charset="0"/>
              </a:rPr>
              <a:t> has  2-3 </a:t>
            </a:r>
            <a:r>
              <a:rPr lang="en-US" altLang="ko-KR" sz="2800" dirty="0" smtClean="0">
                <a:solidFill>
                  <a:srgbClr val="000000"/>
                </a:solidFill>
                <a:latin typeface="Times New Roman" charset="0"/>
              </a:rPr>
              <a:t>kg weighting loss </a:t>
            </a:r>
            <a:r>
              <a:rPr lang="en-US" altLang="ko-KR" sz="2800" dirty="0">
                <a:solidFill>
                  <a:srgbClr val="000000"/>
                </a:solidFill>
                <a:latin typeface="Times New Roman" charset="0"/>
              </a:rPr>
              <a:t>during 1 </a:t>
            </a:r>
            <a:r>
              <a:rPr lang="en-US" altLang="ko-KR" sz="2800" dirty="0" err="1">
                <a:solidFill>
                  <a:srgbClr val="000000"/>
                </a:solidFill>
                <a:latin typeface="Times New Roman" charset="0"/>
              </a:rPr>
              <a:t>year.He</a:t>
            </a:r>
            <a:r>
              <a:rPr lang="en-US" altLang="ko-KR" sz="2800" dirty="0">
                <a:solidFill>
                  <a:srgbClr val="000000"/>
                </a:solidFill>
                <a:latin typeface="Times New Roman" charset="0"/>
              </a:rPr>
              <a:t> has  </a:t>
            </a:r>
            <a:r>
              <a:rPr lang="en-US" altLang="ko-KR" sz="2800" dirty="0" smtClean="0">
                <a:solidFill>
                  <a:srgbClr val="000000"/>
                </a:solidFill>
                <a:latin typeface="Times New Roman" charset="0"/>
              </a:rPr>
              <a:t>no </a:t>
            </a:r>
            <a:r>
              <a:rPr lang="en-US" altLang="ko-KR" sz="2800" dirty="0">
                <a:solidFill>
                  <a:srgbClr val="000000"/>
                </a:solidFill>
                <a:latin typeface="Times New Roman" charset="0"/>
              </a:rPr>
              <a:t>complaint </a:t>
            </a:r>
            <a:r>
              <a:rPr lang="en-US" altLang="ko-KR" sz="2800" dirty="0" smtClean="0">
                <a:solidFill>
                  <a:srgbClr val="000000"/>
                </a:solidFill>
                <a:latin typeface="Times New Roman" charset="0"/>
              </a:rPr>
              <a:t>of </a:t>
            </a:r>
            <a:r>
              <a:rPr lang="en-US" altLang="ko-KR" sz="2800" dirty="0">
                <a:solidFill>
                  <a:srgbClr val="000000"/>
                </a:solidFill>
                <a:latin typeface="Times New Roman" charset="0"/>
              </a:rPr>
              <a:t>muscle  weakness or </a:t>
            </a:r>
            <a:r>
              <a:rPr lang="en-US" altLang="ko-KR" sz="2800" dirty="0" err="1">
                <a:solidFill>
                  <a:srgbClr val="000000"/>
                </a:solidFill>
                <a:latin typeface="Times New Roman" charset="0"/>
              </a:rPr>
              <a:t>malaise.He</a:t>
            </a:r>
            <a:r>
              <a:rPr lang="en-US" altLang="ko-KR" sz="2800" dirty="0">
                <a:solidFill>
                  <a:srgbClr val="000000"/>
                </a:solidFill>
                <a:latin typeface="Times New Roman" charset="0"/>
              </a:rPr>
              <a:t> has </a:t>
            </a:r>
            <a:r>
              <a:rPr lang="en-US" altLang="ko-KR" sz="2800" dirty="0" err="1">
                <a:solidFill>
                  <a:srgbClr val="000000"/>
                </a:solidFill>
                <a:latin typeface="Times New Roman" charset="0"/>
              </a:rPr>
              <a:t>nocturia</a:t>
            </a:r>
            <a:r>
              <a:rPr lang="en-US" altLang="ko-KR" sz="2800" dirty="0">
                <a:solidFill>
                  <a:srgbClr val="000000"/>
                </a:solidFill>
                <a:latin typeface="Times New Roman" charset="0"/>
              </a:rPr>
              <a:t> and  that  developed since 5 months ago and  progressed  gradually to 3 times a night .He has not hearing loss and visual loss and growth disorder or Renal stone or blood pressure or any history of  headache or recurrent seizures. He had a short stature  between his classmates in high school age that had a reference  to </a:t>
            </a:r>
            <a:r>
              <a:rPr lang="en-US" altLang="ko-KR" sz="2800" dirty="0" smtClean="0">
                <a:solidFill>
                  <a:srgbClr val="000000"/>
                </a:solidFill>
                <a:latin typeface="Times New Roman" charset="0"/>
              </a:rPr>
              <a:t> a doctor </a:t>
            </a:r>
            <a:r>
              <a:rPr lang="en-US" altLang="ko-KR" sz="2800" dirty="0">
                <a:solidFill>
                  <a:srgbClr val="000000"/>
                </a:solidFill>
                <a:latin typeface="Times New Roman" charset="0"/>
              </a:rPr>
              <a:t>and he </a:t>
            </a:r>
            <a:r>
              <a:rPr lang="en-US" altLang="ko-KR" sz="2800" dirty="0" smtClean="0">
                <a:solidFill>
                  <a:srgbClr val="000000"/>
                </a:solidFill>
                <a:latin typeface="Times New Roman" charset="0"/>
              </a:rPr>
              <a:t>got reassurance  </a:t>
            </a:r>
            <a:r>
              <a:rPr lang="en-US" altLang="ko-KR" sz="2800" dirty="0">
                <a:solidFill>
                  <a:srgbClr val="000000"/>
                </a:solidFill>
                <a:latin typeface="Times New Roman" charset="0"/>
              </a:rPr>
              <a:t>that this problem  is not a disorder because of comparing  of parents  statures . episodes of change in blood pressure not seen.  </a:t>
            </a:r>
            <a:endParaRPr lang="ko-KR" altLang="en-US" sz="2800" dirty="0">
              <a:latin typeface="Times New Roman" charset="0"/>
            </a:endParaRPr>
          </a:p>
          <a:p>
            <a:endParaRPr lang="en-US" sz="2800" dirty="0"/>
          </a:p>
        </p:txBody>
      </p:sp>
    </p:spTree>
    <p:extLst>
      <p:ext uri="{BB962C8B-B14F-4D97-AF65-F5344CB8AC3E}">
        <p14:creationId xmlns:p14="http://schemas.microsoft.com/office/powerpoint/2010/main" val="1360118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27" y="364165"/>
            <a:ext cx="11421865" cy="1461459"/>
          </a:xfrm>
        </p:spPr>
        <p:txBody>
          <a:bodyPr>
            <a:normAutofit/>
          </a:bodyPr>
          <a:lstStyle/>
          <a:p>
            <a:pPr marL="0" indent="0" defTabSz="508000">
              <a:lnSpc>
                <a:spcPct val="104000"/>
              </a:lnSpc>
              <a:spcBef>
                <a:spcPts val="0"/>
              </a:spcBef>
              <a:spcAft>
                <a:spcPts val="0"/>
              </a:spcAft>
            </a:pPr>
            <a:r>
              <a:rPr lang="en-US" altLang="ko-KR" sz="2800" dirty="0">
                <a:solidFill>
                  <a:srgbClr val="000000"/>
                </a:solidFill>
                <a:latin typeface="Times New Roman" charset="0"/>
              </a:rPr>
              <a:t>Patient had some work  up  for  this  problem  in years 93, 94, 95 as below:</a:t>
            </a:r>
            <a:r>
              <a:rPr lang="ko-KR" altLang="en-US" sz="2800" dirty="0">
                <a:latin typeface="Times New Roman" charset="0"/>
              </a:rPr>
              <a:t/>
            </a:r>
            <a:br>
              <a:rPr lang="ko-KR" altLang="en-US" sz="2800" dirty="0">
                <a:latin typeface="Times New Roman" charset="0"/>
              </a:rPr>
            </a:b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a:xfrm>
            <a:off x="174127" y="1289154"/>
            <a:ext cx="10515600" cy="5801194"/>
          </a:xfrm>
        </p:spPr>
        <p:txBody>
          <a:bodyPr>
            <a:normAutofit/>
          </a:bodyPr>
          <a:lstStyle/>
          <a:p>
            <a:r>
              <a:rPr lang="en-US" altLang="ko-KR" sz="2800" dirty="0">
                <a:solidFill>
                  <a:srgbClr val="000000"/>
                </a:solidFill>
                <a:latin typeface="Times New Roman" charset="0"/>
              </a:rPr>
              <a:t>1393:</a:t>
            </a:r>
            <a:br>
              <a:rPr lang="en-US" altLang="ko-KR" sz="2800" dirty="0">
                <a:solidFill>
                  <a:srgbClr val="000000"/>
                </a:solidFill>
                <a:latin typeface="Times New Roman" charset="0"/>
              </a:rPr>
            </a:br>
            <a:r>
              <a:rPr lang="en-US" altLang="ko-KR" sz="2800" dirty="0">
                <a:solidFill>
                  <a:srgbClr val="000000"/>
                </a:solidFill>
                <a:latin typeface="Times New Roman" charset="0"/>
              </a:rPr>
              <a:t>K=2.07</a:t>
            </a:r>
            <a:br>
              <a:rPr lang="en-US" altLang="ko-KR" sz="2800" dirty="0">
                <a:solidFill>
                  <a:srgbClr val="000000"/>
                </a:solidFill>
                <a:latin typeface="Times New Roman" charset="0"/>
              </a:rPr>
            </a:br>
            <a:r>
              <a:rPr lang="en-US" altLang="ko-KR" sz="2800" dirty="0">
                <a:solidFill>
                  <a:srgbClr val="000000"/>
                </a:solidFill>
                <a:latin typeface="Times New Roman" charset="0"/>
              </a:rPr>
              <a:t>Ca=9.9</a:t>
            </a:r>
            <a:br>
              <a:rPr lang="en-US" altLang="ko-KR" sz="2800" dirty="0">
                <a:solidFill>
                  <a:srgbClr val="000000"/>
                </a:solidFill>
                <a:latin typeface="Times New Roman" charset="0"/>
              </a:rPr>
            </a:br>
            <a:r>
              <a:rPr lang="en-US" altLang="ko-KR" sz="2800" dirty="0" err="1">
                <a:solidFill>
                  <a:srgbClr val="000000"/>
                </a:solidFill>
                <a:latin typeface="Times New Roman" charset="0"/>
              </a:rPr>
              <a:t>ph</a:t>
            </a:r>
            <a:r>
              <a:rPr lang="en-US" altLang="ko-KR" sz="2800" dirty="0">
                <a:solidFill>
                  <a:srgbClr val="000000"/>
                </a:solidFill>
                <a:latin typeface="Times New Roman" charset="0"/>
              </a:rPr>
              <a:t>=3.6</a:t>
            </a:r>
            <a:br>
              <a:rPr lang="en-US" altLang="ko-KR" sz="2800" dirty="0">
                <a:solidFill>
                  <a:srgbClr val="000000"/>
                </a:solidFill>
                <a:latin typeface="Times New Roman" charset="0"/>
              </a:rPr>
            </a:br>
            <a:r>
              <a:rPr lang="en-US" altLang="ko-KR" sz="2800" dirty="0">
                <a:solidFill>
                  <a:srgbClr val="000000"/>
                </a:solidFill>
                <a:latin typeface="Times New Roman" charset="0"/>
              </a:rPr>
              <a:t>Bun=56</a:t>
            </a:r>
            <a:br>
              <a:rPr lang="en-US" altLang="ko-KR" sz="2800" dirty="0">
                <a:solidFill>
                  <a:srgbClr val="000000"/>
                </a:solidFill>
                <a:latin typeface="Times New Roman" charset="0"/>
              </a:rPr>
            </a:br>
            <a:r>
              <a:rPr lang="en-US" altLang="ko-KR" sz="2800" dirty="0" err="1">
                <a:solidFill>
                  <a:srgbClr val="000000"/>
                </a:solidFill>
                <a:latin typeface="Times New Roman" charset="0"/>
              </a:rPr>
              <a:t>cr</a:t>
            </a:r>
            <a:r>
              <a:rPr lang="en-US" altLang="ko-KR" sz="2800" dirty="0">
                <a:solidFill>
                  <a:srgbClr val="000000"/>
                </a:solidFill>
                <a:latin typeface="Times New Roman" charset="0"/>
              </a:rPr>
              <a:t>=1.29  ~GFR=56.6</a:t>
            </a:r>
            <a:endParaRPr lang="en-US" sz="2800" dirty="0"/>
          </a:p>
        </p:txBody>
      </p:sp>
    </p:spTree>
    <p:extLst>
      <p:ext uri="{BB962C8B-B14F-4D97-AF65-F5344CB8AC3E}">
        <p14:creationId xmlns:p14="http://schemas.microsoft.com/office/powerpoint/2010/main" val="2948653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0027"/>
          </a:xfrm>
        </p:spPr>
        <p:txBody>
          <a:bodyPr>
            <a:normAutofit/>
          </a:bodyPr>
          <a:lstStyle/>
          <a:p>
            <a:r>
              <a:rPr lang="en-US" altLang="ko-KR" sz="2800" dirty="0">
                <a:solidFill>
                  <a:srgbClr val="000000"/>
                </a:solidFill>
                <a:latin typeface="Times New Roman" charset="0"/>
              </a:rPr>
              <a:t>1395:</a:t>
            </a:r>
            <a:br>
              <a:rPr lang="en-US" altLang="ko-KR" sz="2800" dirty="0">
                <a:solidFill>
                  <a:srgbClr val="000000"/>
                </a:solidFill>
                <a:latin typeface="Times New Roman" charset="0"/>
              </a:rPr>
            </a:br>
            <a:r>
              <a:rPr lang="en-US" altLang="ko-KR" sz="2800" dirty="0">
                <a:solidFill>
                  <a:srgbClr val="000000"/>
                </a:solidFill>
                <a:latin typeface="Times New Roman" charset="0"/>
              </a:rPr>
              <a:t>ESR=20</a:t>
            </a:r>
            <a:br>
              <a:rPr lang="en-US" altLang="ko-KR" sz="2800" dirty="0">
                <a:solidFill>
                  <a:srgbClr val="000000"/>
                </a:solidFill>
                <a:latin typeface="Times New Roman" charset="0"/>
              </a:rPr>
            </a:br>
            <a:r>
              <a:rPr lang="en-US" altLang="ko-KR" sz="2800" dirty="0">
                <a:solidFill>
                  <a:srgbClr val="000000"/>
                </a:solidFill>
                <a:latin typeface="Times New Roman" charset="0"/>
              </a:rPr>
              <a:t>CRP=0.2</a:t>
            </a:r>
            <a:br>
              <a:rPr lang="en-US" altLang="ko-KR" sz="2800" dirty="0">
                <a:solidFill>
                  <a:srgbClr val="000000"/>
                </a:solidFill>
                <a:latin typeface="Times New Roman" charset="0"/>
              </a:rPr>
            </a:br>
            <a:r>
              <a:rPr lang="en-US" altLang="ko-KR" sz="2800" dirty="0">
                <a:solidFill>
                  <a:srgbClr val="000000"/>
                </a:solidFill>
                <a:latin typeface="Times New Roman" charset="0"/>
              </a:rPr>
              <a:t>Bun=13</a:t>
            </a:r>
            <a:br>
              <a:rPr lang="en-US" altLang="ko-KR" sz="2800" dirty="0">
                <a:solidFill>
                  <a:srgbClr val="000000"/>
                </a:solidFill>
                <a:latin typeface="Times New Roman" charset="0"/>
              </a:rPr>
            </a:br>
            <a:r>
              <a:rPr lang="en-US" altLang="ko-KR" sz="2800" dirty="0" err="1">
                <a:solidFill>
                  <a:srgbClr val="000000"/>
                </a:solidFill>
                <a:latin typeface="Times New Roman" charset="0"/>
              </a:rPr>
              <a:t>cr</a:t>
            </a:r>
            <a:r>
              <a:rPr lang="en-US" altLang="ko-KR" sz="2800" dirty="0">
                <a:solidFill>
                  <a:srgbClr val="000000"/>
                </a:solidFill>
                <a:latin typeface="Times New Roman" charset="0"/>
              </a:rPr>
              <a:t>=1.26~GFR=53</a:t>
            </a:r>
            <a:br>
              <a:rPr lang="en-US" altLang="ko-KR" sz="2800" dirty="0">
                <a:solidFill>
                  <a:srgbClr val="000000"/>
                </a:solidFill>
                <a:latin typeface="Times New Roman" charset="0"/>
              </a:rPr>
            </a:br>
            <a:r>
              <a:rPr lang="en-US" altLang="ko-KR" sz="2800" dirty="0">
                <a:solidFill>
                  <a:srgbClr val="000000"/>
                </a:solidFill>
                <a:latin typeface="Times New Roman" charset="0"/>
              </a:rPr>
              <a:t>TSH=1.6</a:t>
            </a:r>
            <a:br>
              <a:rPr lang="en-US" altLang="ko-KR" sz="2800" dirty="0">
                <a:solidFill>
                  <a:srgbClr val="000000"/>
                </a:solidFill>
                <a:latin typeface="Times New Roman" charset="0"/>
              </a:rPr>
            </a:br>
            <a:r>
              <a:rPr lang="en-US" altLang="ko-KR" sz="2800" dirty="0">
                <a:solidFill>
                  <a:srgbClr val="000000"/>
                </a:solidFill>
                <a:latin typeface="Times New Roman" charset="0"/>
              </a:rPr>
              <a:t>T3=1.51</a:t>
            </a:r>
            <a:br>
              <a:rPr lang="en-US" altLang="ko-KR" sz="2800" dirty="0">
                <a:solidFill>
                  <a:srgbClr val="000000"/>
                </a:solidFill>
                <a:latin typeface="Times New Roman" charset="0"/>
              </a:rPr>
            </a:br>
            <a:r>
              <a:rPr lang="en-US" altLang="ko-KR" sz="2800" dirty="0">
                <a:solidFill>
                  <a:srgbClr val="000000"/>
                </a:solidFill>
                <a:latin typeface="Times New Roman" charset="0"/>
              </a:rPr>
              <a:t>T4=8.42</a:t>
            </a:r>
            <a:br>
              <a:rPr lang="en-US" altLang="ko-KR" sz="2800" dirty="0">
                <a:solidFill>
                  <a:srgbClr val="000000"/>
                </a:solidFill>
                <a:latin typeface="Times New Roman" charset="0"/>
              </a:rPr>
            </a:br>
            <a:r>
              <a:rPr lang="en-US" altLang="ko-KR" sz="2800" dirty="0">
                <a:solidFill>
                  <a:srgbClr val="000000"/>
                </a:solidFill>
                <a:latin typeface="Times New Roman" charset="0"/>
              </a:rPr>
              <a:t>UA=SG=1010 / pH=8 / </a:t>
            </a:r>
            <a:r>
              <a:rPr lang="en-US" altLang="ko-KR" sz="2800" dirty="0" err="1">
                <a:solidFill>
                  <a:srgbClr val="000000"/>
                </a:solidFill>
                <a:latin typeface="Times New Roman" charset="0"/>
              </a:rPr>
              <a:t>osm</a:t>
            </a:r>
            <a:r>
              <a:rPr lang="en-US" altLang="ko-KR" sz="2800" dirty="0">
                <a:solidFill>
                  <a:srgbClr val="000000"/>
                </a:solidFill>
                <a:latin typeface="Times New Roman" charset="0"/>
              </a:rPr>
              <a:t>=405 &amp; other parameters was NL </a:t>
            </a:r>
            <a:br>
              <a:rPr lang="en-US" altLang="ko-KR" sz="2800" dirty="0">
                <a:solidFill>
                  <a:srgbClr val="000000"/>
                </a:solidFill>
                <a:latin typeface="Times New Roman" charset="0"/>
              </a:rPr>
            </a:br>
            <a:r>
              <a:rPr lang="en-US" altLang="ko-KR" sz="2800" dirty="0">
                <a:solidFill>
                  <a:srgbClr val="000000"/>
                </a:solidFill>
                <a:latin typeface="Times New Roman" charset="0"/>
              </a:rPr>
              <a:t>HbA1c=6.2 / 2hpp=106 / FBS=101</a:t>
            </a:r>
            <a:br>
              <a:rPr lang="en-US" altLang="ko-KR" sz="2800" dirty="0">
                <a:solidFill>
                  <a:srgbClr val="000000"/>
                </a:solidFill>
                <a:latin typeface="Times New Roman" charset="0"/>
              </a:rPr>
            </a:br>
            <a:endParaRPr lang="en-US" sz="2800" dirty="0"/>
          </a:p>
        </p:txBody>
      </p:sp>
    </p:spTree>
    <p:extLst>
      <p:ext uri="{BB962C8B-B14F-4D97-AF65-F5344CB8AC3E}">
        <p14:creationId xmlns:p14="http://schemas.microsoft.com/office/powerpoint/2010/main" val="322746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193" y="724889"/>
            <a:ext cx="10515600" cy="1325563"/>
          </a:xfrm>
        </p:spPr>
        <p:txBody>
          <a:bodyPr>
            <a:normAutofit fontScale="90000"/>
          </a:bodyPr>
          <a:lstStyle/>
          <a:p>
            <a:pPr marL="0" indent="0" defTabSz="508000">
              <a:lnSpc>
                <a:spcPct val="104000"/>
              </a:lnSpc>
              <a:spcBef>
                <a:spcPts val="0"/>
              </a:spcBef>
              <a:spcAft>
                <a:spcPts val="0"/>
              </a:spcAft>
            </a:pPr>
            <a:r>
              <a:rPr lang="en-US" altLang="ko-KR" sz="2800" dirty="0">
                <a:solidFill>
                  <a:srgbClr val="000000"/>
                </a:solidFill>
                <a:latin typeface="Times New Roman" charset="0"/>
              </a:rPr>
              <a:t>Patient  admitted in endocrinology  ward  for  more  evaluation from 8.8.95 to 12.8.95: patient  </a:t>
            </a:r>
            <a:r>
              <a:rPr lang="en-US" altLang="ko-KR" sz="2800" dirty="0" err="1">
                <a:solidFill>
                  <a:srgbClr val="000000"/>
                </a:solidFill>
                <a:latin typeface="Times New Roman" charset="0"/>
              </a:rPr>
              <a:t>reciped</a:t>
            </a:r>
            <a:r>
              <a:rPr lang="en-US" altLang="ko-KR" sz="2800" dirty="0">
                <a:solidFill>
                  <a:srgbClr val="000000"/>
                </a:solidFill>
                <a:latin typeface="Times New Roman" charset="0"/>
              </a:rPr>
              <a:t>  oral </a:t>
            </a:r>
            <a:r>
              <a:rPr lang="en-US" altLang="ko-KR" sz="2800" dirty="0" err="1">
                <a:solidFill>
                  <a:srgbClr val="000000"/>
                </a:solidFill>
                <a:latin typeface="Times New Roman" charset="0"/>
              </a:rPr>
              <a:t>kcl</a:t>
            </a:r>
            <a:r>
              <a:rPr lang="en-US" altLang="ko-KR" sz="2800" dirty="0">
                <a:solidFill>
                  <a:srgbClr val="000000"/>
                </a:solidFill>
                <a:latin typeface="Times New Roman" charset="0"/>
              </a:rPr>
              <a:t>  (6-8 tab daily) then </a:t>
            </a:r>
            <a:r>
              <a:rPr lang="en-US" altLang="ko-KR" sz="2800" dirty="0" err="1">
                <a:solidFill>
                  <a:srgbClr val="000000"/>
                </a:solidFill>
                <a:latin typeface="Times New Roman" charset="0"/>
              </a:rPr>
              <a:t>reciped</a:t>
            </a:r>
            <a:r>
              <a:rPr lang="en-US" altLang="ko-KR" sz="2800" dirty="0">
                <a:solidFill>
                  <a:srgbClr val="000000"/>
                </a:solidFill>
                <a:latin typeface="Times New Roman" charset="0"/>
              </a:rPr>
              <a:t> 15 cc </a:t>
            </a:r>
            <a:r>
              <a:rPr lang="en-US" altLang="ko-KR" sz="2800" dirty="0" err="1">
                <a:solidFill>
                  <a:srgbClr val="000000"/>
                </a:solidFill>
                <a:latin typeface="Times New Roman" charset="0"/>
              </a:rPr>
              <a:t>kcl</a:t>
            </a:r>
            <a:r>
              <a:rPr lang="en-US" altLang="ko-KR" sz="2800" dirty="0">
                <a:solidFill>
                  <a:srgbClr val="000000"/>
                </a:solidFill>
                <a:latin typeface="Times New Roman" charset="0"/>
              </a:rPr>
              <a:t>  15% in 4 doses in 24 hour for normalization  of serum potassium and remitting samples for serum Aldosterone  and PRA and urine 24 he test. Then after 4 days discharged  with tab </a:t>
            </a:r>
            <a:r>
              <a:rPr lang="en-US" altLang="ko-KR" sz="2800" dirty="0" err="1">
                <a:solidFill>
                  <a:srgbClr val="000000"/>
                </a:solidFill>
                <a:latin typeface="Times New Roman" charset="0"/>
              </a:rPr>
              <a:t>Aldactone</a:t>
            </a:r>
            <a:r>
              <a:rPr lang="en-US" altLang="ko-KR" sz="2800" dirty="0">
                <a:solidFill>
                  <a:srgbClr val="000000"/>
                </a:solidFill>
                <a:latin typeface="Times New Roman" charset="0"/>
              </a:rPr>
              <a:t>  100mg daily and tab </a:t>
            </a:r>
            <a:r>
              <a:rPr lang="en-US" altLang="ko-KR" sz="2800" dirty="0" err="1">
                <a:solidFill>
                  <a:srgbClr val="000000"/>
                </a:solidFill>
                <a:latin typeface="Times New Roman" charset="0"/>
              </a:rPr>
              <a:t>kcl</a:t>
            </a:r>
            <a:r>
              <a:rPr lang="en-US" altLang="ko-KR" sz="2800" dirty="0">
                <a:solidFill>
                  <a:srgbClr val="000000"/>
                </a:solidFill>
                <a:latin typeface="Times New Roman" charset="0"/>
              </a:rPr>
              <a:t> 6 tab daily.</a:t>
            </a:r>
            <a:endParaRPr lang="ko-KR" altLang="en-US" sz="2800" dirty="0">
              <a:latin typeface="Times New Roman"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81941099"/>
              </p:ext>
            </p:extLst>
          </p:nvPr>
        </p:nvGraphicFramePr>
        <p:xfrm>
          <a:off x="838200" y="2728205"/>
          <a:ext cx="5172856" cy="3717564"/>
        </p:xfrm>
        <a:graphic>
          <a:graphicData uri="http://schemas.openxmlformats.org/drawingml/2006/table">
            <a:tbl>
              <a:tblPr firstRow="1" bandRow="1">
                <a:tableStyleId>{5C22544A-7EE6-4342-B048-85BDC9FD1C3A}</a:tableStyleId>
              </a:tblPr>
              <a:tblGrid>
                <a:gridCol w="2586428"/>
                <a:gridCol w="2586428"/>
              </a:tblGrid>
              <a:tr h="619594">
                <a:tc>
                  <a:txBody>
                    <a:bodyPr/>
                    <a:lstStyle/>
                    <a:p>
                      <a:r>
                        <a:rPr lang="en-US" sz="2400" dirty="0" smtClean="0"/>
                        <a:t>K</a:t>
                      </a:r>
                      <a:endParaRPr lang="en-US" sz="2400" dirty="0"/>
                    </a:p>
                  </a:txBody>
                  <a:tcPr/>
                </a:tc>
                <a:tc>
                  <a:txBody>
                    <a:bodyPr/>
                    <a:lstStyle/>
                    <a:p>
                      <a:r>
                        <a:rPr lang="en-US" dirty="0" smtClean="0"/>
                        <a:t>DATE</a:t>
                      </a:r>
                      <a:endParaRPr lang="en-US" dirty="0"/>
                    </a:p>
                  </a:txBody>
                  <a:tcPr/>
                </a:tc>
              </a:tr>
              <a:tr h="619594">
                <a:tc>
                  <a:txBody>
                    <a:bodyPr/>
                    <a:lstStyle/>
                    <a:p>
                      <a:r>
                        <a:rPr lang="en-US" dirty="0" smtClean="0"/>
                        <a:t>2.2</a:t>
                      </a:r>
                    </a:p>
                  </a:txBody>
                  <a:tcPr/>
                </a:tc>
                <a:tc>
                  <a:txBody>
                    <a:bodyPr/>
                    <a:lstStyle/>
                    <a:p>
                      <a:r>
                        <a:rPr lang="en-US" dirty="0" smtClean="0"/>
                        <a:t>8.8.95</a:t>
                      </a:r>
                      <a:endParaRPr lang="en-US" dirty="0"/>
                    </a:p>
                  </a:txBody>
                  <a:tcPr/>
                </a:tc>
              </a:tr>
              <a:tr h="619594">
                <a:tc>
                  <a:txBody>
                    <a:bodyPr/>
                    <a:lstStyle/>
                    <a:p>
                      <a:r>
                        <a:rPr lang="en-US" dirty="0" smtClean="0"/>
                        <a:t>2.07</a:t>
                      </a:r>
                      <a:endParaRPr lang="en-US" dirty="0"/>
                    </a:p>
                  </a:txBody>
                  <a:tcPr/>
                </a:tc>
                <a:tc>
                  <a:txBody>
                    <a:bodyPr/>
                    <a:lstStyle/>
                    <a:p>
                      <a:r>
                        <a:rPr lang="en-US" dirty="0" smtClean="0"/>
                        <a:t>9.8.95</a:t>
                      </a:r>
                      <a:endParaRPr lang="en-US" dirty="0"/>
                    </a:p>
                  </a:txBody>
                  <a:tcPr/>
                </a:tc>
              </a:tr>
              <a:tr h="619594">
                <a:tc>
                  <a:txBody>
                    <a:bodyPr/>
                    <a:lstStyle/>
                    <a:p>
                      <a:r>
                        <a:rPr lang="en-US" dirty="0" smtClean="0"/>
                        <a:t>2.5</a:t>
                      </a:r>
                      <a:endParaRPr lang="en-US" dirty="0"/>
                    </a:p>
                  </a:txBody>
                  <a:tcPr/>
                </a:tc>
                <a:tc>
                  <a:txBody>
                    <a:bodyPr/>
                    <a:lstStyle/>
                    <a:p>
                      <a:r>
                        <a:rPr lang="en-US" dirty="0" smtClean="0"/>
                        <a:t>10.8.95</a:t>
                      </a:r>
                      <a:endParaRPr lang="en-US" dirty="0"/>
                    </a:p>
                  </a:txBody>
                  <a:tcPr/>
                </a:tc>
              </a:tr>
              <a:tr h="619594">
                <a:tc>
                  <a:txBody>
                    <a:bodyPr/>
                    <a:lstStyle/>
                    <a:p>
                      <a:r>
                        <a:rPr lang="en-US" dirty="0" smtClean="0"/>
                        <a:t>2.7</a:t>
                      </a:r>
                      <a:endParaRPr lang="en-US" dirty="0"/>
                    </a:p>
                  </a:txBody>
                  <a:tcPr/>
                </a:tc>
                <a:tc>
                  <a:txBody>
                    <a:bodyPr/>
                    <a:lstStyle/>
                    <a:p>
                      <a:r>
                        <a:rPr lang="en-US" dirty="0" smtClean="0"/>
                        <a:t>11.8.95</a:t>
                      </a:r>
                      <a:endParaRPr lang="en-US" dirty="0"/>
                    </a:p>
                  </a:txBody>
                  <a:tcPr/>
                </a:tc>
              </a:tr>
              <a:tr h="619594">
                <a:tc>
                  <a:txBody>
                    <a:bodyPr/>
                    <a:lstStyle/>
                    <a:p>
                      <a:r>
                        <a:rPr lang="en-US" dirty="0" smtClean="0"/>
                        <a:t>3</a:t>
                      </a:r>
                      <a:endParaRPr lang="en-US" dirty="0"/>
                    </a:p>
                  </a:txBody>
                  <a:tcPr/>
                </a:tc>
                <a:tc>
                  <a:txBody>
                    <a:bodyPr/>
                    <a:lstStyle/>
                    <a:p>
                      <a:r>
                        <a:rPr lang="en-US" dirty="0" smtClean="0"/>
                        <a:t>12.8.95</a:t>
                      </a:r>
                      <a:endParaRPr lang="en-US" dirty="0"/>
                    </a:p>
                  </a:txBody>
                  <a:tcPr/>
                </a:tc>
              </a:tr>
            </a:tbl>
          </a:graphicData>
        </a:graphic>
      </p:graphicFrame>
    </p:spTree>
    <p:extLst>
      <p:ext uri="{BB962C8B-B14F-4D97-AF65-F5344CB8AC3E}">
        <p14:creationId xmlns:p14="http://schemas.microsoft.com/office/powerpoint/2010/main" val="3085031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039"/>
          </a:xfrm>
        </p:spPr>
        <p:txBody>
          <a:bodyPr>
            <a:normAutofit fontScale="90000"/>
          </a:bodyPr>
          <a:lstStyle/>
          <a:p>
            <a:r>
              <a:rPr lang="en-US" altLang="ko-KR" sz="2800" dirty="0">
                <a:solidFill>
                  <a:srgbClr val="000000"/>
                </a:solidFill>
                <a:latin typeface="Times New Roman" charset="0"/>
              </a:rPr>
              <a:t>Other Lab data during admission :</a:t>
            </a: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a:xfrm>
            <a:off x="838200" y="1454046"/>
            <a:ext cx="10515600" cy="4722917"/>
          </a:xfrm>
        </p:spPr>
        <p:txBody>
          <a:bodyPr>
            <a:normAutofit/>
          </a:bodyPr>
          <a:lstStyle/>
          <a:p>
            <a:r>
              <a:rPr lang="en-US" altLang="ko-KR" sz="2400" dirty="0">
                <a:solidFill>
                  <a:srgbClr val="000000"/>
                </a:solidFill>
                <a:latin typeface="Times New Roman" charset="0"/>
              </a:rPr>
              <a:t>Biochemistry :bun=15</a:t>
            </a:r>
            <a:br>
              <a:rPr lang="en-US" altLang="ko-KR" sz="2400" dirty="0">
                <a:solidFill>
                  <a:srgbClr val="000000"/>
                </a:solidFill>
                <a:latin typeface="Times New Roman" charset="0"/>
              </a:rPr>
            </a:br>
            <a:r>
              <a:rPr lang="en-US" altLang="ko-KR" sz="2400" dirty="0" err="1">
                <a:solidFill>
                  <a:srgbClr val="000000"/>
                </a:solidFill>
                <a:latin typeface="Times New Roman" charset="0"/>
              </a:rPr>
              <a:t>cr</a:t>
            </a:r>
            <a:r>
              <a:rPr lang="en-US" altLang="ko-KR" sz="2400" dirty="0">
                <a:solidFill>
                  <a:srgbClr val="000000"/>
                </a:solidFill>
                <a:latin typeface="Times New Roman" charset="0"/>
              </a:rPr>
              <a:t>=1.2~GFR=55</a:t>
            </a:r>
            <a:br>
              <a:rPr lang="en-US" altLang="ko-KR" sz="2400" dirty="0">
                <a:solidFill>
                  <a:srgbClr val="000000"/>
                </a:solidFill>
                <a:latin typeface="Times New Roman" charset="0"/>
              </a:rPr>
            </a:br>
            <a:r>
              <a:rPr lang="en-US" altLang="ko-KR" sz="2400" dirty="0" err="1">
                <a:solidFill>
                  <a:srgbClr val="000000"/>
                </a:solidFill>
                <a:latin typeface="Times New Roman" charset="0"/>
              </a:rPr>
              <a:t>VBG:Ph</a:t>
            </a:r>
            <a:r>
              <a:rPr lang="en-US" altLang="ko-KR" sz="2400" dirty="0">
                <a:solidFill>
                  <a:srgbClr val="000000"/>
                </a:solidFill>
                <a:latin typeface="Times New Roman" charset="0"/>
              </a:rPr>
              <a:t>=7.47  / pco2=46.3 /Hco3=31.5</a:t>
            </a:r>
            <a:br>
              <a:rPr lang="en-US" altLang="ko-KR" sz="2400" dirty="0">
                <a:solidFill>
                  <a:srgbClr val="000000"/>
                </a:solidFill>
                <a:latin typeface="Times New Roman" charset="0"/>
              </a:rPr>
            </a:br>
            <a:r>
              <a:rPr lang="en-US" altLang="ko-KR" sz="2400" dirty="0">
                <a:solidFill>
                  <a:srgbClr val="000000"/>
                </a:solidFill>
                <a:latin typeface="Times New Roman" charset="0"/>
              </a:rPr>
              <a:t>Mg=2.1</a:t>
            </a:r>
            <a:br>
              <a:rPr lang="en-US" altLang="ko-KR" sz="2400" dirty="0">
                <a:solidFill>
                  <a:srgbClr val="000000"/>
                </a:solidFill>
                <a:latin typeface="Times New Roman" charset="0"/>
              </a:rPr>
            </a:br>
            <a:r>
              <a:rPr lang="en-US" altLang="ko-KR" sz="2400" dirty="0">
                <a:solidFill>
                  <a:srgbClr val="000000"/>
                </a:solidFill>
                <a:latin typeface="Times New Roman" charset="0"/>
              </a:rPr>
              <a:t>Ca=9.9</a:t>
            </a:r>
            <a:br>
              <a:rPr lang="en-US" altLang="ko-KR" sz="2400" dirty="0">
                <a:solidFill>
                  <a:srgbClr val="000000"/>
                </a:solidFill>
                <a:latin typeface="Times New Roman" charset="0"/>
              </a:rPr>
            </a:br>
            <a:r>
              <a:rPr lang="en-US" altLang="ko-KR" sz="2400" dirty="0" err="1">
                <a:solidFill>
                  <a:srgbClr val="000000"/>
                </a:solidFill>
                <a:latin typeface="Times New Roman" charset="0"/>
              </a:rPr>
              <a:t>ph</a:t>
            </a:r>
            <a:r>
              <a:rPr lang="en-US" altLang="ko-KR" sz="2400" dirty="0">
                <a:solidFill>
                  <a:srgbClr val="000000"/>
                </a:solidFill>
                <a:latin typeface="Times New Roman" charset="0"/>
              </a:rPr>
              <a:t>=3.6</a:t>
            </a:r>
            <a:br>
              <a:rPr lang="en-US" altLang="ko-KR" sz="2400" dirty="0">
                <a:solidFill>
                  <a:srgbClr val="000000"/>
                </a:solidFill>
                <a:latin typeface="Times New Roman" charset="0"/>
              </a:rPr>
            </a:br>
            <a:r>
              <a:rPr lang="en-US" altLang="ko-KR" sz="2400" dirty="0">
                <a:solidFill>
                  <a:srgbClr val="000000"/>
                </a:solidFill>
                <a:latin typeface="Times New Roman" charset="0"/>
              </a:rPr>
              <a:t>TFT:TSH=2.5 / T3=1.9 / T4=5.9</a:t>
            </a:r>
            <a:br>
              <a:rPr lang="en-US" altLang="ko-KR" sz="2400" dirty="0">
                <a:solidFill>
                  <a:srgbClr val="000000"/>
                </a:solidFill>
                <a:latin typeface="Times New Roman" charset="0"/>
              </a:rPr>
            </a:br>
            <a:r>
              <a:rPr lang="en-US" altLang="ko-KR" sz="2400" dirty="0">
                <a:solidFill>
                  <a:srgbClr val="000000"/>
                </a:solidFill>
                <a:latin typeface="Times New Roman" charset="0"/>
              </a:rPr>
              <a:t>UA: </a:t>
            </a:r>
            <a:r>
              <a:rPr lang="en-US" altLang="ko-KR" sz="2400" dirty="0" err="1">
                <a:solidFill>
                  <a:srgbClr val="000000"/>
                </a:solidFill>
                <a:latin typeface="Times New Roman" charset="0"/>
              </a:rPr>
              <a:t>ph</a:t>
            </a:r>
            <a:r>
              <a:rPr lang="en-US" altLang="ko-KR" sz="2400" dirty="0">
                <a:solidFill>
                  <a:srgbClr val="000000"/>
                </a:solidFill>
                <a:latin typeface="Times New Roman" charset="0"/>
              </a:rPr>
              <a:t>=7 / SG=1010  / other parameters of UA was NL </a:t>
            </a:r>
            <a:br>
              <a:rPr lang="en-US" altLang="ko-KR" sz="2400" dirty="0">
                <a:solidFill>
                  <a:srgbClr val="000000"/>
                </a:solidFill>
                <a:latin typeface="Times New Roman" charset="0"/>
              </a:rPr>
            </a:br>
            <a:r>
              <a:rPr lang="en-US" altLang="ko-KR" sz="2400" dirty="0">
                <a:solidFill>
                  <a:srgbClr val="000000"/>
                </a:solidFill>
                <a:latin typeface="Times New Roman" charset="0"/>
              </a:rPr>
              <a:t>Blood pressures  during all days of  admission  </a:t>
            </a:r>
            <a:r>
              <a:rPr lang="en-US" altLang="ko-KR" sz="2400" dirty="0" err="1">
                <a:solidFill>
                  <a:srgbClr val="000000"/>
                </a:solidFill>
                <a:latin typeface="Times New Roman" charset="0"/>
              </a:rPr>
              <a:t>werepressures</a:t>
            </a:r>
            <a:r>
              <a:rPr lang="en-US" altLang="ko-KR" sz="2400" dirty="0">
                <a:solidFill>
                  <a:srgbClr val="000000"/>
                </a:solidFill>
                <a:latin typeface="Times New Roman" charset="0"/>
              </a:rPr>
              <a:t> 100/70</a:t>
            </a:r>
            <a:br>
              <a:rPr lang="en-US" altLang="ko-KR" sz="2400" dirty="0">
                <a:solidFill>
                  <a:srgbClr val="000000"/>
                </a:solidFill>
                <a:latin typeface="Times New Roman" charset="0"/>
              </a:rPr>
            </a:br>
            <a:r>
              <a:rPr lang="en-US" altLang="ko-KR" sz="2400" dirty="0">
                <a:solidFill>
                  <a:srgbClr val="000000"/>
                </a:solidFill>
                <a:latin typeface="Times New Roman" charset="0"/>
              </a:rPr>
              <a:t>orthostatic hypotension was not seen. </a:t>
            </a:r>
            <a:br>
              <a:rPr lang="en-US" altLang="ko-KR" sz="2400" dirty="0">
                <a:solidFill>
                  <a:srgbClr val="000000"/>
                </a:solidFill>
                <a:latin typeface="Times New Roman" charset="0"/>
              </a:rPr>
            </a:br>
            <a:r>
              <a:rPr lang="en-US" altLang="ko-KR" sz="2400" dirty="0">
                <a:solidFill>
                  <a:srgbClr val="000000"/>
                </a:solidFill>
                <a:latin typeface="Times New Roman" charset="0"/>
              </a:rPr>
              <a:t>other lab data was NL. </a:t>
            </a:r>
            <a:endParaRPr lang="en-US" sz="2400" dirty="0"/>
          </a:p>
        </p:txBody>
      </p:sp>
    </p:spTree>
    <p:extLst>
      <p:ext uri="{BB962C8B-B14F-4D97-AF65-F5344CB8AC3E}">
        <p14:creationId xmlns:p14="http://schemas.microsoft.com/office/powerpoint/2010/main" val="2652001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2800" dirty="0">
                <a:solidFill>
                  <a:srgbClr val="000000"/>
                </a:solidFill>
                <a:latin typeface="Times New Roman" charset="0"/>
              </a:rPr>
              <a:t>Past medical history:</a:t>
            </a: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a:xfrm>
            <a:off x="943131" y="2248525"/>
            <a:ext cx="10515600" cy="4423114"/>
          </a:xfrm>
        </p:spPr>
        <p:txBody>
          <a:bodyPr/>
          <a:lstStyle/>
          <a:p>
            <a:r>
              <a:rPr lang="en-US" altLang="ko-KR" sz="2400" dirty="0">
                <a:solidFill>
                  <a:srgbClr val="000000"/>
                </a:solidFill>
                <a:latin typeface="Times New Roman" charset="0"/>
              </a:rPr>
              <a:t>_He had a history of febrile seizure  in 1y/o(2 times in 24 hour) and </a:t>
            </a:r>
            <a:r>
              <a:rPr lang="en-US" altLang="ko-KR" sz="2400" dirty="0" err="1">
                <a:solidFill>
                  <a:srgbClr val="000000"/>
                </a:solidFill>
                <a:latin typeface="Times New Roman" charset="0"/>
              </a:rPr>
              <a:t>reciped</a:t>
            </a:r>
            <a:r>
              <a:rPr lang="en-US" altLang="ko-KR" sz="2400" dirty="0">
                <a:solidFill>
                  <a:srgbClr val="000000"/>
                </a:solidFill>
                <a:latin typeface="Times New Roman" charset="0"/>
              </a:rPr>
              <a:t> tab phenobarbital for one year .seizure was not </a:t>
            </a:r>
            <a:r>
              <a:rPr lang="en-US" altLang="ko-KR" sz="2400" dirty="0" err="1">
                <a:solidFill>
                  <a:srgbClr val="000000"/>
                </a:solidFill>
                <a:latin typeface="Times New Roman" charset="0"/>
              </a:rPr>
              <a:t>remittant</a:t>
            </a:r>
            <a:r>
              <a:rPr lang="en-US" altLang="ko-KR" sz="2400" dirty="0">
                <a:solidFill>
                  <a:srgbClr val="000000"/>
                </a:solidFill>
                <a:latin typeface="Times New Roman" charset="0"/>
              </a:rPr>
              <a:t>. </a:t>
            </a:r>
            <a:br>
              <a:rPr lang="en-US" altLang="ko-KR" sz="2400" dirty="0">
                <a:solidFill>
                  <a:srgbClr val="000000"/>
                </a:solidFill>
                <a:latin typeface="Times New Roman" charset="0"/>
              </a:rPr>
            </a:br>
            <a:r>
              <a:rPr lang="en-US" altLang="ko-KR" sz="2400" dirty="0">
                <a:solidFill>
                  <a:srgbClr val="000000"/>
                </a:solidFill>
                <a:latin typeface="Times New Roman" charset="0"/>
              </a:rPr>
              <a:t>_he was premature and had low birth  weight =2000gr </a:t>
            </a:r>
            <a:br>
              <a:rPr lang="en-US" altLang="ko-KR" sz="2400" dirty="0">
                <a:solidFill>
                  <a:srgbClr val="000000"/>
                </a:solidFill>
                <a:latin typeface="Times New Roman" charset="0"/>
              </a:rPr>
            </a:br>
            <a:r>
              <a:rPr lang="en-US" altLang="ko-KR" sz="2400" dirty="0">
                <a:solidFill>
                  <a:srgbClr val="000000"/>
                </a:solidFill>
                <a:latin typeface="Times New Roman" charset="0"/>
              </a:rPr>
              <a:t>and was delivered in 29th weeks of pregnancy .reason  of that was premature rupture of membrane. </a:t>
            </a:r>
            <a:br>
              <a:rPr lang="en-US" altLang="ko-KR" sz="2400" dirty="0">
                <a:solidFill>
                  <a:srgbClr val="000000"/>
                </a:solidFill>
                <a:latin typeface="Times New Roman" charset="0"/>
              </a:rPr>
            </a:br>
            <a:r>
              <a:rPr lang="en-US" altLang="ko-KR" sz="2400" dirty="0">
                <a:solidFill>
                  <a:srgbClr val="000000"/>
                </a:solidFill>
                <a:latin typeface="Times New Roman" charset="0"/>
              </a:rPr>
              <a:t>sonography  of  pregnancy  was NL and </a:t>
            </a:r>
            <a:r>
              <a:rPr lang="en-US" altLang="ko-KR" sz="2400" dirty="0" err="1">
                <a:solidFill>
                  <a:srgbClr val="000000"/>
                </a:solidFill>
                <a:latin typeface="Times New Roman" charset="0"/>
              </a:rPr>
              <a:t>polyhydramonios</a:t>
            </a:r>
            <a:r>
              <a:rPr lang="en-US" altLang="ko-KR" sz="2400" dirty="0">
                <a:solidFill>
                  <a:srgbClr val="000000"/>
                </a:solidFill>
                <a:latin typeface="Times New Roman" charset="0"/>
              </a:rPr>
              <a:t>  was negative.</a:t>
            </a:r>
            <a:br>
              <a:rPr lang="en-US" altLang="ko-KR" sz="2400" dirty="0">
                <a:solidFill>
                  <a:srgbClr val="000000"/>
                </a:solidFill>
                <a:latin typeface="Times New Roman" charset="0"/>
              </a:rPr>
            </a:br>
            <a:r>
              <a:rPr lang="en-US" altLang="ko-KR" sz="2400" dirty="0">
                <a:solidFill>
                  <a:srgbClr val="000000"/>
                </a:solidFill>
                <a:latin typeface="Times New Roman" charset="0"/>
              </a:rPr>
              <a:t>_he has a history of  head trauma3_4years ago that not terminating to decreasing in level of consciousness</a:t>
            </a:r>
            <a:r>
              <a:rPr lang="en-US" altLang="ko-KR" dirty="0">
                <a:solidFill>
                  <a:srgbClr val="000000"/>
                </a:solidFill>
                <a:latin typeface="Times New Roman" charset="0"/>
              </a:rPr>
              <a:t>. </a:t>
            </a:r>
            <a:endParaRPr lang="en-US" dirty="0"/>
          </a:p>
        </p:txBody>
      </p:sp>
    </p:spTree>
    <p:extLst>
      <p:ext uri="{BB962C8B-B14F-4D97-AF65-F5344CB8AC3E}">
        <p14:creationId xmlns:p14="http://schemas.microsoft.com/office/powerpoint/2010/main" val="2355998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sz="2800" dirty="0">
                <a:solidFill>
                  <a:srgbClr val="000000"/>
                </a:solidFill>
                <a:latin typeface="Times New Roman" charset="0"/>
              </a:rPr>
              <a:t>Family  history :</a:t>
            </a:r>
            <a:r>
              <a:rPr lang="ko-KR" altLang="en-US" sz="2800" dirty="0">
                <a:latin typeface="Times New Roman" charset="0"/>
              </a:rPr>
              <a:t/>
            </a:r>
            <a:br>
              <a:rPr lang="ko-KR" altLang="en-US" sz="2800" dirty="0">
                <a:latin typeface="Times New Roman" charset="0"/>
              </a:rPr>
            </a:br>
            <a:endParaRPr lang="en-US" sz="2800" dirty="0"/>
          </a:p>
        </p:txBody>
      </p:sp>
      <p:sp>
        <p:nvSpPr>
          <p:cNvPr id="3" name="Content Placeholder 2"/>
          <p:cNvSpPr>
            <a:spLocks noGrp="1"/>
          </p:cNvSpPr>
          <p:nvPr>
            <p:ph idx="1"/>
          </p:nvPr>
        </p:nvSpPr>
        <p:spPr/>
        <p:txBody>
          <a:bodyPr>
            <a:normAutofit/>
          </a:bodyPr>
          <a:lstStyle/>
          <a:p>
            <a:r>
              <a:rPr lang="en-US" altLang="ko-KR" sz="2400" dirty="0">
                <a:solidFill>
                  <a:srgbClr val="000000"/>
                </a:solidFill>
                <a:latin typeface="Times New Roman" charset="0"/>
              </a:rPr>
              <a:t>No history of hereditary  or congenital  disease in family and close relatives.</a:t>
            </a:r>
            <a:br>
              <a:rPr lang="en-US" altLang="ko-KR" sz="2400" dirty="0">
                <a:solidFill>
                  <a:srgbClr val="000000"/>
                </a:solidFill>
                <a:latin typeface="Times New Roman" charset="0"/>
              </a:rPr>
            </a:br>
            <a:r>
              <a:rPr lang="en-US" altLang="ko-KR" sz="2400" dirty="0">
                <a:solidFill>
                  <a:srgbClr val="000000"/>
                </a:solidFill>
                <a:latin typeface="Times New Roman" charset="0"/>
              </a:rPr>
              <a:t>patient has one younger brother that has not same history of prematurity or this problems. </a:t>
            </a:r>
            <a:endParaRPr lang="en-US" sz="2400" dirty="0"/>
          </a:p>
        </p:txBody>
      </p:sp>
    </p:spTree>
    <p:extLst>
      <p:ext uri="{BB962C8B-B14F-4D97-AF65-F5344CB8AC3E}">
        <p14:creationId xmlns:p14="http://schemas.microsoft.com/office/powerpoint/2010/main" val="225731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47</TotalTime>
  <Words>439</Words>
  <Application>Microsoft Office PowerPoint</Application>
  <PresentationFormat>Widescreen</PresentationFormat>
  <Paragraphs>44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맑은 고딕</vt:lpstr>
      <vt:lpstr>Arial</vt:lpstr>
      <vt:lpstr>HY그래픽M</vt:lpstr>
      <vt:lpstr>Times New Roman</vt:lpstr>
      <vt:lpstr>Trebuchet MS</vt:lpstr>
      <vt:lpstr>Wingdings 3</vt:lpstr>
      <vt:lpstr>Facet</vt:lpstr>
      <vt:lpstr>In the name of GOD</vt:lpstr>
      <vt:lpstr>Patient Identification:</vt:lpstr>
      <vt:lpstr>Present illness:</vt:lpstr>
      <vt:lpstr>Patient had some work  up  for  this  problem  in years 93, 94, 95 as below:  </vt:lpstr>
      <vt:lpstr>PowerPoint Presentation</vt:lpstr>
      <vt:lpstr>Patient  admitted in endocrinology  ward  for  more  evaluation from 8.8.95 to 12.8.95: patient  reciped  oral kcl  (6-8 tab daily) then reciped 15 cc kcl  15% in 4 doses in 24 hour for normalization  of serum potassium and remitting samples for serum Aldosterone  and PRA and urine 24 he test. Then after 4 days discharged  with tab Aldactone  100mg daily and tab kcl 6 tab daily.</vt:lpstr>
      <vt:lpstr>Other Lab data during admission : </vt:lpstr>
      <vt:lpstr>Past medical history: </vt:lpstr>
      <vt:lpstr>Family  history : </vt:lpstr>
      <vt:lpstr>PowerPoint Presentation</vt:lpstr>
      <vt:lpstr>Review of systems : </vt:lpstr>
      <vt:lpstr>General  appearance : </vt:lpstr>
      <vt:lpstr>Physical  examination : </vt:lpstr>
      <vt:lpstr>PowerPoint Presentation</vt:lpstr>
      <vt:lpstr>Results of  urine 24 he test and serum aldosterone and PRA :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GOD</dc:title>
  <dc:creator>Saloon3</dc:creator>
  <cp:lastModifiedBy>Saloon3</cp:lastModifiedBy>
  <cp:revision>44</cp:revision>
  <dcterms:created xsi:type="dcterms:W3CDTF">2016-12-03T09:46:21Z</dcterms:created>
  <dcterms:modified xsi:type="dcterms:W3CDTF">2016-12-03T10:35:08Z</dcterms:modified>
</cp:coreProperties>
</file>