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70" r:id="rId2"/>
    <p:sldId id="256" r:id="rId3"/>
    <p:sldId id="261" r:id="rId4"/>
    <p:sldId id="263" r:id="rId5"/>
    <p:sldId id="257" r:id="rId6"/>
    <p:sldId id="265" r:id="rId7"/>
    <p:sldId id="264" r:id="rId8"/>
    <p:sldId id="262" r:id="rId9"/>
    <p:sldId id="258" r:id="rId10"/>
    <p:sldId id="259" r:id="rId11"/>
    <p:sldId id="260" r:id="rId12"/>
    <p:sldId id="266" r:id="rId13"/>
    <p:sldId id="26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89E132-B4D6-4E5A-8FBD-A0E452293D70}" type="datetimeFigureOut">
              <a:rPr lang="en-US" smtClean="0"/>
              <a:t>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9B08F-D9E7-47F8-8806-BB72EB82F38B}" type="slidenum">
              <a:rPr lang="en-US" smtClean="0"/>
              <a:t>‹#›</a:t>
            </a:fld>
            <a:endParaRPr lang="en-US"/>
          </a:p>
        </p:txBody>
      </p:sp>
    </p:spTree>
    <p:extLst>
      <p:ext uri="{BB962C8B-B14F-4D97-AF65-F5344CB8AC3E}">
        <p14:creationId xmlns:p14="http://schemas.microsoft.com/office/powerpoint/2010/main" val="252630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B08F-D9E7-47F8-8806-BB72EB82F38B}" type="slidenum">
              <a:rPr lang="en-US" smtClean="0"/>
              <a:t>2</a:t>
            </a:fld>
            <a:endParaRPr lang="en-US"/>
          </a:p>
        </p:txBody>
      </p:sp>
    </p:spTree>
    <p:extLst>
      <p:ext uri="{BB962C8B-B14F-4D97-AF65-F5344CB8AC3E}">
        <p14:creationId xmlns:p14="http://schemas.microsoft.com/office/powerpoint/2010/main" val="88986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2E4D8A-B971-498F-BA84-2B58BB7BA087}"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E4D8A-B971-498F-BA84-2B58BB7BA087}"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E4D8A-B971-498F-BA84-2B58BB7BA087}"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2E4D8A-B971-498F-BA84-2B58BB7BA087}"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E4D8A-B971-498F-BA84-2B58BB7BA087}" type="datetimeFigureOut">
              <a:rPr lang="en-US" smtClean="0"/>
              <a:t>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2E4D8A-B971-498F-BA84-2B58BB7BA087}"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2E4D8A-B971-498F-BA84-2B58BB7BA087}" type="datetimeFigureOut">
              <a:rPr lang="en-US" smtClean="0"/>
              <a:t>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2E4D8A-B971-498F-BA84-2B58BB7BA087}" type="datetimeFigureOut">
              <a:rPr lang="en-US" smtClean="0"/>
              <a:t>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E4D8A-B971-498F-BA84-2B58BB7BA087}" type="datetimeFigureOut">
              <a:rPr lang="en-US" smtClean="0"/>
              <a:t>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6A4271-4061-4747-BD18-DA2E4945EC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E4D8A-B971-498F-BA84-2B58BB7BA087}" type="datetimeFigureOut">
              <a:rPr lang="en-US" smtClean="0"/>
              <a:t>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6A4271-4061-4747-BD18-DA2E4945EC49}"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62E4D8A-B971-498F-BA84-2B58BB7BA087}" type="datetimeFigureOut">
              <a:rPr lang="en-US" smtClean="0"/>
              <a:t>2/1/2016</a:t>
            </a:fld>
            <a:endParaRPr lang="en-US"/>
          </a:p>
        </p:txBody>
      </p:sp>
      <p:sp>
        <p:nvSpPr>
          <p:cNvPr id="9" name="Slide Number Placeholder 8"/>
          <p:cNvSpPr>
            <a:spLocks noGrp="1"/>
          </p:cNvSpPr>
          <p:nvPr>
            <p:ph type="sldNum" sz="quarter" idx="11"/>
          </p:nvPr>
        </p:nvSpPr>
        <p:spPr/>
        <p:txBody>
          <a:bodyPr/>
          <a:lstStyle/>
          <a:p>
            <a:fld id="{546A4271-4061-4747-BD18-DA2E4945EC4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46A4271-4061-4747-BD18-DA2E4945EC49}"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62E4D8A-B971-498F-BA84-2B58BB7BA087}" type="datetimeFigureOut">
              <a:rPr lang="en-US" smtClean="0"/>
              <a:t>2/1/2016</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543800" cy="2593975"/>
          </a:xfrm>
        </p:spPr>
        <p:txBody>
          <a:bodyPr/>
          <a:lstStyle/>
          <a:p>
            <a:pPr algn="ctr"/>
            <a:r>
              <a:rPr lang="fa-IR" sz="9600" b="1" dirty="0" smtClean="0">
                <a:solidFill>
                  <a:srgbClr val="00B0F0"/>
                </a:solidFill>
                <a:cs typeface="0 Koodak Bold" pitchFamily="2" charset="-78"/>
              </a:rPr>
              <a:t>به نام خدا</a:t>
            </a:r>
            <a:endParaRPr lang="en-US" sz="9600" b="1" dirty="0">
              <a:solidFill>
                <a:srgbClr val="00B0F0"/>
              </a:solidFill>
              <a:cs typeface="0 Koodak Bold" pitchFamily="2" charset="-78"/>
            </a:endParaRPr>
          </a:p>
        </p:txBody>
      </p:sp>
    </p:spTree>
    <p:extLst>
      <p:ext uri="{BB962C8B-B14F-4D97-AF65-F5344CB8AC3E}">
        <p14:creationId xmlns:p14="http://schemas.microsoft.com/office/powerpoint/2010/main" val="1462791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391400" cy="6096000"/>
          </a:xfrm>
        </p:spPr>
        <p:txBody>
          <a:bodyPr>
            <a:normAutofit fontScale="85000" lnSpcReduction="10000"/>
          </a:bodyPr>
          <a:lstStyle/>
          <a:p>
            <a:pPr algn="r"/>
            <a:r>
              <a:rPr lang="fa-IR" dirty="0" smtClean="0">
                <a:solidFill>
                  <a:schemeClr val="tx1"/>
                </a:solidFill>
                <a:cs typeface="0 Koodak Bold" pitchFamily="2" charset="-78"/>
              </a:rPr>
              <a:t>پس از ترخیص بیمار مراجعه به این مرکز نداشته و ضعف و بی حالی ایشان ادامه پیدا می کند همچنین پارستزی گهگاهی دور لب نیز ادامه یافته و به تدریج اسپاسم </a:t>
            </a:r>
            <a:r>
              <a:rPr lang="fa-IR" dirty="0" smtClean="0">
                <a:solidFill>
                  <a:schemeClr val="tx1"/>
                </a:solidFill>
                <a:cs typeface="0 Koodak Bold" pitchFamily="2" charset="-78"/>
              </a:rPr>
              <a:t>عضلانی که بیشتر در </a:t>
            </a:r>
            <a:r>
              <a:rPr lang="fa-IR" dirty="0" smtClean="0">
                <a:solidFill>
                  <a:schemeClr val="tx1"/>
                </a:solidFill>
                <a:cs typeface="0 Koodak Bold" pitchFamily="2" charset="-78"/>
              </a:rPr>
              <a:t>اندام تحتانی و قرینه </a:t>
            </a:r>
            <a:r>
              <a:rPr lang="fa-IR" dirty="0" smtClean="0">
                <a:solidFill>
                  <a:schemeClr val="tx1"/>
                </a:solidFill>
                <a:cs typeface="0 Koodak Bold" pitchFamily="2" charset="-78"/>
              </a:rPr>
              <a:t>بوده به </a:t>
            </a:r>
            <a:r>
              <a:rPr lang="fa-IR" dirty="0" smtClean="0">
                <a:solidFill>
                  <a:schemeClr val="tx1"/>
                </a:solidFill>
                <a:cs typeface="0 Koodak Bold" pitchFamily="2" charset="-78"/>
              </a:rPr>
              <a:t>علائم بیمار اضافه شده که چندین نوبت به مراکز درمانی بیمارستانی در کرج مراجعه داشته اند و هر بار با تزریق کلسیم وریدی بیمار از اورژانس ترخیص می شده است.تا اینکه به دنبال توصیه به مراجعه به این مرکز بیمار با علائم فوق در تاریخ (94/11/3)به اورژانس بیمارستان طالقانی مراجعه می </a:t>
            </a:r>
            <a:r>
              <a:rPr lang="fa-IR" dirty="0" smtClean="0">
                <a:solidFill>
                  <a:schemeClr val="tx1"/>
                </a:solidFill>
                <a:cs typeface="0 Koodak Bold" pitchFamily="2" charset="-78"/>
              </a:rPr>
              <a:t>کنند.بر اساس معاینه پزشکان اورژانس شووستوک </a:t>
            </a:r>
            <a:r>
              <a:rPr lang="fa-IR" dirty="0" smtClean="0">
                <a:solidFill>
                  <a:schemeClr val="tx1"/>
                </a:solidFill>
                <a:cs typeface="0 Koodak Bold" pitchFamily="2" charset="-78"/>
              </a:rPr>
              <a:t>و تروسو نداشته و نوار قلب بیمار طبیعی بوده است در طی این یک ماه پس از ترخیص بیمار از کاهش اشتها و افزایش وزن که مقدار کمی آن را نمی دانند- ورم در ناحیه صورت- یبوست-احساس خشونت صدا و پر بودن گلو-منو متروراژی با سابقه منس طبیعی قبل جراحی شکایت داشته اند.و در بدو مراجعه آزمایشات به شرح:</a:t>
            </a:r>
          </a:p>
          <a:p>
            <a:r>
              <a:rPr lang="en-US" dirty="0" err="1" smtClean="0">
                <a:solidFill>
                  <a:schemeClr val="tx1"/>
                </a:solidFill>
                <a:cs typeface="0 Koodak Bold" pitchFamily="2" charset="-78"/>
              </a:rPr>
              <a:t>Ca</a:t>
            </a:r>
            <a:r>
              <a:rPr lang="en-US" dirty="0" smtClean="0">
                <a:solidFill>
                  <a:schemeClr val="tx1"/>
                </a:solidFill>
                <a:cs typeface="0 Koodak Bold" pitchFamily="2" charset="-78"/>
              </a:rPr>
              <a:t>: 6.5       p:4.9       mg:2.1  </a:t>
            </a:r>
            <a:r>
              <a:rPr lang="fa-IR" dirty="0" smtClean="0">
                <a:solidFill>
                  <a:schemeClr val="tx1"/>
                </a:solidFill>
                <a:cs typeface="0 Koodak Bold" pitchFamily="2" charset="-78"/>
              </a:rPr>
              <a:t>    </a:t>
            </a:r>
            <a:r>
              <a:rPr lang="en-US" dirty="0" smtClean="0">
                <a:solidFill>
                  <a:schemeClr val="tx1"/>
                </a:solidFill>
                <a:cs typeface="0 Koodak Bold" pitchFamily="2" charset="-78"/>
              </a:rPr>
              <a:t>  </a:t>
            </a:r>
            <a:r>
              <a:rPr lang="en-US" dirty="0" smtClean="0">
                <a:solidFill>
                  <a:schemeClr val="tx1"/>
                </a:solidFill>
                <a:cs typeface="0 Koodak Bold" pitchFamily="2" charset="-78"/>
              </a:rPr>
              <a:t>alb:4.4            </a:t>
            </a:r>
            <a:r>
              <a:rPr lang="en-US" dirty="0" smtClean="0">
                <a:solidFill>
                  <a:schemeClr val="tx1"/>
                </a:solidFill>
                <a:cs typeface="0 Koodak Bold" pitchFamily="2" charset="-78"/>
              </a:rPr>
              <a:t>ECG:  </a:t>
            </a:r>
            <a:r>
              <a:rPr lang="en-US" dirty="0" smtClean="0">
                <a:solidFill>
                  <a:schemeClr val="tx1"/>
                </a:solidFill>
                <a:cs typeface="0 Koodak Bold" pitchFamily="2" charset="-78"/>
              </a:rPr>
              <a:t>normal</a:t>
            </a:r>
            <a:r>
              <a:rPr lang="fa-IR" dirty="0" smtClean="0">
                <a:solidFill>
                  <a:schemeClr val="tx1"/>
                </a:solidFill>
                <a:cs typeface="0 Koodak Bold" pitchFamily="2" charset="-78"/>
              </a:rPr>
              <a:t>  </a:t>
            </a:r>
            <a:r>
              <a:rPr lang="en-US" dirty="0" smtClean="0">
                <a:solidFill>
                  <a:schemeClr val="tx1"/>
                </a:solidFill>
                <a:cs typeface="0 Koodak Bold" pitchFamily="2" charset="-78"/>
              </a:rPr>
              <a:t>      </a:t>
            </a:r>
          </a:p>
          <a:p>
            <a:r>
              <a:rPr lang="en-US" dirty="0" smtClean="0">
                <a:solidFill>
                  <a:schemeClr val="tx1"/>
                </a:solidFill>
                <a:cs typeface="0 Koodak Bold" pitchFamily="2" charset="-78"/>
              </a:rPr>
              <a:t>TSH&gt;30   </a:t>
            </a:r>
            <a:r>
              <a:rPr lang="en-US" dirty="0" err="1" smtClean="0">
                <a:solidFill>
                  <a:schemeClr val="tx1"/>
                </a:solidFill>
                <a:cs typeface="0 Koodak Bold" pitchFamily="2" charset="-78"/>
              </a:rPr>
              <a:t>mIU</a:t>
            </a:r>
            <a:r>
              <a:rPr lang="en-US" dirty="0" smtClean="0">
                <a:solidFill>
                  <a:schemeClr val="tx1"/>
                </a:solidFill>
                <a:cs typeface="0 Koodak Bold" pitchFamily="2" charset="-78"/>
              </a:rPr>
              <a:t>/L      T4 total:1.6  </a:t>
            </a:r>
            <a:r>
              <a:rPr lang="en-US" dirty="0" err="1" smtClean="0">
                <a:solidFill>
                  <a:schemeClr val="tx1"/>
                </a:solidFill>
                <a:cs typeface="0 Koodak Bold" pitchFamily="2" charset="-78"/>
              </a:rPr>
              <a:t>mgr</a:t>
            </a:r>
            <a:r>
              <a:rPr lang="en-US" dirty="0" smtClean="0">
                <a:solidFill>
                  <a:schemeClr val="tx1"/>
                </a:solidFill>
                <a:cs typeface="0 Koodak Bold" pitchFamily="2" charset="-78"/>
              </a:rPr>
              <a:t>/dl(4.5-12.7)    T3total:0.5 </a:t>
            </a:r>
            <a:r>
              <a:rPr lang="en-US" dirty="0" err="1" smtClean="0">
                <a:solidFill>
                  <a:schemeClr val="tx1"/>
                </a:solidFill>
                <a:cs typeface="0 Koodak Bold" pitchFamily="2" charset="-78"/>
              </a:rPr>
              <a:t>ng</a:t>
            </a:r>
            <a:r>
              <a:rPr lang="en-US" dirty="0" smtClean="0">
                <a:solidFill>
                  <a:schemeClr val="tx1"/>
                </a:solidFill>
                <a:cs typeface="0 Koodak Bold" pitchFamily="2" charset="-78"/>
              </a:rPr>
              <a:t>/dl(0.6-2.1)</a:t>
            </a:r>
            <a:endParaRPr lang="fa-IR" dirty="0" smtClean="0">
              <a:solidFill>
                <a:schemeClr val="tx1"/>
              </a:solidFill>
              <a:cs typeface="0 Koodak Bold" pitchFamily="2" charset="-78"/>
            </a:endParaRPr>
          </a:p>
          <a:p>
            <a:pPr algn="r"/>
            <a:r>
              <a:rPr lang="fa-IR" dirty="0" smtClean="0">
                <a:solidFill>
                  <a:schemeClr val="tx1"/>
                </a:solidFill>
                <a:cs typeface="0 Koodak Bold" pitchFamily="2" charset="-78"/>
              </a:rPr>
              <a:t>سپس قرص کلسیم – دی بیمار قطع شده کلسیم </a:t>
            </a:r>
            <a:r>
              <a:rPr lang="fa-IR" dirty="0" smtClean="0">
                <a:solidFill>
                  <a:schemeClr val="tx1"/>
                </a:solidFill>
                <a:cs typeface="0 Koodak Bold" pitchFamily="2" charset="-78"/>
              </a:rPr>
              <a:t>کربنات 1 گرم هر 6 ساعت </a:t>
            </a:r>
            <a:r>
              <a:rPr lang="fa-IR" dirty="0" smtClean="0">
                <a:solidFill>
                  <a:schemeClr val="tx1"/>
                </a:solidFill>
                <a:cs typeface="0 Koodak Bold" pitchFamily="2" charset="-78"/>
              </a:rPr>
              <a:t>و  </a:t>
            </a:r>
            <a:r>
              <a:rPr lang="fa-IR" dirty="0" smtClean="0">
                <a:solidFill>
                  <a:schemeClr val="tx1"/>
                </a:solidFill>
                <a:cs typeface="0 Koodak Bold" pitchFamily="2" charset="-78"/>
              </a:rPr>
              <a:t>روکارترول0.25 میکروگرم هر 12 ساعت مطابق </a:t>
            </a:r>
            <a:r>
              <a:rPr lang="fa-IR" dirty="0" smtClean="0">
                <a:solidFill>
                  <a:schemeClr val="tx1"/>
                </a:solidFill>
                <a:cs typeface="0 Koodak Bold" pitchFamily="2" charset="-78"/>
              </a:rPr>
              <a:t>با همان دوز قبل ادامه یافته و تحت درمان کلسیم وریدی به مدت </a:t>
            </a:r>
            <a:r>
              <a:rPr lang="fa-IR" dirty="0" smtClean="0">
                <a:solidFill>
                  <a:schemeClr val="tx1"/>
                </a:solidFill>
                <a:cs typeface="0 Koodak Bold" pitchFamily="2" charset="-78"/>
              </a:rPr>
              <a:t>تقریبا 48 </a:t>
            </a:r>
            <a:r>
              <a:rPr lang="fa-IR" dirty="0" smtClean="0">
                <a:solidFill>
                  <a:schemeClr val="tx1"/>
                </a:solidFill>
                <a:cs typeface="0 Koodak Bold" pitchFamily="2" charset="-78"/>
              </a:rPr>
              <a:t>ساعت قرار می </a:t>
            </a:r>
            <a:r>
              <a:rPr lang="fa-IR" dirty="0" smtClean="0">
                <a:solidFill>
                  <a:schemeClr val="tx1"/>
                </a:solidFill>
                <a:cs typeface="0 Koodak Bold" pitchFamily="2" charset="-78"/>
              </a:rPr>
              <a:t>گیرند و دو </a:t>
            </a:r>
            <a:r>
              <a:rPr lang="fa-IR" dirty="0" smtClean="0">
                <a:solidFill>
                  <a:schemeClr val="tx1"/>
                </a:solidFill>
                <a:cs typeface="0 Koodak Bold" pitchFamily="2" charset="-78"/>
              </a:rPr>
              <a:t>روز بعد کلسیم بیمار به 9 افزایش یافته و علائم بیمار رفع می شود. </a:t>
            </a:r>
            <a:r>
              <a:rPr lang="fa-IR" dirty="0" smtClean="0">
                <a:solidFill>
                  <a:schemeClr val="tx1"/>
                </a:solidFill>
                <a:cs typeface="0 Koodak Bold" pitchFamily="2" charset="-78"/>
              </a:rPr>
              <a:t>دوز </a:t>
            </a:r>
            <a:r>
              <a:rPr lang="fa-IR" dirty="0" smtClean="0">
                <a:solidFill>
                  <a:schemeClr val="tx1"/>
                </a:solidFill>
                <a:cs typeface="0 Koodak Bold" pitchFamily="2" charset="-78"/>
              </a:rPr>
              <a:t>روکارترول به 1 میکروگرم در روز افزایش یافته و کلسیم کربنات </a:t>
            </a:r>
            <a:r>
              <a:rPr lang="fa-IR" dirty="0">
                <a:solidFill>
                  <a:schemeClr val="tx1"/>
                </a:solidFill>
                <a:cs typeface="0 Koodak Bold" pitchFamily="2" charset="-78"/>
              </a:rPr>
              <a:t>1</a:t>
            </a:r>
            <a:r>
              <a:rPr lang="fa-IR" dirty="0" smtClean="0">
                <a:solidFill>
                  <a:schemeClr val="tx1"/>
                </a:solidFill>
                <a:cs typeface="0 Koodak Bold" pitchFamily="2" charset="-78"/>
              </a:rPr>
              <a:t> گرم </a:t>
            </a:r>
            <a:r>
              <a:rPr lang="fa-IR" dirty="0" smtClean="0">
                <a:solidFill>
                  <a:schemeClr val="tx1"/>
                </a:solidFill>
                <a:cs typeface="0 Koodak Bold" pitchFamily="2" charset="-78"/>
              </a:rPr>
              <a:t>هر 6 ساعت ادامه پیدا می </a:t>
            </a:r>
            <a:r>
              <a:rPr lang="fa-IR" dirty="0" smtClean="0">
                <a:solidFill>
                  <a:schemeClr val="tx1"/>
                </a:solidFill>
                <a:cs typeface="0 Koodak Bold" pitchFamily="2" charset="-78"/>
              </a:rPr>
              <a:t>کند. و لووتیروکسین  100 میکروگرم در روز برای بیمار شروع می شود.در </a:t>
            </a:r>
            <a:r>
              <a:rPr lang="fa-IR" dirty="0" smtClean="0">
                <a:solidFill>
                  <a:schemeClr val="tx1"/>
                </a:solidFill>
                <a:cs typeface="0 Koodak Bold" pitchFamily="2" charset="-78"/>
              </a:rPr>
              <a:t>حین بستری به دلیل افزایش کلسیم به 10.5 دوز کلسیم کربنات و روکارترول کاهش در نهایت بیمار پس از 5 روز با کلسیم 8.5 و </a:t>
            </a:r>
            <a:r>
              <a:rPr lang="fa-IR" dirty="0" smtClean="0">
                <a:solidFill>
                  <a:schemeClr val="tx1"/>
                </a:solidFill>
                <a:cs typeface="0 Koodak Bold" pitchFamily="2" charset="-78"/>
              </a:rPr>
              <a:t>با </a:t>
            </a:r>
            <a:r>
              <a:rPr lang="fa-IR" dirty="0" smtClean="0">
                <a:solidFill>
                  <a:schemeClr val="tx1"/>
                </a:solidFill>
                <a:cs typeface="0 Koodak Bold" pitchFamily="2" charset="-78"/>
              </a:rPr>
              <a:t>داروهای زیر ترخیص و توصیه به مراجعه یک هفته بعد با پاسخ کلسیم و فسفر به درمانگاه غدد شد.</a:t>
            </a:r>
          </a:p>
          <a:p>
            <a:pPr marL="457200" indent="-457200">
              <a:buFont typeface="+mj-lt"/>
              <a:buAutoNum type="arabicPeriod"/>
            </a:pPr>
            <a:r>
              <a:rPr lang="en-US" dirty="0" smtClean="0">
                <a:solidFill>
                  <a:schemeClr val="tx1"/>
                </a:solidFill>
                <a:cs typeface="0 Koodak Bold" pitchFamily="2" charset="-78"/>
              </a:rPr>
              <a:t>Pearl    </a:t>
            </a:r>
            <a:r>
              <a:rPr lang="en-US" dirty="0" err="1" smtClean="0">
                <a:solidFill>
                  <a:schemeClr val="tx1"/>
                </a:solidFill>
                <a:cs typeface="0 Koodak Bold" pitchFamily="2" charset="-78"/>
              </a:rPr>
              <a:t>Rocartrol</a:t>
            </a:r>
            <a:r>
              <a:rPr lang="en-US" dirty="0" smtClean="0">
                <a:solidFill>
                  <a:schemeClr val="tx1"/>
                </a:solidFill>
                <a:cs typeface="0 Koodak Bold" pitchFamily="2" charset="-78"/>
              </a:rPr>
              <a:t>    0.25mgr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TDS</a:t>
            </a:r>
          </a:p>
          <a:p>
            <a:pPr marL="457200" indent="-457200">
              <a:buFont typeface="+mj-lt"/>
              <a:buAutoNum type="arabicPeriod"/>
            </a:pPr>
            <a:r>
              <a:rPr lang="en-US" dirty="0" smtClean="0">
                <a:solidFill>
                  <a:schemeClr val="tx1"/>
                </a:solidFill>
                <a:cs typeface="0 Koodak Bold" pitchFamily="2" charset="-78"/>
              </a:rPr>
              <a:t>Tab        caco3  500mg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TDS</a:t>
            </a:r>
            <a:endParaRPr lang="en-US" dirty="0" smtClean="0">
              <a:solidFill>
                <a:schemeClr val="tx1"/>
              </a:solidFill>
              <a:cs typeface="0 Koodak Bold" pitchFamily="2" charset="-78"/>
            </a:endParaRPr>
          </a:p>
          <a:p>
            <a:pPr marL="457200" indent="-457200">
              <a:buFont typeface="+mj-lt"/>
              <a:buAutoNum type="arabicPeriod"/>
            </a:pPr>
            <a:r>
              <a:rPr lang="en-US" dirty="0" smtClean="0">
                <a:solidFill>
                  <a:schemeClr val="tx1"/>
                </a:solidFill>
                <a:cs typeface="0 Koodak Bold" pitchFamily="2" charset="-78"/>
              </a:rPr>
              <a:t>Tab        </a:t>
            </a:r>
            <a:r>
              <a:rPr lang="en-US" dirty="0" err="1" smtClean="0">
                <a:solidFill>
                  <a:schemeClr val="tx1"/>
                </a:solidFill>
                <a:cs typeface="0 Koodak Bold" pitchFamily="2" charset="-78"/>
              </a:rPr>
              <a:t>levothyroxin</a:t>
            </a:r>
            <a:r>
              <a:rPr lang="en-US" dirty="0" smtClean="0">
                <a:solidFill>
                  <a:schemeClr val="tx1"/>
                </a:solidFill>
                <a:cs typeface="0 Koodak Bold" pitchFamily="2" charset="-78"/>
              </a:rPr>
              <a:t>   </a:t>
            </a:r>
            <a:r>
              <a:rPr lang="en-US" dirty="0" smtClean="0">
                <a:solidFill>
                  <a:schemeClr val="tx1"/>
                </a:solidFill>
                <a:cs typeface="0 Koodak Bold" pitchFamily="2" charset="-78"/>
              </a:rPr>
              <a:t>100</a:t>
            </a:r>
            <a:r>
              <a:rPr lang="en-US" dirty="0" smtClean="0">
                <a:solidFill>
                  <a:schemeClr val="tx1"/>
                </a:solidFill>
                <a:cs typeface="0 Koodak Bold" pitchFamily="2" charset="-78"/>
              </a:rPr>
              <a:t> mcg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daily    </a:t>
            </a:r>
          </a:p>
          <a:p>
            <a:pPr algn="r"/>
            <a:r>
              <a:rPr lang="fa-IR" dirty="0" smtClean="0">
                <a:solidFill>
                  <a:schemeClr val="tx1"/>
                </a:solidFill>
                <a:cs typeface="0 Koodak Bold" pitchFamily="2" charset="-78"/>
              </a:rPr>
              <a:t> </a:t>
            </a:r>
            <a:endParaRPr lang="en-US" dirty="0">
              <a:solidFill>
                <a:schemeClr val="tx1"/>
              </a:solidFill>
              <a:cs typeface="0 Koodak Bold" pitchFamily="2" charset="-78"/>
            </a:endParaRPr>
          </a:p>
        </p:txBody>
      </p:sp>
    </p:spTree>
    <p:extLst>
      <p:ext uri="{BB962C8B-B14F-4D97-AF65-F5344CB8AC3E}">
        <p14:creationId xmlns:p14="http://schemas.microsoft.com/office/powerpoint/2010/main" val="111975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304800"/>
            <a:ext cx="7620000" cy="6324600"/>
          </a:xfrm>
        </p:spPr>
        <p:txBody>
          <a:bodyPr>
            <a:normAutofit fontScale="92500" lnSpcReduction="20000"/>
          </a:bodyPr>
          <a:lstStyle/>
          <a:p>
            <a:pPr algn="r"/>
            <a:r>
              <a:rPr lang="fa-IR" sz="3000" dirty="0" smtClean="0">
                <a:solidFill>
                  <a:srgbClr val="00B0F0"/>
                </a:solidFill>
                <a:cs typeface="0 Koodak Bold" pitchFamily="2" charset="-78"/>
              </a:rPr>
              <a:t>تاریخچه بیماریهای قبل:</a:t>
            </a:r>
            <a:endParaRPr lang="fa-IR" sz="3000" dirty="0">
              <a:solidFill>
                <a:srgbClr val="00B0F0"/>
              </a:solidFill>
              <a:cs typeface="0 Koodak Bold" pitchFamily="2" charset="-78"/>
            </a:endParaRPr>
          </a:p>
          <a:p>
            <a:pPr algn="r"/>
            <a:r>
              <a:rPr lang="fa-IR" dirty="0" smtClean="0">
                <a:solidFill>
                  <a:schemeClr val="tx1"/>
                </a:solidFill>
                <a:cs typeface="0 Koodak Bold" pitchFamily="2" charset="-78"/>
              </a:rPr>
              <a:t>1. سابقه ماژور دپرشن و علائم آن از2-3 سال قبل که از شهریور ماه 94 جهت بیمار تشخیص گذاشته شده (به دنبال خودکشی و مراجعه به پزشک)و 6 نوبت شوک مغزی دریافت کرده تحت درمان :</a:t>
            </a:r>
          </a:p>
          <a:p>
            <a:pPr marL="457200" indent="-457200">
              <a:buFont typeface="+mj-lt"/>
              <a:buAutoNum type="arabicPeriod"/>
            </a:pPr>
            <a:r>
              <a:rPr lang="en-US" dirty="0" smtClean="0">
                <a:solidFill>
                  <a:schemeClr val="tx1"/>
                </a:solidFill>
                <a:cs typeface="0 Koodak Bold" pitchFamily="2" charset="-78"/>
              </a:rPr>
              <a:t>Tab    sertraline  150 mg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BID</a:t>
            </a:r>
          </a:p>
          <a:p>
            <a:pPr marL="457200" indent="-457200">
              <a:buFont typeface="+mj-lt"/>
              <a:buAutoNum type="arabicPeriod"/>
            </a:pPr>
            <a:r>
              <a:rPr lang="en-US" dirty="0" smtClean="0">
                <a:solidFill>
                  <a:schemeClr val="tx1"/>
                </a:solidFill>
                <a:cs typeface="0 Koodak Bold" pitchFamily="2" charset="-78"/>
              </a:rPr>
              <a:t>Tab    clonazepam 2mg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QHS</a:t>
            </a:r>
          </a:p>
          <a:p>
            <a:pPr marL="457200" indent="-457200">
              <a:buFont typeface="+mj-lt"/>
              <a:buAutoNum type="arabicPeriod"/>
            </a:pPr>
            <a:r>
              <a:rPr lang="en-US" dirty="0" smtClean="0">
                <a:solidFill>
                  <a:schemeClr val="tx1"/>
                </a:solidFill>
                <a:cs typeface="0 Koodak Bold" pitchFamily="2" charset="-78"/>
              </a:rPr>
              <a:t>Tab     venlafaxine      SAR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150mg   QHS</a:t>
            </a:r>
          </a:p>
          <a:p>
            <a:pPr marL="457200" indent="-457200">
              <a:buFont typeface="+mj-lt"/>
              <a:buAutoNum type="arabicPeriod"/>
            </a:pPr>
            <a:r>
              <a:rPr lang="en-US" dirty="0" smtClean="0">
                <a:solidFill>
                  <a:schemeClr val="tx1"/>
                </a:solidFill>
                <a:cs typeface="0 Koodak Bold" pitchFamily="2" charset="-78"/>
              </a:rPr>
              <a:t>Tab     </a:t>
            </a:r>
            <a:r>
              <a:rPr lang="en-US" dirty="0" err="1" smtClean="0">
                <a:solidFill>
                  <a:schemeClr val="tx1"/>
                </a:solidFill>
                <a:cs typeface="0 Koodak Bold" pitchFamily="2" charset="-78"/>
              </a:rPr>
              <a:t>buspirune</a:t>
            </a:r>
            <a:r>
              <a:rPr lang="en-US" dirty="0" smtClean="0">
                <a:solidFill>
                  <a:schemeClr val="tx1"/>
                </a:solidFill>
                <a:cs typeface="0 Koodak Bold" pitchFamily="2" charset="-78"/>
              </a:rPr>
              <a:t>   7.5    mg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BID</a:t>
            </a:r>
          </a:p>
          <a:p>
            <a:pPr algn="r"/>
            <a:r>
              <a:rPr lang="fa-IR" dirty="0" smtClean="0">
                <a:solidFill>
                  <a:schemeClr val="tx1"/>
                </a:solidFill>
                <a:cs typeface="0 Koodak Bold" pitchFamily="2" charset="-78"/>
              </a:rPr>
              <a:t>ولی از یک هفته قبل مراجعه به دلیل تشدید علائم داروهایش را مصرف نکرده است.</a:t>
            </a:r>
          </a:p>
          <a:p>
            <a:pPr algn="r"/>
            <a:r>
              <a:rPr lang="fa-IR" dirty="0" smtClean="0">
                <a:solidFill>
                  <a:schemeClr val="tx1"/>
                </a:solidFill>
                <a:cs typeface="0 Koodak Bold" pitchFamily="2" charset="-78"/>
              </a:rPr>
              <a:t>2. غیر موارد گفته شده مشکل دیگری نداشته اند.</a:t>
            </a:r>
          </a:p>
          <a:p>
            <a:pPr algn="r"/>
            <a:r>
              <a:rPr lang="fa-IR" sz="3000" dirty="0" smtClean="0">
                <a:solidFill>
                  <a:srgbClr val="00B0F0"/>
                </a:solidFill>
                <a:cs typeface="0 Koodak Bold" pitchFamily="2" charset="-78"/>
              </a:rPr>
              <a:t>تاریخچه عادات و حساسیت: </a:t>
            </a:r>
            <a:r>
              <a:rPr lang="fa-IR" dirty="0" smtClean="0">
                <a:solidFill>
                  <a:schemeClr val="tx1"/>
                </a:solidFill>
                <a:cs typeface="0 Koodak Bold" pitchFamily="2" charset="-78"/>
              </a:rPr>
              <a:t>سیگار و الکل مصرف  نمی کنند و اعتیاد ندارند.......حساسیت  به پنی سیلین دارند.</a:t>
            </a:r>
          </a:p>
          <a:p>
            <a:pPr algn="r"/>
            <a:r>
              <a:rPr lang="fa-IR" sz="3000" dirty="0" smtClean="0">
                <a:solidFill>
                  <a:srgbClr val="00B0F0"/>
                </a:solidFill>
                <a:cs typeface="0 Koodak Bold" pitchFamily="2" charset="-78"/>
              </a:rPr>
              <a:t>سابقه فامیلی: </a:t>
            </a:r>
            <a:r>
              <a:rPr lang="fa-IR" dirty="0" smtClean="0">
                <a:solidFill>
                  <a:schemeClr val="tx1"/>
                </a:solidFill>
                <a:cs typeface="0 Koodak Bold" pitchFamily="2" charset="-78"/>
              </a:rPr>
              <a:t>مورد خاصی ندارند.</a:t>
            </a:r>
          </a:p>
          <a:p>
            <a:pPr algn="r"/>
            <a:r>
              <a:rPr lang="fa-IR" sz="3000" dirty="0" smtClean="0">
                <a:solidFill>
                  <a:srgbClr val="00B0F0"/>
                </a:solidFill>
                <a:cs typeface="0 Koodak Bold" pitchFamily="2" charset="-78"/>
              </a:rPr>
              <a:t>سابقه اجتماعی: </a:t>
            </a:r>
            <a:r>
              <a:rPr lang="fa-IR" dirty="0" smtClean="0">
                <a:solidFill>
                  <a:schemeClr val="tx1"/>
                </a:solidFill>
                <a:cs typeface="0 Koodak Bold" pitchFamily="2" charset="-78"/>
              </a:rPr>
              <a:t>خانه دار و تحصیلات دیپلم دارا هستند.....20 سال پیش ازدواج کرده اند و 8 سال است که همسرشان به دلیل اعتیاد تزریقی و مصرف بیش از حد مواد فوت شده اند.ویک دختر 16 ساله دارند.</a:t>
            </a:r>
          </a:p>
          <a:p>
            <a:pPr algn="r"/>
            <a:r>
              <a:rPr lang="fa-IR" sz="3000" dirty="0" smtClean="0">
                <a:solidFill>
                  <a:srgbClr val="00B0F0"/>
                </a:solidFill>
                <a:cs typeface="0 Koodak Bold" pitchFamily="2" charset="-78"/>
              </a:rPr>
              <a:t>سابقه عادات ماهیانه:</a:t>
            </a:r>
            <a:r>
              <a:rPr lang="fa-IR" dirty="0" smtClean="0">
                <a:solidFill>
                  <a:schemeClr val="tx1"/>
                </a:solidFill>
                <a:cs typeface="0 Koodak Bold" pitchFamily="2" charset="-78"/>
              </a:rPr>
              <a:t> قبل جراحی عادات منظم داشته ولی پس از جراحی منو متروراژی دارند.</a:t>
            </a:r>
          </a:p>
          <a:p>
            <a:pPr algn="r"/>
            <a:r>
              <a:rPr lang="fa-IR" dirty="0" smtClean="0">
                <a:solidFill>
                  <a:schemeClr val="tx1"/>
                </a:solidFill>
                <a:cs typeface="0 Koodak Bold" pitchFamily="2" charset="-78"/>
              </a:rPr>
              <a:t> </a:t>
            </a:r>
          </a:p>
        </p:txBody>
      </p:sp>
    </p:spTree>
    <p:extLst>
      <p:ext uri="{BB962C8B-B14F-4D97-AF65-F5344CB8AC3E}">
        <p14:creationId xmlns:p14="http://schemas.microsoft.com/office/powerpoint/2010/main" val="34860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04800"/>
            <a:ext cx="7086600" cy="5943600"/>
          </a:xfrm>
        </p:spPr>
        <p:txBody>
          <a:bodyPr/>
          <a:lstStyle/>
          <a:p>
            <a:pPr algn="r"/>
            <a:r>
              <a:rPr lang="fa-IR" sz="2800" dirty="0" smtClean="0">
                <a:solidFill>
                  <a:srgbClr val="00B0F0"/>
                </a:solidFill>
                <a:cs typeface="0 Koodak Bold" pitchFamily="2" charset="-78"/>
              </a:rPr>
              <a:t>معاینه بالینی:</a:t>
            </a:r>
          </a:p>
          <a:p>
            <a:pPr algn="r"/>
            <a:r>
              <a:rPr lang="fa-IR" dirty="0" smtClean="0">
                <a:solidFill>
                  <a:schemeClr val="tx1"/>
                </a:solidFill>
                <a:cs typeface="0 Koodak Bold" pitchFamily="2" charset="-78"/>
              </a:rPr>
              <a:t>یک روز پس از ورود به اورژانس ویزیت می شوند.....هوشیار هستند و به سوالات به خوبی پاسخ می دهند.</a:t>
            </a:r>
          </a:p>
          <a:p>
            <a:r>
              <a:rPr lang="en-US" dirty="0" smtClean="0">
                <a:solidFill>
                  <a:schemeClr val="tx1"/>
                </a:solidFill>
                <a:cs typeface="0 Koodak Bold" pitchFamily="2" charset="-78"/>
              </a:rPr>
              <a:t>Bp:120/70 </a:t>
            </a:r>
            <a:r>
              <a:rPr lang="en-US" dirty="0" err="1" smtClean="0">
                <a:solidFill>
                  <a:schemeClr val="tx1"/>
                </a:solidFill>
                <a:cs typeface="0 Koodak Bold" pitchFamily="2" charset="-78"/>
              </a:rPr>
              <a:t>mmhg</a:t>
            </a:r>
            <a:r>
              <a:rPr lang="en-US" dirty="0" smtClean="0">
                <a:solidFill>
                  <a:schemeClr val="tx1"/>
                </a:solidFill>
                <a:cs typeface="0 Koodak Bold" pitchFamily="2" charset="-78"/>
              </a:rPr>
              <a:t>     PR:74/min </a:t>
            </a:r>
            <a:r>
              <a:rPr lang="en-US" dirty="0" err="1" smtClean="0">
                <a:solidFill>
                  <a:schemeClr val="tx1"/>
                </a:solidFill>
                <a:cs typeface="0 Koodak Bold" pitchFamily="2" charset="-78"/>
              </a:rPr>
              <a:t>regullar</a:t>
            </a:r>
            <a:r>
              <a:rPr lang="en-US" dirty="0" smtClean="0">
                <a:solidFill>
                  <a:schemeClr val="tx1"/>
                </a:solidFill>
                <a:cs typeface="0 Koodak Bold" pitchFamily="2" charset="-78"/>
              </a:rPr>
              <a:t>     RR:16/min    OT:37.2</a:t>
            </a:r>
          </a:p>
          <a:p>
            <a:r>
              <a:rPr lang="en-US" dirty="0" smtClean="0">
                <a:solidFill>
                  <a:schemeClr val="tx1"/>
                </a:solidFill>
                <a:cs typeface="0 Koodak Bold" pitchFamily="2" charset="-78"/>
              </a:rPr>
              <a:t>BW:83kg      height:167cm     BMI:30      A/P diameter:103/109:0.95</a:t>
            </a:r>
          </a:p>
          <a:p>
            <a:pPr algn="r"/>
            <a:r>
              <a:rPr lang="fa-IR" dirty="0" smtClean="0">
                <a:solidFill>
                  <a:schemeClr val="tx1"/>
                </a:solidFill>
                <a:cs typeface="0 Koodak Bold" pitchFamily="2" charset="-78"/>
              </a:rPr>
              <a:t>اسکار جراحی تیروئید روی قدام گردن مشهود است به طول تقریبی 20 سانتیمتر و در گردن بافت تیروئید و آدنوپاتی لمس نشد.جی/وی/پی برجسته نبود.</a:t>
            </a:r>
          </a:p>
          <a:p>
            <a:pPr algn="r"/>
            <a:r>
              <a:rPr lang="fa-IR" dirty="0" smtClean="0">
                <a:solidFill>
                  <a:schemeClr val="tx1"/>
                </a:solidFill>
                <a:cs typeface="0 Koodak Bold" pitchFamily="2" charset="-78"/>
              </a:rPr>
              <a:t>معاینه قلب –قفسه سینه-شکم مشکلی نداشت.</a:t>
            </a:r>
          </a:p>
          <a:p>
            <a:pPr algn="r"/>
            <a:r>
              <a:rPr lang="fa-IR" dirty="0" smtClean="0">
                <a:solidFill>
                  <a:schemeClr val="tx1"/>
                </a:solidFill>
                <a:cs typeface="0 Koodak Bold" pitchFamily="2" charset="-78"/>
              </a:rPr>
              <a:t>فورس تمام عضلات دیستال و پروگزیمال اندام فوقانی و تحتانی 5/5 بوده رفلکس پاتلا دو طرف کاهش یافته بوده و فاز برگشت تاخیری داشته ولی سایر رفلکس های بیمار طبیعی بود.شووستوک و تروسو ندارند.</a:t>
            </a:r>
          </a:p>
          <a:p>
            <a:pPr algn="r"/>
            <a:r>
              <a:rPr lang="fa-IR" dirty="0" smtClean="0">
                <a:solidFill>
                  <a:schemeClr val="tx1"/>
                </a:solidFill>
                <a:cs typeface="0 Koodak Bold" pitchFamily="2" charset="-78"/>
              </a:rPr>
              <a:t>ادم یک پلاس گوده گوذار دو طرفه قرینه در اندام های تحتانی تا روی ساق پاهامشهود بود.</a:t>
            </a:r>
            <a:endParaRPr lang="en-US" dirty="0">
              <a:solidFill>
                <a:schemeClr val="tx1"/>
              </a:solidFill>
              <a:cs typeface="0 Koodak Bold" pitchFamily="2" charset="-78"/>
            </a:endParaRPr>
          </a:p>
        </p:txBody>
      </p:sp>
    </p:spTree>
    <p:extLst>
      <p:ext uri="{BB962C8B-B14F-4D97-AF65-F5344CB8AC3E}">
        <p14:creationId xmlns:p14="http://schemas.microsoft.com/office/powerpoint/2010/main" val="245504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7620000" cy="816429"/>
          </a:xfrm>
        </p:spPr>
        <p:txBody>
          <a:bodyPr/>
          <a:lstStyle/>
          <a:p>
            <a:pPr algn="r"/>
            <a:r>
              <a:rPr lang="fa-IR" sz="4000" dirty="0" smtClean="0">
                <a:solidFill>
                  <a:srgbClr val="00B0F0"/>
                </a:solidFill>
                <a:cs typeface="0 Koodak Bold" pitchFamily="2" charset="-78"/>
              </a:rPr>
              <a:t>لیست مشکلات</a:t>
            </a:r>
            <a:endParaRPr lang="en-US" sz="4000" dirty="0">
              <a:solidFill>
                <a:srgbClr val="00B0F0"/>
              </a:solidFill>
              <a:cs typeface="0 Koodak Bold"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227166"/>
              </p:ext>
            </p:extLst>
          </p:nvPr>
        </p:nvGraphicFramePr>
        <p:xfrm>
          <a:off x="533400" y="838200"/>
          <a:ext cx="7620000" cy="5257800"/>
        </p:xfrm>
        <a:graphic>
          <a:graphicData uri="http://schemas.openxmlformats.org/drawingml/2006/table">
            <a:tbl>
              <a:tblPr firstRow="1" bandRow="1">
                <a:tableStyleId>{5C22544A-7EE6-4342-B048-85BDC9FD1C3A}</a:tableStyleId>
              </a:tblPr>
              <a:tblGrid>
                <a:gridCol w="1752600"/>
                <a:gridCol w="1524000"/>
                <a:gridCol w="1828800"/>
                <a:gridCol w="2514600"/>
              </a:tblGrid>
              <a:tr h="370840">
                <a:tc>
                  <a:txBody>
                    <a:bodyPr/>
                    <a:lstStyle/>
                    <a:p>
                      <a:pPr algn="r"/>
                      <a:r>
                        <a:rPr lang="fa-IR" dirty="0" smtClean="0"/>
                        <a:t>تصویر برداری و پاتولوژی</a:t>
                      </a:r>
                      <a:endParaRPr lang="en-US" dirty="0"/>
                    </a:p>
                  </a:txBody>
                  <a:tcPr/>
                </a:tc>
                <a:tc>
                  <a:txBody>
                    <a:bodyPr/>
                    <a:lstStyle/>
                    <a:p>
                      <a:pPr algn="r"/>
                      <a:r>
                        <a:rPr lang="fa-IR" dirty="0" smtClean="0"/>
                        <a:t>آزمایشات</a:t>
                      </a:r>
                      <a:endParaRPr lang="en-US" dirty="0"/>
                    </a:p>
                  </a:txBody>
                  <a:tcPr/>
                </a:tc>
                <a:tc>
                  <a:txBody>
                    <a:bodyPr/>
                    <a:lstStyle/>
                    <a:p>
                      <a:pPr algn="r"/>
                      <a:r>
                        <a:rPr lang="fa-IR" dirty="0" smtClean="0"/>
                        <a:t>معاینه</a:t>
                      </a:r>
                      <a:endParaRPr lang="en-US" dirty="0"/>
                    </a:p>
                  </a:txBody>
                  <a:tcPr/>
                </a:tc>
                <a:tc>
                  <a:txBody>
                    <a:bodyPr/>
                    <a:lstStyle/>
                    <a:p>
                      <a:pPr algn="r"/>
                      <a:r>
                        <a:rPr lang="fa-IR" dirty="0" smtClean="0"/>
                        <a:t>شرح حال</a:t>
                      </a:r>
                      <a:endParaRPr lang="en-US" dirty="0"/>
                    </a:p>
                  </a:txBody>
                  <a:tcPr/>
                </a:tc>
              </a:tr>
              <a:tr h="370840">
                <a:tc>
                  <a:txBody>
                    <a:bodyPr/>
                    <a:lstStyle/>
                    <a:p>
                      <a:pPr algn="r"/>
                      <a:r>
                        <a:rPr lang="fa-IR" dirty="0" smtClean="0"/>
                        <a:t>گواتر</a:t>
                      </a:r>
                      <a:r>
                        <a:rPr lang="fa-IR" baseline="0" dirty="0" smtClean="0"/>
                        <a:t> مولتی ندولر در سونوگرافی</a:t>
                      </a:r>
                      <a:endParaRPr lang="en-US" dirty="0"/>
                    </a:p>
                  </a:txBody>
                  <a:tcPr/>
                </a:tc>
                <a:tc>
                  <a:txBody>
                    <a:bodyPr/>
                    <a:lstStyle/>
                    <a:p>
                      <a:r>
                        <a:rPr lang="en-US" dirty="0" smtClean="0"/>
                        <a:t>      </a:t>
                      </a:r>
                      <a:r>
                        <a:rPr lang="fa-IR" dirty="0" smtClean="0"/>
                        <a:t> </a:t>
                      </a:r>
                      <a:r>
                        <a:rPr lang="en-US" dirty="0" smtClean="0"/>
                        <a:t>Ca:6.5</a:t>
                      </a:r>
                      <a:endParaRPr lang="en-US" dirty="0"/>
                    </a:p>
                  </a:txBody>
                  <a:tcPr/>
                </a:tc>
                <a:tc>
                  <a:txBody>
                    <a:bodyPr/>
                    <a:lstStyle/>
                    <a:p>
                      <a:pPr algn="r"/>
                      <a:r>
                        <a:rPr lang="fa-IR" dirty="0" smtClean="0"/>
                        <a:t>اسکار جراحی تیروئید</a:t>
                      </a:r>
                      <a:endParaRPr lang="en-US" dirty="0"/>
                    </a:p>
                  </a:txBody>
                  <a:tcPr/>
                </a:tc>
                <a:tc>
                  <a:txBody>
                    <a:bodyPr/>
                    <a:lstStyle/>
                    <a:p>
                      <a:pPr algn="r"/>
                      <a:r>
                        <a:rPr lang="fa-IR" dirty="0" smtClean="0"/>
                        <a:t>سابقه</a:t>
                      </a:r>
                      <a:r>
                        <a:rPr lang="fa-IR" baseline="0" dirty="0" smtClean="0"/>
                        <a:t> گواتر مولتی ندولر از2.5 سال قبل</a:t>
                      </a:r>
                      <a:endParaRPr lang="en-US" dirty="0"/>
                    </a:p>
                  </a:txBody>
                  <a:tcPr/>
                </a:tc>
              </a:tr>
              <a:tr h="370840">
                <a:tc>
                  <a:txBody>
                    <a:bodyPr/>
                    <a:lstStyle/>
                    <a:p>
                      <a:pPr algn="r"/>
                      <a:r>
                        <a:rPr lang="fa-IR" dirty="0" smtClean="0"/>
                        <a:t>   پاتولوژی جراحی</a:t>
                      </a:r>
                      <a:endParaRPr lang="en-US" dirty="0" smtClean="0"/>
                    </a:p>
                    <a:p>
                      <a:pPr algn="ctr"/>
                      <a:r>
                        <a:rPr lang="en-US" dirty="0" smtClean="0"/>
                        <a:t>MNG</a:t>
                      </a:r>
                      <a:endParaRPr lang="en-US" dirty="0"/>
                    </a:p>
                  </a:txBody>
                  <a:tcPr/>
                </a:tc>
                <a:tc>
                  <a:txBody>
                    <a:bodyPr/>
                    <a:lstStyle/>
                    <a:p>
                      <a:r>
                        <a:rPr lang="en-US" dirty="0" smtClean="0"/>
                        <a:t>         p:4.9</a:t>
                      </a:r>
                      <a:endParaRPr lang="en-US" dirty="0"/>
                    </a:p>
                  </a:txBody>
                  <a:tcPr/>
                </a:tc>
                <a:tc>
                  <a:txBody>
                    <a:bodyPr/>
                    <a:lstStyle/>
                    <a:p>
                      <a:pPr algn="r"/>
                      <a:r>
                        <a:rPr lang="fa-IR" dirty="0" smtClean="0"/>
                        <a:t>رفلکس</a:t>
                      </a:r>
                      <a:r>
                        <a:rPr lang="fa-IR" baseline="0" dirty="0" smtClean="0"/>
                        <a:t> پاتلا کاهش یافته</a:t>
                      </a:r>
                      <a:endParaRPr lang="en-US" dirty="0"/>
                    </a:p>
                  </a:txBody>
                  <a:tcPr/>
                </a:tc>
                <a:tc>
                  <a:txBody>
                    <a:bodyPr/>
                    <a:lstStyle/>
                    <a:p>
                      <a:pPr algn="r"/>
                      <a:r>
                        <a:rPr lang="fa-IR" dirty="0" smtClean="0"/>
                        <a:t>سابقه توتال تیروئیدکتومی 1.5 ماه</a:t>
                      </a:r>
                      <a:r>
                        <a:rPr lang="fa-IR" baseline="0" dirty="0" smtClean="0"/>
                        <a:t> پیش</a:t>
                      </a:r>
                    </a:p>
                  </a:txBody>
                  <a:tcPr/>
                </a:tc>
              </a:tr>
              <a:tr h="370840">
                <a:tc>
                  <a:txBody>
                    <a:bodyPr/>
                    <a:lstStyle/>
                    <a:p>
                      <a:endParaRPr lang="en-US" dirty="0"/>
                    </a:p>
                  </a:txBody>
                  <a:tcPr/>
                </a:tc>
                <a:tc>
                  <a:txBody>
                    <a:bodyPr/>
                    <a:lstStyle/>
                    <a:p>
                      <a:r>
                        <a:rPr lang="en-US" dirty="0" smtClean="0"/>
                        <a:t>       PTH:13</a:t>
                      </a:r>
                      <a:endParaRPr lang="en-US" dirty="0"/>
                    </a:p>
                  </a:txBody>
                  <a:tcPr/>
                </a:tc>
                <a:tc>
                  <a:txBody>
                    <a:bodyPr/>
                    <a:lstStyle/>
                    <a:p>
                      <a:pPr algn="r"/>
                      <a:r>
                        <a:rPr lang="fa-IR" dirty="0" smtClean="0"/>
                        <a:t>ادم</a:t>
                      </a:r>
                      <a:r>
                        <a:rPr lang="fa-IR" baseline="0" dirty="0" smtClean="0"/>
                        <a:t> گوده گذار تحتهانی</a:t>
                      </a:r>
                      <a:endParaRPr lang="en-US" dirty="0"/>
                    </a:p>
                  </a:txBody>
                  <a:tcPr/>
                </a:tc>
                <a:tc>
                  <a:txBody>
                    <a:bodyPr/>
                    <a:lstStyle/>
                    <a:p>
                      <a:pPr algn="r"/>
                      <a:r>
                        <a:rPr lang="fa-IR" dirty="0" smtClean="0"/>
                        <a:t>ضعف و بی حالی</a:t>
                      </a:r>
                      <a:endParaRPr lang="en-US" dirty="0"/>
                    </a:p>
                  </a:txBody>
                  <a:tcPr/>
                </a:tc>
              </a:tr>
              <a:tr h="370840">
                <a:tc>
                  <a:txBody>
                    <a:bodyPr/>
                    <a:lstStyle/>
                    <a:p>
                      <a:endParaRPr lang="en-US"/>
                    </a:p>
                  </a:txBody>
                  <a:tcPr/>
                </a:tc>
                <a:tc>
                  <a:txBody>
                    <a:bodyPr/>
                    <a:lstStyle/>
                    <a:p>
                      <a:r>
                        <a:rPr lang="en-US" dirty="0" smtClean="0"/>
                        <a:t>      TSH&gt;30</a:t>
                      </a:r>
                      <a:endParaRPr lang="en-US" dirty="0"/>
                    </a:p>
                  </a:txBody>
                  <a:tcPr/>
                </a:tc>
                <a:tc>
                  <a:txBody>
                    <a:bodyPr/>
                    <a:lstStyle/>
                    <a:p>
                      <a:pPr algn="ctr"/>
                      <a:r>
                        <a:rPr lang="en-US" dirty="0" smtClean="0"/>
                        <a:t>   BMI:30</a:t>
                      </a:r>
                      <a:endParaRPr lang="en-US" dirty="0"/>
                    </a:p>
                  </a:txBody>
                  <a:tcPr/>
                </a:tc>
                <a:tc>
                  <a:txBody>
                    <a:bodyPr/>
                    <a:lstStyle/>
                    <a:p>
                      <a:pPr algn="r"/>
                      <a:r>
                        <a:rPr lang="fa-IR" dirty="0" smtClean="0"/>
                        <a:t>پارستزی</a:t>
                      </a:r>
                      <a:r>
                        <a:rPr lang="fa-IR" baseline="0" dirty="0" smtClean="0"/>
                        <a:t> دور دهان</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fa-IR" dirty="0" smtClean="0"/>
                        <a:t>اسپاسم عضلانی</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fa-IR" dirty="0" smtClean="0"/>
                        <a:t>افزایش</a:t>
                      </a:r>
                      <a:r>
                        <a:rPr lang="fa-IR" baseline="0" dirty="0" smtClean="0"/>
                        <a:t> وزن و ورم صورت</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pPr algn="r"/>
                      <a:r>
                        <a:rPr lang="fa-IR" dirty="0" smtClean="0"/>
                        <a:t>کاهش</a:t>
                      </a:r>
                      <a:r>
                        <a:rPr lang="fa-IR" baseline="0" dirty="0" smtClean="0"/>
                        <a:t> اشتها</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pPr algn="r"/>
                      <a:r>
                        <a:rPr lang="fa-IR" dirty="0" smtClean="0"/>
                        <a:t>یبوست</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pPr algn="r"/>
                      <a:r>
                        <a:rPr lang="fa-IR" dirty="0" smtClean="0"/>
                        <a:t>احساس خشونت صدا </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pPr algn="r"/>
                      <a:r>
                        <a:rPr lang="fa-IR" dirty="0" smtClean="0"/>
                        <a:t>منومتروراژی</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pPr algn="r"/>
                      <a:r>
                        <a:rPr lang="fa-IR" dirty="0" smtClean="0"/>
                        <a:t>سابقه ماژور دپرشن</a:t>
                      </a:r>
                      <a:endParaRPr lang="en-US" dirty="0"/>
                    </a:p>
                  </a:txBody>
                  <a:tcPr/>
                </a:tc>
              </a:tr>
            </a:tbl>
          </a:graphicData>
        </a:graphic>
      </p:graphicFrame>
    </p:spTree>
    <p:extLst>
      <p:ext uri="{BB962C8B-B14F-4D97-AF65-F5344CB8AC3E}">
        <p14:creationId xmlns:p14="http://schemas.microsoft.com/office/powerpoint/2010/main" val="419655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7620000" cy="1143000"/>
          </a:xfrm>
        </p:spPr>
        <p:txBody>
          <a:bodyPr/>
          <a:lstStyle/>
          <a:p>
            <a:pPr algn="ctr"/>
            <a:r>
              <a:rPr lang="fa-IR" sz="6600" dirty="0" smtClean="0">
                <a:solidFill>
                  <a:srgbClr val="00B0F0"/>
                </a:solidFill>
                <a:cs typeface="0 Koodak Bold" pitchFamily="2" charset="-78"/>
              </a:rPr>
              <a:t>با تشکر از توجه شما</a:t>
            </a:r>
            <a:endParaRPr lang="en-US" sz="6600" dirty="0">
              <a:solidFill>
                <a:srgbClr val="00B0F0"/>
              </a:solidFill>
              <a:cs typeface="0 Koodak Bold" pitchFamily="2" charset="-78"/>
            </a:endParaRPr>
          </a:p>
        </p:txBody>
      </p:sp>
    </p:spTree>
    <p:extLst>
      <p:ext uri="{BB962C8B-B14F-4D97-AF65-F5344CB8AC3E}">
        <p14:creationId xmlns:p14="http://schemas.microsoft.com/office/powerpoint/2010/main" val="1017276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609600"/>
            <a:ext cx="7467600" cy="5715000"/>
          </a:xfrm>
        </p:spPr>
        <p:txBody>
          <a:bodyPr>
            <a:normAutofit lnSpcReduction="10000"/>
          </a:bodyPr>
          <a:lstStyle/>
          <a:p>
            <a:pPr algn="r"/>
            <a:r>
              <a:rPr lang="fa-IR" dirty="0" smtClean="0">
                <a:solidFill>
                  <a:schemeClr val="tx1"/>
                </a:solidFill>
                <a:cs typeface="0 Koodak Bold" pitchFamily="2" charset="-78"/>
              </a:rPr>
              <a:t>خانم پروین بختیاری</a:t>
            </a:r>
          </a:p>
          <a:p>
            <a:pPr algn="r"/>
            <a:r>
              <a:rPr lang="fa-IR" dirty="0" smtClean="0">
                <a:solidFill>
                  <a:schemeClr val="tx1"/>
                </a:solidFill>
                <a:cs typeface="0 Koodak Bold" pitchFamily="2" charset="-78"/>
              </a:rPr>
              <a:t>اهل و ساکن کرج</a:t>
            </a:r>
          </a:p>
          <a:p>
            <a:pPr algn="r"/>
            <a:r>
              <a:rPr lang="fa-IR" dirty="0" smtClean="0">
                <a:solidFill>
                  <a:schemeClr val="tx1"/>
                </a:solidFill>
                <a:cs typeface="0 Koodak Bold" pitchFamily="2" charset="-78"/>
              </a:rPr>
              <a:t>گوینده شرح حال خود بیمار و قابل اعتماد </a:t>
            </a:r>
            <a:endParaRPr lang="fa-IR" dirty="0" smtClean="0">
              <a:solidFill>
                <a:schemeClr val="tx1"/>
              </a:solidFill>
              <a:cs typeface="0 Koodak Bold" pitchFamily="2" charset="-78"/>
            </a:endParaRPr>
          </a:p>
          <a:p>
            <a:pPr algn="r"/>
            <a:r>
              <a:rPr lang="fa-IR" sz="2800" b="1" dirty="0" smtClean="0">
                <a:solidFill>
                  <a:srgbClr val="00B0F0"/>
                </a:solidFill>
                <a:cs typeface="0 Koodak Bold" pitchFamily="2" charset="-78"/>
              </a:rPr>
              <a:t>شکایت اصلی:</a:t>
            </a:r>
            <a:r>
              <a:rPr lang="fa-IR" dirty="0" smtClean="0">
                <a:solidFill>
                  <a:schemeClr val="tx1"/>
                </a:solidFill>
                <a:cs typeface="0 Koodak Bold" pitchFamily="2" charset="-78"/>
              </a:rPr>
              <a:t> ضعف و بی حالی- گرفتگی عضلانی- پارستزی دور دهان        </a:t>
            </a:r>
            <a:r>
              <a:rPr lang="fa-IR" sz="2800" dirty="0" smtClean="0">
                <a:solidFill>
                  <a:srgbClr val="00B0F0"/>
                </a:solidFill>
                <a:cs typeface="0 Koodak Bold" pitchFamily="2" charset="-78"/>
              </a:rPr>
              <a:t>شرح ناخوشی فعلی: </a:t>
            </a:r>
            <a:r>
              <a:rPr lang="fa-IR" dirty="0" smtClean="0">
                <a:solidFill>
                  <a:schemeClr val="tx1"/>
                </a:solidFill>
                <a:cs typeface="0 Koodak Bold" pitchFamily="2" charset="-78"/>
              </a:rPr>
              <a:t>خانم 38 ساله ای هستند که در فرودین ماه 1392 بدون داشتن علائمی طی چک آزمایشات کامل من جمله تستهای عملکرد تیروئید در طی مراجعه به متخصص غدد پس از انجام سونوگرافی تیروئید(92/1/27)و انجام آسپیراسون از ندول تیروئید تحت درمان لووتیروکسین 700 میکروگرم در هفته قرار می گیرند و تقریبا هر شش ماه یکبار به پزشک خود مراجعه داشته و به گفته خودشان هر بار آسپیراسیون و تستهای تیروئیدی جهت ایشان انجام می شده است.ولی آزمایشات و پاسخ پاتولوژی هایشان در دسترس نمی باشد.</a:t>
            </a:r>
          </a:p>
          <a:p>
            <a:pPr algn="r"/>
            <a:r>
              <a:rPr lang="fa-IR" dirty="0" smtClean="0">
                <a:solidFill>
                  <a:schemeClr val="tx1"/>
                </a:solidFill>
                <a:cs typeface="0 Koodak Bold" pitchFamily="2" charset="-78"/>
              </a:rPr>
              <a:t>از </a:t>
            </a:r>
            <a:r>
              <a:rPr lang="fa-IR" dirty="0" smtClean="0">
                <a:solidFill>
                  <a:schemeClr val="tx1"/>
                </a:solidFill>
                <a:cs typeface="0 Koodak Bold" pitchFamily="2" charset="-78"/>
              </a:rPr>
              <a:t>حدود یک سال پیش بیمار دچار احساس سنگینی در گردن و تنگی نفس شده آخرین آسپیراسیون که توسط پزشکشان در تاریخ (94/5/28)انجام می شود:</a:t>
            </a:r>
          </a:p>
          <a:p>
            <a:pPr algn="r"/>
            <a:r>
              <a:rPr lang="fa-IR" dirty="0" smtClean="0">
                <a:solidFill>
                  <a:schemeClr val="tx1"/>
                </a:solidFill>
                <a:cs typeface="0 Koodak Bold" pitchFamily="2" charset="-78"/>
              </a:rPr>
              <a:t>ندول راست:دژنراسیون   ندول ایسم:کلوئید کلامپ     ندول چپ:کلوئید کلامپ   که منطبق با گواتر مولتی ندولر بوده است.در نهایت ایشان به دنبال ادامه داشتن علائم فوق و پاسخ پاتولوژی فوق و سونوگرافی که در تاریخ (94/8/22)انجام شده به درمانگاه غدد بیمارستان طالقانی مراجعه می کنند.</a:t>
            </a:r>
            <a:endParaRPr lang="en-US" dirty="0">
              <a:solidFill>
                <a:schemeClr val="tx1"/>
              </a:solidFill>
              <a:cs typeface="0 Koodak Bold" pitchFamily="2" charset="-78"/>
            </a:endParaRPr>
          </a:p>
        </p:txBody>
      </p:sp>
    </p:spTree>
    <p:extLst>
      <p:ext uri="{BB962C8B-B14F-4D97-AF65-F5344CB8AC3E}">
        <p14:creationId xmlns:p14="http://schemas.microsoft.com/office/powerpoint/2010/main" val="4263330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71" t="3200" r="18068" b="325"/>
          <a:stretch/>
        </p:blipFill>
        <p:spPr>
          <a:xfrm>
            <a:off x="1371600" y="381000"/>
            <a:ext cx="5867400" cy="5943600"/>
          </a:xfrm>
          <a:scene3d>
            <a:camera prst="obliqueTopLeft"/>
            <a:lightRig rig="threePt" dir="t"/>
          </a:scene3d>
          <a:sp3d>
            <a:bevelT/>
          </a:sp3d>
        </p:spPr>
      </p:pic>
    </p:spTree>
    <p:extLst>
      <p:ext uri="{BB962C8B-B14F-4D97-AF65-F5344CB8AC3E}">
        <p14:creationId xmlns:p14="http://schemas.microsoft.com/office/powerpoint/2010/main" val="1611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710"/>
          <a:stretch/>
        </p:blipFill>
        <p:spPr>
          <a:xfrm>
            <a:off x="1219200" y="304800"/>
            <a:ext cx="5867400" cy="6019800"/>
          </a:xfrm>
          <a:effectLst>
            <a:softEdge rad="12700"/>
          </a:effectLst>
          <a:scene3d>
            <a:camera prst="orthographicFront"/>
            <a:lightRig rig="threePt" dir="t"/>
          </a:scene3d>
          <a:sp3d>
            <a:bevelT/>
          </a:sp3d>
        </p:spPr>
      </p:pic>
    </p:spTree>
    <p:extLst>
      <p:ext uri="{BB962C8B-B14F-4D97-AF65-F5344CB8AC3E}">
        <p14:creationId xmlns:p14="http://schemas.microsoft.com/office/powerpoint/2010/main" val="3596248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57200"/>
            <a:ext cx="7696200" cy="5867400"/>
          </a:xfrm>
        </p:spPr>
        <p:txBody>
          <a:bodyPr/>
          <a:lstStyle/>
          <a:p>
            <a:pPr algn="r"/>
            <a:r>
              <a:rPr lang="fa-IR" dirty="0" smtClean="0">
                <a:solidFill>
                  <a:schemeClr val="tx1"/>
                </a:solidFill>
                <a:cs typeface="0 Koodak Bold" pitchFamily="2" charset="-78"/>
              </a:rPr>
              <a:t>در معاینه تیروئید در درمانگاه </a:t>
            </a:r>
            <a:r>
              <a:rPr lang="fa-IR" dirty="0" smtClean="0">
                <a:solidFill>
                  <a:schemeClr val="tx1"/>
                </a:solidFill>
                <a:cs typeface="0 Koodak Bold" pitchFamily="2" charset="-78"/>
              </a:rPr>
              <a:t>سایز </a:t>
            </a:r>
            <a:r>
              <a:rPr lang="fa-IR" dirty="0" smtClean="0">
                <a:solidFill>
                  <a:schemeClr val="tx1"/>
                </a:solidFill>
                <a:cs typeface="0 Koodak Bold" pitchFamily="2" charset="-78"/>
              </a:rPr>
              <a:t>تیروئید حدود 50 گرم و در هر دو لب ندولاریتی متعدد و با بزرگترین سایز حدود 2 سانتی متر در لب راست تیروئید لمس می شود.و توصیه به آسپیراسیون مجدد میشود ولی خود بیمار رضایت نداده و پس از ارجاع بیمار به درمانگاه جراحی در نهایت بیمار در بخش جراحی در تاریخ (94/9/14) بستری می شود.و در حالی که همچنان لووتیروکسین 700 میکروگرم در هفته بیمار مصرف می کرده است آزمایشات ابتدای بستری به شرح:</a:t>
            </a:r>
          </a:p>
          <a:p>
            <a:r>
              <a:rPr lang="fa-IR" dirty="0">
                <a:solidFill>
                  <a:schemeClr val="tx1"/>
                </a:solidFill>
                <a:cs typeface="0 Koodak Bold" pitchFamily="2" charset="-78"/>
              </a:rPr>
              <a:t> </a:t>
            </a:r>
            <a:r>
              <a:rPr lang="fa-IR" dirty="0" smtClean="0">
                <a:solidFill>
                  <a:schemeClr val="tx1"/>
                </a:solidFill>
                <a:cs typeface="0 Koodak Bold" pitchFamily="2" charset="-78"/>
              </a:rPr>
              <a:t>  </a:t>
            </a:r>
            <a:r>
              <a:rPr lang="en-US" dirty="0" smtClean="0">
                <a:solidFill>
                  <a:schemeClr val="tx1"/>
                </a:solidFill>
                <a:cs typeface="0 Koodak Bold" pitchFamily="2" charset="-78"/>
              </a:rPr>
              <a:t>TSH:  1.4   </a:t>
            </a:r>
            <a:r>
              <a:rPr lang="en-US" dirty="0" err="1" smtClean="0">
                <a:solidFill>
                  <a:schemeClr val="tx1"/>
                </a:solidFill>
                <a:cs typeface="0 Koodak Bold" pitchFamily="2" charset="-78"/>
              </a:rPr>
              <a:t>miu</a:t>
            </a:r>
            <a:r>
              <a:rPr lang="en-US" dirty="0" smtClean="0">
                <a:solidFill>
                  <a:schemeClr val="tx1"/>
                </a:solidFill>
                <a:cs typeface="0 Koodak Bold" pitchFamily="2" charset="-78"/>
              </a:rPr>
              <a:t>/L</a:t>
            </a:r>
          </a:p>
          <a:p>
            <a:r>
              <a:rPr lang="en-US" dirty="0">
                <a:solidFill>
                  <a:schemeClr val="tx1"/>
                </a:solidFill>
                <a:cs typeface="0 Koodak Bold" pitchFamily="2" charset="-78"/>
              </a:rPr>
              <a:t> </a:t>
            </a:r>
            <a:r>
              <a:rPr lang="en-US" dirty="0" smtClean="0">
                <a:solidFill>
                  <a:schemeClr val="tx1"/>
                </a:solidFill>
                <a:cs typeface="0 Koodak Bold" pitchFamily="2" charset="-78"/>
              </a:rPr>
              <a:t>  Total T4:  6 </a:t>
            </a:r>
            <a:r>
              <a:rPr lang="en-US" dirty="0" err="1" smtClean="0">
                <a:solidFill>
                  <a:schemeClr val="tx1"/>
                </a:solidFill>
                <a:cs typeface="0 Koodak Bold" pitchFamily="2" charset="-78"/>
              </a:rPr>
              <a:t>mgr</a:t>
            </a:r>
            <a:r>
              <a:rPr lang="en-US" dirty="0" smtClean="0">
                <a:solidFill>
                  <a:schemeClr val="tx1"/>
                </a:solidFill>
                <a:cs typeface="0 Koodak Bold" pitchFamily="2" charset="-78"/>
              </a:rPr>
              <a:t>/dl</a:t>
            </a:r>
          </a:p>
          <a:p>
            <a:r>
              <a:rPr lang="en-US" dirty="0">
                <a:solidFill>
                  <a:schemeClr val="tx1"/>
                </a:solidFill>
                <a:cs typeface="0 Koodak Bold" pitchFamily="2" charset="-78"/>
              </a:rPr>
              <a:t> </a:t>
            </a:r>
            <a:r>
              <a:rPr lang="en-US" dirty="0" smtClean="0">
                <a:solidFill>
                  <a:schemeClr val="tx1"/>
                </a:solidFill>
                <a:cs typeface="0 Koodak Bold" pitchFamily="2" charset="-78"/>
              </a:rPr>
              <a:t>  25(OH)D3:  </a:t>
            </a:r>
            <a:r>
              <a:rPr lang="en-US" dirty="0" smtClean="0">
                <a:solidFill>
                  <a:schemeClr val="tx1"/>
                </a:solidFill>
                <a:cs typeface="0 Koodak Bold" pitchFamily="2" charset="-78"/>
              </a:rPr>
              <a:t>16</a:t>
            </a:r>
            <a:r>
              <a:rPr lang="fa-IR" dirty="0" smtClean="0">
                <a:solidFill>
                  <a:schemeClr val="tx1"/>
                </a:solidFill>
                <a:cs typeface="0 Koodak Bold" pitchFamily="2" charset="-78"/>
              </a:rPr>
              <a:t> </a:t>
            </a:r>
            <a:r>
              <a:rPr lang="en-US" dirty="0" smtClean="0">
                <a:solidFill>
                  <a:schemeClr val="tx1"/>
                </a:solidFill>
                <a:cs typeface="0 Koodak Bold" pitchFamily="2" charset="-78"/>
              </a:rPr>
              <a:t> </a:t>
            </a:r>
            <a:r>
              <a:rPr lang="en-US" dirty="0" err="1" smtClean="0">
                <a:solidFill>
                  <a:schemeClr val="tx1"/>
                </a:solidFill>
                <a:cs typeface="0 Koodak Bold" pitchFamily="2" charset="-78"/>
              </a:rPr>
              <a:t>ng</a:t>
            </a:r>
            <a:r>
              <a:rPr lang="en-US" dirty="0" smtClean="0">
                <a:solidFill>
                  <a:schemeClr val="tx1"/>
                </a:solidFill>
                <a:cs typeface="0 Koodak Bold" pitchFamily="2" charset="-78"/>
              </a:rPr>
              <a:t>/ml</a:t>
            </a:r>
            <a:endParaRPr lang="en-US" dirty="0" smtClean="0">
              <a:solidFill>
                <a:schemeClr val="tx1"/>
              </a:solidFill>
              <a:cs typeface="0 Koodak Bold" pitchFamily="2" charset="-78"/>
            </a:endParaRPr>
          </a:p>
          <a:p>
            <a:r>
              <a:rPr lang="en-US" dirty="0">
                <a:solidFill>
                  <a:schemeClr val="tx1"/>
                </a:solidFill>
                <a:cs typeface="0 Koodak Bold" pitchFamily="2" charset="-78"/>
              </a:rPr>
              <a:t> </a:t>
            </a:r>
            <a:r>
              <a:rPr lang="en-US" dirty="0" smtClean="0">
                <a:solidFill>
                  <a:schemeClr val="tx1"/>
                </a:solidFill>
                <a:cs typeface="0 Koodak Bold" pitchFamily="2" charset="-78"/>
              </a:rPr>
              <a:t>   </a:t>
            </a:r>
            <a:r>
              <a:rPr lang="en-US" dirty="0" err="1" smtClean="0">
                <a:solidFill>
                  <a:schemeClr val="tx1"/>
                </a:solidFill>
                <a:cs typeface="0 Koodak Bold" pitchFamily="2" charset="-78"/>
              </a:rPr>
              <a:t>ca</a:t>
            </a:r>
            <a:r>
              <a:rPr lang="en-US" dirty="0" smtClean="0">
                <a:solidFill>
                  <a:schemeClr val="tx1"/>
                </a:solidFill>
                <a:cs typeface="0 Koodak Bold" pitchFamily="2" charset="-78"/>
              </a:rPr>
              <a:t> : 8.6           p:4.4         mg:2.2          Alb:3.8      Na: 138       k: 3.7</a:t>
            </a:r>
          </a:p>
          <a:p>
            <a:pPr algn="r"/>
            <a:r>
              <a:rPr lang="fa-IR" dirty="0" smtClean="0">
                <a:solidFill>
                  <a:schemeClr val="tx1"/>
                </a:solidFill>
                <a:cs typeface="0 Koodak Bold" pitchFamily="2" charset="-78"/>
              </a:rPr>
              <a:t>همچنین در تاریخ (94/9/16)جهت بیمار اسکن تیروئید انجام شده .</a:t>
            </a:r>
          </a:p>
          <a:p>
            <a:pPr algn="r"/>
            <a:r>
              <a:rPr lang="fa-IR" dirty="0" smtClean="0">
                <a:solidFill>
                  <a:schemeClr val="tx1"/>
                </a:solidFill>
                <a:cs typeface="0 Koodak Bold" pitchFamily="2" charset="-78"/>
              </a:rPr>
              <a:t>در نهایت بیمار در تاریخ(94/9/24)تحت عمل جراحی توتال تیروئیدکتومی قرار می گیرند و بافت تیروئید جهت پاتولوژی ارسال می شود.</a:t>
            </a:r>
            <a:endParaRPr lang="en-US" dirty="0" smtClean="0">
              <a:solidFill>
                <a:schemeClr val="tx1"/>
              </a:solidFill>
              <a:cs typeface="0 Koodak Bold" pitchFamily="2" charset="-78"/>
            </a:endParaRPr>
          </a:p>
          <a:p>
            <a:r>
              <a:rPr lang="en-US" dirty="0">
                <a:solidFill>
                  <a:schemeClr val="tx1"/>
                </a:solidFill>
                <a:cs typeface="0 Koodak Bold" pitchFamily="2" charset="-78"/>
              </a:rPr>
              <a:t> </a:t>
            </a:r>
            <a:r>
              <a:rPr lang="en-US" dirty="0" smtClean="0">
                <a:solidFill>
                  <a:schemeClr val="tx1"/>
                </a:solidFill>
                <a:cs typeface="0 Koodak Bold" pitchFamily="2" charset="-78"/>
              </a:rPr>
              <a:t>   </a:t>
            </a:r>
            <a:endParaRPr lang="en-US" dirty="0">
              <a:solidFill>
                <a:schemeClr val="tx1"/>
              </a:solidFill>
              <a:cs typeface="0 Koodak Bold" pitchFamily="2" charset="-78"/>
            </a:endParaRPr>
          </a:p>
        </p:txBody>
      </p:sp>
    </p:spTree>
    <p:extLst>
      <p:ext uri="{BB962C8B-B14F-4D97-AF65-F5344CB8AC3E}">
        <p14:creationId xmlns:p14="http://schemas.microsoft.com/office/powerpoint/2010/main" val="2454579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649" b="10657"/>
          <a:stretch/>
        </p:blipFill>
        <p:spPr>
          <a:xfrm>
            <a:off x="990600" y="533400"/>
            <a:ext cx="6553200" cy="5867400"/>
          </a:xfrm>
          <a:scene3d>
            <a:camera prst="orthographicFront"/>
            <a:lightRig rig="threePt" dir="t"/>
          </a:scene3d>
          <a:sp3d>
            <a:bevelT/>
          </a:sp3d>
        </p:spPr>
      </p:pic>
    </p:spTree>
    <p:extLst>
      <p:ext uri="{BB962C8B-B14F-4D97-AF65-F5344CB8AC3E}">
        <p14:creationId xmlns:p14="http://schemas.microsoft.com/office/powerpoint/2010/main" val="2957527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447800" y="609600"/>
            <a:ext cx="6096000" cy="5943600"/>
          </a:xfrm>
          <a:scene3d>
            <a:camera prst="orthographicFront"/>
            <a:lightRig rig="threePt" dir="t"/>
          </a:scene3d>
          <a:sp3d>
            <a:bevelT/>
          </a:sp3d>
        </p:spPr>
      </p:pic>
    </p:spTree>
    <p:extLst>
      <p:ext uri="{BB962C8B-B14F-4D97-AF65-F5344CB8AC3E}">
        <p14:creationId xmlns:p14="http://schemas.microsoft.com/office/powerpoint/2010/main" val="3639757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51" t="26304" b="5216"/>
          <a:stretch/>
        </p:blipFill>
        <p:spPr>
          <a:xfrm>
            <a:off x="914400" y="304800"/>
            <a:ext cx="6705600" cy="6324600"/>
          </a:xfrm>
          <a:scene3d>
            <a:camera prst="orthographicFront"/>
            <a:lightRig rig="threePt" dir="t"/>
          </a:scene3d>
          <a:sp3d>
            <a:bevelT/>
          </a:sp3d>
        </p:spPr>
      </p:pic>
    </p:spTree>
    <p:extLst>
      <p:ext uri="{BB962C8B-B14F-4D97-AF65-F5344CB8AC3E}">
        <p14:creationId xmlns:p14="http://schemas.microsoft.com/office/powerpoint/2010/main" val="3707561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315200" cy="5867400"/>
          </a:xfrm>
        </p:spPr>
        <p:txBody>
          <a:bodyPr/>
          <a:lstStyle/>
          <a:p>
            <a:pPr algn="r"/>
            <a:r>
              <a:rPr lang="fa-IR" dirty="0" smtClean="0">
                <a:solidFill>
                  <a:schemeClr val="tx1"/>
                </a:solidFill>
                <a:cs typeface="0 Koodak Bold" pitchFamily="2" charset="-78"/>
              </a:rPr>
              <a:t>پس از عمل قرص لووتیروکسین بیمار قطع شده و یک روز پس از عمل بیمار دچار ضعف و بی حالی و پارستزی دور دهان شده و آزمایشات به شرح :</a:t>
            </a:r>
          </a:p>
          <a:p>
            <a:r>
              <a:rPr lang="en-US" dirty="0" err="1" smtClean="0">
                <a:solidFill>
                  <a:schemeClr val="tx1"/>
                </a:solidFill>
                <a:cs typeface="0 Koodak Bold" pitchFamily="2" charset="-78"/>
              </a:rPr>
              <a:t>Ca</a:t>
            </a:r>
            <a:r>
              <a:rPr lang="en-US" dirty="0" smtClean="0">
                <a:solidFill>
                  <a:schemeClr val="tx1"/>
                </a:solidFill>
                <a:cs typeface="0 Koodak Bold" pitchFamily="2" charset="-78"/>
              </a:rPr>
              <a:t>: 6.5 mg/dl        p: 4.3mg/dl     PTH: 13 </a:t>
            </a:r>
            <a:r>
              <a:rPr lang="en-US" dirty="0" err="1" smtClean="0">
                <a:solidFill>
                  <a:schemeClr val="tx1"/>
                </a:solidFill>
                <a:cs typeface="0 Koodak Bold" pitchFamily="2" charset="-78"/>
              </a:rPr>
              <a:t>pg</a:t>
            </a:r>
            <a:r>
              <a:rPr lang="en-US" dirty="0" smtClean="0">
                <a:solidFill>
                  <a:schemeClr val="tx1"/>
                </a:solidFill>
                <a:cs typeface="0 Koodak Bold" pitchFamily="2" charset="-78"/>
              </a:rPr>
              <a:t>/ml</a:t>
            </a:r>
            <a:r>
              <a:rPr lang="fa-IR" dirty="0" smtClean="0">
                <a:solidFill>
                  <a:schemeClr val="tx1"/>
                </a:solidFill>
                <a:cs typeface="0 Koodak Bold" pitchFamily="2" charset="-78"/>
              </a:rPr>
              <a:t> </a:t>
            </a:r>
            <a:r>
              <a:rPr lang="en-US" dirty="0" smtClean="0">
                <a:solidFill>
                  <a:schemeClr val="tx1"/>
                </a:solidFill>
                <a:cs typeface="0 Koodak Bold" pitchFamily="2" charset="-78"/>
              </a:rPr>
              <a:t>(94/9/25)</a:t>
            </a:r>
            <a:endParaRPr lang="en-US" dirty="0" smtClean="0">
              <a:solidFill>
                <a:schemeClr val="tx1"/>
              </a:solidFill>
              <a:cs typeface="0 Koodak Bold" pitchFamily="2" charset="-78"/>
            </a:endParaRPr>
          </a:p>
          <a:p>
            <a:pPr algn="r"/>
            <a:r>
              <a:rPr lang="fa-IR" dirty="0" smtClean="0">
                <a:solidFill>
                  <a:schemeClr val="tx1"/>
                </a:solidFill>
                <a:cs typeface="0 Koodak Bold" pitchFamily="2" charset="-78"/>
              </a:rPr>
              <a:t>بیمار با تشخیص هیپوکلسمی در ضمینه هایپوپاراتیروئیدی پس از تیروئیدکتومی زیر نظر سرویس جراحی تحت درمان قرار می گیرند.</a:t>
            </a:r>
          </a:p>
          <a:p>
            <a:pPr marL="457200" indent="-457200">
              <a:buAutoNum type="arabicPeriod"/>
            </a:pPr>
            <a:r>
              <a:rPr lang="en-US" dirty="0" smtClean="0">
                <a:solidFill>
                  <a:schemeClr val="tx1"/>
                </a:solidFill>
                <a:cs typeface="0 Koodak Bold" pitchFamily="2" charset="-78"/>
              </a:rPr>
              <a:t>Tab      Caco3 1gr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TDS</a:t>
            </a:r>
          </a:p>
          <a:p>
            <a:pPr marL="457200" indent="-457200">
              <a:buAutoNum type="arabicPeriod"/>
            </a:pPr>
            <a:r>
              <a:rPr lang="en-US" dirty="0" smtClean="0">
                <a:solidFill>
                  <a:schemeClr val="tx1"/>
                </a:solidFill>
                <a:cs typeface="0 Koodak Bold" pitchFamily="2" charset="-78"/>
              </a:rPr>
              <a:t>Tab       </a:t>
            </a:r>
            <a:r>
              <a:rPr lang="en-US" dirty="0" err="1" smtClean="0">
                <a:solidFill>
                  <a:schemeClr val="tx1"/>
                </a:solidFill>
                <a:cs typeface="0 Koodak Bold" pitchFamily="2" charset="-78"/>
              </a:rPr>
              <a:t>Ca</a:t>
            </a:r>
            <a:r>
              <a:rPr lang="en-US" dirty="0" smtClean="0">
                <a:solidFill>
                  <a:schemeClr val="tx1"/>
                </a:solidFill>
                <a:cs typeface="0 Koodak Bold" pitchFamily="2" charset="-78"/>
              </a:rPr>
              <a:t>-D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BD</a:t>
            </a:r>
          </a:p>
          <a:p>
            <a:pPr marL="457200" indent="-457200">
              <a:buAutoNum type="arabicPeriod"/>
            </a:pPr>
            <a:r>
              <a:rPr lang="en-US" dirty="0" smtClean="0">
                <a:solidFill>
                  <a:schemeClr val="tx1"/>
                </a:solidFill>
                <a:cs typeface="0 Koodak Bold" pitchFamily="2" charset="-78"/>
              </a:rPr>
              <a:t>Pearl    </a:t>
            </a:r>
            <a:r>
              <a:rPr lang="en-US" dirty="0" err="1" smtClean="0">
                <a:solidFill>
                  <a:schemeClr val="tx1"/>
                </a:solidFill>
                <a:cs typeface="0 Koodak Bold" pitchFamily="2" charset="-78"/>
              </a:rPr>
              <a:t>Rocartrol</a:t>
            </a:r>
            <a:r>
              <a:rPr lang="en-US" dirty="0" smtClean="0">
                <a:solidFill>
                  <a:schemeClr val="tx1"/>
                </a:solidFill>
                <a:cs typeface="0 Koodak Bold" pitchFamily="2" charset="-78"/>
              </a:rPr>
              <a:t>  0.25 </a:t>
            </a:r>
            <a:r>
              <a:rPr lang="en-US" dirty="0" smtClean="0">
                <a:solidFill>
                  <a:schemeClr val="tx1"/>
                </a:solidFill>
                <a:cs typeface="0 Koodak Bold" pitchFamily="2" charset="-78"/>
              </a:rPr>
              <a:t>mcg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daily         </a:t>
            </a:r>
            <a:endParaRPr lang="fa-IR" dirty="0" smtClean="0">
              <a:solidFill>
                <a:schemeClr val="tx1"/>
              </a:solidFill>
              <a:cs typeface="0 Koodak Bold" pitchFamily="2" charset="-78"/>
            </a:endParaRPr>
          </a:p>
          <a:p>
            <a:pPr algn="r"/>
            <a:r>
              <a:rPr lang="fa-IR" dirty="0" smtClean="0">
                <a:solidFill>
                  <a:schemeClr val="tx1"/>
                </a:solidFill>
                <a:cs typeface="0 Koodak Bold" pitchFamily="2" charset="-78"/>
              </a:rPr>
              <a:t>همچنین گاهی جهت بیمار کلسیم گلوکانات 10 در صد وریدی به میزان دو ویال تجویز می شده است و </a:t>
            </a:r>
            <a:r>
              <a:rPr lang="fa-IR" dirty="0" smtClean="0">
                <a:solidFill>
                  <a:schemeClr val="tx1"/>
                </a:solidFill>
                <a:cs typeface="0 Koodak Bold" pitchFamily="2" charset="-78"/>
              </a:rPr>
              <a:t>رنج </a:t>
            </a:r>
            <a:r>
              <a:rPr lang="fa-IR" dirty="0" smtClean="0">
                <a:solidFill>
                  <a:schemeClr val="tx1"/>
                </a:solidFill>
                <a:cs typeface="0 Koodak Bold" pitchFamily="2" charset="-78"/>
              </a:rPr>
              <a:t>تغییرات کلسیم بیمار حین بستری بین 6-7 بوده است.و غیر از ضعف و بی حالی و پارستزی گهگاهی علائم دیگری از قبیل اسپاسم عضلانی و شووستوک و تروسو نداشته است.در نهایت بیمار در تاریخ (94/10/3)با کلسیم 6.1 میلی گرم در دسیلیتر با دستور دارویی زیر و توصیه به مراجعه یک هفته بعد با پاسخ تستهای تیروئید و کلسیم و فسفر به درمانگاه جراحی ترخیص می شوند.</a:t>
            </a:r>
          </a:p>
          <a:p>
            <a:pPr marL="457200" indent="-457200">
              <a:buFont typeface="+mj-lt"/>
              <a:buAutoNum type="arabicPeriod"/>
            </a:pPr>
            <a:r>
              <a:rPr lang="en-US" dirty="0" smtClean="0">
                <a:solidFill>
                  <a:schemeClr val="tx1"/>
                </a:solidFill>
                <a:cs typeface="0 Koodak Bold" pitchFamily="2" charset="-78"/>
              </a:rPr>
              <a:t>Tab      Caco3   1gr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QID</a:t>
            </a:r>
          </a:p>
          <a:p>
            <a:pPr marL="457200" indent="-457200">
              <a:buFont typeface="+mj-lt"/>
              <a:buAutoNum type="arabicPeriod"/>
            </a:pPr>
            <a:r>
              <a:rPr lang="en-US" dirty="0" smtClean="0">
                <a:solidFill>
                  <a:schemeClr val="tx1"/>
                </a:solidFill>
                <a:cs typeface="0 Koodak Bold" pitchFamily="2" charset="-78"/>
              </a:rPr>
              <a:t>Tab       </a:t>
            </a:r>
            <a:r>
              <a:rPr lang="en-US" dirty="0" err="1" smtClean="0">
                <a:solidFill>
                  <a:schemeClr val="tx1"/>
                </a:solidFill>
                <a:cs typeface="0 Koodak Bold" pitchFamily="2" charset="-78"/>
              </a:rPr>
              <a:t>Ca</a:t>
            </a:r>
            <a:r>
              <a:rPr lang="en-US" dirty="0" smtClean="0">
                <a:solidFill>
                  <a:schemeClr val="tx1"/>
                </a:solidFill>
                <a:cs typeface="0 Koodak Bold" pitchFamily="2" charset="-78"/>
              </a:rPr>
              <a:t>-D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TDS</a:t>
            </a:r>
          </a:p>
          <a:p>
            <a:pPr marL="457200" indent="-457200">
              <a:buFont typeface="+mj-lt"/>
              <a:buAutoNum type="arabicPeriod"/>
            </a:pPr>
            <a:r>
              <a:rPr lang="en-US" dirty="0" smtClean="0">
                <a:solidFill>
                  <a:schemeClr val="tx1"/>
                </a:solidFill>
                <a:cs typeface="0 Koodak Bold" pitchFamily="2" charset="-78"/>
              </a:rPr>
              <a:t>Pearl    </a:t>
            </a:r>
            <a:r>
              <a:rPr lang="en-US" dirty="0" err="1" smtClean="0">
                <a:solidFill>
                  <a:schemeClr val="tx1"/>
                </a:solidFill>
                <a:cs typeface="0 Koodak Bold" pitchFamily="2" charset="-78"/>
              </a:rPr>
              <a:t>Rocartrol</a:t>
            </a:r>
            <a:r>
              <a:rPr lang="en-US" dirty="0" smtClean="0">
                <a:solidFill>
                  <a:schemeClr val="tx1"/>
                </a:solidFill>
                <a:cs typeface="0 Koodak Bold" pitchFamily="2" charset="-78"/>
              </a:rPr>
              <a:t>    0.25 </a:t>
            </a:r>
            <a:r>
              <a:rPr lang="en-US" dirty="0" smtClean="0">
                <a:solidFill>
                  <a:schemeClr val="tx1"/>
                </a:solidFill>
                <a:cs typeface="0 Koodak Bold" pitchFamily="2" charset="-78"/>
              </a:rPr>
              <a:t>mcg     </a:t>
            </a:r>
            <a:r>
              <a:rPr lang="en-US" dirty="0" err="1" smtClean="0">
                <a:solidFill>
                  <a:schemeClr val="tx1"/>
                </a:solidFill>
                <a:cs typeface="0 Koodak Bold" pitchFamily="2" charset="-78"/>
              </a:rPr>
              <a:t>po</a:t>
            </a:r>
            <a:r>
              <a:rPr lang="en-US" dirty="0" smtClean="0">
                <a:solidFill>
                  <a:schemeClr val="tx1"/>
                </a:solidFill>
                <a:cs typeface="0 Koodak Bold" pitchFamily="2" charset="-78"/>
              </a:rPr>
              <a:t>   BID</a:t>
            </a:r>
          </a:p>
          <a:p>
            <a:endParaRPr lang="fa-IR" dirty="0" smtClean="0">
              <a:solidFill>
                <a:schemeClr val="tx1"/>
              </a:solidFill>
              <a:cs typeface="0 Koodak Bold" pitchFamily="2" charset="-78"/>
            </a:endParaRPr>
          </a:p>
        </p:txBody>
      </p:sp>
    </p:spTree>
    <p:extLst>
      <p:ext uri="{BB962C8B-B14F-4D97-AF65-F5344CB8AC3E}">
        <p14:creationId xmlns:p14="http://schemas.microsoft.com/office/powerpoint/2010/main" val="2806122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377</TotalTime>
  <Words>1234</Words>
  <Application>Microsoft Office PowerPoint</Application>
  <PresentationFormat>On-screen Show (4:3)</PresentationFormat>
  <Paragraphs>83</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Adjacency</vt:lpstr>
      <vt:lpstr>به نام خدا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لیست مشکلات</vt:lpstr>
      <vt:lpstr>با تشکر از توجه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Reza</cp:lastModifiedBy>
  <cp:revision>68</cp:revision>
  <dcterms:created xsi:type="dcterms:W3CDTF">2016-01-30T20:04:43Z</dcterms:created>
  <dcterms:modified xsi:type="dcterms:W3CDTF">2016-02-01T02:42:33Z</dcterms:modified>
</cp:coreProperties>
</file>