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58" r:id="rId5"/>
    <p:sldId id="259" r:id="rId6"/>
    <p:sldId id="260" r:id="rId7"/>
    <p:sldId id="261" r:id="rId8"/>
    <p:sldId id="262" r:id="rId9"/>
    <p:sldId id="263" r:id="rId10"/>
    <p:sldId id="264" r:id="rId11"/>
    <p:sldId id="265" r:id="rId12"/>
    <p:sldId id="266" r:id="rId13"/>
    <p:sldId id="283" r:id="rId14"/>
    <p:sldId id="267" r:id="rId15"/>
    <p:sldId id="268" r:id="rId16"/>
    <p:sldId id="269" r:id="rId17"/>
    <p:sldId id="270" r:id="rId18"/>
    <p:sldId id="271" r:id="rId19"/>
    <p:sldId id="272" r:id="rId20"/>
    <p:sldId id="273" r:id="rId21"/>
    <p:sldId id="274" r:id="rId22"/>
    <p:sldId id="286" r:id="rId23"/>
    <p:sldId id="275" r:id="rId24"/>
    <p:sldId id="285" r:id="rId25"/>
    <p:sldId id="284" r:id="rId26"/>
    <p:sldId id="276" r:id="rId27"/>
    <p:sldId id="277" r:id="rId28"/>
    <p:sldId id="278" r:id="rId29"/>
    <p:sldId id="279" r:id="rId30"/>
    <p:sldId id="280" r:id="rId31"/>
    <p:sldId id="28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23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7143A-A266-4DCE-A845-B7EE294A3B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1932477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7143A-A266-4DCE-A845-B7EE294A3B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4019803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7143A-A266-4DCE-A845-B7EE294A3B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93118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7143A-A266-4DCE-A845-B7EE294A3B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376936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7143A-A266-4DCE-A845-B7EE294A3B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148313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7143A-A266-4DCE-A845-B7EE294A3B0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1412782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7143A-A266-4DCE-A845-B7EE294A3B0D}"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324454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7143A-A266-4DCE-A845-B7EE294A3B0D}"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295119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7143A-A266-4DCE-A845-B7EE294A3B0D}"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138841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7143A-A266-4DCE-A845-B7EE294A3B0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249795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7143A-A266-4DCE-A845-B7EE294A3B0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30776-6D1A-4057-B8D0-A080FBC8934D}" type="slidenum">
              <a:rPr lang="en-US" smtClean="0"/>
              <a:t>‹#›</a:t>
            </a:fld>
            <a:endParaRPr lang="en-US"/>
          </a:p>
        </p:txBody>
      </p:sp>
    </p:spTree>
    <p:extLst>
      <p:ext uri="{BB962C8B-B14F-4D97-AF65-F5344CB8AC3E}">
        <p14:creationId xmlns:p14="http://schemas.microsoft.com/office/powerpoint/2010/main" val="414460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7143A-A266-4DCE-A845-B7EE294A3B0D}" type="datetimeFigureOut">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30776-6D1A-4057-B8D0-A080FBC8934D}" type="slidenum">
              <a:rPr lang="en-US" smtClean="0"/>
              <a:t>‹#›</a:t>
            </a:fld>
            <a:endParaRPr lang="en-US"/>
          </a:p>
        </p:txBody>
      </p:sp>
    </p:spTree>
    <p:extLst>
      <p:ext uri="{BB962C8B-B14F-4D97-AF65-F5344CB8AC3E}">
        <p14:creationId xmlns:p14="http://schemas.microsoft.com/office/powerpoint/2010/main" val="292852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548680"/>
            <a:ext cx="8064896" cy="3051771"/>
          </a:xfrm>
        </p:spPr>
        <p:txBody>
          <a:bodyPr>
            <a:normAutofit/>
          </a:bodyPr>
          <a:lstStyle/>
          <a:p>
            <a:r>
              <a:rPr lang="fa-IR" b="1" dirty="0" smtClean="0"/>
              <a:t>مروری بر گایدلاین کشوری  بیماری های تیرویید در بارداری</a:t>
            </a:r>
            <a:endParaRPr lang="en-US" b="1" dirty="0"/>
          </a:p>
        </p:txBody>
      </p:sp>
      <p:sp>
        <p:nvSpPr>
          <p:cNvPr id="3" name="Subtitle 2"/>
          <p:cNvSpPr>
            <a:spLocks noGrp="1"/>
          </p:cNvSpPr>
          <p:nvPr>
            <p:ph type="subTitle" idx="1"/>
          </p:nvPr>
        </p:nvSpPr>
        <p:spPr>
          <a:xfrm>
            <a:off x="827584" y="3789040"/>
            <a:ext cx="7376864" cy="1752600"/>
          </a:xfrm>
        </p:spPr>
        <p:txBody>
          <a:bodyPr>
            <a:normAutofit/>
          </a:bodyPr>
          <a:lstStyle/>
          <a:p>
            <a:r>
              <a:rPr lang="en-US" sz="2000" b="1" dirty="0" smtClean="0">
                <a:solidFill>
                  <a:srgbClr val="C00000"/>
                </a:solidFill>
              </a:rPr>
              <a:t>A Amouzegar MD</a:t>
            </a:r>
          </a:p>
          <a:p>
            <a:r>
              <a:rPr lang="en-US" sz="1800" dirty="0" smtClean="0">
                <a:solidFill>
                  <a:srgbClr val="C00000"/>
                </a:solidFill>
              </a:rPr>
              <a:t>Endocrine Research Center</a:t>
            </a:r>
          </a:p>
          <a:p>
            <a:r>
              <a:rPr lang="en-US" sz="1800" dirty="0" smtClean="0">
                <a:solidFill>
                  <a:srgbClr val="C00000"/>
                </a:solidFill>
              </a:rPr>
              <a:t>Research Institute For Endocrine Sciences, Shahid Beheshti University</a:t>
            </a:r>
            <a:endParaRPr lang="en-US" sz="1800" dirty="0">
              <a:solidFill>
                <a:srgbClr val="C00000"/>
              </a:solidFill>
            </a:endParaRPr>
          </a:p>
        </p:txBody>
      </p:sp>
    </p:spTree>
    <p:extLst>
      <p:ext uri="{BB962C8B-B14F-4D97-AF65-F5344CB8AC3E}">
        <p14:creationId xmlns:p14="http://schemas.microsoft.com/office/powerpoint/2010/main" val="1060118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pPr algn="r" rtl="1"/>
            <a:r>
              <a:rPr lang="fa-IR" dirty="0"/>
              <a:t>توصیه 19: بررسی وضعیت جنین و اولتراسونوگرافی هر 3-4 هفته یک بار در زنان بارداری که پرکاری تیروئید کنترل نشده‌ دارند، و یا آنها که غلظت‌های بالای </a:t>
            </a:r>
            <a:r>
              <a:rPr lang="en-US" dirty="0" smtClean="0"/>
              <a:t> )</a:t>
            </a:r>
            <a:r>
              <a:rPr lang="en-US" dirty="0" err="1" smtClean="0"/>
              <a:t>TRAb</a:t>
            </a:r>
            <a:r>
              <a:rPr lang="en-US" dirty="0" smtClean="0"/>
              <a:t> </a:t>
            </a:r>
            <a:r>
              <a:rPr lang="fa-IR" dirty="0" smtClean="0"/>
              <a:t>بیشتر </a:t>
            </a:r>
            <a:r>
              <a:rPr lang="fa-IR" dirty="0"/>
              <a:t>از سه برابر حداکثر طبیعی) را دارا هستند، ضروری </a:t>
            </a:r>
            <a:r>
              <a:rPr lang="fa-IR" dirty="0" smtClean="0"/>
              <a:t>است</a:t>
            </a:r>
            <a:r>
              <a:rPr lang="en-US" dirty="0" smtClean="0"/>
              <a:t>.</a:t>
            </a:r>
            <a:r>
              <a:rPr lang="fa-IR" dirty="0" smtClean="0"/>
              <a:t> </a:t>
            </a:r>
            <a:r>
              <a:rPr lang="fa-IR" dirty="0"/>
              <a:t>پایش چنین مواردی به وسیله اولتراسونوگرافی برای تعداد ضربان قلب جنین و رشد او، حجم مایع امینوتیک و گواتر جنین انجام </a:t>
            </a:r>
            <a:r>
              <a:rPr lang="fa-IR" dirty="0" smtClean="0"/>
              <a:t>می‌شود</a:t>
            </a:r>
            <a:endParaRPr lang="fa-IR" dirty="0"/>
          </a:p>
          <a:p>
            <a:pPr algn="r" rtl="1"/>
            <a:r>
              <a:rPr lang="fa-IR" dirty="0"/>
              <a:t>توصیه 20: نمونه‌گیری خون بندناف در موارد فوق‌العاده استثنایی و در شرایط خاص انجام می‌شود. در موارد فوق‌العاده نادر در مادری که با داروهای ضدتیروئید درمان می‌شود و جنین او گواتر دارد و عملکرد تیروئید جنین نامشخص است نمونه‌گیری خون بندناف می‌تواند مشخص کند آیا جنین کم‌کاری یا پرکاری تیروئید </a:t>
            </a:r>
            <a:r>
              <a:rPr lang="fa-IR" dirty="0" smtClean="0"/>
              <a:t>دارد</a:t>
            </a:r>
            <a:endParaRPr lang="fa-IR" dirty="0"/>
          </a:p>
          <a:p>
            <a:pPr algn="r" rtl="1"/>
            <a:endParaRPr lang="en-US" dirty="0"/>
          </a:p>
        </p:txBody>
      </p:sp>
    </p:spTree>
    <p:extLst>
      <p:ext uri="{BB962C8B-B14F-4D97-AF65-F5344CB8AC3E}">
        <p14:creationId xmlns:p14="http://schemas.microsoft.com/office/powerpoint/2010/main" val="126023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r" rtl="1"/>
            <a:r>
              <a:rPr lang="fa-IR" dirty="0"/>
              <a:t>توصیه 21: کلیه نوزادان مادرانی که بیماری گریوز دارند (بجز آنها که </a:t>
            </a:r>
            <a:r>
              <a:rPr lang="en-US" dirty="0" err="1"/>
              <a:t>TRAb</a:t>
            </a:r>
            <a:r>
              <a:rPr lang="en-US" dirty="0"/>
              <a:t> </a:t>
            </a:r>
            <a:r>
              <a:rPr lang="fa-IR" dirty="0" smtClean="0"/>
              <a:t> انها </a:t>
            </a:r>
            <a:r>
              <a:rPr lang="fa-IR" dirty="0"/>
              <a:t>منفی است و نیاز به مصرف داروهای ضدتیروئید نداشته‌اند) باید از نظر اندازه و فعالیت غده تیروئید بررسی کامل شوند و در صورت وجود هر مورد غیرطبیعی درمان </a:t>
            </a:r>
            <a:r>
              <a:rPr lang="fa-IR" dirty="0" smtClean="0"/>
              <a:t>شوند</a:t>
            </a:r>
            <a:endParaRPr lang="fa-IR" dirty="0"/>
          </a:p>
          <a:p>
            <a:pPr algn="r" rtl="1"/>
            <a:r>
              <a:rPr lang="fa-IR" dirty="0"/>
              <a:t>توصیه22: درمان پرکاری تحت بالینی در حاملگی توصیه نمی‌شود. هیچ شواهدی وجود ندارد که این درمان نتایج حاملگی را بهبود ببخشد، بلکه ممکن است عوارض سوء جنینی ایجاد </a:t>
            </a:r>
            <a:r>
              <a:rPr lang="fa-IR" dirty="0" smtClean="0"/>
              <a:t>نماید</a:t>
            </a:r>
            <a:endParaRPr lang="fa-IR" dirty="0"/>
          </a:p>
          <a:p>
            <a:pPr algn="r" rtl="1"/>
            <a:endParaRPr lang="en-US" dirty="0"/>
          </a:p>
        </p:txBody>
      </p:sp>
    </p:spTree>
    <p:extLst>
      <p:ext uri="{BB962C8B-B14F-4D97-AF65-F5344CB8AC3E}">
        <p14:creationId xmlns:p14="http://schemas.microsoft.com/office/powerpoint/2010/main" val="3542296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r" rtl="1"/>
            <a:r>
              <a:rPr lang="fa-IR" dirty="0"/>
              <a:t>توصیه23: درمان انتخابی و بدون خطر پرکاری تیروئید در زن شیرده متی‌مازول 20-30 میلی‌گرم در روز است. از انجا که </a:t>
            </a:r>
            <a:r>
              <a:rPr lang="fa-IR" dirty="0" smtClean="0"/>
              <a:t>پروپیل‌</a:t>
            </a:r>
            <a:r>
              <a:rPr lang="en-US" dirty="0" smtClean="0"/>
              <a:t> </a:t>
            </a:r>
            <a:r>
              <a:rPr lang="fa-IR" dirty="0" smtClean="0"/>
              <a:t>تیواوراسیل </a:t>
            </a:r>
            <a:r>
              <a:rPr lang="fa-IR" dirty="0"/>
              <a:t>می‌تواند عوارض کبدی ایجاد کند، به عنوان داروی جانشین فقط در موارد خاص مصرف می‌شود. بهتر است داروی </a:t>
            </a:r>
            <a:r>
              <a:rPr lang="fa-IR" dirty="0" smtClean="0"/>
              <a:t>ضد</a:t>
            </a:r>
            <a:r>
              <a:rPr lang="en-US" dirty="0" smtClean="0"/>
              <a:t> </a:t>
            </a:r>
            <a:r>
              <a:rPr lang="fa-IR" dirty="0" smtClean="0"/>
              <a:t>تیروئید </a:t>
            </a:r>
            <a:r>
              <a:rPr lang="fa-IR" dirty="0"/>
              <a:t>در دوزهای منقسم بعد از شیردهی استفاده </a:t>
            </a:r>
            <a:r>
              <a:rPr lang="fa-IR" dirty="0" smtClean="0"/>
              <a:t>شود</a:t>
            </a:r>
            <a:endParaRPr lang="fa-IR" dirty="0"/>
          </a:p>
          <a:p>
            <a:pPr marL="0" indent="0" algn="r" rtl="1">
              <a:buNone/>
            </a:pPr>
            <a:endParaRPr lang="fa-IR" dirty="0"/>
          </a:p>
          <a:p>
            <a:pPr algn="r" rtl="1"/>
            <a:endParaRPr lang="en-US" dirty="0"/>
          </a:p>
        </p:txBody>
      </p:sp>
    </p:spTree>
    <p:extLst>
      <p:ext uri="{BB962C8B-B14F-4D97-AF65-F5344CB8AC3E}">
        <p14:creationId xmlns:p14="http://schemas.microsoft.com/office/powerpoint/2010/main" val="686814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کم </a:t>
            </a:r>
            <a:r>
              <a:rPr lang="fa-IR" dirty="0"/>
              <a:t>کاری تیروئید در </a:t>
            </a:r>
            <a:r>
              <a:rPr lang="fa-IR" dirty="0" smtClean="0"/>
              <a:t>بارداری</a:t>
            </a:r>
            <a:r>
              <a:rPr lang="fa-IR" dirty="0"/>
              <a:t/>
            </a:r>
            <a:br>
              <a:rPr lang="fa-IR" dirty="0"/>
            </a:br>
            <a:endParaRPr lang="en-US" dirty="0"/>
          </a:p>
        </p:txBody>
      </p:sp>
      <p:sp>
        <p:nvSpPr>
          <p:cNvPr id="3" name="Content Placeholder 2"/>
          <p:cNvSpPr>
            <a:spLocks noGrp="1"/>
          </p:cNvSpPr>
          <p:nvPr>
            <p:ph idx="1"/>
          </p:nvPr>
        </p:nvSpPr>
        <p:spPr>
          <a:xfrm>
            <a:off x="467544" y="1340768"/>
            <a:ext cx="8229600" cy="4525963"/>
          </a:xfrm>
        </p:spPr>
        <p:txBody>
          <a:bodyPr>
            <a:normAutofit lnSpcReduction="10000"/>
          </a:bodyPr>
          <a:lstStyle/>
          <a:p>
            <a:pPr algn="r" rtl="1"/>
            <a:r>
              <a:rPr lang="fa-IR" dirty="0" smtClean="0"/>
              <a:t>توصیه24</a:t>
            </a:r>
            <a:r>
              <a:rPr lang="fa-IR" dirty="0"/>
              <a:t>: کم کاری آشکار تیروئید در دوران بارداری باید درمان شود. این شامل تمام مادران بارداری می شود که سطح </a:t>
            </a:r>
            <a:r>
              <a:rPr lang="en-US" dirty="0"/>
              <a:t>TSH </a:t>
            </a:r>
            <a:r>
              <a:rPr lang="fa-IR" dirty="0"/>
              <a:t>سرمی آنها از </a:t>
            </a:r>
            <a:r>
              <a:rPr lang="fa-IR" dirty="0" smtClean="0"/>
              <a:t>محدوده</a:t>
            </a:r>
            <a:r>
              <a:rPr lang="en-US" dirty="0" smtClean="0"/>
              <a:t> </a:t>
            </a:r>
            <a:r>
              <a:rPr lang="fa-IR" dirty="0" smtClean="0"/>
              <a:t>ی </a:t>
            </a:r>
            <a:r>
              <a:rPr lang="fa-IR" dirty="0"/>
              <a:t>طبیعی هر سه ماهه بارداری بالاتر است و </a:t>
            </a:r>
            <a:r>
              <a:rPr lang="en-US" dirty="0" smtClean="0"/>
              <a:t> FT4  </a:t>
            </a:r>
            <a:r>
              <a:rPr lang="fa-IR" dirty="0" smtClean="0"/>
              <a:t>یا </a:t>
            </a:r>
            <a:r>
              <a:rPr lang="en-US" dirty="0" smtClean="0"/>
              <a:t> FT4I </a:t>
            </a:r>
            <a:r>
              <a:rPr lang="fa-IR" dirty="0"/>
              <a:t>سرم پایین دارند </a:t>
            </a:r>
            <a:r>
              <a:rPr lang="fa-IR" dirty="0" smtClean="0"/>
              <a:t>میشود</a:t>
            </a:r>
            <a:r>
              <a:rPr lang="fa-IR" dirty="0"/>
              <a:t>. همچنین کلیه زنان باردار که </a:t>
            </a:r>
            <a:r>
              <a:rPr lang="en-US" dirty="0"/>
              <a:t>TSH </a:t>
            </a:r>
            <a:r>
              <a:rPr lang="fa-IR" dirty="0"/>
              <a:t>سرم بالاتر از 10 میلی یونیت در لیتر دارند،  بدون توجه به میزان  </a:t>
            </a:r>
            <a:r>
              <a:rPr lang="en-US" dirty="0"/>
              <a:t>FT4 </a:t>
            </a:r>
            <a:r>
              <a:rPr lang="fa-IR" dirty="0" smtClean="0"/>
              <a:t>یا  </a:t>
            </a:r>
            <a:r>
              <a:rPr lang="en-US" dirty="0" smtClean="0"/>
              <a:t> FT4I </a:t>
            </a:r>
            <a:r>
              <a:rPr lang="fa-IR" dirty="0" smtClean="0"/>
              <a:t>سرم </a:t>
            </a:r>
            <a:r>
              <a:rPr lang="fa-IR" dirty="0"/>
              <a:t>باید درمان </a:t>
            </a:r>
            <a:r>
              <a:rPr lang="fa-IR" dirty="0" smtClean="0"/>
              <a:t>شوند</a:t>
            </a:r>
            <a:endParaRPr lang="fa-IR" dirty="0"/>
          </a:p>
          <a:p>
            <a:pPr algn="r" rtl="1"/>
            <a:r>
              <a:rPr lang="fa-IR" dirty="0"/>
              <a:t>توصیه 25: درمان هیپوتیروکسینمی ایزوله در دوران بارداری توصیه نمیشود</a:t>
            </a:r>
            <a:endParaRPr lang="en-US" dirty="0"/>
          </a:p>
        </p:txBody>
      </p:sp>
    </p:spTree>
    <p:extLst>
      <p:ext uri="{BB962C8B-B14F-4D97-AF65-F5344CB8AC3E}">
        <p14:creationId xmlns:p14="http://schemas.microsoft.com/office/powerpoint/2010/main" val="2997557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pPr algn="r" rtl="1"/>
            <a:r>
              <a:rPr lang="fa-IR" dirty="0"/>
              <a:t>توصیه 26: با توجه به کمبود شواهد، توصیه به نفع و یا به ضرر درمان کم کاری تیروئید تحت بالینی، در مادران با </a:t>
            </a:r>
            <a:r>
              <a:rPr lang="en-US" dirty="0"/>
              <a:t>TPOAb </a:t>
            </a:r>
            <a:r>
              <a:rPr lang="fa-IR" dirty="0"/>
              <a:t>منفی نمی </a:t>
            </a:r>
            <a:r>
              <a:rPr lang="fa-IR" dirty="0" smtClean="0"/>
              <a:t>باشد</a:t>
            </a:r>
            <a:endParaRPr lang="en-US" dirty="0"/>
          </a:p>
          <a:p>
            <a:pPr algn="r" rtl="1"/>
            <a:r>
              <a:rPr lang="fa-IR" dirty="0" smtClean="0"/>
              <a:t> توصیه </a:t>
            </a:r>
            <a:r>
              <a:rPr lang="fa-IR" dirty="0"/>
              <a:t>27: مادران باردار مبتلا به کم کاری تحت بالینی تیروئید با سطح مثبت </a:t>
            </a:r>
            <a:r>
              <a:rPr lang="en-US" dirty="0" smtClean="0"/>
              <a:t> TPOAb </a:t>
            </a:r>
            <a:r>
              <a:rPr lang="fa-IR" dirty="0"/>
              <a:t>باید با لووتیروکسین درمان </a:t>
            </a:r>
            <a:r>
              <a:rPr lang="fa-IR" dirty="0" smtClean="0"/>
              <a:t>شوند</a:t>
            </a:r>
            <a:endParaRPr lang="fa-IR" dirty="0"/>
          </a:p>
          <a:p>
            <a:pPr algn="r" rtl="1"/>
            <a:r>
              <a:rPr lang="fa-IR" dirty="0"/>
              <a:t>توصیه 28: درمان مادران باردار با کم کاری تیروئید با لووتیروکسین خوراکی انجام میشود. قویا توصیه میشود درمان با سایر انواع داروهای تیروئید از جمله </a:t>
            </a:r>
            <a:r>
              <a:rPr lang="en-US" dirty="0"/>
              <a:t>T3 </a:t>
            </a:r>
            <a:r>
              <a:rPr lang="fa-IR" dirty="0"/>
              <a:t>و هورمون های تیروئید انجام </a:t>
            </a:r>
            <a:r>
              <a:rPr lang="fa-IR" dirty="0" smtClean="0"/>
              <a:t>نشود</a:t>
            </a:r>
            <a:endParaRPr lang="fa-IR" dirty="0"/>
          </a:p>
          <a:p>
            <a:pPr algn="r" rtl="1"/>
            <a:r>
              <a:rPr lang="fa-IR" dirty="0"/>
              <a:t>توصیه 29: هدف از درمان مادران مبتلا به کم کاری تیروئید، طبیعی کردن سطح </a:t>
            </a:r>
            <a:r>
              <a:rPr lang="en-US" dirty="0" smtClean="0"/>
              <a:t>TSH </a:t>
            </a:r>
            <a:r>
              <a:rPr lang="fa-IR" dirty="0"/>
              <a:t>سرم با توجه به محدوده طبیعی برای هر سه ماهه بارداری خواهد </a:t>
            </a:r>
            <a:r>
              <a:rPr lang="fa-IR" dirty="0" smtClean="0"/>
              <a:t>بود</a:t>
            </a:r>
            <a:endParaRPr lang="fa-IR" dirty="0"/>
          </a:p>
          <a:p>
            <a:pPr algn="r" rtl="1"/>
            <a:endParaRPr lang="en-US" dirty="0"/>
          </a:p>
        </p:txBody>
      </p:sp>
    </p:spTree>
    <p:extLst>
      <p:ext uri="{BB962C8B-B14F-4D97-AF65-F5344CB8AC3E}">
        <p14:creationId xmlns:p14="http://schemas.microsoft.com/office/powerpoint/2010/main" val="3800791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10000"/>
          </a:bodyPr>
          <a:lstStyle/>
          <a:p>
            <a:pPr algn="r" rtl="1"/>
            <a:r>
              <a:rPr lang="fa-IR" dirty="0"/>
              <a:t>توصیه 30: مادران با کم کاری تیروئید تحت بالینی که تحت درمان با لووتیروکسین قرار نمی گیرند، باید از نظر عملکرد تیروئید تا پایان بارداری مورد ارزیابی قرار گیرند. در این افراد سطح سرمی </a:t>
            </a:r>
            <a:r>
              <a:rPr lang="en-US" dirty="0"/>
              <a:t>TSH </a:t>
            </a:r>
            <a:r>
              <a:rPr lang="fa-IR" dirty="0"/>
              <a:t>و </a:t>
            </a:r>
            <a:r>
              <a:rPr lang="en-US" dirty="0"/>
              <a:t>FT4 </a:t>
            </a:r>
            <a:r>
              <a:rPr lang="fa-IR" dirty="0" smtClean="0"/>
              <a:t> یا </a:t>
            </a:r>
            <a:r>
              <a:rPr lang="en-US" dirty="0" smtClean="0"/>
              <a:t>FT4I </a:t>
            </a:r>
            <a:r>
              <a:rPr lang="fa-IR" dirty="0"/>
              <a:t>سرم هر 4 هفته تا هفته های 16-20 بارداری و بعد از آن حداقل یک بار بین 26-32 هفته چک </a:t>
            </a:r>
            <a:r>
              <a:rPr lang="fa-IR" dirty="0" smtClean="0"/>
              <a:t>میگردد</a:t>
            </a:r>
            <a:endParaRPr lang="en-US" dirty="0" smtClean="0"/>
          </a:p>
          <a:p>
            <a:pPr marL="0" indent="0" algn="r" rtl="1">
              <a:buNone/>
            </a:pPr>
            <a:endParaRPr lang="en-US" dirty="0" smtClean="0"/>
          </a:p>
          <a:p>
            <a:pPr algn="r" rtl="1"/>
            <a:r>
              <a:rPr lang="fa-IR" dirty="0"/>
              <a:t>توصیه 31: بیماران با کم کاری تیروئید که به تازگی باردار شده اند باید به محض تاخیر در قاعدگی و یا آزمون بارداری مثبت دوز لووتیروکسین خود را 30-25 درصد افزایش دهند. همچنین میتوان دوز لووتیروکسین را از یک دوز در روز به 9 دوز در هفته افزایش </a:t>
            </a:r>
            <a:r>
              <a:rPr lang="fa-IR" dirty="0" smtClean="0"/>
              <a:t>داد</a:t>
            </a:r>
            <a:endParaRPr lang="fa-IR" dirty="0"/>
          </a:p>
          <a:p>
            <a:pPr algn="r" rtl="1"/>
            <a:endParaRPr lang="en-US" dirty="0"/>
          </a:p>
        </p:txBody>
      </p:sp>
    </p:spTree>
    <p:extLst>
      <p:ext uri="{BB962C8B-B14F-4D97-AF65-F5344CB8AC3E}">
        <p14:creationId xmlns:p14="http://schemas.microsoft.com/office/powerpoint/2010/main" val="21750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0000" lnSpcReduction="20000"/>
          </a:bodyPr>
          <a:lstStyle/>
          <a:p>
            <a:pPr algn="r" rtl="1"/>
            <a:r>
              <a:rPr lang="fa-IR" dirty="0" smtClean="0"/>
              <a:t>توصیه </a:t>
            </a:r>
            <a:r>
              <a:rPr lang="fa-IR" dirty="0"/>
              <a:t>32: تفاوت زیادی بین افراد مختلف در میزان نیاز به افزایش لووتیروکسین در حین بارداری وجود دارد، به صورتی که معدودی از مادران باردار نیاز به افزایش دوز ندارند، برخی نیاز به افزایش حدود 20-10 درصد دارند، در حالی که بعضی دیگر نیاز دارند دوز روزانه دریافتی شان تا 80 درصد تغییر کند. اتیولوژی کم کاری و سطح سرمی </a:t>
            </a:r>
            <a:r>
              <a:rPr lang="en-US" dirty="0"/>
              <a:t>TSH </a:t>
            </a:r>
            <a:r>
              <a:rPr lang="fa-IR" dirty="0"/>
              <a:t>دو عامل اصلی در پیش بینی میزان افزایش دوز </a:t>
            </a:r>
            <a:r>
              <a:rPr lang="fa-IR" dirty="0" smtClean="0"/>
              <a:t>می</a:t>
            </a:r>
            <a:r>
              <a:rPr lang="en-US" dirty="0" smtClean="0"/>
              <a:t> </a:t>
            </a:r>
            <a:r>
              <a:rPr lang="fa-IR" dirty="0" smtClean="0"/>
              <a:t>باشند</a:t>
            </a:r>
            <a:r>
              <a:rPr lang="fa-IR" dirty="0"/>
              <a:t>. به محض بارداری جهت تنظیم دوز این موارد را باید مدنظر قرار </a:t>
            </a:r>
            <a:r>
              <a:rPr lang="fa-IR" dirty="0" smtClean="0"/>
              <a:t>داد</a:t>
            </a:r>
            <a:endParaRPr lang="en-US" dirty="0" smtClean="0"/>
          </a:p>
          <a:p>
            <a:pPr algn="r" rtl="1"/>
            <a:endParaRPr lang="en-US" dirty="0" smtClean="0"/>
          </a:p>
          <a:p>
            <a:pPr marL="0" indent="0" algn="r" rtl="1">
              <a:buNone/>
            </a:pPr>
            <a:endParaRPr lang="fa-IR" dirty="0"/>
          </a:p>
          <a:p>
            <a:pPr algn="r" rtl="1"/>
            <a:r>
              <a:rPr lang="fa-IR" dirty="0"/>
              <a:t>توصیه 33: در خانم های مبتلا به کم کاری تیروئید تحت درمان با لووتیروکسین، باید دوز دارو را قبل از بارداری به نحوی تغییر داد که </a:t>
            </a:r>
            <a:r>
              <a:rPr lang="en-US" dirty="0"/>
              <a:t>TSH </a:t>
            </a:r>
            <a:r>
              <a:rPr lang="fa-IR" dirty="0"/>
              <a:t>سرم کمتر از </a:t>
            </a:r>
            <a:r>
              <a:rPr lang="fa-IR" dirty="0" smtClean="0"/>
              <a:t>2/5 </a:t>
            </a:r>
            <a:r>
              <a:rPr lang="fa-IR" dirty="0"/>
              <a:t>میلی یونیت در لیتر داشته باشند.  اگر </a:t>
            </a:r>
            <a:r>
              <a:rPr lang="en-US" dirty="0" smtClean="0"/>
              <a:t> TSH </a:t>
            </a:r>
            <a:r>
              <a:rPr lang="fa-IR" dirty="0"/>
              <a:t>سرم به زیر یک میلی یونیت در لیتر کاهش یابد، افزایش آن در سه ماهه اول بارداری با احتمال کمتری اتفاق </a:t>
            </a:r>
            <a:r>
              <a:rPr lang="fa-IR" dirty="0" smtClean="0"/>
              <a:t>می</a:t>
            </a:r>
            <a:r>
              <a:rPr lang="en-US" dirty="0" smtClean="0"/>
              <a:t> </a:t>
            </a:r>
            <a:r>
              <a:rPr lang="fa-IR" dirty="0" smtClean="0"/>
              <a:t>افتد</a:t>
            </a:r>
            <a:endParaRPr lang="en-US" dirty="0"/>
          </a:p>
          <a:p>
            <a:pPr algn="r" rtl="1"/>
            <a:endParaRPr lang="fa-IR" dirty="0"/>
          </a:p>
          <a:p>
            <a:pPr algn="r" rtl="1"/>
            <a:r>
              <a:rPr lang="fa-IR" dirty="0"/>
              <a:t>توصیه 34: در مادران باردار مبتلا به کم کاری تیروئید تحت درمان</a:t>
            </a:r>
            <a:r>
              <a:rPr lang="fa-IR" dirty="0" smtClean="0"/>
              <a:t>،</a:t>
            </a:r>
            <a:r>
              <a:rPr lang="en-US" dirty="0" smtClean="0"/>
              <a:t> TSH  </a:t>
            </a:r>
            <a:r>
              <a:rPr lang="fa-IR" dirty="0"/>
              <a:t>سرمی هر 4 هفته تا نیمه بارداری اندازه گیری گردد. زیرا در این زمان بیشترین نیاز به افزایش دوز خواهد </a:t>
            </a:r>
            <a:r>
              <a:rPr lang="fa-IR" dirty="0" smtClean="0"/>
              <a:t>بود</a:t>
            </a:r>
            <a:endParaRPr lang="fa-IR" dirty="0"/>
          </a:p>
          <a:p>
            <a:endParaRPr lang="en-US" dirty="0"/>
          </a:p>
        </p:txBody>
      </p:sp>
    </p:spTree>
    <p:extLst>
      <p:ext uri="{BB962C8B-B14F-4D97-AF65-F5344CB8AC3E}">
        <p14:creationId xmlns:p14="http://schemas.microsoft.com/office/powerpoint/2010/main" val="4192393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pPr algn="r" rtl="1"/>
            <a:r>
              <a:rPr lang="fa-IR" dirty="0"/>
              <a:t>توصیه 35: در مادران باردار کم کار تیروئید تحت درمان، </a:t>
            </a:r>
            <a:r>
              <a:rPr lang="en-US" dirty="0"/>
              <a:t>TSH </a:t>
            </a:r>
            <a:r>
              <a:rPr lang="fa-IR" dirty="0"/>
              <a:t>سرم باید حداقل یک بار بین هفته های 26-32 چک </a:t>
            </a:r>
            <a:r>
              <a:rPr lang="fa-IR" dirty="0" smtClean="0"/>
              <a:t>گردد</a:t>
            </a:r>
            <a:endParaRPr lang="fa-IR" dirty="0"/>
          </a:p>
          <a:p>
            <a:pPr algn="r" rtl="1"/>
            <a:r>
              <a:rPr lang="fa-IR" dirty="0"/>
              <a:t> توصیه 36: به دنبال زایمان، لووتیروکسین مانند دوز قبل از بارداری تجویز گردد. 6 هفته پس از زایمان </a:t>
            </a:r>
            <a:r>
              <a:rPr lang="en-US" dirty="0"/>
              <a:t>TSH </a:t>
            </a:r>
            <a:r>
              <a:rPr lang="fa-IR" dirty="0"/>
              <a:t>سرم مجددا اندازه گیری </a:t>
            </a:r>
            <a:r>
              <a:rPr lang="fa-IR" dirty="0" smtClean="0"/>
              <a:t>شود</a:t>
            </a:r>
            <a:endParaRPr lang="fa-IR" dirty="0"/>
          </a:p>
          <a:p>
            <a:pPr algn="r" rtl="1"/>
            <a:r>
              <a:rPr lang="fa-IR" dirty="0"/>
              <a:t>توصیه37: در مادران مبتلا به تیروئیدیت هاشیماتو تحت درمان مناسب، هیچ آزمونی به جز اندازه گیری آزمونهای تیروئیدی (مانند سونوگرافی سریال، نمونه گیری خون بند ناف) ضرورت ندارد و فقط وقتی توصیه میشود که شرایط خاصی برای بارداری اتفاق افتاده </a:t>
            </a:r>
            <a:r>
              <a:rPr lang="fa-IR" dirty="0" smtClean="0"/>
              <a:t>باشد</a:t>
            </a:r>
            <a:endParaRPr lang="en-US" dirty="0"/>
          </a:p>
        </p:txBody>
      </p:sp>
    </p:spTree>
    <p:extLst>
      <p:ext uri="{BB962C8B-B14F-4D97-AF65-F5344CB8AC3E}">
        <p14:creationId xmlns:p14="http://schemas.microsoft.com/office/powerpoint/2010/main" val="285770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fa-IR" dirty="0"/>
              <a:t>غربالگری آزمون¬های تیروئید در </a:t>
            </a:r>
            <a:r>
              <a:rPr lang="fa-IR" dirty="0" smtClean="0"/>
              <a:t>بارداری</a:t>
            </a:r>
            <a:endParaRPr lang="en-US" dirty="0"/>
          </a:p>
        </p:txBody>
      </p:sp>
      <p:sp>
        <p:nvSpPr>
          <p:cNvPr id="3" name="Content Placeholder 2"/>
          <p:cNvSpPr>
            <a:spLocks noGrp="1"/>
          </p:cNvSpPr>
          <p:nvPr>
            <p:ph idx="1"/>
          </p:nvPr>
        </p:nvSpPr>
        <p:spPr>
          <a:xfrm>
            <a:off x="457200" y="1340768"/>
            <a:ext cx="8229600" cy="5040560"/>
          </a:xfrm>
        </p:spPr>
        <p:txBody>
          <a:bodyPr>
            <a:normAutofit fontScale="85000" lnSpcReduction="20000"/>
          </a:bodyPr>
          <a:lstStyle/>
          <a:p>
            <a:pPr algn="r" rtl="1"/>
            <a:r>
              <a:rPr lang="fa-IR" dirty="0" smtClean="0"/>
              <a:t>توصیه 38 : </a:t>
            </a:r>
            <a:r>
              <a:rPr lang="fa-IR" dirty="0"/>
              <a:t>شواهد موجود به نفع یا به ضرر توصیه به انجام </a:t>
            </a:r>
            <a:r>
              <a:rPr lang="en-US" dirty="0"/>
              <a:t>TSH  </a:t>
            </a:r>
            <a:r>
              <a:rPr lang="fa-IR" dirty="0"/>
              <a:t>قبل از بارداری برای عموم زنان </a:t>
            </a:r>
            <a:r>
              <a:rPr lang="fa-IR" dirty="0" smtClean="0"/>
              <a:t>نمیباشد</a:t>
            </a:r>
            <a:endParaRPr lang="fa-IR" dirty="0"/>
          </a:p>
          <a:p>
            <a:pPr algn="r" rtl="1"/>
            <a:r>
              <a:rPr lang="fa-IR" dirty="0"/>
              <a:t>توصیه 39: از آنجاییکه مطالعات فایده درمان را در مادران مبتلا به هیپوتیروکسینمی ایزوله نشان نمی دهد، غربالگری از نظر سنجش سطح سرمی </a:t>
            </a:r>
            <a:r>
              <a:rPr lang="en-US" dirty="0"/>
              <a:t>T4 </a:t>
            </a:r>
            <a:r>
              <a:rPr lang="fa-IR" dirty="0"/>
              <a:t>ویا </a:t>
            </a:r>
            <a:r>
              <a:rPr lang="en-US" dirty="0" smtClean="0"/>
              <a:t>FT4 </a:t>
            </a:r>
            <a:r>
              <a:rPr lang="fa-IR" dirty="0" smtClean="0"/>
              <a:t> یا </a:t>
            </a:r>
            <a:r>
              <a:rPr lang="en-US" dirty="0" smtClean="0"/>
              <a:t>FT4I </a:t>
            </a:r>
            <a:r>
              <a:rPr lang="fa-IR" dirty="0"/>
              <a:t>در بارداری توصیه </a:t>
            </a:r>
            <a:r>
              <a:rPr lang="fa-IR" dirty="0" smtClean="0"/>
              <a:t>نمیشود</a:t>
            </a:r>
            <a:endParaRPr lang="fa-IR" dirty="0"/>
          </a:p>
          <a:p>
            <a:pPr algn="r" rtl="1"/>
            <a:r>
              <a:rPr lang="fa-IR" dirty="0"/>
              <a:t>توصیه 40: شواهد موجود به نفع یا به ضرر توصیه به انجام آزمون </a:t>
            </a:r>
            <a:r>
              <a:rPr lang="en-US" dirty="0"/>
              <a:t>TSH </a:t>
            </a:r>
            <a:r>
              <a:rPr lang="fa-IR" dirty="0" smtClean="0"/>
              <a:t> قبل </a:t>
            </a:r>
            <a:r>
              <a:rPr lang="fa-IR" dirty="0"/>
              <a:t>از بارداری در افرادی که در معرض خطر بیماری های تیروئید نیستند، وجود </a:t>
            </a:r>
            <a:r>
              <a:rPr lang="fa-IR" dirty="0" smtClean="0"/>
              <a:t>ندارد</a:t>
            </a:r>
            <a:endParaRPr lang="fa-IR" dirty="0"/>
          </a:p>
          <a:p>
            <a:pPr algn="r" rtl="1"/>
            <a:r>
              <a:rPr lang="fa-IR" dirty="0"/>
              <a:t>توصیه 41: تمام مادران باردار در اولین ویزیت پس از بارداری باید از نظر وجود </a:t>
            </a:r>
            <a:r>
              <a:rPr lang="fa-IR" dirty="0" smtClean="0"/>
              <a:t>سابقه ی بیماری های </a:t>
            </a:r>
            <a:r>
              <a:rPr lang="fa-IR" dirty="0"/>
              <a:t>تیروئید، درمان با داروهای تیروئیدی و یا ضد تیروئیدی مورد بررسی قرار </a:t>
            </a:r>
            <a:r>
              <a:rPr lang="fa-IR" dirty="0" smtClean="0"/>
              <a:t>گیرند</a:t>
            </a:r>
            <a:endParaRPr lang="fa-IR" dirty="0"/>
          </a:p>
          <a:p>
            <a:pPr algn="r" rtl="1"/>
            <a:r>
              <a:rPr lang="fa-IR" dirty="0"/>
              <a:t>توصیه 42: </a:t>
            </a:r>
            <a:r>
              <a:rPr lang="en-US" dirty="0"/>
              <a:t>TSH </a:t>
            </a:r>
            <a:r>
              <a:rPr lang="fa-IR" dirty="0"/>
              <a:t>سرم باید در اوایل بارداری در افراد با خطر بالا برای کم کاری تیروئید اندازه گیری </a:t>
            </a:r>
            <a:r>
              <a:rPr lang="fa-IR" dirty="0" smtClean="0"/>
              <a:t>شود</a:t>
            </a:r>
            <a:endParaRPr lang="fa-IR" dirty="0"/>
          </a:p>
          <a:p>
            <a:pPr algn="r" rtl="1"/>
            <a:endParaRPr lang="en-US" dirty="0"/>
          </a:p>
        </p:txBody>
      </p:sp>
    </p:spTree>
    <p:extLst>
      <p:ext uri="{BB962C8B-B14F-4D97-AF65-F5344CB8AC3E}">
        <p14:creationId xmlns:p14="http://schemas.microsoft.com/office/powerpoint/2010/main" val="3345378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اتوایمیونیتی </a:t>
            </a:r>
            <a:r>
              <a:rPr lang="fa-IR" dirty="0" smtClean="0"/>
              <a:t>تیروئید</a:t>
            </a:r>
            <a:endParaRPr lang="en-US" dirty="0"/>
          </a:p>
        </p:txBody>
      </p:sp>
      <p:sp>
        <p:nvSpPr>
          <p:cNvPr id="3" name="Content Placeholder 2"/>
          <p:cNvSpPr>
            <a:spLocks noGrp="1"/>
          </p:cNvSpPr>
          <p:nvPr>
            <p:ph idx="1"/>
          </p:nvPr>
        </p:nvSpPr>
        <p:spPr>
          <a:xfrm>
            <a:off x="457200" y="1340768"/>
            <a:ext cx="8229600" cy="4785395"/>
          </a:xfrm>
        </p:spPr>
        <p:txBody>
          <a:bodyPr/>
          <a:lstStyle/>
          <a:p>
            <a:pPr algn="r" rtl="1"/>
            <a:r>
              <a:rPr lang="fa-IR" dirty="0"/>
              <a:t>توصیه54: زنان درست کار تیروئید که </a:t>
            </a:r>
            <a:r>
              <a:rPr lang="en-US" dirty="0"/>
              <a:t>TPOAb </a:t>
            </a:r>
            <a:r>
              <a:rPr lang="fa-IR" dirty="0"/>
              <a:t>مثبت هستند، باید از نظر کم کاری تیروئید در بارداری پایش گردند و سطح سرمی </a:t>
            </a:r>
            <a:r>
              <a:rPr lang="en-US" dirty="0" smtClean="0"/>
              <a:t> TSH </a:t>
            </a:r>
            <a:r>
              <a:rPr lang="fa-IR" dirty="0"/>
              <a:t>باید هر 4-6  هفته یکبار، در طی نیمه اول بارداری و حداقل یکبار بین هفته های 26 و 32 بارداری اندازه گیری </a:t>
            </a:r>
            <a:r>
              <a:rPr lang="fa-IR" dirty="0" smtClean="0"/>
              <a:t>شود</a:t>
            </a:r>
            <a:endParaRPr lang="fa-IR" dirty="0"/>
          </a:p>
          <a:p>
            <a:pPr algn="r" rtl="1"/>
            <a:r>
              <a:rPr lang="fa-IR" dirty="0"/>
              <a:t>توصیه55: در حال حاضر هنوز شواهد کافی برای استفاده از مکمل سلنیوم برای زنان </a:t>
            </a:r>
            <a:r>
              <a:rPr lang="en-US" dirty="0"/>
              <a:t>TPOAb </a:t>
            </a:r>
            <a:r>
              <a:rPr lang="fa-IR" dirty="0"/>
              <a:t>مثبت  در بارداری وجود </a:t>
            </a:r>
            <a:r>
              <a:rPr lang="fa-IR" dirty="0" smtClean="0"/>
              <a:t>ندارد</a:t>
            </a:r>
            <a:endParaRPr lang="fa-IR" dirty="0"/>
          </a:p>
          <a:p>
            <a:pPr algn="r" rtl="1"/>
            <a:endParaRPr lang="en-US" dirty="0"/>
          </a:p>
        </p:txBody>
      </p:sp>
    </p:spTree>
    <p:extLst>
      <p:ext uri="{BB962C8B-B14F-4D97-AF65-F5344CB8AC3E}">
        <p14:creationId xmlns:p14="http://schemas.microsoft.com/office/powerpoint/2010/main" val="243319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332656"/>
            <a:ext cx="7635711" cy="6336000"/>
          </a:xfrm>
        </p:spPr>
      </p:pic>
    </p:spTree>
    <p:extLst>
      <p:ext uri="{BB962C8B-B14F-4D97-AF65-F5344CB8AC3E}">
        <p14:creationId xmlns:p14="http://schemas.microsoft.com/office/powerpoint/2010/main" val="2694742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تغذیه ید در بارداری:</a:t>
            </a:r>
            <a:endParaRPr lang="en-US"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algn="r" rtl="1"/>
            <a:r>
              <a:rPr lang="fa-IR" dirty="0"/>
              <a:t>توصیه56 : نیاز به دریافت ید در دوران بارداری و شیردهی افزایش می یابد ولی اندازه گیری آن در یک نمونه ادراری در دوران بارداری توصیه نمی </a:t>
            </a:r>
            <a:r>
              <a:rPr lang="fa-IR" dirty="0" smtClean="0"/>
              <a:t>شود</a:t>
            </a:r>
            <a:endParaRPr lang="fa-IR" dirty="0"/>
          </a:p>
          <a:p>
            <a:pPr algn="r" rtl="1"/>
            <a:r>
              <a:rPr lang="fa-IR" dirty="0"/>
              <a:t>توصیه57: اصلاح کمبود شدید ید با هر شکلی از مکمل ید می تواند موجب کاهش مرگ و میر کودکان و بهبود تکامل عصبی-حرکتی گردد.</a:t>
            </a:r>
          </a:p>
          <a:p>
            <a:pPr algn="r" rtl="1"/>
            <a:r>
              <a:rPr lang="fa-IR" dirty="0"/>
              <a:t>توصیه58: زنان باردار و شیرده باید حداقل روزانه 250 میکروگرم ید استفاده </a:t>
            </a:r>
            <a:r>
              <a:rPr lang="fa-IR" dirty="0" smtClean="0"/>
              <a:t>نمایند </a:t>
            </a:r>
            <a:endParaRPr lang="fa-IR" dirty="0"/>
          </a:p>
          <a:p>
            <a:pPr algn="r" rtl="1"/>
            <a:r>
              <a:rPr lang="fa-IR" dirty="0"/>
              <a:t>توصیه59: از مصرف داروهای حاوی مقادیر بالای ید و یا مواد حاجبی که برای رادیولوژی مصرف می گردد، در حاملگی می بایست اجتناب نمود. به علاوه به علت نگرانی از خطر بالقوه کم کاری تیروئید جنین، از دریافت مقدار مستمر ید از رژیم غذایی و مکمل های خوراکی که منجر به افزایش دریافت ید به میزان بیش از 500 میکروگرم در روز گردد اجتناب </a:t>
            </a:r>
            <a:r>
              <a:rPr lang="fa-IR" dirty="0" smtClean="0"/>
              <a:t>کرد</a:t>
            </a:r>
            <a:endParaRPr lang="fa-IR" dirty="0"/>
          </a:p>
          <a:p>
            <a:pPr algn="r" rtl="1"/>
            <a:endParaRPr lang="en-US" dirty="0"/>
          </a:p>
        </p:txBody>
      </p:sp>
    </p:spTree>
    <p:extLst>
      <p:ext uri="{BB962C8B-B14F-4D97-AF65-F5344CB8AC3E}">
        <p14:creationId xmlns:p14="http://schemas.microsoft.com/office/powerpoint/2010/main" val="32034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577483"/>
          </a:xfrm>
        </p:spPr>
        <p:txBody>
          <a:bodyPr>
            <a:normAutofit/>
          </a:bodyPr>
          <a:lstStyle/>
          <a:p>
            <a:pPr algn="r" rtl="1"/>
            <a:r>
              <a:rPr lang="fa-IR" dirty="0"/>
              <a:t>توصیه60: شواهد کافی برای پیشنهاد یا مخالفت با غربالگری </a:t>
            </a:r>
            <a:r>
              <a:rPr lang="en-US" dirty="0" smtClean="0"/>
              <a:t> TPOAb  </a:t>
            </a:r>
            <a:r>
              <a:rPr lang="fa-IR" dirty="0" smtClean="0"/>
              <a:t>در </a:t>
            </a:r>
            <a:r>
              <a:rPr lang="fa-IR" dirty="0"/>
              <a:t>تمام زنان در سه ماهه اول بارداری وجود ندارد و نمیتوان آن را توصیه </a:t>
            </a:r>
            <a:r>
              <a:rPr lang="fa-IR" dirty="0" smtClean="0"/>
              <a:t>کرد</a:t>
            </a:r>
          </a:p>
          <a:p>
            <a:pPr marL="0" indent="0" algn="r" rtl="1">
              <a:buNone/>
            </a:pPr>
            <a:r>
              <a:rPr lang="fa-IR" dirty="0" smtClean="0"/>
              <a:t> </a:t>
            </a:r>
            <a:endParaRPr lang="fa-IR" dirty="0"/>
          </a:p>
          <a:p>
            <a:pPr algn="r" rtl="1"/>
            <a:r>
              <a:rPr lang="fa-IR" dirty="0"/>
              <a:t>توصیه61: شواهد کافی برای پیشنهاد یا مخالفت با غربالگری </a:t>
            </a:r>
            <a:r>
              <a:rPr lang="en-US" dirty="0"/>
              <a:t>TPOAb </a:t>
            </a:r>
            <a:r>
              <a:rPr lang="fa-IR" dirty="0"/>
              <a:t>یا درمان توسط لووتیروکسین و </a:t>
            </a:r>
            <a:r>
              <a:rPr lang="en-US" dirty="0"/>
              <a:t>IVIG </a:t>
            </a:r>
            <a:r>
              <a:rPr lang="fa-IR" dirty="0"/>
              <a:t>در سه ماهه اول زنان درست کار تیروئید با سقط مکرر و یا در زنانی که تحت </a:t>
            </a:r>
            <a:r>
              <a:rPr lang="en-US" dirty="0"/>
              <a:t>IVF </a:t>
            </a:r>
            <a:r>
              <a:rPr lang="fa-IR" dirty="0" smtClean="0"/>
              <a:t> قرار </a:t>
            </a:r>
            <a:r>
              <a:rPr lang="fa-IR" dirty="0"/>
              <a:t>می گیرند، وجود </a:t>
            </a:r>
            <a:r>
              <a:rPr lang="fa-IR" dirty="0" smtClean="0"/>
              <a:t>ندارد </a:t>
            </a:r>
            <a:endParaRPr lang="fa-IR" dirty="0"/>
          </a:p>
          <a:p>
            <a:pPr algn="r" rtl="1"/>
            <a:endParaRPr lang="en-US" dirty="0"/>
          </a:p>
        </p:txBody>
      </p:sp>
    </p:spTree>
    <p:extLst>
      <p:ext uri="{BB962C8B-B14F-4D97-AF65-F5344CB8AC3E}">
        <p14:creationId xmlns:p14="http://schemas.microsoft.com/office/powerpoint/2010/main" val="1866389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lstStyle/>
          <a:p>
            <a:pPr algn="r" rtl="1"/>
            <a:r>
              <a:rPr lang="fa-IR" dirty="0"/>
              <a:t>توصیه62: شواهد کافی برای پیشنهاد یا مخالفت با درمان توسط لووتیروکسین در زنان </a:t>
            </a:r>
            <a:r>
              <a:rPr lang="en-US" dirty="0"/>
              <a:t>TPOAb </a:t>
            </a:r>
            <a:r>
              <a:rPr lang="fa-IR" dirty="0"/>
              <a:t>مثبت با تیروئید درست کار در طی بارداری وجود </a:t>
            </a:r>
            <a:r>
              <a:rPr lang="fa-IR" dirty="0" smtClean="0"/>
              <a:t>ندارد</a:t>
            </a:r>
            <a:endParaRPr lang="fa-IR" dirty="0"/>
          </a:p>
          <a:p>
            <a:pPr algn="r" rtl="1"/>
            <a:r>
              <a:rPr lang="fa-IR" dirty="0"/>
              <a:t>توصیه63: شواهد کافی برای پیشنهاد یا مخالفت با درمان لووتیروکسین در زنان درست کار تیروئید </a:t>
            </a:r>
            <a:r>
              <a:rPr lang="en-US" dirty="0"/>
              <a:t>TPOAb </a:t>
            </a:r>
            <a:r>
              <a:rPr lang="fa-IR" dirty="0"/>
              <a:t>مثبت، تحت درمان با روشهای کمک باروری وجود </a:t>
            </a:r>
            <a:r>
              <a:rPr lang="fa-IR" dirty="0" smtClean="0"/>
              <a:t>ندارد</a:t>
            </a:r>
            <a:endParaRPr lang="fa-IR" dirty="0"/>
          </a:p>
          <a:p>
            <a:endParaRPr lang="en-US" dirty="0"/>
          </a:p>
        </p:txBody>
      </p:sp>
    </p:spTree>
    <p:extLst>
      <p:ext uri="{BB962C8B-B14F-4D97-AF65-F5344CB8AC3E}">
        <p14:creationId xmlns:p14="http://schemas.microsoft.com/office/powerpoint/2010/main" val="1484979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algn="r" rtl="1"/>
            <a:r>
              <a:rPr lang="fa-IR" dirty="0"/>
              <a:t>توصیه64: شواهد کافی برای حمایت یا مخالفت با غربالگری </a:t>
            </a:r>
            <a:r>
              <a:rPr lang="fa-IR" dirty="0" smtClean="0"/>
              <a:t> </a:t>
            </a:r>
            <a:r>
              <a:rPr lang="en-US" dirty="0" smtClean="0"/>
              <a:t>TPOAb </a:t>
            </a:r>
            <a:r>
              <a:rPr lang="fa-IR" dirty="0" smtClean="0"/>
              <a:t> در </a:t>
            </a:r>
            <a:r>
              <a:rPr lang="fa-IR" dirty="0"/>
              <a:t>سه ماهه اول بارداری یا درمان زنان درست کار تیروئید </a:t>
            </a:r>
            <a:r>
              <a:rPr lang="en-US" dirty="0"/>
              <a:t>TPOAb </a:t>
            </a:r>
            <a:r>
              <a:rPr lang="fa-IR" dirty="0"/>
              <a:t>مثبت با لووتیروکسین جهت پیشگیری از زایمان زودرس وجود </a:t>
            </a:r>
            <a:r>
              <a:rPr lang="fa-IR" dirty="0" smtClean="0"/>
              <a:t>ندارد</a:t>
            </a:r>
            <a:endParaRPr lang="fa-IR" dirty="0"/>
          </a:p>
        </p:txBody>
      </p:sp>
    </p:spTree>
    <p:extLst>
      <p:ext uri="{BB962C8B-B14F-4D97-AF65-F5344CB8AC3E}">
        <p14:creationId xmlns:p14="http://schemas.microsoft.com/office/powerpoint/2010/main" val="1149237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00" y="75162"/>
            <a:ext cx="9072000" cy="6804000"/>
          </a:xfrm>
        </p:spPr>
      </p:pic>
    </p:spTree>
    <p:extLst>
      <p:ext uri="{BB962C8B-B14F-4D97-AF65-F5344CB8AC3E}">
        <p14:creationId xmlns:p14="http://schemas.microsoft.com/office/powerpoint/2010/main" val="633420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گرههای تیروئید و سرطان تیروئید در طی بارداری</a:t>
            </a:r>
            <a:endParaRPr lang="en-US" dirty="0"/>
          </a:p>
        </p:txBody>
      </p:sp>
      <p:sp>
        <p:nvSpPr>
          <p:cNvPr id="3" name="Content Placeholder 2"/>
          <p:cNvSpPr>
            <a:spLocks noGrp="1"/>
          </p:cNvSpPr>
          <p:nvPr>
            <p:ph idx="1"/>
          </p:nvPr>
        </p:nvSpPr>
        <p:spPr>
          <a:xfrm>
            <a:off x="395536" y="1196752"/>
            <a:ext cx="8229600" cy="4896544"/>
          </a:xfrm>
        </p:spPr>
        <p:txBody>
          <a:bodyPr>
            <a:normAutofit fontScale="92500" lnSpcReduction="20000"/>
          </a:bodyPr>
          <a:lstStyle/>
          <a:p>
            <a:pPr marL="0" indent="0" algn="r" rtl="1">
              <a:buNone/>
            </a:pPr>
            <a:endParaRPr lang="fa-IR" dirty="0"/>
          </a:p>
          <a:p>
            <a:pPr algn="r" rtl="1"/>
            <a:r>
              <a:rPr lang="fa-IR" dirty="0" smtClean="0"/>
              <a:t>توصیه 65 :  </a:t>
            </a:r>
            <a:r>
              <a:rPr lang="fa-IR" dirty="0"/>
              <a:t>استراتژی مطلوب برای ارزیابی گره های تیروئید در طی بارداری بر اساس تعیین ریسک صورت می گیرد. تمامی زنان لازم است تاریخچه کامل و معاینه بالینی ، اندازه گیری </a:t>
            </a:r>
            <a:r>
              <a:rPr lang="en-US" dirty="0"/>
              <a:t>TSH</a:t>
            </a:r>
            <a:r>
              <a:rPr lang="fa-IR" dirty="0"/>
              <a:t>و </a:t>
            </a:r>
            <a:r>
              <a:rPr lang="en-US" dirty="0"/>
              <a:t>FT4 (</a:t>
            </a:r>
            <a:r>
              <a:rPr lang="fa-IR" dirty="0"/>
              <a:t>یا </a:t>
            </a:r>
            <a:r>
              <a:rPr lang="en-US" dirty="0"/>
              <a:t>FT4I) </a:t>
            </a:r>
            <a:r>
              <a:rPr lang="fa-IR" dirty="0"/>
              <a:t>سرم و سونوگرافی ناحیه گردن داشته </a:t>
            </a:r>
            <a:r>
              <a:rPr lang="fa-IR" dirty="0" smtClean="0"/>
              <a:t>باشند</a:t>
            </a:r>
          </a:p>
          <a:p>
            <a:pPr algn="r" rtl="1"/>
            <a:r>
              <a:rPr lang="fa-IR" dirty="0" smtClean="0"/>
              <a:t>توصیه66 : </a:t>
            </a:r>
            <a:r>
              <a:rPr lang="fa-IR" dirty="0"/>
              <a:t>اهمیت اندازه گیری کلسی تونین در خانم های باردار با </a:t>
            </a:r>
            <a:r>
              <a:rPr lang="fa-IR" dirty="0" smtClean="0"/>
              <a:t>گرههای </a:t>
            </a:r>
            <a:r>
              <a:rPr lang="fa-IR" dirty="0"/>
              <a:t>تیروئید نامشخص است. این </a:t>
            </a:r>
            <a:r>
              <a:rPr lang="fa-IR" dirty="0" smtClean="0"/>
              <a:t>اندازه گیری </a:t>
            </a:r>
            <a:r>
              <a:rPr lang="fa-IR" dirty="0"/>
              <a:t>در خانم هایی با تاریخچه فامیلی سرطان مدولاری تیروئید یا </a:t>
            </a:r>
            <a:r>
              <a:rPr lang="en-US" dirty="0"/>
              <a:t>MEN2 </a:t>
            </a:r>
            <a:r>
              <a:rPr lang="fa-IR" dirty="0" smtClean="0"/>
              <a:t> کمک </a:t>
            </a:r>
            <a:r>
              <a:rPr lang="fa-IR" dirty="0"/>
              <a:t>کننده می¬باشد. اندازه گیری آن در تمامی خانم های باردار توصیه نمی گردد.  انجام تست تحریکی پنتاگاسترین در طی بارداری ممنوع می </a:t>
            </a:r>
            <a:r>
              <a:rPr lang="fa-IR" dirty="0" smtClean="0"/>
              <a:t>باشد</a:t>
            </a:r>
            <a:endParaRPr lang="fa-IR" dirty="0"/>
          </a:p>
          <a:p>
            <a:pPr algn="r" rtl="1"/>
            <a:endParaRPr lang="fa-IR" dirty="0"/>
          </a:p>
          <a:p>
            <a:endParaRPr lang="en-US" dirty="0"/>
          </a:p>
        </p:txBody>
      </p:sp>
    </p:spTree>
    <p:extLst>
      <p:ext uri="{BB962C8B-B14F-4D97-AF65-F5344CB8AC3E}">
        <p14:creationId xmlns:p14="http://schemas.microsoft.com/office/powerpoint/2010/main" val="1983243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r" rtl="1"/>
            <a:r>
              <a:rPr lang="fa-IR" dirty="0" smtClean="0"/>
              <a:t>توصیه </a:t>
            </a:r>
            <a:r>
              <a:rPr lang="fa-IR" dirty="0"/>
              <a:t>67: </a:t>
            </a:r>
            <a:r>
              <a:rPr lang="en-US" dirty="0"/>
              <a:t>FNA </a:t>
            </a:r>
            <a:r>
              <a:rPr lang="fa-IR" dirty="0"/>
              <a:t>یک اقدام تشخیصی ایمن در طی بارداری می باشد و در هریک از سه ماهه های بارداری می تواند انجام </a:t>
            </a:r>
            <a:r>
              <a:rPr lang="fa-IR" dirty="0" smtClean="0"/>
              <a:t>شود</a:t>
            </a:r>
            <a:endParaRPr lang="fa-IR" dirty="0"/>
          </a:p>
          <a:p>
            <a:pPr algn="r" rtl="1"/>
            <a:r>
              <a:rPr lang="fa-IR" dirty="0"/>
              <a:t>توصیه 68: گره های تیروئیدی که در طی بارداری تشخیص داده می شوند و نمای سونوگرافی مشکوک دارند لازم است تحت </a:t>
            </a:r>
            <a:r>
              <a:rPr lang="fa-IR" dirty="0" smtClean="0"/>
              <a:t> </a:t>
            </a:r>
            <a:r>
              <a:rPr lang="en-US" dirty="0" smtClean="0"/>
              <a:t>FNA </a:t>
            </a:r>
            <a:r>
              <a:rPr lang="fa-IR" dirty="0" smtClean="0"/>
              <a:t> قرار </a:t>
            </a:r>
            <a:r>
              <a:rPr lang="fa-IR" dirty="0"/>
              <a:t>گیرند. در مواردی که گره ها محتملا خوش خیم هستند انجام </a:t>
            </a:r>
            <a:r>
              <a:rPr lang="fa-IR" dirty="0" smtClean="0"/>
              <a:t> </a:t>
            </a:r>
            <a:r>
              <a:rPr lang="en-US" dirty="0" smtClean="0"/>
              <a:t>FNA </a:t>
            </a:r>
            <a:r>
              <a:rPr lang="fa-IR" dirty="0" smtClean="0"/>
              <a:t> ممکن </a:t>
            </a:r>
            <a:r>
              <a:rPr lang="fa-IR" dirty="0"/>
              <a:t>است تا بعد از زایمان (در صورت ترجیح بیمار) به تعویق </a:t>
            </a:r>
            <a:r>
              <a:rPr lang="fa-IR" dirty="0" smtClean="0"/>
              <a:t>افتد</a:t>
            </a:r>
            <a:endParaRPr lang="fa-IR" dirty="0"/>
          </a:p>
          <a:p>
            <a:pPr algn="r" rtl="1"/>
            <a:endParaRPr lang="en-US" dirty="0"/>
          </a:p>
        </p:txBody>
      </p:sp>
    </p:spTree>
    <p:extLst>
      <p:ext uri="{BB962C8B-B14F-4D97-AF65-F5344CB8AC3E}">
        <p14:creationId xmlns:p14="http://schemas.microsoft.com/office/powerpoint/2010/main" val="25671931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a:bodyPr>
          <a:lstStyle/>
          <a:p>
            <a:pPr algn="r" rtl="1"/>
            <a:r>
              <a:rPr lang="fa-IR" dirty="0"/>
              <a:t>توصیه 69: استفاده از تصویر برداری با ید و یا تعیین جذب ید رادیواکتیو  و یا ید درمانی در طی بارداری ممنوع می باشد. استفاده نابجا از ید درمانی پیش از هفته 12 بارداری سبب آسیب تیروئید جنین نمی شود.  </a:t>
            </a:r>
          </a:p>
          <a:p>
            <a:pPr algn="r" rtl="1"/>
            <a:r>
              <a:rPr lang="fa-IR" dirty="0"/>
              <a:t>توصیه 70: جراحی برای خانم های باردار مبتلا به </a:t>
            </a:r>
            <a:r>
              <a:rPr lang="en-US" dirty="0"/>
              <a:t>DTC </a:t>
            </a:r>
            <a:r>
              <a:rPr lang="fa-IR" dirty="0"/>
              <a:t>می تواند تا پایان دوره بارداری به تعویق افتد و این موضوع عود بیماری و یا مرگ و میر ناشی از تومور را افزایش نمی دهد.</a:t>
            </a:r>
          </a:p>
          <a:p>
            <a:pPr algn="r" rtl="1"/>
            <a:r>
              <a:rPr lang="fa-IR" dirty="0"/>
              <a:t>توصیه 71: تأثیر بارداری بر روی کارسینومای مدولاری نامعلوم می باشد. جراحی در خانم های باردار با تومورهای اولیه بزرگ و یا متاستازهای وسیع لنفاوی توصیه می گردد.</a:t>
            </a:r>
          </a:p>
          <a:p>
            <a:pPr algn="r" rtl="1"/>
            <a:endParaRPr lang="en-US" dirty="0"/>
          </a:p>
        </p:txBody>
      </p:sp>
    </p:spTree>
    <p:extLst>
      <p:ext uri="{BB962C8B-B14F-4D97-AF65-F5344CB8AC3E}">
        <p14:creationId xmlns:p14="http://schemas.microsoft.com/office/powerpoint/2010/main" val="537499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pPr algn="r" rtl="1"/>
            <a:r>
              <a:rPr lang="fa-IR" dirty="0"/>
              <a:t>توصیه 72: خانم های باردار مبتلا به سرطان تیروئید که کاندید جراحی هستند لازم است این عمل در سه ماه دوم بارداری انجام گردد تا با افزایش ریسک مادر و جنین همراه نباشد. انجام جراحی در سه ماه اول بارداری می تواند همراه با اختلالات ارگانوژنز و یا سقط خودبخودی و در سه ماهه آخر بارداری همراه با زایمان زودرس باشد. همچنین خطر کم کاری تیروئید مادر بعد از جراحی تیروئید و کم کاری غده پاراتیروئید باید مدنظر قرار گیرد</a:t>
            </a:r>
            <a:r>
              <a:rPr lang="fa-IR" dirty="0" smtClean="0"/>
              <a:t>.</a:t>
            </a:r>
            <a:endParaRPr lang="en-US" dirty="0" smtClean="0"/>
          </a:p>
          <a:p>
            <a:pPr algn="r" rtl="1"/>
            <a:endParaRPr lang="fa-IR" dirty="0"/>
          </a:p>
          <a:p>
            <a:pPr algn="r" rtl="1"/>
            <a:r>
              <a:rPr lang="fa-IR" dirty="0"/>
              <a:t>توصیه 73: گره هایی که </a:t>
            </a:r>
            <a:r>
              <a:rPr lang="en-US" dirty="0"/>
              <a:t>FNA </a:t>
            </a:r>
            <a:r>
              <a:rPr lang="fa-IR" dirty="0"/>
              <a:t>آنها خوش خیم می باشند اما رشد سریع در طی بارداری دارند و یا شواهد سونوگرافی مشکوک برای بدخیمی دارند تکرار </a:t>
            </a:r>
            <a:r>
              <a:rPr lang="en-US" dirty="0"/>
              <a:t>FNA </a:t>
            </a:r>
            <a:r>
              <a:rPr lang="fa-IR" dirty="0"/>
              <a:t>در طی بارداری ضروری است. در صورت عدم حضور رشد سریع گره هایی با گزارش </a:t>
            </a:r>
            <a:r>
              <a:rPr lang="en-US" dirty="0"/>
              <a:t>FNA  </a:t>
            </a:r>
            <a:r>
              <a:rPr lang="fa-IR" dirty="0"/>
              <a:t>خوش خیم و یا مشکوک نیازی به جراحی در طی بارداری ندارند. جراحی برای گره های خوش خیم زمانی مد نظر قرار می گیرد که این گره ها دارای رشد سریع بوده و یا اثرات فشاری بر روی حنجره و یا مری ایجاد کرده باشند.</a:t>
            </a:r>
          </a:p>
          <a:p>
            <a:pPr algn="r" rtl="1"/>
            <a:endParaRPr lang="en-US" dirty="0"/>
          </a:p>
        </p:txBody>
      </p:sp>
    </p:spTree>
    <p:extLst>
      <p:ext uri="{BB962C8B-B14F-4D97-AF65-F5344CB8AC3E}">
        <p14:creationId xmlns:p14="http://schemas.microsoft.com/office/powerpoint/2010/main" val="24679648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20000"/>
          </a:bodyPr>
          <a:lstStyle/>
          <a:p>
            <a:pPr algn="r" rtl="1"/>
            <a:r>
              <a:rPr lang="fa-IR" dirty="0"/>
              <a:t>توصیه 74: هنگامیکه تصمیم برای به تعویق انداختن زمان جراحی تیروئید در خانم های باردار با سرطان های تیروئید </a:t>
            </a:r>
            <a:r>
              <a:rPr lang="en-US" dirty="0"/>
              <a:t>DTC </a:t>
            </a:r>
            <a:r>
              <a:rPr lang="fa-IR" dirty="0"/>
              <a:t>تا بعد از زایمان صورت گیرد، لازم است در هر سه ماه بارداری سونوگرافی تیروئید در جهت تعیین سرعت رشد تومور انجام شود. در صورت افزایش سریع حجم و اندازه گره تیروئید تصمیم گیری برای جراحی صورت گیرد.</a:t>
            </a:r>
          </a:p>
          <a:p>
            <a:pPr algn="r" rtl="1"/>
            <a:r>
              <a:rPr lang="fa-IR" dirty="0"/>
              <a:t>توصیه 75: انجام جراحی در خانم هایی با </a:t>
            </a:r>
            <a:r>
              <a:rPr lang="en-US" dirty="0"/>
              <a:t>DTC </a:t>
            </a:r>
            <a:r>
              <a:rPr lang="fa-IR" dirty="0"/>
              <a:t>تا بعد از زایمان می تواند به تعویق انداخته شود بدون آنکه پیش آگهی بیمار را تحت تأثیر خود قرار دهد. اما اگر رشد قابل ملاحظه </a:t>
            </a:r>
            <a:r>
              <a:rPr lang="en-US" dirty="0"/>
              <a:t>DTC </a:t>
            </a:r>
            <a:r>
              <a:rPr lang="fa-IR" dirty="0"/>
              <a:t>در طی بارداری صورت گیرد و یا آنکه متاستازهای غدد لنفاوی پیش از اواسط بارداری تشخیص داده شود جراحی را می توان انجام داد.</a:t>
            </a:r>
          </a:p>
          <a:p>
            <a:pPr algn="r" rtl="1"/>
            <a:r>
              <a:rPr lang="fa-IR" dirty="0"/>
              <a:t>توصیه 76: درمان با هورمون های تیروئید ممکن است در خانم های باردار مبتلا به </a:t>
            </a:r>
            <a:r>
              <a:rPr lang="en-US" dirty="0"/>
              <a:t>DTC </a:t>
            </a:r>
            <a:r>
              <a:rPr lang="fa-IR" dirty="0"/>
              <a:t>به خوبی تمایز یافته که جراحی آنها به بعد از زایمان موکول شده است مد نظر قرار گیرد. هدف از درمان با لووتیروکسین نگاه داشتن سطح </a:t>
            </a:r>
            <a:r>
              <a:rPr lang="en-US" dirty="0"/>
              <a:t>TSH </a:t>
            </a:r>
            <a:r>
              <a:rPr lang="fa-IR" dirty="0"/>
              <a:t>سرم در سطح1/0 تا 5/0 </a:t>
            </a:r>
            <a:r>
              <a:rPr lang="en-US" dirty="0" err="1"/>
              <a:t>mU</a:t>
            </a:r>
            <a:r>
              <a:rPr lang="en-US" dirty="0"/>
              <a:t>/L </a:t>
            </a:r>
            <a:r>
              <a:rPr lang="fa-IR" dirty="0"/>
              <a:t>می¬باشد.</a:t>
            </a:r>
          </a:p>
          <a:p>
            <a:pPr algn="r" rtl="1"/>
            <a:endParaRPr lang="en-US" dirty="0"/>
          </a:p>
        </p:txBody>
      </p:sp>
    </p:spTree>
    <p:extLst>
      <p:ext uri="{BB962C8B-B14F-4D97-AF65-F5344CB8AC3E}">
        <p14:creationId xmlns:p14="http://schemas.microsoft.com/office/powerpoint/2010/main" val="3383393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fa-IR" dirty="0" smtClean="0"/>
              <a:t>توصیه ها</a:t>
            </a:r>
            <a:endParaRPr lang="en-US" dirty="0"/>
          </a:p>
        </p:txBody>
      </p:sp>
      <p:sp>
        <p:nvSpPr>
          <p:cNvPr id="3" name="Content Placeholder 2"/>
          <p:cNvSpPr>
            <a:spLocks noGrp="1"/>
          </p:cNvSpPr>
          <p:nvPr>
            <p:ph idx="1"/>
          </p:nvPr>
        </p:nvSpPr>
        <p:spPr>
          <a:xfrm>
            <a:off x="457200" y="1196752"/>
            <a:ext cx="8229600" cy="5256584"/>
          </a:xfrm>
        </p:spPr>
        <p:txBody>
          <a:bodyPr>
            <a:normAutofit fontScale="92500" lnSpcReduction="10000"/>
          </a:bodyPr>
          <a:lstStyle/>
          <a:p>
            <a:pPr algn="r" rtl="1"/>
            <a:r>
              <a:rPr lang="fa-IR" dirty="0" smtClean="0"/>
              <a:t>توصیه 1: لازم است از محدوده طبیعی </a:t>
            </a:r>
            <a:r>
              <a:rPr lang="en-US" dirty="0" smtClean="0"/>
              <a:t>TSH </a:t>
            </a:r>
            <a:r>
              <a:rPr lang="fa-IR" dirty="0" smtClean="0"/>
              <a:t> اختصاصی برای هر یک از سه ماهه های بارداری، که در جمعیت با دریافت ید کافی تعیین شده باشد، استفاده نمود</a:t>
            </a:r>
          </a:p>
          <a:p>
            <a:pPr algn="r" rtl="1"/>
            <a:endParaRPr lang="fa-IR" dirty="0" smtClean="0"/>
          </a:p>
          <a:p>
            <a:pPr algn="r" rtl="1"/>
            <a:r>
              <a:rPr lang="fa-IR" dirty="0" smtClean="0"/>
              <a:t>توصیه 2: اگر محدوده طبیعی اختصاصی</a:t>
            </a:r>
            <a:r>
              <a:rPr lang="en-US" dirty="0" smtClean="0"/>
              <a:t>TSH  </a:t>
            </a:r>
            <a:r>
              <a:rPr lang="fa-IR" dirty="0" smtClean="0"/>
              <a:t>متناسب با روش اندازه گیری، برای هر یک از سه ماهه های بارداری در دسترس نمی باشد، می توان از محدوده های طبیعی که در زنان باردار ایرانی با روش ایمینورادیومتریک   </a:t>
            </a:r>
            <a:r>
              <a:rPr lang="en-US" dirty="0" smtClean="0"/>
              <a:t>(IRMA) </a:t>
            </a:r>
            <a:r>
              <a:rPr lang="fa-IR" dirty="0" smtClean="0"/>
              <a:t>تعیین گردیده است</a:t>
            </a:r>
          </a:p>
          <a:p>
            <a:pPr algn="r" rtl="1"/>
            <a:r>
              <a:rPr lang="fa-IR" dirty="0" smtClean="0"/>
              <a:t>حداکثر طبیعی در سه ماهه اول 3/9 و در سه ماهه دوم و سوم 4/1 </a:t>
            </a:r>
            <a:r>
              <a:rPr lang="en-US" dirty="0" err="1" smtClean="0"/>
              <a:t>mU</a:t>
            </a:r>
            <a:r>
              <a:rPr lang="en-US" dirty="0" smtClean="0"/>
              <a:t>/L </a:t>
            </a:r>
            <a:r>
              <a:rPr lang="fa-IR" dirty="0" smtClean="0"/>
              <a:t> استفاده کرد</a:t>
            </a:r>
          </a:p>
          <a:p>
            <a:pPr algn="r" rtl="1"/>
            <a:endParaRPr lang="en-US" dirty="0"/>
          </a:p>
        </p:txBody>
      </p:sp>
    </p:spTree>
    <p:extLst>
      <p:ext uri="{BB962C8B-B14F-4D97-AF65-F5344CB8AC3E}">
        <p14:creationId xmlns:p14="http://schemas.microsoft.com/office/powerpoint/2010/main" val="3499523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pPr algn="r" rtl="1"/>
            <a:r>
              <a:rPr lang="fa-IR" dirty="0"/>
              <a:t>توصیه 77: خانم های باردار با </a:t>
            </a:r>
            <a:r>
              <a:rPr lang="en-US" dirty="0"/>
              <a:t>FNA </a:t>
            </a:r>
            <a:r>
              <a:rPr lang="fa-IR" dirty="0"/>
              <a:t>گره تیروئید با گزارش</a:t>
            </a:r>
            <a:r>
              <a:rPr lang="en-US" dirty="0"/>
              <a:t>suspicious   </a:t>
            </a:r>
            <a:r>
              <a:rPr lang="fa-IR" dirty="0"/>
              <a:t>نیازی به جراحی در طی بارداری ندارند، بجز مواردی که رشد قابل ملاحظه گره ایجاد شده و یا اگر متاستازهای غدد لنفاوی وجود داشته باشد، درمان با هورمون های تیروئید توصیه نمی </a:t>
            </a:r>
            <a:r>
              <a:rPr lang="fa-IR" dirty="0" smtClean="0"/>
              <a:t>گردد</a:t>
            </a:r>
            <a:endParaRPr lang="fa-IR" dirty="0"/>
          </a:p>
          <a:p>
            <a:pPr algn="r" rtl="1"/>
            <a:r>
              <a:rPr lang="fa-IR" dirty="0"/>
              <a:t>توصیه 78: اهداف مقادیر </a:t>
            </a:r>
            <a:r>
              <a:rPr lang="en-US" dirty="0"/>
              <a:t>TSH </a:t>
            </a:r>
            <a:r>
              <a:rPr lang="fa-IR" dirty="0"/>
              <a:t>پیش از بارداری در خانم هایی با </a:t>
            </a:r>
            <a:r>
              <a:rPr lang="en-US" dirty="0"/>
              <a:t>DTC </a:t>
            </a:r>
            <a:r>
              <a:rPr lang="fa-IR" dirty="0"/>
              <a:t>که از طریق تعیین ریسک صورت گرفته لازم است در طی بارداری نیز حفظ </a:t>
            </a:r>
            <a:r>
              <a:rPr lang="fa-IR" dirty="0" smtClean="0"/>
              <a:t>گردد</a:t>
            </a:r>
            <a:endParaRPr lang="fa-IR" dirty="0"/>
          </a:p>
          <a:p>
            <a:pPr algn="r" rtl="1"/>
            <a:r>
              <a:rPr lang="fa-IR" dirty="0"/>
              <a:t>توصیه 79: معقول آن است که یک دوره حداقل 6 ماه بین دریافت ید و بارداری فاصله گذاری </a:t>
            </a:r>
            <a:r>
              <a:rPr lang="fa-IR" dirty="0" smtClean="0"/>
              <a:t>گردد</a:t>
            </a:r>
            <a:endParaRPr lang="fa-IR" dirty="0"/>
          </a:p>
          <a:p>
            <a:pPr algn="r" rtl="1"/>
            <a:endParaRPr lang="en-US" dirty="0"/>
          </a:p>
        </p:txBody>
      </p:sp>
    </p:spTree>
    <p:extLst>
      <p:ext uri="{BB962C8B-B14F-4D97-AF65-F5344CB8AC3E}">
        <p14:creationId xmlns:p14="http://schemas.microsoft.com/office/powerpoint/2010/main" val="12502925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r" rtl="1"/>
            <a:r>
              <a:rPr lang="fa-IR" dirty="0"/>
              <a:t>توصیه 80: اولتراسونوگرافی و پایش اندازه گیری تیروگلوبولین در طی بارداری در بیماران با </a:t>
            </a:r>
            <a:r>
              <a:rPr lang="en-US" dirty="0"/>
              <a:t>DTC </a:t>
            </a:r>
            <a:r>
              <a:rPr lang="fa-IR" dirty="0"/>
              <a:t>که ریسک پایین دارند و پیش از بارداری شواهدی بافتی یا بیوشیمیایی (افزایش تیروگلوبولین) از بیماری را نداشته اند، توصیه نمی </a:t>
            </a:r>
            <a:r>
              <a:rPr lang="fa-IR" dirty="0" smtClean="0"/>
              <a:t>گردد</a:t>
            </a:r>
          </a:p>
          <a:p>
            <a:pPr marL="0" indent="0" algn="r" rtl="1">
              <a:buNone/>
            </a:pPr>
            <a:endParaRPr lang="fa-IR" dirty="0"/>
          </a:p>
          <a:p>
            <a:pPr algn="r" rtl="1"/>
            <a:r>
              <a:rPr lang="fa-IR" dirty="0"/>
              <a:t>توصیه 81: پیگیری سونوگرافی باید در هر یک از سه ماهه های بارداری در بیمارانی با </a:t>
            </a:r>
            <a:r>
              <a:rPr lang="en-US" dirty="0"/>
              <a:t>DTC </a:t>
            </a:r>
            <a:r>
              <a:rPr lang="fa-IR" dirty="0"/>
              <a:t>با تشخیص قبلی که سطوح بالای تیروگلوبولین یا شواهد تداوم بیماری بافتی را پیش از بارداری داشته اند، به شکل منظم انجام </a:t>
            </a:r>
            <a:r>
              <a:rPr lang="fa-IR" dirty="0" smtClean="0"/>
              <a:t>گردد</a:t>
            </a:r>
            <a:endParaRPr lang="fa-IR" dirty="0"/>
          </a:p>
          <a:p>
            <a:endParaRPr lang="en-US" dirty="0"/>
          </a:p>
        </p:txBody>
      </p:sp>
    </p:spTree>
    <p:extLst>
      <p:ext uri="{BB962C8B-B14F-4D97-AF65-F5344CB8AC3E}">
        <p14:creationId xmlns:p14="http://schemas.microsoft.com/office/powerpoint/2010/main" val="3874237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641379"/>
          </a:xfrm>
        </p:spPr>
        <p:txBody>
          <a:bodyPr/>
          <a:lstStyle/>
          <a:p>
            <a:pPr algn="r" rtl="1"/>
            <a:r>
              <a:rPr lang="fa-IR" dirty="0" smtClean="0"/>
              <a:t>توصیه 3: حتی الامکان اندازه گیری </a:t>
            </a:r>
            <a:r>
              <a:rPr lang="en-US" dirty="0" smtClean="0"/>
              <a:t> TSH </a:t>
            </a:r>
            <a:r>
              <a:rPr lang="fa-IR" dirty="0" smtClean="0"/>
              <a:t>در فاصله زمانی 8 صبح تا 6 بعد از ظهر انجام شود تا تغییرات شبانه روزی تأثیری بر تفسیر نتایج آزمایش و تشخیص نگذارد</a:t>
            </a:r>
          </a:p>
          <a:p>
            <a:pPr algn="r" rtl="1"/>
            <a:r>
              <a:rPr lang="fa-IR" dirty="0" smtClean="0"/>
              <a:t>توصیه 4: عدم مصرف لووتیروکسین در روز نمونه گیری، برای سنجش </a:t>
            </a:r>
            <a:r>
              <a:rPr lang="en-US" dirty="0" smtClean="0"/>
              <a:t> TSH </a:t>
            </a:r>
            <a:r>
              <a:rPr lang="fa-IR" dirty="0" smtClean="0"/>
              <a:t>توصیه نمی شود ولی در صورتی که اندازه گیری </a:t>
            </a:r>
            <a:r>
              <a:rPr lang="en-US" dirty="0" smtClean="0"/>
              <a:t> TT4 </a:t>
            </a:r>
            <a:r>
              <a:rPr lang="fa-IR" dirty="0" smtClean="0"/>
              <a:t>و </a:t>
            </a:r>
            <a:r>
              <a:rPr lang="en-US" dirty="0" smtClean="0"/>
              <a:t> FT4</a:t>
            </a:r>
            <a:r>
              <a:rPr lang="fa-IR" dirty="0" smtClean="0"/>
              <a:t>مد نظر باشد، نمونه گیری باید قبل از مصرف دارو انجام شود</a:t>
            </a:r>
            <a:endParaRPr lang="en-US" dirty="0"/>
          </a:p>
        </p:txBody>
      </p:sp>
    </p:spTree>
    <p:extLst>
      <p:ext uri="{BB962C8B-B14F-4D97-AF65-F5344CB8AC3E}">
        <p14:creationId xmlns:p14="http://schemas.microsoft.com/office/powerpoint/2010/main" val="2638559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pPr algn="r" rtl="1"/>
            <a:r>
              <a:rPr lang="fa-IR" dirty="0" smtClean="0"/>
              <a:t>توصیه5: از آنجا که اندازه گیری  </a:t>
            </a:r>
            <a:r>
              <a:rPr lang="en-US" dirty="0" smtClean="0"/>
              <a:t> FT4 </a:t>
            </a:r>
            <a:r>
              <a:rPr lang="fa-IR" dirty="0" smtClean="0"/>
              <a:t>با روش های مرجع در آزمایشگاههای بالینی در دسترس نمی باشد، لازم است پزشکان بالینی در صورت استفاده از اندازه گیری  </a:t>
            </a:r>
            <a:r>
              <a:rPr lang="en-US" dirty="0" smtClean="0"/>
              <a:t>    FT4  </a:t>
            </a:r>
            <a:r>
              <a:rPr lang="fa-IR" dirty="0" smtClean="0"/>
              <a:t>به روش ایمیونواسی که در آزمایشگاههای در دسترشان عملی است، از محدودیت های اندازه گیری این روش آگاه باشند. در چنین شرایطی  </a:t>
            </a:r>
            <a:r>
              <a:rPr lang="en-US" dirty="0" smtClean="0"/>
              <a:t>TSH</a:t>
            </a:r>
            <a:r>
              <a:rPr lang="fa-IR" dirty="0" smtClean="0"/>
              <a:t>سرم، شاخص دقیق تری از وضعیت تیروئید در دوران بارداری است </a:t>
            </a:r>
            <a:endParaRPr lang="en-US" dirty="0" smtClean="0"/>
          </a:p>
          <a:p>
            <a:pPr algn="r" rtl="1"/>
            <a:endParaRPr lang="fa-IR" dirty="0" smtClean="0"/>
          </a:p>
          <a:p>
            <a:pPr algn="r" rtl="1"/>
            <a:r>
              <a:rPr lang="fa-IR" dirty="0" smtClean="0"/>
              <a:t>توصیه 6: توصیه می شود در دوران بارداری، برای ارزیابی وضعیت</a:t>
            </a:r>
            <a:r>
              <a:rPr lang="en-US" dirty="0" smtClean="0"/>
              <a:t>FT4 ، </a:t>
            </a:r>
            <a:r>
              <a:rPr lang="fa-IR" dirty="0" smtClean="0"/>
              <a:t>از اندازه گیری  </a:t>
            </a:r>
            <a:r>
              <a:rPr lang="en-US" dirty="0" smtClean="0"/>
              <a:t>TT4</a:t>
            </a:r>
            <a:r>
              <a:rPr lang="fa-IR" dirty="0" smtClean="0"/>
              <a:t>و </a:t>
            </a:r>
            <a:r>
              <a:rPr lang="en-US" dirty="0" smtClean="0"/>
              <a:t>T-uptake، </a:t>
            </a:r>
            <a:r>
              <a:rPr lang="fa-IR" dirty="0" smtClean="0"/>
              <a:t>از </a:t>
            </a:r>
            <a:r>
              <a:rPr lang="en-US" dirty="0" smtClean="0"/>
              <a:t> FT4I </a:t>
            </a:r>
            <a:r>
              <a:rPr lang="fa-IR" dirty="0" smtClean="0"/>
              <a:t>استفاده شود</a:t>
            </a:r>
            <a:endParaRPr lang="en-US" dirty="0"/>
          </a:p>
        </p:txBody>
      </p:sp>
    </p:spTree>
    <p:extLst>
      <p:ext uri="{BB962C8B-B14F-4D97-AF65-F5344CB8AC3E}">
        <p14:creationId xmlns:p14="http://schemas.microsoft.com/office/powerpoint/2010/main" val="2478735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توصیه 7: محدوده طبیعی برای  </a:t>
            </a:r>
            <a:r>
              <a:rPr lang="en-US" dirty="0" smtClean="0"/>
              <a:t>TPOAb</a:t>
            </a:r>
            <a:r>
              <a:rPr lang="fa-IR" dirty="0" smtClean="0"/>
              <a:t>می</a:t>
            </a:r>
            <a:r>
              <a:rPr lang="en-US" dirty="0" smtClean="0"/>
              <a:t> </a:t>
            </a:r>
            <a:r>
              <a:rPr lang="fa-IR" dirty="0" smtClean="0"/>
              <a:t>بایست با روش ایمیونواسی مناسب در یک جمعیت مرجع تعیین گردد. در صورت در دسترس نبودن محدوده طبیعی اختصاصی منطقه ای، می توان از محدوده تعیین شده توسط سازنده کیت استفاده نمود</a:t>
            </a:r>
            <a:endParaRPr lang="en-US" dirty="0"/>
          </a:p>
        </p:txBody>
      </p:sp>
    </p:spTree>
    <p:extLst>
      <p:ext uri="{BB962C8B-B14F-4D97-AF65-F5344CB8AC3E}">
        <p14:creationId xmlns:p14="http://schemas.microsoft.com/office/powerpoint/2010/main" val="545402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تیروتوکسیکوز در بارداری</a:t>
            </a:r>
            <a:endParaRPr lang="en-US" dirty="0"/>
          </a:p>
        </p:txBody>
      </p:sp>
      <p:sp>
        <p:nvSpPr>
          <p:cNvPr id="3" name="Content Placeholder 2"/>
          <p:cNvSpPr>
            <a:spLocks noGrp="1"/>
          </p:cNvSpPr>
          <p:nvPr>
            <p:ph idx="1"/>
          </p:nvPr>
        </p:nvSpPr>
        <p:spPr>
          <a:xfrm>
            <a:off x="457200" y="1196752"/>
            <a:ext cx="8229600" cy="4929411"/>
          </a:xfrm>
        </p:spPr>
        <p:txBody>
          <a:bodyPr>
            <a:normAutofit fontScale="85000" lnSpcReduction="10000"/>
          </a:bodyPr>
          <a:lstStyle/>
          <a:p>
            <a:pPr algn="r" rtl="1"/>
            <a:r>
              <a:rPr lang="fa-IR" dirty="0" smtClean="0"/>
              <a:t>توصیه 8 : وقتی که </a:t>
            </a:r>
            <a:r>
              <a:rPr lang="en-US" smtClean="0"/>
              <a:t> TSH </a:t>
            </a:r>
            <a:r>
              <a:rPr lang="fa-IR" dirty="0" smtClean="0"/>
              <a:t>سرم در سه ماهه اول بارداری کمتر از  0/1  </a:t>
            </a:r>
            <a:r>
              <a:rPr lang="en-US" dirty="0" err="1" smtClean="0"/>
              <a:t>mU</a:t>
            </a:r>
            <a:r>
              <a:rPr lang="en-US" dirty="0" smtClean="0"/>
              <a:t>/L</a:t>
            </a:r>
            <a:r>
              <a:rPr lang="fa-IR" dirty="0" smtClean="0"/>
              <a:t> است، اخذ تاریخچه پرکاری تیروئید و معاینه بالینی ضروری است. اندازه‌گیری </a:t>
            </a:r>
            <a:r>
              <a:rPr lang="en-US" dirty="0" smtClean="0"/>
              <a:t> FT4  </a:t>
            </a:r>
            <a:r>
              <a:rPr lang="fa-IR" dirty="0" smtClean="0"/>
              <a:t>یا </a:t>
            </a:r>
            <a:r>
              <a:rPr lang="en-US" dirty="0" smtClean="0"/>
              <a:t> FT4I </a:t>
            </a:r>
            <a:r>
              <a:rPr lang="fa-IR" dirty="0" smtClean="0"/>
              <a:t>در همه بیماران و در مواردی معدود </a:t>
            </a:r>
            <a:r>
              <a:rPr lang="en-US" dirty="0" smtClean="0"/>
              <a:t> T3 </a:t>
            </a:r>
            <a:r>
              <a:rPr lang="fa-IR" dirty="0" smtClean="0"/>
              <a:t>تام سرم و آنتی بادی گیرنده تیروتروپین </a:t>
            </a:r>
            <a:r>
              <a:rPr lang="en-US" dirty="0" smtClean="0"/>
              <a:t>(</a:t>
            </a:r>
            <a:r>
              <a:rPr lang="en-US" dirty="0" err="1" smtClean="0"/>
              <a:t>TRAb</a:t>
            </a:r>
            <a:r>
              <a:rPr lang="en-US" dirty="0" smtClean="0"/>
              <a:t> ) </a:t>
            </a:r>
            <a:r>
              <a:rPr lang="fa-IR" dirty="0" smtClean="0"/>
              <a:t>کمک کننده خواهد بود </a:t>
            </a:r>
          </a:p>
          <a:p>
            <a:pPr algn="r" rtl="1"/>
            <a:r>
              <a:rPr lang="fa-IR" dirty="0" smtClean="0"/>
              <a:t>توصیه 9: شواهد کافی برای به کارگیری سونوگرافی جهت تشخیص افتراقی انواع پرکاری تیروئید در حاملگی وجود ندارد </a:t>
            </a:r>
          </a:p>
          <a:p>
            <a:pPr algn="r" rtl="1"/>
            <a:r>
              <a:rPr lang="fa-IR" dirty="0" smtClean="0"/>
              <a:t>توصیه 10: جذب ید رادیواکتیو و یا اسکن تیروئید در زمان بارداری نباید انجام شود</a:t>
            </a:r>
          </a:p>
          <a:p>
            <a:pPr algn="r" rtl="1"/>
            <a:r>
              <a:rPr lang="fa-IR" dirty="0" smtClean="0"/>
              <a:t> توصیه11: درمان مناسب پرکاری تیروئید ناشی از بارداری </a:t>
            </a:r>
            <a:r>
              <a:rPr lang="fa-IR" dirty="0"/>
              <a:t>و</a:t>
            </a:r>
            <a:r>
              <a:rPr lang="fa-IR" dirty="0" smtClean="0"/>
              <a:t>هیپرامزیس بارداری درمان‌های علامتی و مراقبت برای دهیدراتاسیون و در صورت نیاز بستری کردن در بیمارستان است</a:t>
            </a:r>
          </a:p>
          <a:p>
            <a:pPr algn="r" rtl="1"/>
            <a:endParaRPr lang="en-US" dirty="0"/>
          </a:p>
        </p:txBody>
      </p:sp>
    </p:spTree>
    <p:extLst>
      <p:ext uri="{BB962C8B-B14F-4D97-AF65-F5344CB8AC3E}">
        <p14:creationId xmlns:p14="http://schemas.microsoft.com/office/powerpoint/2010/main" val="2820705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88632"/>
          </a:xfrm>
        </p:spPr>
        <p:txBody>
          <a:bodyPr>
            <a:normAutofit fontScale="85000" lnSpcReduction="10000"/>
          </a:bodyPr>
          <a:lstStyle/>
          <a:p>
            <a:pPr algn="r" rtl="1"/>
            <a:r>
              <a:rPr lang="fa-IR" dirty="0"/>
              <a:t>توصیه 12: داروهای ضدتیروئید در درمان پرکاری تیروئید بارداری </a:t>
            </a:r>
            <a:r>
              <a:rPr lang="fa-IR" dirty="0" smtClean="0"/>
              <a:t>توصیه نمی‌شود </a:t>
            </a:r>
            <a:endParaRPr lang="fa-IR" dirty="0"/>
          </a:p>
          <a:p>
            <a:pPr algn="r" rtl="1"/>
            <a:r>
              <a:rPr lang="fa-IR" dirty="0"/>
              <a:t>توصیه 13: بیمار مبتلا به پرکاری تیروئید بایــد هنگامی اقدام به بارداری نماید که درستکاری تیروئید حاصل شده </a:t>
            </a:r>
            <a:r>
              <a:rPr lang="fa-IR" dirty="0" smtClean="0"/>
              <a:t>باشد</a:t>
            </a:r>
            <a:endParaRPr lang="fa-IR" dirty="0"/>
          </a:p>
          <a:p>
            <a:pPr algn="r" rtl="1"/>
            <a:r>
              <a:rPr lang="fa-IR" dirty="0"/>
              <a:t>توصیه 14: در سه ماهه اول بارداری، </a:t>
            </a:r>
            <a:r>
              <a:rPr lang="fa-IR" dirty="0" smtClean="0"/>
              <a:t>پروپیل</a:t>
            </a:r>
            <a:r>
              <a:rPr lang="en-US" dirty="0" smtClean="0"/>
              <a:t> </a:t>
            </a:r>
            <a:r>
              <a:rPr lang="fa-IR" dirty="0" smtClean="0"/>
              <a:t>‌تیواوراسیل </a:t>
            </a:r>
            <a:r>
              <a:rPr lang="fa-IR" dirty="0"/>
              <a:t>برای درمان پرکاری تیروئید ترجیح داده می‌شود و در کسانی که متی‌مازول مصرف می‌کنند پس از تایید بارداری، </a:t>
            </a:r>
            <a:r>
              <a:rPr lang="fa-IR" dirty="0" smtClean="0"/>
              <a:t>پروپیل</a:t>
            </a:r>
            <a:r>
              <a:rPr lang="en-US" dirty="0" smtClean="0"/>
              <a:t> </a:t>
            </a:r>
            <a:r>
              <a:rPr lang="fa-IR" dirty="0" smtClean="0"/>
              <a:t>‌تیواوراسیل </a:t>
            </a:r>
            <a:r>
              <a:rPr lang="fa-IR" dirty="0"/>
              <a:t>جایگزین می‌شود. پس از سه ماهه اول توصیه می‌شود که </a:t>
            </a:r>
            <a:r>
              <a:rPr lang="fa-IR" dirty="0" smtClean="0"/>
              <a:t>پروپیل‌</a:t>
            </a:r>
            <a:r>
              <a:rPr lang="en-US" dirty="0" smtClean="0"/>
              <a:t> </a:t>
            </a:r>
            <a:r>
              <a:rPr lang="fa-IR" dirty="0" smtClean="0"/>
              <a:t>تیواوراسیل </a:t>
            </a:r>
            <a:r>
              <a:rPr lang="fa-IR" dirty="0"/>
              <a:t>قطع و متی‌مازول شروع شود. در موارد استثنایی و بر اساس نظر پزشک متخصص معالج میتوان هر یک از داروها را برای کلیه ماههای بارداری استفاده </a:t>
            </a:r>
            <a:r>
              <a:rPr lang="fa-IR" dirty="0" smtClean="0"/>
              <a:t>نمود </a:t>
            </a:r>
            <a:endParaRPr lang="fa-IR" dirty="0"/>
          </a:p>
          <a:p>
            <a:pPr algn="r" rtl="1"/>
            <a:r>
              <a:rPr lang="fa-IR" dirty="0"/>
              <a:t>توصیه 15: درمان همزمان داروهای ضدتیروئید و لووتیروکسین در زمان بارداری توصیه نمی‌شود مگر در موارد نادر پرکاری تیروئید </a:t>
            </a:r>
            <a:r>
              <a:rPr lang="fa-IR" dirty="0" smtClean="0"/>
              <a:t>جنین</a:t>
            </a:r>
            <a:endParaRPr lang="fa-IR" dirty="0"/>
          </a:p>
          <a:p>
            <a:pPr algn="r" rtl="1"/>
            <a:endParaRPr lang="en-US" dirty="0"/>
          </a:p>
        </p:txBody>
      </p:sp>
    </p:spTree>
    <p:extLst>
      <p:ext uri="{BB962C8B-B14F-4D97-AF65-F5344CB8AC3E}">
        <p14:creationId xmlns:p14="http://schemas.microsoft.com/office/powerpoint/2010/main" val="1115627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10000"/>
          </a:bodyPr>
          <a:lstStyle/>
          <a:p>
            <a:pPr algn="r" rtl="1"/>
            <a:r>
              <a:rPr lang="fa-IR" dirty="0"/>
              <a:t>توصیه 16: در خانم‌های بارداری که با داروهای ضدتیروئید درمان می‌شوند، </a:t>
            </a:r>
            <a:r>
              <a:rPr lang="en-US" dirty="0"/>
              <a:t>FT4 </a:t>
            </a:r>
            <a:r>
              <a:rPr lang="fa-IR" dirty="0" smtClean="0"/>
              <a:t> یا </a:t>
            </a:r>
            <a:r>
              <a:rPr lang="en-US" dirty="0" smtClean="0"/>
              <a:t>FT4I </a:t>
            </a:r>
            <a:r>
              <a:rPr lang="fa-IR" dirty="0"/>
              <a:t>و</a:t>
            </a:r>
            <a:r>
              <a:rPr lang="en-US" dirty="0"/>
              <a:t>TSH  </a:t>
            </a:r>
            <a:r>
              <a:rPr lang="fa-IR" dirty="0"/>
              <a:t>سرم باید تقریبا هر 6-2 هفته یک بار اندازه‌گیری شود و غلظت </a:t>
            </a:r>
            <a:r>
              <a:rPr lang="en-US" dirty="0"/>
              <a:t>FT4 </a:t>
            </a:r>
            <a:r>
              <a:rPr lang="fa-IR" dirty="0" smtClean="0"/>
              <a:t> یا </a:t>
            </a:r>
            <a:r>
              <a:rPr lang="en-US" dirty="0" smtClean="0"/>
              <a:t>FT4I </a:t>
            </a:r>
            <a:r>
              <a:rPr lang="fa-IR" dirty="0" smtClean="0"/>
              <a:t> سرم </a:t>
            </a:r>
            <a:r>
              <a:rPr lang="fa-IR" dirty="0"/>
              <a:t>در بالاترین حد طبیعی نگهداری شود. غلظت </a:t>
            </a:r>
            <a:r>
              <a:rPr lang="en-US" dirty="0"/>
              <a:t>TSH </a:t>
            </a:r>
            <a:r>
              <a:rPr lang="fa-IR" dirty="0"/>
              <a:t>سرم ممکن است در طول بارداری در سطح پایین طبیعی متوقف بماند و توجه به غلظت </a:t>
            </a:r>
            <a:r>
              <a:rPr lang="fa-IR" dirty="0" smtClean="0"/>
              <a:t> </a:t>
            </a:r>
            <a:r>
              <a:rPr lang="en-US" dirty="0" smtClean="0"/>
              <a:t>FT4 </a:t>
            </a:r>
            <a:r>
              <a:rPr lang="fa-IR" dirty="0" smtClean="0"/>
              <a:t> کافی </a:t>
            </a:r>
            <a:r>
              <a:rPr lang="fa-IR" dirty="0"/>
              <a:t>است. باید از افزایش </a:t>
            </a:r>
            <a:r>
              <a:rPr lang="en-US" dirty="0"/>
              <a:t>TSH </a:t>
            </a:r>
            <a:r>
              <a:rPr lang="fa-IR" dirty="0"/>
              <a:t>به بیش از حد طبیعی بارداری جلوگیری </a:t>
            </a:r>
            <a:r>
              <a:rPr lang="fa-IR" dirty="0" smtClean="0"/>
              <a:t>نمود</a:t>
            </a:r>
            <a:endParaRPr lang="en-US" dirty="0" smtClean="0"/>
          </a:p>
          <a:p>
            <a:pPr algn="r" rtl="1"/>
            <a:endParaRPr lang="fa-IR" dirty="0"/>
          </a:p>
          <a:p>
            <a:pPr algn="r" rtl="1"/>
            <a:r>
              <a:rPr lang="fa-IR" dirty="0"/>
              <a:t>توصیه 17: تیروئیدکـــتومی در زن باردار به ندرت ضرورت دارد و اگر لازم باشد بهترین زمان سه ماهه دوم بارداری </a:t>
            </a:r>
            <a:r>
              <a:rPr lang="fa-IR" dirty="0" smtClean="0"/>
              <a:t>است</a:t>
            </a:r>
            <a:endParaRPr lang="en-US" dirty="0" smtClean="0"/>
          </a:p>
          <a:p>
            <a:pPr algn="r" rtl="1"/>
            <a:endParaRPr lang="fa-IR" dirty="0"/>
          </a:p>
          <a:p>
            <a:pPr algn="r" rtl="1"/>
            <a:r>
              <a:rPr lang="fa-IR" dirty="0"/>
              <a:t>توصیه 18: اگر زن بـــاردار سابقه بیماری گریوز دارد و یا اکنون به آن مبتلا است، اندازه‌گیری سطح سرمی </a:t>
            </a:r>
            <a:r>
              <a:rPr lang="en-US" dirty="0" err="1"/>
              <a:t>TRAb</a:t>
            </a:r>
            <a:r>
              <a:rPr lang="en-US" dirty="0"/>
              <a:t> </a:t>
            </a:r>
            <a:r>
              <a:rPr lang="fa-IR" dirty="0" smtClean="0"/>
              <a:t> در </a:t>
            </a:r>
            <a:r>
              <a:rPr lang="fa-IR" dirty="0"/>
              <a:t>مادر در هفته‌های 22-26 حاملگی انجام </a:t>
            </a:r>
            <a:r>
              <a:rPr lang="fa-IR" dirty="0" smtClean="0"/>
              <a:t>شود</a:t>
            </a:r>
            <a:endParaRPr lang="fa-IR" dirty="0"/>
          </a:p>
          <a:p>
            <a:pPr algn="r" rtl="1"/>
            <a:endParaRPr lang="en-US" dirty="0"/>
          </a:p>
        </p:txBody>
      </p:sp>
    </p:spTree>
    <p:extLst>
      <p:ext uri="{BB962C8B-B14F-4D97-AF65-F5344CB8AC3E}">
        <p14:creationId xmlns:p14="http://schemas.microsoft.com/office/powerpoint/2010/main" val="1591455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2407</TotalTime>
  <Words>2914</Words>
  <Application>Microsoft Office PowerPoint</Application>
  <PresentationFormat>On-screen Show (4:3)</PresentationFormat>
  <Paragraphs>94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مروری بر گایدلاین کشوری  بیماری های تیرویید در بارداری</vt:lpstr>
      <vt:lpstr>PowerPoint Presentation</vt:lpstr>
      <vt:lpstr>توصیه ها</vt:lpstr>
      <vt:lpstr>PowerPoint Presentation</vt:lpstr>
      <vt:lpstr>PowerPoint Presentation</vt:lpstr>
      <vt:lpstr>PowerPoint Presentation</vt:lpstr>
      <vt:lpstr>تیروتوکسیکوز در بارداری</vt:lpstr>
      <vt:lpstr>PowerPoint Presentation</vt:lpstr>
      <vt:lpstr>PowerPoint Presentation</vt:lpstr>
      <vt:lpstr>PowerPoint Presentation</vt:lpstr>
      <vt:lpstr>PowerPoint Presentation</vt:lpstr>
      <vt:lpstr>PowerPoint Presentation</vt:lpstr>
      <vt:lpstr>کم کاری تیروئید در بارداری </vt:lpstr>
      <vt:lpstr>PowerPoint Presentation</vt:lpstr>
      <vt:lpstr>PowerPoint Presentation</vt:lpstr>
      <vt:lpstr>PowerPoint Presentation</vt:lpstr>
      <vt:lpstr>PowerPoint Presentation</vt:lpstr>
      <vt:lpstr>غربالگری آزمون¬های تیروئید در بارداری</vt:lpstr>
      <vt:lpstr>اتوایمیونیتی تیروئید</vt:lpstr>
      <vt:lpstr>تغذیه ید در بارداری:</vt:lpstr>
      <vt:lpstr>PowerPoint Presentation</vt:lpstr>
      <vt:lpstr>PowerPoint Presentation</vt:lpstr>
      <vt:lpstr>PowerPoint Presentation</vt:lpstr>
      <vt:lpstr>PowerPoint Presentation</vt:lpstr>
      <vt:lpstr>گرههای تیروئید و سرطان تیروئید در طی بارداری</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Dr.Amoozgar</dc:creator>
  <cp:lastModifiedBy>Dr.Amoozgar</cp:lastModifiedBy>
  <cp:revision>79</cp:revision>
  <dcterms:created xsi:type="dcterms:W3CDTF">2016-01-24T06:14:18Z</dcterms:created>
  <dcterms:modified xsi:type="dcterms:W3CDTF">2016-01-27T09:14:41Z</dcterms:modified>
</cp:coreProperties>
</file>