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72" r:id="rId4"/>
    <p:sldId id="284" r:id="rId5"/>
    <p:sldId id="268" r:id="rId6"/>
    <p:sldId id="270" r:id="rId7"/>
    <p:sldId id="280" r:id="rId8"/>
    <p:sldId id="282" r:id="rId9"/>
    <p:sldId id="300" r:id="rId10"/>
    <p:sldId id="295" r:id="rId11"/>
    <p:sldId id="274" r:id="rId12"/>
    <p:sldId id="301" r:id="rId13"/>
    <p:sldId id="296" r:id="rId14"/>
    <p:sldId id="299" r:id="rId15"/>
    <p:sldId id="294" r:id="rId16"/>
    <p:sldId id="302" r:id="rId17"/>
    <p:sldId id="297" r:id="rId18"/>
    <p:sldId id="271" r:id="rId19"/>
    <p:sldId id="291" r:id="rId20"/>
    <p:sldId id="292" r:id="rId21"/>
    <p:sldId id="285" r:id="rId22"/>
    <p:sldId id="304" r:id="rId23"/>
    <p:sldId id="308" r:id="rId24"/>
    <p:sldId id="305" r:id="rId25"/>
    <p:sldId id="306" r:id="rId26"/>
    <p:sldId id="307" r:id="rId27"/>
    <p:sldId id="290" r:id="rId28"/>
    <p:sldId id="303"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FFDC6B-A9DE-46B0-A62B-CFCE8E6B76EF}">
          <p14:sldIdLst>
            <p14:sldId id="256"/>
            <p14:sldId id="267"/>
            <p14:sldId id="272"/>
            <p14:sldId id="284"/>
            <p14:sldId id="268"/>
            <p14:sldId id="270"/>
            <p14:sldId id="280"/>
            <p14:sldId id="282"/>
            <p14:sldId id="300"/>
            <p14:sldId id="295"/>
            <p14:sldId id="274"/>
            <p14:sldId id="301"/>
            <p14:sldId id="296"/>
            <p14:sldId id="299"/>
            <p14:sldId id="294"/>
            <p14:sldId id="302"/>
            <p14:sldId id="297"/>
            <p14:sldId id="271"/>
            <p14:sldId id="291"/>
            <p14:sldId id="292"/>
            <p14:sldId id="285"/>
            <p14:sldId id="304"/>
            <p14:sldId id="308"/>
            <p14:sldId id="305"/>
            <p14:sldId id="306"/>
            <p14:sldId id="307"/>
            <p14:sldId id="290"/>
            <p14:sldId id="303"/>
          </p14:sldIdLst>
        </p14:section>
        <p14:section name="Untitled Section" id="{DF7FE0BC-0AC9-4094-B453-3808F5559165}">
          <p14:sldIdLst>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5" autoAdjust="0"/>
    <p:restoredTop sz="95833"/>
  </p:normalViewPr>
  <p:slideViewPr>
    <p:cSldViewPr snapToGrid="0">
      <p:cViewPr varScale="1">
        <p:scale>
          <a:sx n="66" d="100"/>
          <a:sy n="66" d="100"/>
        </p:scale>
        <p:origin x="526"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10/12/2017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35200" y="457200"/>
            <a:ext cx="9347200" cy="1295400"/>
          </a:xfrm>
        </p:spPr>
        <p:txBody>
          <a:bodyPr/>
          <a:lstStyle/>
          <a:p>
            <a:r>
              <a:rPr lang="en-US"/>
              <a:t>Click to edit Master title style</a:t>
            </a:r>
          </a:p>
        </p:txBody>
      </p:sp>
      <p:sp>
        <p:nvSpPr>
          <p:cNvPr id="3" name="Content Placeholder 2"/>
          <p:cNvSpPr>
            <a:spLocks noGrp="1"/>
          </p:cNvSpPr>
          <p:nvPr>
            <p:ph sz="quarter" idx="1"/>
          </p:nvPr>
        </p:nvSpPr>
        <p:spPr>
          <a:xfrm>
            <a:off x="2235200" y="1981200"/>
            <a:ext cx="4572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010400" y="1981200"/>
            <a:ext cx="4572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235200" y="4114800"/>
            <a:ext cx="4572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7010400" y="4114800"/>
            <a:ext cx="4572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4165600" y="6248400"/>
            <a:ext cx="3860800" cy="457200"/>
          </a:xfrm>
        </p:spPr>
        <p:txBody>
          <a:bodyPr/>
          <a:lstStyle>
            <a:lvl1pPr>
              <a:defRPr/>
            </a:lvl1pPr>
          </a:lstStyle>
          <a:p>
            <a:pPr>
              <a:defRPr/>
            </a:pPr>
            <a:endParaRPr lang="en-US"/>
          </a:p>
        </p:txBody>
      </p:sp>
      <p:sp>
        <p:nvSpPr>
          <p:cNvPr id="8" name="Slide Number Placeholder 7"/>
          <p:cNvSpPr>
            <a:spLocks noGrp="1"/>
          </p:cNvSpPr>
          <p:nvPr>
            <p:ph type="sldNum" sz="quarter" idx="11"/>
          </p:nvPr>
        </p:nvSpPr>
        <p:spPr>
          <a:xfrm>
            <a:off x="8737600" y="6248400"/>
            <a:ext cx="2844800" cy="457200"/>
          </a:xfrm>
        </p:spPr>
        <p:txBody>
          <a:bodyPr/>
          <a:lstStyle>
            <a:lvl1pPr>
              <a:defRPr/>
            </a:lvl1pPr>
          </a:lstStyle>
          <a:p>
            <a:pPr>
              <a:defRPr/>
            </a:pPr>
            <a:fld id="{CB6E2CA8-052F-400A-8237-2948E9C5A856}" type="slidenum">
              <a:rPr lang="en-US"/>
              <a:pPr>
                <a:defRPr/>
              </a:pPr>
              <a:t>‹#›</a:t>
            </a:fld>
            <a:endParaRPr lang="en-US"/>
          </a:p>
        </p:txBody>
      </p:sp>
      <p:sp>
        <p:nvSpPr>
          <p:cNvPr id="9" name="Date Placeholder 8"/>
          <p:cNvSpPr>
            <a:spLocks noGrp="1"/>
          </p:cNvSpPr>
          <p:nvPr>
            <p:ph type="dt" sz="half" idx="12"/>
          </p:nvPr>
        </p:nvSpPr>
        <p:spPr>
          <a:xfrm>
            <a:off x="609600" y="6245225"/>
            <a:ext cx="2844800" cy="476250"/>
          </a:xfrm>
        </p:spPr>
        <p:txBody>
          <a:bodyPr/>
          <a:lstStyle>
            <a:lvl1pPr>
              <a:defRPr/>
            </a:lvl1pPr>
          </a:lstStyle>
          <a:p>
            <a:pPr>
              <a:defRPr/>
            </a:pPr>
            <a:endParaRPr lang="en-US"/>
          </a:p>
        </p:txBody>
      </p:sp>
    </p:spTree>
    <p:extLst>
      <p:ext uri="{BB962C8B-B14F-4D97-AF65-F5344CB8AC3E}">
        <p14:creationId xmlns:p14="http://schemas.microsoft.com/office/powerpoint/2010/main" val="207038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10/12/2017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10/12/2017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2.xml"/><Relationship Id="rId5" Type="http://schemas.openxmlformats.org/officeDocument/2006/relationships/image" Target="../media/image15.gif"/><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mc/articles/PMC4058985/" TargetMode="External"/><Relationship Id="rId2" Type="http://schemas.openxmlformats.org/officeDocument/2006/relationships/hyperlink" Target="http://www.ajronline.org/doi/full/10.2214/ajr.13.1167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13CD-4269-48C9-AD0F-D3D7B89F6512}"/>
              </a:ext>
            </a:extLst>
          </p:cNvPr>
          <p:cNvSpPr>
            <a:spLocks noGrp="1"/>
          </p:cNvSpPr>
          <p:nvPr>
            <p:ph type="ctrTitle"/>
          </p:nvPr>
        </p:nvSpPr>
        <p:spPr/>
        <p:txBody>
          <a:bodyPr/>
          <a:lstStyle/>
          <a:p>
            <a:r>
              <a:rPr lang="en-US" dirty="0"/>
              <a:t> thyroid Imaging</a:t>
            </a:r>
          </a:p>
        </p:txBody>
      </p:sp>
      <p:sp>
        <p:nvSpPr>
          <p:cNvPr id="3" name="Subtitle 2">
            <a:extLst>
              <a:ext uri="{FF2B5EF4-FFF2-40B4-BE49-F238E27FC236}">
                <a16:creationId xmlns:a16="http://schemas.microsoft.com/office/drawing/2014/main" id="{9F2C4FE0-5CC2-4DEC-8B86-53BC6EB32857}"/>
              </a:ext>
            </a:extLst>
          </p:cNvPr>
          <p:cNvSpPr>
            <a:spLocks noGrp="1"/>
          </p:cNvSpPr>
          <p:nvPr>
            <p:ph type="subTitle" idx="1"/>
          </p:nvPr>
        </p:nvSpPr>
        <p:spPr>
          <a:xfrm>
            <a:off x="2679906" y="3956279"/>
            <a:ext cx="6822909" cy="1101858"/>
          </a:xfrm>
        </p:spPr>
        <p:txBody>
          <a:bodyPr>
            <a:normAutofit fontScale="77500" lnSpcReduction="20000"/>
          </a:bodyPr>
          <a:lstStyle/>
          <a:p>
            <a:r>
              <a:rPr lang="en-US" dirty="0"/>
              <a:t>Pooneh </a:t>
            </a:r>
            <a:r>
              <a:rPr lang="en-US" dirty="0" err="1"/>
              <a:t>Dehghan</a:t>
            </a:r>
            <a:r>
              <a:rPr lang="en-US" dirty="0"/>
              <a:t>, MD</a:t>
            </a:r>
          </a:p>
          <a:p>
            <a:r>
              <a:rPr lang="en-US" dirty="0"/>
              <a:t>Associate Professor of Radiology</a:t>
            </a:r>
          </a:p>
          <a:p>
            <a:r>
              <a:rPr lang="en-US" dirty="0" err="1"/>
              <a:t>Taleghani</a:t>
            </a:r>
            <a:r>
              <a:rPr lang="en-US" dirty="0"/>
              <a:t> Hospital, </a:t>
            </a:r>
            <a:r>
              <a:rPr lang="en-US" dirty="0" err="1"/>
              <a:t>Shahid</a:t>
            </a:r>
            <a:r>
              <a:rPr lang="en-US" dirty="0"/>
              <a:t> </a:t>
            </a:r>
            <a:r>
              <a:rPr lang="en-US" dirty="0" err="1"/>
              <a:t>Beheshti</a:t>
            </a:r>
            <a:r>
              <a:rPr lang="en-US" dirty="0"/>
              <a:t> University of Medical Sciences</a:t>
            </a:r>
          </a:p>
        </p:txBody>
      </p:sp>
    </p:spTree>
    <p:extLst>
      <p:ext uri="{BB962C8B-B14F-4D97-AF65-F5344CB8AC3E}">
        <p14:creationId xmlns:p14="http://schemas.microsoft.com/office/powerpoint/2010/main" val="115025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5174-A57A-43DC-AE65-E08C9B53CD7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58A3C87-B351-4F8A-9CE4-7A3416351AF5}"/>
              </a:ext>
            </a:extLst>
          </p:cNvPr>
          <p:cNvSpPr>
            <a:spLocks noGrp="1"/>
          </p:cNvSpPr>
          <p:nvPr>
            <p:ph idx="1"/>
          </p:nvPr>
        </p:nvSpPr>
        <p:spPr/>
        <p:txBody>
          <a:bodyPr/>
          <a:lstStyle/>
          <a:p>
            <a:r>
              <a:rPr lang="en-US" b="1" dirty="0"/>
              <a:t>A,</a:t>
            </a:r>
            <a:r>
              <a:rPr lang="en-US" dirty="0"/>
              <a:t> In staging PET/CT study, anterior maximum intensity projection (</a:t>
            </a:r>
            <a:r>
              <a:rPr lang="en-US" b="1" dirty="0"/>
              <a:t>A</a:t>
            </a:r>
            <a:r>
              <a:rPr lang="en-US" dirty="0"/>
              <a:t>) and coronal (</a:t>
            </a:r>
            <a:r>
              <a:rPr lang="en-US" b="1" dirty="0"/>
              <a:t>B</a:t>
            </a:r>
            <a:r>
              <a:rPr lang="en-US" dirty="0"/>
              <a:t>) and axial (</a:t>
            </a:r>
            <a:r>
              <a:rPr lang="en-US" b="1" dirty="0"/>
              <a:t>C</a:t>
            </a:r>
            <a:r>
              <a:rPr lang="en-US" dirty="0"/>
              <a:t>) fused PET/CT images show incidental focal right thyroid FDG uptake (maximum standardized uptake value, 7.22). Fine-needle aspiration cytology of lesion (</a:t>
            </a:r>
            <a:r>
              <a:rPr lang="en-US" i="1" dirty="0"/>
              <a:t>arrows</a:t>
            </a:r>
            <a:r>
              <a:rPr lang="en-US" dirty="0"/>
              <a:t>) showed papillary thyroid carcinoma. Patient underwent total thyroidectomy followed by radioiodine ablation and is on regular follow-up.</a:t>
            </a:r>
          </a:p>
          <a:p>
            <a:endParaRPr lang="en-US" dirty="0"/>
          </a:p>
        </p:txBody>
      </p:sp>
    </p:spTree>
    <p:extLst>
      <p:ext uri="{BB962C8B-B14F-4D97-AF65-F5344CB8AC3E}">
        <p14:creationId xmlns:p14="http://schemas.microsoft.com/office/powerpoint/2010/main" val="236378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2400" dirty="0"/>
              <a:t>Coronal PET/CT image illustrates a focal nodular area of high FDG uptake within the left thyroid lobe (white arrow). b Corresponding coronal CECT image shows a small </a:t>
            </a:r>
            <a:r>
              <a:rPr lang="en-US" sz="2400" dirty="0" err="1"/>
              <a:t>hypodense</a:t>
            </a:r>
            <a:r>
              <a:rPr lang="en-US" sz="2400" dirty="0"/>
              <a:t> nodule within the left thyroid lobe (white arrow), corresponding to the focus of high FDG uptake on PET/CT. </a:t>
            </a:r>
            <a:br>
              <a:rPr lang="en-US" sz="2400" dirty="0"/>
            </a:br>
            <a:br>
              <a:rPr lang="en-US" sz="2400" dirty="0"/>
            </a:br>
            <a:r>
              <a:rPr lang="en-US" sz="2400" dirty="0"/>
              <a:t>Subsequent US FNAC of the left thyroid nodule and follow-up over a period of 2 years yielded benign thyroid nodule, thereby indicating that the PET/CT result was false-positive for malignancy</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0755" y="3276600"/>
            <a:ext cx="5107898" cy="3581400"/>
          </a:xfrm>
        </p:spPr>
      </p:pic>
    </p:spTree>
    <p:extLst>
      <p:ext uri="{BB962C8B-B14F-4D97-AF65-F5344CB8AC3E}">
        <p14:creationId xmlns:p14="http://schemas.microsoft.com/office/powerpoint/2010/main" val="182959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B703-E748-4841-BFC9-177CD6BCB120}"/>
              </a:ext>
            </a:extLst>
          </p:cNvPr>
          <p:cNvSpPr>
            <a:spLocks noGrp="1"/>
          </p:cNvSpPr>
          <p:nvPr>
            <p:ph type="title" sz="quarter"/>
          </p:nvPr>
        </p:nvSpPr>
        <p:spPr>
          <a:xfrm>
            <a:off x="977030" y="212942"/>
            <a:ext cx="11010378" cy="1212627"/>
          </a:xfrm>
        </p:spPr>
        <p:txBody>
          <a:bodyPr>
            <a:normAutofit fontScale="90000"/>
          </a:bodyPr>
          <a:lstStyle/>
          <a:p>
            <a:r>
              <a:rPr lang="en-US" sz="2700" dirty="0"/>
              <a:t>37-yo man with papillary thyroid carcinoma who underwent FDG PET/CT study after thyroidectomy and radioiodine ablation. Whole-body scans were negative. Patient was found to have persistently elevated thyroglobulin level (27.2 ng</a:t>
            </a:r>
            <a:r>
              <a:rPr lang="en-US" sz="2700"/>
              <a:t>/mL)</a:t>
            </a:r>
            <a:br>
              <a:rPr lang="en-US" sz="2700" dirty="0"/>
            </a:br>
            <a:br>
              <a:rPr lang="en-US" sz="3200" dirty="0"/>
            </a:br>
            <a:endParaRPr lang="en-US" sz="3200" dirty="0"/>
          </a:p>
        </p:txBody>
      </p:sp>
      <p:pic>
        <p:nvPicPr>
          <p:cNvPr id="8" name="Content Placeholder 7">
            <a:extLst>
              <a:ext uri="{FF2B5EF4-FFF2-40B4-BE49-F238E27FC236}">
                <a16:creationId xmlns:a16="http://schemas.microsoft.com/office/drawing/2014/main" id="{1C629440-35B3-4D48-BF57-5A8A64853793}"/>
              </a:ext>
            </a:extLst>
          </p:cNvPr>
          <p:cNvPicPr>
            <a:picLocks noGrp="1" noChangeAspect="1"/>
          </p:cNvPicPr>
          <p:nvPr>
            <p:ph sz="quarter" idx="1"/>
          </p:nvPr>
        </p:nvPicPr>
        <p:blipFill>
          <a:blip r:embed="rId2"/>
          <a:stretch>
            <a:fillRect/>
          </a:stretch>
        </p:blipFill>
        <p:spPr>
          <a:xfrm>
            <a:off x="926741" y="1918570"/>
            <a:ext cx="3945726" cy="4438389"/>
          </a:xfrm>
        </p:spPr>
      </p:pic>
      <p:pic>
        <p:nvPicPr>
          <p:cNvPr id="10" name="Content Placeholder 9">
            <a:extLst>
              <a:ext uri="{FF2B5EF4-FFF2-40B4-BE49-F238E27FC236}">
                <a16:creationId xmlns:a16="http://schemas.microsoft.com/office/drawing/2014/main" id="{731E8C5A-0EBB-4263-9D39-090655EE5C33}"/>
              </a:ext>
            </a:extLst>
          </p:cNvPr>
          <p:cNvPicPr>
            <a:picLocks noGrp="1" noChangeAspect="1"/>
          </p:cNvPicPr>
          <p:nvPr>
            <p:ph sz="quarter" idx="2"/>
          </p:nvPr>
        </p:nvPicPr>
        <p:blipFill>
          <a:blip r:embed="rId3"/>
          <a:stretch>
            <a:fillRect/>
          </a:stretch>
        </p:blipFill>
        <p:spPr>
          <a:xfrm>
            <a:off x="5605446" y="1227551"/>
            <a:ext cx="2057801" cy="5622408"/>
          </a:xfrm>
        </p:spPr>
      </p:pic>
      <p:pic>
        <p:nvPicPr>
          <p:cNvPr id="12" name="Content Placeholder 11">
            <a:extLst>
              <a:ext uri="{FF2B5EF4-FFF2-40B4-BE49-F238E27FC236}">
                <a16:creationId xmlns:a16="http://schemas.microsoft.com/office/drawing/2014/main" id="{3FC6BBEC-43DC-4839-A9A0-1B0D9AD4159C}"/>
              </a:ext>
            </a:extLst>
          </p:cNvPr>
          <p:cNvPicPr>
            <a:picLocks noGrp="1" noChangeAspect="1"/>
          </p:cNvPicPr>
          <p:nvPr>
            <p:ph sz="quarter" idx="3"/>
          </p:nvPr>
        </p:nvPicPr>
        <p:blipFill>
          <a:blip r:embed="rId4"/>
          <a:stretch>
            <a:fillRect/>
          </a:stretch>
        </p:blipFill>
        <p:spPr>
          <a:xfrm>
            <a:off x="8478686" y="4090727"/>
            <a:ext cx="3136464" cy="2266232"/>
          </a:xfrm>
        </p:spPr>
      </p:pic>
      <p:pic>
        <p:nvPicPr>
          <p:cNvPr id="14" name="Content Placeholder 13">
            <a:extLst>
              <a:ext uri="{FF2B5EF4-FFF2-40B4-BE49-F238E27FC236}">
                <a16:creationId xmlns:a16="http://schemas.microsoft.com/office/drawing/2014/main" id="{0B34AB17-5FD8-4BFC-B8DA-3C0E96C67D0E}"/>
              </a:ext>
            </a:extLst>
          </p:cNvPr>
          <p:cNvPicPr>
            <a:picLocks noGrp="1" noChangeAspect="1"/>
          </p:cNvPicPr>
          <p:nvPr>
            <p:ph sz="quarter" idx="4"/>
          </p:nvPr>
        </p:nvPicPr>
        <p:blipFill rotWithShape="1">
          <a:blip r:embed="rId5"/>
          <a:srcRect l="6986" r="8897"/>
          <a:stretch/>
        </p:blipFill>
        <p:spPr>
          <a:xfrm>
            <a:off x="8451061" y="1558446"/>
            <a:ext cx="3164089" cy="2174309"/>
          </a:xfrm>
        </p:spPr>
      </p:pic>
    </p:spTree>
    <p:extLst>
      <p:ext uri="{BB962C8B-B14F-4D97-AF65-F5344CB8AC3E}">
        <p14:creationId xmlns:p14="http://schemas.microsoft.com/office/powerpoint/2010/main" val="71687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4B66-2683-4181-8499-189E64208F78}"/>
              </a:ext>
            </a:extLst>
          </p:cNvPr>
          <p:cNvSpPr>
            <a:spLocks noGrp="1"/>
          </p:cNvSpPr>
          <p:nvPr>
            <p:ph type="title"/>
          </p:nvPr>
        </p:nvSpPr>
        <p:spPr>
          <a:xfrm>
            <a:off x="1371600" y="685800"/>
            <a:ext cx="9601200" cy="710852"/>
          </a:xfrm>
        </p:spPr>
        <p:txBody>
          <a:bodyPr/>
          <a:lstStyle/>
          <a:p>
            <a:endParaRPr lang="en-US" dirty="0"/>
          </a:p>
        </p:txBody>
      </p:sp>
      <p:sp>
        <p:nvSpPr>
          <p:cNvPr id="3" name="Content Placeholder 2">
            <a:extLst>
              <a:ext uri="{FF2B5EF4-FFF2-40B4-BE49-F238E27FC236}">
                <a16:creationId xmlns:a16="http://schemas.microsoft.com/office/drawing/2014/main" id="{5DD423DA-6556-41BF-ADDF-8F99B6AD899B}"/>
              </a:ext>
            </a:extLst>
          </p:cNvPr>
          <p:cNvSpPr>
            <a:spLocks noGrp="1"/>
          </p:cNvSpPr>
          <p:nvPr>
            <p:ph idx="1"/>
          </p:nvPr>
        </p:nvSpPr>
        <p:spPr>
          <a:xfrm>
            <a:off x="1371600" y="1684751"/>
            <a:ext cx="9601200" cy="4182649"/>
          </a:xfrm>
        </p:spPr>
        <p:txBody>
          <a:bodyPr>
            <a:normAutofit/>
          </a:bodyPr>
          <a:lstStyle/>
          <a:p>
            <a:r>
              <a:rPr lang="en-US" b="1" dirty="0"/>
              <a:t>A,</a:t>
            </a:r>
            <a:r>
              <a:rPr lang="en-US" dirty="0"/>
              <a:t> Radioiodine anterior (</a:t>
            </a:r>
            <a:r>
              <a:rPr lang="en-US" i="1" dirty="0"/>
              <a:t>left</a:t>
            </a:r>
            <a:r>
              <a:rPr lang="en-US" dirty="0"/>
              <a:t>) and posterior (</a:t>
            </a:r>
            <a:r>
              <a:rPr lang="en-US" i="1" dirty="0"/>
              <a:t>right</a:t>
            </a:r>
            <a:r>
              <a:rPr lang="en-US" dirty="0"/>
              <a:t>) whole-body scans were negative. Patient was found to have persistently elevated thyroglobulin level. His thyroglobulin level at time of study was 27.2 ng/</a:t>
            </a:r>
            <a:r>
              <a:rPr lang="en-US" dirty="0" err="1"/>
              <a:t>mL.</a:t>
            </a:r>
            <a:endParaRPr lang="en-US" dirty="0"/>
          </a:p>
          <a:p>
            <a:r>
              <a:rPr lang="en-US" b="1" dirty="0"/>
              <a:t>B,</a:t>
            </a:r>
            <a:r>
              <a:rPr lang="en-US" dirty="0"/>
              <a:t> Anterior maximum intensity projections of head and neck (</a:t>
            </a:r>
            <a:r>
              <a:rPr lang="en-US" i="1" dirty="0"/>
              <a:t>top</a:t>
            </a:r>
            <a:r>
              <a:rPr lang="en-US" dirty="0"/>
              <a:t>, </a:t>
            </a:r>
            <a:r>
              <a:rPr lang="en-US" b="1" dirty="0"/>
              <a:t>B</a:t>
            </a:r>
            <a:r>
              <a:rPr lang="en-US" dirty="0"/>
              <a:t>) and body (</a:t>
            </a:r>
            <a:r>
              <a:rPr lang="en-US" i="1" dirty="0"/>
              <a:t>bottom</a:t>
            </a:r>
            <a:r>
              <a:rPr lang="en-US" dirty="0"/>
              <a:t>, </a:t>
            </a:r>
            <a:r>
              <a:rPr lang="en-US" b="1" dirty="0"/>
              <a:t>B</a:t>
            </a:r>
            <a:r>
              <a:rPr lang="en-US" dirty="0"/>
              <a:t>) in two acquisitions and axial fused PET/CT images of body (</a:t>
            </a:r>
            <a:r>
              <a:rPr lang="en-US" b="1" dirty="0"/>
              <a:t>C</a:t>
            </a:r>
            <a:r>
              <a:rPr lang="en-US" dirty="0"/>
              <a:t>) and head and neck</a:t>
            </a:r>
            <a:r>
              <a:rPr lang="en-US" b="1" dirty="0"/>
              <a:t> (D</a:t>
            </a:r>
            <a:r>
              <a:rPr lang="en-US" dirty="0"/>
              <a:t>) show recurrent thyroid papillary cancer (</a:t>
            </a:r>
            <a:r>
              <a:rPr lang="en-US" i="1" dirty="0"/>
              <a:t>arrows</a:t>
            </a:r>
            <a:r>
              <a:rPr lang="en-US" dirty="0"/>
              <a:t>, </a:t>
            </a:r>
            <a:r>
              <a:rPr lang="en-US" b="1" dirty="0"/>
              <a:t>B–D</a:t>
            </a:r>
            <a:r>
              <a:rPr lang="en-US" dirty="0"/>
              <a:t>) with numerous foci of increased FDG activity consistent with recurrent disease in thyroid bed and nodal metastases in neck bilaterally. Fine-needle aspiration cytology of lesions confirmed diagnosis.</a:t>
            </a:r>
          </a:p>
          <a:p>
            <a:endParaRPr lang="en-US" dirty="0"/>
          </a:p>
        </p:txBody>
      </p:sp>
    </p:spTree>
    <p:extLst>
      <p:ext uri="{BB962C8B-B14F-4D97-AF65-F5344CB8AC3E}">
        <p14:creationId xmlns:p14="http://schemas.microsoft.com/office/powerpoint/2010/main" val="306125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sz="quarter"/>
          </p:nvPr>
        </p:nvSpPr>
        <p:spPr>
          <a:xfrm>
            <a:off x="1114816" y="319414"/>
            <a:ext cx="10772384" cy="1052186"/>
          </a:xfrm>
        </p:spPr>
        <p:txBody>
          <a:bodyPr>
            <a:normAutofit fontScale="90000"/>
          </a:bodyPr>
          <a:lstStyle/>
          <a:p>
            <a:r>
              <a:rPr lang="en-US" sz="2400" dirty="0"/>
              <a:t>23-year-old woman with melanoma of right shoulder who underwent restaging FDG PET/CT study after resection and adjuvant chemotherapy.</a:t>
            </a:r>
            <a:br>
              <a:rPr lang="en-US" sz="2400" dirty="0"/>
            </a:br>
            <a:endParaRPr lang="en-US" sz="2400" dirty="0"/>
          </a:p>
        </p:txBody>
      </p:sp>
      <p:pic>
        <p:nvPicPr>
          <p:cNvPr id="8" name="Content Placeholder 7">
            <a:extLst>
              <a:ext uri="{FF2B5EF4-FFF2-40B4-BE49-F238E27FC236}">
                <a16:creationId xmlns:a16="http://schemas.microsoft.com/office/drawing/2014/main" id="{D81347F1-6E0E-444B-ACC7-BF5D592520C3}"/>
              </a:ext>
            </a:extLst>
          </p:cNvPr>
          <p:cNvPicPr>
            <a:picLocks noGrp="1" noChangeAspect="1"/>
          </p:cNvPicPr>
          <p:nvPr>
            <p:ph sz="quarter" idx="2"/>
          </p:nvPr>
        </p:nvPicPr>
        <p:blipFill>
          <a:blip r:embed="rId2"/>
          <a:stretch>
            <a:fillRect/>
          </a:stretch>
        </p:blipFill>
        <p:spPr>
          <a:xfrm>
            <a:off x="5116883" y="1862202"/>
            <a:ext cx="2880986" cy="3201095"/>
          </a:xfrm>
        </p:spPr>
      </p:pic>
      <p:sp>
        <p:nvSpPr>
          <p:cNvPr id="4" name="Content Placeholder 3">
            <a:extLst>
              <a:ext uri="{FF2B5EF4-FFF2-40B4-BE49-F238E27FC236}">
                <a16:creationId xmlns:a16="http://schemas.microsoft.com/office/drawing/2014/main" id="{4E51316C-CB2D-443E-8C49-63848991E367}"/>
              </a:ext>
            </a:extLst>
          </p:cNvPr>
          <p:cNvSpPr>
            <a:spLocks noGrp="1"/>
          </p:cNvSpPr>
          <p:nvPr>
            <p:ph sz="quarter" idx="4"/>
          </p:nvPr>
        </p:nvSpPr>
        <p:spPr>
          <a:xfrm>
            <a:off x="9144000" y="5780762"/>
            <a:ext cx="2438400" cy="315238"/>
          </a:xfrm>
        </p:spPr>
        <p:txBody>
          <a:bodyPr>
            <a:normAutofit fontScale="92500" lnSpcReduction="20000"/>
          </a:bodyPr>
          <a:lstStyle/>
          <a:p>
            <a:endParaRPr lang="en-US" dirty="0"/>
          </a:p>
        </p:txBody>
      </p:sp>
      <p:pic>
        <p:nvPicPr>
          <p:cNvPr id="10" name="Content Placeholder 9">
            <a:extLst>
              <a:ext uri="{FF2B5EF4-FFF2-40B4-BE49-F238E27FC236}">
                <a16:creationId xmlns:a16="http://schemas.microsoft.com/office/drawing/2014/main" id="{0D088D3E-FB44-42F3-BDF3-A8F488E57BE7}"/>
              </a:ext>
            </a:extLst>
          </p:cNvPr>
          <p:cNvPicPr>
            <a:picLocks noGrp="1" noChangeAspect="1"/>
          </p:cNvPicPr>
          <p:nvPr>
            <p:ph sz="quarter" idx="3"/>
          </p:nvPr>
        </p:nvPicPr>
        <p:blipFill>
          <a:blip r:embed="rId3"/>
          <a:stretch>
            <a:fillRect/>
          </a:stretch>
        </p:blipFill>
        <p:spPr>
          <a:xfrm>
            <a:off x="8381305" y="1862202"/>
            <a:ext cx="3201095" cy="3201095"/>
          </a:xfrm>
        </p:spPr>
      </p:pic>
      <p:pic>
        <p:nvPicPr>
          <p:cNvPr id="11" name="Content Placeholder 5">
            <a:extLst>
              <a:ext uri="{FF2B5EF4-FFF2-40B4-BE49-F238E27FC236}">
                <a16:creationId xmlns:a16="http://schemas.microsoft.com/office/drawing/2014/main" id="{8C77E5FE-F259-4B38-AB9D-372BA139FD7B}"/>
              </a:ext>
            </a:extLst>
          </p:cNvPr>
          <p:cNvPicPr>
            <a:picLocks noGrp="1" noChangeAspect="1"/>
          </p:cNvPicPr>
          <p:nvPr>
            <p:ph sz="quarter" idx="1"/>
          </p:nvPr>
        </p:nvPicPr>
        <p:blipFill rotWithShape="1">
          <a:blip r:embed="rId4"/>
          <a:srcRect l="6479" r="7053" b="9975"/>
          <a:stretch/>
        </p:blipFill>
        <p:spPr>
          <a:xfrm>
            <a:off x="1340285" y="1250146"/>
            <a:ext cx="3388290" cy="5581746"/>
          </a:xfrm>
        </p:spPr>
      </p:pic>
    </p:spTree>
    <p:extLst>
      <p:ext uri="{BB962C8B-B14F-4D97-AF65-F5344CB8AC3E}">
        <p14:creationId xmlns:p14="http://schemas.microsoft.com/office/powerpoint/2010/main" val="169124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00705-3604-4AC5-996A-C0BE2174734D}"/>
              </a:ext>
            </a:extLst>
          </p:cNvPr>
          <p:cNvSpPr>
            <a:spLocks noGrp="1"/>
          </p:cNvSpPr>
          <p:nvPr>
            <p:ph type="title"/>
          </p:nvPr>
        </p:nvSpPr>
        <p:spPr/>
        <p:txBody>
          <a:bodyPr/>
          <a:lstStyle/>
          <a:p>
            <a:r>
              <a:rPr lang="en-US" dirty="0"/>
              <a:t>Pet thyroiditis</a:t>
            </a:r>
          </a:p>
        </p:txBody>
      </p:sp>
      <p:sp>
        <p:nvSpPr>
          <p:cNvPr id="3" name="Content Placeholder 2">
            <a:extLst>
              <a:ext uri="{FF2B5EF4-FFF2-40B4-BE49-F238E27FC236}">
                <a16:creationId xmlns:a16="http://schemas.microsoft.com/office/drawing/2014/main" id="{94EAA0B2-9004-4D51-B068-86860B615D29}"/>
              </a:ext>
            </a:extLst>
          </p:cNvPr>
          <p:cNvSpPr>
            <a:spLocks noGrp="1"/>
          </p:cNvSpPr>
          <p:nvPr>
            <p:ph idx="1"/>
          </p:nvPr>
        </p:nvSpPr>
        <p:spPr>
          <a:xfrm>
            <a:off x="1371600" y="2285999"/>
            <a:ext cx="10302658" cy="4321479"/>
          </a:xfrm>
        </p:spPr>
        <p:txBody>
          <a:bodyPr/>
          <a:lstStyle/>
          <a:p>
            <a:r>
              <a:rPr lang="en-US" b="1" dirty="0"/>
              <a:t>A,</a:t>
            </a:r>
            <a:r>
              <a:rPr lang="en-US" dirty="0"/>
              <a:t> Anterior maximum intensity projection (</a:t>
            </a:r>
            <a:r>
              <a:rPr lang="en-US" b="1" dirty="0"/>
              <a:t>A</a:t>
            </a:r>
            <a:r>
              <a:rPr lang="en-US" dirty="0"/>
              <a:t>), axial PET (</a:t>
            </a:r>
            <a:r>
              <a:rPr lang="en-US" b="1" dirty="0"/>
              <a:t>B</a:t>
            </a:r>
            <a:r>
              <a:rPr lang="en-US" dirty="0"/>
              <a:t>), and axial fused PET/CT (</a:t>
            </a:r>
            <a:r>
              <a:rPr lang="en-US" b="1" dirty="0"/>
              <a:t>C</a:t>
            </a:r>
            <a:r>
              <a:rPr lang="en-US" dirty="0"/>
              <a:t>) images show diffusely increased FDG uptake (maximum standardized uptake value, 5.58) in thyroid gland (</a:t>
            </a:r>
            <a:r>
              <a:rPr lang="en-US" i="1" dirty="0"/>
              <a:t>arrows</a:t>
            </a:r>
            <a:r>
              <a:rPr lang="en-US" dirty="0"/>
              <a:t>), which was incidentally noticed. Radioactive iodine uptake and scan of thyroid showed increased radiotracer uptake in normal-sized thyroid gland. Uptake of </a:t>
            </a:r>
            <a:r>
              <a:rPr lang="en-US" baseline="30000" dirty="0"/>
              <a:t>123</a:t>
            </a:r>
            <a:r>
              <a:rPr lang="en-US" dirty="0"/>
              <a:t>I in thyroid was 8.1% at 4 hours and 9.6% at 25 hours (normal range, 12–34% at 24 hours). Antibody testing showed significantly elevated anti– thyroid peroxidase antibody level of 1633 ng/mL and antithyroglobulin level of 1740 ng/</a:t>
            </a:r>
            <a:r>
              <a:rPr lang="en-US" dirty="0" err="1"/>
              <a:t>mL.</a:t>
            </a:r>
            <a:r>
              <a:rPr lang="en-US" dirty="0"/>
              <a:t> Features are consistent with subacute thyroiditis.</a:t>
            </a:r>
          </a:p>
          <a:p>
            <a:endParaRPr lang="en-US" dirty="0"/>
          </a:p>
        </p:txBody>
      </p:sp>
    </p:spTree>
    <p:extLst>
      <p:ext uri="{BB962C8B-B14F-4D97-AF65-F5344CB8AC3E}">
        <p14:creationId xmlns:p14="http://schemas.microsoft.com/office/powerpoint/2010/main" val="298034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F9A3-7CD7-4C0D-8705-EBFA8E3A3AAE}"/>
              </a:ext>
            </a:extLst>
          </p:cNvPr>
          <p:cNvSpPr>
            <a:spLocks noGrp="1"/>
          </p:cNvSpPr>
          <p:nvPr>
            <p:ph type="title" sz="quarter"/>
          </p:nvPr>
        </p:nvSpPr>
        <p:spPr>
          <a:xfrm>
            <a:off x="956198" y="289367"/>
            <a:ext cx="10983088" cy="1295400"/>
          </a:xfrm>
        </p:spPr>
        <p:txBody>
          <a:bodyPr>
            <a:normAutofit/>
          </a:bodyPr>
          <a:lstStyle/>
          <a:p>
            <a:r>
              <a:rPr lang="en-US" sz="2000" dirty="0"/>
              <a:t>62-yo man with metastatic follicular carcinoma of thyroid who underwent FDG PET/CT study after thyroidectomy, multiple radioiodine ablations, and chemoradiation. His thyroglobulin level at time of study was 478.4 ng/</a:t>
            </a:r>
            <a:r>
              <a:rPr lang="en-US" sz="2000" dirty="0" err="1"/>
              <a:t>mL.</a:t>
            </a:r>
            <a:br>
              <a:rPr lang="en-US" sz="2000" dirty="0"/>
            </a:br>
            <a:endParaRPr lang="en-US" sz="2000" dirty="0"/>
          </a:p>
        </p:txBody>
      </p:sp>
      <p:pic>
        <p:nvPicPr>
          <p:cNvPr id="8" name="Content Placeholder 7">
            <a:extLst>
              <a:ext uri="{FF2B5EF4-FFF2-40B4-BE49-F238E27FC236}">
                <a16:creationId xmlns:a16="http://schemas.microsoft.com/office/drawing/2014/main" id="{9B48A755-FD4C-44E0-8B20-FF6368B23BC3}"/>
              </a:ext>
            </a:extLst>
          </p:cNvPr>
          <p:cNvPicPr>
            <a:picLocks noGrp="1" noChangeAspect="1"/>
          </p:cNvPicPr>
          <p:nvPr>
            <p:ph sz="quarter" idx="1"/>
          </p:nvPr>
        </p:nvPicPr>
        <p:blipFill>
          <a:blip r:embed="rId2"/>
          <a:stretch>
            <a:fillRect/>
          </a:stretch>
        </p:blipFill>
        <p:spPr>
          <a:xfrm>
            <a:off x="2651902" y="1402465"/>
            <a:ext cx="2956031" cy="5326182"/>
          </a:xfrm>
        </p:spPr>
      </p:pic>
      <p:pic>
        <p:nvPicPr>
          <p:cNvPr id="10" name="Content Placeholder 9">
            <a:extLst>
              <a:ext uri="{FF2B5EF4-FFF2-40B4-BE49-F238E27FC236}">
                <a16:creationId xmlns:a16="http://schemas.microsoft.com/office/drawing/2014/main" id="{67ED428B-2FA4-4621-84C7-96F63303E046}"/>
              </a:ext>
            </a:extLst>
          </p:cNvPr>
          <p:cNvPicPr>
            <a:picLocks noGrp="1" noChangeAspect="1"/>
          </p:cNvPicPr>
          <p:nvPr>
            <p:ph sz="quarter" idx="2"/>
          </p:nvPr>
        </p:nvPicPr>
        <p:blipFill>
          <a:blip r:embed="rId3"/>
          <a:stretch>
            <a:fillRect/>
          </a:stretch>
        </p:blipFill>
        <p:spPr>
          <a:xfrm>
            <a:off x="7216363" y="1188338"/>
            <a:ext cx="4115252" cy="1764245"/>
          </a:xfrm>
        </p:spPr>
      </p:pic>
      <p:pic>
        <p:nvPicPr>
          <p:cNvPr id="12" name="Content Placeholder 11">
            <a:extLst>
              <a:ext uri="{FF2B5EF4-FFF2-40B4-BE49-F238E27FC236}">
                <a16:creationId xmlns:a16="http://schemas.microsoft.com/office/drawing/2014/main" id="{6F5E870F-A646-4D96-AC31-DCE217B13DCD}"/>
              </a:ext>
            </a:extLst>
          </p:cNvPr>
          <p:cNvPicPr>
            <a:picLocks noGrp="1" noChangeAspect="1"/>
          </p:cNvPicPr>
          <p:nvPr>
            <p:ph sz="quarter" idx="3"/>
          </p:nvPr>
        </p:nvPicPr>
        <p:blipFill>
          <a:blip r:embed="rId4"/>
          <a:stretch>
            <a:fillRect/>
          </a:stretch>
        </p:blipFill>
        <p:spPr>
          <a:xfrm>
            <a:off x="7155084" y="3047965"/>
            <a:ext cx="4332789" cy="1740629"/>
          </a:xfrm>
        </p:spPr>
      </p:pic>
      <p:pic>
        <p:nvPicPr>
          <p:cNvPr id="14" name="Content Placeholder 13">
            <a:extLst>
              <a:ext uri="{FF2B5EF4-FFF2-40B4-BE49-F238E27FC236}">
                <a16:creationId xmlns:a16="http://schemas.microsoft.com/office/drawing/2014/main" id="{FA031333-E7CF-4A7E-9A8F-72893B8F7A1D}"/>
              </a:ext>
            </a:extLst>
          </p:cNvPr>
          <p:cNvPicPr>
            <a:picLocks noGrp="1" noChangeAspect="1"/>
          </p:cNvPicPr>
          <p:nvPr>
            <p:ph sz="quarter" idx="4"/>
          </p:nvPr>
        </p:nvPicPr>
        <p:blipFill>
          <a:blip r:embed="rId5"/>
          <a:stretch>
            <a:fillRect/>
          </a:stretch>
        </p:blipFill>
        <p:spPr>
          <a:xfrm>
            <a:off x="7025832" y="4982392"/>
            <a:ext cx="4462041" cy="1792554"/>
          </a:xfrm>
        </p:spPr>
      </p:pic>
    </p:spTree>
    <p:extLst>
      <p:ext uri="{BB962C8B-B14F-4D97-AF65-F5344CB8AC3E}">
        <p14:creationId xmlns:p14="http://schemas.microsoft.com/office/powerpoint/2010/main" val="269624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0178-DEE5-4D15-80B2-DC3BECEAE875}"/>
              </a:ext>
            </a:extLst>
          </p:cNvPr>
          <p:cNvSpPr>
            <a:spLocks noGrp="1"/>
          </p:cNvSpPr>
          <p:nvPr>
            <p:ph type="title"/>
          </p:nvPr>
        </p:nvSpPr>
        <p:spPr/>
        <p:txBody>
          <a:bodyPr/>
          <a:lstStyle/>
          <a:p>
            <a:r>
              <a:rPr lang="en-US" dirty="0"/>
              <a:t>4</a:t>
            </a:r>
          </a:p>
        </p:txBody>
      </p:sp>
      <p:sp>
        <p:nvSpPr>
          <p:cNvPr id="3" name="Content Placeholder 2">
            <a:extLst>
              <a:ext uri="{FF2B5EF4-FFF2-40B4-BE49-F238E27FC236}">
                <a16:creationId xmlns:a16="http://schemas.microsoft.com/office/drawing/2014/main" id="{A978600F-BBC4-4712-B474-D00DE2E17CAE}"/>
              </a:ext>
            </a:extLst>
          </p:cNvPr>
          <p:cNvSpPr>
            <a:spLocks noGrp="1"/>
          </p:cNvSpPr>
          <p:nvPr>
            <p:ph idx="1"/>
          </p:nvPr>
        </p:nvSpPr>
        <p:spPr/>
        <p:txBody>
          <a:bodyPr/>
          <a:lstStyle/>
          <a:p>
            <a:r>
              <a:rPr lang="en-US" dirty="0"/>
              <a:t>62-year-old man with metastatic follicular carcinoma of thyroid who underwent FDG PET/CT study after thyroidectomy, multiple radioiodine ablations, and chemoradiation. His thyroglobulin level at time of study was 478.4 ng/</a:t>
            </a:r>
            <a:r>
              <a:rPr lang="en-US" dirty="0" err="1"/>
              <a:t>mL.</a:t>
            </a:r>
            <a:endParaRPr lang="en-US" dirty="0"/>
          </a:p>
          <a:p>
            <a:r>
              <a:rPr lang="en-US" b="1" dirty="0"/>
              <a:t>A,</a:t>
            </a:r>
            <a:r>
              <a:rPr lang="en-US" dirty="0"/>
              <a:t> Anterior maximum intensity projection (</a:t>
            </a:r>
            <a:r>
              <a:rPr lang="en-US" b="1" dirty="0"/>
              <a:t>A</a:t>
            </a:r>
            <a:r>
              <a:rPr lang="en-US" dirty="0"/>
              <a:t>), axial contrast-enhanced CT (</a:t>
            </a:r>
            <a:r>
              <a:rPr lang="en-US" i="1" dirty="0"/>
              <a:t>left</a:t>
            </a:r>
            <a:r>
              <a:rPr lang="en-US" dirty="0"/>
              <a:t>, </a:t>
            </a:r>
            <a:r>
              <a:rPr lang="en-US" b="1" dirty="0"/>
              <a:t>B–D</a:t>
            </a:r>
            <a:r>
              <a:rPr lang="en-US" dirty="0"/>
              <a:t>), and fused PET/CT (</a:t>
            </a:r>
            <a:r>
              <a:rPr lang="en-US" i="1" dirty="0"/>
              <a:t>right</a:t>
            </a:r>
            <a:r>
              <a:rPr lang="en-US" dirty="0"/>
              <a:t>, </a:t>
            </a:r>
            <a:r>
              <a:rPr lang="en-US" b="1" dirty="0"/>
              <a:t>B–D</a:t>
            </a:r>
            <a:r>
              <a:rPr lang="en-US" dirty="0"/>
              <a:t>) images show FDG-avid metastatic lesions (</a:t>
            </a:r>
            <a:r>
              <a:rPr lang="en-US" i="1" dirty="0"/>
              <a:t>arrows</a:t>
            </a:r>
            <a:r>
              <a:rPr lang="en-US" dirty="0"/>
              <a:t>, </a:t>
            </a:r>
            <a:r>
              <a:rPr lang="en-US" b="1" dirty="0"/>
              <a:t>B–D</a:t>
            </a:r>
            <a:r>
              <a:rPr lang="en-US" dirty="0"/>
              <a:t>) in right lung (</a:t>
            </a:r>
            <a:r>
              <a:rPr lang="en-US" b="1" dirty="0"/>
              <a:t>B</a:t>
            </a:r>
            <a:r>
              <a:rPr lang="en-US" dirty="0"/>
              <a:t>), right acetabulum (</a:t>
            </a:r>
            <a:r>
              <a:rPr lang="en-US" b="1" dirty="0"/>
              <a:t>C</a:t>
            </a:r>
            <a:r>
              <a:rPr lang="en-US" dirty="0"/>
              <a:t>), and T10 vertebra (</a:t>
            </a:r>
            <a:r>
              <a:rPr lang="en-US" b="1" dirty="0"/>
              <a:t>D</a:t>
            </a:r>
            <a:r>
              <a:rPr lang="en-US" dirty="0"/>
              <a:t>). After study, patient underwent chemoradiation.</a:t>
            </a:r>
          </a:p>
          <a:p>
            <a:endParaRPr lang="en-US" dirty="0"/>
          </a:p>
        </p:txBody>
      </p:sp>
    </p:spTree>
    <p:extLst>
      <p:ext uri="{BB962C8B-B14F-4D97-AF65-F5344CB8AC3E}">
        <p14:creationId xmlns:p14="http://schemas.microsoft.com/office/powerpoint/2010/main" val="102528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17369"/>
          </a:xfrm>
        </p:spPr>
        <p:txBody>
          <a:bodyPr/>
          <a:lstStyle/>
          <a:p>
            <a:r>
              <a:rPr lang="en-US" dirty="0" err="1"/>
              <a:t>Elastography</a:t>
            </a:r>
            <a:endParaRPr lang="en-US" dirty="0"/>
          </a:p>
        </p:txBody>
      </p:sp>
      <p:sp>
        <p:nvSpPr>
          <p:cNvPr id="3" name="Content Placeholder 2"/>
          <p:cNvSpPr>
            <a:spLocks noGrp="1"/>
          </p:cNvSpPr>
          <p:nvPr>
            <p:ph idx="1"/>
          </p:nvPr>
        </p:nvSpPr>
        <p:spPr>
          <a:xfrm>
            <a:off x="1371600" y="1603169"/>
            <a:ext cx="10615808" cy="4922891"/>
          </a:xfrm>
        </p:spPr>
        <p:txBody>
          <a:bodyPr/>
          <a:lstStyle/>
          <a:p>
            <a:r>
              <a:rPr lang="en-US" dirty="0"/>
              <a:t>Two main techniques: Strain and Shear Wave</a:t>
            </a:r>
          </a:p>
          <a:p>
            <a:endParaRPr lang="en-US" dirty="0"/>
          </a:p>
          <a:p>
            <a:r>
              <a:rPr lang="en-US" dirty="0"/>
              <a:t>Benign nodules are softer whereas malignant ones are harder </a:t>
            </a:r>
          </a:p>
          <a:p>
            <a:endParaRPr lang="en-US" dirty="0"/>
          </a:p>
          <a:p>
            <a:r>
              <a:rPr lang="en-US" dirty="0"/>
              <a:t>Cysts and nodules with calcification are excluded from exam</a:t>
            </a:r>
          </a:p>
          <a:p>
            <a:endParaRPr lang="en-US" dirty="0"/>
          </a:p>
          <a:p>
            <a:r>
              <a:rPr lang="en-US" dirty="0"/>
              <a:t>High predictive value in indeterminate nodules as malignant with effectiveness almost comparable to FNA cytology</a:t>
            </a:r>
          </a:p>
          <a:p>
            <a:endParaRPr lang="en-US" dirty="0"/>
          </a:p>
          <a:p>
            <a:r>
              <a:rPr lang="en-US" dirty="0"/>
              <a:t>Limitation in lesions that are not surrounded by adequate normal tissue</a:t>
            </a:r>
          </a:p>
        </p:txBody>
      </p:sp>
    </p:spTree>
    <p:extLst>
      <p:ext uri="{BB962C8B-B14F-4D97-AF65-F5344CB8AC3E}">
        <p14:creationId xmlns:p14="http://schemas.microsoft.com/office/powerpoint/2010/main" val="178841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97ABF-C9C2-4A35-9C16-E0542366593D}"/>
              </a:ext>
            </a:extLst>
          </p:cNvPr>
          <p:cNvSpPr>
            <a:spLocks noGrp="1"/>
          </p:cNvSpPr>
          <p:nvPr>
            <p:ph type="title"/>
          </p:nvPr>
        </p:nvSpPr>
        <p:spPr>
          <a:xfrm>
            <a:off x="1371600" y="685800"/>
            <a:ext cx="9601200" cy="1024003"/>
          </a:xfrm>
        </p:spPr>
        <p:txBody>
          <a:bodyPr/>
          <a:lstStyle/>
          <a:p>
            <a:r>
              <a:rPr lang="en-US" dirty="0" err="1"/>
              <a:t>Elastogtaphy</a:t>
            </a:r>
            <a:endParaRPr lang="en-US" dirty="0"/>
          </a:p>
        </p:txBody>
      </p:sp>
      <p:sp>
        <p:nvSpPr>
          <p:cNvPr id="3" name="Content Placeholder 2">
            <a:extLst>
              <a:ext uri="{FF2B5EF4-FFF2-40B4-BE49-F238E27FC236}">
                <a16:creationId xmlns:a16="http://schemas.microsoft.com/office/drawing/2014/main" id="{0DE8744C-380F-495F-BCCA-4488C64724FE}"/>
              </a:ext>
            </a:extLst>
          </p:cNvPr>
          <p:cNvSpPr>
            <a:spLocks noGrp="1"/>
          </p:cNvSpPr>
          <p:nvPr>
            <p:ph idx="1"/>
          </p:nvPr>
        </p:nvSpPr>
        <p:spPr>
          <a:xfrm>
            <a:off x="1273214" y="1709803"/>
            <a:ext cx="10712371" cy="4157597"/>
          </a:xfrm>
        </p:spPr>
        <p:txBody>
          <a:bodyPr/>
          <a:lstStyle/>
          <a:p>
            <a:r>
              <a:rPr lang="en-US" dirty="0"/>
              <a:t>Strain (or static) </a:t>
            </a:r>
            <a:r>
              <a:rPr lang="en-US" dirty="0" err="1"/>
              <a:t>elastography</a:t>
            </a:r>
            <a:r>
              <a:rPr lang="en-US" dirty="0"/>
              <a:t> requires an external palpation with a probe or endogenous stress such as cardiovascular movements, resulting in an axial displacement of the tissue by mechanical stress . </a:t>
            </a:r>
          </a:p>
          <a:p>
            <a:pPr marL="0" indent="0">
              <a:buNone/>
            </a:pPr>
            <a:endParaRPr lang="en-US" dirty="0"/>
          </a:p>
          <a:p>
            <a:r>
              <a:rPr lang="en-US" dirty="0"/>
              <a:t>The former uses focused ultrasonic beams that propagate through the entire imaging area.</a:t>
            </a:r>
          </a:p>
          <a:p>
            <a:pPr marL="0" indent="0">
              <a:buNone/>
            </a:pPr>
            <a:endParaRPr lang="en-US" dirty="0"/>
          </a:p>
          <a:p>
            <a:r>
              <a:rPr lang="en-US" dirty="0"/>
              <a:t>The elastic image is superimposed on the B-mode image, and tissue stiffness is displayed in a continuum of colors from red (soft tissue) to blue (hard tissue). According to the chosen machine, color scales are applied inversely</a:t>
            </a:r>
          </a:p>
        </p:txBody>
      </p:sp>
    </p:spTree>
    <p:extLst>
      <p:ext uri="{BB962C8B-B14F-4D97-AF65-F5344CB8AC3E}">
        <p14:creationId xmlns:p14="http://schemas.microsoft.com/office/powerpoint/2010/main" val="67460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76745"/>
          </a:xfrm>
        </p:spPr>
        <p:txBody>
          <a:bodyPr/>
          <a:lstStyle/>
          <a:p>
            <a:r>
              <a:rPr lang="en-US"/>
              <a:t>Imaging modalities</a:t>
            </a:r>
          </a:p>
        </p:txBody>
      </p:sp>
      <p:sp>
        <p:nvSpPr>
          <p:cNvPr id="3" name="Content Placeholder 2"/>
          <p:cNvSpPr>
            <a:spLocks noGrp="1"/>
          </p:cNvSpPr>
          <p:nvPr>
            <p:ph idx="1"/>
          </p:nvPr>
        </p:nvSpPr>
        <p:spPr>
          <a:xfrm>
            <a:off x="1371600" y="1662545"/>
            <a:ext cx="9601200" cy="4204855"/>
          </a:xfrm>
        </p:spPr>
        <p:txBody>
          <a:bodyPr/>
          <a:lstStyle/>
          <a:p>
            <a:r>
              <a:rPr lang="en-US" dirty="0"/>
              <a:t>Scintigraphy and ultrasound are the mainstay of diagnostic imaging</a:t>
            </a:r>
          </a:p>
          <a:p>
            <a:endParaRPr lang="en-US" dirty="0"/>
          </a:p>
          <a:p>
            <a:r>
              <a:rPr lang="en-US" dirty="0"/>
              <a:t>CT and MRI</a:t>
            </a:r>
          </a:p>
          <a:p>
            <a:endParaRPr lang="en-US" dirty="0"/>
          </a:p>
          <a:p>
            <a:r>
              <a:rPr lang="en-US" dirty="0"/>
              <a:t>New modalities:</a:t>
            </a:r>
          </a:p>
          <a:p>
            <a:pPr>
              <a:buFont typeface="Wingdings" charset="2"/>
              <a:buChar char="ü"/>
            </a:pPr>
            <a:r>
              <a:rPr lang="en-US" dirty="0"/>
              <a:t>PET &amp; SPECT</a:t>
            </a:r>
          </a:p>
          <a:p>
            <a:pPr>
              <a:buFont typeface="Wingdings" charset="2"/>
              <a:buChar char="ü"/>
            </a:pPr>
            <a:r>
              <a:rPr lang="en-US" dirty="0" err="1"/>
              <a:t>Elastography</a:t>
            </a:r>
            <a:endParaRPr lang="en-US" dirty="0"/>
          </a:p>
        </p:txBody>
      </p:sp>
    </p:spTree>
    <p:extLst>
      <p:ext uri="{BB962C8B-B14F-4D97-AF65-F5344CB8AC3E}">
        <p14:creationId xmlns:p14="http://schemas.microsoft.com/office/powerpoint/2010/main" val="910682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F3A6-A181-4923-B619-4142A6F555F0}"/>
              </a:ext>
            </a:extLst>
          </p:cNvPr>
          <p:cNvSpPr>
            <a:spLocks noGrp="1"/>
          </p:cNvSpPr>
          <p:nvPr>
            <p:ph type="title"/>
          </p:nvPr>
        </p:nvSpPr>
        <p:spPr>
          <a:xfrm>
            <a:off x="949124" y="685800"/>
            <a:ext cx="10671858" cy="1485900"/>
          </a:xfrm>
        </p:spPr>
        <p:txBody>
          <a:bodyPr>
            <a:noAutofit/>
          </a:bodyPr>
          <a:lstStyle/>
          <a:p>
            <a:r>
              <a:rPr lang="en-US" sz="3600" dirty="0"/>
              <a:t>Two kinds of elasticity assessments can be obtained:</a:t>
            </a:r>
            <a:br>
              <a:rPr lang="en-US" sz="3600" dirty="0"/>
            </a:br>
            <a:endParaRPr lang="en-US" sz="3600" dirty="0"/>
          </a:p>
        </p:txBody>
      </p:sp>
      <p:sp>
        <p:nvSpPr>
          <p:cNvPr id="3" name="Content Placeholder 2">
            <a:extLst>
              <a:ext uri="{FF2B5EF4-FFF2-40B4-BE49-F238E27FC236}">
                <a16:creationId xmlns:a16="http://schemas.microsoft.com/office/drawing/2014/main" id="{AAF770C6-94CB-452A-A7AE-F28D7A61D346}"/>
              </a:ext>
            </a:extLst>
          </p:cNvPr>
          <p:cNvSpPr>
            <a:spLocks noGrp="1"/>
          </p:cNvSpPr>
          <p:nvPr>
            <p:ph idx="1"/>
          </p:nvPr>
        </p:nvSpPr>
        <p:spPr/>
        <p:txBody>
          <a:bodyPr/>
          <a:lstStyle/>
          <a:p>
            <a:pPr>
              <a:buFont typeface="Wingdings" panose="05000000000000000000" pitchFamily="2" charset="2"/>
              <a:buChar char="ü"/>
            </a:pPr>
            <a:r>
              <a:rPr lang="en-US" dirty="0"/>
              <a:t>First, visual scoring of colors within and around the nodules can be assessed, using 4-5-scale scoring systems. </a:t>
            </a:r>
          </a:p>
          <a:p>
            <a:pPr marL="0" indent="0">
              <a:buNone/>
            </a:pPr>
            <a:endParaRPr lang="en-US" dirty="0"/>
          </a:p>
          <a:p>
            <a:pPr>
              <a:buFont typeface="Wingdings" panose="05000000000000000000" pitchFamily="2" charset="2"/>
              <a:buChar char="ü"/>
            </a:pPr>
            <a:r>
              <a:rPr lang="en-US" dirty="0"/>
              <a:t>Second, two regions of interest (ROIs) are drawn over the target region and the adjacent reference region, respectively. Then, a strain ratio is automatically calculated through the machine. The likelihood of malignancy increases with an increase in the strain ratio</a:t>
            </a:r>
          </a:p>
        </p:txBody>
      </p:sp>
    </p:spTree>
    <p:extLst>
      <p:ext uri="{BB962C8B-B14F-4D97-AF65-F5344CB8AC3E}">
        <p14:creationId xmlns:p14="http://schemas.microsoft.com/office/powerpoint/2010/main" val="378943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4A07C-D09F-46C6-A6D8-BA720D597D84}"/>
              </a:ext>
            </a:extLst>
          </p:cNvPr>
          <p:cNvSpPr>
            <a:spLocks noGrp="1"/>
          </p:cNvSpPr>
          <p:nvPr>
            <p:ph type="title"/>
          </p:nvPr>
        </p:nvSpPr>
        <p:spPr>
          <a:xfrm>
            <a:off x="1371600" y="538620"/>
            <a:ext cx="10352762" cy="739035"/>
          </a:xfrm>
        </p:spPr>
        <p:txBody>
          <a:bodyPr/>
          <a:lstStyle/>
          <a:p>
            <a:endParaRPr lang="en-US" dirty="0"/>
          </a:p>
        </p:txBody>
      </p:sp>
      <p:sp>
        <p:nvSpPr>
          <p:cNvPr id="3" name="Content Placeholder 2">
            <a:extLst>
              <a:ext uri="{FF2B5EF4-FFF2-40B4-BE49-F238E27FC236}">
                <a16:creationId xmlns:a16="http://schemas.microsoft.com/office/drawing/2014/main" id="{127E3875-B1B2-4D94-A88C-B0855755C0E0}"/>
              </a:ext>
            </a:extLst>
          </p:cNvPr>
          <p:cNvSpPr>
            <a:spLocks noGrp="1"/>
          </p:cNvSpPr>
          <p:nvPr>
            <p:ph idx="1"/>
          </p:nvPr>
        </p:nvSpPr>
        <p:spPr>
          <a:xfrm>
            <a:off x="1371599" y="1628384"/>
            <a:ext cx="10396603" cy="4239016"/>
          </a:xfrm>
        </p:spPr>
        <p:txBody>
          <a:bodyPr/>
          <a:lstStyle/>
          <a:p>
            <a:r>
              <a:rPr lang="en-US" dirty="0"/>
              <a:t>A tumor whose stiffness is greater than 65 kPa or for which the stiffness ratio is greater than 3.7 compared to surrounding healthy tissue is highly suspicious. </a:t>
            </a:r>
          </a:p>
          <a:p>
            <a:endParaRPr lang="en-US" dirty="0"/>
          </a:p>
          <a:p>
            <a:r>
              <a:rPr lang="en-US" dirty="0"/>
              <a:t>Lymph node metastasis of papillary thyroid cancer can also be detected by </a:t>
            </a:r>
            <a:r>
              <a:rPr lang="en-US" dirty="0" err="1"/>
              <a:t>elastography</a:t>
            </a:r>
            <a:r>
              <a:rPr lang="en-US" dirty="0"/>
              <a:t> due to its increased stiffness.</a:t>
            </a:r>
          </a:p>
        </p:txBody>
      </p:sp>
    </p:spTree>
    <p:extLst>
      <p:ext uri="{BB962C8B-B14F-4D97-AF65-F5344CB8AC3E}">
        <p14:creationId xmlns:p14="http://schemas.microsoft.com/office/powerpoint/2010/main" val="170900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0B9E-1E70-4129-BC8C-7224FC40CDA0}"/>
              </a:ext>
            </a:extLst>
          </p:cNvPr>
          <p:cNvSpPr>
            <a:spLocks noGrp="1"/>
          </p:cNvSpPr>
          <p:nvPr>
            <p:ph type="title"/>
          </p:nvPr>
        </p:nvSpPr>
        <p:spPr/>
        <p:txBody>
          <a:bodyPr>
            <a:normAutofit/>
          </a:bodyPr>
          <a:lstStyle/>
          <a:p>
            <a:r>
              <a:rPr lang="en-US" sz="3200" dirty="0"/>
              <a:t>Strain </a:t>
            </a:r>
            <a:r>
              <a:rPr lang="en-US" sz="3200" dirty="0" err="1"/>
              <a:t>elastography</a:t>
            </a:r>
            <a:r>
              <a:rPr lang="en-US" sz="3200" dirty="0"/>
              <a:t>. 2D </a:t>
            </a:r>
            <a:r>
              <a:rPr lang="en-US" sz="3200" dirty="0" err="1"/>
              <a:t>colour</a:t>
            </a:r>
            <a:r>
              <a:rPr lang="en-US" sz="3200" dirty="0"/>
              <a:t> map of stiffness. Right upper third nodule. Nodule is softer than the parenchyma.</a:t>
            </a:r>
          </a:p>
        </p:txBody>
      </p:sp>
      <p:pic>
        <p:nvPicPr>
          <p:cNvPr id="5" name="Content Placeholder 4">
            <a:extLst>
              <a:ext uri="{FF2B5EF4-FFF2-40B4-BE49-F238E27FC236}">
                <a16:creationId xmlns:a16="http://schemas.microsoft.com/office/drawing/2014/main" id="{1C8B8428-F011-4458-B26C-5008D227F038}"/>
              </a:ext>
            </a:extLst>
          </p:cNvPr>
          <p:cNvPicPr>
            <a:picLocks noGrp="1" noChangeAspect="1"/>
          </p:cNvPicPr>
          <p:nvPr>
            <p:ph idx="1"/>
          </p:nvPr>
        </p:nvPicPr>
        <p:blipFill>
          <a:blip r:embed="rId2"/>
          <a:stretch>
            <a:fillRect/>
          </a:stretch>
        </p:blipFill>
        <p:spPr>
          <a:xfrm>
            <a:off x="3377067" y="2821410"/>
            <a:ext cx="6056300" cy="3660041"/>
          </a:xfrm>
        </p:spPr>
      </p:pic>
    </p:spTree>
    <p:extLst>
      <p:ext uri="{BB962C8B-B14F-4D97-AF65-F5344CB8AC3E}">
        <p14:creationId xmlns:p14="http://schemas.microsoft.com/office/powerpoint/2010/main" val="609285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A12E-AC1A-48EE-9F9E-AE3B239B4BC8}"/>
              </a:ext>
            </a:extLst>
          </p:cNvPr>
          <p:cNvSpPr>
            <a:spLocks noGrp="1"/>
          </p:cNvSpPr>
          <p:nvPr>
            <p:ph type="title"/>
          </p:nvPr>
        </p:nvSpPr>
        <p:spPr/>
        <p:txBody>
          <a:bodyPr>
            <a:normAutofit/>
          </a:bodyPr>
          <a:lstStyle/>
          <a:p>
            <a:r>
              <a:rPr lang="en-US" sz="2800" dirty="0"/>
              <a:t>Semi-quantitative strain technique: thyroid cancer: high stiffness ratio between the nodule and the healthy tissue.</a:t>
            </a:r>
          </a:p>
        </p:txBody>
      </p:sp>
      <p:pic>
        <p:nvPicPr>
          <p:cNvPr id="5" name="Content Placeholder 4">
            <a:extLst>
              <a:ext uri="{FF2B5EF4-FFF2-40B4-BE49-F238E27FC236}">
                <a16:creationId xmlns:a16="http://schemas.microsoft.com/office/drawing/2014/main" id="{063B04AB-9B4D-4FA8-9898-917DE20B1D44}"/>
              </a:ext>
            </a:extLst>
          </p:cNvPr>
          <p:cNvPicPr>
            <a:picLocks noGrp="1" noChangeAspect="1"/>
          </p:cNvPicPr>
          <p:nvPr>
            <p:ph idx="1"/>
          </p:nvPr>
        </p:nvPicPr>
        <p:blipFill>
          <a:blip r:embed="rId2"/>
          <a:stretch>
            <a:fillRect/>
          </a:stretch>
        </p:blipFill>
        <p:spPr>
          <a:xfrm>
            <a:off x="3290256" y="1887037"/>
            <a:ext cx="6121879" cy="4612148"/>
          </a:xfrm>
        </p:spPr>
      </p:pic>
    </p:spTree>
    <p:extLst>
      <p:ext uri="{BB962C8B-B14F-4D97-AF65-F5344CB8AC3E}">
        <p14:creationId xmlns:p14="http://schemas.microsoft.com/office/powerpoint/2010/main" val="4249488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CB1A-8B5A-408F-A6DE-5E94836DF4A4}"/>
              </a:ext>
            </a:extLst>
          </p:cNvPr>
          <p:cNvSpPr>
            <a:spLocks noGrp="1"/>
          </p:cNvSpPr>
          <p:nvPr>
            <p:ph type="title"/>
          </p:nvPr>
        </p:nvSpPr>
        <p:spPr/>
        <p:txBody>
          <a:bodyPr>
            <a:normAutofit/>
          </a:bodyPr>
          <a:lstStyle/>
          <a:p>
            <a:r>
              <a:rPr lang="en-US" sz="2800" dirty="0"/>
              <a:t>Strain </a:t>
            </a:r>
            <a:r>
              <a:rPr lang="en-US" sz="2800" dirty="0" err="1"/>
              <a:t>elastography</a:t>
            </a:r>
            <a:r>
              <a:rPr lang="en-US" sz="2800" dirty="0"/>
              <a:t>. Semi-quantitative technique. Nodule twice as hard as the parenchyma (Philips).</a:t>
            </a:r>
          </a:p>
        </p:txBody>
      </p:sp>
      <p:pic>
        <p:nvPicPr>
          <p:cNvPr id="5" name="Content Placeholder 4">
            <a:extLst>
              <a:ext uri="{FF2B5EF4-FFF2-40B4-BE49-F238E27FC236}">
                <a16:creationId xmlns:a16="http://schemas.microsoft.com/office/drawing/2014/main" id="{2592D864-08AF-4F3D-8345-44F2BB3F0FF1}"/>
              </a:ext>
            </a:extLst>
          </p:cNvPr>
          <p:cNvPicPr>
            <a:picLocks noGrp="1" noChangeAspect="1"/>
          </p:cNvPicPr>
          <p:nvPr>
            <p:ph idx="1"/>
          </p:nvPr>
        </p:nvPicPr>
        <p:blipFill>
          <a:blip r:embed="rId2"/>
          <a:stretch>
            <a:fillRect/>
          </a:stretch>
        </p:blipFill>
        <p:spPr>
          <a:xfrm>
            <a:off x="3290257" y="1886318"/>
            <a:ext cx="6798481" cy="4624441"/>
          </a:xfrm>
        </p:spPr>
      </p:pic>
    </p:spTree>
    <p:extLst>
      <p:ext uri="{BB962C8B-B14F-4D97-AF65-F5344CB8AC3E}">
        <p14:creationId xmlns:p14="http://schemas.microsoft.com/office/powerpoint/2010/main" val="234627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BAA1E-425C-4135-B3B3-40EFC506EA8B}"/>
              </a:ext>
            </a:extLst>
          </p:cNvPr>
          <p:cNvSpPr>
            <a:spLocks noGrp="1"/>
          </p:cNvSpPr>
          <p:nvPr>
            <p:ph type="title"/>
          </p:nvPr>
        </p:nvSpPr>
        <p:spPr>
          <a:xfrm>
            <a:off x="966486" y="269110"/>
            <a:ext cx="11048036" cy="1733309"/>
          </a:xfrm>
        </p:spPr>
        <p:txBody>
          <a:bodyPr>
            <a:normAutofit/>
          </a:bodyPr>
          <a:lstStyle/>
          <a:p>
            <a:r>
              <a:rPr lang="en-US" sz="2400" dirty="0"/>
              <a:t>Shear wave </a:t>
            </a:r>
            <a:r>
              <a:rPr lang="en-US" sz="2400" dirty="0" err="1"/>
              <a:t>elastography</a:t>
            </a:r>
            <a:r>
              <a:rPr lang="en-US" sz="2400" dirty="0"/>
              <a:t>. Benign nodule. Two regions of interest placed on the nodule and the healthy tissue. 2D </a:t>
            </a:r>
            <a:r>
              <a:rPr lang="en-US" sz="2400" dirty="0" err="1"/>
              <a:t>colour</a:t>
            </a:r>
            <a:r>
              <a:rPr lang="en-US" sz="2400" dirty="0"/>
              <a:t> map of stiffness. Q-box: quantitative analysis between the two regions of interest (x for the nodule and + for the healthy tissue)</a:t>
            </a:r>
          </a:p>
        </p:txBody>
      </p:sp>
      <p:pic>
        <p:nvPicPr>
          <p:cNvPr id="5" name="Content Placeholder 4">
            <a:extLst>
              <a:ext uri="{FF2B5EF4-FFF2-40B4-BE49-F238E27FC236}">
                <a16:creationId xmlns:a16="http://schemas.microsoft.com/office/drawing/2014/main" id="{D5F128B0-8E2C-429B-9173-697B8BF563EF}"/>
              </a:ext>
            </a:extLst>
          </p:cNvPr>
          <p:cNvPicPr>
            <a:picLocks noGrp="1" noChangeAspect="1"/>
          </p:cNvPicPr>
          <p:nvPr>
            <p:ph idx="1"/>
          </p:nvPr>
        </p:nvPicPr>
        <p:blipFill>
          <a:blip r:embed="rId2"/>
          <a:stretch>
            <a:fillRect/>
          </a:stretch>
        </p:blipFill>
        <p:spPr>
          <a:xfrm>
            <a:off x="3078865" y="1913615"/>
            <a:ext cx="6487611" cy="4747034"/>
          </a:xfrm>
        </p:spPr>
      </p:pic>
    </p:spTree>
    <p:extLst>
      <p:ext uri="{BB962C8B-B14F-4D97-AF65-F5344CB8AC3E}">
        <p14:creationId xmlns:p14="http://schemas.microsoft.com/office/powerpoint/2010/main" val="3148058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16F3-9F30-4D7D-B50C-F8E68DCE61D0}"/>
              </a:ext>
            </a:extLst>
          </p:cNvPr>
          <p:cNvSpPr>
            <a:spLocks noGrp="1"/>
          </p:cNvSpPr>
          <p:nvPr>
            <p:ph type="title"/>
          </p:nvPr>
        </p:nvSpPr>
        <p:spPr>
          <a:xfrm>
            <a:off x="989635" y="208344"/>
            <a:ext cx="9983165" cy="1963356"/>
          </a:xfrm>
        </p:spPr>
        <p:txBody>
          <a:bodyPr>
            <a:normAutofit/>
          </a:bodyPr>
          <a:lstStyle/>
          <a:p>
            <a:r>
              <a:rPr lang="en-US" sz="2800" dirty="0"/>
              <a:t>Shear wave </a:t>
            </a:r>
            <a:r>
              <a:rPr lang="en-US" sz="2800" dirty="0" err="1"/>
              <a:t>elastography</a:t>
            </a:r>
            <a:r>
              <a:rPr lang="en-US" sz="2800" dirty="0"/>
              <a:t>. Undifferentiated cancer: very stiff lesion, with a high ratio and “min” values at 0 due to the presence of necrotic areas.</a:t>
            </a:r>
          </a:p>
        </p:txBody>
      </p:sp>
      <p:pic>
        <p:nvPicPr>
          <p:cNvPr id="5" name="Content Placeholder 4">
            <a:extLst>
              <a:ext uri="{FF2B5EF4-FFF2-40B4-BE49-F238E27FC236}">
                <a16:creationId xmlns:a16="http://schemas.microsoft.com/office/drawing/2014/main" id="{D08F2547-A851-4747-BC6E-4C63F311B424}"/>
              </a:ext>
            </a:extLst>
          </p:cNvPr>
          <p:cNvPicPr>
            <a:picLocks noGrp="1" noChangeAspect="1"/>
          </p:cNvPicPr>
          <p:nvPr>
            <p:ph idx="1"/>
          </p:nvPr>
        </p:nvPicPr>
        <p:blipFill>
          <a:blip r:embed="rId2"/>
          <a:stretch>
            <a:fillRect/>
          </a:stretch>
        </p:blipFill>
        <p:spPr>
          <a:xfrm>
            <a:off x="2723824" y="1527336"/>
            <a:ext cx="6067148" cy="5162831"/>
          </a:xfrm>
        </p:spPr>
      </p:pic>
    </p:spTree>
    <p:extLst>
      <p:ext uri="{BB962C8B-B14F-4D97-AF65-F5344CB8AC3E}">
        <p14:creationId xmlns:p14="http://schemas.microsoft.com/office/powerpoint/2010/main" val="2753620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17E2-1059-4AF3-9EFC-DBC3B31B541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86669A67-D13D-4D6D-9730-AD5AFA269312}"/>
              </a:ext>
            </a:extLst>
          </p:cNvPr>
          <p:cNvPicPr>
            <a:picLocks noGrp="1" noChangeAspect="1"/>
          </p:cNvPicPr>
          <p:nvPr>
            <p:ph idx="1"/>
          </p:nvPr>
        </p:nvPicPr>
        <p:blipFill>
          <a:blip r:embed="rId2"/>
          <a:stretch>
            <a:fillRect/>
          </a:stretch>
        </p:blipFill>
        <p:spPr>
          <a:xfrm>
            <a:off x="3878374" y="685800"/>
            <a:ext cx="5740188" cy="5392738"/>
          </a:xfrm>
        </p:spPr>
      </p:pic>
    </p:spTree>
    <p:extLst>
      <p:ext uri="{BB962C8B-B14F-4D97-AF65-F5344CB8AC3E}">
        <p14:creationId xmlns:p14="http://schemas.microsoft.com/office/powerpoint/2010/main" val="209629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A544-B1A0-4D01-B5AE-8AE661A2C4F2}"/>
              </a:ext>
            </a:extLst>
          </p:cNvPr>
          <p:cNvSpPr>
            <a:spLocks noGrp="1"/>
          </p:cNvSpPr>
          <p:nvPr>
            <p:ph type="title"/>
          </p:nvPr>
        </p:nvSpPr>
        <p:spPr>
          <a:xfrm>
            <a:off x="1371600" y="685800"/>
            <a:ext cx="9601200" cy="367496"/>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6A500EA2-5673-40D6-A43B-FA81471E38DF}"/>
              </a:ext>
            </a:extLst>
          </p:cNvPr>
          <p:cNvPicPr>
            <a:picLocks noGrp="1" noChangeAspect="1"/>
          </p:cNvPicPr>
          <p:nvPr>
            <p:ph idx="1"/>
          </p:nvPr>
        </p:nvPicPr>
        <p:blipFill>
          <a:blip r:embed="rId2"/>
          <a:stretch>
            <a:fillRect/>
          </a:stretch>
        </p:blipFill>
        <p:spPr>
          <a:xfrm>
            <a:off x="3857282" y="596096"/>
            <a:ext cx="5276122" cy="6114386"/>
          </a:xfrm>
        </p:spPr>
      </p:pic>
    </p:spTree>
    <p:extLst>
      <p:ext uri="{BB962C8B-B14F-4D97-AF65-F5344CB8AC3E}">
        <p14:creationId xmlns:p14="http://schemas.microsoft.com/office/powerpoint/2010/main" val="71337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1371599" y="2010427"/>
            <a:ext cx="10471759" cy="4465608"/>
          </a:xfrm>
        </p:spPr>
        <p:txBody>
          <a:bodyPr>
            <a:normAutofit/>
          </a:bodyPr>
          <a:lstStyle/>
          <a:p>
            <a:r>
              <a:rPr lang="en-US" dirty="0"/>
              <a:t>American Journal of Roentgenology. “PET/CT in the Management of Thyroid Cancers”; 2014;202: 1316-1329. 10.2214/AJR.13.11673</a:t>
            </a:r>
            <a:br>
              <a:rPr lang="en-US" dirty="0"/>
            </a:br>
            <a:r>
              <a:rPr lang="en-US" dirty="0"/>
              <a:t>Read More: </a:t>
            </a:r>
            <a:r>
              <a:rPr lang="en-US" dirty="0">
                <a:hlinkClick r:id="rId2"/>
              </a:rPr>
              <a:t>http://www.ajronline.org/doi/full/10.2214/ajr.13.11673</a:t>
            </a:r>
            <a:endParaRPr lang="en-US" dirty="0"/>
          </a:p>
          <a:p>
            <a:r>
              <a:rPr lang="en-US" dirty="0"/>
              <a:t>Indian Journal of Endocrinology and Metabolism. “Imaging of the thyroid: Recent advances”; 2012 May-June; 16(3):371-376</a:t>
            </a:r>
          </a:p>
          <a:p>
            <a:r>
              <a:rPr lang="pt-BR" dirty="0">
                <a:hlinkClick r:id="rId3"/>
              </a:rPr>
              <a:t>Ultrasonography</a:t>
            </a:r>
            <a:r>
              <a:rPr lang="pt-BR" dirty="0"/>
              <a:t>. “</a:t>
            </a:r>
            <a:r>
              <a:rPr lang="en-US" b="1" dirty="0"/>
              <a:t>Ultrasound </a:t>
            </a:r>
            <a:r>
              <a:rPr lang="en-US" b="1" dirty="0" err="1"/>
              <a:t>elastography</a:t>
            </a:r>
            <a:r>
              <a:rPr lang="en-US" b="1" dirty="0"/>
              <a:t> for thyroid nodules: recent advances”; </a:t>
            </a:r>
            <a:r>
              <a:rPr lang="pt-BR" dirty="0"/>
              <a:t>2014 Apr; 33(2): 75–82. </a:t>
            </a:r>
          </a:p>
          <a:p>
            <a:r>
              <a:rPr lang="pt-BR" dirty="0"/>
              <a:t>Diagnostic and interventional imaging. “Elastography of the thyroid”; 2013 (94): 535-544</a:t>
            </a:r>
          </a:p>
          <a:p>
            <a:r>
              <a:rPr lang="pt-BR" dirty="0"/>
              <a:t>Diagnostic Ultrasound (Rumack-2017)</a:t>
            </a:r>
          </a:p>
          <a:p>
            <a:r>
              <a:rPr lang="en-US" dirty="0"/>
              <a:t>Diagnostic Radiology (Grainger-Allison-2015)</a:t>
            </a:r>
            <a:br>
              <a:rPr lang="en-US" dirty="0"/>
            </a:br>
            <a:br>
              <a:rPr lang="en-US" dirty="0"/>
            </a:br>
            <a:endParaRPr lang="en-US" dirty="0"/>
          </a:p>
        </p:txBody>
      </p:sp>
    </p:spTree>
    <p:extLst>
      <p:ext uri="{BB962C8B-B14F-4D97-AF65-F5344CB8AC3E}">
        <p14:creationId xmlns:p14="http://schemas.microsoft.com/office/powerpoint/2010/main" val="65809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&amp; MRI</a:t>
            </a:r>
          </a:p>
        </p:txBody>
      </p:sp>
      <p:sp>
        <p:nvSpPr>
          <p:cNvPr id="3" name="Content Placeholder 2"/>
          <p:cNvSpPr>
            <a:spLocks noGrp="1"/>
          </p:cNvSpPr>
          <p:nvPr>
            <p:ph idx="1"/>
          </p:nvPr>
        </p:nvSpPr>
        <p:spPr>
          <a:xfrm>
            <a:off x="1246340" y="1866378"/>
            <a:ext cx="10427918" cy="4334006"/>
          </a:xfrm>
        </p:spPr>
        <p:txBody>
          <a:bodyPr>
            <a:normAutofit/>
          </a:bodyPr>
          <a:lstStyle/>
          <a:p>
            <a:r>
              <a:rPr lang="en-US" dirty="0"/>
              <a:t>Adjuvant role mainly in staging</a:t>
            </a:r>
          </a:p>
          <a:p>
            <a:endParaRPr lang="en-US" dirty="0"/>
          </a:p>
          <a:p>
            <a:r>
              <a:rPr lang="en-US" dirty="0"/>
              <a:t>Fusion PET-CT/MRI </a:t>
            </a:r>
          </a:p>
          <a:p>
            <a:endParaRPr lang="en-US" dirty="0"/>
          </a:p>
          <a:p>
            <a:r>
              <a:rPr lang="en-US" dirty="0"/>
              <a:t>DWI: Benign nodules have higher ADC values</a:t>
            </a:r>
          </a:p>
          <a:p>
            <a:endParaRPr lang="en-US" dirty="0"/>
          </a:p>
          <a:p>
            <a:r>
              <a:rPr lang="en-US" dirty="0"/>
              <a:t>MRS:  Choline peak in almost all carcinomas (Ch/Cr=1.6 in well differentiated CA and 9.4 in anaplastic carcinomas)</a:t>
            </a:r>
          </a:p>
          <a:p>
            <a:r>
              <a:rPr lang="en-US" dirty="0"/>
              <a:t>Benign lesions generally demonstrate no choline peak</a:t>
            </a:r>
          </a:p>
        </p:txBody>
      </p:sp>
    </p:spTree>
    <p:extLst>
      <p:ext uri="{BB962C8B-B14F-4D97-AF65-F5344CB8AC3E}">
        <p14:creationId xmlns:p14="http://schemas.microsoft.com/office/powerpoint/2010/main" val="61587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8844-8980-43BD-88CE-09C749B16ABB}"/>
              </a:ext>
            </a:extLst>
          </p:cNvPr>
          <p:cNvSpPr>
            <a:spLocks noGrp="1"/>
          </p:cNvSpPr>
          <p:nvPr>
            <p:ph type="title"/>
          </p:nvPr>
        </p:nvSpPr>
        <p:spPr>
          <a:xfrm>
            <a:off x="1371600" y="685800"/>
            <a:ext cx="9601200" cy="886216"/>
          </a:xfrm>
        </p:spPr>
        <p:txBody>
          <a:bodyPr/>
          <a:lstStyle/>
          <a:p>
            <a:r>
              <a:rPr lang="en-US" dirty="0"/>
              <a:t>PET in thyroid cancer</a:t>
            </a:r>
          </a:p>
        </p:txBody>
      </p:sp>
      <p:sp>
        <p:nvSpPr>
          <p:cNvPr id="3" name="Content Placeholder 2">
            <a:extLst>
              <a:ext uri="{FF2B5EF4-FFF2-40B4-BE49-F238E27FC236}">
                <a16:creationId xmlns:a16="http://schemas.microsoft.com/office/drawing/2014/main" id="{134B10FF-F3FA-4682-85B6-F77D8A70BBE6}"/>
              </a:ext>
            </a:extLst>
          </p:cNvPr>
          <p:cNvSpPr>
            <a:spLocks noGrp="1"/>
          </p:cNvSpPr>
          <p:nvPr>
            <p:ph idx="1"/>
          </p:nvPr>
        </p:nvSpPr>
        <p:spPr>
          <a:xfrm>
            <a:off x="983293" y="1672225"/>
            <a:ext cx="10841277" cy="4916465"/>
          </a:xfrm>
        </p:spPr>
        <p:txBody>
          <a:bodyPr>
            <a:normAutofit/>
          </a:bodyPr>
          <a:lstStyle/>
          <a:p>
            <a:r>
              <a:rPr lang="en-US" dirty="0"/>
              <a:t>The radioactive tracer used is </a:t>
            </a:r>
            <a:r>
              <a:rPr lang="en-US" dirty="0" err="1"/>
              <a:t>Fluorodeoxyglucose</a:t>
            </a:r>
            <a:r>
              <a:rPr lang="en-US" dirty="0"/>
              <a:t> (FDG), which combines the natural body compound glucose with the radioisotope Fluorine-18. </a:t>
            </a:r>
          </a:p>
          <a:p>
            <a:pPr marL="0" indent="0">
              <a:buNone/>
            </a:pPr>
            <a:endParaRPr lang="en-US" dirty="0"/>
          </a:p>
          <a:p>
            <a:r>
              <a:rPr lang="en-US" dirty="0"/>
              <a:t>FDG has a short half-life and will disappear from the body within hours. Therefore, PET scan for thyroid glands is safe and the patient should free themselves of any worry about the radiation content of this procedure.</a:t>
            </a:r>
          </a:p>
          <a:p>
            <a:pPr marL="0" indent="0">
              <a:buNone/>
            </a:pPr>
            <a:endParaRPr lang="en-US" dirty="0"/>
          </a:p>
          <a:p>
            <a:r>
              <a:rPr lang="en-US" dirty="0"/>
              <a:t>PET imaging traces the absorption rate of FDG by cells and can determine whether cancerous cells are present in the thyroid, as glucose (which FDG shares a similar structure) is absorbed at a faster rate by cancerous cells compared to healthy cells. </a:t>
            </a:r>
          </a:p>
        </p:txBody>
      </p:sp>
    </p:spTree>
    <p:extLst>
      <p:ext uri="{BB962C8B-B14F-4D97-AF65-F5344CB8AC3E}">
        <p14:creationId xmlns:p14="http://schemas.microsoft.com/office/powerpoint/2010/main" val="231091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a:t>
            </a:r>
          </a:p>
        </p:txBody>
      </p:sp>
      <p:sp>
        <p:nvSpPr>
          <p:cNvPr id="3" name="Content Placeholder 2"/>
          <p:cNvSpPr>
            <a:spLocks noGrp="1"/>
          </p:cNvSpPr>
          <p:nvPr>
            <p:ph idx="1"/>
          </p:nvPr>
        </p:nvSpPr>
        <p:spPr>
          <a:xfrm>
            <a:off x="1080655" y="1591294"/>
            <a:ext cx="9892145" cy="4987636"/>
          </a:xfrm>
        </p:spPr>
        <p:txBody>
          <a:bodyPr>
            <a:normAutofit/>
          </a:bodyPr>
          <a:lstStyle/>
          <a:p>
            <a:r>
              <a:rPr lang="en-US" dirty="0"/>
              <a:t>Greatest utility in thyroid imaging:</a:t>
            </a:r>
          </a:p>
          <a:p>
            <a:pPr>
              <a:buFont typeface="Wingdings" charset="2"/>
              <a:buChar char="ü"/>
            </a:pPr>
            <a:r>
              <a:rPr lang="en-US" dirty="0"/>
              <a:t>Dedifferentiated thyroid cancers (Iodine </a:t>
            </a:r>
            <a:r>
              <a:rPr lang="en-US" dirty="0" err="1"/>
              <a:t>scintigraphy</a:t>
            </a:r>
            <a:r>
              <a:rPr lang="en-US" dirty="0"/>
              <a:t> negative but high serum </a:t>
            </a:r>
            <a:r>
              <a:rPr lang="en-US" dirty="0" err="1"/>
              <a:t>Tg</a:t>
            </a:r>
            <a:r>
              <a:rPr lang="en-US" dirty="0"/>
              <a:t>)</a:t>
            </a:r>
          </a:p>
          <a:p>
            <a:pPr>
              <a:buFont typeface="Wingdings" charset="2"/>
              <a:buChar char="ü"/>
            </a:pPr>
            <a:r>
              <a:rPr lang="en-US" dirty="0"/>
              <a:t>Malignant nodule (high FDG avidity) from benign nodule (low FDG avidity)</a:t>
            </a:r>
          </a:p>
          <a:p>
            <a:pPr marL="0" indent="0">
              <a:buNone/>
            </a:pPr>
            <a:endParaRPr lang="en-US" i="1" u="sng" dirty="0"/>
          </a:p>
          <a:p>
            <a:r>
              <a:rPr lang="en-US" dirty="0"/>
              <a:t>Also superior in localizing cervical and mediastinal LN involvement</a:t>
            </a:r>
          </a:p>
          <a:p>
            <a:endParaRPr lang="en-US" i="1" u="sng" dirty="0"/>
          </a:p>
          <a:p>
            <a:r>
              <a:rPr lang="en-US" dirty="0"/>
              <a:t>PET/CT &amp; PET/MRI are very promising</a:t>
            </a:r>
          </a:p>
        </p:txBody>
      </p:sp>
    </p:spTree>
    <p:extLst>
      <p:ext uri="{BB962C8B-B14F-4D97-AF65-F5344CB8AC3E}">
        <p14:creationId xmlns:p14="http://schemas.microsoft.com/office/powerpoint/2010/main" val="169875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Drawback</a:t>
            </a:r>
          </a:p>
        </p:txBody>
      </p:sp>
      <p:sp>
        <p:nvSpPr>
          <p:cNvPr id="3" name="Content Placeholder 2"/>
          <p:cNvSpPr>
            <a:spLocks noGrp="1"/>
          </p:cNvSpPr>
          <p:nvPr>
            <p:ph idx="1"/>
          </p:nvPr>
        </p:nvSpPr>
        <p:spPr/>
        <p:txBody>
          <a:bodyPr/>
          <a:lstStyle/>
          <a:p>
            <a:r>
              <a:rPr lang="en-US" dirty="0"/>
              <a:t>FDG-PET : </a:t>
            </a:r>
          </a:p>
          <a:p>
            <a:pPr>
              <a:buFont typeface="Wingdings" charset="2"/>
              <a:buChar char="ü"/>
            </a:pPr>
            <a:r>
              <a:rPr lang="en-US" dirty="0"/>
              <a:t>Poor specificity (inflammation vs neoplasm) </a:t>
            </a:r>
          </a:p>
          <a:p>
            <a:pPr>
              <a:buFont typeface="Wingdings" charset="2"/>
              <a:buChar char="ü"/>
            </a:pPr>
            <a:r>
              <a:rPr lang="en-US" dirty="0"/>
              <a:t>Poor sensitivity to detect </a:t>
            </a:r>
            <a:r>
              <a:rPr lang="en-US" dirty="0" err="1"/>
              <a:t>micrometastases</a:t>
            </a:r>
            <a:r>
              <a:rPr lang="en-US" dirty="0"/>
              <a:t> </a:t>
            </a:r>
          </a:p>
          <a:p>
            <a:pPr>
              <a:buFont typeface="Wingdings" charset="2"/>
              <a:buChar char="ü"/>
            </a:pPr>
            <a:r>
              <a:rPr lang="en-US" dirty="0"/>
              <a:t>Poor sensitivity to detect tumor sites in well-differentiated cancers that concentrate iodine.</a:t>
            </a:r>
          </a:p>
          <a:p>
            <a:endParaRPr lang="en-US" dirty="0"/>
          </a:p>
          <a:p>
            <a:pPr marL="0" indent="0">
              <a:buNone/>
            </a:pPr>
            <a:endParaRPr lang="en-US" baseline="30000" dirty="0"/>
          </a:p>
        </p:txBody>
      </p:sp>
    </p:spTree>
    <p:extLst>
      <p:ext uri="{BB962C8B-B14F-4D97-AF65-F5344CB8AC3E}">
        <p14:creationId xmlns:p14="http://schemas.microsoft.com/office/powerpoint/2010/main" val="47381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r>
              <a:rPr lang="en-US" dirty="0"/>
              <a:t>The procedure</a:t>
            </a:r>
          </a:p>
        </p:txBody>
      </p:sp>
      <p:sp>
        <p:nvSpPr>
          <p:cNvPr id="3" name="Content Placeholder 2"/>
          <p:cNvSpPr>
            <a:spLocks noGrp="1"/>
          </p:cNvSpPr>
          <p:nvPr>
            <p:ph sz="quarter" idx="1"/>
          </p:nvPr>
        </p:nvSpPr>
        <p:spPr>
          <a:xfrm>
            <a:off x="1981199" y="1219200"/>
            <a:ext cx="9837107" cy="5410200"/>
          </a:xfrm>
        </p:spPr>
        <p:txBody>
          <a:bodyPr>
            <a:normAutofit/>
          </a:bodyPr>
          <a:lstStyle/>
          <a:p>
            <a:r>
              <a:rPr lang="en-US" dirty="0"/>
              <a:t>FDG-PET imaging requires patient preparation prior to examination and requires fasting for at least 4 hours prior to examination. </a:t>
            </a:r>
          </a:p>
          <a:p>
            <a:endParaRPr lang="en-US" dirty="0"/>
          </a:p>
          <a:p>
            <a:r>
              <a:rPr lang="en-US" b="1" i="1" dirty="0"/>
              <a:t>Patients should be well hydrated </a:t>
            </a:r>
            <a:r>
              <a:rPr lang="en-US" dirty="0"/>
              <a:t>to promote rapid excretion of tracer so as to decrease the radiation dose and improve image quality</a:t>
            </a:r>
          </a:p>
          <a:p>
            <a:pPr>
              <a:buNone/>
            </a:pPr>
            <a:endParaRPr lang="en-US" dirty="0"/>
          </a:p>
          <a:p>
            <a:r>
              <a:rPr lang="en-US" dirty="0"/>
              <a:t>Serum glucose level is measured prior to FDG administration and ideally should be less than 150 mg/</a:t>
            </a:r>
            <a:r>
              <a:rPr lang="en-US" dirty="0" err="1"/>
              <a:t>dL</a:t>
            </a:r>
            <a:r>
              <a:rPr lang="en-US" dirty="0"/>
              <a:t> for oncologic applications, whereas for the assessment of infection and noninfectious inflammation hyperglycemia, up to 200 mg/</a:t>
            </a:r>
            <a:r>
              <a:rPr lang="en-US" dirty="0" err="1"/>
              <a:t>dL</a:t>
            </a:r>
            <a:r>
              <a:rPr lang="en-US" dirty="0"/>
              <a:t> does not seem to have a significant effect on the sensitivity of FDGPET.</a:t>
            </a:r>
          </a:p>
          <a:p>
            <a:endParaRPr lang="en-US" dirty="0"/>
          </a:p>
          <a:p>
            <a:r>
              <a:rPr lang="en-US" dirty="0"/>
              <a:t>PET/CT acquisition can take place from 30 minutes to 4 hours after injection. </a:t>
            </a:r>
          </a:p>
          <a:p>
            <a:pPr marL="0" indent="0">
              <a:buNone/>
            </a:pPr>
            <a:endParaRPr lang="en-US" dirty="0"/>
          </a:p>
          <a:p>
            <a:pPr>
              <a:buNone/>
            </a:pPr>
            <a:endParaRPr lang="en-US" dirty="0"/>
          </a:p>
        </p:txBody>
      </p:sp>
    </p:spTree>
    <p:extLst>
      <p:ext uri="{BB962C8B-B14F-4D97-AF65-F5344CB8AC3E}">
        <p14:creationId xmlns:p14="http://schemas.microsoft.com/office/powerpoint/2010/main" val="82757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85592"/>
          </a:xfrm>
        </p:spPr>
        <p:txBody>
          <a:bodyPr>
            <a:normAutofit fontScale="90000"/>
          </a:bodyPr>
          <a:lstStyle/>
          <a:p>
            <a:endParaRPr lang="en-US" dirty="0"/>
          </a:p>
        </p:txBody>
      </p:sp>
      <p:sp>
        <p:nvSpPr>
          <p:cNvPr id="3" name="Content Placeholder 2"/>
          <p:cNvSpPr>
            <a:spLocks noGrp="1"/>
          </p:cNvSpPr>
          <p:nvPr>
            <p:ph sz="quarter" idx="1"/>
          </p:nvPr>
        </p:nvSpPr>
        <p:spPr>
          <a:xfrm>
            <a:off x="1371600" y="1371600"/>
            <a:ext cx="10528126" cy="4495800"/>
          </a:xfrm>
        </p:spPr>
        <p:txBody>
          <a:bodyPr>
            <a:normAutofit/>
          </a:bodyPr>
          <a:lstStyle/>
          <a:p>
            <a:r>
              <a:rPr lang="en-US" dirty="0"/>
              <a:t>Acquisition of PET is carried out immediately following acquisition of CT, without changing the patient’s positioning. </a:t>
            </a:r>
          </a:p>
          <a:p>
            <a:endParaRPr lang="en-US" dirty="0"/>
          </a:p>
          <a:p>
            <a:r>
              <a:rPr lang="en-US" dirty="0"/>
              <a:t>There are different options regarding the acquisition protocol of CT: </a:t>
            </a:r>
          </a:p>
          <a:p>
            <a:pPr>
              <a:buFont typeface="Wingdings" pitchFamily="2" charset="2"/>
              <a:buChar char="ü"/>
            </a:pPr>
            <a:r>
              <a:rPr lang="en-US" dirty="0"/>
              <a:t>full-dose CT; </a:t>
            </a:r>
          </a:p>
          <a:p>
            <a:pPr>
              <a:buFont typeface="Wingdings" pitchFamily="2" charset="2"/>
              <a:buChar char="ü"/>
            </a:pPr>
            <a:r>
              <a:rPr lang="en-US" dirty="0"/>
              <a:t>reduced-dose CT limited to a selected body region according to the clinical issue or PET findings; or </a:t>
            </a:r>
          </a:p>
          <a:p>
            <a:pPr>
              <a:buFont typeface="Wingdings" pitchFamily="2" charset="2"/>
              <a:buChar char="ü"/>
            </a:pPr>
            <a:r>
              <a:rPr lang="en-US" dirty="0"/>
              <a:t>CT of a larger field of view. </a:t>
            </a:r>
          </a:p>
          <a:p>
            <a:pPr>
              <a:buNone/>
            </a:pPr>
            <a:endParaRPr lang="en-US" dirty="0"/>
          </a:p>
          <a:p>
            <a:pPr>
              <a:buNone/>
            </a:pPr>
            <a:r>
              <a:rPr lang="en-US" dirty="0"/>
              <a:t>PET can also be acquired without any CT</a:t>
            </a:r>
          </a:p>
          <a:p>
            <a:pPr>
              <a:buNone/>
            </a:pPr>
            <a:endParaRPr lang="en-US" dirty="0"/>
          </a:p>
        </p:txBody>
      </p:sp>
    </p:spTree>
    <p:extLst>
      <p:ext uri="{BB962C8B-B14F-4D97-AF65-F5344CB8AC3E}">
        <p14:creationId xmlns:p14="http://schemas.microsoft.com/office/powerpoint/2010/main" val="166387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3767-4251-4B04-B8B6-B433AC66E9C2}"/>
              </a:ext>
            </a:extLst>
          </p:cNvPr>
          <p:cNvSpPr>
            <a:spLocks noGrp="1"/>
          </p:cNvSpPr>
          <p:nvPr>
            <p:ph type="title" sz="quarter"/>
          </p:nvPr>
        </p:nvSpPr>
        <p:spPr>
          <a:xfrm>
            <a:off x="807929" y="275573"/>
            <a:ext cx="11148164" cy="945715"/>
          </a:xfrm>
        </p:spPr>
        <p:txBody>
          <a:bodyPr>
            <a:noAutofit/>
          </a:bodyPr>
          <a:lstStyle/>
          <a:p>
            <a:r>
              <a:rPr lang="en-US" sz="2800" dirty="0"/>
              <a:t>57-year-old man with bronchioalveolar carcinoma. FNA cytology of lesion showed papillary thyroid carcinoma. </a:t>
            </a:r>
            <a:br>
              <a:rPr lang="en-US" sz="3200" dirty="0"/>
            </a:br>
            <a:endParaRPr lang="en-US" sz="3200" dirty="0"/>
          </a:p>
        </p:txBody>
      </p:sp>
      <p:pic>
        <p:nvPicPr>
          <p:cNvPr id="8" name="Content Placeholder 7">
            <a:extLst>
              <a:ext uri="{FF2B5EF4-FFF2-40B4-BE49-F238E27FC236}">
                <a16:creationId xmlns:a16="http://schemas.microsoft.com/office/drawing/2014/main" id="{1758641D-32C4-4D3D-BEA5-498A7BDBA7C7}"/>
              </a:ext>
            </a:extLst>
          </p:cNvPr>
          <p:cNvPicPr>
            <a:picLocks noGrp="1" noChangeAspect="1"/>
          </p:cNvPicPr>
          <p:nvPr>
            <p:ph sz="quarter" idx="1"/>
          </p:nvPr>
        </p:nvPicPr>
        <p:blipFill>
          <a:blip r:embed="rId2"/>
          <a:stretch>
            <a:fillRect/>
          </a:stretch>
        </p:blipFill>
        <p:spPr>
          <a:xfrm>
            <a:off x="1656980" y="1134328"/>
            <a:ext cx="2752181" cy="5723672"/>
          </a:xfrm>
        </p:spPr>
      </p:pic>
      <p:pic>
        <p:nvPicPr>
          <p:cNvPr id="10" name="Content Placeholder 9">
            <a:extLst>
              <a:ext uri="{FF2B5EF4-FFF2-40B4-BE49-F238E27FC236}">
                <a16:creationId xmlns:a16="http://schemas.microsoft.com/office/drawing/2014/main" id="{A40C4CA8-238D-40D0-8887-6A5EB139CDC7}"/>
              </a:ext>
            </a:extLst>
          </p:cNvPr>
          <p:cNvPicPr>
            <a:picLocks noGrp="1" noChangeAspect="1"/>
          </p:cNvPicPr>
          <p:nvPr>
            <p:ph sz="quarter" idx="2"/>
          </p:nvPr>
        </p:nvPicPr>
        <p:blipFill>
          <a:blip r:embed="rId3"/>
          <a:stretch>
            <a:fillRect/>
          </a:stretch>
        </p:blipFill>
        <p:spPr>
          <a:xfrm>
            <a:off x="5129408" y="1707714"/>
            <a:ext cx="2730673" cy="3236354"/>
          </a:xfrm>
        </p:spPr>
      </p:pic>
      <p:pic>
        <p:nvPicPr>
          <p:cNvPr id="12" name="Content Placeholder 11">
            <a:extLst>
              <a:ext uri="{FF2B5EF4-FFF2-40B4-BE49-F238E27FC236}">
                <a16:creationId xmlns:a16="http://schemas.microsoft.com/office/drawing/2014/main" id="{3C08708C-BCE6-4EB1-92DF-411324DB9194}"/>
              </a:ext>
            </a:extLst>
          </p:cNvPr>
          <p:cNvPicPr>
            <a:picLocks noGrp="1" noChangeAspect="1"/>
          </p:cNvPicPr>
          <p:nvPr>
            <p:ph sz="quarter" idx="3"/>
          </p:nvPr>
        </p:nvPicPr>
        <p:blipFill>
          <a:blip r:embed="rId4"/>
          <a:stretch>
            <a:fillRect/>
          </a:stretch>
        </p:blipFill>
        <p:spPr>
          <a:xfrm>
            <a:off x="8527564" y="2066794"/>
            <a:ext cx="3428529" cy="1981200"/>
          </a:xfrm>
        </p:spPr>
      </p:pic>
      <p:sp>
        <p:nvSpPr>
          <p:cNvPr id="6" name="Content Placeholder 5">
            <a:extLst>
              <a:ext uri="{FF2B5EF4-FFF2-40B4-BE49-F238E27FC236}">
                <a16:creationId xmlns:a16="http://schemas.microsoft.com/office/drawing/2014/main" id="{396DDBE2-BB5A-4707-861D-83DB8AB16E11}"/>
              </a:ext>
            </a:extLst>
          </p:cNvPr>
          <p:cNvSpPr>
            <a:spLocks noGrp="1"/>
          </p:cNvSpPr>
          <p:nvPr>
            <p:ph sz="quarter" idx="4"/>
          </p:nvPr>
        </p:nvSpPr>
        <p:spPr>
          <a:xfrm>
            <a:off x="10396602" y="5956126"/>
            <a:ext cx="1185797" cy="139874"/>
          </a:xfrm>
        </p:spPr>
        <p:txBody>
          <a:bodyPr>
            <a:normAutofit fontScale="25000" lnSpcReduction="20000"/>
          </a:bodyPr>
          <a:lstStyle/>
          <a:p>
            <a:endParaRPr lang="en-US"/>
          </a:p>
        </p:txBody>
      </p:sp>
    </p:spTree>
    <p:extLst>
      <p:ext uri="{BB962C8B-B14F-4D97-AF65-F5344CB8AC3E}">
        <p14:creationId xmlns:p14="http://schemas.microsoft.com/office/powerpoint/2010/main" val="334235341"/>
      </p:ext>
    </p:extLst>
  </p:cSld>
  <p:clrMapOvr>
    <a:masterClrMapping/>
  </p:clrMapOvr>
</p:sld>
</file>

<file path=ppt/theme/theme1.xml><?xml version="1.0" encoding="utf-8"?>
<a:theme xmlns:a="http://schemas.openxmlformats.org/drawingml/2006/main" name="Crop">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539</TotalTime>
  <Words>1443</Words>
  <Application>Microsoft Office PowerPoint</Application>
  <PresentationFormat>Widescreen</PresentationFormat>
  <Paragraphs>104</Paragraphs>
  <Slides>29</Slides>
  <Notes>0</Notes>
  <HiddenSlides>6</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Franklin Gothic Book</vt:lpstr>
      <vt:lpstr>Wingdings</vt:lpstr>
      <vt:lpstr>Crop</vt:lpstr>
      <vt:lpstr> thyroid Imaging</vt:lpstr>
      <vt:lpstr>Imaging modalities</vt:lpstr>
      <vt:lpstr>CT &amp; MRI</vt:lpstr>
      <vt:lpstr>PET in thyroid cancer</vt:lpstr>
      <vt:lpstr>PET</vt:lpstr>
      <vt:lpstr>Major Drawback</vt:lpstr>
      <vt:lpstr>The procedure</vt:lpstr>
      <vt:lpstr>PowerPoint Presentation</vt:lpstr>
      <vt:lpstr>57-year-old man with bronchioalveolar carcinoma. FNA cytology of lesion showed papillary thyroid carcinoma.  </vt:lpstr>
      <vt:lpstr>PowerPoint Presentation</vt:lpstr>
      <vt:lpstr>Coronal PET/CT image illustrates a focal nodular area of high FDG uptake within the left thyroid lobe (white arrow). b Corresponding coronal CECT image shows a small hypodense nodule within the left thyroid lobe (white arrow), corresponding to the focus of high FDG uptake on PET/CT.   Subsequent US FNAC of the left thyroid nodule and follow-up over a period of 2 years yielded benign thyroid nodule, thereby indicating that the PET/CT result was false-positive for malignancy</vt:lpstr>
      <vt:lpstr>37-yo man with papillary thyroid carcinoma who underwent FDG PET/CT study after thyroidectomy and radioiodine ablation. Whole-body scans were negative. Patient was found to have persistently elevated thyroglobulin level (27.2 ng/mL)  </vt:lpstr>
      <vt:lpstr>PowerPoint Presentation</vt:lpstr>
      <vt:lpstr>23-year-old woman with melanoma of right shoulder who underwent restaging FDG PET/CT study after resection and adjuvant chemotherapy. </vt:lpstr>
      <vt:lpstr>Pet thyroiditis</vt:lpstr>
      <vt:lpstr>62-yo man with metastatic follicular carcinoma of thyroid who underwent FDG PET/CT study after thyroidectomy, multiple radioiodine ablations, and chemoradiation. His thyroglobulin level at time of study was 478.4 ng/mL. </vt:lpstr>
      <vt:lpstr>4</vt:lpstr>
      <vt:lpstr>Elastography</vt:lpstr>
      <vt:lpstr>Elastogtaphy</vt:lpstr>
      <vt:lpstr>Two kinds of elasticity assessments can be obtained: </vt:lpstr>
      <vt:lpstr>PowerPoint Presentation</vt:lpstr>
      <vt:lpstr>Strain elastography. 2D colour map of stiffness. Right upper third nodule. Nodule is softer than the parenchyma.</vt:lpstr>
      <vt:lpstr>Semi-quantitative strain technique: thyroid cancer: high stiffness ratio between the nodule and the healthy tissue.</vt:lpstr>
      <vt:lpstr>Strain elastography. Semi-quantitative technique. Nodule twice as hard as the parenchyma (Philips).</vt:lpstr>
      <vt:lpstr>Shear wave elastography. Benign nodule. Two regions of interest placed on the nodule and the healthy tissue. 2D colour map of stiffness. Q-box: quantitative analysis between the two regions of interest (x for the nodule and + for the healthy tissue)</vt:lpstr>
      <vt:lpstr>Shear wave elastography. Undifferentiated cancer: very stiff lesion, with a high ratio and “min” values at 0 due to the presence of necrotic areas.</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thyroid ultrasound</dc:title>
  <dc:creator>Pooneh</dc:creator>
  <cp:lastModifiedBy>Pooneh</cp:lastModifiedBy>
  <cp:revision>124</cp:revision>
  <dcterms:created xsi:type="dcterms:W3CDTF">2017-10-08T14:14:02Z</dcterms:created>
  <dcterms:modified xsi:type="dcterms:W3CDTF">2017-10-12T04:26:42Z</dcterms:modified>
</cp:coreProperties>
</file>