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49" r:id="rId5"/>
    <p:sldId id="259" r:id="rId6"/>
    <p:sldId id="260" r:id="rId7"/>
    <p:sldId id="307" r:id="rId8"/>
    <p:sldId id="308" r:id="rId9"/>
    <p:sldId id="355" r:id="rId10"/>
    <p:sldId id="319" r:id="rId11"/>
    <p:sldId id="318" r:id="rId12"/>
    <p:sldId id="313" r:id="rId13"/>
    <p:sldId id="264" r:id="rId14"/>
    <p:sldId id="358" r:id="rId15"/>
    <p:sldId id="323" r:id="rId16"/>
    <p:sldId id="354" r:id="rId17"/>
    <p:sldId id="267" r:id="rId18"/>
    <p:sldId id="266" r:id="rId19"/>
    <p:sldId id="265" r:id="rId20"/>
    <p:sldId id="341" r:id="rId21"/>
    <p:sldId id="292" r:id="rId22"/>
    <p:sldId id="329" r:id="rId23"/>
    <p:sldId id="330" r:id="rId24"/>
    <p:sldId id="331" r:id="rId25"/>
    <p:sldId id="332" r:id="rId26"/>
    <p:sldId id="268" r:id="rId27"/>
    <p:sldId id="269" r:id="rId28"/>
    <p:sldId id="342" r:id="rId29"/>
    <p:sldId id="343" r:id="rId30"/>
    <p:sldId id="277" r:id="rId31"/>
    <p:sldId id="274" r:id="rId32"/>
    <p:sldId id="276" r:id="rId33"/>
    <p:sldId id="278" r:id="rId34"/>
    <p:sldId id="279" r:id="rId35"/>
    <p:sldId id="298" r:id="rId36"/>
    <p:sldId id="280" r:id="rId37"/>
    <p:sldId id="287" r:id="rId38"/>
    <p:sldId id="285" r:id="rId39"/>
    <p:sldId id="284" r:id="rId40"/>
    <p:sldId id="281" r:id="rId41"/>
    <p:sldId id="290" r:id="rId42"/>
    <p:sldId id="283" r:id="rId43"/>
    <p:sldId id="282" r:id="rId44"/>
    <p:sldId id="288" r:id="rId45"/>
    <p:sldId id="289" r:id="rId46"/>
    <p:sldId id="299" r:id="rId47"/>
    <p:sldId id="291" r:id="rId48"/>
    <p:sldId id="294" r:id="rId49"/>
    <p:sldId id="295" r:id="rId50"/>
    <p:sldId id="297" r:id="rId51"/>
    <p:sldId id="296" r:id="rId52"/>
    <p:sldId id="33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826" autoAdjust="0"/>
  </p:normalViewPr>
  <p:slideViewPr>
    <p:cSldViewPr>
      <p:cViewPr varScale="1">
        <p:scale>
          <a:sx n="92" d="100"/>
          <a:sy n="92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03F3-14CB-472F-A691-FB6CE02BD1F1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8ACB9-5797-45CC-96E5-95C23B719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183525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THE NAME OF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8851" r="16438"/>
          <a:stretch/>
        </p:blipFill>
        <p:spPr>
          <a:xfrm>
            <a:off x="182279" y="457200"/>
            <a:ext cx="8944304" cy="5986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Process 2"/>
          <p:cNvSpPr/>
          <p:nvPr/>
        </p:nvSpPr>
        <p:spPr>
          <a:xfrm>
            <a:off x="6357257" y="838200"/>
            <a:ext cx="2743200" cy="685800"/>
          </a:xfrm>
          <a:prstGeom prst="flowChartProcess">
            <a:avLst/>
          </a:pr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42" b="17787"/>
          <a:stretch/>
        </p:blipFill>
        <p:spPr>
          <a:xfrm>
            <a:off x="485847" y="139523"/>
            <a:ext cx="7667553" cy="664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Sheehan syndrome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Functional hypothalamic amenorrhea</a:t>
            </a:r>
          </a:p>
          <a:p>
            <a:r>
              <a:rPr lang="en-US" dirty="0" smtClean="0"/>
              <a:t>PCOS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FHA</a:t>
            </a:r>
            <a:r>
              <a:rPr lang="en-US" dirty="0" smtClean="0"/>
              <a:t> </a:t>
            </a:r>
            <a:r>
              <a:rPr lang="en-US" dirty="0"/>
              <a:t>is a form of amenorrhea and </a:t>
            </a:r>
            <a:r>
              <a:rPr lang="en-US" dirty="0">
                <a:solidFill>
                  <a:srgbClr val="FFFF00"/>
                </a:solidFill>
              </a:rPr>
              <a:t>chronic </a:t>
            </a:r>
            <a:r>
              <a:rPr lang="en-US" dirty="0" err="1" smtClean="0">
                <a:solidFill>
                  <a:srgbClr val="FFFF00"/>
                </a:solidFill>
              </a:rPr>
              <a:t>anovulation</a:t>
            </a:r>
            <a:r>
              <a:rPr lang="en-US" baseline="30000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is one of the most common types of </a:t>
            </a:r>
            <a:r>
              <a:rPr lang="en-US" dirty="0">
                <a:solidFill>
                  <a:srgbClr val="FFFF00"/>
                </a:solidFill>
              </a:rPr>
              <a:t>secondary </a:t>
            </a:r>
            <a:r>
              <a:rPr lang="en-US" dirty="0" smtClean="0">
                <a:solidFill>
                  <a:srgbClr val="FFFF00"/>
                </a:solidFill>
              </a:rPr>
              <a:t>amenorrhea</a:t>
            </a:r>
            <a:r>
              <a:rPr lang="en-US" dirty="0" smtClean="0"/>
              <a:t>. </a:t>
            </a:r>
            <a:r>
              <a:rPr lang="en-US" dirty="0"/>
              <a:t> It is classified as </a:t>
            </a:r>
            <a:r>
              <a:rPr lang="en-US" dirty="0" err="1">
                <a:solidFill>
                  <a:srgbClr val="FFFF00"/>
                </a:solidFill>
              </a:rPr>
              <a:t>hypogonadotropic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hypogonadism</a:t>
            </a:r>
            <a:r>
              <a:rPr lang="en-US" dirty="0"/>
              <a:t>.</a:t>
            </a:r>
            <a:r>
              <a:rPr lang="en-US" dirty="0" smtClean="0"/>
              <a:t> FHA </a:t>
            </a:r>
            <a:r>
              <a:rPr lang="en-US" dirty="0"/>
              <a:t>has multiple risk factors, with links to </a:t>
            </a:r>
            <a:r>
              <a:rPr lang="en-US" dirty="0">
                <a:solidFill>
                  <a:srgbClr val="FFFF00"/>
                </a:solidFill>
              </a:rPr>
              <a:t>stress</a:t>
            </a:r>
            <a:r>
              <a:rPr lang="en-US" dirty="0"/>
              <a:t>-related, </a:t>
            </a:r>
            <a:r>
              <a:rPr lang="en-US" dirty="0">
                <a:solidFill>
                  <a:srgbClr val="FFFF00"/>
                </a:solidFill>
              </a:rPr>
              <a:t>weight</a:t>
            </a:r>
            <a:r>
              <a:rPr lang="en-US" dirty="0"/>
              <a:t>-related, and </a:t>
            </a:r>
            <a:r>
              <a:rPr lang="en-US" dirty="0">
                <a:solidFill>
                  <a:srgbClr val="FFFF00"/>
                </a:solidFill>
              </a:rPr>
              <a:t>exercise</a:t>
            </a:r>
            <a:r>
              <a:rPr lang="en-US" dirty="0"/>
              <a:t>-related factors. FHA is caused by </a:t>
            </a:r>
            <a:r>
              <a:rPr lang="en-US" dirty="0">
                <a:solidFill>
                  <a:srgbClr val="FFFF00"/>
                </a:solidFill>
              </a:rPr>
              <a:t>stress-induced suppression</a:t>
            </a:r>
            <a:r>
              <a:rPr lang="en-US" dirty="0"/>
              <a:t> of the hypothalamic-pituitary-ovarian (HPO) </a:t>
            </a:r>
            <a:r>
              <a:rPr lang="en-US" dirty="0" smtClean="0"/>
              <a:t>axis, </a:t>
            </a:r>
            <a:r>
              <a:rPr lang="en-US" dirty="0"/>
              <a:t> which results </a:t>
            </a:r>
            <a:r>
              <a:rPr lang="en-US" dirty="0">
                <a:solidFill>
                  <a:srgbClr val="FFFF00"/>
                </a:solidFill>
              </a:rPr>
              <a:t>in inhibition of </a:t>
            </a:r>
            <a:r>
              <a:rPr lang="en-US" dirty="0" err="1" smtClean="0">
                <a:solidFill>
                  <a:srgbClr val="FFFF00"/>
                </a:solidFill>
              </a:rPr>
              <a:t>GnRH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secretion, </a:t>
            </a:r>
            <a:r>
              <a:rPr lang="en-US" dirty="0" smtClean="0">
                <a:solidFill>
                  <a:srgbClr val="FFFF00"/>
                </a:solidFill>
              </a:rPr>
              <a:t>and FSH and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dirty="0" smtClean="0">
                <a:solidFill>
                  <a:srgbClr val="FFFF00"/>
                </a:solidFill>
              </a:rPr>
              <a:t>LH.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yp19SLIDE (1) - PowerPoint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5" t="27225" r="11596" b="33237"/>
          <a:stretch/>
        </p:blipFill>
        <p:spPr>
          <a:xfrm>
            <a:off x="914400" y="146858"/>
            <a:ext cx="8458200" cy="4648200"/>
          </a:xfrm>
        </p:spPr>
      </p:pic>
      <p:sp>
        <p:nvSpPr>
          <p:cNvPr id="5" name="Rectangle 4"/>
          <p:cNvSpPr/>
          <p:nvPr/>
        </p:nvSpPr>
        <p:spPr>
          <a:xfrm>
            <a:off x="609600" y="4800600"/>
            <a:ext cx="7924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>
                <a:latin typeface="Lato-Bold"/>
              </a:rPr>
              <a:t>RE VI EW A R T ICL E</a:t>
            </a:r>
          </a:p>
          <a:p>
            <a:r>
              <a:rPr lang="en-US" b="1" dirty="0">
                <a:latin typeface="Lato-Bold"/>
              </a:rPr>
              <a:t>Clinical and biochemical discriminants between functional</a:t>
            </a:r>
          </a:p>
          <a:p>
            <a:r>
              <a:rPr lang="en-US" b="1" dirty="0">
                <a:latin typeface="Lato-Bold"/>
              </a:rPr>
              <a:t>hypothalamic </a:t>
            </a:r>
            <a:r>
              <a:rPr lang="en-US" b="1" dirty="0" err="1">
                <a:latin typeface="Lato-Bold"/>
              </a:rPr>
              <a:t>amenorrhoea</a:t>
            </a:r>
            <a:r>
              <a:rPr lang="en-US" b="1" dirty="0">
                <a:latin typeface="Lato-Bold"/>
              </a:rPr>
              <a:t> (FHA) and polycystic ovary</a:t>
            </a:r>
          </a:p>
          <a:p>
            <a:r>
              <a:rPr lang="en-US" b="1" dirty="0">
                <a:latin typeface="Lato-Bold"/>
              </a:rPr>
              <a:t>syndrome (PCOS</a:t>
            </a:r>
            <a:r>
              <a:rPr lang="en-US" b="1" dirty="0" smtClean="0">
                <a:latin typeface="Lato-Bold"/>
              </a:rPr>
              <a:t>)</a:t>
            </a:r>
            <a:r>
              <a:rPr lang="en-US" i="1" dirty="0"/>
              <a:t> </a:t>
            </a:r>
            <a:r>
              <a:rPr lang="en-US" sz="1200" i="1" dirty="0"/>
              <a:t>Clinical Endocrinology. </a:t>
            </a:r>
            <a:r>
              <a:rPr lang="en-US" sz="1200" dirty="0"/>
              <a:t>2021;00:1–14. ﻿</a:t>
            </a:r>
            <a:r>
              <a:rPr lang="en-US" sz="1200" dirty="0" err="1"/>
              <a:t>wileyonlinelibrary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639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Sheehan syndrome</a:t>
            </a:r>
          </a:p>
          <a:p>
            <a:r>
              <a:rPr lang="en-US" dirty="0" smtClean="0"/>
              <a:t>Functional hypothalamic amenorrhea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PCOS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391400" cy="48768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Amenorrhoea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Endometrial Thickness </a:t>
            </a:r>
          </a:p>
          <a:p>
            <a:r>
              <a:rPr lang="en-US" sz="2400" b="1" dirty="0" smtClean="0">
                <a:cs typeface="0 Nazanin" panose="00000400000000000000" pitchFamily="2" charset="-78"/>
              </a:rPr>
              <a:t>positive </a:t>
            </a:r>
            <a:r>
              <a:rPr lang="en-US" sz="2400" b="1" dirty="0" err="1">
                <a:cs typeface="0 Nazanin" panose="00000400000000000000" pitchFamily="2" charset="-78"/>
              </a:rPr>
              <a:t>Progesteron</a:t>
            </a:r>
            <a:r>
              <a:rPr lang="en-US" sz="2400" b="1" dirty="0">
                <a:cs typeface="0 Nazanin" panose="00000400000000000000" pitchFamily="2" charset="-78"/>
              </a:rPr>
              <a:t> challenge </a:t>
            </a:r>
            <a:r>
              <a:rPr lang="en-US" sz="2400" b="1" dirty="0" smtClean="0">
                <a:cs typeface="0 Nazanin" panose="00000400000000000000" pitchFamily="2" charset="-78"/>
              </a:rPr>
              <a:t>test</a:t>
            </a:r>
          </a:p>
          <a:p>
            <a:r>
              <a:rPr lang="en-US" sz="2400" b="1" dirty="0" smtClean="0">
                <a:cs typeface="0 Nazanin" panose="00000400000000000000" pitchFamily="2" charset="-78"/>
              </a:rPr>
              <a:t>overweight</a:t>
            </a:r>
          </a:p>
          <a:p>
            <a:r>
              <a:rPr lang="en-US" sz="2400" b="1" dirty="0" smtClean="0"/>
              <a:t>High estradiol</a:t>
            </a:r>
            <a:r>
              <a:rPr lang="fa-IR" sz="2400" b="1" dirty="0" smtClean="0">
                <a:cs typeface="0 Nazanin" panose="00000400000000000000" pitchFamily="2" charset="-78"/>
              </a:rPr>
              <a:t> </a:t>
            </a:r>
            <a:endParaRPr lang="en-US" sz="2400" b="1" dirty="0">
              <a:cs typeface="0 Nazanin" panose="00000400000000000000" pitchFamily="2" charset="-78"/>
            </a:endParaRPr>
          </a:p>
          <a:p>
            <a:endParaRPr lang="en-US" sz="2400" b="1" dirty="0">
              <a:cs typeface="0 Nazanin" panose="00000400000000000000" pitchFamily="2" charset="-78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5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presence of </a:t>
            </a:r>
            <a:r>
              <a:rPr lang="en-US" dirty="0" smtClean="0">
                <a:solidFill>
                  <a:srgbClr val="FFFF00"/>
                </a:solidFill>
              </a:rPr>
              <a:t>two or more of the following features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FFFF00"/>
                </a:solidFill>
              </a:rPr>
              <a:t>oligo/amenorrhea</a:t>
            </a:r>
            <a:endParaRPr lang="en-US" dirty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FF00"/>
                </a:solidFill>
              </a:rPr>
              <a:t>clinical or biochemical </a:t>
            </a:r>
            <a:r>
              <a:rPr lang="en-US" dirty="0" err="1" smtClean="0">
                <a:solidFill>
                  <a:srgbClr val="FFFF00"/>
                </a:solidFill>
              </a:rPr>
              <a:t>hyperandrogenism</a:t>
            </a:r>
            <a:endParaRPr lang="en-US" dirty="0"/>
          </a:p>
          <a:p>
            <a:pPr>
              <a:buNone/>
            </a:pPr>
            <a:r>
              <a:rPr lang="en-US" smtClean="0">
                <a:solidFill>
                  <a:srgbClr val="FFFF00"/>
                </a:solidFill>
              </a:rPr>
              <a:t>       PCO </a:t>
            </a:r>
            <a:r>
              <a:rPr lang="en-US" dirty="0" smtClean="0">
                <a:solidFill>
                  <a:srgbClr val="FFFF00"/>
                </a:solidFill>
              </a:rPr>
              <a:t>morphology on ultrasound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A </a:t>
            </a:r>
            <a:r>
              <a:rPr lang="en-US" dirty="0" smtClean="0">
                <a:solidFill>
                  <a:srgbClr val="FFFF00"/>
                </a:solidFill>
              </a:rPr>
              <a:t>major feature</a:t>
            </a:r>
            <a:r>
              <a:rPr lang="en-US" dirty="0" smtClean="0"/>
              <a:t> of the diagnosis of PCOS is the presence of </a:t>
            </a:r>
            <a:r>
              <a:rPr lang="en-US" dirty="0" smtClean="0">
                <a:solidFill>
                  <a:srgbClr val="FFFF00"/>
                </a:solidFill>
              </a:rPr>
              <a:t>PCO morphology on ultrasound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differential diagnosis?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is the reason of amenorrhea and low AMH?</a:t>
            </a: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/>
              <a:t>What are the symptoms and signs of the disease?</a:t>
            </a:r>
          </a:p>
          <a:p>
            <a:r>
              <a:rPr lang="en-US" dirty="0" smtClean="0"/>
              <a:t>How can we treat the disease?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Diminished ovarian reserve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DOR is defined as a </a:t>
            </a:r>
            <a:r>
              <a:rPr lang="en-US" dirty="0" smtClean="0">
                <a:solidFill>
                  <a:srgbClr val="FFFF00"/>
                </a:solidFill>
              </a:rPr>
              <a:t>decreased capacity of ovary to produce oocytes</a:t>
            </a:r>
            <a:r>
              <a:rPr lang="en-US" dirty="0" smtClean="0"/>
              <a:t>. It is </a:t>
            </a:r>
            <a:r>
              <a:rPr lang="en-US" dirty="0" smtClean="0">
                <a:solidFill>
                  <a:srgbClr val="FFFF00"/>
                </a:solidFill>
              </a:rPr>
              <a:t>used</a:t>
            </a:r>
            <a:r>
              <a:rPr lang="en-US" dirty="0" smtClean="0"/>
              <a:t> to describe women of </a:t>
            </a:r>
            <a:r>
              <a:rPr lang="en-US" dirty="0" smtClean="0">
                <a:solidFill>
                  <a:srgbClr val="FFFF00"/>
                </a:solidFill>
              </a:rPr>
              <a:t>reproductive age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FF00"/>
                </a:solidFill>
              </a:rPr>
              <a:t>regular cycles </a:t>
            </a:r>
            <a:r>
              <a:rPr lang="en-US" dirty="0" smtClean="0"/>
              <a:t>mostly </a:t>
            </a:r>
            <a:r>
              <a:rPr lang="en-US" dirty="0" err="1" smtClean="0">
                <a:solidFill>
                  <a:srgbClr val="FFFF00"/>
                </a:solidFill>
              </a:rPr>
              <a:t>ovulatory</a:t>
            </a:r>
            <a:r>
              <a:rPr lang="en-US" dirty="0" smtClean="0"/>
              <a:t>, whose </a:t>
            </a:r>
            <a:r>
              <a:rPr lang="en-US" dirty="0" smtClean="0">
                <a:solidFill>
                  <a:srgbClr val="FFFF00"/>
                </a:solidFill>
              </a:rPr>
              <a:t>response to stimulation is reduced </a:t>
            </a:r>
            <a:r>
              <a:rPr lang="en-US" dirty="0" smtClean="0"/>
              <a:t>compared to women of comparable age.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248400"/>
          <a:ext cx="6096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Fertility with early reduction of ovarian reserve </a:t>
                      </a:r>
                      <a:r>
                        <a:rPr lang="en-US" sz="1200" b="1" dirty="0" err="1" smtClean="0"/>
                        <a:t>Npj</a:t>
                      </a:r>
                      <a:r>
                        <a:rPr lang="en-US" sz="1200" b="1" dirty="0" smtClean="0"/>
                        <a:t> (nature partner journals) 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differential diagnosis?</a:t>
            </a:r>
          </a:p>
          <a:p>
            <a:r>
              <a:rPr lang="en-US" dirty="0" smtClean="0"/>
              <a:t>What is the reason of amenorrhea and low AMH?</a:t>
            </a: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/>
              <a:t>What are the symptoms and signs of the disease?</a:t>
            </a:r>
          </a:p>
          <a:p>
            <a:r>
              <a:rPr lang="en-US" dirty="0" smtClean="0"/>
              <a:t>How can we treat the disease?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>
                <a:solidFill>
                  <a:srgbClr val="FFFF00"/>
                </a:solidFill>
              </a:rPr>
              <a:t>Three tests </a:t>
            </a:r>
            <a:r>
              <a:rPr lang="en-US" dirty="0"/>
              <a:t>consisting of bloodwork and </a:t>
            </a:r>
            <a:r>
              <a:rPr lang="en-US" dirty="0">
                <a:solidFill>
                  <a:srgbClr val="FFFF00"/>
                </a:solidFill>
              </a:rPr>
              <a:t>ultrasound imaging</a:t>
            </a:r>
            <a:r>
              <a:rPr lang="en-US" dirty="0"/>
              <a:t> are performed on the third day of a woman's menstrual cycle. A transvaginal ultrasound and hormone evaluations for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FSH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estradiol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AMH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4746"/>
              </p:ext>
            </p:extLst>
          </p:nvPr>
        </p:nvGraphicFramePr>
        <p:xfrm>
          <a:off x="2590800" y="6180514"/>
          <a:ext cx="6096000" cy="35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16994796"/>
                    </a:ext>
                  </a:extLst>
                </a:gridCol>
              </a:tblGrid>
              <a:tr h="3546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Recognizing diminished ovarian reserve study book medicine</a:t>
                      </a:r>
                      <a:r>
                        <a:rPr lang="en-US" sz="1200" baseline="0" dirty="0" smtClean="0"/>
                        <a:t> 2012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615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2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001000" cy="551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Causes of DOR:</a:t>
            </a:r>
          </a:p>
          <a:p>
            <a:r>
              <a:rPr lang="en-US" dirty="0" smtClean="0"/>
              <a:t>Chemotherapy</a:t>
            </a:r>
          </a:p>
          <a:p>
            <a:r>
              <a:rPr lang="en-US" dirty="0" smtClean="0"/>
              <a:t>Radiotherapy</a:t>
            </a:r>
          </a:p>
          <a:p>
            <a:r>
              <a:rPr lang="en-US" dirty="0" smtClean="0"/>
              <a:t>Genetic mutations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 smtClean="0"/>
              <a:t>Ovarian surgeries</a:t>
            </a:r>
          </a:p>
          <a:p>
            <a:r>
              <a:rPr lang="en-US" dirty="0" smtClean="0"/>
              <a:t>Autoimmune</a:t>
            </a:r>
          </a:p>
          <a:p>
            <a:r>
              <a:rPr lang="en-US" dirty="0" smtClean="0"/>
              <a:t>Mumps</a:t>
            </a:r>
          </a:p>
          <a:p>
            <a:r>
              <a:rPr lang="en-US" dirty="0" err="1" smtClean="0"/>
              <a:t>Galactosemia</a:t>
            </a:r>
            <a:endParaRPr lang="en-US" dirty="0" smtClean="0"/>
          </a:p>
          <a:p>
            <a:r>
              <a:rPr lang="en-US" dirty="0" smtClean="0"/>
              <a:t>Tubal surgery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Idiopathic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617220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Fertility with early reduction of ovarian reserve </a:t>
                      </a:r>
                      <a:r>
                        <a:rPr lang="en-US" sz="1200" b="1" dirty="0" err="1" smtClean="0"/>
                        <a:t>Npj</a:t>
                      </a:r>
                      <a:r>
                        <a:rPr lang="en-US" sz="1200" b="1" dirty="0" smtClean="0"/>
                        <a:t> (nature partner journals) 2017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AMH is a member of the transforming growth factor-β </a:t>
            </a:r>
            <a:r>
              <a:rPr lang="en-US" dirty="0" err="1" smtClean="0"/>
              <a:t>superfamily</a:t>
            </a:r>
            <a:r>
              <a:rPr lang="en-US" dirty="0" smtClean="0"/>
              <a:t> that is </a:t>
            </a:r>
            <a:r>
              <a:rPr lang="en-US" dirty="0" smtClean="0">
                <a:solidFill>
                  <a:srgbClr val="FFFF00"/>
                </a:solidFill>
              </a:rPr>
              <a:t>produced</a:t>
            </a:r>
            <a:r>
              <a:rPr lang="en-US" dirty="0" smtClean="0"/>
              <a:t> by growing ovarian </a:t>
            </a:r>
            <a:r>
              <a:rPr lang="en-US" dirty="0" err="1" smtClean="0">
                <a:solidFill>
                  <a:srgbClr val="FFFF00"/>
                </a:solidFill>
              </a:rPr>
              <a:t>antral</a:t>
            </a:r>
            <a:r>
              <a:rPr lang="en-US" dirty="0" smtClean="0">
                <a:solidFill>
                  <a:srgbClr val="FFFF00"/>
                </a:solidFill>
              </a:rPr>
              <a:t> follicles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Serum Anti-</a:t>
            </a:r>
            <a:r>
              <a:rPr lang="en-US" dirty="0" err="1" smtClean="0"/>
              <a:t>Müllerian</a:t>
            </a:r>
            <a:r>
              <a:rPr lang="en-US" dirty="0" smtClean="0"/>
              <a:t> hormone (AMH) correlates with the </a:t>
            </a:r>
            <a:r>
              <a:rPr lang="en-US" dirty="0" smtClean="0">
                <a:solidFill>
                  <a:srgbClr val="FFFF00"/>
                </a:solidFill>
              </a:rPr>
              <a:t>total number of </a:t>
            </a:r>
            <a:r>
              <a:rPr lang="en-US" dirty="0" err="1" smtClean="0">
                <a:solidFill>
                  <a:srgbClr val="FFFF00"/>
                </a:solidFill>
              </a:rPr>
              <a:t>antral</a:t>
            </a:r>
            <a:r>
              <a:rPr lang="en-US" dirty="0" smtClean="0">
                <a:solidFill>
                  <a:srgbClr val="FFFF00"/>
                </a:solidFill>
              </a:rPr>
              <a:t> follicles</a:t>
            </a:r>
            <a:r>
              <a:rPr lang="en-US" dirty="0" smtClean="0"/>
              <a:t> over both ovaries.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AMH expression </a:t>
            </a:r>
            <a:r>
              <a:rPr lang="en-US" dirty="0" smtClean="0"/>
              <a:t>is restricted to one cell type: the </a:t>
            </a:r>
            <a:r>
              <a:rPr lang="en-US" dirty="0" err="1" smtClean="0">
                <a:solidFill>
                  <a:srgbClr val="FFFF00"/>
                </a:solidFill>
              </a:rPr>
              <a:t>granulosa</a:t>
            </a:r>
            <a:r>
              <a:rPr lang="en-US" dirty="0" smtClean="0">
                <a:solidFill>
                  <a:srgbClr val="FFFF00"/>
                </a:solidFill>
              </a:rPr>
              <a:t> cells </a:t>
            </a:r>
            <a:r>
              <a:rPr lang="en-US" dirty="0" smtClean="0"/>
              <a:t>of the ovary. 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24840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Anti-</a:t>
                      </a:r>
                      <a:r>
                        <a:rPr lang="en-US" sz="1200" b="1" dirty="0" err="1" smtClean="0"/>
                        <a:t>Müllerian</a:t>
                      </a:r>
                      <a:r>
                        <a:rPr lang="en-US" sz="1200" b="1" dirty="0" smtClean="0"/>
                        <a:t> hormone (AMH) in the Diagnosis of Menstrual Disturbance Due to Polycystic Ovarian </a:t>
                      </a:r>
                      <a:r>
                        <a:rPr lang="en-US" sz="1200" b="1" dirty="0" err="1" smtClean="0"/>
                        <a:t>Syndrome</a:t>
                      </a:r>
                      <a:r>
                        <a:rPr lang="en-US" sz="1200" dirty="0" err="1" smtClean="0"/>
                        <a:t>Front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Endocrinol</a:t>
                      </a:r>
                      <a:r>
                        <a:rPr lang="en-US" sz="1200" dirty="0" smtClean="0"/>
                        <a:t> (Lausanne).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2019</a:t>
                      </a:r>
                      <a:r>
                        <a:rPr lang="en-US" sz="1200" b="1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starts around the </a:t>
            </a:r>
            <a:r>
              <a:rPr lang="en-US" dirty="0" smtClean="0">
                <a:solidFill>
                  <a:srgbClr val="FFFF00"/>
                </a:solidFill>
              </a:rPr>
              <a:t>25th week of gestation continuing until menopause </a:t>
            </a:r>
            <a:r>
              <a:rPr lang="en-US" dirty="0" smtClean="0"/>
              <a:t>. AMH is expressed at </a:t>
            </a:r>
            <a:r>
              <a:rPr lang="en-US" dirty="0" smtClean="0">
                <a:solidFill>
                  <a:srgbClr val="FFFF00"/>
                </a:solidFill>
              </a:rPr>
              <a:t>all steps of </a:t>
            </a:r>
            <a:r>
              <a:rPr lang="en-US" dirty="0" err="1" smtClean="0">
                <a:solidFill>
                  <a:srgbClr val="FFFF00"/>
                </a:solidFill>
              </a:rPr>
              <a:t>folliculogenesis</a:t>
            </a:r>
            <a:r>
              <a:rPr lang="en-US" dirty="0" smtClean="0"/>
              <a:t>. It is initiated as soon as </a:t>
            </a:r>
            <a:r>
              <a:rPr lang="en-US" dirty="0" smtClean="0">
                <a:solidFill>
                  <a:srgbClr val="FFFF00"/>
                </a:solidFill>
              </a:rPr>
              <a:t>primordial follicles </a:t>
            </a:r>
            <a:r>
              <a:rPr lang="en-US" dirty="0" smtClean="0"/>
              <a:t>are recruited to grow into </a:t>
            </a:r>
            <a:r>
              <a:rPr lang="en-US" dirty="0" smtClean="0">
                <a:solidFill>
                  <a:srgbClr val="FFFF00"/>
                </a:solidFill>
              </a:rPr>
              <a:t>small </a:t>
            </a:r>
            <a:r>
              <a:rPr lang="en-US" dirty="0" err="1" smtClean="0">
                <a:solidFill>
                  <a:srgbClr val="FFFF00"/>
                </a:solidFill>
              </a:rPr>
              <a:t>preantral</a:t>
            </a:r>
            <a:r>
              <a:rPr lang="en-US" dirty="0" smtClean="0">
                <a:solidFill>
                  <a:srgbClr val="FFFF00"/>
                </a:solidFill>
              </a:rPr>
              <a:t> follicles</a:t>
            </a:r>
            <a:r>
              <a:rPr lang="en-US" dirty="0" smtClean="0"/>
              <a:t> and its </a:t>
            </a:r>
            <a:r>
              <a:rPr lang="en-US" dirty="0" smtClean="0">
                <a:solidFill>
                  <a:srgbClr val="FFFF00"/>
                </a:solidFill>
              </a:rPr>
              <a:t>highest expression </a:t>
            </a:r>
            <a:r>
              <a:rPr lang="en-US" dirty="0" smtClean="0"/>
              <a:t>is observed in </a:t>
            </a:r>
            <a:r>
              <a:rPr lang="en-US" dirty="0" smtClean="0">
                <a:solidFill>
                  <a:srgbClr val="FFFF00"/>
                </a:solidFill>
              </a:rPr>
              <a:t>pre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antral</a:t>
            </a:r>
            <a:r>
              <a:rPr lang="en-US" dirty="0" smtClean="0">
                <a:solidFill>
                  <a:srgbClr val="FFFF00"/>
                </a:solidFill>
              </a:rPr>
              <a:t> and small </a:t>
            </a:r>
            <a:r>
              <a:rPr lang="en-US" dirty="0" err="1" smtClean="0">
                <a:solidFill>
                  <a:srgbClr val="FFFF00"/>
                </a:solidFill>
              </a:rPr>
              <a:t>antral</a:t>
            </a:r>
            <a:r>
              <a:rPr lang="en-US" dirty="0" smtClean="0">
                <a:solidFill>
                  <a:srgbClr val="FFFF00"/>
                </a:solidFill>
              </a:rPr>
              <a:t> follicles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624840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Anti-</a:t>
                      </a:r>
                      <a:r>
                        <a:rPr lang="en-US" sz="1200" b="1" dirty="0" err="1" smtClean="0"/>
                        <a:t>Müllerian</a:t>
                      </a:r>
                      <a:r>
                        <a:rPr lang="en-US" sz="1200" b="1" dirty="0" smtClean="0"/>
                        <a:t> hormone (AMH) in the Diagnosis of Menstrual Disturbance Due to Polycystic Ovarian </a:t>
                      </a:r>
                      <a:r>
                        <a:rPr lang="en-US" sz="1200" b="1" dirty="0" err="1" smtClean="0"/>
                        <a:t>Syndrome</a:t>
                      </a:r>
                      <a:r>
                        <a:rPr lang="en-US" sz="1200" dirty="0" err="1" smtClean="0"/>
                        <a:t>Front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Endocrinol</a:t>
                      </a:r>
                      <a:r>
                        <a:rPr lang="en-US" sz="1200" dirty="0" smtClean="0"/>
                        <a:t> (Lausanne). 2019</a:t>
                      </a:r>
                      <a:r>
                        <a:rPr lang="en-US" sz="1200" b="1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7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AMH expression then </a:t>
            </a:r>
            <a:r>
              <a:rPr lang="en-US" dirty="0" smtClean="0">
                <a:solidFill>
                  <a:srgbClr val="FFFF00"/>
                </a:solidFill>
              </a:rPr>
              <a:t>decreases</a:t>
            </a:r>
            <a:r>
              <a:rPr lang="en-US" dirty="0" smtClean="0"/>
              <a:t> with the </a:t>
            </a:r>
            <a:r>
              <a:rPr lang="en-US" dirty="0" smtClean="0">
                <a:solidFill>
                  <a:srgbClr val="FFFF00"/>
                </a:solidFill>
              </a:rPr>
              <a:t>selection of follicles for dominance </a:t>
            </a:r>
            <a:r>
              <a:rPr lang="en-US" dirty="0" smtClean="0"/>
              <a:t>and is no longer expressed during the FSH dependent stages of follicular growth.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32460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Anti-</a:t>
                      </a:r>
                      <a:r>
                        <a:rPr lang="en-US" sz="1200" b="1" dirty="0" err="1" smtClean="0"/>
                        <a:t>Müllerian</a:t>
                      </a:r>
                      <a:r>
                        <a:rPr lang="en-US" sz="1200" b="1" dirty="0" smtClean="0"/>
                        <a:t> hormone (AMH) in the Diagnosis of Menstrual Disturbance Due to Polycystic Ovarian </a:t>
                      </a:r>
                      <a:r>
                        <a:rPr lang="en-US" sz="1200" b="1" dirty="0" err="1" smtClean="0"/>
                        <a:t>Syndrome</a:t>
                      </a:r>
                      <a:r>
                        <a:rPr lang="en-US" sz="1200" dirty="0" err="1" smtClean="0"/>
                        <a:t>Front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Endocrinol</a:t>
                      </a:r>
                      <a:r>
                        <a:rPr lang="en-US" sz="1200" dirty="0" smtClean="0"/>
                        <a:t> (Lausanne).2019</a:t>
                      </a:r>
                      <a:r>
                        <a:rPr lang="en-US" sz="1200" b="1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1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11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solidFill>
                  <a:srgbClr val="FFFF00"/>
                </a:solidFill>
              </a:rPr>
              <a:t>Low AMH </a:t>
            </a:r>
            <a:r>
              <a:rPr lang="en-US" dirty="0"/>
              <a:t>results generally coincide with </a:t>
            </a:r>
            <a:r>
              <a:rPr lang="en-US" dirty="0">
                <a:solidFill>
                  <a:srgbClr val="FFFF00"/>
                </a:solidFill>
              </a:rPr>
              <a:t>high FSH results</a:t>
            </a:r>
            <a:r>
              <a:rPr lang="en-US" dirty="0"/>
              <a:t>, and both of these together are an </a:t>
            </a:r>
            <a:r>
              <a:rPr lang="en-US" dirty="0">
                <a:solidFill>
                  <a:srgbClr val="FFFF00"/>
                </a:solidFill>
              </a:rPr>
              <a:t>indicator of low ovarian reserve</a:t>
            </a:r>
            <a:r>
              <a:rPr lang="en-US" dirty="0"/>
              <a:t>. </a:t>
            </a:r>
            <a:endParaRPr lang="en-US" dirty="0" smtClean="0"/>
          </a:p>
          <a:p>
            <a:pPr fontAlgn="base"/>
            <a:r>
              <a:rPr lang="en-US" dirty="0" smtClean="0">
                <a:solidFill>
                  <a:srgbClr val="FFFF00"/>
                </a:solidFill>
              </a:rPr>
              <a:t>FSH</a:t>
            </a:r>
            <a:r>
              <a:rPr lang="en-US" dirty="0" smtClean="0"/>
              <a:t> </a:t>
            </a:r>
            <a:r>
              <a:rPr lang="en-US" dirty="0"/>
              <a:t>stands for ‘follicle stimulating hormone’, and is a hormone released by the </a:t>
            </a:r>
            <a:r>
              <a:rPr lang="en-US" dirty="0" smtClean="0"/>
              <a:t>pituitary </a:t>
            </a:r>
            <a:r>
              <a:rPr lang="en-US" dirty="0"/>
              <a:t>which </a:t>
            </a:r>
            <a:r>
              <a:rPr lang="en-US" dirty="0">
                <a:solidFill>
                  <a:srgbClr val="FFFF00"/>
                </a:solidFill>
              </a:rPr>
              <a:t>stimulates the growth and development of follicles </a:t>
            </a:r>
            <a:r>
              <a:rPr lang="en-US" dirty="0"/>
              <a:t>within the ovaries. Developing follicles </a:t>
            </a:r>
            <a:r>
              <a:rPr lang="en-US" dirty="0">
                <a:solidFill>
                  <a:srgbClr val="FFFF00"/>
                </a:solidFill>
              </a:rPr>
              <a:t>release </a:t>
            </a:r>
            <a:r>
              <a:rPr lang="en-US" dirty="0" smtClean="0">
                <a:solidFill>
                  <a:srgbClr val="FFFF00"/>
                </a:solidFill>
              </a:rPr>
              <a:t>estrogen </a:t>
            </a:r>
            <a:r>
              <a:rPr lang="en-US" dirty="0"/>
              <a:t>which </a:t>
            </a:r>
            <a:r>
              <a:rPr lang="en-US" dirty="0">
                <a:solidFill>
                  <a:srgbClr val="FFFF00"/>
                </a:solidFill>
              </a:rPr>
              <a:t>inhibits FSH</a:t>
            </a:r>
            <a:r>
              <a:rPr lang="en-US" dirty="0"/>
              <a:t>, indicating that there are </a:t>
            </a:r>
            <a:r>
              <a:rPr lang="en-US" dirty="0">
                <a:solidFill>
                  <a:srgbClr val="FFFF00"/>
                </a:solidFill>
              </a:rPr>
              <a:t>enough viable follicles</a:t>
            </a:r>
            <a:r>
              <a:rPr lang="en-US" dirty="0"/>
              <a:t> being ‘recruited’.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324600"/>
          <a:ext cx="6096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Fertility with early reduction of ovarian reserve </a:t>
                      </a:r>
                      <a:r>
                        <a:rPr lang="en-US" sz="1200" b="1" dirty="0" err="1" smtClean="0"/>
                        <a:t>Npj</a:t>
                      </a:r>
                      <a:r>
                        <a:rPr lang="en-US" sz="1200" b="1" dirty="0" smtClean="0"/>
                        <a:t> (nature partner journals) 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</a:t>
            </a:r>
            <a:r>
              <a:rPr lang="en-US" dirty="0" smtClean="0">
                <a:solidFill>
                  <a:srgbClr val="FFFF00"/>
                </a:solidFill>
              </a:rPr>
              <a:t>ovarian reserve is low </a:t>
            </a:r>
            <a:r>
              <a:rPr lang="en-US" dirty="0" smtClean="0"/>
              <a:t>there will not be many follicles recruited, and the levels of </a:t>
            </a:r>
            <a:r>
              <a:rPr lang="en-US" dirty="0" smtClean="0">
                <a:solidFill>
                  <a:srgbClr val="FFFF00"/>
                </a:solidFill>
              </a:rPr>
              <a:t>estrogen </a:t>
            </a:r>
            <a:r>
              <a:rPr lang="en-US" dirty="0" smtClean="0"/>
              <a:t>released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will be </a:t>
            </a:r>
            <a:r>
              <a:rPr lang="en-US" dirty="0" smtClean="0">
                <a:solidFill>
                  <a:srgbClr val="FFFF00"/>
                </a:solidFill>
              </a:rPr>
              <a:t>low</a:t>
            </a:r>
            <a:r>
              <a:rPr lang="en-US" dirty="0" smtClean="0"/>
              <a:t>. This gives the </a:t>
            </a:r>
            <a:r>
              <a:rPr lang="en-US" dirty="0" smtClean="0">
                <a:solidFill>
                  <a:schemeClr val="tx2"/>
                </a:solidFill>
              </a:rPr>
              <a:t>brain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FF00"/>
                </a:solidFill>
              </a:rPr>
              <a:t>signal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FFFF00"/>
                </a:solidFill>
              </a:rPr>
              <a:t>not enough follicles </a:t>
            </a:r>
            <a:r>
              <a:rPr lang="en-US" dirty="0" smtClean="0"/>
              <a:t>are developing, and it will subsequently </a:t>
            </a:r>
            <a:r>
              <a:rPr lang="en-US" dirty="0" smtClean="0">
                <a:solidFill>
                  <a:srgbClr val="FFFF00"/>
                </a:solidFill>
              </a:rPr>
              <a:t>release more FSH</a:t>
            </a:r>
            <a:r>
              <a:rPr lang="en-US" dirty="0" smtClean="0"/>
              <a:t>. This is why women with a </a:t>
            </a:r>
            <a:r>
              <a:rPr lang="en-US" dirty="0" smtClean="0">
                <a:solidFill>
                  <a:srgbClr val="FFFF00"/>
                </a:solidFill>
              </a:rPr>
              <a:t>diminished ovarian </a:t>
            </a:r>
            <a:r>
              <a:rPr lang="en-US" dirty="0" smtClean="0"/>
              <a:t>reserve will have </a:t>
            </a:r>
            <a:r>
              <a:rPr lang="en-US" dirty="0" smtClean="0">
                <a:solidFill>
                  <a:srgbClr val="FFFF00"/>
                </a:solidFill>
              </a:rPr>
              <a:t>high FSH </a:t>
            </a:r>
            <a:r>
              <a:rPr lang="en-US" dirty="0" smtClean="0"/>
              <a:t>levels when this is tested on day 3 of the cycle. </a:t>
            </a:r>
            <a:r>
              <a:rPr lang="en-US" dirty="0" smtClean="0">
                <a:solidFill>
                  <a:srgbClr val="FFFF00"/>
                </a:solidFill>
              </a:rPr>
              <a:t>FSH</a:t>
            </a:r>
            <a:r>
              <a:rPr lang="en-US" dirty="0" smtClean="0"/>
              <a:t> used to be the </a:t>
            </a:r>
            <a:r>
              <a:rPr lang="en-US" dirty="0" smtClean="0">
                <a:solidFill>
                  <a:srgbClr val="FFFF00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common</a:t>
            </a:r>
            <a:r>
              <a:rPr lang="en-US" dirty="0" smtClean="0"/>
              <a:t> blood test used to assess </a:t>
            </a:r>
            <a:r>
              <a:rPr lang="en-US" dirty="0" smtClean="0">
                <a:solidFill>
                  <a:srgbClr val="FFFF00"/>
                </a:solidFill>
              </a:rPr>
              <a:t>ovarian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reserve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6324600"/>
          <a:ext cx="60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Fertility with early reduction of ovarian reserve </a:t>
                      </a:r>
                      <a:r>
                        <a:rPr lang="en-US" sz="1200" b="1" dirty="0" err="1" smtClean="0"/>
                        <a:t>Npj</a:t>
                      </a:r>
                      <a:r>
                        <a:rPr lang="en-US" sz="1200" b="1" dirty="0" smtClean="0"/>
                        <a:t> (nature partner journals) 2017</a:t>
                      </a:r>
                    </a:p>
                    <a:p>
                      <a:endParaRPr lang="en-US" sz="1800" b="1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AMH </a:t>
            </a:r>
            <a:r>
              <a:rPr lang="en-US" dirty="0" smtClean="0"/>
              <a:t>may not be an </a:t>
            </a:r>
            <a:r>
              <a:rPr lang="en-US" dirty="0" smtClean="0">
                <a:solidFill>
                  <a:srgbClr val="FFFF00"/>
                </a:solidFill>
              </a:rPr>
              <a:t>accurate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marker of ovarian reserve </a:t>
            </a:r>
            <a:r>
              <a:rPr lang="en-US" dirty="0" smtClean="0"/>
              <a:t>in patients with </a:t>
            </a:r>
            <a:r>
              <a:rPr lang="en-US" dirty="0" smtClean="0">
                <a:solidFill>
                  <a:srgbClr val="FFFF00"/>
                </a:solidFill>
              </a:rPr>
              <a:t>deficient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endogenous </a:t>
            </a:r>
            <a:r>
              <a:rPr lang="en-US" dirty="0" err="1" smtClean="0">
                <a:solidFill>
                  <a:srgbClr val="FFFF00"/>
                </a:solidFill>
              </a:rPr>
              <a:t>gonadotropin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production. Our data supports the hypothesis that a proportion of </a:t>
            </a:r>
            <a:r>
              <a:rPr lang="en-US" dirty="0" smtClean="0">
                <a:solidFill>
                  <a:srgbClr val="FFFF00"/>
                </a:solidFill>
              </a:rPr>
              <a:t>circulating AMH </a:t>
            </a:r>
            <a:r>
              <a:rPr lang="en-US" dirty="0" smtClean="0"/>
              <a:t>comes from </a:t>
            </a:r>
            <a:r>
              <a:rPr lang="en-US" dirty="0" err="1" smtClean="0">
                <a:solidFill>
                  <a:srgbClr val="FFFF00"/>
                </a:solidFill>
              </a:rPr>
              <a:t>gonadotropin</a:t>
            </a:r>
            <a:r>
              <a:rPr lang="en-US" dirty="0" smtClean="0">
                <a:solidFill>
                  <a:srgbClr val="FFFF00"/>
                </a:solidFill>
              </a:rPr>
              <a:t>-dependent follicles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67000" y="624840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Clinical pregnancy in a woman with idiopathic </a:t>
                      </a:r>
                      <a:r>
                        <a:rPr lang="en-US" sz="1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hypogonadotropic</a:t>
                      </a:r>
                      <a:r>
                        <a:rPr lang="en-US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hypogonadism</a:t>
                      </a:r>
                      <a:r>
                        <a:rPr lang="en-US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low AMH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 Assist </a:t>
                      </a:r>
                      <a:r>
                        <a:rPr lang="en-US" sz="12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Reprod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Genet. 2014 </a:t>
                      </a:r>
                      <a:r>
                        <a:rPr lang="en-US" sz="12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</a:t>
                      </a:r>
                      <a:r>
                        <a:rPr lang="en-US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Ovarian reserve testing </a:t>
            </a:r>
            <a:r>
              <a:rPr lang="en-US" dirty="0" smtClean="0"/>
              <a:t>in patients with IHH can be </a:t>
            </a:r>
            <a:r>
              <a:rPr lang="en-US" dirty="0" smtClean="0">
                <a:solidFill>
                  <a:srgbClr val="FFFF00"/>
                </a:solidFill>
              </a:rPr>
              <a:t>challenging</a:t>
            </a:r>
            <a:r>
              <a:rPr lang="en-US" dirty="0" smtClean="0"/>
              <a:t> due to </a:t>
            </a:r>
            <a:r>
              <a:rPr lang="en-US" dirty="0" smtClean="0">
                <a:solidFill>
                  <a:srgbClr val="FFFF00"/>
                </a:solidFill>
              </a:rPr>
              <a:t>deficient FSH </a:t>
            </a:r>
            <a:r>
              <a:rPr lang="en-US" dirty="0" smtClean="0"/>
              <a:t>production. In these patients, </a:t>
            </a:r>
            <a:r>
              <a:rPr lang="en-US" dirty="0" smtClean="0">
                <a:solidFill>
                  <a:srgbClr val="FFFF00"/>
                </a:solidFill>
              </a:rPr>
              <a:t>AMH levels </a:t>
            </a:r>
            <a:r>
              <a:rPr lang="en-US" dirty="0" smtClean="0"/>
              <a:t>may </a:t>
            </a:r>
            <a:r>
              <a:rPr lang="en-US" dirty="0" smtClean="0">
                <a:solidFill>
                  <a:srgbClr val="FFFF00"/>
                </a:solidFill>
              </a:rPr>
              <a:t>underestimate ovarian reserve </a:t>
            </a:r>
            <a:r>
              <a:rPr lang="en-US" dirty="0" smtClean="0"/>
              <a:t>due to the lack of </a:t>
            </a:r>
            <a:r>
              <a:rPr lang="en-US" dirty="0" smtClean="0">
                <a:solidFill>
                  <a:srgbClr val="FFFF00"/>
                </a:solidFill>
              </a:rPr>
              <a:t>FSH-dependent growing follicles</a:t>
            </a:r>
            <a:r>
              <a:rPr lang="en-US" dirty="0" smtClean="0"/>
              <a:t>. When treated with </a:t>
            </a:r>
            <a:r>
              <a:rPr lang="en-US" dirty="0" smtClean="0">
                <a:solidFill>
                  <a:srgbClr val="FFFF00"/>
                </a:solidFill>
              </a:rPr>
              <a:t>a long course of </a:t>
            </a:r>
            <a:r>
              <a:rPr lang="en-US" dirty="0" err="1" smtClean="0">
                <a:solidFill>
                  <a:srgbClr val="FFFF00"/>
                </a:solidFill>
              </a:rPr>
              <a:t>hMG</a:t>
            </a:r>
            <a:r>
              <a:rPr lang="en-US" dirty="0" smtClean="0"/>
              <a:t>, these patients may exhibit </a:t>
            </a:r>
            <a:r>
              <a:rPr lang="en-US" dirty="0" smtClean="0">
                <a:solidFill>
                  <a:srgbClr val="FFFF00"/>
                </a:solidFill>
              </a:rPr>
              <a:t>increased AMH </a:t>
            </a:r>
            <a:r>
              <a:rPr lang="en-US" dirty="0" smtClean="0"/>
              <a:t>levels and demonstrate adequate follicular development.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617220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Clinical pregnancy in a woman with </a:t>
                      </a:r>
                      <a:r>
                        <a:rPr lang="en-US" sz="1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idiopathi</a:t>
                      </a:r>
                      <a:r>
                        <a:rPr lang="en-US" sz="12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hypogonadotropic</a:t>
                      </a:r>
                      <a:r>
                        <a:rPr lang="en-US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hypogonadism</a:t>
                      </a:r>
                      <a:r>
                        <a:rPr lang="en-US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low AMH 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 Assist </a:t>
                      </a:r>
                      <a:r>
                        <a:rPr lang="en-US" sz="12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Reprod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Genet. 2014 </a:t>
                      </a:r>
                      <a:r>
                        <a:rPr lang="en-US" sz="12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</a:t>
                      </a:r>
                      <a:endParaRPr lang="en-US" sz="12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3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Sheehan syndrome</a:t>
            </a:r>
          </a:p>
          <a:p>
            <a:r>
              <a:rPr lang="en-US" dirty="0" smtClean="0"/>
              <a:t>Functional hypothalamic amenorrhea</a:t>
            </a:r>
          </a:p>
          <a:p>
            <a:r>
              <a:rPr lang="en-US" dirty="0" smtClean="0"/>
              <a:t>PCOS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differential diagnosis?</a:t>
            </a:r>
          </a:p>
          <a:p>
            <a:r>
              <a:rPr lang="en-US" dirty="0" smtClean="0"/>
              <a:t>What is the reason of amenorrhea and low AMH?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is the diagnosis?</a:t>
            </a:r>
          </a:p>
          <a:p>
            <a:r>
              <a:rPr lang="en-US" dirty="0" smtClean="0"/>
              <a:t>What are the symptoms and signs of the disease?</a:t>
            </a:r>
          </a:p>
          <a:p>
            <a:r>
              <a:rPr lang="en-US" dirty="0" smtClean="0"/>
              <a:t>How can we treat the disease?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AROMATASE EXCESS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Aromatase</a:t>
            </a:r>
            <a:r>
              <a:rPr lang="en-US" dirty="0" smtClean="0"/>
              <a:t> is the key enzyme for </a:t>
            </a:r>
            <a:r>
              <a:rPr lang="en-US" dirty="0" smtClean="0">
                <a:solidFill>
                  <a:srgbClr val="FFFF00"/>
                </a:solidFill>
              </a:rPr>
              <a:t>estrogen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biosynthesis</a:t>
            </a:r>
            <a:r>
              <a:rPr lang="en-US" dirty="0" smtClean="0"/>
              <a:t>. The aromatase gene (also referred to as </a:t>
            </a:r>
            <a:r>
              <a:rPr lang="en-US" i="1" dirty="0" smtClean="0"/>
              <a:t>CYP19</a:t>
            </a:r>
            <a:r>
              <a:rPr lang="en-US" dirty="0" smtClean="0"/>
              <a:t>) on chromosome 15q21.2 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51638"/>
            <a:ext cx="5638800" cy="138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95600" y="6400800"/>
          <a:ext cx="6096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Estrogen Excess Associated with Novel Gain-of-Function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Mutations Affecting the </a:t>
                      </a:r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Gene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The new </a:t>
                      </a:r>
                      <a:r>
                        <a:rPr lang="en-US" sz="1200" dirty="0" err="1" smtClean="0"/>
                        <a:t>england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dirty="0" err="1" smtClean="0"/>
                        <a:t>jurnal</a:t>
                      </a:r>
                      <a:r>
                        <a:rPr lang="en-US" dirty="0" smtClean="0"/>
                        <a:t> of medicine 2003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date, </a:t>
            </a:r>
            <a:r>
              <a:rPr lang="en-US" dirty="0" smtClean="0">
                <a:solidFill>
                  <a:srgbClr val="FFFF00"/>
                </a:solidFill>
              </a:rPr>
              <a:t>three types of cryptic genomic </a:t>
            </a:r>
            <a:r>
              <a:rPr lang="en-US" dirty="0" smtClean="0"/>
              <a:t>rearrangements have been identified in patients with AEXS:</a:t>
            </a:r>
            <a:endParaRPr lang="en-US" i="1" dirty="0" smtClean="0"/>
          </a:p>
          <a:p>
            <a:pPr>
              <a:buNone/>
            </a:pP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duplication type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deletion type </a:t>
            </a:r>
            <a:r>
              <a:rPr lang="en-US" dirty="0" smtClean="0"/>
              <a:t>(two subtypes)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inversion type</a:t>
            </a:r>
            <a:r>
              <a:rPr lang="en-US" dirty="0" smtClean="0"/>
              <a:t> (four subtypes)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566928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/>
                        <a:t>Aromatase</a:t>
                      </a:r>
                      <a:r>
                        <a:rPr lang="en-US" sz="1200" b="1" dirty="0" smtClean="0"/>
                        <a:t> Excess Syndrome: Identification of Cryptic</a:t>
                      </a:r>
                      <a:r>
                        <a:rPr lang="fa-IR" sz="1200" b="1" dirty="0" smtClean="0"/>
                        <a:t> </a:t>
                      </a:r>
                      <a:r>
                        <a:rPr lang="en-US" sz="1200" b="1" dirty="0" smtClean="0"/>
                        <a:t>Duplications and Deletions Leading to Gain of</a:t>
                      </a:r>
                      <a:r>
                        <a:rPr lang="fa-IR" sz="1200" b="1" dirty="0" smtClean="0"/>
                        <a:t> </a:t>
                      </a:r>
                      <a:r>
                        <a:rPr lang="en-US" sz="1200" b="1" dirty="0" smtClean="0"/>
                        <a:t>Function of </a:t>
                      </a:r>
                      <a:r>
                        <a:rPr lang="en-US" sz="1200" b="1" i="1" dirty="0" smtClean="0"/>
                        <a:t>CYP19A1 </a:t>
                      </a:r>
                      <a:r>
                        <a:rPr lang="fa-IR" sz="1200" b="1" dirty="0" smtClean="0"/>
                        <a:t> </a:t>
                      </a:r>
                      <a:r>
                        <a:rPr lang="it-IT" sz="1200" dirty="0" smtClean="0"/>
                        <a:t>J Clin Endocrinol Metab, June 2011</a:t>
                      </a:r>
                      <a:endParaRPr lang="en-US" sz="12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of inheritance:</a:t>
            </a:r>
          </a:p>
          <a:p>
            <a:r>
              <a:rPr lang="en-US" dirty="0" err="1" smtClean="0"/>
              <a:t>Autosomal</a:t>
            </a:r>
            <a:r>
              <a:rPr lang="en-US" dirty="0" smtClean="0"/>
              <a:t> dominant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62484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Dominant Transmission of </a:t>
                      </a:r>
                      <a:r>
                        <a:rPr lang="en-US" sz="1200" b="1" dirty="0" err="1" smtClean="0"/>
                        <a:t>Prepubertal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Gynecomastia</a:t>
                      </a:r>
                      <a:r>
                        <a:rPr lang="en-US" sz="1200" b="1" dirty="0" smtClean="0"/>
                        <a:t> Due to Serum </a:t>
                      </a:r>
                      <a:r>
                        <a:rPr lang="en-US" sz="1200" b="1" dirty="0" err="1" smtClean="0"/>
                        <a:t>Estrone</a:t>
                      </a:r>
                      <a:r>
                        <a:rPr lang="en-US" sz="1200" b="1" dirty="0" smtClean="0"/>
                        <a:t> Excess </a:t>
                      </a:r>
                      <a:r>
                        <a:rPr lang="en-US" sz="1200" dirty="0" smtClean="0"/>
                        <a:t>The Journal of Clinical Endocrinology &amp; Metabolism2005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differential diagnosis?</a:t>
            </a:r>
          </a:p>
          <a:p>
            <a:r>
              <a:rPr lang="en-US" dirty="0" smtClean="0"/>
              <a:t>What is the reason of amenorrhea and low AMH?</a:t>
            </a: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are the symptoms and signs of the disease?</a:t>
            </a:r>
          </a:p>
          <a:p>
            <a:r>
              <a:rPr lang="en-US" dirty="0" smtClean="0"/>
              <a:t>How can we treat the disease?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Excess estrogen in </a:t>
            </a:r>
            <a:r>
              <a:rPr lang="en-US" dirty="0" smtClean="0">
                <a:solidFill>
                  <a:srgbClr val="FFFF00"/>
                </a:solidFill>
              </a:rPr>
              <a:t>boys</a:t>
            </a:r>
            <a:r>
              <a:rPr lang="en-US" dirty="0" smtClean="0"/>
              <a:t> causes </a:t>
            </a:r>
            <a:r>
              <a:rPr lang="en-US" dirty="0" err="1" smtClean="0">
                <a:solidFill>
                  <a:srgbClr val="FFFF00"/>
                </a:solidFill>
              </a:rPr>
              <a:t>gynecomastia</a:t>
            </a:r>
            <a:r>
              <a:rPr lang="en-US" dirty="0" smtClean="0"/>
              <a:t>, a </a:t>
            </a:r>
            <a:r>
              <a:rPr lang="en-US" dirty="0" smtClean="0">
                <a:solidFill>
                  <a:srgbClr val="FFFF00"/>
                </a:solidFill>
              </a:rPr>
              <a:t>premature growth spurt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early fusion of epiphyses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FF00"/>
                </a:solidFill>
              </a:rPr>
              <a:t>decreased adult height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Affected </a:t>
            </a:r>
            <a:r>
              <a:rPr lang="en-US" dirty="0" smtClean="0">
                <a:solidFill>
                  <a:srgbClr val="FFFF00"/>
                </a:solidFill>
              </a:rPr>
              <a:t>female</a:t>
            </a:r>
            <a:r>
              <a:rPr lang="en-US" dirty="0" smtClean="0"/>
              <a:t>s may show several clinical features such as </a:t>
            </a:r>
            <a:r>
              <a:rPr lang="en-US" dirty="0" err="1" smtClean="0">
                <a:solidFill>
                  <a:srgbClr val="FFFF00"/>
                </a:solidFill>
              </a:rPr>
              <a:t>macromastia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precocious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puberty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irregular menses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enlarged uterus and short adult height</a:t>
            </a:r>
            <a:r>
              <a:rPr lang="fa-IR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32460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excess syndrome in a Chinese boy due to a novel duplication at 15q21.2 </a:t>
                      </a:r>
                      <a:r>
                        <a:rPr lang="it-IT" sz="1200" dirty="0" smtClean="0"/>
                        <a:t>J Pediatr Endocrinol Metab 2018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small testes </a:t>
            </a:r>
            <a:r>
              <a:rPr lang="en-US" dirty="0" smtClean="0"/>
              <a:t>and fairly </a:t>
            </a:r>
            <a:r>
              <a:rPr lang="en-US" dirty="0" smtClean="0">
                <a:solidFill>
                  <a:srgbClr val="FFFF00"/>
                </a:solidFill>
              </a:rPr>
              <a:t>preserved</a:t>
            </a: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masculinization</a:t>
            </a:r>
            <a:r>
              <a:rPr lang="en-US" dirty="0" smtClean="0"/>
              <a:t> in most cases, obvious or </a:t>
            </a:r>
            <a:r>
              <a:rPr lang="en-US" dirty="0" smtClean="0">
                <a:solidFill>
                  <a:srgbClr val="FFFF00"/>
                </a:solidFill>
              </a:rPr>
              <a:t>relative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tall stature in childhood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grossly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normal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relative short stature in adulthood</a:t>
            </a:r>
            <a:r>
              <a:rPr lang="en-US" dirty="0" smtClean="0"/>
              <a:t>, and age-appropriate or mildly advanced bone </a:t>
            </a:r>
            <a:r>
              <a:rPr lang="en-US" sz="3600" dirty="0" smtClean="0"/>
              <a:t>ages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24840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excess syndrome in a Chinese boy due to a novel duplication at 15q21.2 </a:t>
                      </a:r>
                      <a:r>
                        <a:rPr lang="it-IT" sz="1200" dirty="0" smtClean="0"/>
                        <a:t>J Pediatr Endocrinol Metab 2018</a:t>
                      </a:r>
                      <a:endParaRPr lang="en-US" sz="12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estrogen excess in AEXS permits </a:t>
            </a:r>
            <a:r>
              <a:rPr lang="en-US" dirty="0" smtClean="0">
                <a:solidFill>
                  <a:srgbClr val="FFFF00"/>
                </a:solidFill>
              </a:rPr>
              <a:t>normal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fertility</a:t>
            </a:r>
            <a:r>
              <a:rPr lang="en-US" dirty="0" smtClean="0"/>
              <a:t> in males and produces </a:t>
            </a:r>
            <a:r>
              <a:rPr lang="en-US" dirty="0" smtClean="0">
                <a:solidFill>
                  <a:srgbClr val="FFFF00"/>
                </a:solidFill>
              </a:rPr>
              <a:t>early menarche </a:t>
            </a:r>
            <a:r>
              <a:rPr lang="en-US" dirty="0" smtClean="0"/>
              <a:t>in females.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24840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Estrogen Excess Associated with Novel Gain-of-Function Mutations Affecting the </a:t>
                      </a:r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GeneThe</a:t>
                      </a:r>
                      <a:r>
                        <a:rPr lang="en-US" sz="1200" dirty="0" smtClean="0"/>
                        <a:t> new </a:t>
                      </a:r>
                      <a:r>
                        <a:rPr lang="en-US" sz="1200" dirty="0" err="1" smtClean="0"/>
                        <a:t>england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jurnal</a:t>
                      </a:r>
                      <a:r>
                        <a:rPr lang="en-US" sz="1200" dirty="0" smtClean="0"/>
                        <a:t> of medicine 2003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Amenorrhoea</a:t>
            </a:r>
            <a:r>
              <a:rPr lang="en-US" b="1" dirty="0"/>
              <a:t> with PMH Regular menses</a:t>
            </a:r>
          </a:p>
          <a:p>
            <a:r>
              <a:rPr lang="en-US" b="1" dirty="0"/>
              <a:t>Post partum </a:t>
            </a:r>
            <a:r>
              <a:rPr lang="en-US" b="1" dirty="0" err="1"/>
              <a:t>beeliding</a:t>
            </a:r>
            <a:r>
              <a:rPr lang="en-US" b="1" dirty="0"/>
              <a:t> and pack cell transfusion </a:t>
            </a:r>
          </a:p>
          <a:p>
            <a:r>
              <a:rPr lang="en-US" b="1" dirty="0"/>
              <a:t> low Androgens</a:t>
            </a:r>
          </a:p>
          <a:p>
            <a:r>
              <a:rPr lang="en-US" b="1" dirty="0"/>
              <a:t> Normal SHBG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phenotype and genotype correlation </a:t>
            </a:r>
            <a:r>
              <a:rPr lang="en-US" dirty="0" smtClean="0"/>
              <a:t>of AEXS has been identified recently. It has been reported that patients with </a:t>
            </a:r>
            <a:r>
              <a:rPr lang="en-US" dirty="0" smtClean="0">
                <a:solidFill>
                  <a:srgbClr val="FFFF00"/>
                </a:solidFill>
              </a:rPr>
              <a:t>duplication-type</a:t>
            </a:r>
            <a:r>
              <a:rPr lang="en-US" dirty="0" smtClean="0"/>
              <a:t> mutation generally manifest </a:t>
            </a:r>
            <a:r>
              <a:rPr lang="en-US" dirty="0" smtClean="0">
                <a:solidFill>
                  <a:srgbClr val="FFFF00"/>
                </a:solidFill>
              </a:rPr>
              <a:t>milder</a:t>
            </a:r>
            <a:r>
              <a:rPr lang="en-US" dirty="0" smtClean="0"/>
              <a:t> gynecomastia compared to those with </a:t>
            </a:r>
            <a:r>
              <a:rPr lang="en-US" dirty="0" smtClean="0">
                <a:solidFill>
                  <a:srgbClr val="FFFF00"/>
                </a:solidFill>
              </a:rPr>
              <a:t>deletion-type or inversion-type </a:t>
            </a:r>
            <a:r>
              <a:rPr lang="en-US" dirty="0" smtClean="0"/>
              <a:t>mutations.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24840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excess syndrome in a Chinese boy due to a novel duplication at 15q21.2 </a:t>
                      </a:r>
                      <a:r>
                        <a:rPr lang="it-IT" sz="1200" dirty="0" smtClean="0"/>
                        <a:t>J Pediatr Endocrinol Metab 2018</a:t>
                      </a:r>
                      <a:endParaRPr lang="en-US" sz="12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phenotypic features </a:t>
            </a:r>
            <a:r>
              <a:rPr lang="en-US" dirty="0" smtClean="0"/>
              <a:t>such as </a:t>
            </a:r>
            <a:r>
              <a:rPr lang="en-US" dirty="0" err="1" smtClean="0">
                <a:solidFill>
                  <a:srgbClr val="FFFF00"/>
                </a:solidFill>
              </a:rPr>
              <a:t>gynecomastia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tended to be </a:t>
            </a:r>
            <a:r>
              <a:rPr lang="en-US" dirty="0" smtClean="0">
                <a:solidFill>
                  <a:srgbClr val="FFFF00"/>
                </a:solidFill>
              </a:rPr>
              <a:t>more severe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FFFF00"/>
                </a:solidFill>
              </a:rPr>
              <a:t>deletion type than in the duplication </a:t>
            </a:r>
            <a:r>
              <a:rPr lang="en-US" dirty="0" smtClean="0"/>
              <a:t>type under similar endocrine profiles.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6248400"/>
          <a:ext cx="60960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/>
                        <a:t>Aromatase</a:t>
                      </a:r>
                      <a:r>
                        <a:rPr lang="en-US" sz="1100" b="1" dirty="0" smtClean="0"/>
                        <a:t> Excess Syndrome: Identification of Cryptic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en-US" sz="1100" b="1" dirty="0" smtClean="0"/>
                        <a:t>Duplications and Deletions Leading to Gain of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en-US" sz="1100" b="1" dirty="0" smtClean="0"/>
                        <a:t>Function of </a:t>
                      </a:r>
                      <a:r>
                        <a:rPr lang="en-US" sz="1100" b="1" i="1" dirty="0" smtClean="0"/>
                        <a:t>CYP19A1 </a:t>
                      </a:r>
                      <a:r>
                        <a:rPr lang="en-US" sz="1100" b="1" dirty="0" smtClean="0"/>
                        <a:t>and Assessment of Phenotypic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en-US" sz="1100" b="1" dirty="0" smtClean="0"/>
                        <a:t>Determinants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it-IT" sz="1100" dirty="0" smtClean="0"/>
                        <a:t>J Clin Endocrinol Metab, June 2011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clinical features </a:t>
            </a:r>
            <a:r>
              <a:rPr lang="en-US" dirty="0" smtClean="0"/>
              <a:t>of affected males and carrier females and </a:t>
            </a:r>
            <a:r>
              <a:rPr lang="en-US" dirty="0" smtClean="0">
                <a:solidFill>
                  <a:srgbClr val="FFFF00"/>
                </a:solidFill>
              </a:rPr>
              <a:t>endocrine profiles </a:t>
            </a:r>
            <a:r>
              <a:rPr lang="en-US" dirty="0" smtClean="0"/>
              <a:t>of affected males are apparently </a:t>
            </a:r>
            <a:r>
              <a:rPr lang="en-US" dirty="0" smtClean="0">
                <a:solidFill>
                  <a:srgbClr val="FFFF00"/>
                </a:solidFill>
              </a:rPr>
              <a:t>milder in the duplication and the deletion </a:t>
            </a:r>
            <a:r>
              <a:rPr lang="en-US" dirty="0" smtClean="0"/>
              <a:t>types </a:t>
            </a:r>
            <a:r>
              <a:rPr lang="en-US" dirty="0" smtClean="0">
                <a:solidFill>
                  <a:srgbClr val="FFFF00"/>
                </a:solidFill>
              </a:rPr>
              <a:t>than in the inversion </a:t>
            </a:r>
            <a:r>
              <a:rPr lang="en-US" dirty="0" smtClean="0"/>
              <a:t>type.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76314"/>
              </p:ext>
            </p:extLst>
          </p:nvPr>
        </p:nvGraphicFramePr>
        <p:xfrm>
          <a:off x="2819400" y="5867400"/>
          <a:ext cx="6248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excess syndrome in a family with upstream deletion of CYP19A1 Clinical Endocrinology (2014)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Indeed, aromatase </a:t>
            </a:r>
            <a:r>
              <a:rPr lang="en-US" dirty="0" smtClean="0">
                <a:solidFill>
                  <a:srgbClr val="FFFF00"/>
                </a:solidFill>
              </a:rPr>
              <a:t>converts</a:t>
            </a:r>
            <a:r>
              <a:rPr lang="en-US" dirty="0" smtClean="0"/>
              <a:t> androstenedione into </a:t>
            </a:r>
            <a:r>
              <a:rPr lang="en-US" dirty="0" err="1" smtClean="0"/>
              <a:t>estrone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</a:t>
            </a:r>
            <a:r>
              <a:rPr lang="en-US" dirty="0" smtClean="0">
                <a:solidFill>
                  <a:srgbClr val="FFFF00"/>
                </a:solidFill>
              </a:rPr>
              <a:t>undetectable levels of E2 </a:t>
            </a:r>
            <a:r>
              <a:rPr lang="en-US" dirty="0" smtClean="0"/>
              <a:t>in this syndrome, </a:t>
            </a:r>
            <a:r>
              <a:rPr lang="en-US" dirty="0" smtClean="0">
                <a:solidFill>
                  <a:srgbClr val="FFFF00"/>
                </a:solidFill>
              </a:rPr>
              <a:t>despite apparent </a:t>
            </a:r>
            <a:r>
              <a:rPr lang="en-US" dirty="0" err="1" smtClean="0">
                <a:solidFill>
                  <a:srgbClr val="FFFF00"/>
                </a:solidFill>
              </a:rPr>
              <a:t>gynaecomastia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can be explained by assuming that circulating </a:t>
            </a:r>
            <a:r>
              <a:rPr lang="en-US" dirty="0" smtClean="0">
                <a:solidFill>
                  <a:srgbClr val="FFFF00"/>
                </a:solidFill>
              </a:rPr>
              <a:t>E1 rather than E2 </a:t>
            </a:r>
            <a:r>
              <a:rPr lang="en-US" dirty="0" smtClean="0"/>
              <a:t>mediates the </a:t>
            </a:r>
            <a:r>
              <a:rPr lang="en-US" dirty="0" smtClean="0">
                <a:solidFill>
                  <a:srgbClr val="FFFF00"/>
                </a:solidFill>
              </a:rPr>
              <a:t>development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of </a:t>
            </a:r>
            <a:r>
              <a:rPr lang="en-US" dirty="0" err="1" smtClean="0">
                <a:solidFill>
                  <a:srgbClr val="FFFF00"/>
                </a:solidFill>
              </a:rPr>
              <a:t>gynaecomastia</a:t>
            </a:r>
            <a:r>
              <a:rPr lang="en-US" dirty="0" smtClean="0"/>
              <a:t> in pre- or </a:t>
            </a:r>
            <a:r>
              <a:rPr lang="en-US" dirty="0" err="1" smtClean="0"/>
              <a:t>peripubertal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boys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9400" y="624840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excess syndrome in a family with upstream deletion of CYP19A1 Clinical Endocrinology (2014)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Blood endocrine studies revealed that </a:t>
            </a:r>
            <a:r>
              <a:rPr lang="en-US" dirty="0" smtClean="0">
                <a:solidFill>
                  <a:srgbClr val="FFFF00"/>
                </a:solidFill>
              </a:rPr>
              <a:t>LH</a:t>
            </a:r>
            <a:r>
              <a:rPr lang="en-US" dirty="0" smtClean="0"/>
              <a:t> values were grossly </a:t>
            </a:r>
            <a:r>
              <a:rPr lang="en-US" dirty="0" smtClean="0">
                <a:solidFill>
                  <a:srgbClr val="FFFF00"/>
                </a:solidFill>
              </a:rPr>
              <a:t>normal</a:t>
            </a:r>
            <a:r>
              <a:rPr lang="en-US" dirty="0" smtClean="0"/>
              <a:t> at the baseline and variably </a:t>
            </a:r>
            <a:r>
              <a:rPr lang="en-US" dirty="0" smtClean="0">
                <a:solidFill>
                  <a:srgbClr val="FFFF00"/>
                </a:solidFill>
              </a:rPr>
              <a:t>responded to </a:t>
            </a:r>
            <a:r>
              <a:rPr lang="en-US" dirty="0" err="1" smtClean="0">
                <a:solidFill>
                  <a:srgbClr val="FFFF00"/>
                </a:solidFill>
              </a:rPr>
              <a:t>GnRH</a:t>
            </a:r>
            <a:r>
              <a:rPr lang="en-US" dirty="0" smtClean="0">
                <a:solidFill>
                  <a:srgbClr val="FFFF00"/>
                </a:solidFill>
              </a:rPr>
              <a:t> stimulation</a:t>
            </a:r>
          </a:p>
          <a:p>
            <a:r>
              <a:rPr lang="en-US" dirty="0" smtClean="0"/>
              <a:t> whereas </a:t>
            </a:r>
            <a:r>
              <a:rPr lang="en-US" dirty="0" smtClean="0">
                <a:solidFill>
                  <a:srgbClr val="FFFF00"/>
                </a:solidFill>
              </a:rPr>
              <a:t>FSH</a:t>
            </a:r>
            <a:r>
              <a:rPr lang="en-US" dirty="0" smtClean="0"/>
              <a:t> values were </a:t>
            </a:r>
            <a:r>
              <a:rPr lang="en-US" dirty="0" smtClean="0">
                <a:solidFill>
                  <a:srgbClr val="FFFF00"/>
                </a:solidFill>
              </a:rPr>
              <a:t>low</a:t>
            </a:r>
            <a:r>
              <a:rPr lang="en-US" dirty="0" smtClean="0"/>
              <a:t> at the baseline and </a:t>
            </a:r>
            <a:r>
              <a:rPr lang="en-US" dirty="0" smtClean="0">
                <a:solidFill>
                  <a:srgbClr val="FFFF00"/>
                </a:solidFill>
              </a:rPr>
              <a:t>responded poorly to </a:t>
            </a:r>
            <a:r>
              <a:rPr lang="en-US" dirty="0" err="1" smtClean="0">
                <a:solidFill>
                  <a:srgbClr val="FFFF00"/>
                </a:solidFill>
              </a:rPr>
              <a:t>GnRH</a:t>
            </a:r>
            <a:r>
              <a:rPr lang="en-US" dirty="0" smtClean="0">
                <a:solidFill>
                  <a:srgbClr val="FFFF00"/>
                </a:solidFill>
              </a:rPr>
              <a:t> stimulation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Androstendione</a:t>
            </a:r>
            <a:r>
              <a:rPr lang="en-US" dirty="0" smtClean="0">
                <a:solidFill>
                  <a:srgbClr val="FFFF00"/>
                </a:solidFill>
              </a:rPr>
              <a:t>, T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FFFF00"/>
                </a:solidFill>
              </a:rPr>
              <a:t>dihydrotestosterone</a:t>
            </a:r>
            <a:r>
              <a:rPr lang="en-US" dirty="0" smtClean="0"/>
              <a:t> values were </a:t>
            </a:r>
            <a:r>
              <a:rPr lang="en-US" dirty="0" smtClean="0">
                <a:solidFill>
                  <a:srgbClr val="FFFF00"/>
                </a:solidFill>
              </a:rPr>
              <a:t>low or normal.</a:t>
            </a:r>
          </a:p>
          <a:p>
            <a:r>
              <a:rPr lang="en-US" dirty="0" smtClean="0"/>
              <a:t> In most cases, </a:t>
            </a:r>
            <a:r>
              <a:rPr lang="en-US" dirty="0" err="1" smtClean="0">
                <a:solidFill>
                  <a:srgbClr val="FFFF00"/>
                </a:solidFill>
              </a:rPr>
              <a:t>estrone</a:t>
            </a:r>
            <a:r>
              <a:rPr lang="en-US" dirty="0" smtClean="0"/>
              <a:t> values were </a:t>
            </a:r>
            <a:r>
              <a:rPr lang="en-US" dirty="0" smtClean="0">
                <a:solidFill>
                  <a:srgbClr val="FFFF00"/>
                </a:solidFill>
              </a:rPr>
              <a:t>elevated, E2 </a:t>
            </a:r>
            <a:r>
              <a:rPr lang="en-US" dirty="0" smtClean="0"/>
              <a:t>values were </a:t>
            </a:r>
            <a:r>
              <a:rPr lang="en-US" dirty="0" smtClean="0">
                <a:solidFill>
                  <a:srgbClr val="FFFF00"/>
                </a:solidFill>
              </a:rPr>
              <a:t>normal or elevated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FF00"/>
                </a:solidFill>
              </a:rPr>
              <a:t>E2/T ratios </a:t>
            </a:r>
            <a:r>
              <a:rPr lang="en-US" dirty="0" smtClean="0"/>
              <a:t>were </a:t>
            </a:r>
            <a:r>
              <a:rPr lang="en-US" dirty="0" smtClean="0">
                <a:solidFill>
                  <a:srgbClr val="FFFF00"/>
                </a:solidFill>
              </a:rPr>
              <a:t>elevated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9400" y="624840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/>
                        <a:t>Aromatase</a:t>
                      </a:r>
                      <a:r>
                        <a:rPr lang="en-US" sz="1100" b="1" dirty="0" smtClean="0"/>
                        <a:t> Excess Syndrome: Identification of Cryptic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en-US" sz="1100" b="1" dirty="0" smtClean="0"/>
                        <a:t>Duplications and Deletions Leading to Gain of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en-US" sz="1100" b="1" dirty="0" smtClean="0"/>
                        <a:t>Function of </a:t>
                      </a:r>
                      <a:r>
                        <a:rPr lang="en-US" sz="1100" b="1" i="1" dirty="0" smtClean="0"/>
                        <a:t>CYP19A1 </a:t>
                      </a:r>
                      <a:r>
                        <a:rPr lang="en-US" sz="1100" b="1" dirty="0" smtClean="0"/>
                        <a:t>and Assessment of Phenotypic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en-US" sz="1100" b="1" dirty="0" smtClean="0"/>
                        <a:t>Determinants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it-IT" sz="1100" dirty="0" smtClean="0"/>
                        <a:t>J Clin Endocrinol Metab, June 2011</a:t>
                      </a:r>
                      <a:endParaRPr lang="en-US" sz="11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testis volume appears somewhat small, </a:t>
            </a:r>
            <a:r>
              <a:rPr lang="en-US" dirty="0" smtClean="0">
                <a:solidFill>
                  <a:srgbClr val="FFFF00"/>
                </a:solidFill>
              </a:rPr>
              <a:t>fertility</a:t>
            </a:r>
            <a:r>
              <a:rPr lang="en-US" dirty="0" smtClean="0"/>
              <a:t> (spermatogenesis) </a:t>
            </a:r>
            <a:r>
              <a:rPr lang="en-US" dirty="0" smtClean="0">
                <a:solidFill>
                  <a:srgbClr val="FFFF00"/>
                </a:solidFill>
              </a:rPr>
              <a:t>is normally </a:t>
            </a:r>
            <a:r>
              <a:rPr lang="en-US" dirty="0" smtClean="0"/>
              <a:t>preserved </a:t>
            </a:r>
            <a:r>
              <a:rPr lang="en-US" dirty="0" smtClean="0">
                <a:solidFill>
                  <a:srgbClr val="FFFF00"/>
                </a:solidFill>
              </a:rPr>
              <a:t>in the three types</a:t>
            </a:r>
            <a:r>
              <a:rPr lang="en-US" dirty="0" smtClean="0"/>
              <a:t>. This would be consistent with the </a:t>
            </a:r>
            <a:r>
              <a:rPr lang="en-US" dirty="0" smtClean="0">
                <a:solidFill>
                  <a:srgbClr val="FFFF00"/>
                </a:solidFill>
              </a:rPr>
              <a:t>FSH-dominant </a:t>
            </a:r>
            <a:r>
              <a:rPr lang="en-US" dirty="0" err="1" smtClean="0">
                <a:solidFill>
                  <a:srgbClr val="FFFF00"/>
                </a:solidFill>
              </a:rPr>
              <a:t>hypogonadotropic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hypogonadism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because </a:t>
            </a:r>
            <a:r>
              <a:rPr lang="en-US" dirty="0" smtClean="0">
                <a:solidFill>
                  <a:srgbClr val="FFFF00"/>
                </a:solidFill>
              </a:rPr>
              <a:t>FSH</a:t>
            </a:r>
            <a:r>
              <a:rPr lang="en-US" dirty="0" smtClean="0"/>
              <a:t> plays only </a:t>
            </a:r>
            <a:r>
              <a:rPr lang="en-US" dirty="0" smtClean="0">
                <a:solidFill>
                  <a:srgbClr val="FFFF00"/>
                </a:solidFill>
              </a:rPr>
              <a:t>a minor role in male fertility </a:t>
            </a:r>
            <a:r>
              <a:rPr lang="en-US" dirty="0" smtClean="0"/>
              <a:t>(spermatogenesis).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172200"/>
          <a:ext cx="60960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and Deletions Leading to Gain of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en-US" sz="1100" b="1" dirty="0" smtClean="0"/>
                        <a:t>Function of </a:t>
                      </a:r>
                      <a:r>
                        <a:rPr lang="en-US" sz="1100" b="1" i="1" dirty="0" smtClean="0"/>
                        <a:t>CYP19A1 </a:t>
                      </a:r>
                      <a:r>
                        <a:rPr lang="en-US" sz="1100" b="1" dirty="0" smtClean="0"/>
                        <a:t>and Assessment of Phenotypic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en-US" sz="1100" b="1" dirty="0" smtClean="0"/>
                        <a:t>Determinants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it-IT" sz="1100" dirty="0" smtClean="0"/>
                        <a:t>J Clin Endocrinol Metab, June 2011</a:t>
                      </a:r>
                      <a:r>
                        <a:rPr lang="en-US" sz="1100" b="1" dirty="0" err="1" smtClean="0"/>
                        <a:t>Aromatase</a:t>
                      </a:r>
                      <a:r>
                        <a:rPr lang="en-US" sz="1100" b="1" dirty="0" smtClean="0"/>
                        <a:t> Excess Syndrome: Identification of Cryptic</a:t>
                      </a:r>
                      <a:r>
                        <a:rPr lang="fa-IR" sz="1100" b="1" dirty="0" smtClean="0"/>
                        <a:t> </a:t>
                      </a:r>
                      <a:r>
                        <a:rPr lang="en-US" sz="1100" b="1" dirty="0" smtClean="0"/>
                        <a:t>Duplications 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differential diagnosis?</a:t>
            </a:r>
          </a:p>
          <a:p>
            <a:r>
              <a:rPr lang="en-US" dirty="0" smtClean="0"/>
              <a:t>What is the reason of amenorrhea and low AMH?</a:t>
            </a: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/>
              <a:t>What are the symptoms and signs of the disease?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can we treat the disease?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with an </a:t>
            </a:r>
            <a:r>
              <a:rPr lang="en-US" dirty="0" err="1" smtClean="0">
                <a:solidFill>
                  <a:srgbClr val="FFFF00"/>
                </a:solidFill>
              </a:rPr>
              <a:t>aromatase</a:t>
            </a:r>
            <a:r>
              <a:rPr lang="en-US" dirty="0" smtClean="0">
                <a:solidFill>
                  <a:srgbClr val="FFFF00"/>
                </a:solidFill>
              </a:rPr>
              <a:t> inhibitor decreased serum estrogen </a:t>
            </a:r>
            <a:r>
              <a:rPr lang="en-US" dirty="0" smtClean="0"/>
              <a:t>levels and </a:t>
            </a:r>
            <a:r>
              <a:rPr lang="en-US" dirty="0" smtClean="0">
                <a:solidFill>
                  <a:srgbClr val="FFFF00"/>
                </a:solidFill>
              </a:rPr>
              <a:t>normalized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gonadotropin</a:t>
            </a:r>
            <a:r>
              <a:rPr lang="en-US" dirty="0" smtClean="0">
                <a:solidFill>
                  <a:srgbClr val="FFFF00"/>
                </a:solidFill>
              </a:rPr>
              <a:t> and testosterone </a:t>
            </a:r>
            <a:r>
              <a:rPr lang="en-US" dirty="0" smtClean="0"/>
              <a:t>levels.</a:t>
            </a:r>
          </a:p>
          <a:p>
            <a:r>
              <a:rPr lang="en-US" dirty="0" err="1" smtClean="0"/>
              <a:t>aromatase</a:t>
            </a:r>
            <a:r>
              <a:rPr lang="en-US" dirty="0" smtClean="0"/>
              <a:t> inhibitor (AI) </a:t>
            </a:r>
            <a:r>
              <a:rPr lang="en-US" dirty="0" smtClean="0">
                <a:solidFill>
                  <a:srgbClr val="FFFF00"/>
                </a:solidFill>
              </a:rPr>
              <a:t>plus GH might </a:t>
            </a:r>
            <a:r>
              <a:rPr lang="en-US" dirty="0" smtClean="0"/>
              <a:t>provide a </a:t>
            </a:r>
            <a:r>
              <a:rPr lang="en-US" dirty="0" smtClean="0">
                <a:solidFill>
                  <a:srgbClr val="FFFF00"/>
                </a:solidFill>
              </a:rPr>
              <a:t>better growth</a:t>
            </a:r>
            <a:r>
              <a:rPr lang="en-US" dirty="0" smtClean="0"/>
              <a:t>-promoting approach for AEXS patients.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67000" y="624840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excess syndrome in a Chinese boy due to a novel duplication at 15q21.2 </a:t>
                      </a:r>
                      <a:r>
                        <a:rPr lang="it-IT" sz="1200" dirty="0" smtClean="0"/>
                        <a:t>J Pediatr Endocrinol Metab 2018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AI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FFFF00"/>
                </a:solidFill>
              </a:rPr>
              <a:t>target drug </a:t>
            </a:r>
            <a:r>
              <a:rPr lang="en-US" dirty="0" smtClean="0"/>
              <a:t>for AEXS. Despite a small number of cases, the present evidence was strongly in favor of </a:t>
            </a:r>
            <a:r>
              <a:rPr lang="en-US" dirty="0" err="1" smtClean="0"/>
              <a:t>offlabel</a:t>
            </a:r>
            <a:r>
              <a:rPr lang="en-US" dirty="0" smtClean="0"/>
              <a:t> use of AI in AEXS. In </a:t>
            </a:r>
            <a:r>
              <a:rPr lang="en-US" dirty="0" smtClean="0">
                <a:solidFill>
                  <a:srgbClr val="FFFF00"/>
                </a:solidFill>
              </a:rPr>
              <a:t>male</a:t>
            </a:r>
            <a:r>
              <a:rPr lang="en-US" dirty="0" smtClean="0"/>
              <a:t> patients, AI normalized the hormone profile, </a:t>
            </a:r>
            <a:r>
              <a:rPr lang="en-US" dirty="0" smtClean="0">
                <a:solidFill>
                  <a:srgbClr val="FFFF00"/>
                </a:solidFill>
              </a:rPr>
              <a:t>delayed epiphyseal closure </a:t>
            </a:r>
            <a:r>
              <a:rPr lang="en-US" dirty="0" smtClean="0"/>
              <a:t>and further </a:t>
            </a:r>
            <a:r>
              <a:rPr lang="en-US" dirty="0" smtClean="0">
                <a:solidFill>
                  <a:srgbClr val="FFFF00"/>
                </a:solidFill>
              </a:rPr>
              <a:t>prevented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gynecomastia development after mastectomy 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624840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excess syndrome in a Chinese boy due to a novel duplication at 15q21.2 </a:t>
                      </a:r>
                      <a:r>
                        <a:rPr lang="it-IT" sz="1200" dirty="0" smtClean="0"/>
                        <a:t>J Pediatr Endocrinol Metab 2018</a:t>
                      </a:r>
                      <a:endParaRPr lang="en-US" sz="12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female patients, </a:t>
            </a:r>
            <a:r>
              <a:rPr lang="en-US" dirty="0" smtClean="0">
                <a:solidFill>
                  <a:srgbClr val="FFFF00"/>
                </a:solidFill>
              </a:rPr>
              <a:t>AI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led to the normalization of menstrual cycles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regression of breast volume</a:t>
            </a:r>
            <a:r>
              <a:rPr lang="en-US" dirty="0" smtClean="0"/>
              <a:t>. Consistent with genotype-phenotype correlation, the dose of AI varies with different rearrangement types. Empirically, the hormone profile was normalized by using </a:t>
            </a:r>
            <a:r>
              <a:rPr lang="en-US" dirty="0" err="1" smtClean="0"/>
              <a:t>anastrozole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1 mg per day in the duplication- 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deletion</a:t>
            </a:r>
            <a:r>
              <a:rPr lang="en-US" dirty="0" smtClean="0"/>
              <a:t>-type and </a:t>
            </a:r>
            <a:r>
              <a:rPr lang="en-US" dirty="0" smtClean="0">
                <a:solidFill>
                  <a:srgbClr val="FFFF00"/>
                </a:solidFill>
              </a:rPr>
              <a:t>2–4 mg per day in the inversion-type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76301"/>
              </p:ext>
            </p:extLst>
          </p:nvPr>
        </p:nvGraphicFramePr>
        <p:xfrm>
          <a:off x="2603269" y="6126163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excess syndrome in a Chinese boy due to a novel duplication at 15q21.2 </a:t>
                      </a:r>
                      <a:r>
                        <a:rPr lang="it-IT" sz="1200" dirty="0" smtClean="0"/>
                        <a:t>J Pediatr Endocrinol Metab 2018</a:t>
                      </a:r>
                      <a:endParaRPr lang="en-US" sz="12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Sheehan's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Sheehan's syndrome (SS) is postpartum </a:t>
            </a:r>
            <a:r>
              <a:rPr lang="en-US" dirty="0" err="1" smtClean="0"/>
              <a:t>hypopituitarism</a:t>
            </a:r>
            <a:r>
              <a:rPr lang="en-US" dirty="0" smtClean="0"/>
              <a:t> caused by necrosis of the pituitary gland. </a:t>
            </a:r>
          </a:p>
          <a:p>
            <a:r>
              <a:rPr lang="en-US" dirty="0" smtClean="0"/>
              <a:t>It is usually the result of severe hypotension or shock caused by massive hemorrhage during or after delivery.</a:t>
            </a:r>
          </a:p>
          <a:p>
            <a:r>
              <a:rPr lang="en-US" dirty="0" smtClean="0"/>
              <a:t> Patients with SS have varying degrees of anterior pituitary hormone deficiency.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78002"/>
              </p:ext>
            </p:extLst>
          </p:nvPr>
        </p:nvGraphicFramePr>
        <p:xfrm>
          <a:off x="2895600" y="5988685"/>
          <a:ext cx="6019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Sheehan's syndrome: Newer advances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it-IT" sz="1800" dirty="0" smtClean="0">
                          <a:hlinkClick r:id="rId2"/>
                        </a:rPr>
                        <a:t>Indian J Endocrinol Metab.</a:t>
                      </a:r>
                      <a:r>
                        <a:rPr lang="it-IT" sz="1800" dirty="0" smtClean="0"/>
                        <a:t> 2011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60" y="1646237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accelerated bone growth </a:t>
            </a:r>
            <a:r>
              <a:rPr lang="en-US" dirty="0" smtClean="0"/>
              <a:t>may occur </a:t>
            </a:r>
            <a:r>
              <a:rPr lang="en-US" dirty="0" smtClean="0">
                <a:solidFill>
                  <a:srgbClr val="FFFF00"/>
                </a:solidFill>
              </a:rPr>
              <a:t>years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before</a:t>
            </a:r>
            <a:r>
              <a:rPr lang="en-US" dirty="0" smtClean="0"/>
              <a:t> the onset of </a:t>
            </a:r>
            <a:r>
              <a:rPr lang="en-US" dirty="0" err="1" smtClean="0">
                <a:solidFill>
                  <a:srgbClr val="FFFF00"/>
                </a:solidFill>
              </a:rPr>
              <a:t>gynecomastia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FF00"/>
                </a:solidFill>
              </a:rPr>
              <a:t>AI </a:t>
            </a:r>
            <a:r>
              <a:rPr lang="en-US" dirty="0" err="1" smtClean="0">
                <a:solidFill>
                  <a:srgbClr val="FFFF00"/>
                </a:solidFill>
              </a:rPr>
              <a:t>monotherapy</a:t>
            </a:r>
            <a:r>
              <a:rPr lang="en-US" dirty="0" smtClean="0">
                <a:solidFill>
                  <a:srgbClr val="FFFF00"/>
                </a:solidFill>
              </a:rPr>
              <a:t> failed </a:t>
            </a:r>
            <a:r>
              <a:rPr lang="en-US" dirty="0" smtClean="0"/>
              <a:t>to fully compensate for the potential </a:t>
            </a:r>
            <a:r>
              <a:rPr lang="en-US" dirty="0" smtClean="0">
                <a:solidFill>
                  <a:srgbClr val="FFFF00"/>
                </a:solidFill>
              </a:rPr>
              <a:t>growth loss</a:t>
            </a:r>
            <a:r>
              <a:rPr lang="en-US" dirty="0" smtClean="0"/>
              <a:t>. As </a:t>
            </a:r>
            <a:r>
              <a:rPr lang="en-US" dirty="0" smtClean="0">
                <a:solidFill>
                  <a:srgbClr val="FFFF00"/>
                </a:solidFill>
              </a:rPr>
              <a:t>AI/GH co-treatment </a:t>
            </a:r>
            <a:r>
              <a:rPr lang="en-US" dirty="0" smtClean="0"/>
              <a:t>would further improve linear growth in other </a:t>
            </a:r>
            <a:r>
              <a:rPr lang="en-US" dirty="0" smtClean="0">
                <a:solidFill>
                  <a:srgbClr val="FFFF00"/>
                </a:solidFill>
              </a:rPr>
              <a:t>short-stature</a:t>
            </a:r>
            <a:r>
              <a:rPr lang="en-US" dirty="0" smtClean="0"/>
              <a:t> conditions.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09580"/>
              </p:ext>
            </p:extLst>
          </p:nvPr>
        </p:nvGraphicFramePr>
        <p:xfrm>
          <a:off x="2438400" y="6172200"/>
          <a:ext cx="6477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excess syndrome in a Chinese boy due to a novel duplication at 15q21.2 </a:t>
                      </a:r>
                      <a:r>
                        <a:rPr lang="it-IT" sz="1200" dirty="0" smtClean="0"/>
                        <a:t>J Pediatr Endocrinol Metab 2018</a:t>
                      </a:r>
                      <a:endParaRPr lang="en-US" sz="12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report an </a:t>
            </a:r>
            <a:r>
              <a:rPr lang="en-US" dirty="0" smtClean="0">
                <a:solidFill>
                  <a:srgbClr val="FFFF00"/>
                </a:solidFill>
              </a:rPr>
              <a:t>8-year-old boy</a:t>
            </a:r>
            <a:r>
              <a:rPr lang="en-US" dirty="0" smtClean="0"/>
              <a:t> diagnosed with AEXS by chromosomal array that revealed a 1.1 Mb novel de novo </a:t>
            </a:r>
            <a:r>
              <a:rPr lang="en-US" dirty="0" smtClean="0">
                <a:solidFill>
                  <a:srgbClr val="FFFF00"/>
                </a:solidFill>
              </a:rPr>
              <a:t>duplication</a:t>
            </a:r>
            <a:r>
              <a:rPr lang="en-US" dirty="0" smtClean="0"/>
              <a:t> at 15q21.2, with a </a:t>
            </a:r>
            <a:r>
              <a:rPr lang="en-US" dirty="0" smtClean="0">
                <a:solidFill>
                  <a:srgbClr val="FFFF00"/>
                </a:solidFill>
              </a:rPr>
              <a:t>predicted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final height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157.4</a:t>
            </a:r>
            <a:r>
              <a:rPr lang="en-US" dirty="0" smtClean="0"/>
              <a:t> cm. We prescribed </a:t>
            </a:r>
            <a:r>
              <a:rPr lang="en-US" dirty="0" err="1" smtClean="0">
                <a:solidFill>
                  <a:srgbClr val="FFFF00"/>
                </a:solidFill>
              </a:rPr>
              <a:t>letrozole</a:t>
            </a:r>
            <a:r>
              <a:rPr lang="en-US" dirty="0" smtClean="0">
                <a:solidFill>
                  <a:srgbClr val="FFFF00"/>
                </a:solidFill>
              </a:rPr>
              <a:t> and growth hormone </a:t>
            </a:r>
            <a:r>
              <a:rPr lang="en-US" dirty="0" smtClean="0"/>
              <a:t>(GH) to maximize his linear growth. Without further bone age advancement, his height increased from </a:t>
            </a:r>
            <a:r>
              <a:rPr lang="en-US" dirty="0" smtClean="0">
                <a:solidFill>
                  <a:srgbClr val="FFFF00"/>
                </a:solidFill>
              </a:rPr>
              <a:t>137.7 cm to 144</a:t>
            </a:r>
            <a:r>
              <a:rPr lang="en-US" dirty="0" smtClean="0"/>
              <a:t> cm after an </a:t>
            </a:r>
            <a:r>
              <a:rPr lang="en-US" dirty="0" smtClean="0">
                <a:solidFill>
                  <a:srgbClr val="FFFF00"/>
                </a:solidFill>
              </a:rPr>
              <a:t>8-month</a:t>
            </a:r>
            <a:r>
              <a:rPr lang="en-US" dirty="0" smtClean="0"/>
              <a:t> treatment period.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617220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Aromatase</a:t>
                      </a:r>
                      <a:r>
                        <a:rPr lang="en-US" sz="1200" dirty="0" smtClean="0"/>
                        <a:t> excess syndrome in a Chinese boy due to a novel duplication at 15q21.2 </a:t>
                      </a:r>
                      <a:r>
                        <a:rPr lang="it-IT" sz="1200" dirty="0" smtClean="0"/>
                        <a:t>J Pediatr Endocrinol Metab 2018</a:t>
                      </a:r>
                      <a:endParaRPr lang="en-US" sz="12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sz="3600" dirty="0" smtClean="0"/>
              <a:t>Thanks for your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hormones that are manufactured in the anterior pituitary gland are the </a:t>
            </a:r>
            <a:r>
              <a:rPr lang="en-US" dirty="0" err="1" smtClean="0"/>
              <a:t>gonadotropins</a:t>
            </a:r>
            <a:r>
              <a:rPr lang="en-US" dirty="0" smtClean="0"/>
              <a:t> such as FSH and LH, GH, </a:t>
            </a:r>
            <a:r>
              <a:rPr lang="en-US" dirty="0" err="1" smtClean="0"/>
              <a:t>prolactin</a:t>
            </a:r>
            <a:r>
              <a:rPr lang="en-US" dirty="0" smtClean="0"/>
              <a:t> (PRL), ACTH, and TSH.</a:t>
            </a:r>
          </a:p>
          <a:p>
            <a:r>
              <a:rPr lang="en-US" dirty="0" smtClean="0"/>
              <a:t> They are affected primarily in a certain order when necrosis occurs, GH first, followed by PRL, FSH, LH, ACTH and then TSH last.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63246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Sheehan's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syndrome: Newer advances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Indian J Endocrinol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Metab.  2011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5703E42-58CF-453A-BBFC-AFF442DFD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05634"/>
              </p:ext>
            </p:extLst>
          </p:nvPr>
        </p:nvGraphicFramePr>
        <p:xfrm>
          <a:off x="76200" y="882529"/>
          <a:ext cx="8991599" cy="4169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388">
                  <a:extLst>
                    <a:ext uri="{9D8B030D-6E8A-4147-A177-3AD203B41FA5}">
                      <a16:colId xmlns:a16="http://schemas.microsoft.com/office/drawing/2014/main" xmlns="" val="617244368"/>
                    </a:ext>
                  </a:extLst>
                </a:gridCol>
                <a:gridCol w="607822">
                  <a:extLst>
                    <a:ext uri="{9D8B030D-6E8A-4147-A177-3AD203B41FA5}">
                      <a16:colId xmlns:a16="http://schemas.microsoft.com/office/drawing/2014/main" xmlns="" val="2175916964"/>
                    </a:ext>
                  </a:extLst>
                </a:gridCol>
                <a:gridCol w="686464">
                  <a:extLst>
                    <a:ext uri="{9D8B030D-6E8A-4147-A177-3AD203B41FA5}">
                      <a16:colId xmlns:a16="http://schemas.microsoft.com/office/drawing/2014/main" xmlns="" val="2889544898"/>
                    </a:ext>
                  </a:extLst>
                </a:gridCol>
                <a:gridCol w="765109">
                  <a:extLst>
                    <a:ext uri="{9D8B030D-6E8A-4147-A177-3AD203B41FA5}">
                      <a16:colId xmlns:a16="http://schemas.microsoft.com/office/drawing/2014/main" xmlns="" val="1041795039"/>
                    </a:ext>
                  </a:extLst>
                </a:gridCol>
                <a:gridCol w="607822">
                  <a:extLst>
                    <a:ext uri="{9D8B030D-6E8A-4147-A177-3AD203B41FA5}">
                      <a16:colId xmlns:a16="http://schemas.microsoft.com/office/drawing/2014/main" xmlns="" val="3855837674"/>
                    </a:ext>
                  </a:extLst>
                </a:gridCol>
                <a:gridCol w="996264">
                  <a:extLst>
                    <a:ext uri="{9D8B030D-6E8A-4147-A177-3AD203B41FA5}">
                      <a16:colId xmlns:a16="http://schemas.microsoft.com/office/drawing/2014/main" xmlns="" val="2573496079"/>
                    </a:ext>
                  </a:extLst>
                </a:gridCol>
                <a:gridCol w="1528487">
                  <a:extLst>
                    <a:ext uri="{9D8B030D-6E8A-4147-A177-3AD203B41FA5}">
                      <a16:colId xmlns:a16="http://schemas.microsoft.com/office/drawing/2014/main" xmlns="" val="4193186609"/>
                    </a:ext>
                  </a:extLst>
                </a:gridCol>
                <a:gridCol w="1133800">
                  <a:extLst>
                    <a:ext uri="{9D8B030D-6E8A-4147-A177-3AD203B41FA5}">
                      <a16:colId xmlns:a16="http://schemas.microsoft.com/office/drawing/2014/main" xmlns="" val="2196468768"/>
                    </a:ext>
                  </a:extLst>
                </a:gridCol>
                <a:gridCol w="1483443">
                  <a:extLst>
                    <a:ext uri="{9D8B030D-6E8A-4147-A177-3AD203B41FA5}">
                      <a16:colId xmlns:a16="http://schemas.microsoft.com/office/drawing/2014/main" xmlns="" val="3416503686"/>
                    </a:ext>
                  </a:extLst>
                </a:gridCol>
              </a:tblGrid>
              <a:tr h="60881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97/4/2</a:t>
                      </a:r>
                    </a:p>
                    <a:p>
                      <a:pPr algn="ctr"/>
                      <a:r>
                        <a:rPr lang="fa-IR" sz="900" dirty="0"/>
                        <a:t>پارس</a:t>
                      </a:r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98/7/24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dirty="0"/>
                        <a:t>خاتم</a:t>
                      </a:r>
                      <a:endParaRPr lang="en-US" sz="9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98/11/23</a:t>
                      </a:r>
                      <a:endParaRPr lang="fa-IR" sz="9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dirty="0"/>
                        <a:t>خاتم</a:t>
                      </a:r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99/6/2</a:t>
                      </a:r>
                      <a:endParaRPr lang="fa-IR" sz="9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dirty="0"/>
                        <a:t>خاتم</a:t>
                      </a:r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99/7/17</a:t>
                      </a:r>
                      <a:r>
                        <a:rPr lang="fa-IR" sz="900" dirty="0"/>
                        <a:t>خاتم</a:t>
                      </a:r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99/7/24</a:t>
                      </a:r>
                      <a:r>
                        <a:rPr lang="fa-IR" sz="900" dirty="0"/>
                        <a:t>پارس</a:t>
                      </a:r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1400/1/18</a:t>
                      </a:r>
                      <a:r>
                        <a:rPr lang="fa-IR" sz="900" dirty="0"/>
                        <a:t>پارس</a:t>
                      </a:r>
                      <a:endParaRPr lang="en-US" sz="9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algn="ctr"/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1400/2/6</a:t>
                      </a:r>
                    </a:p>
                    <a:p>
                      <a:pPr algn="ctr"/>
                      <a:r>
                        <a:rPr lang="fa-IR" sz="900" dirty="0"/>
                        <a:t>پارس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244027580"/>
                  </a:ext>
                </a:extLst>
              </a:tr>
              <a:tr h="9507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3.1(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2.4-12.6)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(IU/l)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/ml)(0.5-10.5)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1.87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(2.4-12.6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4.68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(2.4-12.6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7.11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(2.4-12.6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(2.4-12.6 </a:t>
                      </a:r>
                      <a:r>
                        <a:rPr lang="en-US" sz="9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 IU/l)</a:t>
                      </a:r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(1.8-11.78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 IU/l)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5.9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((1.8-11.78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 IU/l)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855256410"/>
                  </a:ext>
                </a:extLst>
              </a:tr>
              <a:tr h="8493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FSH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5.7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(3.5-12.5) (IU/l)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1.9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/ml)(3-12)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3.48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(3.5-12.5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7.99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(3.5-12.5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8.7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(3.5-12.5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8.5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(3.5-12.5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 IU/l))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8.40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(3.03-8.08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 IU/l)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(3.03-8.08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 IU/l)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159663533"/>
                  </a:ext>
                </a:extLst>
              </a:tr>
              <a:tr h="8493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ESTRADIOL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6.62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(12.5-166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220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(9-175)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95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(12.4-233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91.6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(12.4-233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522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(21-251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133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(21-251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222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(21-251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75669395"/>
                  </a:ext>
                </a:extLst>
              </a:tr>
              <a:tr h="8793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PROGESTERONE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0.18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ng/ml)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(0.12-1.7)</a:t>
                      </a:r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0.4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(0.12-1.7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0.36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(0.05-0.89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0.39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(0.2-1.5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&lt;0.1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(&lt;0.1-0.3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Ng/ml)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&lt;0.1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(&lt;0.1-0.3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Fullicular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phase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Ng/ml)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49749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4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264928"/>
              </p:ext>
            </p:extLst>
          </p:nvPr>
        </p:nvGraphicFramePr>
        <p:xfrm>
          <a:off x="228599" y="228600"/>
          <a:ext cx="8763001" cy="6446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653">
                  <a:extLst>
                    <a:ext uri="{9D8B030D-6E8A-4147-A177-3AD203B41FA5}">
                      <a16:colId xmlns:a16="http://schemas.microsoft.com/office/drawing/2014/main" xmlns="" val="4243529560"/>
                    </a:ext>
                  </a:extLst>
                </a:gridCol>
                <a:gridCol w="594578">
                  <a:extLst>
                    <a:ext uri="{9D8B030D-6E8A-4147-A177-3AD203B41FA5}">
                      <a16:colId xmlns:a16="http://schemas.microsoft.com/office/drawing/2014/main" xmlns="" val="1943618075"/>
                    </a:ext>
                  </a:extLst>
                </a:gridCol>
                <a:gridCol w="671508">
                  <a:extLst>
                    <a:ext uri="{9D8B030D-6E8A-4147-A177-3AD203B41FA5}">
                      <a16:colId xmlns:a16="http://schemas.microsoft.com/office/drawing/2014/main" xmlns="" val="3988847857"/>
                    </a:ext>
                  </a:extLst>
                </a:gridCol>
                <a:gridCol w="748439">
                  <a:extLst>
                    <a:ext uri="{9D8B030D-6E8A-4147-A177-3AD203B41FA5}">
                      <a16:colId xmlns:a16="http://schemas.microsoft.com/office/drawing/2014/main" xmlns="" val="3293777695"/>
                    </a:ext>
                  </a:extLst>
                </a:gridCol>
                <a:gridCol w="594578">
                  <a:extLst>
                    <a:ext uri="{9D8B030D-6E8A-4147-A177-3AD203B41FA5}">
                      <a16:colId xmlns:a16="http://schemas.microsoft.com/office/drawing/2014/main" xmlns="" val="1430829910"/>
                    </a:ext>
                  </a:extLst>
                </a:gridCol>
                <a:gridCol w="974558">
                  <a:extLst>
                    <a:ext uri="{9D8B030D-6E8A-4147-A177-3AD203B41FA5}">
                      <a16:colId xmlns:a16="http://schemas.microsoft.com/office/drawing/2014/main" xmlns="" val="4097976303"/>
                    </a:ext>
                  </a:extLst>
                </a:gridCol>
                <a:gridCol w="1495187">
                  <a:extLst>
                    <a:ext uri="{9D8B030D-6E8A-4147-A177-3AD203B41FA5}">
                      <a16:colId xmlns:a16="http://schemas.microsoft.com/office/drawing/2014/main" xmlns="" val="64478976"/>
                    </a:ext>
                  </a:extLst>
                </a:gridCol>
                <a:gridCol w="1109098">
                  <a:extLst>
                    <a:ext uri="{9D8B030D-6E8A-4147-A177-3AD203B41FA5}">
                      <a16:colId xmlns:a16="http://schemas.microsoft.com/office/drawing/2014/main" xmlns="" val="4082582600"/>
                    </a:ext>
                  </a:extLst>
                </a:gridCol>
                <a:gridCol w="1296402">
                  <a:extLst>
                    <a:ext uri="{9D8B030D-6E8A-4147-A177-3AD203B41FA5}">
                      <a16:colId xmlns:a16="http://schemas.microsoft.com/office/drawing/2014/main" xmlns="" val="352975563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97/4/2</a:t>
                      </a:r>
                    </a:p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پارس</a:t>
                      </a:r>
                    </a:p>
                    <a:p>
                      <a:pPr algn="ctr"/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98/7/24</a:t>
                      </a:r>
                    </a:p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خاتم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98/11/23</a:t>
                      </a:r>
                    </a:p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خاتم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99/6/2</a:t>
                      </a:r>
                    </a:p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خاتم</a:t>
                      </a:r>
                    </a:p>
                    <a:p>
                      <a:pPr algn="ctr"/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99/7/17خاتم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99/7/24پارس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1400/1/18پارس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1400/2/6</a:t>
                      </a:r>
                    </a:p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پارس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9177714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CORTISOL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6.95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(6.2-20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micg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/dl)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6.71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(6.2-20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micg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/dl)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10.2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(6.2-20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micg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/dl)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3686888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ACTH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23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(7.2-64pg/ml)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11.1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(7.2-64pg/ml)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14.6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(7.2-64pg/ml)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63214099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DHEA-S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(60-337)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68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macrog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/dl25-460)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macrog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/dl25-460)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17319767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IGF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183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(61-204 ng/ml)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187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(61-204 ng/ml)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671959486"/>
                  </a:ext>
                </a:extLst>
              </a:tr>
              <a:tr h="36594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AMH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0.4(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0.14</a:t>
                      </a:r>
                      <a:r>
                        <a:rPr lang="en-US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-10.4)</a:t>
                      </a:r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0.05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(0.06-4.4)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81946235"/>
                  </a:ext>
                </a:extLst>
              </a:tr>
              <a:tr h="63285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TOTAL</a:t>
                      </a:r>
                    </a:p>
                    <a:p>
                      <a:pPr algn="ctr"/>
                      <a:r>
                        <a:rPr lang="en-US" sz="900" dirty="0"/>
                        <a:t>TESTOSTERONE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0.09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Ng/ml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(&lt;0.2-0.95)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0.2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(up to 0.59 in female ng/ml)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1346172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PROLACTIN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4.89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(1.2-28.5 ng/ml)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7.4 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ng/ml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(2.8-26)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232874279"/>
                  </a:ext>
                </a:extLst>
              </a:tr>
              <a:tr h="36594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Free TESTOSTERONE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1.25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(0.3-4.4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80208442"/>
                  </a:ext>
                </a:extLst>
              </a:tr>
              <a:tr h="69302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17 OH PROGESTERONE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0.38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g/ml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(0.2-1.3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Follicular phase)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335781114"/>
                  </a:ext>
                </a:extLst>
              </a:tr>
              <a:tr h="68795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ANDROSTENDION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1.2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ng/m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en-US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0.75-3.1)Follicular 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phase)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05327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5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857250"/>
          <a:ext cx="9144003" cy="514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869">
                  <a:extLst>
                    <a:ext uri="{9D8B030D-6E8A-4147-A177-3AD203B41FA5}">
                      <a16:colId xmlns:a16="http://schemas.microsoft.com/office/drawing/2014/main" xmlns="" val="3371898606"/>
                    </a:ext>
                  </a:extLst>
                </a:gridCol>
                <a:gridCol w="481398">
                  <a:extLst>
                    <a:ext uri="{9D8B030D-6E8A-4147-A177-3AD203B41FA5}">
                      <a16:colId xmlns:a16="http://schemas.microsoft.com/office/drawing/2014/main" xmlns="" val="4280801484"/>
                    </a:ext>
                  </a:extLst>
                </a:gridCol>
                <a:gridCol w="543665">
                  <a:extLst>
                    <a:ext uri="{9D8B030D-6E8A-4147-A177-3AD203B41FA5}">
                      <a16:colId xmlns:a16="http://schemas.microsoft.com/office/drawing/2014/main" xmlns="" val="1809332406"/>
                    </a:ext>
                  </a:extLst>
                </a:gridCol>
                <a:gridCol w="617944">
                  <a:extLst>
                    <a:ext uri="{9D8B030D-6E8A-4147-A177-3AD203B41FA5}">
                      <a16:colId xmlns:a16="http://schemas.microsoft.com/office/drawing/2014/main" xmlns="" val="1310481082"/>
                    </a:ext>
                  </a:extLst>
                </a:gridCol>
                <a:gridCol w="617944">
                  <a:extLst>
                    <a:ext uri="{9D8B030D-6E8A-4147-A177-3AD203B41FA5}">
                      <a16:colId xmlns:a16="http://schemas.microsoft.com/office/drawing/2014/main" xmlns="" val="3506958519"/>
                    </a:ext>
                  </a:extLst>
                </a:gridCol>
                <a:gridCol w="496808">
                  <a:extLst>
                    <a:ext uri="{9D8B030D-6E8A-4147-A177-3AD203B41FA5}">
                      <a16:colId xmlns:a16="http://schemas.microsoft.com/office/drawing/2014/main" xmlns="" val="3731919577"/>
                    </a:ext>
                  </a:extLst>
                </a:gridCol>
                <a:gridCol w="617944">
                  <a:extLst>
                    <a:ext uri="{9D8B030D-6E8A-4147-A177-3AD203B41FA5}">
                      <a16:colId xmlns:a16="http://schemas.microsoft.com/office/drawing/2014/main" xmlns="" val="3195473644"/>
                    </a:ext>
                  </a:extLst>
                </a:gridCol>
                <a:gridCol w="846588">
                  <a:extLst>
                    <a:ext uri="{9D8B030D-6E8A-4147-A177-3AD203B41FA5}">
                      <a16:colId xmlns:a16="http://schemas.microsoft.com/office/drawing/2014/main" xmlns="" val="2555805344"/>
                    </a:ext>
                  </a:extLst>
                </a:gridCol>
                <a:gridCol w="823254">
                  <a:extLst>
                    <a:ext uri="{9D8B030D-6E8A-4147-A177-3AD203B41FA5}">
                      <a16:colId xmlns:a16="http://schemas.microsoft.com/office/drawing/2014/main" xmlns="" val="2146690142"/>
                    </a:ext>
                  </a:extLst>
                </a:gridCol>
                <a:gridCol w="823254">
                  <a:extLst>
                    <a:ext uri="{9D8B030D-6E8A-4147-A177-3AD203B41FA5}">
                      <a16:colId xmlns:a16="http://schemas.microsoft.com/office/drawing/2014/main" xmlns="" val="1758924654"/>
                    </a:ext>
                  </a:extLst>
                </a:gridCol>
                <a:gridCol w="600830">
                  <a:extLst>
                    <a:ext uri="{9D8B030D-6E8A-4147-A177-3AD203B41FA5}">
                      <a16:colId xmlns:a16="http://schemas.microsoft.com/office/drawing/2014/main" xmlns="" val="851073246"/>
                    </a:ext>
                  </a:extLst>
                </a:gridCol>
                <a:gridCol w="737762">
                  <a:extLst>
                    <a:ext uri="{9D8B030D-6E8A-4147-A177-3AD203B41FA5}">
                      <a16:colId xmlns:a16="http://schemas.microsoft.com/office/drawing/2014/main" xmlns="" val="3116510820"/>
                    </a:ext>
                  </a:extLst>
                </a:gridCol>
                <a:gridCol w="624262">
                  <a:extLst>
                    <a:ext uri="{9D8B030D-6E8A-4147-A177-3AD203B41FA5}">
                      <a16:colId xmlns:a16="http://schemas.microsoft.com/office/drawing/2014/main" xmlns="" val="2072769071"/>
                    </a:ext>
                  </a:extLst>
                </a:gridCol>
                <a:gridCol w="716481">
                  <a:extLst>
                    <a:ext uri="{9D8B030D-6E8A-4147-A177-3AD203B41FA5}">
                      <a16:colId xmlns:a16="http://schemas.microsoft.com/office/drawing/2014/main" xmlns="" val="2736401840"/>
                    </a:ext>
                  </a:extLst>
                </a:gridCol>
              </a:tblGrid>
              <a:tr h="860972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95/12/7</a:t>
                      </a:r>
                      <a:endParaRPr lang="fa-IR" sz="900" dirty="0"/>
                    </a:p>
                    <a:p>
                      <a:pPr algn="ctr"/>
                      <a:r>
                        <a:rPr lang="fa-IR" sz="900" dirty="0"/>
                        <a:t>خاتم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96/2/19</a:t>
                      </a:r>
                    </a:p>
                    <a:p>
                      <a:pPr algn="ctr"/>
                      <a:r>
                        <a:rPr lang="fa-IR" sz="900" dirty="0"/>
                        <a:t>خاتم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97/1/30</a:t>
                      </a:r>
                    </a:p>
                    <a:p>
                      <a:pPr algn="ctr"/>
                      <a:r>
                        <a:rPr lang="fa-IR" sz="900"/>
                        <a:t>ابن سینا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97/3/22</a:t>
                      </a:r>
                      <a:endParaRPr lang="fa-IR" sz="900" dirty="0"/>
                    </a:p>
                    <a:p>
                      <a:pPr algn="ctr"/>
                      <a:r>
                        <a:rPr lang="fa-IR" sz="900" dirty="0"/>
                        <a:t>ابن</a:t>
                      </a:r>
                      <a:r>
                        <a:rPr lang="fa-IR" sz="900" baseline="0" dirty="0"/>
                        <a:t> سینا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97/4/2</a:t>
                      </a:r>
                      <a:endParaRPr lang="fa-IR" sz="900" dirty="0"/>
                    </a:p>
                    <a:p>
                      <a:pPr algn="ctr"/>
                      <a:r>
                        <a:rPr lang="fa-IR" sz="900" dirty="0"/>
                        <a:t>پارس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97/6/15</a:t>
                      </a:r>
                      <a:endParaRPr lang="fa-IR" sz="900" dirty="0"/>
                    </a:p>
                    <a:p>
                      <a:pPr algn="ctr"/>
                      <a:r>
                        <a:rPr lang="fa-IR" sz="900" dirty="0"/>
                        <a:t>ابن سینا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98/7/24</a:t>
                      </a:r>
                    </a:p>
                    <a:p>
                      <a:pPr algn="ctr"/>
                      <a:r>
                        <a:rPr lang="fa-IR" sz="900" dirty="0"/>
                        <a:t>خاتم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98/11/23</a:t>
                      </a:r>
                    </a:p>
                    <a:p>
                      <a:pPr algn="ctr"/>
                      <a:r>
                        <a:rPr lang="fa-IR" sz="900" dirty="0"/>
                        <a:t>خاتم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99/6/2</a:t>
                      </a:r>
                    </a:p>
                    <a:p>
                      <a:pPr algn="ctr"/>
                      <a:r>
                        <a:rPr lang="fa-IR" sz="900" dirty="0"/>
                        <a:t>خاتم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99/7/17</a:t>
                      </a:r>
                      <a:endParaRPr lang="fa-IR" sz="900" dirty="0"/>
                    </a:p>
                    <a:p>
                      <a:pPr algn="ctr"/>
                      <a:r>
                        <a:rPr lang="fa-IR" sz="900" dirty="0"/>
                        <a:t>خاتم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99/7/24</a:t>
                      </a:r>
                      <a:endParaRPr lang="fa-IR" sz="900" dirty="0"/>
                    </a:p>
                    <a:p>
                      <a:pPr algn="ctr"/>
                      <a:r>
                        <a:rPr lang="fa-IR" sz="900" dirty="0"/>
                        <a:t>پارس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1400/1/18</a:t>
                      </a:r>
                    </a:p>
                    <a:p>
                      <a:pPr algn="ctr"/>
                      <a:r>
                        <a:rPr lang="fa-IR" sz="900" dirty="0"/>
                        <a:t>پارس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1400/2/6</a:t>
                      </a:r>
                    </a:p>
                    <a:p>
                      <a:pPr algn="ctr"/>
                      <a:r>
                        <a:rPr lang="fa-IR" sz="900" dirty="0"/>
                        <a:t>پارس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263317085"/>
                  </a:ext>
                </a:extLst>
              </a:tr>
              <a:tr h="8019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6.8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(5.1-14.1)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5.35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(4.6-12)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4.21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(5.5-12.6micg/dl)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3.39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(5.5-12.6micg/dl)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3.73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(5.5-12.6micg/dl)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8.5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(5.4-12.6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micg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/dl)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3.88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(4.8-12.7micg/dl</a:t>
                      </a:r>
                      <a:r>
                        <a:rPr lang="en-US" sz="9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4.81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(4.8-12.7micg/dl</a:t>
                      </a:r>
                      <a:r>
                        <a:rPr lang="en-US" sz="9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4.82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(4.8-12.7micg/dl</a:t>
                      </a:r>
                      <a:r>
                        <a:rPr lang="en-US" sz="9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5.52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5.1-14.1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  <a:cs typeface="0 Nazanin" panose="00000400000000000000" pitchFamily="2" charset="-78"/>
                        </a:rPr>
                        <a:t>µg/dl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3.9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5.1-14.1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  <a:cs typeface="0 Nazanin" panose="00000400000000000000" pitchFamily="2" charset="-78"/>
                        </a:rPr>
                        <a:t>µg/dl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4.69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(5.1-14.1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  <a:cs typeface="0 Nazanin" panose="00000400000000000000" pitchFamily="2" charset="-78"/>
                        </a:rPr>
                        <a:t>µg/dl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891565549"/>
                  </a:ext>
                </a:extLst>
              </a:tr>
              <a:tr h="7156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 Uptake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(0.8-1.3)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1.13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(0.8-1.3)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a-IR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)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0.8-1.3)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30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(25-35)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0.8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(0.8-1.3)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(0.8-1.3)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0.95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(0.8-1.3)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(0.8-1.3)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0.6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(0.8-1.3)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457805828"/>
                  </a:ext>
                </a:extLst>
              </a:tr>
              <a:tr h="59133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Free T4 Index</a:t>
                      </a:r>
                    </a:p>
                    <a:p>
                      <a:pPr algn="ctr"/>
                      <a:r>
                        <a:rPr lang="en-US" sz="900" dirty="0"/>
                        <a:t>`(FTI)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9.7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(4.8-12.7)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4.7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(4.8-12.7)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2.56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(1.35-4.4)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(4.8-12.7)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7.6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(4.8-12.7)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28109357"/>
                  </a:ext>
                </a:extLst>
              </a:tr>
              <a:tr h="8019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TSH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1.48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(0.3-4.2)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2.22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(0.27-4.2)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2.72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(0.27-4.2miciU/ml)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0.97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(0.27-4.2miciU/ml)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4.72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(0.27-4.2miciU/ml)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2.6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(0.3-5.5miU/ml)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2.51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(0.27-4.2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(0.27-4.2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2.45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(0.27-4.2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(0.3-4.2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\ml)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2.41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(0.3-4.2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\ml)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3.47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(0.3-4.2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miU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\ml)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99960378"/>
                  </a:ext>
                </a:extLst>
              </a:tr>
              <a:tr h="7156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Free</a:t>
                      </a:r>
                      <a:r>
                        <a:rPr lang="en-US" sz="900" baseline="0" dirty="0"/>
                        <a:t> T4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13.9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(10.3-26)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0.97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(0.97-1.71ng/dl)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13.42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(12-22pmo/l)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1.2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(0.7-1.8ng/dl)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1.2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(0.97-1.71 ng/dl)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13.8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(10.3-26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pmol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15.2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(10.3-26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pmol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13.2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(10.3-26 </a:t>
                      </a:r>
                      <a:r>
                        <a:rPr lang="en-US" sz="9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pmol</a:t>
                      </a: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142465913"/>
                  </a:ext>
                </a:extLst>
              </a:tr>
              <a:tr h="6561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1.1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(0.7-2)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1.24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(0.8-2)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79.8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(84-201</a:t>
                      </a:r>
                      <a:r>
                        <a:rPr lang="en-US" sz="9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ng/dl)</a:t>
                      </a:r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51</a:t>
                      </a:r>
                      <a:endParaRPr lang="fa-IR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(84-201</a:t>
                      </a:r>
                      <a:r>
                        <a:rPr lang="en-US" sz="9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ng/dl)</a:t>
                      </a:r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69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(84-201</a:t>
                      </a:r>
                      <a:r>
                        <a:rPr lang="en-US" sz="900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ng/dl)</a:t>
                      </a:r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0.6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(0.52-1.85ng/ml)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0.56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(0.8-2ng/ml)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0.85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(0.8-2ng/ml)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0.81(0.7-2ng/ml)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0.72(0.7-2ng/ml)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819712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24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2614</Words>
  <Application>Microsoft Office PowerPoint</Application>
  <PresentationFormat>On-screen Show (4:3)</PresentationFormat>
  <Paragraphs>458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IN THE NAME OF GOD</vt:lpstr>
      <vt:lpstr>AGENDA</vt:lpstr>
      <vt:lpstr>DDX</vt:lpstr>
      <vt:lpstr>PowerPoint Presentation</vt:lpstr>
      <vt:lpstr>Sheehan's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FHA</vt:lpstr>
      <vt:lpstr>PowerPoint Presentation</vt:lpstr>
      <vt:lpstr>PowerPoint Presentation</vt:lpstr>
      <vt:lpstr>PowerPoint Presentation</vt:lpstr>
      <vt:lpstr>PCO</vt:lpstr>
      <vt:lpstr>AGENDA</vt:lpstr>
      <vt:lpstr>Diminished ovarian reserve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AROMATASE EXCESS SYNDROME</vt:lpstr>
      <vt:lpstr>PowerPoint Presentation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arian</dc:creator>
  <cp:lastModifiedBy>هنگامه عبدی</cp:lastModifiedBy>
  <cp:revision>126</cp:revision>
  <dcterms:created xsi:type="dcterms:W3CDTF">2021-07-01T14:50:29Z</dcterms:created>
  <dcterms:modified xsi:type="dcterms:W3CDTF">2021-07-27T08:18:02Z</dcterms:modified>
</cp:coreProperties>
</file>