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259" r:id="rId4"/>
    <p:sldId id="257" r:id="rId5"/>
    <p:sldId id="260" r:id="rId6"/>
    <p:sldId id="261" r:id="rId7"/>
    <p:sldId id="262" r:id="rId8"/>
    <p:sldId id="258" r:id="rId9"/>
    <p:sldId id="263" r:id="rId10"/>
    <p:sldId id="271" r:id="rId11"/>
    <p:sldId id="298" r:id="rId12"/>
    <p:sldId id="299" r:id="rId13"/>
    <p:sldId id="312" r:id="rId14"/>
    <p:sldId id="300" r:id="rId15"/>
    <p:sldId id="301" r:id="rId16"/>
    <p:sldId id="310" r:id="rId17"/>
    <p:sldId id="311" r:id="rId18"/>
    <p:sldId id="313" r:id="rId19"/>
    <p:sldId id="314" r:id="rId20"/>
    <p:sldId id="321" r:id="rId21"/>
    <p:sldId id="281" r:id="rId22"/>
    <p:sldId id="297" r:id="rId23"/>
    <p:sldId id="282" r:id="rId24"/>
    <p:sldId id="283" r:id="rId25"/>
    <p:sldId id="284" r:id="rId26"/>
    <p:sldId id="285" r:id="rId27"/>
    <p:sldId id="293" r:id="rId28"/>
    <p:sldId id="315" r:id="rId29"/>
    <p:sldId id="294" r:id="rId30"/>
    <p:sldId id="295" r:id="rId31"/>
    <p:sldId id="296" r:id="rId32"/>
    <p:sldId id="286" r:id="rId33"/>
    <p:sldId id="287" r:id="rId34"/>
    <p:sldId id="288" r:id="rId35"/>
    <p:sldId id="306" r:id="rId36"/>
    <p:sldId id="289" r:id="rId37"/>
    <p:sldId id="290" r:id="rId38"/>
    <p:sldId id="307" r:id="rId39"/>
    <p:sldId id="291" r:id="rId40"/>
    <p:sldId id="308" r:id="rId41"/>
    <p:sldId id="292" r:id="rId42"/>
    <p:sldId id="316" r:id="rId43"/>
    <p:sldId id="317" r:id="rId44"/>
    <p:sldId id="320" r:id="rId45"/>
    <p:sldId id="318" r:id="rId46"/>
    <p:sldId id="322" r:id="rId47"/>
    <p:sldId id="31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AF35C36-3A04-4B33-BD26-334D06B7CA2C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E460BD-31DF-4B17-B7A1-D70786E58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Evolocumab</a:t>
            </a:r>
            <a:r>
              <a:rPr lang="en-US" dirty="0" smtClean="0"/>
              <a:t> and clinical outcomes in patients with cardiovascular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Marjan</a:t>
            </a:r>
            <a:r>
              <a:rPr lang="en-US" smtClean="0"/>
              <a:t> khayamzadeh.MD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7" y="685800"/>
            <a:ext cx="883374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/>
          <a:lstStyle/>
          <a:p>
            <a:pPr algn="just"/>
            <a:r>
              <a:rPr lang="en-US" b="1" dirty="0" smtClean="0"/>
              <a:t>The primary end point: </a:t>
            </a:r>
          </a:p>
          <a:p>
            <a:pPr marL="457200" lvl="1" indent="0" algn="just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incidence of adverse events. </a:t>
            </a:r>
          </a:p>
          <a:p>
            <a:pPr lvl="1" algn="just"/>
            <a:r>
              <a:rPr lang="en-US" sz="1800" dirty="0" smtClean="0"/>
              <a:t>Additional safety end points: serious adverse events, adverse events leading to the discontinuation of the study drug, abnormalities in </a:t>
            </a:r>
            <a:r>
              <a:rPr lang="en-US" sz="1800" dirty="0" err="1" smtClean="0"/>
              <a:t>creatine</a:t>
            </a:r>
            <a:r>
              <a:rPr lang="en-US" sz="1800" dirty="0" smtClean="0"/>
              <a:t> </a:t>
            </a:r>
            <a:r>
              <a:rPr lang="en-US" sz="1800" dirty="0" err="1" smtClean="0"/>
              <a:t>kinase</a:t>
            </a:r>
            <a:r>
              <a:rPr lang="en-US" sz="1800" dirty="0" smtClean="0"/>
              <a:t> levels and liver function testing, and the development of binding and neutralizing antibodies against </a:t>
            </a:r>
            <a:r>
              <a:rPr lang="en-US" sz="1800" dirty="0" err="1" smtClean="0"/>
              <a:t>evolocumab</a:t>
            </a:r>
            <a:r>
              <a:rPr lang="en-US" sz="1800" dirty="0" smtClean="0"/>
              <a:t>.</a:t>
            </a:r>
          </a:p>
          <a:p>
            <a:pPr algn="just"/>
            <a:r>
              <a:rPr lang="en-US" b="1" dirty="0" smtClean="0"/>
              <a:t>The secondary end point:</a:t>
            </a:r>
            <a:r>
              <a:rPr lang="en-US" dirty="0" smtClean="0"/>
              <a:t> </a:t>
            </a:r>
          </a:p>
          <a:p>
            <a:pPr marL="457200" lvl="1" indent="0" algn="just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percent change in the LDL cholesterol level. </a:t>
            </a:r>
          </a:p>
          <a:p>
            <a:pPr lvl="1" algn="just"/>
            <a:r>
              <a:rPr lang="en-US" sz="1800" dirty="0" smtClean="0"/>
              <a:t>Other efficacy lipid measurements: non–high-density lipoprotein (HDL) cholesterol, total cholesterol, triglycerides, HDL cholesterol, </a:t>
            </a:r>
            <a:r>
              <a:rPr lang="en-US" sz="1800" dirty="0" err="1" smtClean="0"/>
              <a:t>apolipoproteins</a:t>
            </a:r>
            <a:r>
              <a:rPr lang="en-US" sz="1800" dirty="0" smtClean="0"/>
              <a:t> A1 and B, and lipoprotein(a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A </a:t>
            </a:r>
            <a:r>
              <a:rPr lang="en-US" b="1" dirty="0" err="1" smtClean="0"/>
              <a:t>prespecified</a:t>
            </a:r>
            <a:r>
              <a:rPr lang="en-US" b="1" dirty="0" smtClean="0"/>
              <a:t> exploratory outcome:</a:t>
            </a:r>
          </a:p>
          <a:p>
            <a:pPr marL="457200" lvl="1" indent="0" algn="just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Incidence of adjudicated cardiovascular events.</a:t>
            </a:r>
          </a:p>
          <a:p>
            <a:pPr lvl="1" algn="just"/>
            <a:r>
              <a:rPr lang="en-US" dirty="0" smtClean="0"/>
              <a:t>Cardiovascular events included death, coronary events (myocardial infarction, unstable angina requiring hospitalization, or coronary revascularization), </a:t>
            </a:r>
            <a:r>
              <a:rPr lang="en-US" dirty="0" err="1" smtClean="0"/>
              <a:t>cerebrovascular</a:t>
            </a:r>
            <a:r>
              <a:rPr lang="en-US" dirty="0" smtClean="0"/>
              <a:t> events (stroke or transient ischemic attack), and heart failure requiring hospitalization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4" y="544558"/>
            <a:ext cx="8889281" cy="66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344"/>
            <a:ext cx="9144000" cy="606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5670"/>
            <a:ext cx="9144000" cy="57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368"/>
            <a:ext cx="4691332" cy="6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66"/>
            <a:ext cx="8915401" cy="559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" y="480430"/>
            <a:ext cx="9059004" cy="564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Physiology of PCSK9 and it’s inhibitors</a:t>
            </a:r>
          </a:p>
          <a:p>
            <a:pPr>
              <a:buNone/>
            </a:pPr>
            <a:r>
              <a:rPr lang="en-US" dirty="0" smtClean="0"/>
              <a:t>Phase 3 </a:t>
            </a:r>
            <a:r>
              <a:rPr lang="en-US" dirty="0" err="1" smtClean="0"/>
              <a:t>Evolocumab</a:t>
            </a:r>
            <a:r>
              <a:rPr lang="en-US" dirty="0" smtClean="0"/>
              <a:t> trials:</a:t>
            </a:r>
          </a:p>
          <a:p>
            <a:pPr>
              <a:buNone/>
            </a:pPr>
            <a:r>
              <a:rPr lang="en-US" dirty="0" smtClean="0"/>
              <a:t>   OSLER</a:t>
            </a:r>
          </a:p>
          <a:p>
            <a:pPr>
              <a:buNone/>
            </a:pPr>
            <a:r>
              <a:rPr lang="en-US" dirty="0" smtClean="0"/>
              <a:t>   GAUSS</a:t>
            </a:r>
          </a:p>
          <a:p>
            <a:pPr>
              <a:buNone/>
            </a:pPr>
            <a:r>
              <a:rPr lang="en-US" dirty="0" smtClean="0"/>
              <a:t>   TESLA</a:t>
            </a:r>
          </a:p>
          <a:p>
            <a:pPr>
              <a:buNone/>
            </a:pPr>
            <a:r>
              <a:rPr lang="en-US" dirty="0" smtClean="0"/>
              <a:t>   FOURIER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b="1" dirty="0" smtClean="0"/>
              <a:t>↓ LDL-C by 61% at 12 weeks</a:t>
            </a:r>
          </a:p>
          <a:p>
            <a:pPr marL="457200" lvl="1" indent="0" algn="just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b="1" dirty="0" smtClean="0"/>
              <a:t>↓ CV outcomes by 53% over 1 year</a:t>
            </a:r>
          </a:p>
          <a:p>
            <a:pPr marL="457200" lvl="1" indent="0" algn="just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b="1" dirty="0" smtClean="0"/>
              <a:t>Appeared to be safe and well-tolerated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72" y="1524000"/>
            <a:ext cx="9194493" cy="423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randomized,double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blind,placebo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-controlled trial.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307 patients (18-80 yr; mean age: 62 yr) with mean LDL-C of 193  mg/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previous intolerance to ≥ 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statins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defined as inability to tolerate any dose or increase the dose above the smallest tablet strength because of intolerable muscle-related side effects.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Evolocumab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Ezetimibe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22" y="89352"/>
            <a:ext cx="8838400" cy="676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654"/>
            <a:ext cx="9023047" cy="576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Muscle adverse events occurred in 12% of </a:t>
            </a:r>
            <a:r>
              <a:rPr lang="en-US" dirty="0" err="1" smtClean="0"/>
              <a:t>evolocumab</a:t>
            </a:r>
            <a:r>
              <a:rPr lang="en-US" dirty="0" smtClean="0"/>
              <a:t>-treated patients and 23% of </a:t>
            </a:r>
            <a:r>
              <a:rPr lang="en-US" dirty="0" err="1" smtClean="0"/>
              <a:t>ezetimibe</a:t>
            </a:r>
            <a:r>
              <a:rPr lang="en-US" dirty="0" smtClean="0"/>
              <a:t>-treated patients. </a:t>
            </a:r>
          </a:p>
          <a:p>
            <a:pPr algn="just"/>
            <a:r>
              <a:rPr lang="en-US" dirty="0" smtClean="0"/>
              <a:t>Treatment-emergent adverse events and laboratory abnormalities were comparable across treatment 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Evolocumab</a:t>
            </a:r>
            <a:r>
              <a:rPr lang="en-US" dirty="0" smtClean="0"/>
              <a:t> treatment yielded a robust reduction in plasma LDL-C in </a:t>
            </a:r>
            <a:r>
              <a:rPr lang="en-US" dirty="0" err="1" smtClean="0"/>
              <a:t>hypercholesterolemic</a:t>
            </a:r>
            <a:r>
              <a:rPr lang="en-US" dirty="0" smtClean="0"/>
              <a:t> patients with </a:t>
            </a:r>
            <a:r>
              <a:rPr lang="en-US" dirty="0" err="1" smtClean="0"/>
              <a:t>statin</a:t>
            </a:r>
            <a:r>
              <a:rPr lang="en-US" dirty="0" smtClean="0"/>
              <a:t> intolerance. </a:t>
            </a:r>
          </a:p>
          <a:p>
            <a:pPr algn="just"/>
            <a:r>
              <a:rPr lang="en-US" dirty="0" smtClean="0"/>
              <a:t>The low incidence of muscle-related side effects in GAUSS-2 underscores </a:t>
            </a:r>
            <a:r>
              <a:rPr lang="en-US" dirty="0" err="1" smtClean="0"/>
              <a:t>evolocumab</a:t>
            </a:r>
            <a:r>
              <a:rPr lang="en-US" dirty="0" smtClean="0"/>
              <a:t> as a useful therapy for </a:t>
            </a:r>
            <a:r>
              <a:rPr lang="en-US" dirty="0" err="1" smtClean="0"/>
              <a:t>hypercholesterolemic</a:t>
            </a:r>
            <a:r>
              <a:rPr lang="en-US" dirty="0" smtClean="0"/>
              <a:t> patients who presently have few tolerable treatment options.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03" y="2819400"/>
            <a:ext cx="8633361" cy="17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randomized, double-blind, placebo-controlled trial.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50 eligible patients (aged ≥ 12 years) with homozygous familial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hypercholesterolaemia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on stable lipid-regulating therapy for at least 4 weeks, and not receiving lipoprotein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apheresis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[Mean baseline LDL-C: 350 (±135) mg/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Evolocumab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420 mg q4 wk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Placebo</a:t>
            </a:r>
          </a:p>
          <a:p>
            <a:pPr algn="just"/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Primary endpoint: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Percentage change from baseline in ultracentrifugation LDL cholesterol at week 12.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9260"/>
            <a:ext cx="9241969" cy="44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Pro-protein </a:t>
            </a:r>
            <a:r>
              <a:rPr lang="en-US" dirty="0" err="1"/>
              <a:t>convertase</a:t>
            </a:r>
            <a:r>
              <a:rPr lang="en-US" dirty="0"/>
              <a:t> </a:t>
            </a:r>
            <a:r>
              <a:rPr lang="en-US" dirty="0" err="1"/>
              <a:t>subtilisin</a:t>
            </a:r>
            <a:r>
              <a:rPr lang="en-US" dirty="0"/>
              <a:t>/</a:t>
            </a:r>
            <a:r>
              <a:rPr lang="en-US" dirty="0" err="1"/>
              <a:t>kexin</a:t>
            </a:r>
            <a:r>
              <a:rPr lang="en-US" dirty="0"/>
              <a:t> type 9 (PCSK9</a:t>
            </a:r>
            <a:r>
              <a:rPr lang="en-US" dirty="0" smtClean="0"/>
              <a:t>) is a protease that </a:t>
            </a:r>
            <a:r>
              <a:rPr lang="en-US" dirty="0"/>
              <a:t>binds to </a:t>
            </a:r>
            <a:r>
              <a:rPr lang="en-US" dirty="0" smtClean="0"/>
              <a:t>LDL-receptor </a:t>
            </a:r>
            <a:r>
              <a:rPr lang="en-US" dirty="0"/>
              <a:t>leading to its intracellular degradation </a:t>
            </a:r>
            <a:r>
              <a:rPr lang="en-US" dirty="0" smtClean="0"/>
              <a:t>thereby elevating </a:t>
            </a:r>
            <a:r>
              <a:rPr lang="en-US" dirty="0"/>
              <a:t>the levels of plasma LDL-cholesterol </a:t>
            </a:r>
            <a:r>
              <a:rPr lang="en-US" dirty="0" smtClean="0"/>
              <a:t> .The </a:t>
            </a:r>
            <a:r>
              <a:rPr lang="en-US" dirty="0"/>
              <a:t>protein </a:t>
            </a:r>
            <a:r>
              <a:rPr lang="en-US" dirty="0" smtClean="0"/>
              <a:t>is expressed </a:t>
            </a:r>
            <a:r>
              <a:rPr lang="en-US" dirty="0"/>
              <a:t>in the liver, cerebellum and </a:t>
            </a:r>
            <a:r>
              <a:rPr lang="en-US" dirty="0" smtClean="0"/>
              <a:t>ileum.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6" y="1981200"/>
            <a:ext cx="9133416" cy="342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homozygous familial </a:t>
            </a:r>
            <a:r>
              <a:rPr lang="en-US" dirty="0" err="1" smtClean="0"/>
              <a:t>hypercholesterolaemia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receiving stable background lipid-lowering treatment and not on </a:t>
            </a:r>
            <a:r>
              <a:rPr lang="en-US" dirty="0" err="1" smtClean="0"/>
              <a:t>apheresis</a:t>
            </a:r>
            <a:r>
              <a:rPr lang="en-US" dirty="0" smtClean="0"/>
              <a:t>, </a:t>
            </a:r>
            <a:r>
              <a:rPr lang="en-US" dirty="0" err="1" smtClean="0"/>
              <a:t>evolocumab</a:t>
            </a:r>
            <a:r>
              <a:rPr lang="en-US" dirty="0" smtClean="0"/>
              <a:t> 420 mg administered every 4 weeks was well tolerated and significantly reduced LDL cholesterol compared with placebo.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266"/>
            <a:ext cx="9144000" cy="517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464" y="1"/>
            <a:ext cx="5136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813"/>
            <a:ext cx="9144000" cy="57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5572"/>
            <a:ext cx="5048666" cy="678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11" y="102762"/>
            <a:ext cx="8362892" cy="67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67" y="0"/>
            <a:ext cx="82703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7076"/>
            <a:ext cx="9144000" cy="50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21" y="0"/>
            <a:ext cx="8237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93" y="1197906"/>
            <a:ext cx="8991107" cy="491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69" y="1295400"/>
            <a:ext cx="8980731" cy="49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398"/>
            <a:ext cx="9144000" cy="592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added to </a:t>
            </a:r>
            <a:r>
              <a:rPr lang="en-US" dirty="0" err="1" smtClean="0"/>
              <a:t>statin</a:t>
            </a:r>
            <a:r>
              <a:rPr lang="en-US" dirty="0" smtClean="0"/>
              <a:t> therapy, the PCSK9 inhibitor </a:t>
            </a:r>
            <a:r>
              <a:rPr lang="en-US" dirty="0" err="1" smtClean="0"/>
              <a:t>evolocumab</a:t>
            </a:r>
            <a:r>
              <a:rPr lang="en-US" dirty="0" smtClean="0"/>
              <a:t> lowered LDL cholesterol levels by 59% from baseline levels as compared with placebo, from a median of 92 mg per deciliter </a:t>
            </a:r>
            <a:r>
              <a:rPr lang="it-IT" dirty="0" smtClean="0"/>
              <a:t>(2.4 mmol per liter) to 30 mg per deciliter (0.78 </a:t>
            </a:r>
            <a:r>
              <a:rPr lang="en-US" dirty="0" err="1" smtClean="0"/>
              <a:t>mmol</a:t>
            </a:r>
            <a:r>
              <a:rPr lang="en-US" dirty="0" smtClean="0"/>
              <a:t> per liter).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15% reduction in the risk of the primary composite end point of cardiovascular death, myocardial infarction, stroke, hospitalization for unstable angina, or coronary revascularization and a 20% reduction in the risk of the more clinically serious key secondary end point of cardiovascular death, myocardial infarction, or stroke.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results were consistent across key subgroups, including the subgroup of patients in the lowest quartile for baseline LDL cholesterol levels (median, </a:t>
            </a:r>
            <a:r>
              <a:rPr lang="it-IT" dirty="0" smtClean="0"/>
              <a:t>74 mg per </a:t>
            </a:r>
            <a:r>
              <a:rPr lang="it-IT" dirty="0" smtClean="0"/>
              <a:t>deciliter</a:t>
            </a:r>
            <a:r>
              <a:rPr lang="fa-IR"/>
              <a:t>(</a:t>
            </a:r>
            <a:endParaRPr lang="it-IT" dirty="0" smtClean="0"/>
          </a:p>
          <a:p>
            <a:r>
              <a:rPr lang="en-US" dirty="0" smtClean="0"/>
              <a:t> There was no significant difference between</a:t>
            </a:r>
          </a:p>
          <a:p>
            <a:pPr>
              <a:buNone/>
            </a:pPr>
            <a:r>
              <a:rPr lang="en-US" dirty="0" smtClean="0"/>
              <a:t>    the study groups with regard to adverse events (including new-onset diabetes and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neurocognitive</a:t>
            </a:r>
            <a:r>
              <a:rPr lang="en-US" dirty="0" smtClean="0"/>
              <a:t> events), with the exception of injection-site reactions, which were</a:t>
            </a:r>
          </a:p>
          <a:p>
            <a:pPr>
              <a:buNone/>
            </a:pPr>
            <a:r>
              <a:rPr lang="en-US" dirty="0" smtClean="0"/>
              <a:t>   more common with </a:t>
            </a:r>
            <a:r>
              <a:rPr lang="en-US" dirty="0" err="1" smtClean="0"/>
              <a:t>evolocumab</a:t>
            </a:r>
            <a:r>
              <a:rPr lang="en-US" dirty="0" smtClean="0"/>
              <a:t> (2.1% vs. 1.6%).</a:t>
            </a:r>
          </a:p>
          <a:p>
            <a:pPr>
              <a:buNone/>
            </a:pPr>
            <a:endParaRPr lang="it-IT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FOURIER trial is a landmark trial providing formal evidence that treatment targeted at PCSK9 inhibition confers additional cardiovascular benefit beyond that achieved by lipid-lowering treatment alone. However, in this trial, the duration of </a:t>
            </a:r>
            <a:r>
              <a:rPr lang="en-US" dirty="0" err="1" smtClean="0"/>
              <a:t>evolocumab</a:t>
            </a:r>
            <a:r>
              <a:rPr lang="en-US" dirty="0" smtClean="0"/>
              <a:t> treatment was rather short.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magnitude of the risk reduction with regard to the key secondary end point appeared to grow over time, from 16% during the first year to 25% beyond 12 months, which suggests that the translation of reductions in LDL cholesterol levels into</a:t>
            </a:r>
          </a:p>
          <a:p>
            <a:pPr>
              <a:buNone/>
            </a:pPr>
            <a:r>
              <a:rPr lang="en-US" dirty="0" smtClean="0"/>
              <a:t>   cardiovascular clinical benefit requires time.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End-point studies of </a:t>
            </a:r>
            <a:r>
              <a:rPr lang="en-US" dirty="0" err="1" smtClean="0"/>
              <a:t>alirocumab</a:t>
            </a:r>
            <a:r>
              <a:rPr lang="en-US" dirty="0" smtClean="0"/>
              <a:t> and other monoclonal antibodies against PCSK9 (</a:t>
            </a:r>
            <a:r>
              <a:rPr lang="en-US" dirty="0" err="1" smtClean="0"/>
              <a:t>bococizumab</a:t>
            </a:r>
            <a:r>
              <a:rPr lang="en-US" dirty="0" smtClean="0"/>
              <a:t> and LY3015014) are under way, and an RNA interference therapeutic agent that inhibits PCSK9 synthesis and lowers plasma LDL cholesterol levels has been tested in a phase 1 study.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Gain-of-function mutations </a:t>
            </a:r>
            <a:r>
              <a:rPr lang="en-US" dirty="0"/>
              <a:t>in the PCSK9 gene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/>
              <a:t>lead to a reduction in the </a:t>
            </a:r>
            <a:r>
              <a:rPr lang="en-US" dirty="0" smtClean="0"/>
              <a:t>LDL receptor</a:t>
            </a:r>
            <a:endParaRPr lang="en-US" dirty="0"/>
          </a:p>
          <a:p>
            <a:pPr>
              <a:buNone/>
            </a:pPr>
            <a:r>
              <a:rPr lang="en-US" dirty="0" smtClean="0"/>
              <a:t>    that </a:t>
            </a:r>
            <a:r>
              <a:rPr lang="en-US" dirty="0"/>
              <a:t>leads to hypercholesterolemia and increased </a:t>
            </a:r>
            <a:r>
              <a:rPr lang="en-US" dirty="0" smtClean="0"/>
              <a:t>susceptibility to </a:t>
            </a:r>
            <a:r>
              <a:rPr lang="en-US" dirty="0"/>
              <a:t>coronary heart disease (CHD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PCSK9 loss-of-function (LOF) sequence </a:t>
            </a:r>
            <a:r>
              <a:rPr lang="en-US" dirty="0" smtClean="0"/>
              <a:t>variants decrease </a:t>
            </a:r>
            <a:r>
              <a:rPr lang="en-US" dirty="0"/>
              <a:t>LDL-receptor degradation, thereby reducing LDL-C concentrations</a:t>
            </a:r>
          </a:p>
          <a:p>
            <a:pPr>
              <a:buNone/>
            </a:pPr>
            <a:r>
              <a:rPr lang="en-US" dirty="0" smtClean="0"/>
              <a:t>   and </a:t>
            </a:r>
            <a:r>
              <a:rPr lang="en-US" dirty="0"/>
              <a:t>offering protection from </a:t>
            </a:r>
            <a:r>
              <a:rPr lang="en-US" dirty="0" smtClean="0"/>
              <a:t>CHD.</a:t>
            </a:r>
          </a:p>
          <a:p>
            <a:r>
              <a:rPr lang="en-US" dirty="0"/>
              <a:t>PCSK9 has become an attractive drug</a:t>
            </a:r>
          </a:p>
          <a:p>
            <a:pPr>
              <a:buNone/>
            </a:pPr>
            <a:r>
              <a:rPr lang="en-US" dirty="0" smtClean="0"/>
              <a:t>   target </a:t>
            </a:r>
            <a:r>
              <a:rPr lang="en-US" dirty="0"/>
              <a:t>for the treatment </a:t>
            </a:r>
            <a:r>
              <a:rPr lang="en-US" dirty="0" smtClean="0"/>
              <a:t>of </a:t>
            </a:r>
            <a:r>
              <a:rPr lang="en-US" dirty="0"/>
              <a:t>FH.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Recently, monoclonal antibodies that bind circulating </a:t>
            </a:r>
            <a:r>
              <a:rPr lang="en-US" dirty="0" smtClean="0"/>
              <a:t>PCSK were </a:t>
            </a:r>
            <a:r>
              <a:rPr lang="en-US" dirty="0"/>
              <a:t>approved for therapeutic use to reduce LDL-C levels to </a:t>
            </a:r>
            <a:r>
              <a:rPr lang="en-US" dirty="0" smtClean="0"/>
              <a:t>control hypercholesterolemia.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Alirocumab</a:t>
            </a:r>
            <a:r>
              <a:rPr lang="en-US" dirty="0" smtClean="0"/>
              <a:t> was approved </a:t>
            </a:r>
            <a:r>
              <a:rPr lang="en-US" dirty="0"/>
              <a:t>in the USA by the FDA in July </a:t>
            </a:r>
            <a:r>
              <a:rPr lang="en-US" dirty="0" smtClean="0"/>
              <a:t>2015, </a:t>
            </a:r>
            <a:r>
              <a:rPr lang="en-US" dirty="0"/>
              <a:t>whereas </a:t>
            </a:r>
            <a:r>
              <a:rPr lang="en-US" dirty="0" err="1" smtClean="0"/>
              <a:t>evolocumab</a:t>
            </a:r>
            <a:r>
              <a:rPr lang="en-US" dirty="0" smtClean="0"/>
              <a:t> was </a:t>
            </a:r>
            <a:r>
              <a:rPr lang="en-US" dirty="0"/>
              <a:t>approved in Europe by the </a:t>
            </a:r>
            <a:r>
              <a:rPr lang="en-US" dirty="0" smtClean="0"/>
              <a:t>European Commission </a:t>
            </a:r>
            <a:r>
              <a:rPr lang="en-US" dirty="0"/>
              <a:t>also in July </a:t>
            </a:r>
            <a:r>
              <a:rPr lang="en-US" dirty="0" smtClean="0"/>
              <a:t>2015.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1" y="1371600"/>
            <a:ext cx="904710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3720"/>
            <a:ext cx="9144000" cy="52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576</TotalTime>
  <Words>911</Words>
  <Application>Microsoft Office PowerPoint</Application>
  <PresentationFormat>On-screen Show (4:3)</PresentationFormat>
  <Paragraphs>63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Tahoma</vt:lpstr>
      <vt:lpstr>Trebuchet MS</vt:lpstr>
      <vt:lpstr>Wingdings</vt:lpstr>
      <vt:lpstr>Wingdings 2</vt:lpstr>
      <vt:lpstr>Opulent</vt:lpstr>
      <vt:lpstr>Evolocumab and clinical outcomes in patients with cardiovascular disease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</dc:creator>
  <cp:lastModifiedBy>Saloon3</cp:lastModifiedBy>
  <cp:revision>103</cp:revision>
  <dcterms:created xsi:type="dcterms:W3CDTF">2017-05-25T18:59:32Z</dcterms:created>
  <dcterms:modified xsi:type="dcterms:W3CDTF">2017-05-29T04:20:18Z</dcterms:modified>
</cp:coreProperties>
</file>