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406" r:id="rId1"/>
  </p:sldMasterIdLst>
  <p:notesMasterIdLst>
    <p:notesMasterId r:id="rId78"/>
  </p:notesMasterIdLst>
  <p:sldIdLst>
    <p:sldId id="256" r:id="rId2"/>
    <p:sldId id="398" r:id="rId3"/>
    <p:sldId id="465" r:id="rId4"/>
    <p:sldId id="366" r:id="rId5"/>
    <p:sldId id="284" r:id="rId6"/>
    <p:sldId id="363" r:id="rId7"/>
    <p:sldId id="367" r:id="rId8"/>
    <p:sldId id="438" r:id="rId9"/>
    <p:sldId id="386" r:id="rId10"/>
    <p:sldId id="258" r:id="rId11"/>
    <p:sldId id="384" r:id="rId12"/>
    <p:sldId id="368" r:id="rId13"/>
    <p:sldId id="388" r:id="rId14"/>
    <p:sldId id="389" r:id="rId15"/>
    <p:sldId id="370" r:id="rId16"/>
    <p:sldId id="371" r:id="rId17"/>
    <p:sldId id="412" r:id="rId18"/>
    <p:sldId id="432" r:id="rId19"/>
    <p:sldId id="436" r:id="rId20"/>
    <p:sldId id="431" r:id="rId21"/>
    <p:sldId id="390" r:id="rId22"/>
    <p:sldId id="383" r:id="rId23"/>
    <p:sldId id="353" r:id="rId24"/>
    <p:sldId id="355" r:id="rId25"/>
    <p:sldId id="385" r:id="rId26"/>
    <p:sldId id="375" r:id="rId27"/>
    <p:sldId id="354" r:id="rId28"/>
    <p:sldId id="304" r:id="rId29"/>
    <p:sldId id="287" r:id="rId30"/>
    <p:sldId id="270" r:id="rId31"/>
    <p:sldId id="299" r:id="rId32"/>
    <p:sldId id="358" r:id="rId33"/>
    <p:sldId id="357" r:id="rId34"/>
    <p:sldId id="289" r:id="rId35"/>
    <p:sldId id="359" r:id="rId36"/>
    <p:sldId id="433" r:id="rId37"/>
    <p:sldId id="269" r:id="rId38"/>
    <p:sldId id="272" r:id="rId39"/>
    <p:sldId id="377" r:id="rId40"/>
    <p:sldId id="290" r:id="rId41"/>
    <p:sldId id="301" r:id="rId42"/>
    <p:sldId id="306" r:id="rId43"/>
    <p:sldId id="308" r:id="rId44"/>
    <p:sldId id="380" r:id="rId45"/>
    <p:sldId id="303" r:id="rId46"/>
    <p:sldId id="273" r:id="rId47"/>
    <p:sldId id="292" r:id="rId48"/>
    <p:sldId id="372" r:id="rId49"/>
    <p:sldId id="437" r:id="rId50"/>
    <p:sldId id="307" r:id="rId51"/>
    <p:sldId id="302" r:id="rId52"/>
    <p:sldId id="276" r:id="rId53"/>
    <p:sldId id="458" r:id="rId54"/>
    <p:sldId id="460" r:id="rId55"/>
    <p:sldId id="461" r:id="rId56"/>
    <p:sldId id="463" r:id="rId57"/>
    <p:sldId id="462" r:id="rId58"/>
    <p:sldId id="464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39" r:id="rId69"/>
    <p:sldId id="441" r:id="rId70"/>
    <p:sldId id="451" r:id="rId71"/>
    <p:sldId id="452" r:id="rId72"/>
    <p:sldId id="453" r:id="rId73"/>
    <p:sldId id="454" r:id="rId74"/>
    <p:sldId id="455" r:id="rId75"/>
    <p:sldId id="456" r:id="rId76"/>
    <p:sldId id="457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" initials="E" lastIdx="1" clrIdx="0">
    <p:extLst>
      <p:ext uri="{19B8F6BF-5375-455C-9EA6-DF929625EA0E}">
        <p15:presenceInfo xmlns:p15="http://schemas.microsoft.com/office/powerpoint/2012/main" userId="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8BC"/>
    <a:srgbClr val="FF5050"/>
    <a:srgbClr val="FFFF99"/>
    <a:srgbClr val="F12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EC5A-8374-4BC4-983C-06D97776B6D1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0F2DC71-7877-4DCD-93A4-1F442E4E64FB}">
      <dgm:prSet/>
      <dgm:spPr/>
      <dgm:t>
        <a:bodyPr/>
        <a:lstStyle/>
        <a:p>
          <a:pPr rtl="0"/>
          <a:r>
            <a:rPr lang="en-US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1- Hyperprolactinemia </a:t>
          </a:r>
          <a:r>
            <a:rPr lang="en-US" dirty="0" smtClean="0">
              <a:solidFill>
                <a:schemeClr val="accent3">
                  <a:lumMod val="50000"/>
                </a:schemeClr>
              </a:solidFill>
            </a:rPr>
            <a:t>  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5ED56366-2130-40F8-86EF-FE28983FF472}" type="parTrans" cxnId="{F52049E0-D626-40F3-A649-B1416A42CD0E}">
      <dgm:prSet/>
      <dgm:spPr/>
      <dgm:t>
        <a:bodyPr/>
        <a:lstStyle/>
        <a:p>
          <a:endParaRPr lang="en-US"/>
        </a:p>
      </dgm:t>
    </dgm:pt>
    <dgm:pt modelId="{B5C527B0-B907-47FB-9B63-D47FE0A48761}" type="sibTrans" cxnId="{F52049E0-D626-40F3-A649-B1416A42CD0E}">
      <dgm:prSet/>
      <dgm:spPr/>
      <dgm:t>
        <a:bodyPr/>
        <a:lstStyle/>
        <a:p>
          <a:endParaRPr lang="en-US" dirty="0"/>
        </a:p>
      </dgm:t>
    </dgm:pt>
    <dgm:pt modelId="{E89ED0B0-0689-4998-B03E-12D18A02A35A}">
      <dgm:prSet/>
      <dgm:spPr/>
      <dgm:t>
        <a:bodyPr/>
        <a:lstStyle/>
        <a:p>
          <a:pPr rtl="0"/>
          <a:r>
            <a:rPr lang="en-US" dirty="0" smtClean="0"/>
            <a:t> </a:t>
          </a:r>
          <a:r>
            <a:rPr lang="en-US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Suppression of GNRH</a:t>
          </a:r>
          <a:endParaRPr lang="en-US" dirty="0">
            <a:solidFill>
              <a:schemeClr val="accent3">
                <a:lumMod val="50000"/>
              </a:schemeClr>
            </a:solidFill>
            <a:latin typeface="Arial Rounded MT Bold" panose="020F0704030504030204" pitchFamily="34" charset="0"/>
          </a:endParaRPr>
        </a:p>
      </dgm:t>
    </dgm:pt>
    <dgm:pt modelId="{32069F57-A00C-4223-B635-9C45C631F37A}" type="parTrans" cxnId="{4E8B630C-5001-4550-8369-4D6CE6EDDA6B}">
      <dgm:prSet/>
      <dgm:spPr/>
      <dgm:t>
        <a:bodyPr/>
        <a:lstStyle/>
        <a:p>
          <a:endParaRPr lang="en-US"/>
        </a:p>
      </dgm:t>
    </dgm:pt>
    <dgm:pt modelId="{32DD53FD-0CA3-4301-A275-DEB8DD67BE6C}" type="sibTrans" cxnId="{4E8B630C-5001-4550-8369-4D6CE6EDDA6B}">
      <dgm:prSet/>
      <dgm:spPr/>
      <dgm:t>
        <a:bodyPr/>
        <a:lstStyle/>
        <a:p>
          <a:endParaRPr lang="en-US" dirty="0"/>
        </a:p>
      </dgm:t>
    </dgm:pt>
    <dgm:pt modelId="{928BFC83-CD19-40D6-BDDB-52EF00A881F3}">
      <dgm:prSet/>
      <dgm:spPr/>
      <dgm:t>
        <a:bodyPr/>
        <a:lstStyle/>
        <a:p>
          <a:pPr rtl="0"/>
          <a:r>
            <a:rPr lang="en-US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Decrease LH pulse amplitude &amp; frequency</a:t>
          </a:r>
          <a:endParaRPr lang="en-US" dirty="0">
            <a:solidFill>
              <a:schemeClr val="accent3">
                <a:lumMod val="50000"/>
              </a:schemeClr>
            </a:solidFill>
            <a:latin typeface="Arial Rounded MT Bold" panose="020F0704030504030204" pitchFamily="34" charset="0"/>
          </a:endParaRPr>
        </a:p>
      </dgm:t>
    </dgm:pt>
    <dgm:pt modelId="{AFD36BB7-E96A-46D1-A9F7-4168B7A3AD4D}" type="sibTrans" cxnId="{85BF0E18-8C61-49A4-9F5E-51223BE80C46}">
      <dgm:prSet/>
      <dgm:spPr/>
      <dgm:t>
        <a:bodyPr/>
        <a:lstStyle/>
        <a:p>
          <a:endParaRPr lang="en-US"/>
        </a:p>
      </dgm:t>
    </dgm:pt>
    <dgm:pt modelId="{779D290A-DBBB-4581-A574-C226F9CEFA7C}" type="parTrans" cxnId="{85BF0E18-8C61-49A4-9F5E-51223BE80C46}">
      <dgm:prSet/>
      <dgm:spPr/>
      <dgm:t>
        <a:bodyPr/>
        <a:lstStyle/>
        <a:p>
          <a:endParaRPr lang="en-US"/>
        </a:p>
      </dgm:t>
    </dgm:pt>
    <dgm:pt modelId="{F255DC43-5C82-4E65-800F-95C89E1DBFC8}" type="pres">
      <dgm:prSet presAssocID="{C1DFEC5A-8374-4BC4-983C-06D97776B6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AC141-EFD5-439D-A101-83FCBF208A7D}" type="pres">
      <dgm:prSet presAssocID="{C1DFEC5A-8374-4BC4-983C-06D97776B6D1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24F5723B-DCD6-4924-A6F6-66578923AEA6}" type="pres">
      <dgm:prSet presAssocID="{C1DFEC5A-8374-4BC4-983C-06D97776B6D1}" presName="ThreeNodes_1" presStyleLbl="node1" presStyleIdx="0" presStyleCnt="3" custLinFactNeighborX="8245" custLinFactNeighborY="17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73B66-9D3C-45E6-AB44-AD11F66B5C80}" type="pres">
      <dgm:prSet presAssocID="{C1DFEC5A-8374-4BC4-983C-06D97776B6D1}" presName="ThreeNodes_2" presStyleLbl="node1" presStyleIdx="1" presStyleCnt="3" custLinFactNeighborX="-597" custLinFactNeighborY="8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B513D-9D8C-4855-8843-3BB3EEE01F1B}" type="pres">
      <dgm:prSet presAssocID="{C1DFEC5A-8374-4BC4-983C-06D97776B6D1}" presName="ThreeNodes_3" presStyleLbl="node1" presStyleIdx="2" presStyleCnt="3" custLinFactNeighborX="-9360" custLinFactNeighborY="-3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332DC-9B01-41DC-8CA3-61E0791EA431}" type="pres">
      <dgm:prSet presAssocID="{C1DFEC5A-8374-4BC4-983C-06D97776B6D1}" presName="ThreeConn_1-2" presStyleLbl="fgAccFollowNode1" presStyleIdx="0" presStyleCnt="2" custLinFactNeighborX="96088" custLinFactNeighborY="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9571E-4613-401A-AC34-59B838E1A748}" type="pres">
      <dgm:prSet presAssocID="{C1DFEC5A-8374-4BC4-983C-06D97776B6D1}" presName="ThreeConn_2-3" presStyleLbl="fgAccFollowNode1" presStyleIdx="1" presStyleCnt="2" custLinFactX="-55471" custLinFactNeighborX="-100000" custLinFactNeighborY="-15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F0EC-2232-4474-812F-AE31FF43A325}" type="pres">
      <dgm:prSet presAssocID="{C1DFEC5A-8374-4BC4-983C-06D97776B6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A182-D30D-4535-9FF5-5FF5B3659B07}" type="pres">
      <dgm:prSet presAssocID="{C1DFEC5A-8374-4BC4-983C-06D97776B6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C47F8-4A38-4AAC-9C6A-FC904E8CE5A7}" type="pres">
      <dgm:prSet presAssocID="{C1DFEC5A-8374-4BC4-983C-06D97776B6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B630C-5001-4550-8369-4D6CE6EDDA6B}" srcId="{C1DFEC5A-8374-4BC4-983C-06D97776B6D1}" destId="{E89ED0B0-0689-4998-B03E-12D18A02A35A}" srcOrd="1" destOrd="0" parTransId="{32069F57-A00C-4223-B635-9C45C631F37A}" sibTransId="{32DD53FD-0CA3-4301-A275-DEB8DD67BE6C}"/>
    <dgm:cxn modelId="{9349159E-5800-4A58-AFA9-915D6C0F1B3E}" type="presOf" srcId="{B5C527B0-B907-47FB-9B63-D47FE0A48761}" destId="{ECD332DC-9B01-41DC-8CA3-61E0791EA431}" srcOrd="0" destOrd="0" presId="urn:microsoft.com/office/officeart/2005/8/layout/vProcess5"/>
    <dgm:cxn modelId="{F52049E0-D626-40F3-A649-B1416A42CD0E}" srcId="{C1DFEC5A-8374-4BC4-983C-06D97776B6D1}" destId="{A0F2DC71-7877-4DCD-93A4-1F442E4E64FB}" srcOrd="0" destOrd="0" parTransId="{5ED56366-2130-40F8-86EF-FE28983FF472}" sibTransId="{B5C527B0-B907-47FB-9B63-D47FE0A48761}"/>
    <dgm:cxn modelId="{1A2A8511-1145-4444-A232-DEE481824446}" type="presOf" srcId="{E89ED0B0-0689-4998-B03E-12D18A02A35A}" destId="{79D73B66-9D3C-45E6-AB44-AD11F66B5C80}" srcOrd="0" destOrd="0" presId="urn:microsoft.com/office/officeart/2005/8/layout/vProcess5"/>
    <dgm:cxn modelId="{72DBB0E4-E066-43B7-854A-0E79FA0FFF5C}" type="presOf" srcId="{32DD53FD-0CA3-4301-A275-DEB8DD67BE6C}" destId="{2BD9571E-4613-401A-AC34-59B838E1A748}" srcOrd="0" destOrd="0" presId="urn:microsoft.com/office/officeart/2005/8/layout/vProcess5"/>
    <dgm:cxn modelId="{F8FF1015-DA29-42D0-BEC8-00902B1C3480}" type="presOf" srcId="{A0F2DC71-7877-4DCD-93A4-1F442E4E64FB}" destId="{24F5723B-DCD6-4924-A6F6-66578923AEA6}" srcOrd="0" destOrd="0" presId="urn:microsoft.com/office/officeart/2005/8/layout/vProcess5"/>
    <dgm:cxn modelId="{6CD21658-46E1-4CD5-9B74-716157B8EBC6}" type="presOf" srcId="{C1DFEC5A-8374-4BC4-983C-06D97776B6D1}" destId="{F255DC43-5C82-4E65-800F-95C89E1DBFC8}" srcOrd="0" destOrd="0" presId="urn:microsoft.com/office/officeart/2005/8/layout/vProcess5"/>
    <dgm:cxn modelId="{1698D81D-870E-45D9-BC10-90421BE5938F}" type="presOf" srcId="{928BFC83-CD19-40D6-BDDB-52EF00A881F3}" destId="{07FB513D-9D8C-4855-8843-3BB3EEE01F1B}" srcOrd="0" destOrd="0" presId="urn:microsoft.com/office/officeart/2005/8/layout/vProcess5"/>
    <dgm:cxn modelId="{C0CAEA42-A260-4F27-9444-F3A917B1B5DE}" type="presOf" srcId="{E89ED0B0-0689-4998-B03E-12D18A02A35A}" destId="{3706A182-D30D-4535-9FF5-5FF5B3659B07}" srcOrd="1" destOrd="0" presId="urn:microsoft.com/office/officeart/2005/8/layout/vProcess5"/>
    <dgm:cxn modelId="{E266CEA9-4CE5-4F53-A093-D8ECA0C5DB91}" type="presOf" srcId="{928BFC83-CD19-40D6-BDDB-52EF00A881F3}" destId="{3DDC47F8-4A38-4AAC-9C6A-FC904E8CE5A7}" srcOrd="1" destOrd="0" presId="urn:microsoft.com/office/officeart/2005/8/layout/vProcess5"/>
    <dgm:cxn modelId="{85BF0E18-8C61-49A4-9F5E-51223BE80C46}" srcId="{C1DFEC5A-8374-4BC4-983C-06D97776B6D1}" destId="{928BFC83-CD19-40D6-BDDB-52EF00A881F3}" srcOrd="2" destOrd="0" parTransId="{779D290A-DBBB-4581-A574-C226F9CEFA7C}" sibTransId="{AFD36BB7-E96A-46D1-A9F7-4168B7A3AD4D}"/>
    <dgm:cxn modelId="{61AA8B9E-7431-4A5E-B17A-A2414FCF75B2}" type="presOf" srcId="{A0F2DC71-7877-4DCD-93A4-1F442E4E64FB}" destId="{28E3F0EC-2232-4474-812F-AE31FF43A325}" srcOrd="1" destOrd="0" presId="urn:microsoft.com/office/officeart/2005/8/layout/vProcess5"/>
    <dgm:cxn modelId="{1C301EC8-9DFA-482F-9715-D2FADE2476B3}" type="presParOf" srcId="{F255DC43-5C82-4E65-800F-95C89E1DBFC8}" destId="{C94AC141-EFD5-439D-A101-83FCBF208A7D}" srcOrd="0" destOrd="0" presId="urn:microsoft.com/office/officeart/2005/8/layout/vProcess5"/>
    <dgm:cxn modelId="{3F658688-1EC2-45D2-B37C-DD250F6E8AB4}" type="presParOf" srcId="{F255DC43-5C82-4E65-800F-95C89E1DBFC8}" destId="{24F5723B-DCD6-4924-A6F6-66578923AEA6}" srcOrd="1" destOrd="0" presId="urn:microsoft.com/office/officeart/2005/8/layout/vProcess5"/>
    <dgm:cxn modelId="{78067A9E-661B-44B5-AB19-316394589D70}" type="presParOf" srcId="{F255DC43-5C82-4E65-800F-95C89E1DBFC8}" destId="{79D73B66-9D3C-45E6-AB44-AD11F66B5C80}" srcOrd="2" destOrd="0" presId="urn:microsoft.com/office/officeart/2005/8/layout/vProcess5"/>
    <dgm:cxn modelId="{7EEDB67F-DE13-4A16-A6C0-941D8E1A065A}" type="presParOf" srcId="{F255DC43-5C82-4E65-800F-95C89E1DBFC8}" destId="{07FB513D-9D8C-4855-8843-3BB3EEE01F1B}" srcOrd="3" destOrd="0" presId="urn:microsoft.com/office/officeart/2005/8/layout/vProcess5"/>
    <dgm:cxn modelId="{09250E04-8796-4880-930B-373065CB196A}" type="presParOf" srcId="{F255DC43-5C82-4E65-800F-95C89E1DBFC8}" destId="{ECD332DC-9B01-41DC-8CA3-61E0791EA431}" srcOrd="4" destOrd="0" presId="urn:microsoft.com/office/officeart/2005/8/layout/vProcess5"/>
    <dgm:cxn modelId="{3299B6AD-29B8-4050-BD8F-9B93C9C535CC}" type="presParOf" srcId="{F255DC43-5C82-4E65-800F-95C89E1DBFC8}" destId="{2BD9571E-4613-401A-AC34-59B838E1A748}" srcOrd="5" destOrd="0" presId="urn:microsoft.com/office/officeart/2005/8/layout/vProcess5"/>
    <dgm:cxn modelId="{1399952E-8454-463D-B1BA-E28FFAD0D4C4}" type="presParOf" srcId="{F255DC43-5C82-4E65-800F-95C89E1DBFC8}" destId="{28E3F0EC-2232-4474-812F-AE31FF43A325}" srcOrd="6" destOrd="0" presId="urn:microsoft.com/office/officeart/2005/8/layout/vProcess5"/>
    <dgm:cxn modelId="{07F692A2-018E-4C65-856D-52B0F6D21247}" type="presParOf" srcId="{F255DC43-5C82-4E65-800F-95C89E1DBFC8}" destId="{3706A182-D30D-4535-9FF5-5FF5B3659B07}" srcOrd="7" destOrd="0" presId="urn:microsoft.com/office/officeart/2005/8/layout/vProcess5"/>
    <dgm:cxn modelId="{A7D9D348-9C18-4DD7-8770-B94F9EAD8835}" type="presParOf" srcId="{F255DC43-5C82-4E65-800F-95C89E1DBFC8}" destId="{3DDC47F8-4A38-4AAC-9C6A-FC904E8CE5A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9D7CA-7F1E-4255-B972-1947D271008E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4BC2F20-C9D1-4052-B486-8195E1295840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2- Hyperprolactinemia</a:t>
          </a:r>
          <a:r>
            <a:rPr lang="en-US" sz="13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en-US" sz="1300" dirty="0">
            <a:solidFill>
              <a:schemeClr val="accent3">
                <a:lumMod val="50000"/>
              </a:schemeClr>
            </a:solidFill>
          </a:endParaRPr>
        </a:p>
      </dgm:t>
    </dgm:pt>
    <dgm:pt modelId="{FBAEEEF9-5D35-4ADE-A321-BB9C7C909BA4}" type="parTrans" cxnId="{4B7BDF96-67D2-454B-9D0D-1A2E832AD70C}">
      <dgm:prSet/>
      <dgm:spPr/>
      <dgm:t>
        <a:bodyPr/>
        <a:lstStyle/>
        <a:p>
          <a:endParaRPr lang="en-US"/>
        </a:p>
      </dgm:t>
    </dgm:pt>
    <dgm:pt modelId="{3A9CFFD7-82B4-4136-BA0E-3E894D53F09C}" type="sibTrans" cxnId="{4B7BDF96-67D2-454B-9D0D-1A2E832AD70C}">
      <dgm:prSet/>
      <dgm:spPr/>
      <dgm:t>
        <a:bodyPr/>
        <a:lstStyle/>
        <a:p>
          <a:endParaRPr lang="en-US"/>
        </a:p>
      </dgm:t>
    </dgm:pt>
    <dgm:pt modelId="{A21203AA-6E79-4C6B-923F-1E7745EE217A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loss of +</a:t>
          </a:r>
          <a:r>
            <a:rPr lang="en-US" sz="1800" dirty="0" err="1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ive</a:t>
          </a:r>
          <a:r>
            <a:rPr lang="en-US" sz="18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 estrogen feedback on gonadotropin (mid-cycle)</a:t>
          </a:r>
          <a:r>
            <a:rPr lang="en-US" sz="1400" dirty="0" smtClean="0"/>
            <a:t> </a:t>
          </a:r>
          <a:endParaRPr lang="en-US" sz="1400" dirty="0"/>
        </a:p>
      </dgm:t>
    </dgm:pt>
    <dgm:pt modelId="{EABA8B86-3F28-4E9E-AFC4-316C081D6BF8}" type="parTrans" cxnId="{795DA69D-1E42-4965-8BF9-8E832CC78BD9}">
      <dgm:prSet/>
      <dgm:spPr/>
      <dgm:t>
        <a:bodyPr/>
        <a:lstStyle/>
        <a:p>
          <a:endParaRPr lang="en-US"/>
        </a:p>
      </dgm:t>
    </dgm:pt>
    <dgm:pt modelId="{5309B908-6CEB-417D-92A3-4DFE29C45383}" type="sibTrans" cxnId="{795DA69D-1E42-4965-8BF9-8E832CC78BD9}">
      <dgm:prSet/>
      <dgm:spPr/>
      <dgm:t>
        <a:bodyPr/>
        <a:lstStyle/>
        <a:p>
          <a:endParaRPr lang="en-US"/>
        </a:p>
      </dgm:t>
    </dgm:pt>
    <dgm:pt modelId="{EE83184A-4AF0-4DA7-91BB-4520FA345B51}" type="pres">
      <dgm:prSet presAssocID="{71F9D7CA-7F1E-4255-B972-1947D27100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1DE50-A89D-4C85-872A-FEA8FE6F2ABE}" type="pres">
      <dgm:prSet presAssocID="{71F9D7CA-7F1E-4255-B972-1947D271008E}" presName="dummyMaxCanvas" presStyleCnt="0">
        <dgm:presLayoutVars/>
      </dgm:prSet>
      <dgm:spPr/>
    </dgm:pt>
    <dgm:pt modelId="{8789FF3F-AA24-4453-9654-EC37B4465B64}" type="pres">
      <dgm:prSet presAssocID="{71F9D7CA-7F1E-4255-B972-1947D271008E}" presName="TwoNodes_1" presStyleLbl="node1" presStyleIdx="0" presStyleCnt="2" custScaleX="117647" custLinFactNeighborX="9016" custLinFactNeighborY="11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61C95-0BEF-4DF4-BDFA-F825487F678B}" type="pres">
      <dgm:prSet presAssocID="{71F9D7CA-7F1E-4255-B972-1947D271008E}" presName="TwoNodes_2" presStyleLbl="node1" presStyleIdx="1" presStyleCnt="2" custScaleX="117647" custLinFactNeighborX="-12108" custLinFactNeighborY="-2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16F51-7891-4052-847A-780AD1A3CF57}" type="pres">
      <dgm:prSet presAssocID="{71F9D7CA-7F1E-4255-B972-1947D271008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96D54-D2AE-408D-A873-69A3125D09CB}" type="pres">
      <dgm:prSet presAssocID="{71F9D7CA-7F1E-4255-B972-1947D27100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0F594-F63C-4080-ABD0-706B0EBB26F5}" type="pres">
      <dgm:prSet presAssocID="{71F9D7CA-7F1E-4255-B972-1947D27100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1CABF-BCE9-40DB-84AC-34AE3DE039CD}" type="presOf" srcId="{A21203AA-6E79-4C6B-923F-1E7745EE217A}" destId="{60261C95-0BEF-4DF4-BDFA-F825487F678B}" srcOrd="0" destOrd="0" presId="urn:microsoft.com/office/officeart/2005/8/layout/vProcess5"/>
    <dgm:cxn modelId="{2A070CD1-6FA5-4C33-9E84-31EA02D6726A}" type="presOf" srcId="{71F9D7CA-7F1E-4255-B972-1947D271008E}" destId="{EE83184A-4AF0-4DA7-91BB-4520FA345B51}" srcOrd="0" destOrd="0" presId="urn:microsoft.com/office/officeart/2005/8/layout/vProcess5"/>
    <dgm:cxn modelId="{795DA69D-1E42-4965-8BF9-8E832CC78BD9}" srcId="{71F9D7CA-7F1E-4255-B972-1947D271008E}" destId="{A21203AA-6E79-4C6B-923F-1E7745EE217A}" srcOrd="1" destOrd="0" parTransId="{EABA8B86-3F28-4E9E-AFC4-316C081D6BF8}" sibTransId="{5309B908-6CEB-417D-92A3-4DFE29C45383}"/>
    <dgm:cxn modelId="{33A56B9F-E631-462B-BA06-F99B6A0ACE2E}" type="presOf" srcId="{3A9CFFD7-82B4-4136-BA0E-3E894D53F09C}" destId="{F6C16F51-7891-4052-847A-780AD1A3CF57}" srcOrd="0" destOrd="0" presId="urn:microsoft.com/office/officeart/2005/8/layout/vProcess5"/>
    <dgm:cxn modelId="{4B7BDF96-67D2-454B-9D0D-1A2E832AD70C}" srcId="{71F9D7CA-7F1E-4255-B972-1947D271008E}" destId="{94BC2F20-C9D1-4052-B486-8195E1295840}" srcOrd="0" destOrd="0" parTransId="{FBAEEEF9-5D35-4ADE-A321-BB9C7C909BA4}" sibTransId="{3A9CFFD7-82B4-4136-BA0E-3E894D53F09C}"/>
    <dgm:cxn modelId="{0518740B-0AD7-45BF-B37F-F79F45AD1158}" type="presOf" srcId="{94BC2F20-C9D1-4052-B486-8195E1295840}" destId="{8789FF3F-AA24-4453-9654-EC37B4465B64}" srcOrd="0" destOrd="0" presId="urn:microsoft.com/office/officeart/2005/8/layout/vProcess5"/>
    <dgm:cxn modelId="{0C767C92-3D99-4A18-90B2-6C2962503334}" type="presOf" srcId="{94BC2F20-C9D1-4052-B486-8195E1295840}" destId="{A0296D54-D2AE-408D-A873-69A3125D09CB}" srcOrd="1" destOrd="0" presId="urn:microsoft.com/office/officeart/2005/8/layout/vProcess5"/>
    <dgm:cxn modelId="{C6972F40-FE9B-46B8-A37A-887339F33EEA}" type="presOf" srcId="{A21203AA-6E79-4C6B-923F-1E7745EE217A}" destId="{FC60F594-F63C-4080-ABD0-706B0EBB26F5}" srcOrd="1" destOrd="0" presId="urn:microsoft.com/office/officeart/2005/8/layout/vProcess5"/>
    <dgm:cxn modelId="{D9F2637A-D016-45D0-B5BD-56795D26F259}" type="presParOf" srcId="{EE83184A-4AF0-4DA7-91BB-4520FA345B51}" destId="{F061DE50-A89D-4C85-872A-FEA8FE6F2ABE}" srcOrd="0" destOrd="0" presId="urn:microsoft.com/office/officeart/2005/8/layout/vProcess5"/>
    <dgm:cxn modelId="{EF2B0D6F-4EA7-46A0-B96E-DFD200AB2935}" type="presParOf" srcId="{EE83184A-4AF0-4DA7-91BB-4520FA345B51}" destId="{8789FF3F-AA24-4453-9654-EC37B4465B64}" srcOrd="1" destOrd="0" presId="urn:microsoft.com/office/officeart/2005/8/layout/vProcess5"/>
    <dgm:cxn modelId="{BD9B8728-E0CA-4338-9FA5-1BBDE96002DA}" type="presParOf" srcId="{EE83184A-4AF0-4DA7-91BB-4520FA345B51}" destId="{60261C95-0BEF-4DF4-BDFA-F825487F678B}" srcOrd="2" destOrd="0" presId="urn:microsoft.com/office/officeart/2005/8/layout/vProcess5"/>
    <dgm:cxn modelId="{8F488F74-7F10-4C53-B389-E8E3D1589BF8}" type="presParOf" srcId="{EE83184A-4AF0-4DA7-91BB-4520FA345B51}" destId="{F6C16F51-7891-4052-847A-780AD1A3CF57}" srcOrd="3" destOrd="0" presId="urn:microsoft.com/office/officeart/2005/8/layout/vProcess5"/>
    <dgm:cxn modelId="{732C1651-6ED9-401C-B081-CC4D67EC9C99}" type="presParOf" srcId="{EE83184A-4AF0-4DA7-91BB-4520FA345B51}" destId="{A0296D54-D2AE-408D-A873-69A3125D09CB}" srcOrd="4" destOrd="0" presId="urn:microsoft.com/office/officeart/2005/8/layout/vProcess5"/>
    <dgm:cxn modelId="{EFA071D7-84F7-4A20-8814-569E0BB9B0F3}" type="presParOf" srcId="{EE83184A-4AF0-4DA7-91BB-4520FA345B51}" destId="{FC60F594-F63C-4080-ABD0-706B0EBB26F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FE82D-EFB1-4A80-BA97-34A97851494B}" type="doc">
      <dgm:prSet loTypeId="urn:microsoft.com/office/officeart/2005/8/layout/vProcess5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8089B1D-6B2E-4618-B1BA-DF4A0ADC7E19}">
      <dgm:prSet/>
      <dgm:spPr/>
      <dgm:t>
        <a:bodyPr/>
        <a:lstStyle/>
        <a:p>
          <a:pPr rtl="0"/>
          <a:r>
            <a:rPr lang="en-US" dirty="0" smtClean="0"/>
            <a:t>Direct PRL effects on ovarian </a:t>
          </a:r>
          <a:r>
            <a:rPr lang="en-US" dirty="0" smtClean="0">
              <a:solidFill>
                <a:srgbClr val="C00000"/>
              </a:solidFill>
            </a:rPr>
            <a:t>granulosa cells</a:t>
          </a:r>
          <a:endParaRPr lang="en-US" dirty="0">
            <a:solidFill>
              <a:srgbClr val="C00000"/>
            </a:solidFill>
          </a:endParaRPr>
        </a:p>
      </dgm:t>
    </dgm:pt>
    <dgm:pt modelId="{355FBCEE-4364-4344-9CFB-2C41FC532723}" type="parTrans" cxnId="{C03D1848-FDD8-4056-AF26-F82CD01C6D87}">
      <dgm:prSet/>
      <dgm:spPr/>
      <dgm:t>
        <a:bodyPr/>
        <a:lstStyle/>
        <a:p>
          <a:endParaRPr lang="en-US"/>
        </a:p>
      </dgm:t>
    </dgm:pt>
    <dgm:pt modelId="{B0DA7531-6687-4FC3-85E4-C7248F3BCF57}" type="sibTrans" cxnId="{C03D1848-FDD8-4056-AF26-F82CD01C6D87}">
      <dgm:prSet/>
      <dgm:spPr/>
      <dgm:t>
        <a:bodyPr/>
        <a:lstStyle/>
        <a:p>
          <a:endParaRPr lang="en-US"/>
        </a:p>
      </dgm:t>
    </dgm:pt>
    <dgm:pt modelId="{E324A3F9-D324-4CA3-92ED-EA09E76408F6}">
      <dgm:prSet/>
      <dgm:spPr/>
      <dgm:t>
        <a:bodyPr/>
        <a:lstStyle/>
        <a:p>
          <a:pPr rtl="0"/>
          <a:r>
            <a:rPr lang="en-US" dirty="0" smtClean="0"/>
            <a:t>Stimulation of the expression of type 2 </a:t>
          </a:r>
          <a:r>
            <a:rPr lang="en-US" dirty="0" smtClean="0">
              <a:solidFill>
                <a:srgbClr val="C00000"/>
              </a:solidFill>
            </a:rPr>
            <a:t>3β-</a:t>
          </a:r>
          <a:r>
            <a:rPr lang="en-US" dirty="0" err="1" smtClean="0">
              <a:solidFill>
                <a:srgbClr val="C00000"/>
              </a:solidFill>
            </a:rPr>
            <a:t>hydroxysteroid</a:t>
          </a:r>
          <a:r>
            <a:rPr lang="en-US" dirty="0" smtClean="0">
              <a:solidFill>
                <a:srgbClr val="C00000"/>
              </a:solidFill>
            </a:rPr>
            <a:t> dehydrogenase</a:t>
          </a:r>
          <a:endParaRPr lang="en-US" dirty="0">
            <a:solidFill>
              <a:srgbClr val="C00000"/>
            </a:solidFill>
          </a:endParaRPr>
        </a:p>
      </dgm:t>
    </dgm:pt>
    <dgm:pt modelId="{80074FF6-19DB-45D2-A220-BBE74ADEE1DF}" type="parTrans" cxnId="{E09176A6-C410-4BA7-B2B8-1D6A5996B3BF}">
      <dgm:prSet/>
      <dgm:spPr/>
      <dgm:t>
        <a:bodyPr/>
        <a:lstStyle/>
        <a:p>
          <a:endParaRPr lang="en-US"/>
        </a:p>
      </dgm:t>
    </dgm:pt>
    <dgm:pt modelId="{95848294-7BA0-4B6D-98AE-4106F782A013}" type="sibTrans" cxnId="{E09176A6-C410-4BA7-B2B8-1D6A5996B3BF}">
      <dgm:prSet/>
      <dgm:spPr/>
      <dgm:t>
        <a:bodyPr/>
        <a:lstStyle/>
        <a:p>
          <a:endParaRPr lang="en-US" dirty="0"/>
        </a:p>
      </dgm:t>
    </dgm:pt>
    <dgm:pt modelId="{A9C9A5AD-CEF7-424C-BB5D-F0AEE5814C16}">
      <dgm:prSet/>
      <dgm:spPr/>
      <dgm:t>
        <a:bodyPr/>
        <a:lstStyle/>
        <a:p>
          <a:r>
            <a:rPr lang="en-US" dirty="0" smtClean="0">
              <a:effectLst/>
            </a:rPr>
            <a:t>Catalyzing the final step in </a:t>
          </a:r>
          <a:r>
            <a:rPr lang="en-US" dirty="0" smtClean="0">
              <a:solidFill>
                <a:srgbClr val="C00000"/>
              </a:solidFill>
              <a:effectLst/>
            </a:rPr>
            <a:t>progesterone biosynthesis </a:t>
          </a:r>
          <a:r>
            <a:rPr lang="en-US" dirty="0" smtClean="0">
              <a:effectLst/>
            </a:rPr>
            <a:t>&amp; secretion of IGF2. </a:t>
          </a:r>
        </a:p>
      </dgm:t>
    </dgm:pt>
    <dgm:pt modelId="{49B26652-C48F-4100-8682-7AF1F77A1763}" type="parTrans" cxnId="{6431EA60-8CCD-48CD-87D2-F9DFCFC35B48}">
      <dgm:prSet/>
      <dgm:spPr/>
      <dgm:t>
        <a:bodyPr/>
        <a:lstStyle/>
        <a:p>
          <a:endParaRPr lang="en-US"/>
        </a:p>
      </dgm:t>
    </dgm:pt>
    <dgm:pt modelId="{4856C7B1-C864-41F9-8DCD-3A6F6A00102F}" type="sibTrans" cxnId="{6431EA60-8CCD-48CD-87D2-F9DFCFC35B48}">
      <dgm:prSet/>
      <dgm:spPr/>
      <dgm:t>
        <a:bodyPr/>
        <a:lstStyle/>
        <a:p>
          <a:endParaRPr lang="en-US"/>
        </a:p>
      </dgm:t>
    </dgm:pt>
    <dgm:pt modelId="{393F6704-164E-42CF-BC3B-D6888958605A}" type="pres">
      <dgm:prSet presAssocID="{BB5FE82D-EFB1-4A80-BA97-34A9785149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3D56A5-39DC-49F7-B891-7A4DC50B594E}" type="pres">
      <dgm:prSet presAssocID="{BB5FE82D-EFB1-4A80-BA97-34A97851494B}" presName="dummyMaxCanvas" presStyleCnt="0">
        <dgm:presLayoutVars/>
      </dgm:prSet>
      <dgm:spPr/>
    </dgm:pt>
    <dgm:pt modelId="{613D3FA1-10D0-4E63-B2B0-454382E451BE}" type="pres">
      <dgm:prSet presAssocID="{BB5FE82D-EFB1-4A80-BA97-34A97851494B}" presName="ThreeNodes_1" presStyleLbl="node1" presStyleIdx="0" presStyleCnt="3" custLinFactNeighborX="-6115" custLinFactNeighborY="-2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7DF47-1D15-4300-949C-0B1E162664C3}" type="pres">
      <dgm:prSet presAssocID="{BB5FE82D-EFB1-4A80-BA97-34A97851494B}" presName="ThreeNodes_2" presStyleLbl="node1" presStyleIdx="1" presStyleCnt="3" custLinFactNeighborX="-8591" custLinFactNeighborY="-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137E4-BA20-4224-BC33-E1AF2FD32726}" type="pres">
      <dgm:prSet presAssocID="{BB5FE82D-EFB1-4A80-BA97-34A97851494B}" presName="ThreeNodes_3" presStyleLbl="node1" presStyleIdx="2" presStyleCnt="3" custLinFactNeighborX="-17472" custLinFactNeighborY="-6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4E1E1-3090-484F-9556-37EA4C73EE07}" type="pres">
      <dgm:prSet presAssocID="{BB5FE82D-EFB1-4A80-BA97-34A97851494B}" presName="ThreeConn_1-2" presStyleLbl="fgAccFollowNode1" presStyleIdx="0" presStyleCnt="2" custLinFactNeighborX="-43051" custLinFactNeighborY="-7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73657-0541-43DF-87B4-3B8F9164A7B3}" type="pres">
      <dgm:prSet presAssocID="{BB5FE82D-EFB1-4A80-BA97-34A97851494B}" presName="ThreeConn_2-3" presStyleLbl="fgAccFollowNode1" presStyleIdx="1" presStyleCnt="2" custLinFactX="-103328" custLinFactNeighborX="-200000" custLinFactNeighborY="-1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E4D2E-5D9B-4C30-8D08-17C66A5B5EF3}" type="pres">
      <dgm:prSet presAssocID="{BB5FE82D-EFB1-4A80-BA97-34A97851494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5FD18-FFEA-44A8-9386-FE0805458D35}" type="pres">
      <dgm:prSet presAssocID="{BB5FE82D-EFB1-4A80-BA97-34A97851494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B7A83-6076-4DB7-AC1D-AB65876AC06A}" type="pres">
      <dgm:prSet presAssocID="{BB5FE82D-EFB1-4A80-BA97-34A97851494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E84E3-0775-4DA5-8BE3-7BBDB3CC914F}" type="presOf" srcId="{B8089B1D-6B2E-4618-B1BA-DF4A0ADC7E19}" destId="{613D3FA1-10D0-4E63-B2B0-454382E451BE}" srcOrd="0" destOrd="0" presId="urn:microsoft.com/office/officeart/2005/8/layout/vProcess5"/>
    <dgm:cxn modelId="{C339E87D-E052-4C96-91BA-5E5678D85757}" type="presOf" srcId="{B0DA7531-6687-4FC3-85E4-C7248F3BCF57}" destId="{E744E1E1-3090-484F-9556-37EA4C73EE07}" srcOrd="0" destOrd="0" presId="urn:microsoft.com/office/officeart/2005/8/layout/vProcess5"/>
    <dgm:cxn modelId="{33187526-2E5A-4611-A297-D66A08A043FC}" type="presOf" srcId="{E324A3F9-D324-4CA3-92ED-EA09E76408F6}" destId="{AD15FD18-FFEA-44A8-9386-FE0805458D35}" srcOrd="1" destOrd="0" presId="urn:microsoft.com/office/officeart/2005/8/layout/vProcess5"/>
    <dgm:cxn modelId="{E09176A6-C410-4BA7-B2B8-1D6A5996B3BF}" srcId="{BB5FE82D-EFB1-4A80-BA97-34A97851494B}" destId="{E324A3F9-D324-4CA3-92ED-EA09E76408F6}" srcOrd="1" destOrd="0" parTransId="{80074FF6-19DB-45D2-A220-BBE74ADEE1DF}" sibTransId="{95848294-7BA0-4B6D-98AE-4106F782A013}"/>
    <dgm:cxn modelId="{AF4C10BF-F334-4268-88AE-CF7908BDBFAC}" type="presOf" srcId="{B8089B1D-6B2E-4618-B1BA-DF4A0ADC7E19}" destId="{0E2E4D2E-5D9B-4C30-8D08-17C66A5B5EF3}" srcOrd="1" destOrd="0" presId="urn:microsoft.com/office/officeart/2005/8/layout/vProcess5"/>
    <dgm:cxn modelId="{6431EA60-8CCD-48CD-87D2-F9DFCFC35B48}" srcId="{BB5FE82D-EFB1-4A80-BA97-34A97851494B}" destId="{A9C9A5AD-CEF7-424C-BB5D-F0AEE5814C16}" srcOrd="2" destOrd="0" parTransId="{49B26652-C48F-4100-8682-7AF1F77A1763}" sibTransId="{4856C7B1-C864-41F9-8DCD-3A6F6A00102F}"/>
    <dgm:cxn modelId="{6CBF307C-6915-40D9-8418-017DBF67C466}" type="presOf" srcId="{A9C9A5AD-CEF7-424C-BB5D-F0AEE5814C16}" destId="{B51B7A83-6076-4DB7-AC1D-AB65876AC06A}" srcOrd="1" destOrd="0" presId="urn:microsoft.com/office/officeart/2005/8/layout/vProcess5"/>
    <dgm:cxn modelId="{3E59A510-EFF5-4D99-A4BD-42547FA4B101}" type="presOf" srcId="{A9C9A5AD-CEF7-424C-BB5D-F0AEE5814C16}" destId="{D32137E4-BA20-4224-BC33-E1AF2FD32726}" srcOrd="0" destOrd="0" presId="urn:microsoft.com/office/officeart/2005/8/layout/vProcess5"/>
    <dgm:cxn modelId="{C03D1848-FDD8-4056-AF26-F82CD01C6D87}" srcId="{BB5FE82D-EFB1-4A80-BA97-34A97851494B}" destId="{B8089B1D-6B2E-4618-B1BA-DF4A0ADC7E19}" srcOrd="0" destOrd="0" parTransId="{355FBCEE-4364-4344-9CFB-2C41FC532723}" sibTransId="{B0DA7531-6687-4FC3-85E4-C7248F3BCF57}"/>
    <dgm:cxn modelId="{851F2F1A-DABE-4294-9364-B73389D46250}" type="presOf" srcId="{E324A3F9-D324-4CA3-92ED-EA09E76408F6}" destId="{73E7DF47-1D15-4300-949C-0B1E162664C3}" srcOrd="0" destOrd="0" presId="urn:microsoft.com/office/officeart/2005/8/layout/vProcess5"/>
    <dgm:cxn modelId="{2BBF9E5F-C629-431C-A04D-21C39D28ED15}" type="presOf" srcId="{BB5FE82D-EFB1-4A80-BA97-34A97851494B}" destId="{393F6704-164E-42CF-BC3B-D6888958605A}" srcOrd="0" destOrd="0" presId="urn:microsoft.com/office/officeart/2005/8/layout/vProcess5"/>
    <dgm:cxn modelId="{2FC6BEFD-A319-4FF5-A994-D10384DBD0A8}" type="presOf" srcId="{95848294-7BA0-4B6D-98AE-4106F782A013}" destId="{23D73657-0541-43DF-87B4-3B8F9164A7B3}" srcOrd="0" destOrd="0" presId="urn:microsoft.com/office/officeart/2005/8/layout/vProcess5"/>
    <dgm:cxn modelId="{FCCF9372-0FC2-46D5-B1CA-A18A9A2A3EC4}" type="presParOf" srcId="{393F6704-164E-42CF-BC3B-D6888958605A}" destId="{703D56A5-39DC-49F7-B891-7A4DC50B594E}" srcOrd="0" destOrd="0" presId="urn:microsoft.com/office/officeart/2005/8/layout/vProcess5"/>
    <dgm:cxn modelId="{9B1D7ACF-209F-4F25-B3D3-D2FBC78D6042}" type="presParOf" srcId="{393F6704-164E-42CF-BC3B-D6888958605A}" destId="{613D3FA1-10D0-4E63-B2B0-454382E451BE}" srcOrd="1" destOrd="0" presId="urn:microsoft.com/office/officeart/2005/8/layout/vProcess5"/>
    <dgm:cxn modelId="{082B7A7A-3A77-449C-9A5C-E5F58DE8977A}" type="presParOf" srcId="{393F6704-164E-42CF-BC3B-D6888958605A}" destId="{73E7DF47-1D15-4300-949C-0B1E162664C3}" srcOrd="2" destOrd="0" presId="urn:microsoft.com/office/officeart/2005/8/layout/vProcess5"/>
    <dgm:cxn modelId="{E5425638-CBC7-4332-A1D6-F14A5240C66A}" type="presParOf" srcId="{393F6704-164E-42CF-BC3B-D6888958605A}" destId="{D32137E4-BA20-4224-BC33-E1AF2FD32726}" srcOrd="3" destOrd="0" presId="urn:microsoft.com/office/officeart/2005/8/layout/vProcess5"/>
    <dgm:cxn modelId="{E8272847-84BE-4049-AEBA-64E4019DF240}" type="presParOf" srcId="{393F6704-164E-42CF-BC3B-D6888958605A}" destId="{E744E1E1-3090-484F-9556-37EA4C73EE07}" srcOrd="4" destOrd="0" presId="urn:microsoft.com/office/officeart/2005/8/layout/vProcess5"/>
    <dgm:cxn modelId="{3A6A679A-39D5-4478-87F4-6F3890123791}" type="presParOf" srcId="{393F6704-164E-42CF-BC3B-D6888958605A}" destId="{23D73657-0541-43DF-87B4-3B8F9164A7B3}" srcOrd="5" destOrd="0" presId="urn:microsoft.com/office/officeart/2005/8/layout/vProcess5"/>
    <dgm:cxn modelId="{AA919DB7-3221-43EA-BC12-2F6863D43C0C}" type="presParOf" srcId="{393F6704-164E-42CF-BC3B-D6888958605A}" destId="{0E2E4D2E-5D9B-4C30-8D08-17C66A5B5EF3}" srcOrd="6" destOrd="0" presId="urn:microsoft.com/office/officeart/2005/8/layout/vProcess5"/>
    <dgm:cxn modelId="{FBBA5C7A-9EBF-47BF-AC38-912C5413099C}" type="presParOf" srcId="{393F6704-164E-42CF-BC3B-D6888958605A}" destId="{AD15FD18-FFEA-44A8-9386-FE0805458D35}" srcOrd="7" destOrd="0" presId="urn:microsoft.com/office/officeart/2005/8/layout/vProcess5"/>
    <dgm:cxn modelId="{CE07A436-7070-4D47-B1DF-EDB81AC738C2}" type="presParOf" srcId="{393F6704-164E-42CF-BC3B-D6888958605A}" destId="{B51B7A83-6076-4DB7-AC1D-AB65876AC0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634745-0D48-4374-8DD3-342DC03751F2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9C613-80CA-4F57-A8A4-FF8FEA0C6168}">
      <dgm:prSet/>
      <dgm:spPr/>
      <dgm:t>
        <a:bodyPr/>
        <a:lstStyle/>
        <a:p>
          <a:pPr rtl="0"/>
          <a:r>
            <a:rPr lang="en-US" dirty="0" smtClean="0"/>
            <a:t> Directly suppresses </a:t>
          </a:r>
          <a:r>
            <a:rPr lang="en-US" dirty="0" smtClean="0">
              <a:solidFill>
                <a:srgbClr val="C00000"/>
              </a:solidFill>
            </a:rPr>
            <a:t>progesterone &amp; estrogen </a:t>
          </a:r>
          <a:r>
            <a:rPr lang="en-US" dirty="0" smtClean="0"/>
            <a:t>from ovaries </a:t>
          </a:r>
          <a:endParaRPr lang="en-US" dirty="0"/>
        </a:p>
      </dgm:t>
    </dgm:pt>
    <dgm:pt modelId="{55FF5D3F-730E-414D-B759-2DE47C6785B8}" type="parTrans" cxnId="{0CA1EB83-714E-41D0-BDDB-8AE620E12D3E}">
      <dgm:prSet/>
      <dgm:spPr/>
      <dgm:t>
        <a:bodyPr/>
        <a:lstStyle/>
        <a:p>
          <a:endParaRPr lang="en-US"/>
        </a:p>
      </dgm:t>
    </dgm:pt>
    <dgm:pt modelId="{8E794236-F3A9-4C71-93A8-168F3DE3E319}" type="sibTrans" cxnId="{0CA1EB83-714E-41D0-BDDB-8AE620E12D3E}">
      <dgm:prSet/>
      <dgm:spPr/>
      <dgm:t>
        <a:bodyPr/>
        <a:lstStyle/>
        <a:p>
          <a:endParaRPr lang="en-US"/>
        </a:p>
      </dgm:t>
    </dgm:pt>
    <dgm:pt modelId="{3CF46B8B-83CB-4AED-AED6-FF96B1567E84}">
      <dgm:prSet/>
      <dgm:spPr/>
      <dgm:t>
        <a:bodyPr/>
        <a:lstStyle/>
        <a:p>
          <a:pPr rtl="0"/>
          <a:r>
            <a:rPr lang="en-US" dirty="0" smtClean="0"/>
            <a:t>Direct effects on </a:t>
          </a:r>
          <a:r>
            <a:rPr lang="en-US" dirty="0" smtClean="0">
              <a:solidFill>
                <a:srgbClr val="C00000"/>
              </a:solidFill>
            </a:rPr>
            <a:t>ovarian aromatase activity </a:t>
          </a:r>
          <a:r>
            <a:rPr lang="en-US" dirty="0" smtClean="0"/>
            <a:t>&amp;  by </a:t>
          </a:r>
          <a:r>
            <a:rPr lang="en-US" dirty="0" smtClean="0">
              <a:solidFill>
                <a:srgbClr val="C00000"/>
              </a:solidFill>
            </a:rPr>
            <a:t>blocking the stimulatory effects of FSH. </a:t>
          </a:r>
          <a:endParaRPr lang="en-US" dirty="0">
            <a:solidFill>
              <a:srgbClr val="C00000"/>
            </a:solidFill>
          </a:endParaRPr>
        </a:p>
      </dgm:t>
    </dgm:pt>
    <dgm:pt modelId="{79E13BD2-9DDC-42A5-8E22-8A4C2FC473FF}" type="parTrans" cxnId="{72F1987C-B901-4DC7-9E56-EB9A95554FE2}">
      <dgm:prSet/>
      <dgm:spPr/>
      <dgm:t>
        <a:bodyPr/>
        <a:lstStyle/>
        <a:p>
          <a:endParaRPr lang="en-US"/>
        </a:p>
      </dgm:t>
    </dgm:pt>
    <dgm:pt modelId="{4F9D6134-E6E7-4790-BBD3-4104D62700CE}" type="sibTrans" cxnId="{72F1987C-B901-4DC7-9E56-EB9A95554FE2}">
      <dgm:prSet/>
      <dgm:spPr/>
      <dgm:t>
        <a:bodyPr/>
        <a:lstStyle/>
        <a:p>
          <a:endParaRPr lang="en-US"/>
        </a:p>
      </dgm:t>
    </dgm:pt>
    <dgm:pt modelId="{053D99FA-5B11-4A77-837D-4B8A924C22D6}" type="pres">
      <dgm:prSet presAssocID="{92634745-0D48-4374-8DD3-342DC03751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D21DF-B162-4B18-8DC3-5426F6E36314}" type="pres">
      <dgm:prSet presAssocID="{D0A9C613-80CA-4F57-A8A4-FF8FEA0C6168}" presName="parentText" presStyleLbl="node1" presStyleIdx="0" presStyleCnt="2" custLinFactY="11658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48751-57A6-493B-8D11-3FA18CA54526}" type="pres">
      <dgm:prSet presAssocID="{8E794236-F3A9-4C71-93A8-168F3DE3E319}" presName="spacer" presStyleCnt="0"/>
      <dgm:spPr/>
    </dgm:pt>
    <dgm:pt modelId="{69631FC1-67B6-46CB-B641-2E4619ABE746}" type="pres">
      <dgm:prSet presAssocID="{3CF46B8B-83CB-4AED-AED6-FF96B1567E84}" presName="parentText" presStyleLbl="node1" presStyleIdx="1" presStyleCnt="2" custLinFactY="-21516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462EC-8294-49C2-BCA2-E8001CD85F6F}" type="presOf" srcId="{92634745-0D48-4374-8DD3-342DC03751F2}" destId="{053D99FA-5B11-4A77-837D-4B8A924C22D6}" srcOrd="0" destOrd="0" presId="urn:microsoft.com/office/officeart/2005/8/layout/vList2"/>
    <dgm:cxn modelId="{1CA4688F-1E97-4548-8760-A327FB8F52B4}" type="presOf" srcId="{3CF46B8B-83CB-4AED-AED6-FF96B1567E84}" destId="{69631FC1-67B6-46CB-B641-2E4619ABE746}" srcOrd="0" destOrd="0" presId="urn:microsoft.com/office/officeart/2005/8/layout/vList2"/>
    <dgm:cxn modelId="{0CA1EB83-714E-41D0-BDDB-8AE620E12D3E}" srcId="{92634745-0D48-4374-8DD3-342DC03751F2}" destId="{D0A9C613-80CA-4F57-A8A4-FF8FEA0C6168}" srcOrd="0" destOrd="0" parTransId="{55FF5D3F-730E-414D-B759-2DE47C6785B8}" sibTransId="{8E794236-F3A9-4C71-93A8-168F3DE3E319}"/>
    <dgm:cxn modelId="{891CA49D-2C7E-445C-8B87-21F443292941}" type="presOf" srcId="{D0A9C613-80CA-4F57-A8A4-FF8FEA0C6168}" destId="{CF4D21DF-B162-4B18-8DC3-5426F6E36314}" srcOrd="0" destOrd="0" presId="urn:microsoft.com/office/officeart/2005/8/layout/vList2"/>
    <dgm:cxn modelId="{72F1987C-B901-4DC7-9E56-EB9A95554FE2}" srcId="{92634745-0D48-4374-8DD3-342DC03751F2}" destId="{3CF46B8B-83CB-4AED-AED6-FF96B1567E84}" srcOrd="1" destOrd="0" parTransId="{79E13BD2-9DDC-42A5-8E22-8A4C2FC473FF}" sibTransId="{4F9D6134-E6E7-4790-BBD3-4104D62700CE}"/>
    <dgm:cxn modelId="{5811F347-2821-4FBF-BE3A-B6EC41A146F6}" type="presParOf" srcId="{053D99FA-5B11-4A77-837D-4B8A924C22D6}" destId="{CF4D21DF-B162-4B18-8DC3-5426F6E36314}" srcOrd="0" destOrd="0" presId="urn:microsoft.com/office/officeart/2005/8/layout/vList2"/>
    <dgm:cxn modelId="{A6B16EE0-1515-4A46-ABE4-9AD8C28E47F1}" type="presParOf" srcId="{053D99FA-5B11-4A77-837D-4B8A924C22D6}" destId="{CE548751-57A6-493B-8D11-3FA18CA54526}" srcOrd="1" destOrd="0" presId="urn:microsoft.com/office/officeart/2005/8/layout/vList2"/>
    <dgm:cxn modelId="{27266383-2335-4944-9B70-20FAB9BEA8B7}" type="presParOf" srcId="{053D99FA-5B11-4A77-837D-4B8A924C22D6}" destId="{69631FC1-67B6-46CB-B641-2E4619ABE7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5723B-DCD6-4924-A6F6-66578923AEA6}">
      <dsp:nvSpPr>
        <dsp:cNvPr id="0" name=""/>
        <dsp:cNvSpPr/>
      </dsp:nvSpPr>
      <dsp:spPr>
        <a:xfrm>
          <a:off x="510890" y="59664"/>
          <a:ext cx="6196366" cy="336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1- Hyperprolactinemia </a:t>
          </a:r>
          <a:r>
            <a:rPr lang="en-US" sz="1500" kern="1200" dirty="0" smtClean="0">
              <a:solidFill>
                <a:schemeClr val="accent3">
                  <a:lumMod val="50000"/>
                </a:schemeClr>
              </a:solidFill>
            </a:rPr>
            <a:t>  </a:t>
          </a:r>
          <a:endParaRPr lang="en-US" sz="1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20733" y="69507"/>
        <a:ext cx="5833727" cy="316377"/>
      </dsp:txXfrm>
    </dsp:sp>
    <dsp:sp modelId="{79D73B66-9D3C-45E6-AB44-AD11F66B5C80}">
      <dsp:nvSpPr>
        <dsp:cNvPr id="0" name=""/>
        <dsp:cNvSpPr/>
      </dsp:nvSpPr>
      <dsp:spPr>
        <a:xfrm>
          <a:off x="509745" y="421654"/>
          <a:ext cx="6196366" cy="336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1500" kern="12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Suppression of GNRH</a:t>
          </a:r>
          <a:endParaRPr lang="en-US" sz="1500" kern="1200" dirty="0">
            <a:solidFill>
              <a:schemeClr val="accent3">
                <a:lumMod val="50000"/>
              </a:schemeClr>
            </a:solidFill>
            <a:latin typeface="Arial Rounded MT Bold" panose="020F0704030504030204" pitchFamily="34" charset="0"/>
          </a:endParaRPr>
        </a:p>
      </dsp:txBody>
      <dsp:txXfrm>
        <a:off x="519588" y="431497"/>
        <a:ext cx="5411500" cy="316377"/>
      </dsp:txXfrm>
    </dsp:sp>
    <dsp:sp modelId="{07FB513D-9D8C-4855-8843-3BB3EEE01F1B}">
      <dsp:nvSpPr>
        <dsp:cNvPr id="0" name=""/>
        <dsp:cNvSpPr/>
      </dsp:nvSpPr>
      <dsp:spPr>
        <a:xfrm>
          <a:off x="513496" y="772900"/>
          <a:ext cx="6196366" cy="336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Decrease LH pulse amplitude &amp; frequency</a:t>
          </a:r>
          <a:endParaRPr lang="en-US" sz="1500" kern="1200" dirty="0">
            <a:solidFill>
              <a:schemeClr val="accent3">
                <a:lumMod val="50000"/>
              </a:schemeClr>
            </a:solidFill>
            <a:latin typeface="Arial Rounded MT Bold" panose="020F0704030504030204" pitchFamily="34" charset="0"/>
          </a:endParaRPr>
        </a:p>
      </dsp:txBody>
      <dsp:txXfrm>
        <a:off x="523339" y="782743"/>
        <a:ext cx="5411500" cy="316377"/>
      </dsp:txXfrm>
    </dsp:sp>
    <dsp:sp modelId="{ECD332DC-9B01-41DC-8CA3-61E0791EA431}">
      <dsp:nvSpPr>
        <dsp:cNvPr id="0" name=""/>
        <dsp:cNvSpPr/>
      </dsp:nvSpPr>
      <dsp:spPr>
        <a:xfrm>
          <a:off x="6187821" y="262024"/>
          <a:ext cx="218441" cy="2184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6236970" y="262024"/>
        <a:ext cx="120143" cy="164377"/>
      </dsp:txXfrm>
    </dsp:sp>
    <dsp:sp modelId="{2BD9571E-4613-401A-AC34-59B838E1A748}">
      <dsp:nvSpPr>
        <dsp:cNvPr id="0" name=""/>
        <dsp:cNvSpPr/>
      </dsp:nvSpPr>
      <dsp:spPr>
        <a:xfrm>
          <a:off x="6185050" y="611848"/>
          <a:ext cx="218441" cy="2184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6234199" y="611848"/>
        <a:ext cx="120143" cy="164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9FF3F-AA24-4453-9654-EC37B4465B64}">
      <dsp:nvSpPr>
        <dsp:cNvPr id="0" name=""/>
        <dsp:cNvSpPr/>
      </dsp:nvSpPr>
      <dsp:spPr>
        <a:xfrm>
          <a:off x="4" y="48250"/>
          <a:ext cx="8968652" cy="404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2- Hyperprolactinemia</a:t>
          </a:r>
          <a:r>
            <a:rPr lang="en-US" sz="1300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endParaRPr lang="en-US" sz="1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1847" y="60093"/>
        <a:ext cx="8481155" cy="380661"/>
      </dsp:txXfrm>
    </dsp:sp>
    <dsp:sp modelId="{60261C95-0BEF-4DF4-BDFA-F825487F678B}">
      <dsp:nvSpPr>
        <dsp:cNvPr id="0" name=""/>
        <dsp:cNvSpPr/>
      </dsp:nvSpPr>
      <dsp:spPr>
        <a:xfrm>
          <a:off x="0" y="486043"/>
          <a:ext cx="8968652" cy="404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loss of +</a:t>
          </a:r>
          <a:r>
            <a:rPr lang="en-US" sz="1800" kern="1200" dirty="0" err="1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ive</a:t>
          </a:r>
          <a:r>
            <a:rPr lang="en-US" sz="1800" kern="12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rPr>
            <a:t> estrogen feedback on gonadotropin (mid-cycle)</a:t>
          </a:r>
          <a:r>
            <a:rPr lang="en-US" sz="1400" kern="1200" dirty="0" smtClean="0"/>
            <a:t> </a:t>
          </a:r>
          <a:endParaRPr lang="en-US" sz="1400" kern="1200" dirty="0"/>
        </a:p>
      </dsp:txBody>
      <dsp:txXfrm>
        <a:off x="11843" y="497886"/>
        <a:ext cx="7053056" cy="380661"/>
      </dsp:txXfrm>
    </dsp:sp>
    <dsp:sp modelId="{F6C16F51-7891-4052-847A-780AD1A3CF57}">
      <dsp:nvSpPr>
        <dsp:cNvPr id="0" name=""/>
        <dsp:cNvSpPr/>
      </dsp:nvSpPr>
      <dsp:spPr>
        <a:xfrm>
          <a:off x="7360532" y="317862"/>
          <a:ext cx="262826" cy="26282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419668" y="317862"/>
        <a:ext cx="144554" cy="197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D3FA1-10D0-4E63-B2B0-454382E451BE}">
      <dsp:nvSpPr>
        <dsp:cNvPr id="0" name=""/>
        <dsp:cNvSpPr/>
      </dsp:nvSpPr>
      <dsp:spPr>
        <a:xfrm>
          <a:off x="0" y="0"/>
          <a:ext cx="9071500" cy="474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Direct PRL effects on ovarian </a:t>
          </a:r>
          <a:r>
            <a:rPr lang="en-US" sz="1800" kern="1200" dirty="0" smtClean="0">
              <a:solidFill>
                <a:srgbClr val="C00000"/>
              </a:solidFill>
            </a:rPr>
            <a:t>granulosa cells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13908" y="13908"/>
        <a:ext cx="8559081" cy="447051"/>
      </dsp:txXfrm>
    </dsp:sp>
    <dsp:sp modelId="{73E7DF47-1D15-4300-949C-0B1E162664C3}">
      <dsp:nvSpPr>
        <dsp:cNvPr id="0" name=""/>
        <dsp:cNvSpPr/>
      </dsp:nvSpPr>
      <dsp:spPr>
        <a:xfrm>
          <a:off x="21093" y="534471"/>
          <a:ext cx="9071500" cy="474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Stimulation of the expression of type 2 </a:t>
          </a:r>
          <a:r>
            <a:rPr lang="en-US" sz="1800" kern="1200" dirty="0" smtClean="0">
              <a:solidFill>
                <a:srgbClr val="C00000"/>
              </a:solidFill>
            </a:rPr>
            <a:t>3β-</a:t>
          </a:r>
          <a:r>
            <a:rPr lang="en-US" sz="1800" kern="1200" dirty="0" err="1" smtClean="0">
              <a:solidFill>
                <a:srgbClr val="C00000"/>
              </a:solidFill>
            </a:rPr>
            <a:t>hydroxysteroid</a:t>
          </a:r>
          <a:r>
            <a:rPr lang="en-US" sz="1800" kern="1200" dirty="0" smtClean="0">
              <a:solidFill>
                <a:srgbClr val="C00000"/>
              </a:solidFill>
            </a:rPr>
            <a:t> dehydrogenase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35001" y="548379"/>
        <a:ext cx="7934593" cy="447051"/>
      </dsp:txXfrm>
    </dsp:sp>
    <dsp:sp modelId="{D32137E4-BA20-4224-BC33-E1AF2FD32726}">
      <dsp:nvSpPr>
        <dsp:cNvPr id="0" name=""/>
        <dsp:cNvSpPr/>
      </dsp:nvSpPr>
      <dsp:spPr>
        <a:xfrm>
          <a:off x="15880" y="1078711"/>
          <a:ext cx="9071500" cy="474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/>
            </a:rPr>
            <a:t>Catalyzing the final step in </a:t>
          </a:r>
          <a:r>
            <a:rPr lang="en-US" sz="1800" kern="1200" dirty="0" smtClean="0">
              <a:solidFill>
                <a:srgbClr val="C00000"/>
              </a:solidFill>
              <a:effectLst/>
            </a:rPr>
            <a:t>progesterone biosynthesis </a:t>
          </a:r>
          <a:r>
            <a:rPr lang="en-US" sz="1800" kern="1200" dirty="0" smtClean="0">
              <a:effectLst/>
            </a:rPr>
            <a:t>&amp; secretion of IGF2. </a:t>
          </a:r>
        </a:p>
      </dsp:txBody>
      <dsp:txXfrm>
        <a:off x="29788" y="1092619"/>
        <a:ext cx="7934593" cy="447051"/>
      </dsp:txXfrm>
    </dsp:sp>
    <dsp:sp modelId="{E744E1E1-3090-484F-9556-37EA4C73EE07}">
      <dsp:nvSpPr>
        <dsp:cNvPr id="0" name=""/>
        <dsp:cNvSpPr/>
      </dsp:nvSpPr>
      <dsp:spPr>
        <a:xfrm>
          <a:off x="8629952" y="336658"/>
          <a:ext cx="308664" cy="30866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699401" y="336658"/>
        <a:ext cx="169766" cy="232270"/>
      </dsp:txXfrm>
    </dsp:sp>
    <dsp:sp modelId="{23D73657-0541-43DF-87B4-3B8F9164A7B3}">
      <dsp:nvSpPr>
        <dsp:cNvPr id="0" name=""/>
        <dsp:cNvSpPr/>
      </dsp:nvSpPr>
      <dsp:spPr>
        <a:xfrm>
          <a:off x="8626997" y="866856"/>
          <a:ext cx="308664" cy="30866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696446" y="866856"/>
        <a:ext cx="169766" cy="232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D21DF-B162-4B18-8DC3-5426F6E36314}">
      <dsp:nvSpPr>
        <dsp:cNvPr id="0" name=""/>
        <dsp:cNvSpPr/>
      </dsp:nvSpPr>
      <dsp:spPr>
        <a:xfrm>
          <a:off x="0" y="812914"/>
          <a:ext cx="9144000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Directly suppresses </a:t>
          </a:r>
          <a:r>
            <a:rPr lang="en-US" sz="1700" kern="1200" dirty="0" smtClean="0">
              <a:solidFill>
                <a:srgbClr val="C00000"/>
              </a:solidFill>
            </a:rPr>
            <a:t>progesterone &amp; estrogen </a:t>
          </a:r>
          <a:r>
            <a:rPr lang="en-US" sz="1700" kern="1200" dirty="0" smtClean="0"/>
            <a:t>from ovaries </a:t>
          </a:r>
          <a:endParaRPr lang="en-US" sz="1700" kern="1200" dirty="0"/>
        </a:p>
      </dsp:txBody>
      <dsp:txXfrm>
        <a:off x="19419" y="832333"/>
        <a:ext cx="9105162" cy="358962"/>
      </dsp:txXfrm>
    </dsp:sp>
    <dsp:sp modelId="{69631FC1-67B6-46CB-B641-2E4619ABE746}">
      <dsp:nvSpPr>
        <dsp:cNvPr id="0" name=""/>
        <dsp:cNvSpPr/>
      </dsp:nvSpPr>
      <dsp:spPr>
        <a:xfrm>
          <a:off x="0" y="0"/>
          <a:ext cx="9144000" cy="397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Direct effects on </a:t>
          </a:r>
          <a:r>
            <a:rPr lang="en-US" sz="1700" kern="1200" dirty="0" smtClean="0">
              <a:solidFill>
                <a:srgbClr val="C00000"/>
              </a:solidFill>
            </a:rPr>
            <a:t>ovarian aromatase activity </a:t>
          </a:r>
          <a:r>
            <a:rPr lang="en-US" sz="1700" kern="1200" dirty="0" smtClean="0"/>
            <a:t>&amp;  by </a:t>
          </a:r>
          <a:r>
            <a:rPr lang="en-US" sz="1700" kern="1200" dirty="0" smtClean="0">
              <a:solidFill>
                <a:srgbClr val="C00000"/>
              </a:solidFill>
            </a:rPr>
            <a:t>blocking the stimulatory effects of FSH. </a:t>
          </a:r>
          <a:endParaRPr lang="en-US" sz="1700" kern="1200" dirty="0">
            <a:solidFill>
              <a:srgbClr val="C00000"/>
            </a:solidFill>
          </a:endParaRPr>
        </a:p>
      </dsp:txBody>
      <dsp:txXfrm>
        <a:off x="19419" y="19419"/>
        <a:ext cx="9105162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01541-C1B9-4638-88FB-DA954104830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6BE6-D9B5-410E-9679-4C202D3E9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8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2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2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02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4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4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8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77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8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23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51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64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8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84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  <p:sldLayoutId id="2147485418" r:id="rId12"/>
    <p:sldLayoutId id="2147485419" r:id="rId13"/>
    <p:sldLayoutId id="2147485420" r:id="rId14"/>
    <p:sldLayoutId id="2147485421" r:id="rId15"/>
    <p:sldLayoutId id="2147485422" r:id="rId16"/>
    <p:sldLayoutId id="21474854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Historic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Historic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Historic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Historic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Historic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211" y="609600"/>
            <a:ext cx="10793625" cy="2133599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 the name of god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cap="none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623" y="5256584"/>
            <a:ext cx="7792720" cy="13254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5050"/>
                </a:solidFill>
                <a:latin typeface="Tw Cen MT" panose="020B0602020104020603" pitchFamily="34" charset="0"/>
              </a:rPr>
              <a:t>Prolactinoma in pregnancy</a:t>
            </a:r>
          </a:p>
          <a:p>
            <a:r>
              <a:rPr lang="en-US" sz="1800" dirty="0" err="1" smtClean="0">
                <a:latin typeface="Arial Rounded MT Bold" panose="020F0704030504030204" pitchFamily="34" charset="0"/>
              </a:rPr>
              <a:t>Dr</a:t>
            </a:r>
            <a:r>
              <a:rPr lang="en-US" sz="1800" dirty="0" smtClean="0"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latin typeface="Arial Rounded MT Bold" panose="020F0704030504030204" pitchFamily="34" charset="0"/>
              </a:rPr>
              <a:t>maryam</a:t>
            </a:r>
            <a:r>
              <a:rPr lang="en-US" sz="1800" dirty="0" smtClean="0"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latin typeface="Arial Rounded MT Bold" panose="020F0704030504030204" pitchFamily="34" charset="0"/>
              </a:rPr>
              <a:t>dehghani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572" y="1673823"/>
            <a:ext cx="5783423" cy="3321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2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76" y="1227906"/>
            <a:ext cx="4666559" cy="2904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193576" y="-2"/>
            <a:ext cx="8308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w Cen MT" panose="020B0602020104020603" pitchFamily="34" charset="0"/>
              </a:rPr>
              <a:t>Prolactinoma in pregnancy</a:t>
            </a:r>
            <a:endParaRPr lang="en-US" sz="40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4694" y="4482412"/>
            <a:ext cx="8925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dvPSA183"/>
              </a:rPr>
              <a:t>When women with prolactinomas get pregnant, 2 important issues arise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latin typeface="AdvPSA183"/>
              </a:rPr>
              <a:t>:</a:t>
            </a:r>
          </a:p>
          <a:p>
            <a:endParaRPr lang="en-US" dirty="0">
              <a:solidFill>
                <a:srgbClr val="FFC000"/>
              </a:solidFill>
              <a:latin typeface="AdvPSA183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AdvPSA183"/>
              </a:rPr>
              <a:t>    (</a:t>
            </a:r>
            <a:r>
              <a:rPr lang="en-US" dirty="0">
                <a:solidFill>
                  <a:srgbClr val="FFC000"/>
                </a:solidFill>
                <a:latin typeface="AdvPSA183"/>
              </a:rPr>
              <a:t>1) </a:t>
            </a:r>
            <a:r>
              <a:rPr lang="en-US" dirty="0" smtClean="0">
                <a:latin typeface="AdvPSA183"/>
              </a:rPr>
              <a:t>The </a:t>
            </a:r>
            <a:r>
              <a:rPr lang="en-US" dirty="0">
                <a:latin typeface="AdvPSA183"/>
              </a:rPr>
              <a:t>effects of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vPSA183"/>
              </a:rPr>
              <a:t>DA on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dvPSA183"/>
              </a:rPr>
              <a:t>early fetal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vPSA183"/>
              </a:rPr>
              <a:t>development </a:t>
            </a:r>
          </a:p>
          <a:p>
            <a:endParaRPr lang="en-US" dirty="0" smtClean="0">
              <a:latin typeface="AdvPSA183"/>
            </a:endParaRPr>
          </a:p>
          <a:p>
            <a:r>
              <a:rPr lang="en-US" dirty="0">
                <a:solidFill>
                  <a:srgbClr val="FFC000"/>
                </a:solidFill>
                <a:latin typeface="AdvPSA183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dvPSA183"/>
              </a:rPr>
              <a:t>   (</a:t>
            </a:r>
            <a:r>
              <a:rPr lang="en-US" dirty="0">
                <a:solidFill>
                  <a:srgbClr val="FFC000"/>
                </a:solidFill>
                <a:latin typeface="AdvPSA183"/>
              </a:rPr>
              <a:t>2) </a:t>
            </a:r>
            <a:r>
              <a:rPr lang="en-US" dirty="0" smtClean="0">
                <a:latin typeface="AdvPSA183"/>
              </a:rPr>
              <a:t>The </a:t>
            </a:r>
            <a:r>
              <a:rPr lang="en-US" dirty="0">
                <a:latin typeface="AdvPSA183"/>
              </a:rPr>
              <a:t>effect of pregnancy on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vPSA183"/>
              </a:rPr>
              <a:t>prolactinoma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vPSA183"/>
              </a:rPr>
              <a:t> size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181" y="6480820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51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rgbClr val="FFFF00"/>
                </a:solidFill>
                <a:effectLst/>
              </a:rPr>
              <a:t>Effects of Dopamine Agonists </a:t>
            </a:r>
            <a:r>
              <a:rPr lang="en-US" sz="3600" b="0" dirty="0" smtClean="0">
                <a:solidFill>
                  <a:srgbClr val="FFFF00"/>
                </a:solidFill>
                <a:effectLst/>
              </a:rPr>
              <a:t>on the</a:t>
            </a:r>
            <a:br>
              <a:rPr lang="en-US" sz="3600" b="0" dirty="0" smtClean="0">
                <a:solidFill>
                  <a:srgbClr val="FFFF00"/>
                </a:solidFill>
                <a:effectLst/>
              </a:rPr>
            </a:br>
            <a:r>
              <a:rPr lang="en-US" sz="36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b="0" dirty="0">
                <a:solidFill>
                  <a:srgbClr val="FFFF00"/>
                </a:solidFill>
                <a:effectLst/>
              </a:rPr>
              <a:t>Developing Fetus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33" y="2448197"/>
            <a:ext cx="3103884" cy="297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56754" y="190494"/>
            <a:ext cx="11861075" cy="6244046"/>
          </a:xfrm>
        </p:spPr>
        <p:txBody>
          <a:bodyPr>
            <a:normAutofit/>
          </a:bodyPr>
          <a:lstStyle/>
          <a:p>
            <a:pPr algn="l"/>
            <a:endParaRPr lang="en-US" sz="1800" dirty="0" smtClean="0"/>
          </a:p>
          <a:p>
            <a:pPr algn="l"/>
            <a:r>
              <a:rPr lang="en-US" sz="1800" dirty="0" err="1" smtClean="0"/>
              <a:t>Bromocriptine</a:t>
            </a:r>
            <a:r>
              <a:rPr lang="en-US" sz="1800" dirty="0" smtClean="0"/>
              <a:t> </a:t>
            </a:r>
            <a:r>
              <a:rPr lang="en-US" sz="1800" dirty="0"/>
              <a:t>has been shown to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cross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placenta </a:t>
            </a:r>
            <a:r>
              <a:rPr lang="en-US" sz="1800" dirty="0"/>
              <a:t>in human </a:t>
            </a:r>
            <a:r>
              <a:rPr lang="en-US" sz="1800" dirty="0" smtClean="0"/>
              <a:t>studies; </a:t>
            </a:r>
          </a:p>
          <a:p>
            <a:pPr algn="l"/>
            <a:r>
              <a:rPr lang="en-US" sz="1800" dirty="0" err="1" smtClean="0"/>
              <a:t>Cabergoline</a:t>
            </a:r>
            <a:r>
              <a:rPr lang="en-US" sz="1800" dirty="0" smtClean="0"/>
              <a:t> </a:t>
            </a:r>
            <a:r>
              <a:rPr lang="en-US" sz="1800" dirty="0"/>
              <a:t>has been shown to do so in </a:t>
            </a:r>
            <a:r>
              <a:rPr lang="en-US" sz="1800" u="sng" dirty="0"/>
              <a:t>animal</a:t>
            </a:r>
            <a:r>
              <a:rPr lang="en-US" sz="1800" dirty="0"/>
              <a:t> studies but such data are lacking in humans</a:t>
            </a:r>
            <a:r>
              <a:rPr lang="en-US" sz="1800" dirty="0" smtClean="0"/>
              <a:t>.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Although </a:t>
            </a:r>
            <a:r>
              <a:rPr lang="en-US" sz="1800" dirty="0"/>
              <a:t>DA is </a:t>
            </a:r>
            <a:r>
              <a:rPr lang="en-US" sz="1800" dirty="0">
                <a:solidFill>
                  <a:srgbClr val="FF5050"/>
                </a:solidFill>
              </a:rPr>
              <a:t>usually withdrawal after pregnancy confirmation</a:t>
            </a:r>
            <a:r>
              <a:rPr lang="en-US" sz="1800" dirty="0"/>
              <a:t>, </a:t>
            </a:r>
            <a:r>
              <a:rPr lang="en-US" sz="1800" dirty="0" smtClean="0"/>
              <a:t>embryo </a:t>
            </a:r>
            <a:r>
              <a:rPr lang="en-US" sz="1800" dirty="0"/>
              <a:t>is exposed to </a:t>
            </a:r>
            <a:r>
              <a:rPr lang="en-US" sz="1800" u="sng" dirty="0" smtClean="0"/>
              <a:t>drug </a:t>
            </a:r>
            <a:r>
              <a:rPr lang="en-US" sz="1800" u="sng" dirty="0"/>
              <a:t>in an important embryogenesis </a:t>
            </a:r>
            <a:r>
              <a:rPr lang="en-US" sz="1800" u="sng" dirty="0" smtClean="0"/>
              <a:t>period </a:t>
            </a:r>
            <a:r>
              <a:rPr lang="en-US" sz="1050" dirty="0" smtClean="0"/>
              <a:t>.(</a:t>
            </a:r>
            <a:r>
              <a:rPr lang="en-US" sz="1050" dirty="0"/>
              <a:t>2019</a:t>
            </a:r>
            <a:r>
              <a:rPr lang="en-US" sz="1050" dirty="0" smtClean="0"/>
              <a:t>)</a:t>
            </a:r>
            <a:endParaRPr lang="en-US" sz="1050" dirty="0"/>
          </a:p>
          <a:p>
            <a:pPr algn="l"/>
            <a:endParaRPr lang="en-US" sz="1800" dirty="0" smtClean="0">
              <a:effectLst/>
            </a:endParaRPr>
          </a:p>
          <a:p>
            <a:pPr algn="l"/>
            <a:r>
              <a:rPr lang="en-US" sz="1800" dirty="0" smtClean="0">
                <a:effectLst/>
              </a:rPr>
              <a:t>To </a:t>
            </a:r>
            <a:r>
              <a:rPr lang="en-US" sz="1800" dirty="0">
                <a:effectLst/>
              </a:rPr>
              <a:t>limit the exposure time of the developing fetus to </a:t>
            </a:r>
            <a:r>
              <a:rPr lang="en-US" sz="1800" dirty="0" smtClean="0">
                <a:effectLst/>
              </a:rPr>
              <a:t>DA:</a:t>
            </a:r>
            <a:endParaRPr lang="en-US" sz="1800" dirty="0">
              <a:effectLst/>
            </a:endParaRPr>
          </a:p>
          <a:p>
            <a:pPr algn="l"/>
            <a:r>
              <a:rPr lang="en-US" sz="1800" dirty="0">
                <a:effectLst/>
              </a:rPr>
              <a:t>1- know what the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normal menstrual cycle timing </a:t>
            </a:r>
            <a:r>
              <a:rPr lang="en-US" sz="1800" dirty="0">
                <a:effectLst/>
              </a:rPr>
              <a:t>is.</a:t>
            </a:r>
          </a:p>
          <a:p>
            <a:pPr algn="l"/>
            <a:r>
              <a:rPr lang="en-US" sz="1800" dirty="0">
                <a:effectLst/>
              </a:rPr>
              <a:t>2- 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Mechanical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contraception </a:t>
            </a:r>
            <a:r>
              <a:rPr lang="en-US" sz="1800" dirty="0">
                <a:effectLst/>
              </a:rPr>
              <a:t>: </a:t>
            </a:r>
            <a:r>
              <a:rPr lang="en-US" sz="1800" dirty="0">
                <a:solidFill>
                  <a:srgbClr val="FFC000"/>
                </a:solidFill>
                <a:effectLst/>
              </a:rPr>
              <a:t>first 2 to 3 cycles </a:t>
            </a:r>
            <a:r>
              <a:rPr lang="en-US" sz="1800" dirty="0">
                <a:effectLst/>
              </a:rPr>
              <a:t>will give the inter-menstrual interval.</a:t>
            </a:r>
          </a:p>
          <a:p>
            <a:pPr algn="l"/>
            <a:r>
              <a:rPr lang="en-US" sz="1800" dirty="0">
                <a:effectLst/>
              </a:rPr>
              <a:t>3- </a:t>
            </a:r>
            <a:r>
              <a:rPr lang="en-US" sz="1800" dirty="0" smtClean="0">
                <a:effectLst/>
              </a:rPr>
              <a:t>When </a:t>
            </a:r>
            <a:r>
              <a:rPr lang="en-US" sz="1800" dirty="0">
                <a:effectLst/>
              </a:rPr>
              <a:t>she has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missed a menstrual period</a:t>
            </a:r>
            <a:r>
              <a:rPr lang="en-US" sz="1800" dirty="0">
                <a:effectLst/>
              </a:rPr>
              <a:t>, a </a:t>
            </a:r>
            <a:r>
              <a:rPr lang="en-US" sz="1800" dirty="0">
                <a:solidFill>
                  <a:srgbClr val="92D050"/>
                </a:solidFill>
                <a:effectLst/>
              </a:rPr>
              <a:t>pregnancy test </a:t>
            </a:r>
            <a:r>
              <a:rPr lang="en-US" sz="1800" dirty="0">
                <a:effectLst/>
              </a:rPr>
              <a:t>performed quickly</a:t>
            </a:r>
          </a:p>
          <a:p>
            <a:pPr algn="l"/>
            <a:r>
              <a:rPr lang="en-US" sz="1800" dirty="0">
                <a:effectLst/>
              </a:rPr>
              <a:t>4- The DA can be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stopped</a:t>
            </a:r>
            <a:r>
              <a:rPr lang="en-US" sz="1800" dirty="0">
                <a:effectLst/>
              </a:rPr>
              <a:t> if pregnancy is confirmed. </a:t>
            </a:r>
          </a:p>
          <a:p>
            <a:pPr algn="l"/>
            <a:r>
              <a:rPr lang="en-US" sz="2000" dirty="0">
                <a:effectLst/>
              </a:rPr>
              <a:t>In this way, the DA will have been given for only about </a:t>
            </a:r>
            <a:r>
              <a:rPr lang="en-US" sz="2400" dirty="0">
                <a:solidFill>
                  <a:srgbClr val="FFC000"/>
                </a:solidFill>
                <a:effectLst/>
              </a:rPr>
              <a:t>3–4 weeks </a:t>
            </a:r>
            <a:r>
              <a:rPr lang="en-US" sz="2000" dirty="0">
                <a:effectLst/>
              </a:rPr>
              <a:t>of the gestation. </a:t>
            </a:r>
          </a:p>
          <a:p>
            <a:pPr algn="l"/>
            <a:endParaRPr lang="en-US" sz="1800" dirty="0"/>
          </a:p>
          <a:p>
            <a:pPr algn="l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6754" y="6434540"/>
            <a:ext cx="2018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1100" dirty="0"/>
              <a:t>MOLITCH 2015</a:t>
            </a:r>
          </a:p>
          <a:p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156754" y="5630092"/>
            <a:ext cx="9810206" cy="47026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4217" y="108585"/>
            <a:ext cx="10022195" cy="8711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bromocriptine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86" y="938348"/>
            <a:ext cx="12192000" cy="56043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5050"/>
                </a:solidFill>
                <a:effectLst/>
              </a:rPr>
              <a:t>Short-term </a:t>
            </a:r>
            <a:r>
              <a:rPr lang="en-US" sz="2400" dirty="0">
                <a:solidFill>
                  <a:srgbClr val="FF5050"/>
                </a:solidFill>
                <a:effectLst/>
              </a:rPr>
              <a:t>exposure of generally &lt;6 </a:t>
            </a:r>
            <a:r>
              <a:rPr lang="en-US" sz="2400" dirty="0" smtClean="0">
                <a:solidFill>
                  <a:srgbClr val="FF5050"/>
                </a:solidFill>
                <a:effectLst/>
              </a:rPr>
              <a:t>weeks </a:t>
            </a:r>
            <a:r>
              <a:rPr lang="en-US" dirty="0" smtClean="0">
                <a:effectLst/>
              </a:rPr>
              <a:t>: has </a:t>
            </a:r>
            <a:r>
              <a:rPr lang="en-US" u="sng" dirty="0">
                <a:effectLst/>
              </a:rPr>
              <a:t>not</a:t>
            </a:r>
            <a:r>
              <a:rPr lang="en-US" dirty="0">
                <a:effectLst/>
              </a:rPr>
              <a:t> been found to cause any increase in spontaneous abortions, ectopic pregnancies, trophoblastic disease, multiple pregnancies, or congenital malformations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 </a:t>
            </a:r>
            <a:r>
              <a:rPr lang="en-US" dirty="0"/>
              <a:t>Data from over </a:t>
            </a:r>
            <a:r>
              <a:rPr lang="en-US" dirty="0">
                <a:solidFill>
                  <a:srgbClr val="FFC000"/>
                </a:solidFill>
              </a:rPr>
              <a:t>6000</a:t>
            </a:r>
            <a:r>
              <a:rPr lang="en-US" dirty="0"/>
              <a:t> pregnancies </a:t>
            </a:r>
            <a:r>
              <a:rPr lang="en-US" dirty="0" smtClean="0"/>
              <a:t>: </a:t>
            </a:r>
            <a:r>
              <a:rPr lang="en-US" dirty="0" err="1" smtClean="0"/>
              <a:t>bromocriptine</a:t>
            </a:r>
            <a:r>
              <a:rPr lang="en-US" dirty="0" smtClean="0"/>
              <a:t> </a:t>
            </a:r>
            <a:r>
              <a:rPr lang="en-US" dirty="0"/>
              <a:t>during the </a:t>
            </a:r>
            <a:r>
              <a:rPr lang="en-US" dirty="0">
                <a:solidFill>
                  <a:srgbClr val="FFC000"/>
                </a:solidFill>
              </a:rPr>
              <a:t>first </a:t>
            </a:r>
            <a:r>
              <a:rPr lang="en-US" dirty="0" err="1" smtClean="0">
                <a:solidFill>
                  <a:srgbClr val="FFC000"/>
                </a:solidFill>
              </a:rPr>
              <a:t>mo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of pregnancy does not harm the fetus</a:t>
            </a:r>
            <a:r>
              <a:rPr lang="en-US" dirty="0"/>
              <a:t> [</a:t>
            </a:r>
            <a:r>
              <a:rPr lang="en-US" sz="1100" dirty="0"/>
              <a:t>MOLITH 2011</a:t>
            </a:r>
            <a:r>
              <a:rPr lang="en-US" dirty="0"/>
              <a:t>], In this </a:t>
            </a:r>
            <a:r>
              <a:rPr lang="en-US" u="sng" dirty="0"/>
              <a:t>series</a:t>
            </a:r>
            <a:r>
              <a:rPr lang="en-US" dirty="0"/>
              <a:t>, the incidence of:</a:t>
            </a:r>
          </a:p>
          <a:p>
            <a:pPr marL="0" indent="0">
              <a:buNone/>
            </a:pPr>
            <a:r>
              <a:rPr lang="en-US" dirty="0" smtClean="0"/>
              <a:t>    Spontaneous abortions (9.9 %)- Multiple births (1.7 %)- Malformations (1.8 %) </a:t>
            </a:r>
          </a:p>
          <a:p>
            <a:pPr marL="0" indent="0">
              <a:buNone/>
            </a:pPr>
            <a:r>
              <a:rPr lang="en-US" dirty="0" smtClean="0"/>
              <a:t>   was no higher than in the general population.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A follow-up study of </a:t>
            </a:r>
            <a:r>
              <a:rPr lang="en-US" dirty="0">
                <a:solidFill>
                  <a:srgbClr val="FFC000"/>
                </a:solidFill>
                <a:effectLst/>
              </a:rPr>
              <a:t>64 children </a:t>
            </a:r>
            <a:r>
              <a:rPr lang="en-US" dirty="0">
                <a:effectLst/>
              </a:rPr>
              <a:t>between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6 </a:t>
            </a:r>
            <a:r>
              <a:rPr lang="en-US" dirty="0" err="1" smtClean="0">
                <a:solidFill>
                  <a:srgbClr val="FFC000"/>
                </a:solidFill>
                <a:effectLst/>
              </a:rPr>
              <a:t>mo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&amp; 9 </a:t>
            </a:r>
            <a:r>
              <a:rPr lang="en-US" dirty="0">
                <a:solidFill>
                  <a:srgbClr val="FFC000"/>
                </a:solidFill>
                <a:effectLst/>
              </a:rPr>
              <a:t>years </a:t>
            </a:r>
            <a:r>
              <a:rPr lang="en-US" dirty="0">
                <a:effectLst/>
              </a:rPr>
              <a:t>whose mothers took </a:t>
            </a:r>
            <a:r>
              <a:rPr lang="en-US" dirty="0" err="1">
                <a:effectLst/>
              </a:rPr>
              <a:t>bromocriptine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:  </a:t>
            </a:r>
            <a:r>
              <a:rPr lang="en-US" dirty="0">
                <a:effectLst/>
              </a:rPr>
              <a:t>no ill effects </a:t>
            </a:r>
            <a:r>
              <a:rPr lang="en-US" dirty="0" smtClean="0">
                <a:effectLst/>
              </a:rPr>
              <a:t>on </a:t>
            </a:r>
            <a:r>
              <a:rPr lang="en-US" dirty="0">
                <a:effectLst/>
              </a:rPr>
              <a:t>their </a:t>
            </a:r>
            <a:r>
              <a:rPr lang="en-US" u="sng" dirty="0">
                <a:effectLst/>
              </a:rPr>
              <a:t>development</a:t>
            </a: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solidFill>
                  <a:srgbClr val="FF5050"/>
                </a:solidFill>
                <a:effectLst/>
              </a:rPr>
              <a:t>Throughout gestation </a:t>
            </a:r>
            <a:r>
              <a:rPr lang="en-US" dirty="0" smtClean="0">
                <a:effectLst/>
              </a:rPr>
              <a:t>:</a:t>
            </a:r>
            <a:r>
              <a:rPr lang="en-US" dirty="0" smtClean="0">
                <a:solidFill>
                  <a:srgbClr val="FF5050"/>
                </a:solidFill>
                <a:effectLst/>
              </a:rPr>
              <a:t>  </a:t>
            </a:r>
            <a:r>
              <a:rPr lang="en-US" dirty="0"/>
              <a:t>Continuous use of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bromocriptine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C000"/>
                </a:solidFill>
              </a:rPr>
              <a:t>100 women </a:t>
            </a:r>
            <a:r>
              <a:rPr lang="en-US" dirty="0" smtClean="0"/>
              <a:t>: congenital </a:t>
            </a:r>
            <a:r>
              <a:rPr lang="en-US" u="sng" dirty="0"/>
              <a:t>malformations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did not </a:t>
            </a:r>
            <a:r>
              <a:rPr lang="en-US" dirty="0" smtClean="0"/>
              <a:t>higher </a:t>
            </a:r>
            <a:r>
              <a:rPr lang="en-US" dirty="0"/>
              <a:t>than </a:t>
            </a:r>
            <a:r>
              <a:rPr lang="en-US" u="sng" dirty="0"/>
              <a:t>non exposed </a:t>
            </a:r>
            <a:r>
              <a:rPr lang="en-US" dirty="0"/>
              <a:t>pregnancies, </a:t>
            </a:r>
            <a:r>
              <a:rPr lang="en-US" dirty="0" smtClean="0"/>
              <a:t>only one </a:t>
            </a:r>
            <a:r>
              <a:rPr lang="en-US" dirty="0"/>
              <a:t>case of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undescended testis </a:t>
            </a:r>
            <a:r>
              <a:rPr lang="en-US" dirty="0"/>
              <a:t>&amp; one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talipes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deformity 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12658"/>
              </p:ext>
            </p:extLst>
          </p:nvPr>
        </p:nvGraphicFramePr>
        <p:xfrm>
          <a:off x="281353" y="6314970"/>
          <a:ext cx="4538842" cy="455359"/>
        </p:xfrm>
        <a:graphic>
          <a:graphicData uri="http://schemas.openxmlformats.org/drawingml/2006/table">
            <a:tbl>
              <a:tblPr/>
              <a:tblGrid>
                <a:gridCol w="4538842">
                  <a:extLst>
                    <a:ext uri="{9D8B030D-6E8A-4147-A177-3AD203B41FA5}">
                      <a16:colId xmlns:a16="http://schemas.microsoft.com/office/drawing/2014/main" val="1039622335"/>
                    </a:ext>
                  </a:extLst>
                </a:gridCol>
              </a:tblGrid>
              <a:tr h="455359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dvPSA335"/>
                        </a:rPr>
                        <a:t>European Journal 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effectLst/>
                          <a:latin typeface="AdvPSA335"/>
                        </a:rPr>
                        <a:t>of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effectLst/>
                          <a:latin typeface="AdvPSA335"/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effectLst/>
                          <a:latin typeface="AdvPSA335"/>
                        </a:rPr>
                        <a:t>Endocrinology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  <a:effectLst/>
                          <a:latin typeface="AdvPSA335"/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effectLst/>
                          <a:latin typeface="AdvPSA334"/>
                        </a:rPr>
                        <a:t>2015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dvPSA334"/>
                        </a:rPr>
                        <a:t>) 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dvPSA336"/>
                        </a:rPr>
                        <a:t>172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dvPSA334"/>
                        </a:rPr>
                        <a:t>, R205–R213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31" y="161202"/>
            <a:ext cx="10048321" cy="94914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cabergoline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0345"/>
            <a:ext cx="12041945" cy="51728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5050"/>
                </a:solidFill>
                <a:effectLst/>
              </a:rPr>
              <a:t>Exposure to </a:t>
            </a:r>
            <a:r>
              <a:rPr lang="en-US" b="1" dirty="0">
                <a:solidFill>
                  <a:srgbClr val="FF5050"/>
                </a:solidFill>
                <a:effectLst/>
              </a:rPr>
              <a:t>cabergoline </a:t>
            </a:r>
            <a:r>
              <a:rPr lang="en-US" dirty="0">
                <a:solidFill>
                  <a:srgbClr val="FF5050"/>
                </a:solidFill>
                <a:effectLst/>
              </a:rPr>
              <a:t>in pregnancy </a:t>
            </a:r>
            <a:r>
              <a:rPr lang="en-US" dirty="0">
                <a:effectLst/>
              </a:rPr>
              <a:t>: </a:t>
            </a:r>
            <a:r>
              <a:rPr lang="en-US" dirty="0" smtClean="0">
                <a:effectLst/>
              </a:rPr>
              <a:t>more </a:t>
            </a:r>
            <a:r>
              <a:rPr lang="en-US" dirty="0">
                <a:effectLst/>
              </a:rPr>
              <a:t>than </a:t>
            </a:r>
            <a:r>
              <a:rPr lang="en-US" dirty="0">
                <a:solidFill>
                  <a:srgbClr val="FFC000"/>
                </a:solidFill>
                <a:effectLst/>
              </a:rPr>
              <a:t>1000 cases, 12 years’ follow-up </a:t>
            </a:r>
            <a:r>
              <a:rPr lang="en-US" dirty="0">
                <a:effectLst/>
              </a:rPr>
              <a:t>after exposure 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no increase in malformations or other adverse pregnancy outcomes,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dirty="0" smtClean="0">
                <a:solidFill>
                  <a:srgbClr val="FF5050"/>
                </a:solidFill>
                <a:effectLst/>
              </a:rPr>
              <a:t>Throughout </a:t>
            </a:r>
            <a:r>
              <a:rPr lang="en-US" dirty="0">
                <a:solidFill>
                  <a:srgbClr val="FF5050"/>
                </a:solidFill>
                <a:effectLst/>
              </a:rPr>
              <a:t>gestation </a:t>
            </a:r>
            <a:r>
              <a:rPr lang="en-US" dirty="0" smtClean="0">
                <a:effectLst/>
              </a:rPr>
              <a:t>:</a:t>
            </a:r>
            <a:r>
              <a:rPr lang="en-US" dirty="0" smtClean="0">
                <a:solidFill>
                  <a:srgbClr val="FF5050"/>
                </a:solidFill>
                <a:effectLst/>
              </a:rPr>
              <a:t> </a:t>
            </a:r>
            <a:r>
              <a:rPr lang="en-US" dirty="0" smtClean="0"/>
              <a:t>Regarding CAB maintenance ;we reviewed </a:t>
            </a:r>
            <a:r>
              <a:rPr lang="en-US" dirty="0" smtClean="0">
                <a:solidFill>
                  <a:srgbClr val="FFC000"/>
                </a:solidFill>
              </a:rPr>
              <a:t>15</a:t>
            </a:r>
            <a:r>
              <a:rPr lang="en-US" dirty="0" smtClean="0"/>
              <a:t> pregnancies resulting in </a:t>
            </a:r>
            <a:r>
              <a:rPr lang="en-US" dirty="0" smtClean="0">
                <a:solidFill>
                  <a:srgbClr val="FFC000"/>
                </a:solidFill>
              </a:rPr>
              <a:t>14 healthy newborns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C000"/>
                </a:solidFill>
              </a:rPr>
              <a:t>one fetal death (34W) related to preeclampsia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More recently, </a:t>
            </a:r>
            <a:r>
              <a:rPr lang="en-US" dirty="0" err="1"/>
              <a:t>Rastogi</a:t>
            </a:r>
            <a:r>
              <a:rPr lang="en-US" dirty="0"/>
              <a:t> et al. described </a:t>
            </a:r>
            <a:r>
              <a:rPr lang="en-US" dirty="0" smtClean="0">
                <a:solidFill>
                  <a:srgbClr val="FFFF99"/>
                </a:solidFill>
              </a:rPr>
              <a:t>3 </a:t>
            </a:r>
            <a:r>
              <a:rPr lang="en-US" dirty="0">
                <a:solidFill>
                  <a:srgbClr val="FFFF99"/>
                </a:solidFill>
              </a:rPr>
              <a:t>malformations (neural tube defect) </a:t>
            </a:r>
            <a:r>
              <a:rPr lang="en-US" dirty="0"/>
              <a:t>only in the group of patients on CAB throughout gestation (n = 25), compared to </a:t>
            </a:r>
            <a:r>
              <a:rPr lang="en-US" dirty="0">
                <a:solidFill>
                  <a:srgbClr val="FFFF99"/>
                </a:solidFill>
              </a:rPr>
              <a:t>no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cases in the group of </a:t>
            </a:r>
            <a:r>
              <a:rPr lang="en-US" dirty="0" smtClean="0"/>
              <a:t>withdrew </a:t>
            </a:r>
            <a:r>
              <a:rPr lang="en-US" dirty="0"/>
              <a:t>the DA after pregnancy confirmation (n = 23) .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32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pregnancies induced by CAB </a:t>
            </a:r>
            <a:r>
              <a:rPr lang="en-US" dirty="0" smtClean="0"/>
              <a:t>, </a:t>
            </a:r>
            <a:r>
              <a:rPr lang="en-US" dirty="0"/>
              <a:t>drug was </a:t>
            </a:r>
            <a:r>
              <a:rPr lang="en-US" dirty="0">
                <a:solidFill>
                  <a:srgbClr val="FFFF99"/>
                </a:solidFill>
              </a:rPr>
              <a:t>maintained in six</a:t>
            </a:r>
            <a:r>
              <a:rPr lang="en-US" dirty="0"/>
              <a:t>, without evidences of harmful </a:t>
            </a:r>
            <a:r>
              <a:rPr lang="en-US" dirty="0" smtClean="0"/>
              <a:t>outcomes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2181" y="6480820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2220686" y="6480820"/>
            <a:ext cx="1280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ahnschrift SemiLight" panose="020B0502040204020203" pitchFamily="34" charset="0"/>
              </a:rPr>
              <a:t>Brazil 2019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02181" y="3948545"/>
            <a:ext cx="11839764" cy="180109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604" y="105568"/>
            <a:ext cx="8750256" cy="6493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3010936"/>
            <a:ext cx="8376675" cy="52383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799" y="4173271"/>
            <a:ext cx="8376675" cy="52383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799" y="5335606"/>
            <a:ext cx="8376675" cy="52383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798" y="1210100"/>
            <a:ext cx="8376675" cy="35939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04740" y="614148"/>
            <a:ext cx="1054927" cy="598454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8691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152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81" y="1991562"/>
            <a:ext cx="11989820" cy="36254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In contrast with the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earlier reassuring </a:t>
            </a:r>
            <a:r>
              <a:rPr lang="en-US" dirty="0">
                <a:effectLst/>
              </a:rPr>
              <a:t>information regarding </a:t>
            </a:r>
            <a:r>
              <a:rPr lang="en-US" u="sng" dirty="0">
                <a:effectLst/>
              </a:rPr>
              <a:t>cabergoline </a:t>
            </a:r>
            <a:r>
              <a:rPr lang="en-US" u="sng" dirty="0" smtClean="0">
                <a:effectLst/>
              </a:rPr>
              <a:t>&amp; </a:t>
            </a:r>
            <a:r>
              <a:rPr lang="en-US" u="sng" dirty="0">
                <a:effectLst/>
              </a:rPr>
              <a:t>bromocriptine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Hurault-Delarue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&amp; colleagues:  reported adverse </a:t>
            </a:r>
            <a:r>
              <a:rPr lang="en-US" dirty="0">
                <a:effectLst/>
              </a:rPr>
              <a:t>outcomes of </a:t>
            </a:r>
            <a:r>
              <a:rPr lang="en-US" dirty="0" smtClean="0">
                <a:effectLst/>
              </a:rPr>
              <a:t>DA use: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Of </a:t>
            </a:r>
            <a:r>
              <a:rPr lang="en-US" dirty="0">
                <a:effectLst/>
              </a:rPr>
              <a:t>the </a:t>
            </a:r>
            <a:r>
              <a:rPr lang="en-US" dirty="0">
                <a:solidFill>
                  <a:srgbClr val="FFC000"/>
                </a:solidFill>
                <a:effectLst/>
              </a:rPr>
              <a:t>57,408 mother-baby </a:t>
            </a:r>
            <a:r>
              <a:rPr lang="en-US" dirty="0">
                <a:effectLst/>
              </a:rPr>
              <a:t>outcome pairs, </a:t>
            </a:r>
            <a:r>
              <a:rPr lang="en-US" dirty="0">
                <a:solidFill>
                  <a:srgbClr val="FFC000"/>
                </a:solidFill>
                <a:effectLst/>
              </a:rPr>
              <a:t>183</a:t>
            </a:r>
            <a:r>
              <a:rPr lang="en-US" dirty="0">
                <a:effectLst/>
              </a:rPr>
              <a:t> (0.3%) </a:t>
            </a:r>
            <a:r>
              <a:rPr lang="en-US" dirty="0" smtClean="0">
                <a:effectLst/>
              </a:rPr>
              <a:t>received DA at </a:t>
            </a:r>
            <a:r>
              <a:rPr lang="en-US" dirty="0">
                <a:solidFill>
                  <a:srgbClr val="FFC000"/>
                </a:solidFill>
                <a:effectLst/>
              </a:rPr>
              <a:t>some time during their </a:t>
            </a:r>
            <a:r>
              <a:rPr lang="en-US" dirty="0">
                <a:effectLst/>
              </a:rPr>
              <a:t>pregnancies (75% in the first trimester</a:t>
            </a:r>
            <a:r>
              <a:rPr lang="en-US" dirty="0" smtClean="0">
                <a:effectLst/>
              </a:rPr>
              <a:t>). Compared with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control group: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DA exposure </a:t>
            </a:r>
            <a:r>
              <a:rPr lang="en-US" dirty="0">
                <a:effectLst/>
              </a:rPr>
              <a:t>was associated with </a:t>
            </a:r>
            <a:r>
              <a:rPr lang="en-US" dirty="0" smtClean="0">
                <a:effectLst/>
              </a:rPr>
              <a:t>an increased </a:t>
            </a:r>
            <a:r>
              <a:rPr lang="en-US" dirty="0">
                <a:effectLst/>
              </a:rPr>
              <a:t>risk of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preterm birth </a:t>
            </a:r>
            <a:r>
              <a:rPr lang="en-US" dirty="0" smtClean="0">
                <a:effectLst/>
              </a:rPr>
              <a:t>&amp; 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early pregnancy loss </a:t>
            </a:r>
            <a:r>
              <a:rPr lang="en-US" dirty="0" smtClean="0">
                <a:effectLst/>
              </a:rPr>
              <a:t>&amp; an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insignificant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increase in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fetal malformations </a:t>
            </a:r>
            <a:r>
              <a:rPr lang="en-US" dirty="0">
                <a:effectLst/>
              </a:rPr>
              <a:t>but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no difference in psychomotor development at ages 9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/>
              </a:rPr>
              <a:t>&amp; 24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months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 There </a:t>
            </a:r>
            <a:r>
              <a:rPr lang="en-US" dirty="0">
                <a:effectLst/>
              </a:rPr>
              <a:t>were no differences between the </a:t>
            </a:r>
            <a:r>
              <a:rPr lang="en-US" dirty="0" smtClean="0">
                <a:effectLst/>
              </a:rPr>
              <a:t>DAs with respect to </a:t>
            </a:r>
            <a:r>
              <a:rPr lang="en-US" dirty="0">
                <a:effectLst/>
              </a:rPr>
              <a:t>these outcomes.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2181" y="6480820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7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811" y="1384939"/>
            <a:ext cx="8715375" cy="3781425"/>
          </a:xfrm>
          <a:prstGeom prst="rect">
            <a:avLst/>
          </a:prstGeom>
        </p:spPr>
      </p:pic>
      <p:sp>
        <p:nvSpPr>
          <p:cNvPr id="3" name="Minus 2"/>
          <p:cNvSpPr/>
          <p:nvPr/>
        </p:nvSpPr>
        <p:spPr>
          <a:xfrm>
            <a:off x="5594286" y="5029200"/>
            <a:ext cx="496389" cy="1371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24691"/>
            <a:ext cx="11874138" cy="65373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evaluate the maternal–fetal outcomes of CAB-induced pregnancies in patients with </a:t>
            </a:r>
            <a:r>
              <a:rPr lang="en-US" dirty="0" err="1">
                <a:effectLst/>
              </a:rPr>
              <a:t>prolactinoma</a:t>
            </a:r>
            <a:r>
              <a:rPr lang="en-US" dirty="0">
                <a:effectLst/>
              </a:rPr>
              <a:t> in a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large cohort.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Methods:  </a:t>
            </a:r>
            <a:r>
              <a:rPr lang="en-US" dirty="0">
                <a:effectLst/>
              </a:rPr>
              <a:t>The prevalence of tumor growth, miscarriage, preterm, low birth weight, congenital malformations </a:t>
            </a:r>
            <a:r>
              <a:rPr lang="en-US" dirty="0" smtClean="0">
                <a:effectLst/>
              </a:rPr>
              <a:t>&amp; impairment in </a:t>
            </a:r>
            <a:r>
              <a:rPr lang="en-US" dirty="0">
                <a:effectLst/>
              </a:rPr>
              <a:t>neuropsychological development in children among women treated with CAB were assessed in a Brazilian </a:t>
            </a:r>
            <a:r>
              <a:rPr lang="en-US" dirty="0" smtClean="0">
                <a:effectLst/>
              </a:rPr>
              <a:t>multicenter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retrospective </a:t>
            </a:r>
            <a:r>
              <a:rPr lang="en-US" dirty="0">
                <a:solidFill>
                  <a:srgbClr val="FFC000"/>
                </a:solidFill>
                <a:effectLst/>
              </a:rPr>
              <a:t>observational study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,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Results: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194 </a:t>
            </a:r>
            <a:r>
              <a:rPr lang="en-US" dirty="0">
                <a:effectLst/>
              </a:rPr>
              <a:t>women </a:t>
            </a:r>
            <a:r>
              <a:rPr lang="en-US" dirty="0" smtClean="0">
                <a:effectLst/>
              </a:rPr>
              <a:t>,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43% micro adenomas </a:t>
            </a:r>
            <a:r>
              <a:rPr lang="en-US" dirty="0" smtClean="0">
                <a:effectLst/>
              </a:rPr>
              <a:t>&amp;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56% macro adenomas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at </a:t>
            </a:r>
            <a:r>
              <a:rPr lang="en-US" dirty="0" err="1">
                <a:effectLst/>
              </a:rPr>
              <a:t>prolactinoma</a:t>
            </a:r>
            <a:r>
              <a:rPr lang="en-US" dirty="0">
                <a:effectLst/>
              </a:rPr>
              <a:t> diagnosis. 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In </a:t>
            </a:r>
            <a:r>
              <a:rPr lang="en-US" dirty="0">
                <a:solidFill>
                  <a:srgbClr val="FFC000"/>
                </a:solidFill>
                <a:effectLst/>
              </a:rPr>
              <a:t>233</a:t>
            </a:r>
            <a:r>
              <a:rPr lang="en-US" dirty="0">
                <a:effectLst/>
              </a:rPr>
              <a:t> pregnancies, CAB was </a:t>
            </a:r>
            <a:r>
              <a:rPr lang="en-US" dirty="0">
                <a:solidFill>
                  <a:srgbClr val="FFC000"/>
                </a:solidFill>
                <a:effectLst/>
              </a:rPr>
              <a:t>withdrawn in 89%, </a:t>
            </a:r>
            <a:r>
              <a:rPr lang="en-US" dirty="0">
                <a:effectLst/>
              </a:rPr>
              <a:t>after pregnancy </a:t>
            </a:r>
            <a:r>
              <a:rPr lang="en-US" dirty="0" smtClean="0">
                <a:effectLst/>
              </a:rPr>
              <a:t>confirmation. Symptoms </a:t>
            </a:r>
            <a:r>
              <a:rPr lang="en-US" dirty="0">
                <a:effectLst/>
              </a:rPr>
              <a:t>related to tumor growth occurred in </a:t>
            </a:r>
            <a:r>
              <a:rPr lang="en-US" dirty="0">
                <a:solidFill>
                  <a:srgbClr val="FFC000"/>
                </a:solidFill>
                <a:effectLst/>
              </a:rPr>
              <a:t>25 cases</a:t>
            </a:r>
            <a:r>
              <a:rPr lang="en-US" dirty="0">
                <a:effectLst/>
              </a:rPr>
              <a:t>, more frequently in </a:t>
            </a:r>
            <a:r>
              <a:rPr lang="en-US" dirty="0" smtClean="0">
                <a:effectLst/>
              </a:rPr>
              <a:t>macro adenomas.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Amongst </a:t>
            </a:r>
            <a:r>
              <a:rPr lang="en-US" dirty="0">
                <a:effectLst/>
              </a:rPr>
              <a:t>the live-birth </a:t>
            </a:r>
            <a:r>
              <a:rPr lang="en-US" dirty="0" smtClean="0">
                <a:effectLst/>
              </a:rPr>
              <a:t>deliveries:  </a:t>
            </a:r>
            <a:r>
              <a:rPr lang="en-US" u="sng" dirty="0">
                <a:effectLst/>
              </a:rPr>
              <a:t>preterm</a:t>
            </a:r>
            <a:r>
              <a:rPr lang="en-US" dirty="0">
                <a:effectLst/>
              </a:rPr>
              <a:t> occurred in </a:t>
            </a:r>
            <a:r>
              <a:rPr lang="en-US" dirty="0">
                <a:solidFill>
                  <a:srgbClr val="FFC000"/>
                </a:solidFill>
                <a:effectLst/>
              </a:rPr>
              <a:t>12%</a:t>
            </a:r>
            <a:r>
              <a:rPr lang="en-US" dirty="0">
                <a:effectLst/>
              </a:rPr>
              <a:t>, </a:t>
            </a:r>
            <a:r>
              <a:rPr lang="en-US" u="sng" dirty="0">
                <a:effectLst/>
              </a:rPr>
              <a:t>low birth weight </a:t>
            </a:r>
            <a:r>
              <a:rPr lang="en-US" dirty="0">
                <a:effectLst/>
              </a:rPr>
              <a:t>in </a:t>
            </a:r>
            <a:r>
              <a:rPr lang="en-US" dirty="0">
                <a:solidFill>
                  <a:srgbClr val="FFC000"/>
                </a:solidFill>
                <a:effectLst/>
              </a:rPr>
              <a:t>6% </a:t>
            </a:r>
            <a:r>
              <a:rPr lang="en-US" dirty="0" smtClean="0">
                <a:effectLst/>
              </a:rPr>
              <a:t>, </a:t>
            </a:r>
            <a:r>
              <a:rPr lang="en-US" u="sng" dirty="0">
                <a:effectLst/>
              </a:rPr>
              <a:t>congenital malformations </a:t>
            </a:r>
            <a:r>
              <a:rPr lang="en-US" dirty="0">
                <a:effectLst/>
              </a:rPr>
              <a:t>in </a:t>
            </a:r>
            <a:r>
              <a:rPr lang="en-US" dirty="0">
                <a:solidFill>
                  <a:srgbClr val="FFC000"/>
                </a:solidFill>
                <a:effectLst/>
              </a:rPr>
              <a:t>4.3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%</a:t>
            </a:r>
            <a:r>
              <a:rPr lang="en-US" dirty="0" smtClean="0">
                <a:effectLst/>
              </a:rPr>
              <a:t>. </a:t>
            </a:r>
            <a:r>
              <a:rPr lang="en-US" u="sng" dirty="0" smtClean="0">
                <a:effectLst/>
              </a:rPr>
              <a:t>Neuropsychological </a:t>
            </a:r>
            <a:r>
              <a:rPr lang="en-US" u="sng" dirty="0">
                <a:effectLst/>
              </a:rPr>
              <a:t>development impairment </a:t>
            </a:r>
            <a:r>
              <a:rPr lang="en-US" dirty="0">
                <a:effectLst/>
              </a:rPr>
              <a:t>was reported in </a:t>
            </a:r>
            <a:r>
              <a:rPr lang="en-US" dirty="0">
                <a:solidFill>
                  <a:srgbClr val="FFC000"/>
                </a:solidFill>
                <a:effectLst/>
              </a:rPr>
              <a:t>7%</a:t>
            </a:r>
            <a:r>
              <a:rPr lang="en-US" dirty="0">
                <a:effectLst/>
              </a:rPr>
              <a:t> of cases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 overall </a:t>
            </a:r>
            <a:r>
              <a:rPr lang="en-US" dirty="0">
                <a:solidFill>
                  <a:srgbClr val="FFC000"/>
                </a:solidFill>
                <a:effectLst/>
              </a:rPr>
              <a:t>miscarriage rate was 11%, </a:t>
            </a:r>
            <a:r>
              <a:rPr lang="en-US" dirty="0">
                <a:effectLst/>
              </a:rPr>
              <a:t>although </a:t>
            </a:r>
            <a:r>
              <a:rPr lang="en-US" dirty="0">
                <a:solidFill>
                  <a:srgbClr val="FFC000"/>
                </a:solidFill>
                <a:effectLst/>
              </a:rPr>
              <a:t>higher in the subgroup of patients with CAB </a:t>
            </a:r>
            <a:r>
              <a:rPr lang="en-US" dirty="0" err="1">
                <a:solidFill>
                  <a:srgbClr val="FFC000"/>
                </a:solidFill>
                <a:effectLst/>
              </a:rPr>
              <a:t>maintainance</a:t>
            </a:r>
            <a:r>
              <a:rPr lang="en-US" dirty="0">
                <a:solidFill>
                  <a:srgbClr val="FFC000"/>
                </a:solidFill>
                <a:effectLst/>
              </a:rPr>
              <a:t> </a:t>
            </a:r>
            <a:r>
              <a:rPr lang="en-US" dirty="0">
                <a:effectLst/>
              </a:rPr>
              <a:t>after pregnancy confirmation </a:t>
            </a:r>
            <a:r>
              <a:rPr lang="en-US" dirty="0">
                <a:solidFill>
                  <a:srgbClr val="FFC000"/>
                </a:solidFill>
                <a:effectLst/>
              </a:rPr>
              <a:t>(38% vs. 7.5%)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40" y="862150"/>
            <a:ext cx="10492201" cy="331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5073" y="286434"/>
            <a:ext cx="1018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STIX-Regular"/>
              </a:rPr>
              <a:t>Clinical, laboratory and </a:t>
            </a:r>
            <a:r>
              <a:rPr lang="en-US" dirty="0" err="1">
                <a:solidFill>
                  <a:srgbClr val="FFFF00"/>
                </a:solidFill>
                <a:latin typeface="STIX-Regular"/>
              </a:rPr>
              <a:t>cabergoline</a:t>
            </a:r>
            <a:r>
              <a:rPr lang="en-US" dirty="0">
                <a:solidFill>
                  <a:srgbClr val="FFFF00"/>
                </a:solidFill>
                <a:latin typeface="STIX-Regular"/>
              </a:rPr>
              <a:t> treatment features in patients who presented miscarriage</a:t>
            </a:r>
            <a:r>
              <a:rPr lang="en-US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US" dirty="0">
                <a:latin typeface="Tw Cen MT" panose="020B0602020104020603" pitchFamily="34" charset="0"/>
              </a:rPr>
              <a:t/>
            </a:r>
            <a:br>
              <a:rPr lang="en-US" dirty="0">
                <a:latin typeface="Tw Cen MT" panose="020B0602020104020603" pitchFamily="34" charset="0"/>
              </a:rPr>
            </a:b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445" y="4480560"/>
            <a:ext cx="116912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vPSA183"/>
              </a:rPr>
              <a:t>The overall rate of miscarriage </a:t>
            </a:r>
            <a:r>
              <a:rPr lang="en-US" sz="2000" dirty="0" smtClean="0">
                <a:latin typeface="AdvPSA183"/>
              </a:rPr>
              <a:t>: </a:t>
            </a:r>
            <a:r>
              <a:rPr lang="en-US" sz="2000" dirty="0">
                <a:solidFill>
                  <a:srgbClr val="FFC000"/>
                </a:solidFill>
                <a:latin typeface="AdvPSA183"/>
              </a:rPr>
              <a:t>11% </a:t>
            </a:r>
            <a:r>
              <a:rPr lang="en-US" sz="2000" dirty="0">
                <a:latin typeface="AdvPSA183"/>
              </a:rPr>
              <a:t>at a median gestational age of 8 </a:t>
            </a:r>
            <a:r>
              <a:rPr lang="en-US" sz="2000" dirty="0" smtClean="0">
                <a:latin typeface="AdvPSA183"/>
              </a:rPr>
              <a:t>weeks</a:t>
            </a:r>
            <a:r>
              <a:rPr lang="en-US" sz="2000" dirty="0">
                <a:latin typeface="AdvPSA183"/>
              </a:rPr>
              <a:t>. </a:t>
            </a:r>
            <a:endParaRPr lang="en-US" sz="2000" dirty="0" smtClean="0">
              <a:latin typeface="AdvPSA183"/>
            </a:endParaRPr>
          </a:p>
          <a:p>
            <a:endParaRPr lang="en-US" sz="2000" dirty="0" smtClean="0">
              <a:latin typeface="AdvPSA183"/>
            </a:endParaRPr>
          </a:p>
          <a:p>
            <a:r>
              <a:rPr lang="en-US" sz="2000" dirty="0" smtClean="0">
                <a:latin typeface="AdvPSA183"/>
              </a:rPr>
              <a:t>A significant difference </a:t>
            </a:r>
            <a:r>
              <a:rPr lang="en-US" sz="2000" dirty="0">
                <a:latin typeface="AdvPSA183"/>
              </a:rPr>
              <a:t>in </a:t>
            </a:r>
            <a:r>
              <a:rPr lang="en-US" sz="2000" dirty="0" smtClean="0">
                <a:latin typeface="AdvPSA183"/>
              </a:rPr>
              <a:t>miscarriage rates </a:t>
            </a:r>
            <a:r>
              <a:rPr lang="en-US" sz="2000" dirty="0">
                <a:latin typeface="AdvPSA183"/>
              </a:rPr>
              <a:t>was found when comparing patients who were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vPSA183"/>
              </a:rPr>
              <a:t>withdrawn from CAB at pregnancy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vPSA183"/>
              </a:rPr>
              <a:t>confirmation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vPSA183"/>
              </a:rPr>
              <a:t>(Group A) </a:t>
            </a:r>
            <a:r>
              <a:rPr lang="en-US" sz="2000" dirty="0">
                <a:latin typeface="AdvPSA183"/>
              </a:rPr>
              <a:t>with patients in whom CAB was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dvPSA183"/>
              </a:rPr>
              <a:t>maintained by medical indication or inadvertent patient´s demeanor (Group B); </a:t>
            </a:r>
            <a:r>
              <a:rPr lang="en-US" sz="2000" dirty="0" smtClean="0">
                <a:latin typeface="AdvPSA183"/>
              </a:rPr>
              <a:t>the rates were </a:t>
            </a:r>
            <a:r>
              <a:rPr lang="en-US" sz="2000" dirty="0">
                <a:solidFill>
                  <a:srgbClr val="FFC000"/>
                </a:solidFill>
                <a:latin typeface="AdvPSA183"/>
              </a:rPr>
              <a:t>7.5% 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vPSA183"/>
              </a:rPr>
              <a:t>(14/187) in Group A </a:t>
            </a:r>
            <a:r>
              <a:rPr lang="en-US" sz="2000" dirty="0">
                <a:latin typeface="AdvPSA183"/>
              </a:rPr>
              <a:t>versus </a:t>
            </a:r>
            <a:r>
              <a:rPr lang="en-US" sz="2000" dirty="0">
                <a:solidFill>
                  <a:srgbClr val="FFC000"/>
                </a:solidFill>
                <a:latin typeface="AdvPSA183"/>
              </a:rPr>
              <a:t>38%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dvPSA183"/>
              </a:rPr>
              <a:t>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dvPSA183"/>
              </a:rPr>
              <a:t>12/31)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dvPSA183"/>
              </a:rPr>
              <a:t>in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dvPSA183"/>
              </a:rPr>
              <a:t>Group B</a:t>
            </a:r>
            <a:r>
              <a:rPr lang="en-US" sz="2000" dirty="0">
                <a:latin typeface="AdvPSA183"/>
              </a:rPr>
              <a:t>, </a:t>
            </a:r>
            <a:r>
              <a:rPr lang="en-US" sz="2000" i="1" dirty="0">
                <a:latin typeface="AdvPSA183"/>
              </a:rPr>
              <a:t>p </a:t>
            </a:r>
            <a:r>
              <a:rPr lang="en-US" sz="2000" dirty="0">
                <a:latin typeface="AdvPSA183"/>
              </a:rPr>
              <a:t>&lt; 0.001 (HR 7.8; 95% CI 3.16–19.3). </a:t>
            </a:r>
            <a:endParaRPr lang="en-US" sz="2000" dirty="0" smtClean="0">
              <a:latin typeface="AdvPSA183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16982" y="1312539"/>
            <a:ext cx="274321" cy="19594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91303" y="1629019"/>
            <a:ext cx="365760" cy="25575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7236" y="1603249"/>
            <a:ext cx="366627" cy="28500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43" y="204651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91" y="3886399"/>
            <a:ext cx="10528663" cy="2515125"/>
          </a:xfrm>
        </p:spPr>
        <p:txBody>
          <a:bodyPr/>
          <a:lstStyle/>
          <a:p>
            <a:r>
              <a:rPr lang="en-US" dirty="0" smtClean="0"/>
              <a:t>1- </a:t>
            </a:r>
            <a:r>
              <a:rPr lang="en-US" dirty="0"/>
              <a:t>P</a:t>
            </a:r>
            <a:r>
              <a:rPr lang="en-US" dirty="0" smtClean="0"/>
              <a:t>rolactinoma &amp; infertility</a:t>
            </a:r>
          </a:p>
          <a:p>
            <a:r>
              <a:rPr lang="en-US" dirty="0" smtClean="0"/>
              <a:t>2- Prolactinoma &amp; pregnancy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en-US" dirty="0" smtClean="0"/>
              <a:t>effect of </a:t>
            </a:r>
            <a:r>
              <a:rPr lang="en-US" dirty="0" smtClean="0">
                <a:latin typeface="AdvPSA183"/>
              </a:rPr>
              <a:t>dopamine </a:t>
            </a:r>
            <a:r>
              <a:rPr lang="en-US" dirty="0">
                <a:latin typeface="AdvPSA183"/>
              </a:rPr>
              <a:t>agonist on early fetal development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dvPSA183"/>
              </a:rPr>
              <a:t>)</a:t>
            </a:r>
          </a:p>
          <a:p>
            <a:r>
              <a:rPr lang="en-US" dirty="0" smtClean="0">
                <a:latin typeface="AdvPSA183"/>
              </a:rPr>
              <a:t>3-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dvPSA183"/>
              </a:rPr>
              <a:t> </a:t>
            </a:r>
            <a:r>
              <a:rPr lang="en-US" dirty="0"/>
              <a:t> </a:t>
            </a:r>
            <a:r>
              <a:rPr lang="en-US" dirty="0" smtClean="0"/>
              <a:t>Pregnancy &amp; </a:t>
            </a:r>
            <a:r>
              <a:rPr lang="en-US" dirty="0" err="1" smtClean="0"/>
              <a:t>prolactinoma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dvPSA183"/>
              </a:rPr>
              <a:t>( </a:t>
            </a:r>
            <a:r>
              <a:rPr lang="en-US" dirty="0" err="1" smtClean="0">
                <a:latin typeface="AdvPSA183"/>
              </a:rPr>
              <a:t>prolactinoma</a:t>
            </a:r>
            <a:r>
              <a:rPr lang="en-US" dirty="0" smtClean="0">
                <a:latin typeface="AdvPSA183"/>
              </a:rPr>
              <a:t> size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dvPSA183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4- Management of </a:t>
            </a:r>
            <a:r>
              <a:rPr lang="en-US" dirty="0" err="1" smtClean="0"/>
              <a:t>prolactinoma</a:t>
            </a:r>
            <a:r>
              <a:rPr lang="en-US" dirty="0" smtClean="0"/>
              <a:t> Before, During &amp; After </a:t>
            </a:r>
            <a:r>
              <a:rPr lang="en-US" dirty="0" smtClean="0"/>
              <a:t>pregnancy</a:t>
            </a:r>
          </a:p>
          <a:p>
            <a:r>
              <a:rPr lang="en-US" dirty="0" smtClean="0"/>
              <a:t>5- Case discussion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89" y="998298"/>
            <a:ext cx="5327115" cy="28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00" y="1131011"/>
            <a:ext cx="11885749" cy="434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Conclusions</a:t>
            </a:r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exception of </a:t>
            </a:r>
            <a:r>
              <a:rPr lang="en-US" dirty="0" smtClean="0">
                <a:solidFill>
                  <a:srgbClr val="FFFF00"/>
                </a:solidFill>
              </a:rPr>
              <a:t>the miscarriage </a:t>
            </a:r>
            <a:r>
              <a:rPr lang="en-US" dirty="0">
                <a:solidFill>
                  <a:srgbClr val="FFFF00"/>
                </a:solidFill>
              </a:rPr>
              <a:t>rate</a:t>
            </a:r>
            <a:r>
              <a:rPr lang="en-US" dirty="0"/>
              <a:t>, all other maternal (symptomatic </a:t>
            </a:r>
            <a:r>
              <a:rPr lang="en-US" dirty="0" err="1" smtClean="0"/>
              <a:t>tumour</a:t>
            </a:r>
            <a:r>
              <a:rPr lang="en-US" dirty="0" smtClean="0"/>
              <a:t> growth</a:t>
            </a:r>
            <a:r>
              <a:rPr lang="en-US" dirty="0"/>
              <a:t>) </a:t>
            </a:r>
            <a:r>
              <a:rPr lang="en-US" dirty="0" smtClean="0"/>
              <a:t>&amp; fetal </a:t>
            </a:r>
            <a:r>
              <a:rPr lang="en-US" dirty="0"/>
              <a:t>(prematurity, low birth weight, </a:t>
            </a:r>
            <a:r>
              <a:rPr lang="en-US" dirty="0" smtClean="0"/>
              <a:t>malformations &amp; neurodevelopmental </a:t>
            </a:r>
            <a:r>
              <a:rPr lang="en-US" dirty="0"/>
              <a:t>impairment) </a:t>
            </a:r>
            <a:r>
              <a:rPr lang="en-US" dirty="0" smtClean="0"/>
              <a:t>outcomes were </a:t>
            </a:r>
            <a:r>
              <a:rPr lang="en-US" dirty="0"/>
              <a:t>found at rates similar to those reported in </a:t>
            </a:r>
            <a:r>
              <a:rPr lang="en-US" u="sng" dirty="0" smtClean="0"/>
              <a:t>previous literature</a:t>
            </a:r>
            <a:r>
              <a:rPr lang="en-US" dirty="0"/>
              <a:t>, including </a:t>
            </a:r>
            <a:r>
              <a:rPr lang="en-US" u="sng" dirty="0"/>
              <a:t>BRC-induced pregnancies </a:t>
            </a:r>
            <a:r>
              <a:rPr lang="en-US" dirty="0"/>
              <a:t>and </a:t>
            </a:r>
            <a:r>
              <a:rPr lang="en-US" dirty="0" smtClean="0"/>
              <a:t>those in </a:t>
            </a:r>
            <a:r>
              <a:rPr lang="en-US" dirty="0"/>
              <a:t>the </a:t>
            </a:r>
            <a:r>
              <a:rPr lang="en-US" u="sng" dirty="0"/>
              <a:t>general population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 miscarriage </a:t>
            </a:r>
            <a:r>
              <a:rPr lang="en-US" dirty="0" smtClean="0"/>
              <a:t>rate was </a:t>
            </a:r>
            <a:r>
              <a:rPr lang="en-US" dirty="0"/>
              <a:t>associated with </a:t>
            </a:r>
            <a:r>
              <a:rPr lang="en-US" u="sng" dirty="0"/>
              <a:t>CAB maintenance </a:t>
            </a:r>
            <a:r>
              <a:rPr lang="en-US" dirty="0"/>
              <a:t>after </a:t>
            </a:r>
            <a:r>
              <a:rPr lang="en-US" dirty="0" smtClean="0"/>
              <a:t>pregnancy confirmation, </a:t>
            </a:r>
            <a:r>
              <a:rPr lang="en-US" dirty="0"/>
              <a:t>its </a:t>
            </a:r>
            <a:r>
              <a:rPr lang="en-US" u="sng" dirty="0"/>
              <a:t>causal relation should be </a:t>
            </a:r>
            <a:r>
              <a:rPr lang="en-US" u="sng" dirty="0" err="1"/>
              <a:t>confrmed</a:t>
            </a:r>
            <a:r>
              <a:rPr lang="en-US" u="sng" dirty="0"/>
              <a:t> </a:t>
            </a:r>
            <a:r>
              <a:rPr lang="en-US" u="sng" dirty="0" smtClean="0"/>
              <a:t>by further </a:t>
            </a:r>
            <a:r>
              <a:rPr lang="en-US" u="sng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9207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quinagolide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81" y="2096064"/>
            <a:ext cx="11825696" cy="3695136"/>
          </a:xfrm>
        </p:spPr>
        <p:txBody>
          <a:bodyPr/>
          <a:lstStyle/>
          <a:p>
            <a:r>
              <a:rPr lang="en-US" dirty="0" smtClean="0">
                <a:effectLst/>
              </a:rPr>
              <a:t>A non-ergot </a:t>
            </a:r>
            <a:r>
              <a:rPr lang="en-US" dirty="0">
                <a:effectLst/>
              </a:rPr>
              <a:t>DA, with selective </a:t>
            </a:r>
            <a:r>
              <a:rPr lang="en-US" dirty="0" smtClean="0">
                <a:effectLst/>
              </a:rPr>
              <a:t>D-2 R </a:t>
            </a:r>
            <a:r>
              <a:rPr lang="en-US" dirty="0">
                <a:effectLst/>
              </a:rPr>
              <a:t>agonist </a:t>
            </a:r>
            <a:r>
              <a:rPr lang="en-US" dirty="0" smtClean="0">
                <a:effectLst/>
              </a:rPr>
              <a:t>- long-lasting </a:t>
            </a:r>
            <a:r>
              <a:rPr lang="en-US" dirty="0">
                <a:effectLst/>
              </a:rPr>
              <a:t>prolactin lowering effect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ffectLst/>
              </a:rPr>
              <a:t>In </a:t>
            </a:r>
            <a:r>
              <a:rPr lang="en-US" dirty="0">
                <a:effectLst/>
              </a:rPr>
              <a:t>a review of </a:t>
            </a:r>
            <a:r>
              <a:rPr lang="en-US" dirty="0">
                <a:solidFill>
                  <a:srgbClr val="FFC000"/>
                </a:solidFill>
                <a:effectLst/>
              </a:rPr>
              <a:t>176</a:t>
            </a:r>
            <a:r>
              <a:rPr lang="en-US" dirty="0">
                <a:effectLst/>
              </a:rPr>
              <a:t> pregnancies, </a:t>
            </a:r>
            <a:r>
              <a:rPr lang="en-US" b="1" dirty="0" err="1">
                <a:solidFill>
                  <a:srgbClr val="FFFF00"/>
                </a:solidFill>
                <a:effectLst/>
              </a:rPr>
              <a:t>quinagolide</a:t>
            </a:r>
            <a:r>
              <a:rPr lang="en-US" b="1" dirty="0">
                <a:solidFill>
                  <a:srgbClr val="FFFF0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( used for median duration 37 days) </a:t>
            </a:r>
            <a:r>
              <a:rPr lang="en-US" dirty="0" smtClean="0">
                <a:effectLst/>
              </a:rPr>
              <a:t>: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24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spontaneous abortions</a:t>
            </a:r>
            <a:r>
              <a:rPr lang="en-US" dirty="0">
                <a:effectLst/>
              </a:rPr>
              <a:t>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 ectopic pregnancy</a:t>
            </a:r>
            <a:r>
              <a:rPr lang="en-US" dirty="0">
                <a:effectLst/>
              </a:rPr>
              <a:t>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 stillbirth at 31 weeks </a:t>
            </a:r>
            <a:r>
              <a:rPr lang="en-US" dirty="0">
                <a:effectLst/>
              </a:rPr>
              <a:t>of gestation,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9 fetal malformations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 Thus, quinagolide does </a:t>
            </a:r>
            <a:r>
              <a:rPr lang="en-US" dirty="0">
                <a:solidFill>
                  <a:srgbClr val="FF5050"/>
                </a:solidFill>
                <a:effectLst/>
              </a:rPr>
              <a:t>not seem to be safe </a:t>
            </a:r>
            <a:r>
              <a:rPr lang="en-US" dirty="0">
                <a:effectLst/>
              </a:rPr>
              <a:t>for pregnancy.</a:t>
            </a: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7774408" y="3836117"/>
            <a:ext cx="436099" cy="407961"/>
          </a:xfrm>
          <a:prstGeom prst="noSmoking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181" y="6480820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54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609600"/>
            <a:ext cx="11599818" cy="1326321"/>
          </a:xfrm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effectLst/>
              </a:rPr>
              <a:t>Effect of Pregnancy on Prolactinoma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26" y="2144928"/>
            <a:ext cx="5206605" cy="369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30"/>
            <a:ext cx="12192000" cy="67351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Adenoma </a:t>
            </a:r>
            <a:r>
              <a:rPr lang="en-US" b="1" dirty="0">
                <a:solidFill>
                  <a:srgbClr val="FFFF00"/>
                </a:solidFill>
              </a:rPr>
              <a:t>growth </a:t>
            </a:r>
            <a:r>
              <a:rPr lang="en-US" dirty="0" smtClean="0"/>
              <a:t>— Principal risk to mother , cause </a:t>
            </a:r>
            <a:r>
              <a:rPr lang="en-US" dirty="0">
                <a:solidFill>
                  <a:srgbClr val="FAA8BC"/>
                </a:solidFill>
              </a:rPr>
              <a:t>neurologic symptoms</a:t>
            </a:r>
            <a:r>
              <a:rPr lang="en-US" dirty="0"/>
              <a:t>, </a:t>
            </a:r>
            <a:r>
              <a:rPr lang="en-US" dirty="0" smtClean="0"/>
              <a:t>importantly </a:t>
            </a:r>
            <a:r>
              <a:rPr lang="en-US" dirty="0">
                <a:solidFill>
                  <a:srgbClr val="FAA8BC"/>
                </a:solidFill>
              </a:rPr>
              <a:t>visual impairment. </a:t>
            </a:r>
            <a:endParaRPr lang="en-US" dirty="0" smtClean="0">
              <a:solidFill>
                <a:srgbClr val="FAA8BC"/>
              </a:solidFill>
            </a:endParaRPr>
          </a:p>
          <a:p>
            <a:r>
              <a:rPr lang="en-US" dirty="0" smtClean="0">
                <a:effectLst/>
              </a:rPr>
              <a:t>- In </a:t>
            </a:r>
            <a:r>
              <a:rPr lang="en-US" dirty="0">
                <a:solidFill>
                  <a:srgbClr val="FFC000"/>
                </a:solidFill>
                <a:effectLst/>
              </a:rPr>
              <a:t>normal</a:t>
            </a:r>
            <a:r>
              <a:rPr lang="en-US" dirty="0">
                <a:effectLst/>
              </a:rPr>
              <a:t> pregnancy, MRI : gradual increase in pituitary volume to a final </a:t>
            </a:r>
            <a:r>
              <a:rPr lang="en-US" dirty="0">
                <a:solidFill>
                  <a:srgbClr val="FFC000"/>
                </a:solidFill>
                <a:effectLst/>
              </a:rPr>
              <a:t>height of 12 mm.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Hyperestrogenemia</a:t>
            </a:r>
            <a:r>
              <a:rPr lang="en-US" dirty="0" smtClean="0"/>
              <a:t> ( </a:t>
            </a:r>
            <a:r>
              <a:rPr lang="en-US" dirty="0" smtClean="0">
                <a:solidFill>
                  <a:srgbClr val="FFC000"/>
                </a:solidFill>
              </a:rPr>
              <a:t>high </a:t>
            </a:r>
            <a:r>
              <a:rPr lang="en-US" dirty="0">
                <a:solidFill>
                  <a:srgbClr val="FFC000"/>
                </a:solidFill>
              </a:rPr>
              <a:t>placental </a:t>
            </a:r>
            <a:r>
              <a:rPr lang="en-US" dirty="0" smtClean="0">
                <a:solidFill>
                  <a:srgbClr val="FFC000"/>
                </a:solidFill>
              </a:rPr>
              <a:t>estrogen</a:t>
            </a:r>
            <a:r>
              <a:rPr lang="en-US" dirty="0" smtClean="0"/>
              <a:t>) causes </a:t>
            </a:r>
            <a:r>
              <a:rPr lang="en-US" dirty="0" err="1" smtClean="0">
                <a:solidFill>
                  <a:srgbClr val="FFFF00"/>
                </a:solidFill>
              </a:rPr>
              <a:t>lactotroph</a:t>
            </a:r>
            <a:r>
              <a:rPr lang="en-US" dirty="0" smtClean="0">
                <a:solidFill>
                  <a:srgbClr val="FFFF00"/>
                </a:solidFill>
              </a:rPr>
              <a:t> hyperplasia </a:t>
            </a:r>
          </a:p>
          <a:p>
            <a:r>
              <a:rPr lang="en-US" dirty="0" smtClean="0"/>
              <a:t>20 NL </a:t>
            </a:r>
            <a:r>
              <a:rPr lang="en-US" dirty="0" err="1" smtClean="0"/>
              <a:t>nonpregnant</a:t>
            </a:r>
            <a:r>
              <a:rPr lang="en-US" dirty="0" smtClean="0"/>
              <a:t> - 32 NL </a:t>
            </a:r>
            <a:r>
              <a:rPr lang="en-US" dirty="0"/>
              <a:t>pregnant </a:t>
            </a:r>
            <a:r>
              <a:rPr lang="en-US" dirty="0" smtClean="0"/>
              <a:t>: greater </a:t>
            </a:r>
            <a:r>
              <a:rPr lang="en-US" dirty="0"/>
              <a:t>increase in pituitary</a:t>
            </a:r>
            <a:r>
              <a:rPr lang="en-US" sz="2400" dirty="0"/>
              <a:t> </a:t>
            </a:r>
            <a:r>
              <a:rPr lang="en-US" sz="2400" dirty="0" smtClean="0"/>
              <a:t>size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92D050"/>
                </a:solidFill>
              </a:rPr>
              <a:t>MRI</a:t>
            </a:r>
            <a:r>
              <a:rPr lang="en-US" dirty="0" smtClean="0"/>
              <a:t>), volume </a:t>
            </a:r>
            <a:r>
              <a:rPr lang="en-US" dirty="0"/>
              <a:t>during </a:t>
            </a:r>
            <a:r>
              <a:rPr lang="en-US" u="sng" dirty="0" smtClean="0">
                <a:solidFill>
                  <a:srgbClr val="FFC000"/>
                </a:solidFill>
              </a:rPr>
              <a:t>3rd </a:t>
            </a:r>
            <a:r>
              <a:rPr lang="en-US" u="sng" dirty="0">
                <a:solidFill>
                  <a:srgbClr val="FFC000"/>
                </a:solidFill>
              </a:rPr>
              <a:t>trimester </a:t>
            </a:r>
            <a:r>
              <a:rPr lang="en-US" dirty="0" smtClean="0"/>
              <a:t>more </a:t>
            </a:r>
            <a:r>
              <a:rPr lang="en-US" dirty="0"/>
              <a:t>than </a:t>
            </a:r>
            <a:r>
              <a:rPr lang="en-US" dirty="0">
                <a:solidFill>
                  <a:srgbClr val="FFC000"/>
                </a:solidFill>
              </a:rPr>
              <a:t>double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/>
              <a:t>nonpregnant</a:t>
            </a:r>
            <a:r>
              <a:rPr lang="en-US" dirty="0"/>
              <a:t> women 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25" y="1365509"/>
            <a:ext cx="5567937" cy="3560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214255" y="2204864"/>
            <a:ext cx="5084618" cy="243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620" y="6455360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UPTODATE2020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0" y="6488668"/>
            <a:ext cx="269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dvPSA334"/>
              </a:rPr>
              <a:t>Endocrinol </a:t>
            </a:r>
            <a:r>
              <a:rPr lang="en-US" sz="1000" dirty="0" err="1">
                <a:latin typeface="AdvPSA334"/>
              </a:rPr>
              <a:t>Metab</a:t>
            </a:r>
            <a:r>
              <a:rPr lang="en-US" sz="1000" dirty="0">
                <a:latin typeface="AdvPSA334"/>
              </a:rPr>
              <a:t> </a:t>
            </a:r>
            <a:r>
              <a:rPr lang="en-US" sz="1000" dirty="0" err="1">
                <a:latin typeface="AdvPSA334"/>
              </a:rPr>
              <a:t>Clin</a:t>
            </a:r>
            <a:r>
              <a:rPr lang="en-US" sz="1000" dirty="0">
                <a:latin typeface="AdvPSA334"/>
              </a:rPr>
              <a:t> N Am </a:t>
            </a:r>
            <a:r>
              <a:rPr lang="en-US" sz="200" dirty="0">
                <a:latin typeface="AdvPS480274"/>
              </a:rPr>
              <a:t>- </a:t>
            </a:r>
            <a:r>
              <a:rPr lang="en-US" sz="1000" dirty="0">
                <a:latin typeface="AdvPSA334"/>
              </a:rPr>
              <a:t>(</a:t>
            </a:r>
            <a:r>
              <a:rPr lang="en-US" sz="900" dirty="0">
                <a:latin typeface="AdvPSA334"/>
              </a:rPr>
              <a:t>2019</a:t>
            </a:r>
            <a:r>
              <a:rPr lang="en-US" sz="1000" dirty="0">
                <a:latin typeface="AdvPSA334"/>
              </a:rPr>
              <a:t>)</a:t>
            </a:r>
            <a:r>
              <a:rPr lang="en-US" sz="1000" dirty="0"/>
              <a:t> </a:t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51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68" y="269966"/>
            <a:ext cx="11833023" cy="1702525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Tw Cen MT Condensed" panose="020B0606020104020203" pitchFamily="34" charset="0"/>
                <a:ea typeface="NSimSun" panose="02010609030101010101" pitchFamily="49" charset="-122"/>
              </a:rPr>
              <a:t>The </a:t>
            </a:r>
            <a:r>
              <a:rPr lang="en-US" sz="2700" dirty="0">
                <a:solidFill>
                  <a:srgbClr val="FFC000"/>
                </a:solidFill>
                <a:latin typeface="Tw Cen MT Condensed" panose="020B0606020104020203" pitchFamily="34" charset="0"/>
                <a:ea typeface="NSimSun" panose="02010609030101010101" pitchFamily="49" charset="-122"/>
              </a:rPr>
              <a:t>risk that the increase </a:t>
            </a:r>
            <a:r>
              <a:rPr lang="en-US" sz="2700" dirty="0">
                <a:latin typeface="Tw Cen MT Condensed" panose="020B0606020104020203" pitchFamily="34" charset="0"/>
                <a:ea typeface="NSimSun" panose="02010609030101010101" pitchFamily="49" charset="-122"/>
              </a:rPr>
              <a:t>in size of a </a:t>
            </a:r>
            <a:r>
              <a:rPr lang="en-US" sz="2700" dirty="0" smtClean="0">
                <a:latin typeface="Tw Cen MT Condensed" panose="020B0606020104020203" pitchFamily="34" charset="0"/>
                <a:ea typeface="NSimSun" panose="02010609030101010101" pitchFamily="49" charset="-122"/>
              </a:rPr>
              <a:t>PROLACTINOMAS will </a:t>
            </a:r>
            <a:r>
              <a:rPr lang="en-US" sz="2700" dirty="0">
                <a:latin typeface="Tw Cen MT Condensed" panose="020B0606020104020203" pitchFamily="34" charset="0"/>
                <a:ea typeface="NSimSun" panose="02010609030101010101" pitchFamily="49" charset="-122"/>
              </a:rPr>
              <a:t>be clinically important depends upon the </a:t>
            </a:r>
            <a:r>
              <a:rPr lang="en-US" sz="2700" dirty="0">
                <a:solidFill>
                  <a:srgbClr val="FFC000"/>
                </a:solidFill>
                <a:latin typeface="Tw Cen MT Condensed" panose="020B0606020104020203" pitchFamily="34" charset="0"/>
                <a:ea typeface="NSimSun" panose="02010609030101010101" pitchFamily="49" charset="-122"/>
              </a:rPr>
              <a:t>size of the adenoma </a:t>
            </a:r>
            <a:r>
              <a:rPr lang="en-US" sz="2700" u="sng" dirty="0">
                <a:solidFill>
                  <a:srgbClr val="FFC000"/>
                </a:solidFill>
                <a:latin typeface="Tw Cen MT Condensed" panose="020B0606020104020203" pitchFamily="34" charset="0"/>
                <a:ea typeface="NSimSun" panose="02010609030101010101" pitchFamily="49" charset="-122"/>
              </a:rPr>
              <a:t>before</a:t>
            </a:r>
            <a:r>
              <a:rPr lang="en-US" sz="2700" dirty="0">
                <a:solidFill>
                  <a:srgbClr val="FFC000"/>
                </a:solidFill>
                <a:latin typeface="Tw Cen MT Condensed" panose="020B0606020104020203" pitchFamily="34" charset="0"/>
                <a:ea typeface="NSimSun" panose="02010609030101010101" pitchFamily="49" charset="-122"/>
              </a:rPr>
              <a:t> pregnancy.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68" y="1634836"/>
            <a:ext cx="11958540" cy="4984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b="1" dirty="0" err="1">
                <a:solidFill>
                  <a:srgbClr val="FFFF00"/>
                </a:solidFill>
                <a:effectLst/>
              </a:rPr>
              <a:t>Microadenoma</a:t>
            </a:r>
            <a:r>
              <a:rPr lang="en-US" b="1" dirty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—risk </a:t>
            </a:r>
            <a:r>
              <a:rPr lang="en-US" dirty="0">
                <a:effectLst/>
              </a:rPr>
              <a:t>of growth is very low </a:t>
            </a:r>
            <a:r>
              <a:rPr lang="en-US" dirty="0" smtClean="0">
                <a:effectLst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review of </a:t>
            </a:r>
            <a:r>
              <a:rPr lang="en-US" u="sng" dirty="0" smtClean="0">
                <a:effectLst/>
              </a:rPr>
              <a:t>15 </a:t>
            </a:r>
            <a:r>
              <a:rPr lang="en-US" u="sng" dirty="0">
                <a:effectLst/>
              </a:rPr>
              <a:t>studies </a:t>
            </a:r>
            <a:r>
              <a:rPr lang="en-US" dirty="0">
                <a:effectLst/>
              </a:rPr>
              <a:t>reporting a total of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800 </a:t>
            </a:r>
            <a:r>
              <a:rPr lang="en-US" dirty="0">
                <a:effectLst/>
              </a:rPr>
              <a:t>patients with </a:t>
            </a:r>
            <a:r>
              <a:rPr lang="en-US" dirty="0" err="1">
                <a:effectLst/>
              </a:rPr>
              <a:t>lactotroph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microadenomas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showed that </a:t>
            </a:r>
            <a:r>
              <a:rPr lang="en-US" dirty="0">
                <a:solidFill>
                  <a:srgbClr val="FFC000"/>
                </a:solidFill>
                <a:effectLst/>
              </a:rPr>
              <a:t>only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2.5 % </a:t>
            </a:r>
            <a:r>
              <a:rPr lang="en-US" dirty="0">
                <a:effectLst/>
              </a:rPr>
              <a:t>exhibited a symptomatic increase in </a:t>
            </a:r>
            <a:r>
              <a:rPr lang="en-US" dirty="0" smtClean="0">
                <a:effectLst/>
              </a:rPr>
              <a:t>size </a:t>
            </a:r>
            <a:r>
              <a:rPr lang="en-US" dirty="0">
                <a:effectLst/>
              </a:rPr>
              <a:t>of </a:t>
            </a:r>
            <a:r>
              <a:rPr lang="en-US" dirty="0" smtClean="0">
                <a:effectLst/>
              </a:rPr>
              <a:t>adenoma during pregnancy 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 err="1">
                <a:solidFill>
                  <a:srgbClr val="FFFF00"/>
                </a:solidFill>
                <a:effectLst/>
              </a:rPr>
              <a:t>Macroadenoma</a:t>
            </a:r>
            <a:r>
              <a:rPr lang="en-US" b="1" dirty="0">
                <a:solidFill>
                  <a:srgbClr val="FFFF00"/>
                </a:solidFill>
                <a:effectLst/>
              </a:rPr>
              <a:t> </a:t>
            </a:r>
            <a:r>
              <a:rPr lang="en-US" dirty="0">
                <a:effectLst/>
              </a:rPr>
              <a:t>— The risk of growth of a </a:t>
            </a:r>
            <a:r>
              <a:rPr lang="en-US" dirty="0" err="1">
                <a:effectLst/>
              </a:rPr>
              <a:t>lactotroph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macroadenoma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during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pregnancy </a:t>
            </a:r>
            <a:r>
              <a:rPr lang="en-US" dirty="0">
                <a:effectLst/>
              </a:rPr>
              <a:t>is substantially </a:t>
            </a:r>
            <a:r>
              <a:rPr lang="en-US" dirty="0">
                <a:solidFill>
                  <a:srgbClr val="FFC000"/>
                </a:solidFill>
                <a:effectLst/>
              </a:rPr>
              <a:t>higher. </a:t>
            </a:r>
            <a:endParaRPr lang="en-US" dirty="0" smtClean="0">
              <a:solidFill>
                <a:srgbClr val="FFC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- In </a:t>
            </a:r>
            <a:r>
              <a:rPr lang="en-US" dirty="0">
                <a:effectLst/>
              </a:rPr>
              <a:t>the same review as </a:t>
            </a:r>
            <a:r>
              <a:rPr lang="en-US" dirty="0" smtClean="0">
                <a:effectLst/>
              </a:rPr>
              <a:t>above,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only 4.7 % </a:t>
            </a:r>
            <a:r>
              <a:rPr lang="en-US" dirty="0">
                <a:effectLst/>
              </a:rPr>
              <a:t>of </a:t>
            </a:r>
            <a:r>
              <a:rPr lang="en-US" dirty="0">
                <a:solidFill>
                  <a:srgbClr val="FFC000"/>
                </a:solidFill>
                <a:effectLst/>
              </a:rPr>
              <a:t>148</a:t>
            </a:r>
            <a:r>
              <a:rPr lang="en-US" dirty="0">
                <a:effectLst/>
              </a:rPr>
              <a:t> women</a:t>
            </a:r>
            <a:r>
              <a:rPr lang="en-US" dirty="0"/>
              <a:t> </a:t>
            </a:r>
            <a:r>
              <a:rPr lang="en-US" dirty="0">
                <a:effectLst/>
              </a:rPr>
              <a:t>who had </a:t>
            </a:r>
            <a:r>
              <a:rPr lang="en-US" dirty="0" err="1">
                <a:effectLst/>
              </a:rPr>
              <a:t>macroadenomas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( treated </a:t>
            </a:r>
            <a:r>
              <a:rPr lang="en-US" dirty="0">
                <a:effectLst/>
              </a:rPr>
              <a:t>by prior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surgery or radiation </a:t>
            </a:r>
            <a:r>
              <a:rPr lang="en-US" dirty="0" smtClean="0">
                <a:effectLst/>
              </a:rPr>
              <a:t>) developed </a:t>
            </a:r>
            <a:r>
              <a:rPr lang="en-US" u="sng" dirty="0" smtClean="0">
                <a:effectLst/>
              </a:rPr>
              <a:t>clinically significant </a:t>
            </a:r>
            <a:r>
              <a:rPr lang="en-US" u="sng" dirty="0">
                <a:effectLst/>
              </a:rPr>
              <a:t>enlargement during pregnancy</a:t>
            </a:r>
            <a:r>
              <a:rPr lang="en-US" dirty="0">
                <a:effectLst/>
              </a:rPr>
              <a:t>,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- but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 18.1 %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of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288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women who had not had </a:t>
            </a:r>
            <a:r>
              <a:rPr lang="en-US" dirty="0" smtClean="0">
                <a:effectLst/>
              </a:rPr>
              <a:t>such treatment </a:t>
            </a:r>
            <a:r>
              <a:rPr lang="en-US" dirty="0">
                <a:effectLst/>
              </a:rPr>
              <a:t>did.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Enlargement </a:t>
            </a:r>
            <a:r>
              <a:rPr lang="en-US" dirty="0">
                <a:effectLst/>
              </a:rPr>
              <a:t>not accompanied by symptoms or visual field deficit was not counted.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22823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81" y="136477"/>
            <a:ext cx="11824368" cy="5681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181" y="5901547"/>
            <a:ext cx="11989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B Baran" panose="00000400000000000000" pitchFamily="2" charset="-78"/>
              </a:rPr>
              <a:t>The risk of symptomatic tumor enlargement in pregnant women with microprolactinomas is </a:t>
            </a:r>
            <a:r>
              <a:rPr lang="en-US" sz="1600" dirty="0">
                <a:solidFill>
                  <a:srgbClr val="FFC000"/>
                </a:solidFill>
                <a:cs typeface="B Baran" panose="00000400000000000000" pitchFamily="2" charset="-78"/>
              </a:rPr>
              <a:t>2.5% </a:t>
            </a:r>
            <a:r>
              <a:rPr lang="en-US" sz="1600" dirty="0">
                <a:cs typeface="B Baran" panose="00000400000000000000" pitchFamily="2" charset="-78"/>
              </a:rPr>
              <a:t>, </a:t>
            </a:r>
            <a:r>
              <a:rPr lang="en-US" sz="1600" dirty="0">
                <a:solidFill>
                  <a:srgbClr val="FFC000"/>
                </a:solidFill>
                <a:cs typeface="B Baran" panose="00000400000000000000" pitchFamily="2" charset="-78"/>
              </a:rPr>
              <a:t>18.1% </a:t>
            </a:r>
            <a:r>
              <a:rPr lang="en-US" sz="1600" dirty="0">
                <a:cs typeface="B Baran" panose="00000400000000000000" pitchFamily="2" charset="-78"/>
              </a:rPr>
              <a:t>for macroprolactinomas with no prior surgery or irradiation, </a:t>
            </a:r>
            <a:r>
              <a:rPr lang="en-US" sz="1600" dirty="0">
                <a:solidFill>
                  <a:srgbClr val="FFC000"/>
                </a:solidFill>
                <a:cs typeface="B Baran" panose="00000400000000000000" pitchFamily="2" charset="-78"/>
              </a:rPr>
              <a:t>4.7% </a:t>
            </a:r>
            <a:r>
              <a:rPr lang="en-US" sz="1600" dirty="0" smtClean="0">
                <a:cs typeface="B Baran" panose="00000400000000000000" pitchFamily="2" charset="-78"/>
              </a:rPr>
              <a:t>for macro adenomas </a:t>
            </a:r>
            <a:r>
              <a:rPr lang="en-US" sz="1600" dirty="0">
                <a:cs typeface="B Baran" panose="00000400000000000000" pitchFamily="2" charset="-78"/>
              </a:rPr>
              <a:t>with prior surgery/irradiation</a:t>
            </a:r>
            <a:r>
              <a:rPr lang="en-US" sz="1600" dirty="0">
                <a:cs typeface="B Arshia" panose="00000400000000000000" pitchFamily="2" charset="-78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181" y="6480820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3" name="Oval 2"/>
          <p:cNvSpPr/>
          <p:nvPr/>
        </p:nvSpPr>
        <p:spPr>
          <a:xfrm>
            <a:off x="4614203" y="5471909"/>
            <a:ext cx="337625" cy="25364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098743" y="5471909"/>
            <a:ext cx="337625" cy="25364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56473" y="5471909"/>
            <a:ext cx="415330" cy="25364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44" y="740664"/>
            <a:ext cx="5486400" cy="491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91102" y="1574074"/>
            <a:ext cx="4386292" cy="419970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/>
              </a:rPr>
              <a:t>MRI </a:t>
            </a:r>
            <a:r>
              <a:rPr lang="en-US" dirty="0">
                <a:effectLst/>
              </a:rPr>
              <a:t>scans of an </a:t>
            </a:r>
            <a:r>
              <a:rPr lang="en-US" dirty="0" smtClean="0">
                <a:effectLst/>
              </a:rPr>
              <a:t>interstellar prolactin-secreting</a:t>
            </a:r>
          </a:p>
          <a:p>
            <a:pPr algn="l"/>
            <a:r>
              <a:rPr lang="en-US" dirty="0" smtClean="0">
                <a:effectLst/>
              </a:rPr>
              <a:t> macro adenoma </a:t>
            </a:r>
            <a:r>
              <a:rPr lang="en-US" dirty="0">
                <a:effectLst/>
              </a:rPr>
              <a:t>in a woman before </a:t>
            </a:r>
            <a:r>
              <a:rPr lang="en-US" dirty="0" smtClean="0">
                <a:effectLst/>
              </a:rPr>
              <a:t>conception</a:t>
            </a:r>
          </a:p>
          <a:p>
            <a:pPr algn="l"/>
            <a:endParaRPr lang="en-US" dirty="0">
              <a:effectLst/>
            </a:endParaRPr>
          </a:p>
          <a:p>
            <a:pPr algn="l"/>
            <a:endParaRPr lang="en-US" dirty="0" smtClean="0">
              <a:effectLst/>
            </a:endParaRPr>
          </a:p>
          <a:p>
            <a:pPr algn="l"/>
            <a:endParaRPr lang="en-US" dirty="0" smtClean="0">
              <a:effectLst/>
            </a:endParaRPr>
          </a:p>
          <a:p>
            <a:pPr algn="l"/>
            <a:r>
              <a:rPr lang="en-US" dirty="0" smtClean="0">
                <a:effectLst/>
              </a:rPr>
              <a:t> At </a:t>
            </a:r>
            <a:r>
              <a:rPr lang="en-US" dirty="0">
                <a:solidFill>
                  <a:srgbClr val="FFC000"/>
                </a:solidFill>
                <a:effectLst/>
              </a:rPr>
              <a:t>7 months </a:t>
            </a:r>
            <a:r>
              <a:rPr lang="en-US" dirty="0">
                <a:effectLst/>
              </a:rPr>
              <a:t>of gestation </a:t>
            </a:r>
            <a:endParaRPr lang="en-US" dirty="0" smtClean="0">
              <a:effectLst/>
            </a:endParaRPr>
          </a:p>
          <a:p>
            <a:pPr algn="l"/>
            <a:r>
              <a:rPr lang="en-US" dirty="0" smtClean="0">
                <a:effectLst/>
              </a:rPr>
              <a:t>at </a:t>
            </a:r>
            <a:r>
              <a:rPr lang="en-US" dirty="0">
                <a:effectLst/>
              </a:rPr>
              <a:t>which time the patient was complaining of </a:t>
            </a:r>
            <a:r>
              <a:rPr lang="en-US" dirty="0">
                <a:solidFill>
                  <a:srgbClr val="FAA8BC"/>
                </a:solidFill>
                <a:effectLst/>
              </a:rPr>
              <a:t>headaches.</a:t>
            </a:r>
            <a:endParaRPr lang="en-US" dirty="0">
              <a:solidFill>
                <a:srgbClr val="FAA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4" y="666206"/>
            <a:ext cx="11312434" cy="124097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BEFORE PREGNANCY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31" y="2401118"/>
            <a:ext cx="3749721" cy="288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9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5942" y="409433"/>
            <a:ext cx="11821887" cy="5902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OVERVIEW</a:t>
            </a:r>
          </a:p>
          <a:p>
            <a:r>
              <a:rPr lang="en-US" dirty="0" smtClean="0"/>
              <a:t>Management should begin before </a:t>
            </a:r>
            <a:r>
              <a:rPr lang="en-US" dirty="0"/>
              <a:t>lowering </a:t>
            </a:r>
            <a:r>
              <a:rPr lang="en-US" dirty="0" smtClean="0"/>
              <a:t>the prolactin </a:t>
            </a:r>
            <a:r>
              <a:rPr lang="en-US" dirty="0"/>
              <a:t>concentration with a </a:t>
            </a:r>
            <a:r>
              <a:rPr lang="en-US" u="sng" dirty="0"/>
              <a:t>discussion</a:t>
            </a:r>
            <a:r>
              <a:rPr lang="en-US" dirty="0"/>
              <a:t> about the risks of </a:t>
            </a:r>
            <a:r>
              <a:rPr lang="en-US" dirty="0">
                <a:solidFill>
                  <a:srgbClr val="FFFF00"/>
                </a:solidFill>
              </a:rPr>
              <a:t>adenoma growth during pregnancy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FF00"/>
                </a:solidFill>
              </a:rPr>
              <a:t>potential </a:t>
            </a:r>
            <a:r>
              <a:rPr lang="en-US" dirty="0">
                <a:solidFill>
                  <a:srgbClr val="FFFF00"/>
                </a:solidFill>
              </a:rPr>
              <a:t>effects of exposure to </a:t>
            </a:r>
            <a:r>
              <a:rPr lang="en-US" dirty="0" smtClean="0">
                <a:solidFill>
                  <a:srgbClr val="FFFF00"/>
                </a:solidFill>
              </a:rPr>
              <a:t>DA </a:t>
            </a:r>
            <a:r>
              <a:rPr lang="en-US" dirty="0">
                <a:solidFill>
                  <a:srgbClr val="FFFF00"/>
                </a:solidFill>
              </a:rPr>
              <a:t>on the fetus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neither </a:t>
            </a:r>
            <a:r>
              <a:rPr lang="en-US" dirty="0"/>
              <a:t>bromocriptine nor cabergoline use during the </a:t>
            </a:r>
            <a:r>
              <a:rPr lang="en-US" u="sng" dirty="0">
                <a:solidFill>
                  <a:srgbClr val="FFFF00"/>
                </a:solidFill>
              </a:rPr>
              <a:t>first </a:t>
            </a:r>
            <a:r>
              <a:rPr lang="en-US" u="sng" dirty="0" err="1" smtClean="0">
                <a:solidFill>
                  <a:srgbClr val="FFFF00"/>
                </a:solidFill>
              </a:rPr>
              <a:t>mo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pregnancy harms the </a:t>
            </a:r>
            <a:r>
              <a:rPr lang="en-US" dirty="0" smtClean="0"/>
              <a:t>fetus.</a:t>
            </a:r>
          </a:p>
          <a:p>
            <a:r>
              <a:rPr lang="en-US" dirty="0" smtClean="0"/>
              <a:t> However</a:t>
            </a:r>
            <a:r>
              <a:rPr lang="en-US" dirty="0"/>
              <a:t>, few data are available about the risk of either drug </a:t>
            </a:r>
            <a:r>
              <a:rPr lang="en-US" u="sng" dirty="0">
                <a:solidFill>
                  <a:srgbClr val="FFFF00"/>
                </a:solidFill>
              </a:rPr>
              <a:t>later </a:t>
            </a:r>
            <a:r>
              <a:rPr lang="en-US" dirty="0"/>
              <a:t>in pregnancy.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54" y="1977730"/>
            <a:ext cx="4110771" cy="2533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37445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2" y="0"/>
            <a:ext cx="11846258" cy="660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       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PREGNANCY: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MICRO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ADENOMAS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Up Ribbon 4"/>
          <p:cNvSpPr/>
          <p:nvPr/>
        </p:nvSpPr>
        <p:spPr>
          <a:xfrm>
            <a:off x="725671" y="255604"/>
            <a:ext cx="9908275" cy="1269241"/>
          </a:xfrm>
          <a:prstGeom prst="ribbon2">
            <a:avLst>
              <a:gd name="adj1" fmla="val 33333"/>
              <a:gd name="adj2" fmla="val 75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589" y="1780449"/>
            <a:ext cx="11492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dvPSA336"/>
                <a:cs typeface="Arial" panose="020B0604020202020204" pitchFamily="34" charset="0"/>
              </a:rPr>
              <a:t>Dopamine agonist therapy </a:t>
            </a:r>
            <a:r>
              <a:rPr lang="en-US" dirty="0" smtClean="0">
                <a:latin typeface="AdvPSA336"/>
                <a:cs typeface="Arial" panose="020B0604020202020204" pitchFamily="34" charset="0"/>
              </a:rPr>
              <a:t>—</a:t>
            </a:r>
            <a:r>
              <a:rPr lang="en-US" dirty="0" smtClean="0">
                <a:latin typeface="AdvPSA336"/>
              </a:rPr>
              <a:t>usually </a:t>
            </a:r>
            <a:r>
              <a:rPr lang="en-US" dirty="0">
                <a:latin typeface="AdvPSA336"/>
              </a:rPr>
              <a:t>normalizes prolactin &amp; thereby removes inhibition of gonadotropin secretion &amp; restores normal ovulation &amp; fertility. </a:t>
            </a:r>
          </a:p>
          <a:p>
            <a:r>
              <a:rPr lang="en-US" dirty="0" smtClean="0">
                <a:latin typeface="AdvPSA336"/>
                <a:cs typeface="Arial" panose="020B0604020202020204" pitchFamily="34" charset="0"/>
              </a:rPr>
              <a:t>A </a:t>
            </a:r>
            <a:r>
              <a:rPr lang="en-US" dirty="0">
                <a:latin typeface="AdvPSA336"/>
                <a:cs typeface="Arial" panose="020B0604020202020204" pitchFamily="34" charset="0"/>
              </a:rPr>
              <a:t>marked reduction in the serum prolactin </a:t>
            </a:r>
            <a:r>
              <a:rPr lang="en-US" dirty="0" smtClean="0">
                <a:latin typeface="AdvPSA336"/>
                <a:cs typeface="Arial" panose="020B0604020202020204" pitchFamily="34" charset="0"/>
              </a:rPr>
              <a:t>often </a:t>
            </a:r>
            <a:r>
              <a:rPr lang="en-US" dirty="0">
                <a:latin typeface="AdvPSA336"/>
                <a:cs typeface="Arial" panose="020B0604020202020204" pitchFamily="34" charset="0"/>
              </a:rPr>
              <a:t>occurs within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vPSA336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dvPSA336"/>
                <a:cs typeface="Arial" panose="020B0604020202020204" pitchFamily="34" charset="0"/>
              </a:rPr>
              <a:t>2-3 weeks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333" y="2920058"/>
            <a:ext cx="5355415" cy="2934154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0" y="5868142"/>
            <a:ext cx="12010030" cy="843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UI Historic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UI Historic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UI Historic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UI Historic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UI Historic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Serum prolactin in women with </a:t>
            </a:r>
            <a:r>
              <a:rPr lang="en-US" sz="1600" dirty="0" smtClean="0">
                <a:solidFill>
                  <a:srgbClr val="FFFF99"/>
                </a:solidFill>
              </a:rPr>
              <a:t>hyperprolactinemic amenorrhea </a:t>
            </a:r>
            <a:r>
              <a:rPr lang="en-US" sz="1600" dirty="0" smtClean="0"/>
              <a:t>treated with DA. Both drugs lowered prolactin into normal range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65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783268"/>
            <a:ext cx="4572000" cy="2377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59" y="780436"/>
            <a:ext cx="4679182" cy="1318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359" y="1633883"/>
            <a:ext cx="4679182" cy="1582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132" y="3589787"/>
            <a:ext cx="4971587" cy="2612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926" y="5107578"/>
            <a:ext cx="2465024" cy="109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6566690" y="4170580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  <a:t>Brazil 2019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850"/>
            <a:ext cx="12192000" cy="527739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Non pregnancy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CAB</a:t>
            </a:r>
            <a:r>
              <a:rPr lang="en-US" dirty="0" smtClean="0"/>
              <a:t>, </a:t>
            </a:r>
            <a:r>
              <a:rPr lang="en-US" dirty="0"/>
              <a:t>due to </a:t>
            </a:r>
            <a:r>
              <a:rPr lang="en-US" dirty="0">
                <a:solidFill>
                  <a:srgbClr val="FFFF00"/>
                </a:solidFill>
              </a:rPr>
              <a:t>better tolerability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FF00"/>
                </a:solidFill>
              </a:rPr>
              <a:t>higher </a:t>
            </a:r>
            <a:r>
              <a:rPr lang="en-US" dirty="0">
                <a:solidFill>
                  <a:srgbClr val="FFFF00"/>
                </a:solidFill>
              </a:rPr>
              <a:t>affinity to D2R </a:t>
            </a:r>
            <a:r>
              <a:rPr lang="en-US" dirty="0"/>
              <a:t>as compared to BRC, is </a:t>
            </a:r>
            <a:r>
              <a:rPr lang="en-US" dirty="0" smtClean="0"/>
              <a:t>preferred </a:t>
            </a:r>
            <a:r>
              <a:rPr lang="en-US" dirty="0"/>
              <a:t>DA.</a:t>
            </a:r>
          </a:p>
          <a:p>
            <a:r>
              <a:rPr lang="en-US" dirty="0" smtClean="0">
                <a:solidFill>
                  <a:srgbClr val="FF5050"/>
                </a:solidFill>
              </a:rPr>
              <a:t>pregnancy-induction</a:t>
            </a:r>
            <a:r>
              <a:rPr lang="en-US" dirty="0" smtClean="0">
                <a:solidFill>
                  <a:schemeClr val="tx1"/>
                </a:solidFill>
              </a:rPr>
              <a:t> : 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BRC </a:t>
            </a:r>
            <a:r>
              <a:rPr lang="en-US" dirty="0" smtClean="0">
                <a:solidFill>
                  <a:schemeClr val="tx1"/>
                </a:solidFill>
              </a:rPr>
              <a:t>is still preferred due to its </a:t>
            </a:r>
            <a:r>
              <a:rPr lang="en-US" b="1" dirty="0" smtClean="0">
                <a:solidFill>
                  <a:srgbClr val="FFC000"/>
                </a:solidFill>
              </a:rPr>
              <a:t>larger published data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shorter </a:t>
            </a:r>
            <a:r>
              <a:rPr lang="en-US" dirty="0" smtClean="0">
                <a:solidFill>
                  <a:srgbClr val="FFC000"/>
                </a:solidFill>
              </a:rPr>
              <a:t>half-life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FFC000"/>
                </a:solidFill>
              </a:rPr>
              <a:t> with a faster clearance</a:t>
            </a:r>
            <a:r>
              <a:rPr lang="en-US" dirty="0" smtClean="0">
                <a:solidFill>
                  <a:schemeClr val="tx1"/>
                </a:solidFill>
              </a:rPr>
              <a:t>, as compared to CAB 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rgbClr val="FFFF99"/>
                </a:solidFill>
              </a:rPr>
              <a:t>Although, BRC </a:t>
            </a:r>
            <a:r>
              <a:rPr lang="en-US" dirty="0" smtClean="0">
                <a:solidFill>
                  <a:srgbClr val="FFFF99"/>
                </a:solidFill>
              </a:rPr>
              <a:t>&amp; </a:t>
            </a:r>
            <a:r>
              <a:rPr lang="en-US" dirty="0">
                <a:solidFill>
                  <a:srgbClr val="FFFF99"/>
                </a:solidFill>
              </a:rPr>
              <a:t>CAB were formerly classified as category </a:t>
            </a:r>
            <a:r>
              <a:rPr lang="en-US" sz="2200" b="1" dirty="0">
                <a:solidFill>
                  <a:srgbClr val="FFFF00"/>
                </a:solidFill>
              </a:rPr>
              <a:t>B </a:t>
            </a:r>
            <a:r>
              <a:rPr lang="en-US" dirty="0">
                <a:solidFill>
                  <a:srgbClr val="FFFF99"/>
                </a:solidFill>
              </a:rPr>
              <a:t>by the </a:t>
            </a:r>
            <a:r>
              <a:rPr lang="en-US" dirty="0">
                <a:solidFill>
                  <a:srgbClr val="FFFF00"/>
                </a:solidFill>
              </a:rPr>
              <a:t>FDA</a:t>
            </a:r>
            <a:r>
              <a:rPr lang="en-US" dirty="0">
                <a:solidFill>
                  <a:srgbClr val="FF5050"/>
                </a:solidFill>
              </a:rPr>
              <a:t> </a:t>
            </a:r>
            <a:endParaRPr lang="en-US" dirty="0" smtClean="0">
              <a:solidFill>
                <a:srgbClr val="FF5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Australian </a:t>
            </a:r>
            <a:r>
              <a:rPr lang="en-US" dirty="0">
                <a:solidFill>
                  <a:srgbClr val="FFFF00"/>
                </a:solidFill>
              </a:rPr>
              <a:t>classification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99"/>
                </a:solidFill>
              </a:rPr>
              <a:t>     BRC </a:t>
            </a:r>
            <a:r>
              <a:rPr lang="en-US" dirty="0">
                <a:solidFill>
                  <a:srgbClr val="FFFF99"/>
                </a:solidFill>
              </a:rPr>
              <a:t>is category A </a:t>
            </a:r>
            <a:r>
              <a:rPr lang="en-US" dirty="0">
                <a:solidFill>
                  <a:schemeClr val="tx1"/>
                </a:solidFill>
              </a:rPr>
              <a:t>(no human risks, similar miscarriage rates, no increase </a:t>
            </a:r>
            <a:r>
              <a:rPr lang="en-US" dirty="0" smtClean="0">
                <a:solidFill>
                  <a:schemeClr val="tx1"/>
                </a:solidFill>
              </a:rPr>
              <a:t>malformations &amp; teratogenic effects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rgbClr val="FFFF99"/>
                </a:solidFill>
              </a:rPr>
              <a:t>CAB is category B </a:t>
            </a:r>
            <a:r>
              <a:rPr lang="en-US" dirty="0" smtClean="0">
                <a:solidFill>
                  <a:schemeClr val="tx1"/>
                </a:solidFill>
              </a:rPr>
              <a:t>(no animal risks, waiting for more human data) 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effectLst/>
              </a:rPr>
              <a:t>In </a:t>
            </a:r>
            <a:r>
              <a:rPr lang="en-US" dirty="0">
                <a:effectLst/>
              </a:rPr>
              <a:t>contrast, should pregnancy at an advanced stage be discovered in a woman taking DA, the data are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reassuring</a:t>
            </a:r>
            <a:r>
              <a:rPr lang="en-US" dirty="0">
                <a:effectLst/>
              </a:rPr>
              <a:t> &amp; </a:t>
            </a:r>
            <a:r>
              <a:rPr lang="en-US" dirty="0">
                <a:solidFill>
                  <a:srgbClr val="FF5050"/>
                </a:solidFill>
                <a:effectLst/>
              </a:rPr>
              <a:t>do not justify therapeutic abortion</a:t>
            </a:r>
            <a:r>
              <a:rPr lang="en-US" dirty="0">
                <a:effectLst/>
              </a:rPr>
              <a:t>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0" y="4210332"/>
            <a:ext cx="393278" cy="779679"/>
          </a:xfrm>
          <a:prstGeom prst="leftBrace">
            <a:avLst>
              <a:gd name="adj1" fmla="val 8333"/>
              <a:gd name="adj2" fmla="val 5131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0393" y="6492239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99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2" y="95533"/>
            <a:ext cx="11737075" cy="645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Dosing is as follows:</a:t>
            </a:r>
          </a:p>
          <a:p>
            <a:pPr marL="0" indent="0">
              <a:buNone/>
            </a:pPr>
            <a:r>
              <a:rPr lang="en-US" sz="3200" dirty="0" smtClean="0"/>
              <a:t> For </a:t>
            </a:r>
            <a:r>
              <a:rPr lang="en-US" sz="3200" dirty="0" err="1" smtClean="0"/>
              <a:t>cabergoline</a:t>
            </a:r>
            <a:r>
              <a:rPr lang="en-US" sz="3200" dirty="0" smtClean="0"/>
              <a:t>:</a:t>
            </a:r>
          </a:p>
          <a:p>
            <a:r>
              <a:rPr lang="en-US" dirty="0" smtClean="0"/>
              <a:t>Start </a:t>
            </a:r>
            <a:r>
              <a:rPr lang="en-US" dirty="0"/>
              <a:t>at </a:t>
            </a:r>
            <a:r>
              <a:rPr lang="en-US" dirty="0">
                <a:solidFill>
                  <a:srgbClr val="FFC000"/>
                </a:solidFill>
              </a:rPr>
              <a:t>0.25 mg twice a week.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the serum prolactin </a:t>
            </a:r>
            <a:r>
              <a:rPr lang="en-US" dirty="0" smtClean="0"/>
              <a:t>is not normal </a:t>
            </a:r>
            <a:r>
              <a:rPr lang="en-US" dirty="0"/>
              <a:t>after </a:t>
            </a: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>
                <a:solidFill>
                  <a:srgbClr val="FFC000"/>
                </a:solidFill>
              </a:rPr>
              <a:t>to </a:t>
            </a:r>
            <a:r>
              <a:rPr lang="en-US" dirty="0" smtClean="0">
                <a:solidFill>
                  <a:srgbClr val="FFC000"/>
                </a:solidFill>
              </a:rPr>
              <a:t>2 months </a:t>
            </a:r>
            <a:r>
              <a:rPr lang="en-US" dirty="0" smtClean="0"/>
              <a:t>: can </a:t>
            </a:r>
            <a:r>
              <a:rPr lang="en-US" dirty="0"/>
              <a:t>be increased to </a:t>
            </a:r>
            <a:r>
              <a:rPr lang="en-US" dirty="0">
                <a:solidFill>
                  <a:srgbClr val="FFC000"/>
                </a:solidFill>
              </a:rPr>
              <a:t>0.5 mg twice a week </a:t>
            </a:r>
            <a:r>
              <a:rPr lang="en-US" dirty="0"/>
              <a:t>or, </a:t>
            </a:r>
            <a:r>
              <a:rPr lang="en-US" dirty="0" smtClean="0"/>
              <a:t>if necessary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1 mg twice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a week. </a:t>
            </a:r>
            <a:endParaRPr lang="en-US" dirty="0" smtClean="0"/>
          </a:p>
          <a:p>
            <a:r>
              <a:rPr lang="en-US" dirty="0" smtClean="0"/>
              <a:t>Sometimes</a:t>
            </a:r>
            <a:r>
              <a:rPr lang="en-US" dirty="0"/>
              <a:t>, even higher doses are </a:t>
            </a:r>
            <a:r>
              <a:rPr lang="en-US" dirty="0" smtClean="0"/>
              <a:t>needed.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Patients with </a:t>
            </a:r>
            <a:r>
              <a:rPr lang="en-US" dirty="0">
                <a:solidFill>
                  <a:srgbClr val="FFFF00"/>
                </a:solidFill>
              </a:rPr>
              <a:t>Parkinson</a:t>
            </a:r>
            <a:r>
              <a:rPr lang="en-US" dirty="0"/>
              <a:t> </a:t>
            </a:r>
            <a:r>
              <a:rPr lang="en-US" dirty="0" smtClean="0"/>
              <a:t>treated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high doses </a:t>
            </a:r>
            <a:r>
              <a:rPr lang="en-US" dirty="0"/>
              <a:t>of </a:t>
            </a:r>
            <a:r>
              <a:rPr lang="en-US" dirty="0" err="1"/>
              <a:t>cabergoline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&gt;20 </a:t>
            </a:r>
            <a:r>
              <a:rPr lang="en-US" dirty="0"/>
              <a:t>mg per week) have an increased risk of </a:t>
            </a:r>
            <a:r>
              <a:rPr lang="en-US" dirty="0" err="1">
                <a:solidFill>
                  <a:srgbClr val="FFFF00"/>
                </a:solidFill>
              </a:rPr>
              <a:t>valvular</a:t>
            </a:r>
            <a:r>
              <a:rPr lang="en-US" dirty="0">
                <a:solidFill>
                  <a:srgbClr val="FFFF00"/>
                </a:solidFill>
              </a:rPr>
              <a:t> heart disease</a:t>
            </a:r>
            <a:r>
              <a:rPr lang="en-US" dirty="0"/>
              <a:t>, but this risk has </a:t>
            </a:r>
            <a:r>
              <a:rPr lang="en-US" u="sng" dirty="0"/>
              <a:t>not been</a:t>
            </a:r>
            <a:r>
              <a:rPr lang="en-US" dirty="0"/>
              <a:t> demonstrated using the </a:t>
            </a:r>
            <a:r>
              <a:rPr lang="en-US" u="sng" dirty="0"/>
              <a:t>lower</a:t>
            </a:r>
            <a:r>
              <a:rPr lang="en-US" dirty="0"/>
              <a:t> doses used for </a:t>
            </a:r>
            <a:r>
              <a:rPr lang="en-US" dirty="0" err="1"/>
              <a:t>lactotroph</a:t>
            </a:r>
            <a:r>
              <a:rPr lang="en-US" dirty="0"/>
              <a:t> adenomas 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086" y="2780529"/>
            <a:ext cx="2955848" cy="2248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8" y="2381257"/>
            <a:ext cx="3008705" cy="2613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1993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982639"/>
            <a:ext cx="11946340" cy="5158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For </a:t>
            </a:r>
            <a:r>
              <a:rPr lang="en-US" sz="2800" dirty="0" smtClean="0"/>
              <a:t>bromocriptine: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Start : </a:t>
            </a:r>
            <a:r>
              <a:rPr lang="en-US" dirty="0" smtClean="0">
                <a:solidFill>
                  <a:srgbClr val="FFC000"/>
                </a:solidFill>
              </a:rPr>
              <a:t>1.25 </a:t>
            </a:r>
            <a:r>
              <a:rPr lang="en-US" dirty="0">
                <a:solidFill>
                  <a:srgbClr val="FFC000"/>
                </a:solidFill>
              </a:rPr>
              <a:t>mg at bedtime for </a:t>
            </a: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wk</a:t>
            </a:r>
            <a:r>
              <a:rPr lang="en-US" dirty="0"/>
              <a:t>, then </a:t>
            </a:r>
            <a:r>
              <a:rPr lang="en-US" dirty="0">
                <a:solidFill>
                  <a:srgbClr val="FFC000"/>
                </a:solidFill>
              </a:rPr>
              <a:t>1.25 mg twice a day for </a:t>
            </a:r>
            <a:r>
              <a:rPr lang="en-US" dirty="0" smtClean="0">
                <a:solidFill>
                  <a:srgbClr val="FFC000"/>
                </a:solidFill>
              </a:rPr>
              <a:t>1 </a:t>
            </a:r>
            <a:r>
              <a:rPr lang="en-US" dirty="0">
                <a:solidFill>
                  <a:srgbClr val="FFC000"/>
                </a:solidFill>
              </a:rPr>
              <a:t>to </a:t>
            </a:r>
            <a:r>
              <a:rPr lang="en-US" dirty="0" smtClean="0">
                <a:solidFill>
                  <a:srgbClr val="FFC000"/>
                </a:solidFill>
              </a:rPr>
              <a:t>2 mo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prolactin does </a:t>
            </a:r>
            <a:r>
              <a:rPr lang="en-US" dirty="0"/>
              <a:t>not fall to near normal or normal by </a:t>
            </a:r>
            <a:r>
              <a:rPr lang="en-US" dirty="0" smtClean="0"/>
              <a:t>then : can </a:t>
            </a:r>
            <a:r>
              <a:rPr lang="en-US" dirty="0"/>
              <a:t>be increased to </a:t>
            </a:r>
            <a:r>
              <a:rPr lang="en-US" dirty="0">
                <a:solidFill>
                  <a:srgbClr val="FFC000"/>
                </a:solidFill>
              </a:rPr>
              <a:t>2.5 mg twice a day </a:t>
            </a:r>
            <a:r>
              <a:rPr lang="en-US" dirty="0"/>
              <a:t>and, if necessary, to </a:t>
            </a:r>
            <a:r>
              <a:rPr lang="en-US" dirty="0">
                <a:solidFill>
                  <a:srgbClr val="FFC000"/>
                </a:solidFill>
              </a:rPr>
              <a:t>5 mg twice a day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>
                <a:solidFill>
                  <a:srgbClr val="FF5050"/>
                </a:solidFill>
              </a:rPr>
              <a:t>nausea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5050"/>
                </a:solidFill>
              </a:rPr>
              <a:t>prolactin </a:t>
            </a:r>
            <a:r>
              <a:rPr lang="en-US" dirty="0">
                <a:solidFill>
                  <a:srgbClr val="FF5050"/>
                </a:solidFill>
              </a:rPr>
              <a:t>does not decrease </a:t>
            </a:r>
            <a:r>
              <a:rPr lang="en-US" dirty="0"/>
              <a:t>to normal, consider changing to cabergoline.</a:t>
            </a:r>
          </a:p>
          <a:p>
            <a:r>
              <a:rPr lang="en-US" dirty="0"/>
              <a:t>Rarely, DA is resumed during pregnancy </a:t>
            </a:r>
            <a:r>
              <a:rPr lang="en-US" dirty="0">
                <a:solidFill>
                  <a:srgbClr val="FFFF00"/>
                </a:solidFill>
              </a:rPr>
              <a:t>if adenoma size increases so much as to </a:t>
            </a:r>
            <a:r>
              <a:rPr lang="en-US" b="1" dirty="0">
                <a:solidFill>
                  <a:srgbClr val="FFFF00"/>
                </a:solidFill>
              </a:rPr>
              <a:t>impair vision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886" y="929502"/>
            <a:ext cx="4122576" cy="1949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345" y="621911"/>
            <a:ext cx="1992330" cy="1842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2851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444137"/>
            <a:ext cx="11955438" cy="573459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For women who </a:t>
            </a:r>
            <a:r>
              <a:rPr lang="en-US" u="sng" dirty="0"/>
              <a:t>do not ovulate </a:t>
            </a:r>
            <a:r>
              <a:rPr lang="en-US" dirty="0"/>
              <a:t>or do not conceive with DA therapy,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clomiphene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citrate may be added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unsuccessful, </a:t>
            </a:r>
            <a:r>
              <a:rPr lang="en-US" dirty="0">
                <a:solidFill>
                  <a:srgbClr val="FFFF00"/>
                </a:solidFill>
              </a:rPr>
              <a:t>gonadotropin therapy </a:t>
            </a:r>
            <a:r>
              <a:rPr lang="en-US" dirty="0"/>
              <a:t>may be needed, although this therapy is associated with </a:t>
            </a:r>
            <a:r>
              <a:rPr lang="en-US" u="sng" dirty="0"/>
              <a:t>high serum estradiol </a:t>
            </a:r>
            <a:r>
              <a:rPr lang="en-US" dirty="0"/>
              <a:t>concentrations during treatment &amp; a significant risk of </a:t>
            </a:r>
            <a:r>
              <a:rPr lang="en-US" u="sng" dirty="0"/>
              <a:t>multiple gestations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  <a:effectLst/>
              </a:rPr>
              <a:t>Radiotherapy </a:t>
            </a:r>
            <a:r>
              <a:rPr lang="en-US" dirty="0">
                <a:effectLst/>
              </a:rPr>
              <a:t>is not warranted for </a:t>
            </a:r>
            <a:r>
              <a:rPr lang="en-US" dirty="0" smtClean="0">
                <a:effectLst/>
              </a:rPr>
              <a:t>micro adenomas </a:t>
            </a:r>
            <a:r>
              <a:rPr lang="en-US" dirty="0">
                <a:effectLst/>
              </a:rPr>
              <a:t>because of long-term sequelae, especially hypopituitarism.</a:t>
            </a:r>
          </a:p>
          <a:p>
            <a:endParaRPr lang="en-US" dirty="0"/>
          </a:p>
          <a:p>
            <a:r>
              <a:rPr lang="en-US" dirty="0"/>
              <a:t>We suggest </a:t>
            </a:r>
            <a:r>
              <a:rPr lang="en-US" dirty="0">
                <a:solidFill>
                  <a:srgbClr val="FFFF00"/>
                </a:solidFill>
              </a:rPr>
              <a:t>stopping</a:t>
            </a:r>
            <a:r>
              <a:rPr lang="en-US" dirty="0">
                <a:solidFill>
                  <a:srgbClr val="FF5050"/>
                </a:solidFill>
              </a:rPr>
              <a:t> </a:t>
            </a:r>
            <a:r>
              <a:rPr lang="en-US" dirty="0"/>
              <a:t>the </a:t>
            </a:r>
            <a:r>
              <a:rPr lang="en-US" dirty="0" smtClean="0"/>
              <a:t>DA in </a:t>
            </a:r>
            <a:r>
              <a:rPr lang="en-US" dirty="0"/>
              <a:t>women with either a micro- or </a:t>
            </a:r>
            <a:r>
              <a:rPr lang="en-US" dirty="0" err="1"/>
              <a:t>macroadenoma</a:t>
            </a:r>
            <a:r>
              <a:rPr lang="en-US" dirty="0"/>
              <a:t> once pregnancy has been confirmed because the </a:t>
            </a:r>
            <a:r>
              <a:rPr lang="en-US" u="sng" dirty="0"/>
              <a:t>safety of continued usage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has not been established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955" y="4023359"/>
            <a:ext cx="11476994" cy="135853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2" y="95534"/>
            <a:ext cx="11914497" cy="661877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rgbClr val="00B0F0"/>
                </a:solidFill>
              </a:rPr>
              <a:t>                            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TREATMENT </a:t>
            </a:r>
            <a:r>
              <a:rPr lang="en-US" sz="2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PREGNANCY: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MACRO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ADENOMAS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macroadenoma</a:t>
            </a:r>
            <a:r>
              <a:rPr lang="en-US" dirty="0"/>
              <a:t>, </a:t>
            </a:r>
            <a:r>
              <a:rPr lang="en-US" b="1" u="sng" dirty="0"/>
              <a:t>adenoma size </a:t>
            </a:r>
            <a:r>
              <a:rPr lang="en-US" b="1" dirty="0"/>
              <a:t>should be reduced </a:t>
            </a:r>
            <a:r>
              <a:rPr lang="en-US" dirty="0" smtClean="0"/>
              <a:t>&amp; </a:t>
            </a:r>
            <a:r>
              <a:rPr lang="en-US" u="sng" dirty="0"/>
              <a:t>ovulation</a:t>
            </a:r>
            <a:r>
              <a:rPr lang="en-US" dirty="0"/>
              <a:t> should </a:t>
            </a:r>
            <a:r>
              <a:rPr lang="en-US" dirty="0" smtClean="0"/>
              <a:t>be restored </a:t>
            </a:r>
            <a:r>
              <a:rPr lang="en-US" dirty="0"/>
              <a:t>before pregnancy is attempted. </a:t>
            </a:r>
            <a:endParaRPr lang="en-US" dirty="0" smtClean="0"/>
          </a:p>
          <a:p>
            <a:pPr marL="0" indent="0">
              <a:buNone/>
            </a:pP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DA: </a:t>
            </a:r>
            <a:r>
              <a:rPr lang="en-US" sz="1900" dirty="0" smtClean="0"/>
              <a:t>We recommend a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DA as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the initial </a:t>
            </a:r>
            <a:r>
              <a:rPr lang="en-US" sz="1900" dirty="0" smtClean="0"/>
              <a:t>treatment,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whether or not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adenoma is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elevating the optic chiasm.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PERMISSION : </a:t>
            </a:r>
            <a:r>
              <a:rPr lang="en-US" dirty="0" smtClean="0"/>
              <a:t>Once adenoma 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size has decreased dramatically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well within 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the confines of the </a:t>
            </a:r>
            <a:r>
              <a:rPr lang="en-US" b="1" dirty="0" err="1">
                <a:solidFill>
                  <a:schemeClr val="tx2">
                    <a:lumMod val="90000"/>
                  </a:schemeClr>
                </a:solidFill>
              </a:rPr>
              <a:t>sella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ovulation 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has been restored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/>
              <a:t>pregnancy can be </a:t>
            </a:r>
            <a:r>
              <a:rPr lang="en-US" dirty="0" smtClean="0"/>
              <a:t>attempted. </a:t>
            </a:r>
          </a:p>
          <a:p>
            <a:endParaRPr lang="en-US" dirty="0" smtClean="0"/>
          </a:p>
          <a:p>
            <a:r>
              <a:rPr lang="en-US" dirty="0" smtClean="0"/>
              <a:t>Reduction </a:t>
            </a:r>
            <a:r>
              <a:rPr lang="en-US" dirty="0"/>
              <a:t>in size in this way should reduce the </a:t>
            </a:r>
            <a:r>
              <a:rPr lang="en-US" u="sng" dirty="0" smtClean="0"/>
              <a:t>chance of clinically important enlargement </a:t>
            </a:r>
            <a:r>
              <a:rPr lang="en-US" dirty="0" smtClean="0"/>
              <a:t>during pregnancy .</a:t>
            </a:r>
          </a:p>
        </p:txBody>
      </p:sp>
      <p:sp>
        <p:nvSpPr>
          <p:cNvPr id="3" name="Up Ribbon 2"/>
          <p:cNvSpPr/>
          <p:nvPr/>
        </p:nvSpPr>
        <p:spPr>
          <a:xfrm>
            <a:off x="791569" y="532263"/>
            <a:ext cx="10658902" cy="1269241"/>
          </a:xfrm>
          <a:prstGeom prst="ribbon2">
            <a:avLst>
              <a:gd name="adj1" fmla="val 33333"/>
              <a:gd name="adj2" fmla="val 75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765" y="6275903"/>
            <a:ext cx="1319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UPTODATE2020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765" y="3918857"/>
            <a:ext cx="11712509" cy="95358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0"/>
            <a:ext cx="11969931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TSS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adenoma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elevates the optic chiasm </a:t>
            </a:r>
            <a:r>
              <a:rPr lang="en-US" dirty="0" smtClean="0"/>
              <a:t>&amp;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does not shrink substantially in response to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en-US" dirty="0" smtClean="0"/>
              <a:t>, </a:t>
            </a:r>
            <a:r>
              <a:rPr lang="en-US" dirty="0"/>
              <a:t>we recommend </a:t>
            </a:r>
            <a:r>
              <a:rPr lang="en-US" dirty="0" smtClean="0"/>
              <a:t>TSS 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We also </a:t>
            </a:r>
            <a:r>
              <a:rPr lang="en-US" dirty="0">
                <a:solidFill>
                  <a:srgbClr val="00B0F0"/>
                </a:solidFill>
              </a:rPr>
              <a:t>recommend surgery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/>
              <a:t>in a woman whose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macro adenoma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unresponsive</a:t>
            </a:r>
            <a:r>
              <a:rPr lang="en-US" dirty="0" smtClean="0"/>
              <a:t> to DA,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even if it is not elevating the optic chiasm</a:t>
            </a:r>
            <a:r>
              <a:rPr lang="en-US" dirty="0"/>
              <a:t>, because </a:t>
            </a:r>
            <a:r>
              <a:rPr lang="en-US" u="sng" dirty="0"/>
              <a:t>medical </a:t>
            </a:r>
            <a:r>
              <a:rPr lang="en-US" u="sng" dirty="0" smtClean="0"/>
              <a:t>treatment </a:t>
            </a:r>
            <a:r>
              <a:rPr lang="en-US" u="sng" dirty="0"/>
              <a:t>would not likely be effective </a:t>
            </a:r>
            <a:r>
              <a:rPr lang="en-US" dirty="0"/>
              <a:t>if the adenoma enlarges during pregnancy.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-Therefore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TSS indication:</a:t>
            </a:r>
          </a:p>
          <a:p>
            <a:r>
              <a:rPr lang="en-US" dirty="0"/>
              <a:t> Despite effectiveness &amp; relative safety of pituitary surgery, (mainly in MIC</a:t>
            </a:r>
            <a:r>
              <a:rPr lang="en-US" i="1" dirty="0"/>
              <a:t>) </a:t>
            </a:r>
            <a:r>
              <a:rPr lang="en-US" dirty="0"/>
              <a:t>this approach should be reserved for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resistant</a:t>
            </a:r>
            <a:r>
              <a:rPr lang="en-US" dirty="0"/>
              <a:t>/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intolerant</a:t>
            </a:r>
            <a:r>
              <a:rPr lang="en-US" dirty="0"/>
              <a:t> tumors or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patient preference</a:t>
            </a:r>
            <a:r>
              <a:rPr lang="en-US" dirty="0"/>
              <a:t>. </a:t>
            </a:r>
          </a:p>
          <a:p>
            <a:r>
              <a:rPr lang="en-US" dirty="0"/>
              <a:t>surgery may be indicated for another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complication </a:t>
            </a:r>
            <a:r>
              <a:rPr lang="en-US" dirty="0"/>
              <a:t>related to pregnancy: pituitary tumor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apoplexy with severe neurologic &amp; visual symptoms.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1563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UPTODATE2020.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1440" y="2390503"/>
            <a:ext cx="12100560" cy="125403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9559" y="6311668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4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3" y="667377"/>
            <a:ext cx="12192000" cy="5589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SURGERY</a:t>
            </a:r>
          </a:p>
          <a:p>
            <a:r>
              <a:rPr lang="en-US" dirty="0" err="1" smtClean="0"/>
              <a:t>Colao</a:t>
            </a:r>
            <a:r>
              <a:rPr lang="en-US" dirty="0" smtClean="0"/>
              <a:t> </a:t>
            </a:r>
            <a:r>
              <a:rPr lang="en-US" dirty="0"/>
              <a:t>reviewing </a:t>
            </a:r>
            <a:r>
              <a:rPr lang="en-US" u="sng" dirty="0"/>
              <a:t>large series </a:t>
            </a:r>
            <a:r>
              <a:rPr lang="en-US" dirty="0"/>
              <a:t>from the literature, including </a:t>
            </a:r>
            <a:r>
              <a:rPr lang="en-US" u="sng" dirty="0"/>
              <a:t>both genders</a:t>
            </a:r>
            <a:r>
              <a:rPr lang="en-US" dirty="0"/>
              <a:t>, reported hyperprolactinemia </a:t>
            </a:r>
            <a:r>
              <a:rPr lang="en-US" dirty="0">
                <a:solidFill>
                  <a:srgbClr val="FFC000"/>
                </a:solidFill>
              </a:rPr>
              <a:t>remission in </a:t>
            </a:r>
            <a:r>
              <a:rPr lang="en-US" dirty="0" smtClean="0">
                <a:solidFill>
                  <a:srgbClr val="FFC000"/>
                </a:solidFill>
              </a:rPr>
              <a:t>73% </a:t>
            </a:r>
            <a:r>
              <a:rPr lang="en-US" dirty="0"/>
              <a:t>of 1211 </a:t>
            </a:r>
            <a:r>
              <a:rPr lang="en-US" dirty="0">
                <a:solidFill>
                  <a:srgbClr val="FFC000"/>
                </a:solidFill>
              </a:rPr>
              <a:t>MICs </a:t>
            </a:r>
            <a:r>
              <a:rPr lang="en-US" dirty="0" smtClean="0"/>
              <a:t>&amp;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C000"/>
                </a:solidFill>
              </a:rPr>
              <a:t>38% </a:t>
            </a:r>
            <a:r>
              <a:rPr lang="en-US" dirty="0"/>
              <a:t>of 1480 </a:t>
            </a:r>
            <a:r>
              <a:rPr lang="en-US" dirty="0">
                <a:solidFill>
                  <a:srgbClr val="FFC000"/>
                </a:solidFill>
              </a:rPr>
              <a:t>MACs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Concerning </a:t>
            </a:r>
            <a:r>
              <a:rPr lang="en-US" dirty="0">
                <a:solidFill>
                  <a:srgbClr val="FFC000"/>
                </a:solidFill>
              </a:rPr>
              <a:t>surgical series </a:t>
            </a:r>
            <a:r>
              <a:rPr lang="en-US" dirty="0"/>
              <a:t>addressing only women at </a:t>
            </a:r>
            <a:r>
              <a:rPr lang="en-US" dirty="0">
                <a:solidFill>
                  <a:srgbClr val="FFC000"/>
                </a:solidFill>
              </a:rPr>
              <a:t>child-bearing age, </a:t>
            </a:r>
            <a:r>
              <a:rPr lang="en-US" dirty="0"/>
              <a:t>data are </a:t>
            </a:r>
            <a:r>
              <a:rPr lang="en-US" dirty="0" smtClean="0"/>
              <a:t>limited. </a:t>
            </a:r>
            <a:r>
              <a:rPr lang="en-US" dirty="0"/>
              <a:t>In one study, in </a:t>
            </a:r>
            <a:r>
              <a:rPr lang="en-US" dirty="0">
                <a:solidFill>
                  <a:srgbClr val="FFC000"/>
                </a:solidFill>
              </a:rPr>
              <a:t>138 </a:t>
            </a:r>
            <a:r>
              <a:rPr lang="en-US" dirty="0"/>
              <a:t>patients harboring prolactinomas younger than 40 </a:t>
            </a:r>
            <a:r>
              <a:rPr lang="en-US" dirty="0" err="1"/>
              <a:t>yrs</a:t>
            </a:r>
            <a:r>
              <a:rPr lang="en-US" dirty="0"/>
              <a:t> submitted to </a:t>
            </a:r>
            <a:r>
              <a:rPr lang="en-US" dirty="0" smtClean="0"/>
              <a:t>TSS , </a:t>
            </a:r>
            <a:r>
              <a:rPr lang="en-US" dirty="0">
                <a:solidFill>
                  <a:srgbClr val="FFC000"/>
                </a:solidFill>
              </a:rPr>
              <a:t>normal PRL </a:t>
            </a:r>
            <a:r>
              <a:rPr lang="en-US" dirty="0"/>
              <a:t>levels were achieved in </a:t>
            </a:r>
            <a:r>
              <a:rPr lang="en-US" dirty="0">
                <a:solidFill>
                  <a:srgbClr val="FFC000"/>
                </a:solidFill>
              </a:rPr>
              <a:t>86% </a:t>
            </a:r>
            <a:r>
              <a:rPr lang="en-US" dirty="0"/>
              <a:t>of 21 </a:t>
            </a:r>
            <a:r>
              <a:rPr lang="en-US" dirty="0">
                <a:solidFill>
                  <a:srgbClr val="FFC000"/>
                </a:solidFill>
              </a:rPr>
              <a:t>MIC </a:t>
            </a:r>
            <a:r>
              <a:rPr lang="en-US" dirty="0"/>
              <a:t>and in </a:t>
            </a:r>
            <a:r>
              <a:rPr lang="en-US" dirty="0">
                <a:solidFill>
                  <a:srgbClr val="FFC000"/>
                </a:solidFill>
              </a:rPr>
              <a:t>74% </a:t>
            </a:r>
            <a:r>
              <a:rPr lang="en-US" dirty="0"/>
              <a:t>of 117 </a:t>
            </a:r>
            <a:r>
              <a:rPr lang="en-US" dirty="0">
                <a:solidFill>
                  <a:srgbClr val="FFC000"/>
                </a:solidFill>
              </a:rPr>
              <a:t>MAC</a:t>
            </a:r>
            <a:r>
              <a:rPr lang="en-US" dirty="0"/>
              <a:t>, with better results in non-invasive cases. Hypopituitarism was described in only two patients (1.5%).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dirty="0" smtClean="0">
                <a:effectLst/>
                <a:latin typeface="AdvPSA183"/>
              </a:rPr>
              <a:t>-TSS </a:t>
            </a:r>
            <a:r>
              <a:rPr lang="en-US" dirty="0">
                <a:effectLst/>
                <a:latin typeface="AdvPSA183"/>
              </a:rPr>
              <a:t>causes a </a:t>
            </a:r>
            <a:r>
              <a:rPr lang="en-US" dirty="0">
                <a:solidFill>
                  <a:srgbClr val="FFC000"/>
                </a:solidFill>
                <a:effectLst/>
                <a:latin typeface="AdvPSA183"/>
              </a:rPr>
              <a:t>permanent reduction of PRL levels in only 60% to 70% </a:t>
            </a:r>
            <a:r>
              <a:rPr lang="en-US" dirty="0">
                <a:effectLst/>
                <a:latin typeface="AdvPSA183"/>
              </a:rPr>
              <a:t>of cases </a:t>
            </a:r>
            <a:r>
              <a:rPr lang="en-US" dirty="0" smtClean="0">
                <a:effectLst/>
                <a:latin typeface="AdvPSA183"/>
              </a:rPr>
              <a:t>.</a:t>
            </a:r>
            <a:endParaRPr lang="en-US" sz="1800" dirty="0">
              <a:effectLst/>
              <a:latin typeface="AdvPSA183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393" y="6492239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364775" y="6544493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0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817" y="-130629"/>
            <a:ext cx="12475028" cy="727601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As far as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radiotherapy</a:t>
            </a:r>
            <a:r>
              <a:rPr lang="en-US" dirty="0"/>
              <a:t> is concerned, the long time span until normoprolactinemia achievement in addition to </a:t>
            </a:r>
            <a:r>
              <a:rPr lang="en-US" dirty="0" smtClean="0"/>
              <a:t>complications </a:t>
            </a:r>
            <a:r>
              <a:rPr lang="en-US" dirty="0"/>
              <a:t>as hypopituitarism, limit its indication for patients in reproductive age,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except for those harboring aggressive/ invasive tumors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Therefore, in patients with </a:t>
            </a:r>
            <a:r>
              <a:rPr lang="en-US" dirty="0" err="1" smtClean="0"/>
              <a:t>extrasellar</a:t>
            </a:r>
            <a:r>
              <a:rPr lang="en-US" dirty="0" smtClean="0"/>
              <a:t> </a:t>
            </a:r>
            <a:r>
              <a:rPr lang="en-US" dirty="0"/>
              <a:t>tumors,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pregnancy should be allowed </a:t>
            </a:r>
            <a:r>
              <a:rPr lang="en-US" dirty="0"/>
              <a:t>only after tumor shrinks within </a:t>
            </a:r>
            <a:r>
              <a:rPr lang="en-US" dirty="0" err="1"/>
              <a:t>sellar</a:t>
            </a:r>
            <a:r>
              <a:rPr lang="en-US" dirty="0"/>
              <a:t> boundaries </a:t>
            </a:r>
            <a:r>
              <a:rPr lang="en-US" dirty="0" smtClean="0"/>
              <a:t>,especially </a:t>
            </a:r>
            <a:r>
              <a:rPr lang="en-US" dirty="0"/>
              <a:t>those with </a:t>
            </a:r>
            <a:r>
              <a:rPr lang="en-US" dirty="0" err="1"/>
              <a:t>suprasellar</a:t>
            </a:r>
            <a:r>
              <a:rPr lang="en-US" dirty="0"/>
              <a:t> extension, preferably </a:t>
            </a:r>
            <a:r>
              <a:rPr lang="en-US" dirty="0">
                <a:solidFill>
                  <a:srgbClr val="FFC000"/>
                </a:solidFill>
              </a:rPr>
              <a:t>after at least 1 year of treatment 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smtClean="0">
                <a:solidFill>
                  <a:srgbClr val="FFFF00"/>
                </a:solidFill>
              </a:rPr>
              <a:t>Resistant </a:t>
            </a:r>
            <a:r>
              <a:rPr lang="en-US" dirty="0">
                <a:solidFill>
                  <a:srgbClr val="FFFF00"/>
                </a:solidFill>
              </a:rPr>
              <a:t>cases</a:t>
            </a:r>
            <a:r>
              <a:rPr lang="en-US" dirty="0"/>
              <a:t> both regarding PRL normalization </a:t>
            </a:r>
            <a:r>
              <a:rPr lang="en-US" dirty="0" smtClean="0"/>
              <a:t>&amp; </a:t>
            </a:r>
            <a:r>
              <a:rPr lang="en-US" dirty="0"/>
              <a:t>tumor reduction should be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operated 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393" y="6492239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104503" y="1848394"/>
            <a:ext cx="11978640" cy="1338943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4" y="333829"/>
            <a:ext cx="11263085" cy="1291771"/>
          </a:xfrm>
        </p:spPr>
        <p:txBody>
          <a:bodyPr>
            <a:normAutofit/>
          </a:bodyPr>
          <a:lstStyle/>
          <a:p>
            <a:r>
              <a:rPr lang="en-US" sz="2200" cap="none" dirty="0" smtClean="0">
                <a:solidFill>
                  <a:srgbClr val="FFFF00"/>
                </a:solidFill>
                <a:latin typeface="AdvPS480274"/>
              </a:rPr>
              <a:t>Concerning The Follow-up Of Pregnant Women Harboring Prolactinomas, The Following Recommendations Can Be Made: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66" y="1227910"/>
            <a:ext cx="11936920" cy="51337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 Before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conception:</a:t>
            </a:r>
          </a:p>
          <a:p>
            <a:pPr marL="0" indent="0">
              <a:buNone/>
            </a:pPr>
            <a:r>
              <a:rPr lang="en-US" dirty="0" smtClean="0"/>
              <a:t>• DA </a:t>
            </a:r>
            <a:r>
              <a:rPr lang="en-US" dirty="0"/>
              <a:t>of choice: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BRC has been the recommended drug for pregnancy induction</a:t>
            </a:r>
            <a:r>
              <a:rPr lang="en-US" dirty="0"/>
              <a:t>, although cumulative data do not point to harmful outcomes with CAB.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•</a:t>
            </a:r>
            <a:r>
              <a:rPr lang="en-US" dirty="0" smtClean="0">
                <a:solidFill>
                  <a:srgbClr val="FF505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 &amp;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intrasselar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MAC: pregnancy can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recommended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once the gonadotrophic axis is restored.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Expansive/invasive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MAC: pregnancy can be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recommended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once the gonadotrophic axis is restored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only after tumor is </a:t>
            </a:r>
            <a:r>
              <a:rPr lang="en-US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reduced within the </a:t>
            </a:r>
            <a:r>
              <a:rPr lang="en-US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sellar</a:t>
            </a:r>
            <a:r>
              <a:rPr lang="en-US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boundaries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/>
              <a:t>especially in those with </a:t>
            </a:r>
            <a:r>
              <a:rPr lang="en-US" dirty="0" err="1">
                <a:solidFill>
                  <a:srgbClr val="FFFF00"/>
                </a:solidFill>
              </a:rPr>
              <a:t>suprasellar</a:t>
            </a:r>
            <a:r>
              <a:rPr lang="en-US" dirty="0">
                <a:solidFill>
                  <a:srgbClr val="FFFF00"/>
                </a:solidFill>
              </a:rPr>
              <a:t> expansion. </a:t>
            </a:r>
            <a:r>
              <a:rPr lang="en-US" dirty="0"/>
              <a:t>Otherwise, pituitary </a:t>
            </a:r>
            <a:r>
              <a:rPr lang="en-US" dirty="0">
                <a:solidFill>
                  <a:srgbClr val="FFFF00"/>
                </a:solidFill>
              </a:rPr>
              <a:t>surgery is indicated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Pregnancy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confirmation:</a:t>
            </a:r>
          </a:p>
          <a:p>
            <a:pPr marL="0" indent="0">
              <a:buNone/>
            </a:pPr>
            <a:r>
              <a:rPr lang="en-US" dirty="0" smtClean="0"/>
              <a:t>• MIC </a:t>
            </a:r>
            <a:r>
              <a:rPr lang="en-US" dirty="0"/>
              <a:t>and </a:t>
            </a:r>
            <a:r>
              <a:rPr lang="en-US" dirty="0" err="1"/>
              <a:t>intrasselar</a:t>
            </a:r>
            <a:r>
              <a:rPr lang="en-US" dirty="0"/>
              <a:t> MAC: DA should be withdrawn.</a:t>
            </a:r>
          </a:p>
          <a:p>
            <a:pPr marL="0" indent="0">
              <a:buNone/>
            </a:pPr>
            <a:r>
              <a:rPr lang="en-US" dirty="0" smtClean="0"/>
              <a:t>• Expansive/invasive </a:t>
            </a:r>
            <a:r>
              <a:rPr lang="en-US" dirty="0"/>
              <a:t>MAC: DA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maintenance</a:t>
            </a:r>
            <a:r>
              <a:rPr lang="en-US" dirty="0"/>
              <a:t> at the physician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discretion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frequent monitoring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-Pregnancy </a:t>
            </a:r>
            <a:r>
              <a:rPr lang="en-US" dirty="0">
                <a:effectLst/>
              </a:rPr>
              <a:t>can generally be achieved in more than </a:t>
            </a:r>
            <a:r>
              <a:rPr lang="en-US" dirty="0">
                <a:solidFill>
                  <a:srgbClr val="FFC000"/>
                </a:solidFill>
                <a:effectLst/>
              </a:rPr>
              <a:t>85% </a:t>
            </a:r>
            <a:r>
              <a:rPr lang="en-US" dirty="0">
                <a:effectLst/>
              </a:rPr>
              <a:t>of patients with </a:t>
            </a:r>
            <a:r>
              <a:rPr lang="en-US" dirty="0">
                <a:solidFill>
                  <a:srgbClr val="FFC000"/>
                </a:solidFill>
                <a:effectLst/>
              </a:rPr>
              <a:t>DA or surgery.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392" y="6492239"/>
            <a:ext cx="2107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2019- N AM</a:t>
            </a:r>
            <a:endParaRPr lang="en-US" sz="1400" dirty="0"/>
          </a:p>
        </p:txBody>
      </p:sp>
      <p:sp>
        <p:nvSpPr>
          <p:cNvPr id="5" name="Minus 4"/>
          <p:cNvSpPr/>
          <p:nvPr/>
        </p:nvSpPr>
        <p:spPr>
          <a:xfrm>
            <a:off x="-1154528" y="3972646"/>
            <a:ext cx="14695715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534" y="757647"/>
            <a:ext cx="10444597" cy="1293222"/>
          </a:xfrm>
        </p:spPr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  <a:effectLst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/>
              </a:rPr>
            </a:br>
            <a:r>
              <a:rPr lang="en-US" sz="44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400" b="0" dirty="0">
                <a:solidFill>
                  <a:srgbClr val="FFFF00"/>
                </a:solidFill>
                <a:effectLst/>
                <a:latin typeface="+mn-lt"/>
              </a:rPr>
              <a:t>During Pregnancy</a:t>
            </a: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77" y="2497624"/>
            <a:ext cx="5720712" cy="3200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18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412274"/>
            <a:ext cx="10731979" cy="184621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PROLACTINOMA &amp; INFERTILITY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1" y="95533"/>
            <a:ext cx="11914498" cy="640256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Serum </a:t>
            </a:r>
            <a:r>
              <a:rPr lang="en-US" b="1" dirty="0">
                <a:solidFill>
                  <a:srgbClr val="92D050"/>
                </a:solidFill>
              </a:rPr>
              <a:t>prolactin </a:t>
            </a:r>
            <a:r>
              <a:rPr lang="en-US" dirty="0"/>
              <a:t>— During normal pregnancy, serum prolactin </a:t>
            </a:r>
            <a:r>
              <a:rPr lang="en-US" dirty="0" smtClean="0"/>
              <a:t>increase </a:t>
            </a:r>
            <a:r>
              <a:rPr lang="en-US" dirty="0"/>
              <a:t>to </a:t>
            </a:r>
            <a:r>
              <a:rPr lang="en-US" dirty="0" smtClean="0"/>
              <a:t>as high </a:t>
            </a:r>
            <a:r>
              <a:rPr lang="en-US" dirty="0"/>
              <a:t>as </a:t>
            </a:r>
            <a:r>
              <a:rPr lang="en-US" dirty="0">
                <a:solidFill>
                  <a:srgbClr val="FFC000"/>
                </a:solidFill>
              </a:rPr>
              <a:t>400</a:t>
            </a:r>
            <a:r>
              <a:rPr lang="en-US" dirty="0"/>
              <a:t> ng/</a:t>
            </a:r>
            <a:r>
              <a:rPr lang="en-US" dirty="0" err="1"/>
              <a:t>mL</a:t>
            </a:r>
            <a:r>
              <a:rPr lang="en-US" dirty="0" err="1" smtClean="0"/>
              <a:t>.</a:t>
            </a:r>
            <a:endParaRPr lang="en-US" dirty="0" smtClean="0"/>
          </a:p>
          <a:p>
            <a:r>
              <a:rPr lang="en-US" dirty="0"/>
              <a:t>PRL increase to</a:t>
            </a:r>
            <a:r>
              <a:rPr lang="en-US" sz="3600" dirty="0">
                <a:solidFill>
                  <a:srgbClr val="FFC000"/>
                </a:solidFill>
              </a:rPr>
              <a:t>10</a:t>
            </a:r>
            <a:r>
              <a:rPr lang="en-US" dirty="0"/>
              <a:t> times the non-pregnant at the end of </a:t>
            </a:r>
            <a:r>
              <a:rPr lang="en-US" u="sng" dirty="0"/>
              <a:t>third trimester </a:t>
            </a:r>
            <a:r>
              <a:rPr lang="en-US" sz="1300" u="sng" dirty="0"/>
              <a:t>(2019)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300" dirty="0"/>
          </a:p>
          <a:p>
            <a:pPr marL="0" indent="0">
              <a:buNone/>
            </a:pPr>
            <a:r>
              <a:rPr lang="en-US" dirty="0"/>
              <a:t>Prolactinoma may experience an increase in prolactin to </a:t>
            </a:r>
            <a:r>
              <a:rPr lang="en-US" u="sng" dirty="0"/>
              <a:t>pretreatment levels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Endocrine </a:t>
            </a:r>
            <a:r>
              <a:rPr lang="en-US" dirty="0"/>
              <a:t>Society guidelines recommend </a:t>
            </a:r>
            <a:r>
              <a:rPr lang="en-US" dirty="0">
                <a:solidFill>
                  <a:srgbClr val="92D050"/>
                </a:solidFill>
              </a:rPr>
              <a:t>against measuring prolactin during </a:t>
            </a:r>
            <a:r>
              <a:rPr lang="en-US" dirty="0" smtClean="0">
                <a:solidFill>
                  <a:srgbClr val="92D050"/>
                </a:solidFill>
              </a:rPr>
              <a:t>pregnancy</a:t>
            </a:r>
            <a:r>
              <a:rPr lang="en-US" dirty="0" smtClean="0"/>
              <a:t>, because </a:t>
            </a:r>
            <a:r>
              <a:rPr lang="en-US" dirty="0"/>
              <a:t>it </a:t>
            </a:r>
            <a:r>
              <a:rPr lang="en-US" dirty="0" smtClean="0"/>
              <a:t>s difficult </a:t>
            </a:r>
            <a:r>
              <a:rPr lang="en-US" dirty="0"/>
              <a:t>to distinguish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normal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pregnancy-associated rise in prolactin </a:t>
            </a:r>
            <a:r>
              <a:rPr lang="en-US" dirty="0" smtClean="0"/>
              <a:t>or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adenoma growth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</a:rPr>
              <a:t>Therefore, periodic checking of PRL is not recommended. </a:t>
            </a:r>
          </a:p>
          <a:p>
            <a:r>
              <a:rPr lang="en-US" dirty="0">
                <a:effectLst/>
              </a:rPr>
              <a:t>1-Because of the low incidence of tumor enlargement.</a:t>
            </a:r>
          </a:p>
          <a:p>
            <a:r>
              <a:rPr lang="en-US" dirty="0">
                <a:effectLst/>
              </a:rPr>
              <a:t>2-PRL do not always increase during pregnancy in women with </a:t>
            </a:r>
            <a:r>
              <a:rPr lang="en-US" dirty="0" err="1">
                <a:effectLst/>
              </a:rPr>
              <a:t>prolactinomas</a:t>
            </a:r>
            <a:r>
              <a:rPr lang="en-US" dirty="0">
                <a:effectLst/>
              </a:rPr>
              <a:t>, even in those with tumor enlargement &amp; PRL levels may rise significantly without any tumor size increase.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08" y="1055620"/>
            <a:ext cx="3749039" cy="21885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3771" y="4036423"/>
            <a:ext cx="11914497" cy="72770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771" y="6465556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4121" y="6498102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8" name="&quot;No&quot; Symbol 7"/>
          <p:cNvSpPr/>
          <p:nvPr/>
        </p:nvSpPr>
        <p:spPr>
          <a:xfrm>
            <a:off x="7422791" y="5052134"/>
            <a:ext cx="562708" cy="562707"/>
          </a:xfrm>
          <a:prstGeom prst="noSmoking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1691114"/>
            <a:ext cx="12191999" cy="403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92D050"/>
                </a:solidFill>
              </a:rPr>
              <a:t>MONITORING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</a:t>
            </a:r>
          </a:p>
          <a:p>
            <a:r>
              <a:rPr lang="en-US" dirty="0" smtClean="0"/>
              <a:t>Visit : </a:t>
            </a:r>
            <a:r>
              <a:rPr lang="en-US" u="sng" dirty="0" smtClean="0"/>
              <a:t>routine </a:t>
            </a:r>
            <a:r>
              <a:rPr lang="en-US" u="sng" dirty="0"/>
              <a:t>intervals </a:t>
            </a:r>
            <a:r>
              <a:rPr lang="en-US" dirty="0" smtClean="0"/>
              <a:t>&amp; ask </a:t>
            </a:r>
            <a:r>
              <a:rPr lang="en-US" dirty="0" smtClean="0">
                <a:solidFill>
                  <a:srgbClr val="FAA8BC"/>
                </a:solidFill>
              </a:rPr>
              <a:t>headaches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AA8BC"/>
                </a:solidFill>
              </a:rPr>
              <a:t>changes </a:t>
            </a:r>
            <a:r>
              <a:rPr lang="en-US" dirty="0">
                <a:solidFill>
                  <a:srgbClr val="FAA8BC"/>
                </a:solidFill>
              </a:rPr>
              <a:t>in vision </a:t>
            </a:r>
            <a:r>
              <a:rPr lang="en-US" dirty="0"/>
              <a:t>(as </a:t>
            </a:r>
            <a:r>
              <a:rPr lang="en-US" u="sng" dirty="0"/>
              <a:t>indicators of potential adenoma growth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err="1" smtClean="0"/>
              <a:t>Microadenomas</a:t>
            </a:r>
            <a:r>
              <a:rPr lang="en-US" dirty="0" smtClean="0"/>
              <a:t> :should </a:t>
            </a:r>
            <a:r>
              <a:rPr lang="en-US" dirty="0"/>
              <a:t>be seen </a:t>
            </a:r>
            <a:r>
              <a:rPr lang="en-US" dirty="0">
                <a:solidFill>
                  <a:srgbClr val="FFC000"/>
                </a:solidFill>
              </a:rPr>
              <a:t>every </a:t>
            </a:r>
            <a:r>
              <a:rPr lang="en-US" dirty="0" smtClean="0">
                <a:solidFill>
                  <a:srgbClr val="FFC000"/>
                </a:solidFill>
              </a:rPr>
              <a:t>3 months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Macroadenomas</a:t>
            </a:r>
            <a:r>
              <a:rPr lang="en-US" dirty="0" smtClean="0"/>
              <a:t> : should </a:t>
            </a:r>
            <a:r>
              <a:rPr lang="en-US" dirty="0"/>
              <a:t>also be seen </a:t>
            </a:r>
            <a:r>
              <a:rPr lang="en-US" u="sng" dirty="0">
                <a:solidFill>
                  <a:srgbClr val="FFC000"/>
                </a:solidFill>
              </a:rPr>
              <a:t>at least </a:t>
            </a:r>
            <a:r>
              <a:rPr lang="en-US" dirty="0">
                <a:solidFill>
                  <a:srgbClr val="FFC000"/>
                </a:solidFill>
              </a:rPr>
              <a:t>every </a:t>
            </a:r>
            <a:r>
              <a:rPr lang="en-US" dirty="0" smtClean="0">
                <a:solidFill>
                  <a:srgbClr val="FFC000"/>
                </a:solidFill>
              </a:rPr>
              <a:t>3 months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C000"/>
                </a:solidFill>
              </a:rPr>
              <a:t>more often </a:t>
            </a:r>
            <a:r>
              <a:rPr lang="en-US" dirty="0">
                <a:solidFill>
                  <a:srgbClr val="FFC000"/>
                </a:solidFill>
              </a:rPr>
              <a:t>the larger </a:t>
            </a:r>
            <a:r>
              <a:rPr lang="en-US" dirty="0" smtClean="0">
                <a:solidFill>
                  <a:srgbClr val="FFC000"/>
                </a:solidFill>
              </a:rPr>
              <a:t>adenoma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620" y="6496632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220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2" y="95533"/>
            <a:ext cx="12028228" cy="64553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Visual </a:t>
            </a:r>
            <a:r>
              <a:rPr lang="en-US" b="1" dirty="0">
                <a:solidFill>
                  <a:schemeClr val="accent1"/>
                </a:solidFill>
              </a:rPr>
              <a:t>field testing 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           </a:t>
            </a:r>
            <a:r>
              <a:rPr lang="en-US" dirty="0" smtClean="0"/>
              <a:t>1- women </a:t>
            </a:r>
            <a:r>
              <a:rPr lang="en-US" dirty="0"/>
              <a:t>who develop </a:t>
            </a:r>
            <a:r>
              <a:rPr lang="en-US" dirty="0">
                <a:solidFill>
                  <a:srgbClr val="FAA8BC"/>
                </a:solidFill>
              </a:rPr>
              <a:t>visual symptoms </a:t>
            </a:r>
            <a:r>
              <a:rPr lang="en-US" dirty="0"/>
              <a:t>during </a:t>
            </a:r>
            <a:r>
              <a:rPr lang="en-US" dirty="0" smtClean="0"/>
              <a:t>pregnancy should </a:t>
            </a:r>
            <a:r>
              <a:rPr lang="en-US" dirty="0"/>
              <a:t>have visual field testing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  2- women </a:t>
            </a:r>
            <a:r>
              <a:rPr lang="en-US" dirty="0"/>
              <a:t>whose </a:t>
            </a:r>
            <a:r>
              <a:rPr lang="en-US" dirty="0" err="1">
                <a:solidFill>
                  <a:srgbClr val="FAA8BC"/>
                </a:solidFill>
              </a:rPr>
              <a:t>macroadenomas</a:t>
            </a:r>
            <a:r>
              <a:rPr lang="en-US" dirty="0">
                <a:solidFill>
                  <a:srgbClr val="FAA8BC"/>
                </a:solidFill>
              </a:rPr>
              <a:t> extend above </a:t>
            </a:r>
            <a:r>
              <a:rPr lang="en-US" dirty="0" err="1" smtClean="0">
                <a:solidFill>
                  <a:srgbClr val="FAA8BC"/>
                </a:solidFill>
              </a:rPr>
              <a:t>sella</a:t>
            </a:r>
            <a:r>
              <a:rPr lang="en-US" dirty="0" smtClean="0">
                <a:solidFill>
                  <a:srgbClr val="FAA8BC"/>
                </a:solidFill>
              </a:rPr>
              <a:t> </a:t>
            </a:r>
            <a:r>
              <a:rPr lang="en-US" dirty="0"/>
              <a:t>should undergo visual field testing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FFC000"/>
                </a:solidFill>
              </a:rPr>
              <a:t>before </a:t>
            </a:r>
            <a:r>
              <a:rPr lang="en-US" dirty="0"/>
              <a:t>pregnancy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C000"/>
                </a:solidFill>
              </a:rPr>
              <a:t>every </a:t>
            </a: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months </a:t>
            </a:r>
            <a:r>
              <a:rPr lang="en-US" dirty="0"/>
              <a:t>during </a:t>
            </a:r>
            <a:r>
              <a:rPr lang="en-US" dirty="0" smtClean="0"/>
              <a:t>pregnancy</a:t>
            </a:r>
            <a:r>
              <a:rPr lang="en-US" dirty="0"/>
              <a:t>, </a:t>
            </a:r>
            <a:r>
              <a:rPr lang="en-US" dirty="0">
                <a:solidFill>
                  <a:srgbClr val="FAA8BC"/>
                </a:solidFill>
              </a:rPr>
              <a:t>even if the patient has </a:t>
            </a:r>
            <a:r>
              <a:rPr lang="en-US" sz="2400" b="1" dirty="0">
                <a:solidFill>
                  <a:srgbClr val="FAA8BC"/>
                </a:solidFill>
              </a:rPr>
              <a:t>no</a:t>
            </a:r>
            <a:r>
              <a:rPr lang="en-US" dirty="0">
                <a:solidFill>
                  <a:srgbClr val="FAA8BC"/>
                </a:solidFill>
              </a:rPr>
              <a:t> visual symptoms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400" dirty="0" smtClean="0">
                <a:effectLst/>
              </a:rPr>
              <a:t>          (Macro </a:t>
            </a:r>
            <a:r>
              <a:rPr lang="en-US" sz="1400" dirty="0">
                <a:effectLst/>
              </a:rPr>
              <a:t>adenomas treated (DA or after surgery), careful follow-up with </a:t>
            </a:r>
            <a:r>
              <a:rPr lang="en-US" sz="1400" dirty="0">
                <a:solidFill>
                  <a:srgbClr val="FFC000"/>
                </a:solidFill>
                <a:effectLst/>
              </a:rPr>
              <a:t>monthly to 3-monthly </a:t>
            </a:r>
            <a:r>
              <a:rPr lang="en-US" sz="1400" dirty="0">
                <a:solidFill>
                  <a:srgbClr val="92D050"/>
                </a:solidFill>
                <a:effectLst/>
              </a:rPr>
              <a:t>formal visual field testing </a:t>
            </a:r>
            <a:r>
              <a:rPr lang="en-US" sz="1400" dirty="0">
                <a:effectLst/>
              </a:rPr>
              <a:t>is warranted. </a:t>
            </a:r>
            <a:r>
              <a:rPr lang="en-US" sz="1400" dirty="0" smtClean="0">
                <a:effectLst/>
              </a:rPr>
              <a:t>(N am 2019)</a:t>
            </a:r>
            <a:endParaRPr lang="en-US" sz="1400" dirty="0">
              <a:effectLst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If a visual field </a:t>
            </a:r>
            <a:r>
              <a:rPr lang="en-US" dirty="0" smtClean="0"/>
              <a:t>defect : </a:t>
            </a:r>
            <a:r>
              <a:rPr lang="en-US" dirty="0"/>
              <a:t>consistent with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sellar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mass is found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bitemporal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hemianopsia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MRI</a:t>
            </a:r>
            <a:r>
              <a:rPr lang="en-US" dirty="0" smtClean="0"/>
              <a:t> </a:t>
            </a:r>
            <a:r>
              <a:rPr lang="en-US" sz="2400" dirty="0">
                <a:solidFill>
                  <a:srgbClr val="92D050"/>
                </a:solidFill>
              </a:rPr>
              <a:t>without 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92D050"/>
                </a:solidFill>
              </a:rPr>
              <a:t>contrast</a:t>
            </a:r>
            <a:r>
              <a:rPr lang="en-US" dirty="0" smtClean="0"/>
              <a:t> </a:t>
            </a:r>
            <a:r>
              <a:rPr lang="en-US" dirty="0"/>
              <a:t>should be performed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453" y="2788650"/>
            <a:ext cx="1865696" cy="1936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rved Left Arrow 2"/>
          <p:cNvSpPr/>
          <p:nvPr/>
        </p:nvSpPr>
        <p:spPr>
          <a:xfrm flipH="1">
            <a:off x="163770" y="930777"/>
            <a:ext cx="1064527" cy="4072297"/>
          </a:xfrm>
          <a:prstGeom prst="curvedLeftArrow">
            <a:avLst>
              <a:gd name="adj1" fmla="val 21865"/>
              <a:gd name="adj2" fmla="val 50000"/>
              <a:gd name="adj3" fmla="val 56818"/>
            </a:avLst>
          </a:prstGeom>
          <a:solidFill>
            <a:srgbClr val="0070C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41395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-In </a:t>
            </a:r>
            <a:r>
              <a:rPr lang="en-US" dirty="0">
                <a:effectLst/>
              </a:rPr>
              <a:t>patients with a </a:t>
            </a:r>
            <a:r>
              <a:rPr lang="en-US" dirty="0">
                <a:solidFill>
                  <a:srgbClr val="92D050"/>
                </a:solidFill>
                <a:effectLst/>
              </a:rPr>
              <a:t>larger </a:t>
            </a:r>
            <a:r>
              <a:rPr lang="en-US" dirty="0" err="1">
                <a:solidFill>
                  <a:srgbClr val="92D050"/>
                </a:solidFill>
                <a:effectLst/>
              </a:rPr>
              <a:t>macroadenoma</a:t>
            </a:r>
            <a:r>
              <a:rPr lang="en-US" dirty="0">
                <a:effectLst/>
              </a:rPr>
              <a:t>, it is helpful to have a </a:t>
            </a:r>
            <a:r>
              <a:rPr lang="en-US" dirty="0">
                <a:solidFill>
                  <a:srgbClr val="92D050"/>
                </a:solidFill>
                <a:effectLst/>
              </a:rPr>
              <a:t>baseline MRI scan just before pregnancy. </a:t>
            </a:r>
          </a:p>
          <a:p>
            <a:endParaRPr lang="en-US" dirty="0"/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Pituitary MRI </a:t>
            </a:r>
            <a:r>
              <a:rPr lang="en-US" dirty="0" smtClean="0"/>
              <a:t>— </a:t>
            </a:r>
            <a:r>
              <a:rPr lang="en-US" u="sng" dirty="0" smtClean="0"/>
              <a:t>Routine</a:t>
            </a:r>
            <a:r>
              <a:rPr lang="en-US" dirty="0" smtClean="0"/>
              <a:t> pituitary MRI is </a:t>
            </a:r>
            <a:r>
              <a:rPr lang="en-US" u="sng" dirty="0" smtClean="0"/>
              <a:t>not</a:t>
            </a:r>
            <a:r>
              <a:rPr lang="en-US" dirty="0" smtClean="0"/>
              <a:t> indicated, because risk of </a:t>
            </a:r>
            <a:r>
              <a:rPr lang="en-US" u="sng" dirty="0" smtClean="0"/>
              <a:t>adenoma growth is very 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sz="2400" b="1" dirty="0" smtClean="0">
                <a:solidFill>
                  <a:srgbClr val="92D050"/>
                </a:solidFill>
              </a:rPr>
              <a:t>severe headache </a:t>
            </a:r>
            <a:r>
              <a:rPr lang="en-US" dirty="0" smtClean="0"/>
              <a:t>or </a:t>
            </a:r>
            <a:r>
              <a:rPr lang="en-US" sz="2400" b="1" dirty="0" smtClean="0">
                <a:solidFill>
                  <a:srgbClr val="92D050"/>
                </a:solidFill>
              </a:rPr>
              <a:t>visual field abnormalities </a:t>
            </a:r>
            <a:r>
              <a:rPr lang="en-US" dirty="0" smtClean="0"/>
              <a:t>=&gt;pituitary MRI </a:t>
            </a:r>
            <a:r>
              <a:rPr lang="en-US" dirty="0" smtClean="0">
                <a:solidFill>
                  <a:srgbClr val="92D050"/>
                </a:solidFill>
              </a:rPr>
              <a:t>without contrast 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-In </a:t>
            </a:r>
            <a:r>
              <a:rPr lang="en-US" dirty="0">
                <a:effectLst/>
              </a:rPr>
              <a:t>clinical practice, it is important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document a significant increase in tumor size </a:t>
            </a:r>
            <a:r>
              <a:rPr lang="en-US" dirty="0">
                <a:effectLst/>
              </a:rPr>
              <a:t>before </a:t>
            </a:r>
            <a:r>
              <a:rPr lang="en-US" dirty="0" smtClean="0">
                <a:effectLst/>
              </a:rPr>
              <a:t>intervention</a:t>
            </a:r>
            <a:r>
              <a:rPr lang="en-US" dirty="0">
                <a:effectLst/>
              </a:rPr>
              <a:t>, such as restarting a DA or surgery.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92D050"/>
                </a:solidFill>
                <a:effectLst/>
              </a:rPr>
              <a:t> -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1st-trimester </a:t>
            </a:r>
            <a:r>
              <a:rPr lang="en-US" dirty="0">
                <a:solidFill>
                  <a:srgbClr val="FFC000"/>
                </a:solidFill>
                <a:effectLst/>
              </a:rPr>
              <a:t>gadolinium exposure: </a:t>
            </a:r>
            <a:r>
              <a:rPr lang="en-US" dirty="0">
                <a:effectLst/>
              </a:rPr>
              <a:t>slight increases </a:t>
            </a:r>
            <a:r>
              <a:rPr lang="en-US" dirty="0">
                <a:solidFill>
                  <a:srgbClr val="FFFF99"/>
                </a:solidFill>
                <a:effectLst/>
              </a:rPr>
              <a:t>stillbirths</a:t>
            </a:r>
            <a:r>
              <a:rPr lang="en-US" dirty="0">
                <a:effectLst/>
              </a:rPr>
              <a:t>, </a:t>
            </a:r>
            <a:r>
              <a:rPr lang="en-US" dirty="0">
                <a:solidFill>
                  <a:srgbClr val="FFFF99"/>
                </a:solidFill>
                <a:effectLst/>
              </a:rPr>
              <a:t>neonatal deaths</a:t>
            </a:r>
            <a:r>
              <a:rPr lang="en-US" dirty="0">
                <a:effectLst/>
              </a:rPr>
              <a:t>, broad outcome of any </a:t>
            </a:r>
            <a:r>
              <a:rPr lang="en-US" dirty="0" err="1">
                <a:solidFill>
                  <a:srgbClr val="FFFF99"/>
                </a:solidFill>
                <a:effectLst/>
              </a:rPr>
              <a:t>rheumatological</a:t>
            </a:r>
            <a:r>
              <a:rPr lang="en-US" dirty="0">
                <a:effectLst/>
              </a:rPr>
              <a:t>,</a:t>
            </a:r>
            <a:r>
              <a:rPr lang="en-US" dirty="0">
                <a:solidFill>
                  <a:srgbClr val="FFFF99"/>
                </a:solidFill>
                <a:effectLst/>
              </a:rPr>
              <a:t> inflammatory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solidFill>
                  <a:srgbClr val="FFFF99"/>
                </a:solidFill>
                <a:effectLst/>
              </a:rPr>
              <a:t>infiltrative </a:t>
            </a:r>
            <a:r>
              <a:rPr lang="en-US" dirty="0">
                <a:solidFill>
                  <a:srgbClr val="FFFF99"/>
                </a:solidFill>
                <a:effectLst/>
              </a:rPr>
              <a:t>skin condition 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- late </a:t>
            </a:r>
            <a:r>
              <a:rPr lang="en-US" dirty="0">
                <a:solidFill>
                  <a:srgbClr val="FFC000"/>
                </a:solidFill>
                <a:effectLst/>
              </a:rPr>
              <a:t>2end or 3rd trimesters:  </a:t>
            </a:r>
            <a:r>
              <a:rPr lang="en-US" dirty="0">
                <a:effectLst/>
              </a:rPr>
              <a:t>No adverse effects from MRI</a:t>
            </a:r>
            <a:r>
              <a:rPr lang="en-US" dirty="0"/>
              <a:t> </a:t>
            </a:r>
            <a:r>
              <a:rPr lang="en-US" dirty="0">
                <a:effectLst/>
              </a:rPr>
              <a:t>with or without gadolinium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10" y="668711"/>
            <a:ext cx="6221793" cy="157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955" y="6448553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UPTODATE2020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9382" y="6442473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7" name="Rectangle 6"/>
          <p:cNvSpPr/>
          <p:nvPr/>
        </p:nvSpPr>
        <p:spPr>
          <a:xfrm>
            <a:off x="109092" y="4371614"/>
            <a:ext cx="11811628" cy="151973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235131"/>
            <a:ext cx="11985674" cy="6095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effectLst/>
              </a:rPr>
              <a:t>In </a:t>
            </a:r>
            <a:r>
              <a:rPr lang="en-US" dirty="0">
                <a:solidFill>
                  <a:srgbClr val="FFFF00"/>
                </a:solidFill>
                <a:effectLst/>
              </a:rPr>
              <a:t>patients with a larger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macro adenoma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92D05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There </a:t>
            </a:r>
            <a:r>
              <a:rPr lang="en-US" dirty="0">
                <a:effectLst/>
              </a:rPr>
              <a:t>is </a:t>
            </a:r>
            <a:r>
              <a:rPr lang="en-US" sz="2200" dirty="0">
                <a:effectLst/>
              </a:rPr>
              <a:t>no best therapeutic approach </a:t>
            </a:r>
            <a:r>
              <a:rPr lang="en-US" dirty="0">
                <a:effectLst/>
              </a:rPr>
              <a:t>in such </a:t>
            </a:r>
            <a:r>
              <a:rPr lang="en-US" dirty="0" smtClean="0">
                <a:effectLst/>
              </a:rPr>
              <a:t>patients:</a:t>
            </a:r>
          </a:p>
          <a:p>
            <a:r>
              <a:rPr lang="en-US" dirty="0" smtClean="0">
                <a:effectLst/>
              </a:rPr>
              <a:t>*If </a:t>
            </a:r>
            <a:r>
              <a:rPr lang="en-US" dirty="0">
                <a:effectLst/>
              </a:rPr>
              <a:t>there was </a:t>
            </a:r>
            <a:r>
              <a:rPr lang="en-US" dirty="0">
                <a:solidFill>
                  <a:srgbClr val="FFC000"/>
                </a:solidFill>
                <a:effectLst/>
              </a:rPr>
              <a:t>substantial shrinkage of a very large tumor </a:t>
            </a:r>
            <a:r>
              <a:rPr lang="en-US" dirty="0" smtClean="0">
                <a:effectLst/>
              </a:rPr>
              <a:t>with DA , </a:t>
            </a:r>
            <a:r>
              <a:rPr lang="en-US" dirty="0">
                <a:effectLst/>
              </a:rPr>
              <a:t>then stopping the drug </a:t>
            </a:r>
            <a:r>
              <a:rPr lang="en-US" dirty="0">
                <a:solidFill>
                  <a:srgbClr val="FFC000"/>
                </a:solidFill>
                <a:effectLst/>
              </a:rPr>
              <a:t>abruptly </a:t>
            </a:r>
            <a:r>
              <a:rPr lang="en-US" dirty="0">
                <a:effectLst/>
              </a:rPr>
              <a:t>might cause a </a:t>
            </a:r>
            <a:r>
              <a:rPr lang="en-US" dirty="0">
                <a:solidFill>
                  <a:srgbClr val="FFC000"/>
                </a:solidFill>
                <a:effectLst/>
              </a:rPr>
              <a:t>sudden enlargement of the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tumor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-&gt;wisest </a:t>
            </a:r>
            <a:r>
              <a:rPr lang="en-US" dirty="0">
                <a:effectLst/>
              </a:rPr>
              <a:t>course </a:t>
            </a:r>
            <a:r>
              <a:rPr lang="en-US" dirty="0" smtClean="0">
                <a:effectLst/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continue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the DA . 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*Another </a:t>
            </a:r>
            <a:r>
              <a:rPr lang="en-US" dirty="0">
                <a:effectLst/>
              </a:rPr>
              <a:t>approach is to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debulk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via TSS</a:t>
            </a:r>
          </a:p>
          <a:p>
            <a:r>
              <a:rPr lang="en-US" dirty="0" smtClean="0">
                <a:effectLst/>
              </a:rPr>
              <a:t>After surgical </a:t>
            </a:r>
            <a:r>
              <a:rPr lang="en-US" dirty="0" err="1" smtClean="0">
                <a:effectLst/>
              </a:rPr>
              <a:t>debulking</a:t>
            </a:r>
            <a:r>
              <a:rPr lang="en-US" dirty="0" smtClean="0">
                <a:effectLst/>
              </a:rPr>
              <a:t>, a DA is generally required to normalize PRL levels &amp; allow ovulation.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*A </a:t>
            </a:r>
            <a:r>
              <a:rPr lang="en-US" dirty="0">
                <a:effectLst/>
              </a:rPr>
              <a:t>third approach </a:t>
            </a:r>
            <a:r>
              <a:rPr lang="en-US" dirty="0" smtClean="0">
                <a:effectLst/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</a:rPr>
              <a:t>DA continuously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/>
              </a:rPr>
              <a:t>throughout gestation</a:t>
            </a:r>
            <a:r>
              <a:rPr lang="en-US" dirty="0">
                <a:effectLst/>
              </a:rPr>
              <a:t>, but data regarding effects on the fetus are meager; therefore, such treatment cannot be recommended without reservation.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ffectLst/>
              </a:rPr>
              <a:t>Macro </a:t>
            </a:r>
            <a:r>
              <a:rPr lang="en-US" dirty="0">
                <a:effectLst/>
              </a:rPr>
              <a:t>adenomas treated (DA or after surgery), careful follow-up with </a:t>
            </a:r>
            <a:r>
              <a:rPr lang="en-US" dirty="0">
                <a:solidFill>
                  <a:srgbClr val="FFC000"/>
                </a:solidFill>
                <a:effectLst/>
              </a:rPr>
              <a:t>monthly to 3-monthly </a:t>
            </a:r>
            <a:r>
              <a:rPr lang="en-US" dirty="0">
                <a:solidFill>
                  <a:srgbClr val="92D050"/>
                </a:solidFill>
                <a:effectLst/>
              </a:rPr>
              <a:t>formal visual field testing </a:t>
            </a:r>
            <a:r>
              <a:rPr lang="en-US" dirty="0">
                <a:effectLst/>
              </a:rPr>
              <a:t>is warranted.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181" y="6480820"/>
            <a:ext cx="201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dvPSA334"/>
              </a:rPr>
              <a:t>Endocrinol </a:t>
            </a:r>
            <a:r>
              <a:rPr lang="en-US" sz="900" dirty="0" err="1">
                <a:latin typeface="AdvPSA334"/>
              </a:rPr>
              <a:t>Metab</a:t>
            </a:r>
            <a:r>
              <a:rPr lang="en-US" sz="900" dirty="0">
                <a:latin typeface="AdvPSA334"/>
              </a:rPr>
              <a:t> </a:t>
            </a:r>
            <a:r>
              <a:rPr lang="en-US" sz="900" dirty="0" err="1">
                <a:latin typeface="AdvPSA334"/>
              </a:rPr>
              <a:t>Clin</a:t>
            </a:r>
            <a:r>
              <a:rPr lang="en-US" sz="900" dirty="0">
                <a:latin typeface="AdvPSA334"/>
              </a:rPr>
              <a:t> N Am </a:t>
            </a:r>
            <a:r>
              <a:rPr lang="en-US" sz="100" dirty="0">
                <a:latin typeface="AdvPS480274"/>
              </a:rPr>
              <a:t>- </a:t>
            </a:r>
            <a:r>
              <a:rPr lang="en-US" sz="900" dirty="0">
                <a:latin typeface="AdvPSA334"/>
              </a:rPr>
              <a:t>(</a:t>
            </a:r>
            <a:r>
              <a:rPr lang="en-US" sz="800" dirty="0">
                <a:latin typeface="AdvPSA334"/>
              </a:rPr>
              <a:t>2019</a:t>
            </a:r>
            <a:r>
              <a:rPr lang="en-US" sz="900" dirty="0">
                <a:latin typeface="AdvPSA334"/>
              </a:rPr>
              <a:t>)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>
            <a:off x="418010" y="862148"/>
            <a:ext cx="11220995" cy="7315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Fax" panose="02060602050505020204" pitchFamily="18" charset="0"/>
              </a:rPr>
              <a:t>larger </a:t>
            </a:r>
            <a:r>
              <a:rPr lang="en-US" dirty="0" err="1">
                <a:solidFill>
                  <a:schemeClr val="tx1"/>
                </a:solidFill>
                <a:latin typeface="Lucida Fax" panose="02060602050505020204" pitchFamily="18" charset="0"/>
              </a:rPr>
              <a:t>macroadenoma</a:t>
            </a:r>
            <a:r>
              <a:rPr lang="en-US" dirty="0">
                <a:solidFill>
                  <a:schemeClr val="tx1"/>
                </a:solidFill>
                <a:latin typeface="Lucida Fax" panose="02060602050505020204" pitchFamily="18" charset="0"/>
              </a:rPr>
              <a:t>, it is helpful to have a baseline MRI scan </a:t>
            </a:r>
            <a:r>
              <a:rPr lang="en-US" dirty="0" smtClean="0">
                <a:solidFill>
                  <a:schemeClr val="tx1"/>
                </a:solidFill>
                <a:latin typeface="Lucida Fax" panose="02060602050505020204" pitchFamily="18" charset="0"/>
              </a:rPr>
              <a:t>just before </a:t>
            </a:r>
            <a:r>
              <a:rPr lang="en-US" dirty="0">
                <a:solidFill>
                  <a:schemeClr val="tx1"/>
                </a:solidFill>
                <a:latin typeface="Lucida Fax" panose="02060602050505020204" pitchFamily="18" charset="0"/>
              </a:rPr>
              <a:t>pregnancy.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5447211"/>
            <a:ext cx="11985673" cy="88325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2" y="95533"/>
            <a:ext cx="11873553" cy="6455391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/>
              </a:rPr>
              <a:t>Patients with a </a:t>
            </a:r>
            <a:r>
              <a:rPr lang="en-US" b="1" dirty="0" err="1">
                <a:solidFill>
                  <a:srgbClr val="FFFF00"/>
                </a:solidFill>
                <a:effectLst/>
              </a:rPr>
              <a:t>microadenoma</a:t>
            </a:r>
            <a:r>
              <a:rPr lang="en-US" b="1" dirty="0">
                <a:solidFill>
                  <a:srgbClr val="FFFF00"/>
                </a:solidFill>
                <a:effectLst/>
              </a:rPr>
              <a:t> or a small </a:t>
            </a:r>
            <a:r>
              <a:rPr lang="en-US" b="1" dirty="0" err="1">
                <a:solidFill>
                  <a:srgbClr val="FFFF00"/>
                </a:solidFill>
                <a:effectLst/>
              </a:rPr>
              <a:t>intrasellar</a:t>
            </a:r>
            <a:r>
              <a:rPr lang="en-US" b="1" dirty="0">
                <a:solidFill>
                  <a:srgbClr val="FFFF00"/>
                </a:solidFill>
                <a:effectLst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</a:rPr>
              <a:t>macroadenoma</a:t>
            </a:r>
            <a:r>
              <a:rPr lang="en-US" b="1" dirty="0">
                <a:solidFill>
                  <a:srgbClr val="FFFF00"/>
                </a:solidFill>
                <a:effectLst/>
              </a:rPr>
              <a:t>_ </a:t>
            </a:r>
            <a:r>
              <a:rPr lang="en-US" dirty="0">
                <a:effectLst/>
              </a:rPr>
              <a:t>who were treated with a DA &amp; had medication withdrawal after conception need </a:t>
            </a:r>
            <a:r>
              <a:rPr lang="en-US" dirty="0">
                <a:solidFill>
                  <a:srgbClr val="92D050"/>
                </a:solidFill>
                <a:effectLst/>
              </a:rPr>
              <a:t>only to be followed clinically </a:t>
            </a:r>
            <a:r>
              <a:rPr lang="en-US" dirty="0">
                <a:effectLst/>
              </a:rPr>
              <a:t>throughout gestation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Treatment </a:t>
            </a:r>
            <a:r>
              <a:rPr lang="en-US" b="1" dirty="0">
                <a:solidFill>
                  <a:srgbClr val="FFFF00"/>
                </a:solidFill>
              </a:rPr>
              <a:t>of enlarging adenoma </a:t>
            </a:r>
            <a:r>
              <a:rPr lang="en-US" dirty="0"/>
              <a:t>— If the adenoma has enlarged to a degree that could </a:t>
            </a:r>
            <a:r>
              <a:rPr lang="en-US" dirty="0" smtClean="0"/>
              <a:t>account for </a:t>
            </a:r>
            <a:r>
              <a:rPr lang="en-US" dirty="0"/>
              <a:t>the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headaches </a:t>
            </a:r>
            <a:r>
              <a:rPr lang="en-US" dirty="0">
                <a:solidFill>
                  <a:schemeClr val="tx1"/>
                </a:solidFill>
              </a:rPr>
              <a:t>and/or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visual field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defect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1- should </a:t>
            </a:r>
            <a:r>
              <a:rPr lang="en-US" dirty="0"/>
              <a:t>be treated with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cabergoline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bromocriptine </a:t>
            </a:r>
            <a:r>
              <a:rPr lang="en-US" dirty="0">
                <a:solidFill>
                  <a:srgbClr val="FFC000"/>
                </a:solidFill>
              </a:rPr>
              <a:t>throughout </a:t>
            </a:r>
            <a:r>
              <a:rPr lang="en-US" dirty="0" smtClean="0">
                <a:solidFill>
                  <a:srgbClr val="FFC000"/>
                </a:solidFill>
              </a:rPr>
              <a:t>remainder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pregnancy.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suggest using the </a:t>
            </a:r>
            <a:r>
              <a:rPr lang="en-US" dirty="0">
                <a:solidFill>
                  <a:srgbClr val="00B0F0"/>
                </a:solidFill>
              </a:rPr>
              <a:t>same </a:t>
            </a:r>
            <a:r>
              <a:rPr lang="en-US" dirty="0" smtClean="0">
                <a:solidFill>
                  <a:srgbClr val="00B0F0"/>
                </a:solidFill>
              </a:rPr>
              <a:t>DA, </a:t>
            </a:r>
            <a:r>
              <a:rPr lang="en-US" dirty="0" smtClean="0"/>
              <a:t>patient </a:t>
            </a:r>
            <a:r>
              <a:rPr lang="en-US" dirty="0"/>
              <a:t>took &amp; tolerated </a:t>
            </a:r>
            <a:r>
              <a:rPr lang="en-US" dirty="0">
                <a:solidFill>
                  <a:srgbClr val="00B0F0"/>
                </a:solidFill>
              </a:rPr>
              <a:t>previously.</a:t>
            </a:r>
          </a:p>
          <a:p>
            <a:pPr marL="0" indent="0">
              <a:buNone/>
            </a:pPr>
            <a:r>
              <a:rPr lang="en-US" dirty="0" smtClean="0"/>
              <a:t>2- she </a:t>
            </a:r>
            <a:r>
              <a:rPr lang="en-US" dirty="0"/>
              <a:t>should be seen at least </a:t>
            </a:r>
            <a:r>
              <a:rPr lang="en-US" dirty="0">
                <a:solidFill>
                  <a:srgbClr val="FFC000"/>
                </a:solidFill>
              </a:rPr>
              <a:t>once </a:t>
            </a:r>
            <a:r>
              <a:rPr lang="en-US" dirty="0" smtClean="0">
                <a:solidFill>
                  <a:srgbClr val="FFC000"/>
                </a:solidFill>
              </a:rPr>
              <a:t>a month </a:t>
            </a:r>
            <a:r>
              <a:rPr lang="en-US" dirty="0"/>
              <a:t>to reevaluate </a:t>
            </a:r>
            <a:r>
              <a:rPr lang="en-US" dirty="0">
                <a:solidFill>
                  <a:srgbClr val="92D050"/>
                </a:solidFill>
              </a:rPr>
              <a:t>symptoms </a:t>
            </a:r>
            <a:r>
              <a:rPr lang="en-US" dirty="0" smtClean="0">
                <a:solidFill>
                  <a:srgbClr val="92D050"/>
                </a:solidFill>
              </a:rPr>
              <a:t>&amp; </a:t>
            </a:r>
            <a:r>
              <a:rPr lang="en-US" dirty="0">
                <a:solidFill>
                  <a:srgbClr val="92D050"/>
                </a:solidFill>
              </a:rPr>
              <a:t>visual fields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- If </a:t>
            </a:r>
            <a:r>
              <a:rPr lang="en-US" dirty="0"/>
              <a:t>bromocriptine is used first </a:t>
            </a:r>
            <a:r>
              <a:rPr lang="en-US" dirty="0" smtClean="0"/>
              <a:t>&amp; adenoma </a:t>
            </a:r>
            <a:r>
              <a:rPr lang="en-US" u="sng" dirty="0"/>
              <a:t>does not respond</a:t>
            </a:r>
            <a:r>
              <a:rPr lang="en-US" dirty="0"/>
              <a:t>,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cabergoline</a:t>
            </a:r>
            <a:r>
              <a:rPr lang="en-US" dirty="0"/>
              <a:t> should then be </a:t>
            </a:r>
            <a:r>
              <a:rPr lang="en-US" dirty="0" smtClean="0"/>
              <a:t>tried.</a:t>
            </a:r>
          </a:p>
          <a:p>
            <a:r>
              <a:rPr lang="en-US" dirty="0" smtClean="0"/>
              <a:t>-If </a:t>
            </a:r>
            <a:r>
              <a:rPr lang="en-US" dirty="0"/>
              <a:t>cabergoline is not successful </a:t>
            </a:r>
            <a:r>
              <a:rPr lang="en-US" dirty="0" smtClean="0"/>
              <a:t>in alleviating </a:t>
            </a:r>
            <a:r>
              <a:rPr lang="en-US" dirty="0"/>
              <a:t>severely compromised vision after several weeks, we </a:t>
            </a:r>
            <a:r>
              <a:rPr lang="en-US" dirty="0" smtClean="0"/>
              <a:t>suggest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TSS in 2end trimester. </a:t>
            </a:r>
          </a:p>
          <a:p>
            <a:r>
              <a:rPr lang="en-US" dirty="0" smtClean="0"/>
              <a:t>In </a:t>
            </a:r>
            <a:r>
              <a:rPr lang="en-US" dirty="0"/>
              <a:t>contrast, in the </a:t>
            </a:r>
            <a:r>
              <a:rPr lang="en-US" u="sng" dirty="0" smtClean="0"/>
              <a:t>3rd </a:t>
            </a:r>
            <a:r>
              <a:rPr lang="en-US" u="sng" dirty="0"/>
              <a:t>trimester</a:t>
            </a:r>
            <a:r>
              <a:rPr lang="en-US" dirty="0"/>
              <a:t>, surgery for persistent visual </a:t>
            </a:r>
            <a:r>
              <a:rPr lang="en-US" dirty="0" smtClean="0"/>
              <a:t>symptoms should </a:t>
            </a:r>
            <a:r>
              <a:rPr lang="en-US" dirty="0"/>
              <a:t>be </a:t>
            </a:r>
            <a:r>
              <a:rPr lang="en-US" u="sng" dirty="0"/>
              <a:t>deferred</a:t>
            </a:r>
            <a:r>
              <a:rPr lang="en-US" dirty="0"/>
              <a:t> until after delivery, if possible.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772" y="6550924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2877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During </a:t>
            </a:r>
            <a:r>
              <a:rPr lang="en-US" dirty="0">
                <a:solidFill>
                  <a:srgbClr val="FFFF00"/>
                </a:solidFill>
              </a:rPr>
              <a:t>pregnancy: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46" y="1609349"/>
            <a:ext cx="11972354" cy="443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• MIC &amp; </a:t>
            </a:r>
            <a:r>
              <a:rPr lang="en-US" dirty="0" err="1" smtClean="0">
                <a:solidFill>
                  <a:srgbClr val="FFFF00"/>
                </a:solidFill>
              </a:rPr>
              <a:t>intrasselar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MAC</a:t>
            </a:r>
            <a:r>
              <a:rPr lang="en-US" dirty="0"/>
              <a:t>: clinical evaluation each trimester, </a:t>
            </a:r>
            <a:r>
              <a:rPr lang="en-US" dirty="0">
                <a:solidFill>
                  <a:srgbClr val="92D050"/>
                </a:solidFill>
              </a:rPr>
              <a:t>serum PRL level evaluation </a:t>
            </a:r>
            <a:r>
              <a:rPr lang="en-US" u="sng" dirty="0">
                <a:solidFill>
                  <a:srgbClr val="92D050"/>
                </a:solidFill>
              </a:rPr>
              <a:t>not </a:t>
            </a:r>
            <a:r>
              <a:rPr lang="en-US" dirty="0">
                <a:solidFill>
                  <a:srgbClr val="92D050"/>
                </a:solidFill>
              </a:rPr>
              <a:t>indicated. </a:t>
            </a:r>
            <a:r>
              <a:rPr lang="en-US" dirty="0"/>
              <a:t>If symptoms related to tumor </a:t>
            </a:r>
            <a:r>
              <a:rPr lang="en-US" dirty="0" smtClean="0"/>
              <a:t>growth, </a:t>
            </a:r>
            <a:r>
              <a:rPr lang="en-US" dirty="0" err="1"/>
              <a:t>sellar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MRI without </a:t>
            </a:r>
            <a:r>
              <a:rPr lang="en-US" dirty="0" smtClean="0">
                <a:solidFill>
                  <a:srgbClr val="92D050"/>
                </a:solidFill>
              </a:rPr>
              <a:t>contrast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92D050"/>
                </a:solidFill>
              </a:rPr>
              <a:t>neuro </a:t>
            </a:r>
            <a:r>
              <a:rPr lang="en-US" dirty="0" err="1" smtClean="0">
                <a:solidFill>
                  <a:srgbClr val="92D050"/>
                </a:solidFill>
              </a:rPr>
              <a:t>ophtalmologic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evaluation </a:t>
            </a:r>
            <a:r>
              <a:rPr lang="en-US" dirty="0"/>
              <a:t>must be performed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FF00"/>
                </a:solidFill>
              </a:rPr>
              <a:t>Expansive/invasive </a:t>
            </a:r>
            <a:r>
              <a:rPr lang="en-US" dirty="0">
                <a:solidFill>
                  <a:srgbClr val="FFFF00"/>
                </a:solidFill>
              </a:rPr>
              <a:t>MAC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 maintenance </a:t>
            </a:r>
            <a:r>
              <a:rPr lang="en-US" dirty="0"/>
              <a:t>at the physician discretion. </a:t>
            </a:r>
            <a:r>
              <a:rPr lang="en-US" dirty="0">
                <a:solidFill>
                  <a:srgbClr val="FFC000"/>
                </a:solidFill>
              </a:rPr>
              <a:t>Monthly clinical evaluation </a:t>
            </a:r>
            <a:r>
              <a:rPr lang="en-US" dirty="0" smtClean="0">
                <a:solidFill>
                  <a:srgbClr val="FFC000"/>
                </a:solidFill>
              </a:rPr>
              <a:t>&amp; visual </a:t>
            </a:r>
            <a:r>
              <a:rPr lang="en-US" dirty="0">
                <a:solidFill>
                  <a:srgbClr val="FFC000"/>
                </a:solidFill>
              </a:rPr>
              <a:t>assessment each trimester is recommended. </a:t>
            </a:r>
            <a:r>
              <a:rPr lang="en-US" dirty="0"/>
              <a:t>If symptoms related to tumor mass </a:t>
            </a:r>
            <a:r>
              <a:rPr lang="en-US" dirty="0" smtClean="0"/>
              <a:t>effect, </a:t>
            </a:r>
            <a:r>
              <a:rPr lang="en-US" dirty="0" err="1"/>
              <a:t>sellar</a:t>
            </a:r>
            <a:r>
              <a:rPr lang="en-US" dirty="0"/>
              <a:t> MRI without contrast must be performed.</a:t>
            </a:r>
          </a:p>
          <a:p>
            <a:pPr marL="0" indent="0">
              <a:buNone/>
            </a:pPr>
            <a:r>
              <a:rPr lang="en-US" dirty="0" smtClean="0"/>
              <a:t>• If </a:t>
            </a:r>
            <a:r>
              <a:rPr lang="en-US" dirty="0" err="1"/>
              <a:t>sellar</a:t>
            </a:r>
            <a:r>
              <a:rPr lang="en-US" dirty="0"/>
              <a:t> MRI depicts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significant tumor growth </a:t>
            </a:r>
            <a:r>
              <a:rPr lang="en-US" dirty="0"/>
              <a:t>related to clinical picture,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reintroduction of DA </a:t>
            </a:r>
            <a:r>
              <a:rPr lang="en-US" dirty="0"/>
              <a:t>is the first approach.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case of failure, neurosurgery is indicated</a:t>
            </a:r>
            <a:r>
              <a:rPr lang="en-US" dirty="0"/>
              <a:t>, preferentially at the </a:t>
            </a:r>
            <a:r>
              <a:rPr lang="en-US" dirty="0" smtClean="0">
                <a:solidFill>
                  <a:srgbClr val="FFC000"/>
                </a:solidFill>
              </a:rPr>
              <a:t>2end </a:t>
            </a:r>
            <a:r>
              <a:rPr lang="en-US" dirty="0"/>
              <a:t>trimester. If gestation is </a:t>
            </a:r>
            <a:r>
              <a:rPr lang="en-US" u="sng" dirty="0"/>
              <a:t>near-term, delivery </a:t>
            </a:r>
            <a:r>
              <a:rPr lang="en-US" dirty="0"/>
              <a:t>can be considered.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393" y="6492239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31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691" y="95533"/>
            <a:ext cx="12048309" cy="6455391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Pituitary </a:t>
            </a:r>
            <a:r>
              <a:rPr lang="en-US" b="1" dirty="0">
                <a:solidFill>
                  <a:srgbClr val="FFFF00"/>
                </a:solidFill>
              </a:rPr>
              <a:t>apoplexy </a:t>
            </a:r>
            <a:r>
              <a:rPr lang="en-US" dirty="0" smtClean="0"/>
              <a:t>—refers </a:t>
            </a:r>
            <a:r>
              <a:rPr lang="en-US" dirty="0"/>
              <a:t>to sudden hemorrhage into the </a:t>
            </a:r>
            <a:r>
              <a:rPr lang="en-US" dirty="0" err="1" smtClean="0"/>
              <a:t>pituitary.Although</a:t>
            </a:r>
            <a:r>
              <a:rPr lang="en-US" dirty="0" smtClean="0"/>
              <a:t> </a:t>
            </a:r>
            <a:r>
              <a:rPr lang="en-US" dirty="0"/>
              <a:t>pituitary </a:t>
            </a:r>
            <a:r>
              <a:rPr lang="en-US" dirty="0">
                <a:solidFill>
                  <a:srgbClr val="FFFF00"/>
                </a:solidFill>
              </a:rPr>
              <a:t>apoplexy</a:t>
            </a:r>
            <a:r>
              <a:rPr lang="en-US" dirty="0"/>
              <a:t> during pregnancy is an exceedingly </a:t>
            </a:r>
            <a:r>
              <a:rPr lang="en-US" dirty="0">
                <a:solidFill>
                  <a:srgbClr val="FFFF00"/>
                </a:solidFill>
              </a:rPr>
              <a:t>rare </a:t>
            </a:r>
            <a:r>
              <a:rPr lang="en-US" dirty="0"/>
              <a:t>event, with an estimated prevalence of </a:t>
            </a:r>
            <a:r>
              <a:rPr lang="en-US" dirty="0">
                <a:solidFill>
                  <a:srgbClr val="FFFF00"/>
                </a:solidFill>
              </a:rPr>
              <a:t>1 per 10,000 gestations </a:t>
            </a:r>
            <a:r>
              <a:rPr lang="en-US" dirty="0"/>
              <a:t>in one series , the prevalence amongst women with DA induced pregnancy is not established</a:t>
            </a:r>
          </a:p>
          <a:p>
            <a:endParaRPr lang="en-US" dirty="0" smtClean="0"/>
          </a:p>
          <a:p>
            <a:r>
              <a:rPr lang="en-US" dirty="0" smtClean="0"/>
              <a:t>Apoplexy </a:t>
            </a:r>
            <a:r>
              <a:rPr lang="en-US" dirty="0"/>
              <a:t>can occur </a:t>
            </a:r>
            <a:r>
              <a:rPr lang="en-US" dirty="0" smtClean="0"/>
              <a:t>in patients </a:t>
            </a:r>
            <a:r>
              <a:rPr lang="en-US" dirty="0"/>
              <a:t>with pituitary </a:t>
            </a:r>
            <a:r>
              <a:rPr lang="en-US" dirty="0" smtClean="0"/>
              <a:t>micro </a:t>
            </a:r>
            <a:r>
              <a:rPr lang="en-US" dirty="0"/>
              <a:t>or </a:t>
            </a:r>
            <a:r>
              <a:rPr lang="en-US" dirty="0" err="1"/>
              <a:t>macroadenomas</a:t>
            </a:r>
            <a:r>
              <a:rPr lang="en-US" dirty="0"/>
              <a:t>, including women with </a:t>
            </a:r>
            <a:r>
              <a:rPr lang="en-US" dirty="0" err="1" smtClean="0"/>
              <a:t>lactotroph</a:t>
            </a:r>
            <a:r>
              <a:rPr lang="en-US" dirty="0" smtClean="0"/>
              <a:t> </a:t>
            </a:r>
            <a:r>
              <a:rPr lang="en-US" dirty="0" err="1" smtClean="0"/>
              <a:t>macroadenomas</a:t>
            </a:r>
            <a:r>
              <a:rPr lang="en-US" dirty="0" smtClean="0"/>
              <a:t> </a:t>
            </a:r>
            <a:r>
              <a:rPr lang="en-US" dirty="0"/>
              <a:t>during pregnancy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</a:t>
            </a:r>
            <a:r>
              <a:rPr lang="en-US" dirty="0"/>
              <a:t>dramatic </a:t>
            </a:r>
            <a:r>
              <a:rPr lang="en-US" dirty="0" smtClean="0"/>
              <a:t>presentation: sudden </a:t>
            </a:r>
            <a:r>
              <a:rPr lang="en-US" dirty="0"/>
              <a:t>onset of </a:t>
            </a:r>
            <a:r>
              <a:rPr lang="en-US" dirty="0">
                <a:solidFill>
                  <a:srgbClr val="FAA8BC"/>
                </a:solidFill>
              </a:rPr>
              <a:t>excruciating headache</a:t>
            </a:r>
            <a:r>
              <a:rPr lang="en-US" dirty="0"/>
              <a:t>, </a:t>
            </a:r>
            <a:r>
              <a:rPr lang="en-US" dirty="0">
                <a:solidFill>
                  <a:srgbClr val="FAA8BC"/>
                </a:solidFill>
              </a:rPr>
              <a:t>diplopia</a:t>
            </a:r>
            <a:r>
              <a:rPr lang="en-US" dirty="0"/>
              <a:t> </a:t>
            </a:r>
            <a:r>
              <a:rPr lang="en-US" dirty="0" smtClean="0"/>
              <a:t>(pressure </a:t>
            </a:r>
            <a:r>
              <a:rPr lang="en-US" dirty="0"/>
              <a:t>on </a:t>
            </a:r>
            <a:r>
              <a:rPr lang="en-US" dirty="0" smtClean="0"/>
              <a:t>oculomotor nerves) , </a:t>
            </a:r>
            <a:r>
              <a:rPr lang="en-US" dirty="0" smtClean="0">
                <a:solidFill>
                  <a:srgbClr val="FAA8BC"/>
                </a:solidFill>
              </a:rPr>
              <a:t>hypopituitarism</a:t>
            </a:r>
            <a:r>
              <a:rPr lang="en-US" dirty="0">
                <a:solidFill>
                  <a:srgbClr val="FAA8BC"/>
                </a:solidFill>
              </a:rPr>
              <a:t>. </a:t>
            </a:r>
            <a:endParaRPr lang="en-US" dirty="0" smtClean="0">
              <a:solidFill>
                <a:srgbClr val="FAA8BC"/>
              </a:solidFill>
            </a:endParaRPr>
          </a:p>
          <a:p>
            <a:r>
              <a:rPr lang="en-US" dirty="0" smtClean="0"/>
              <a:t>All </a:t>
            </a:r>
            <a:r>
              <a:rPr lang="en-US" dirty="0"/>
              <a:t>pituitary hormonal deficiencies can occur, but the </a:t>
            </a:r>
            <a:r>
              <a:rPr lang="en-US" dirty="0">
                <a:solidFill>
                  <a:srgbClr val="92D050"/>
                </a:solidFill>
              </a:rPr>
              <a:t>sudden onset of </a:t>
            </a:r>
            <a:r>
              <a:rPr lang="en-US" dirty="0" smtClean="0">
                <a:solidFill>
                  <a:srgbClr val="92D050"/>
                </a:solidFill>
              </a:rPr>
              <a:t>ACTH &amp; cortisol </a:t>
            </a:r>
            <a:r>
              <a:rPr lang="en-US" dirty="0">
                <a:solidFill>
                  <a:srgbClr val="92D050"/>
                </a:solidFill>
              </a:rPr>
              <a:t>deficiency is the most serious because it can cause </a:t>
            </a:r>
            <a:r>
              <a:rPr lang="en-US" dirty="0" smtClean="0">
                <a:solidFill>
                  <a:srgbClr val="92D050"/>
                </a:solidFill>
              </a:rPr>
              <a:t>life-threatening hypotension</a:t>
            </a:r>
            <a:r>
              <a:rPr lang="en-US" dirty="0"/>
              <a:t>. It should be treated with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high-dose hydrocortisone. 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2566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UPTODATE2020, BRASIL2019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11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666205"/>
            <a:ext cx="12035246" cy="586522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During the </a:t>
            </a:r>
            <a:r>
              <a:rPr lang="en-US" dirty="0">
                <a:solidFill>
                  <a:srgbClr val="FFFF00"/>
                </a:solidFill>
                <a:effectLst/>
              </a:rPr>
              <a:t>intrapartum stage</a:t>
            </a:r>
            <a:r>
              <a:rPr lang="en-US" dirty="0">
                <a:effectLst/>
              </a:rPr>
              <a:t>, there is </a:t>
            </a:r>
            <a:r>
              <a:rPr lang="en-US" u="sng" dirty="0">
                <a:effectLst/>
              </a:rPr>
              <a:t>no indication </a:t>
            </a:r>
            <a:r>
              <a:rPr lang="en-US" dirty="0" smtClean="0">
                <a:effectLst/>
              </a:rPr>
              <a:t>for </a:t>
            </a:r>
            <a:r>
              <a:rPr lang="en-US" u="sng" dirty="0" smtClean="0">
                <a:effectLst/>
              </a:rPr>
              <a:t>continuous </a:t>
            </a:r>
            <a:r>
              <a:rPr lang="en-US" u="sng" dirty="0">
                <a:effectLst/>
              </a:rPr>
              <a:t>electronic fetal monitoring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Duration </a:t>
            </a:r>
            <a:r>
              <a:rPr lang="en-US" dirty="0">
                <a:effectLst/>
              </a:rPr>
              <a:t>of pushing is </a:t>
            </a:r>
            <a:r>
              <a:rPr lang="en-US" dirty="0" smtClean="0">
                <a:effectLst/>
              </a:rPr>
              <a:t>in accordance </a:t>
            </a:r>
            <a:r>
              <a:rPr lang="en-US" dirty="0">
                <a:effectLst/>
              </a:rPr>
              <a:t>with NICE Intrapartum Care Guidelines unless there </a:t>
            </a:r>
            <a:r>
              <a:rPr lang="en-US" dirty="0" smtClean="0">
                <a:effectLst/>
              </a:rPr>
              <a:t>is </a:t>
            </a:r>
            <a:r>
              <a:rPr lang="en-US" u="sng" dirty="0" smtClean="0">
                <a:effectLst/>
              </a:rPr>
              <a:t>symptomatic </a:t>
            </a:r>
            <a:r>
              <a:rPr lang="en-US" u="sng" dirty="0" err="1">
                <a:effectLst/>
              </a:rPr>
              <a:t>tumour</a:t>
            </a:r>
            <a:r>
              <a:rPr lang="en-US" u="sng" dirty="0">
                <a:effectLst/>
              </a:rPr>
              <a:t> enlargement</a:t>
            </a:r>
            <a:r>
              <a:rPr lang="en-US" dirty="0">
                <a:effectLst/>
              </a:rPr>
              <a:t>. </a:t>
            </a:r>
            <a:r>
              <a:rPr lang="en-US" dirty="0">
                <a:solidFill>
                  <a:schemeClr val="tx2"/>
                </a:solidFill>
                <a:effectLst/>
              </a:rPr>
              <a:t>In which case a </a:t>
            </a:r>
            <a:r>
              <a:rPr lang="en-US" dirty="0" smtClean="0">
                <a:solidFill>
                  <a:schemeClr val="tx2"/>
                </a:solidFill>
                <a:effectLst/>
              </a:rPr>
              <a:t>*planned caesarean* </a:t>
            </a:r>
            <a:r>
              <a:rPr lang="en-US" dirty="0">
                <a:solidFill>
                  <a:schemeClr val="tx2"/>
                </a:solidFill>
                <a:effectLst/>
              </a:rPr>
              <a:t>section should be considered to </a:t>
            </a:r>
            <a:r>
              <a:rPr lang="en-US" b="1" dirty="0">
                <a:solidFill>
                  <a:schemeClr val="tx2"/>
                </a:solidFill>
                <a:effectLst/>
              </a:rPr>
              <a:t>prevent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/>
              </a:rPr>
              <a:t>pituitary apoplexy</a:t>
            </a:r>
            <a:r>
              <a:rPr lang="en-US" dirty="0">
                <a:solidFill>
                  <a:schemeClr val="tx2"/>
                </a:solidFill>
                <a:effectLst/>
              </a:rPr>
              <a:t>.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>
              <a:solidFill>
                <a:srgbClr val="FFC000"/>
              </a:solidFill>
              <a:effectLst/>
            </a:endParaRPr>
          </a:p>
          <a:p>
            <a:r>
              <a:rPr lang="en-US" sz="2400" dirty="0" smtClean="0">
                <a:solidFill>
                  <a:srgbClr val="FFC000"/>
                </a:solidFill>
                <a:effectLst/>
              </a:rPr>
              <a:t>Often DA are </a:t>
            </a:r>
            <a:r>
              <a:rPr lang="en-US" sz="2400" dirty="0">
                <a:solidFill>
                  <a:srgbClr val="FFC000"/>
                </a:solidFill>
                <a:effectLst/>
              </a:rPr>
              <a:t>discontinued at 36 </a:t>
            </a:r>
            <a:r>
              <a:rPr lang="en-US" sz="2400" dirty="0" err="1" smtClean="0">
                <a:solidFill>
                  <a:srgbClr val="FFC000"/>
                </a:solidFill>
                <a:effectLst/>
              </a:rPr>
              <a:t>wks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sz="2400" dirty="0">
                <a:solidFill>
                  <a:srgbClr val="FFC000"/>
                </a:solidFill>
                <a:effectLst/>
              </a:rPr>
              <a:t>of pregnancy to 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allow successful breastfeeding.</a:t>
            </a:r>
          </a:p>
          <a:p>
            <a:endParaRPr lang="en-US" sz="2400" dirty="0" smtClean="0">
              <a:solidFill>
                <a:srgbClr val="FFC000"/>
              </a:solidFill>
              <a:effectLst/>
            </a:endParaRPr>
          </a:p>
          <a:p>
            <a:r>
              <a:rPr lang="en-US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dirty="0">
                <a:effectLst/>
              </a:rPr>
              <a:t>An </a:t>
            </a:r>
            <a:r>
              <a:rPr lang="en-US" dirty="0">
                <a:solidFill>
                  <a:srgbClr val="92D050"/>
                </a:solidFill>
                <a:effectLst/>
              </a:rPr>
              <a:t>MRI scan is required in the postpartum </a:t>
            </a:r>
            <a:r>
              <a:rPr lang="en-US" dirty="0">
                <a:effectLst/>
              </a:rPr>
              <a:t>period to assess for </a:t>
            </a:r>
            <a:r>
              <a:rPr lang="en-US" dirty="0" err="1">
                <a:effectLst/>
              </a:rPr>
              <a:t>tumour</a:t>
            </a:r>
            <a:r>
              <a:rPr lang="en-US" dirty="0">
                <a:effectLst/>
              </a:rPr>
              <a:t> growth. If there is evidence </a:t>
            </a:r>
            <a:r>
              <a:rPr lang="en-US" dirty="0" smtClean="0">
                <a:effectLst/>
              </a:rPr>
              <a:t>of </a:t>
            </a:r>
            <a:r>
              <a:rPr lang="en-US" dirty="0" smtClean="0">
                <a:solidFill>
                  <a:schemeClr val="tx2"/>
                </a:solidFill>
                <a:effectLst/>
              </a:rPr>
              <a:t>enlargement</a:t>
            </a:r>
            <a:r>
              <a:rPr lang="en-US" dirty="0">
                <a:solidFill>
                  <a:schemeClr val="tx2"/>
                </a:solidFill>
                <a:effectLst/>
              </a:rPr>
              <a:t>, </a:t>
            </a:r>
            <a:r>
              <a:rPr lang="en-US" dirty="0" smtClean="0">
                <a:solidFill>
                  <a:schemeClr val="tx2"/>
                </a:solidFill>
                <a:effectLst/>
              </a:rPr>
              <a:t>DA should </a:t>
            </a:r>
            <a:r>
              <a:rPr lang="en-US" dirty="0">
                <a:solidFill>
                  <a:schemeClr val="tx2"/>
                </a:solidFill>
                <a:effectLst/>
              </a:rPr>
              <a:t>be restarted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however this </a:t>
            </a:r>
            <a:r>
              <a:rPr lang="en-US" dirty="0">
                <a:effectLst/>
              </a:rPr>
              <a:t>will cause suppression of lactation impact on breastfeeding.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609600"/>
            <a:ext cx="10588287" cy="163721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AFTER PREGNANCY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275" y="2490827"/>
            <a:ext cx="5434012" cy="3014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378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023" y="818866"/>
            <a:ext cx="11573301" cy="5677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dirty="0">
                <a:latin typeface="AdvPSA183"/>
              </a:rPr>
              <a:t>Presentation:  </a:t>
            </a:r>
            <a:r>
              <a:rPr lang="en-US" dirty="0" err="1">
                <a:latin typeface="AdvPSA183"/>
              </a:rPr>
              <a:t>galactorrhea</a:t>
            </a:r>
            <a:r>
              <a:rPr lang="en-US" dirty="0">
                <a:latin typeface="AdvPSA183"/>
              </a:rPr>
              <a:t>, menstrual disorders, infertility. </a:t>
            </a:r>
            <a:endParaRPr lang="en-US" dirty="0" smtClean="0">
              <a:latin typeface="AdvPSA183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Pituitary </a:t>
            </a:r>
            <a:r>
              <a:rPr lang="en-US" dirty="0">
                <a:solidFill>
                  <a:srgbClr val="FFFF00"/>
                </a:solidFill>
              </a:rPr>
              <a:t>adenomas can affect fertility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25000"/>
                  <a:lumOff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/>
              <a:t>Lactotroph</a:t>
            </a:r>
            <a:r>
              <a:rPr lang="en-US" dirty="0"/>
              <a:t> adenomas (prolactinomas) </a:t>
            </a:r>
            <a:r>
              <a:rPr lang="en-US" dirty="0" smtClean="0"/>
              <a:t>cause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infertility</a:t>
            </a:r>
            <a:r>
              <a:rPr lang="en-US" dirty="0"/>
              <a:t> because </a:t>
            </a:r>
            <a:r>
              <a:rPr lang="en-US" dirty="0" smtClean="0"/>
              <a:t>of :</a:t>
            </a:r>
          </a:p>
          <a:p>
            <a:pPr marL="0" indent="0">
              <a:buNone/>
            </a:pPr>
            <a:r>
              <a:rPr lang="en-US" dirty="0" smtClean="0"/>
              <a:t> 1- The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inhibitory effect </a:t>
            </a:r>
            <a:r>
              <a:rPr lang="en-US" dirty="0" smtClean="0"/>
              <a:t>of       prolactin</a:t>
            </a:r>
          </a:p>
          <a:p>
            <a:pPr marL="0" indent="0">
              <a:buNone/>
            </a:pPr>
            <a:r>
              <a:rPr lang="en-US" dirty="0" smtClean="0"/>
              <a:t> 2- The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mass effect </a:t>
            </a:r>
            <a:r>
              <a:rPr lang="en-US" dirty="0"/>
              <a:t>of a </a:t>
            </a:r>
            <a:r>
              <a:rPr lang="en-US" dirty="0" err="1" smtClean="0"/>
              <a:t>macroadenoma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on gonadotropin secretion =&gt; anovulation &amp;      estradiol &amp; progesterone secretion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122" y="715245"/>
            <a:ext cx="3603025" cy="167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Arrow 2"/>
          <p:cNvSpPr/>
          <p:nvPr/>
        </p:nvSpPr>
        <p:spPr>
          <a:xfrm>
            <a:off x="6139639" y="5064488"/>
            <a:ext cx="222068" cy="395785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flipV="1">
            <a:off x="3657600" y="3657599"/>
            <a:ext cx="202377" cy="352697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3815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31" y="241111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0630" y="576519"/>
            <a:ext cx="12061370" cy="519979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Breastfeeding &amp; Das </a:t>
            </a:r>
            <a:r>
              <a:rPr lang="en-US" dirty="0" smtClean="0"/>
              <a:t>— </a:t>
            </a:r>
            <a:r>
              <a:rPr lang="en-US" dirty="0"/>
              <a:t>Breastfeeding </a:t>
            </a:r>
            <a:r>
              <a:rPr lang="en-US" u="sng" dirty="0"/>
              <a:t>increases serum </a:t>
            </a:r>
            <a:r>
              <a:rPr lang="en-US" u="sng" dirty="0" smtClean="0"/>
              <a:t>prolactin </a:t>
            </a:r>
            <a:r>
              <a:rPr lang="en-US" dirty="0" smtClean="0"/>
              <a:t>but </a:t>
            </a:r>
            <a:r>
              <a:rPr lang="en-US" u="sng" dirty="0"/>
              <a:t>does not </a:t>
            </a:r>
            <a:r>
              <a:rPr lang="en-US" dirty="0" smtClean="0"/>
              <a:t>increase </a:t>
            </a:r>
            <a:r>
              <a:rPr lang="en-US" dirty="0"/>
              <a:t>the risk of </a:t>
            </a:r>
            <a:r>
              <a:rPr lang="en-US" dirty="0" smtClean="0"/>
              <a:t>adenoma growth ( Versus previous data1987: lactation dose not increase PRL)</a:t>
            </a:r>
          </a:p>
          <a:p>
            <a:r>
              <a:rPr lang="en-US" dirty="0" smtClean="0"/>
              <a:t>Breastfeeding </a:t>
            </a:r>
            <a:r>
              <a:rPr lang="en-US" dirty="0"/>
              <a:t>is an option for </a:t>
            </a:r>
            <a:r>
              <a:rPr lang="en-US" dirty="0" smtClean="0"/>
              <a:t>micro &amp; </a:t>
            </a:r>
            <a:r>
              <a:rPr lang="en-US" dirty="0" err="1"/>
              <a:t>macroadenomas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C000"/>
                </a:solidFill>
              </a:rPr>
              <a:t>remained </a:t>
            </a:r>
            <a:r>
              <a:rPr lang="en-US" dirty="0">
                <a:solidFill>
                  <a:srgbClr val="FFC000"/>
                </a:solidFill>
              </a:rPr>
              <a:t>stable in size </a:t>
            </a:r>
            <a:r>
              <a:rPr lang="en-US" dirty="0" smtClean="0">
                <a:solidFill>
                  <a:srgbClr val="FFC000"/>
                </a:solidFill>
              </a:rPr>
              <a:t>during pregnancy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DA should </a:t>
            </a:r>
            <a:r>
              <a:rPr lang="en-US" dirty="0"/>
              <a:t>be</a:t>
            </a:r>
            <a:r>
              <a:rPr lang="en-US" dirty="0">
                <a:solidFill>
                  <a:srgbClr val="FFC000"/>
                </a:solidFill>
              </a:rPr>
              <a:t> withheld </a:t>
            </a:r>
            <a:r>
              <a:rPr lang="en-US" dirty="0"/>
              <a:t>until breastfeeding is completed.</a:t>
            </a:r>
          </a:p>
          <a:p>
            <a:r>
              <a:rPr lang="en-US" dirty="0" smtClean="0"/>
              <a:t>Breastfeeding </a:t>
            </a:r>
            <a:r>
              <a:rPr lang="en-US" dirty="0"/>
              <a:t>is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5050"/>
                </a:solidFill>
              </a:rPr>
              <a:t>contraindicated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5050"/>
                </a:solidFill>
              </a:rPr>
              <a:t>visual </a:t>
            </a:r>
            <a:r>
              <a:rPr lang="en-US" dirty="0">
                <a:solidFill>
                  <a:srgbClr val="FF5050"/>
                </a:solidFill>
              </a:rPr>
              <a:t>field impairment </a:t>
            </a:r>
            <a:r>
              <a:rPr lang="en-US" dirty="0" smtClean="0"/>
              <a:t>(should </a:t>
            </a:r>
            <a:r>
              <a:rPr lang="en-US" dirty="0"/>
              <a:t>be treated with </a:t>
            </a:r>
            <a:r>
              <a:rPr lang="en-US" dirty="0" smtClean="0"/>
              <a:t>DA.)</a:t>
            </a:r>
          </a:p>
          <a:p>
            <a:endParaRPr lang="en-US" dirty="0" smtClean="0">
              <a:solidFill>
                <a:srgbClr val="FF5050"/>
              </a:solidFill>
            </a:endParaRPr>
          </a:p>
          <a:p>
            <a:r>
              <a:rPr lang="en-US" b="1" dirty="0" smtClean="0">
                <a:solidFill>
                  <a:srgbClr val="FFFF99"/>
                </a:solidFill>
              </a:rPr>
              <a:t>Normalization </a:t>
            </a:r>
            <a:r>
              <a:rPr lang="en-US" b="1" dirty="0">
                <a:solidFill>
                  <a:srgbClr val="FFFF99"/>
                </a:solidFill>
              </a:rPr>
              <a:t>of prolactin after pregnancy </a:t>
            </a:r>
            <a:endParaRPr lang="en-US" b="1" dirty="0" smtClean="0">
              <a:solidFill>
                <a:srgbClr val="FFFF99"/>
              </a:solidFill>
            </a:endParaRPr>
          </a:p>
          <a:p>
            <a:endParaRPr lang="en-US" b="1" dirty="0">
              <a:solidFill>
                <a:srgbClr val="FFFF99"/>
              </a:solidFill>
            </a:endParaRPr>
          </a:p>
          <a:p>
            <a:r>
              <a:rPr lang="en-US" dirty="0" smtClean="0"/>
              <a:t>Serum </a:t>
            </a:r>
            <a:r>
              <a:rPr lang="en-US" dirty="0"/>
              <a:t>prolactin normalizes </a:t>
            </a:r>
            <a:r>
              <a:rPr lang="en-US" dirty="0">
                <a:solidFill>
                  <a:srgbClr val="FFC000"/>
                </a:solidFill>
              </a:rPr>
              <a:t>within </a:t>
            </a:r>
            <a:r>
              <a:rPr lang="en-US" b="1" dirty="0">
                <a:solidFill>
                  <a:srgbClr val="FFC000"/>
                </a:solidFill>
              </a:rPr>
              <a:t>6 to 12 weeks </a:t>
            </a:r>
            <a:r>
              <a:rPr lang="en-US" dirty="0">
                <a:solidFill>
                  <a:srgbClr val="FFC000"/>
                </a:solidFill>
              </a:rPr>
              <a:t>postpartum </a:t>
            </a:r>
            <a:r>
              <a:rPr lang="en-US" dirty="0"/>
              <a:t>in women who do not breastfeed</a:t>
            </a:r>
            <a:r>
              <a:rPr lang="en-US" dirty="0" smtClean="0"/>
              <a:t>.</a:t>
            </a:r>
          </a:p>
          <a:p>
            <a:r>
              <a:rPr lang="en-US" dirty="0"/>
              <a:t>To evaluate the </a:t>
            </a:r>
            <a:r>
              <a:rPr lang="en-US" u="sng" dirty="0"/>
              <a:t>need for further DA </a:t>
            </a:r>
            <a:r>
              <a:rPr lang="en-US" dirty="0"/>
              <a:t>after pregnancy, serum prolactin should be measured approximately </a:t>
            </a:r>
            <a:r>
              <a:rPr lang="en-US" dirty="0">
                <a:solidFill>
                  <a:srgbClr val="FFC000"/>
                </a:solidFill>
              </a:rPr>
              <a:t>3  months after delivery </a:t>
            </a:r>
            <a:r>
              <a:rPr lang="en-US" dirty="0"/>
              <a:t>in women who do not breastfeed &amp; after cessation of breastfeeding in those who do. </a:t>
            </a:r>
          </a:p>
          <a:p>
            <a:endParaRPr lang="en-US" dirty="0"/>
          </a:p>
          <a:p>
            <a:r>
              <a:rPr lang="en-US" dirty="0">
                <a:effectLst/>
              </a:rPr>
              <a:t>Reinstitution of DA has to </a:t>
            </a:r>
            <a:r>
              <a:rPr lang="en-US" dirty="0">
                <a:solidFill>
                  <a:srgbClr val="FF5050"/>
                </a:solidFill>
                <a:effectLst/>
              </a:rPr>
              <a:t>await the cessation of breastfeeding </a:t>
            </a:r>
            <a:r>
              <a:rPr lang="en-US" dirty="0">
                <a:effectLst/>
              </a:rPr>
              <a:t>&amp; is done </a:t>
            </a:r>
            <a:r>
              <a:rPr lang="en-US" dirty="0">
                <a:solidFill>
                  <a:srgbClr val="FF5050"/>
                </a:solidFill>
                <a:effectLst/>
              </a:rPr>
              <a:t>only in women who remain </a:t>
            </a:r>
            <a:r>
              <a:rPr lang="en-US" dirty="0" err="1">
                <a:solidFill>
                  <a:srgbClr val="FF5050"/>
                </a:solidFill>
                <a:effectLst/>
              </a:rPr>
              <a:t>anovulatory</a:t>
            </a:r>
            <a:r>
              <a:rPr lang="en-US" dirty="0" smtClean="0">
                <a:effectLst/>
              </a:rPr>
              <a:t>. </a:t>
            </a:r>
            <a:r>
              <a:rPr lang="en-US" sz="1200" dirty="0" smtClean="0">
                <a:effectLst/>
              </a:rPr>
              <a:t>(2019)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955" y="6311668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9048589" y="2007343"/>
            <a:ext cx="367745" cy="387597"/>
          </a:xfrm>
          <a:prstGeom prst="noSmoking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772" y="95533"/>
            <a:ext cx="11867119" cy="64553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Recurrence </a:t>
            </a:r>
            <a:r>
              <a:rPr lang="en-US" dirty="0"/>
              <a:t>was slightly greater in those who had </a:t>
            </a:r>
            <a:r>
              <a:rPr lang="en-US" dirty="0" err="1" smtClean="0"/>
              <a:t>macroadenomas</a:t>
            </a:r>
            <a:r>
              <a:rPr lang="en-US" dirty="0" smtClean="0"/>
              <a:t> than </a:t>
            </a:r>
            <a:r>
              <a:rPr lang="en-US" dirty="0"/>
              <a:t>in those who had </a:t>
            </a:r>
            <a:r>
              <a:rPr lang="en-US" dirty="0" err="1"/>
              <a:t>microadenomas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a study of </a:t>
            </a:r>
            <a:r>
              <a:rPr lang="en-US" dirty="0">
                <a:solidFill>
                  <a:srgbClr val="FFC000"/>
                </a:solidFill>
              </a:rPr>
              <a:t>104 </a:t>
            </a:r>
            <a:r>
              <a:rPr lang="en-US" dirty="0"/>
              <a:t>pregnancies in 73 patients with </a:t>
            </a:r>
            <a:r>
              <a:rPr lang="en-US" dirty="0" err="1"/>
              <a:t>lactotroph</a:t>
            </a:r>
            <a:r>
              <a:rPr lang="en-US" dirty="0"/>
              <a:t> adenomas treated with a dopamine agonist prior to pregnancy, </a:t>
            </a:r>
            <a:r>
              <a:rPr lang="en-US" dirty="0">
                <a:solidFill>
                  <a:srgbClr val="FFC000"/>
                </a:solidFill>
              </a:rPr>
              <a:t>41 </a:t>
            </a:r>
            <a:r>
              <a:rPr lang="en-US" dirty="0" smtClean="0">
                <a:solidFill>
                  <a:srgbClr val="FFC000"/>
                </a:solidFill>
              </a:rPr>
              <a:t>% </a:t>
            </a:r>
            <a:r>
              <a:rPr lang="en-US" dirty="0"/>
              <a:t>had a normal serum prolactin concentration a median of </a:t>
            </a:r>
            <a:r>
              <a:rPr lang="en-US" dirty="0">
                <a:solidFill>
                  <a:srgbClr val="FFC000"/>
                </a:solidFill>
              </a:rPr>
              <a:t>22 months </a:t>
            </a:r>
            <a:r>
              <a:rPr lang="en-US" dirty="0"/>
              <a:t>after delivery or cessation of </a:t>
            </a:r>
            <a:r>
              <a:rPr lang="en-US" dirty="0" smtClean="0"/>
              <a:t>lactation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  <a:effectLst/>
              </a:rPr>
              <a:t>Postpartum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effectLst/>
              </a:rPr>
              <a:t>PRL </a:t>
            </a:r>
            <a:r>
              <a:rPr lang="en-US" dirty="0" smtClean="0">
                <a:effectLst/>
              </a:rPr>
              <a:t>&amp;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  <a:effectLst/>
              </a:rPr>
              <a:t>tumor sizes </a:t>
            </a:r>
            <a:r>
              <a:rPr lang="en-US" u="sng" dirty="0">
                <a:effectLst/>
              </a:rPr>
              <a:t>often decrease</a:t>
            </a:r>
            <a:r>
              <a:rPr lang="en-US" dirty="0">
                <a:effectLst/>
              </a:rPr>
              <a:t> compared with values </a:t>
            </a:r>
            <a:r>
              <a:rPr lang="en-US" dirty="0">
                <a:solidFill>
                  <a:srgbClr val="FFC000"/>
                </a:solidFill>
                <a:effectLst/>
              </a:rPr>
              <a:t>before pregnancy</a:t>
            </a:r>
            <a:r>
              <a:rPr lang="en-US" dirty="0" smtClean="0">
                <a:effectLst/>
              </a:rPr>
              <a:t>.</a:t>
            </a:r>
            <a:r>
              <a:rPr lang="en-US" sz="1200" dirty="0" smtClean="0">
                <a:effectLst/>
              </a:rPr>
              <a:t>(N AM 2019)</a:t>
            </a:r>
            <a:endParaRPr lang="en-US" sz="1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290" y="286602"/>
            <a:ext cx="9456770" cy="6370645"/>
          </a:xfrm>
          <a:prstGeom prst="rect">
            <a:avLst/>
          </a:prstGeom>
        </p:spPr>
      </p:pic>
      <p:sp>
        <p:nvSpPr>
          <p:cNvPr id="3" name="Minus 2"/>
          <p:cNvSpPr/>
          <p:nvPr/>
        </p:nvSpPr>
        <p:spPr>
          <a:xfrm>
            <a:off x="8215952" y="4913194"/>
            <a:ext cx="1501254" cy="45719"/>
          </a:xfrm>
          <a:prstGeom prst="mathMinus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050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6782937" y="5104263"/>
            <a:ext cx="1037230" cy="45719"/>
          </a:xfrm>
          <a:prstGeom prst="mathMinus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393" y="6492239"/>
            <a:ext cx="1480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Bahnschrift SemiLight" panose="020B0502040204020203" pitchFamily="34" charset="0"/>
              </a:rPr>
              <a:t>Brazil 2019</a:t>
            </a:r>
            <a:endParaRPr lang="en-US" sz="1400" dirty="0"/>
          </a:p>
        </p:txBody>
      </p:sp>
      <p:sp>
        <p:nvSpPr>
          <p:cNvPr id="2" name="Minus 1"/>
          <p:cNvSpPr/>
          <p:nvPr/>
        </p:nvSpPr>
        <p:spPr>
          <a:xfrm>
            <a:off x="6082132" y="4901691"/>
            <a:ext cx="206393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2132" y="3422469"/>
            <a:ext cx="3635074" cy="2743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607" y="2461824"/>
            <a:ext cx="5487004" cy="1339467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CASE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1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358537"/>
            <a:ext cx="11821885" cy="523820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Ms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D is 24 years old and was seen for 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inability to conceive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Her initial screen results showed an elevated 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prolactin level of 64 </a:t>
            </a:r>
            <a:r>
              <a:rPr lang="en-US" b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μg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/L (normal level is 2 to 15 </a:t>
            </a:r>
            <a:r>
              <a:rPr lang="en-US" b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μg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/L). </a:t>
            </a:r>
          </a:p>
          <a:p>
            <a:endParaRPr lang="en-US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A subsequent MRI scan confirmed the presence of a 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5mm pituitary adenoma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</a:t>
            </a:r>
            <a:b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She was given </a:t>
            </a:r>
            <a:r>
              <a:rPr lang="en-US" b="1" dirty="0" err="1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Bromocriptine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3 years ago, 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which 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normalized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her </a:t>
            </a:r>
            <a:r>
              <a:rPr lang="en-US" b="1" u="sng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menstruation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as well as </a:t>
            </a:r>
            <a:r>
              <a:rPr lang="en-US" b="1" u="sng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her prolactin level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</a:t>
            </a:r>
          </a:p>
          <a:p>
            <a:endParaRPr lang="en-US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One year ago she asked if she could start </a:t>
            </a:r>
            <a:r>
              <a:rPr lang="en-US" b="1" dirty="0" err="1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Cabergoline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instead because of its </a:t>
            </a:r>
            <a:r>
              <a:rPr lang="en-US" b="1" u="sng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less frequent 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dosage. She was switched to </a:t>
            </a:r>
            <a:r>
              <a:rPr lang="en-US" b="1" dirty="0" err="1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Cabergoline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0.5 mg twice a week and her 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prolactin levels have remained normal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She called your clinic yesterday to inform you that she was </a:t>
            </a:r>
            <a:r>
              <a:rPr lang="en-US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pregnant</a:t>
            </a:r>
            <a: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</a:t>
            </a:r>
            <a:br>
              <a:rPr lang="en-US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How would you manage this patient?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0097589" y="104502"/>
            <a:ext cx="1136468" cy="933995"/>
          </a:xfrm>
          <a:prstGeom prst="cloudCallou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7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management:</a:t>
            </a:r>
            <a:b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384663"/>
            <a:ext cx="11874137" cy="52643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 current dopamine agonist therapy </a:t>
            </a:r>
            <a:r>
              <a:rPr lang="en-US" sz="2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throughout pregnancy </a:t>
            </a: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Discontinue </a:t>
            </a:r>
            <a:r>
              <a:rPr lang="en-US" sz="2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switch to </a:t>
            </a:r>
            <a:r>
              <a:rPr lang="en-US" sz="2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better safety data </a:t>
            </a:r>
            <a:b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Discontinue dopamine agonist therapy as soon as pregnancy is confirmed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 for surgical excision of the </a:t>
            </a:r>
            <a:r>
              <a:rPr lang="en-US" sz="2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Recommend therapeutic abortion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345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Biochemical monitoring: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35" y="1521299"/>
            <a:ext cx="11772782" cy="485337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 regular monitoring of serum prolactin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pregnancy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Discontinue monitoring serum prolactin during pregnancy</a:t>
            </a:r>
            <a:b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 serum prolactin only if patient complains of new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onset headaches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and/or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vision changes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9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Pituitary imaging: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" y="1272760"/>
            <a:ext cx="12100559" cy="497694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regular pituitary imaging during pregnancy to exclude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enlargement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pituitary imaging if serum prolactin is thought to be out of proportion with your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judgment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pituitary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imaging only if patient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complains of new-onset headaches and/or vision changes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5915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Visual field testing: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345475"/>
            <a:ext cx="11782697" cy="4976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regular formal visual field testing throughout pregnancy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formal visual field testing only if patient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complains of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new-onset headaches and/or vision changes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 perform formal visual field testing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perform informal (clinical) visual field testing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0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1038497"/>
            <a:ext cx="11874138" cy="5473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solidFill>
                  <a:schemeClr val="tx2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</a:t>
            </a:r>
            <a:r>
              <a:rPr lang="en-US" sz="1800" b="1" dirty="0">
                <a:latin typeface="Tempus Sans ITC" panose="04020404030D07020202" pitchFamily="82" charset="0"/>
                <a:ea typeface="Yu Gothic" panose="020B0400000000000000" pitchFamily="34" charset="-128"/>
                <a:cs typeface="Times New Roman" pitchFamily="18" charset="0"/>
              </a:rPr>
              <a:t/>
            </a:r>
            <a:br>
              <a:rPr lang="en-US" sz="1800" b="1" dirty="0">
                <a:latin typeface="Tempus Sans ITC" panose="04020404030D07020202" pitchFamily="82" charset="0"/>
                <a:ea typeface="Yu Gothic" panose="020B0400000000000000" pitchFamily="34" charset="-128"/>
                <a:cs typeface="Times New Roman" pitchFamily="18" charset="0"/>
              </a:rPr>
            </a:b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Mrs. S a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37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-year-old </a:t>
            </a:r>
            <a:r>
              <a:rPr lang="en-US" sz="18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teacher, 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had originally presented with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milky breast discharge 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about 5 years ago. </a:t>
            </a:r>
          </a:p>
          <a:p>
            <a:pPr>
              <a:buNone/>
            </a:pP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Subsequent investigations revealed an elevated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prolactin level of 654 </a:t>
            </a:r>
            <a:r>
              <a:rPr lang="en-US" sz="1800" b="1" dirty="0" err="1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μg</a:t>
            </a:r>
            <a:r>
              <a:rPr lang="en-US" sz="18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/L (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normal level is </a:t>
            </a:r>
            <a:r>
              <a:rPr lang="en-US" sz="18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2-15μg/L) </a:t>
            </a:r>
            <a:endParaRPr lang="en-US" sz="1800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>
              <a:buNone/>
            </a:pPr>
            <a:endParaRPr lang="en-US" sz="1800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Pituitary MRI confirmed a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2.1cm pituitary </a:t>
            </a:r>
            <a:r>
              <a:rPr lang="en-US" sz="1800" b="1" dirty="0" err="1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macroadenoma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Visual field testing revealed a defect in her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left superior temporal field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She was started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immediately on </a:t>
            </a:r>
            <a:r>
              <a:rPr lang="en-US" sz="1800" b="1" dirty="0" err="1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Cabergoline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1.0 mg twice a week, and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within 6 months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, her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serum prolactin level returned to normal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, and her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tumor shrank to 1.2 cm</a:t>
            </a: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Her visual field test results were normal. </a:t>
            </a:r>
          </a:p>
          <a:p>
            <a:pPr>
              <a:buNone/>
            </a:pPr>
            <a:endParaRPr lang="en-US" sz="1800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She has been under yearly surveillance and her serum prolactin level has remained normal she is </a:t>
            </a:r>
            <a: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now 4 weeks pregnant.</a:t>
            </a:r>
            <a:br>
              <a:rPr lang="en-US" sz="18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18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</a:t>
            </a:r>
            <a:br>
              <a:rPr lang="en-US" sz="1800" b="1" dirty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1800" b="1" dirty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endParaRPr lang="en-US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0097589" y="104502"/>
            <a:ext cx="1136468" cy="933995"/>
          </a:xfrm>
          <a:prstGeom prst="cloudCallou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77444" y="571499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3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0311646"/>
              </p:ext>
            </p:extLst>
          </p:nvPr>
        </p:nvGraphicFramePr>
        <p:xfrm>
          <a:off x="240510" y="2066741"/>
          <a:ext cx="7289843" cy="112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40048" y="698176"/>
            <a:ext cx="1205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AdvPSA183"/>
              </a:rPr>
              <a:t>Kisspeptin:</a:t>
            </a:r>
            <a:r>
              <a:rPr lang="en-US" dirty="0" err="1" smtClean="0">
                <a:latin typeface="AdvPSA183"/>
              </a:rPr>
              <a:t>A</a:t>
            </a:r>
            <a:r>
              <a:rPr lang="en-US" dirty="0" smtClean="0">
                <a:latin typeface="AdvPSA183"/>
              </a:rPr>
              <a:t> </a:t>
            </a:r>
            <a:r>
              <a:rPr lang="en-US" dirty="0">
                <a:latin typeface="AdvPSA183"/>
              </a:rPr>
              <a:t>protein made by neurons in </a:t>
            </a:r>
            <a:r>
              <a:rPr lang="en-US" dirty="0">
                <a:solidFill>
                  <a:srgbClr val="FF0000"/>
                </a:solidFill>
                <a:latin typeface="AdvPSA183"/>
              </a:rPr>
              <a:t>arcuate &amp; periventricular nuclei of </a:t>
            </a:r>
            <a:r>
              <a:rPr lang="en-US" dirty="0" err="1" smtClean="0">
                <a:solidFill>
                  <a:srgbClr val="FF0000"/>
                </a:solidFill>
                <a:latin typeface="AdvPSA183"/>
              </a:rPr>
              <a:t>hypothalamus</a:t>
            </a:r>
            <a:r>
              <a:rPr lang="en-US" dirty="0" err="1" smtClean="0">
                <a:latin typeface="AdvPSA183"/>
              </a:rPr>
              <a:t>:stimulates</a:t>
            </a:r>
            <a:r>
              <a:rPr lang="en-US" dirty="0" smtClean="0">
                <a:latin typeface="AdvPSA183"/>
              </a:rPr>
              <a:t> GNRH release Mediated by : </a:t>
            </a:r>
            <a:r>
              <a:rPr lang="en-US" dirty="0" smtClean="0">
                <a:solidFill>
                  <a:srgbClr val="FFC000"/>
                </a:solidFill>
                <a:latin typeface="AdvPSA183"/>
              </a:rPr>
              <a:t>Suppressing</a:t>
            </a:r>
            <a:r>
              <a:rPr lang="en-US" dirty="0" smtClean="0">
                <a:latin typeface="AdvPSA183"/>
              </a:rPr>
              <a:t> the generation of </a:t>
            </a:r>
            <a:r>
              <a:rPr lang="en-US" dirty="0" smtClean="0">
                <a:solidFill>
                  <a:srgbClr val="FFC000"/>
                </a:solidFill>
                <a:latin typeface="AdvPSA183"/>
              </a:rPr>
              <a:t>kisspeptin.</a:t>
            </a:r>
            <a:endParaRPr lang="en-US" dirty="0">
              <a:solidFill>
                <a:srgbClr val="FFC000"/>
              </a:solidFill>
              <a:latin typeface="AdvPSA183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23687273"/>
              </p:ext>
            </p:extLst>
          </p:nvPr>
        </p:nvGraphicFramePr>
        <p:xfrm>
          <a:off x="738051" y="5006072"/>
          <a:ext cx="8968657" cy="89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140048" y="3394926"/>
            <a:ext cx="11740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PSA183"/>
              </a:rPr>
              <a:t/>
            </a:r>
            <a:br>
              <a:rPr lang="en-US" dirty="0">
                <a:latin typeface="AdvPSA183"/>
              </a:rPr>
            </a:br>
            <a:r>
              <a:rPr lang="en-US" dirty="0">
                <a:latin typeface="AdvPSA183"/>
              </a:rPr>
              <a:t>The main mechanism involves inhibition of </a:t>
            </a:r>
            <a:r>
              <a:rPr lang="en-US" dirty="0">
                <a:solidFill>
                  <a:srgbClr val="FF5050"/>
                </a:solidFill>
                <a:latin typeface="AdvPSA183"/>
              </a:rPr>
              <a:t>GNRH </a:t>
            </a:r>
            <a:r>
              <a:rPr lang="en-US" dirty="0" err="1">
                <a:solidFill>
                  <a:srgbClr val="FF5050"/>
                </a:solidFill>
                <a:latin typeface="AdvPSA183"/>
              </a:rPr>
              <a:t>pulsatility</a:t>
            </a:r>
            <a:r>
              <a:rPr lang="en-US" dirty="0">
                <a:latin typeface="AdvPSA183"/>
              </a:rPr>
              <a:t>, via </a:t>
            </a:r>
            <a:r>
              <a:rPr lang="en-US" b="1" dirty="0">
                <a:solidFill>
                  <a:srgbClr val="FFC000"/>
                </a:solidFill>
                <a:latin typeface="AdvPSA183"/>
              </a:rPr>
              <a:t>kisspeptin</a:t>
            </a:r>
            <a:r>
              <a:rPr lang="en-US" b="1" dirty="0">
                <a:solidFill>
                  <a:srgbClr val="FF0000"/>
                </a:solidFill>
                <a:latin typeface="AdvPSA183"/>
              </a:rPr>
              <a:t> </a:t>
            </a:r>
            <a:r>
              <a:rPr lang="en-US" dirty="0">
                <a:latin typeface="AdvPSA183"/>
              </a:rPr>
              <a:t>,but also direct effects on inhibition of </a:t>
            </a:r>
            <a:r>
              <a:rPr lang="en-US" dirty="0">
                <a:solidFill>
                  <a:srgbClr val="FF5050"/>
                </a:solidFill>
                <a:latin typeface="AdvPSA183"/>
              </a:rPr>
              <a:t>gonadotrophins secretion </a:t>
            </a:r>
            <a:r>
              <a:rPr lang="en-US" dirty="0">
                <a:latin typeface="AdvPSA183"/>
              </a:rPr>
              <a:t>&amp; </a:t>
            </a:r>
            <a:r>
              <a:rPr lang="en-US" dirty="0">
                <a:solidFill>
                  <a:srgbClr val="FF5050"/>
                </a:solidFill>
                <a:latin typeface="AdvPSA183"/>
              </a:rPr>
              <a:t>gonadal steroidogenesis </a:t>
            </a:r>
            <a:r>
              <a:rPr lang="en-US" dirty="0">
                <a:latin typeface="AdvPSA183"/>
              </a:rPr>
              <a:t>are described</a:t>
            </a:r>
            <a:r>
              <a:rPr lang="en-US" dirty="0" smtClean="0">
                <a:latin typeface="AdvPSA183"/>
              </a:rPr>
              <a:t>.</a:t>
            </a:r>
            <a:r>
              <a:rPr lang="en-US" dirty="0">
                <a:latin typeface="Bahnschrift SemiLight" panose="020B0502040204020203" pitchFamily="34" charset="0"/>
              </a:rPr>
              <a:t> </a:t>
            </a:r>
            <a:r>
              <a:rPr lang="en-US" sz="1050" dirty="0">
                <a:latin typeface="Bahnschrift SemiLight" panose="020B0502040204020203" pitchFamily="34" charset="0"/>
              </a:rPr>
              <a:t>( 2019)</a:t>
            </a:r>
            <a:endParaRPr lang="en-US" sz="1050" dirty="0"/>
          </a:p>
          <a:p>
            <a:endParaRPr lang="en-US" dirty="0">
              <a:latin typeface="AdvPSA183"/>
            </a:endParaRPr>
          </a:p>
          <a:p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976036"/>
            <a:ext cx="2825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9155" y="236511"/>
            <a:ext cx="2968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Prolactin &amp; fertility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88437"/>
              </p:ext>
            </p:extLst>
          </p:nvPr>
        </p:nvGraphicFramePr>
        <p:xfrm>
          <a:off x="-1" y="6437701"/>
          <a:ext cx="1476105" cy="198120"/>
        </p:xfrm>
        <a:graphic>
          <a:graphicData uri="http://schemas.openxmlformats.org/drawingml/2006/table">
            <a:tbl>
              <a:tblPr/>
              <a:tblGrid>
                <a:gridCol w="1476105">
                  <a:extLst>
                    <a:ext uri="{9D8B030D-6E8A-4147-A177-3AD203B41FA5}">
                      <a16:colId xmlns:a16="http://schemas.microsoft.com/office/drawing/2014/main" val="1039622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 b="0" i="0" dirty="0" smtClean="0">
                          <a:solidFill>
                            <a:schemeClr val="tx1"/>
                          </a:solidFill>
                          <a:effectLst/>
                          <a:latin typeface="AdvPSA334"/>
                        </a:rPr>
                        <a:t>MOLITCH 2015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1714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flipH="1" flipV="1">
            <a:off x="7091225" y="2492543"/>
            <a:ext cx="694622" cy="3048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management: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953338"/>
            <a:ext cx="11149992" cy="41731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Continue current dopamine agonist therapy throughout pregnancy </a:t>
            </a:r>
            <a:b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2200" b="1" dirty="0">
              <a:solidFill>
                <a:schemeClr val="accent3">
                  <a:lumMod val="60000"/>
                  <a:lumOff val="4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Discontinue </a:t>
            </a:r>
            <a:r>
              <a:rPr lang="en-US" sz="2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Cabergoline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and switch to </a:t>
            </a:r>
            <a:r>
              <a:rPr lang="en-US" sz="2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Bromocriptine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due to better safety data </a:t>
            </a:r>
            <a:b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2200" b="1" dirty="0">
              <a:solidFill>
                <a:schemeClr val="accent3">
                  <a:lumMod val="60000"/>
                  <a:lumOff val="4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Discontinue dopamine agonist therapy as soon as pregnancy is confirmed </a:t>
            </a:r>
            <a:b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2200" b="1" dirty="0">
              <a:solidFill>
                <a:schemeClr val="accent3">
                  <a:lumMod val="60000"/>
                  <a:lumOff val="4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Refer for surgical excision of the </a:t>
            </a:r>
            <a:r>
              <a:rPr lang="en-US" sz="2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tumour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/>
            </a:r>
            <a:b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2200" b="1" dirty="0">
              <a:solidFill>
                <a:schemeClr val="accent3">
                  <a:lumMod val="60000"/>
                  <a:lumOff val="4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Recommend therapeutic abortion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9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Biochemical monitoring: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789611"/>
            <a:ext cx="11482252" cy="476794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Continue regular monitoring of serum prolactin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during pregnancy</a:t>
            </a: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Discontinue monitoring serum prolactin during pregnancy</a:t>
            </a:r>
            <a:b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Measure serum prolactin only if patient complains of new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onset headaches </a:t>
            </a:r>
            <a:r>
              <a:rPr 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and/or vision changes</a:t>
            </a:r>
            <a:endParaRPr lang="en-US" sz="2400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6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Pituitary imaging: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1528353"/>
            <a:ext cx="11325496" cy="497694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92D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Perform </a:t>
            </a:r>
            <a:r>
              <a:rPr lang="en-US" sz="2400" b="1" dirty="0">
                <a:solidFill>
                  <a:srgbClr val="92D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regular pituitary imaging during pregnancy to exclude tumor enlargement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400" b="1" dirty="0">
              <a:solidFill>
                <a:srgbClr val="92D050"/>
              </a:solidFill>
              <a:latin typeface="Tempus Sans ITC" panose="04020404030D07020202" pitchFamily="82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92D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Perform pituitary imaging if serum prolactin is thought to be out of proportion with your clinical judgment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400" b="1" dirty="0">
              <a:solidFill>
                <a:srgbClr val="92D05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b="1" dirty="0">
                <a:solidFill>
                  <a:srgbClr val="92D05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Perform pituitary imaging only if patient complains of new-onset headaches and/or vision changes </a:t>
            </a:r>
            <a:endParaRPr lang="en-US" sz="1800" b="1" dirty="0">
              <a:solidFill>
                <a:srgbClr val="92D05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Visual field testing: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80" y="1371600"/>
            <a:ext cx="11926389" cy="52773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Perform regular formal (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Goldmann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or Humphrey) visual field testing throughout pregnancy</a:t>
            </a:r>
          </a:p>
          <a:p>
            <a:pPr marL="457200" indent="-457200">
              <a:buFont typeface="+mj-lt"/>
              <a:buAutoNum type="alphaUcPeriod"/>
            </a:pP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Perform formal visual led testing only if patient complains of new-onset headaches and/or vision changes</a:t>
            </a:r>
          </a:p>
          <a:p>
            <a:pPr marL="457200" indent="-457200">
              <a:buFont typeface="+mj-lt"/>
              <a:buAutoNum type="alphaUcPeriod"/>
            </a:pP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Never perform formal visual field testing</a:t>
            </a:r>
          </a:p>
          <a:p>
            <a:pPr marL="457200" indent="-457200">
              <a:buFont typeface="+mj-lt"/>
              <a:buAutoNum type="alphaUcPeriod"/>
            </a:pP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Only perform informal (clinical) visual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eld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72514" cy="70974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8457"/>
            <a:ext cx="12004765" cy="59566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Sitka Text" panose="02000505000000020004" pitchFamily="2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/>
            </a:r>
            <a:b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Mrs. Wong, a 30-year-old nulliparous realtor, is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10 weeks pregnant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She was told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6 years ago 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that she had a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large </a:t>
            </a:r>
            <a:r>
              <a:rPr lang="en-US" sz="2400" b="1" dirty="0" err="1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prolactinoma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and was given </a:t>
            </a:r>
            <a:r>
              <a:rPr lang="en-US" sz="2400" b="1" dirty="0" err="1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Bromocriptine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She last saw her specialist more than 3 years ago. She has been getting her prescription through her family physician and takes her medication intermittently.</a:t>
            </a:r>
          </a:p>
          <a:p>
            <a:pPr>
              <a:buNone/>
            </a:pP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/>
            </a:r>
            <a:b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</a:b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Her menstruation has always been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irregular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and when she started gaining weight 2 weeks ago she did the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pregnancy test, which was positive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This was later confirmed by her family physician. </a:t>
            </a:r>
          </a:p>
          <a:p>
            <a:pPr>
              <a:buNone/>
            </a:pPr>
            <a:endParaRPr lang="en-US" sz="2400" b="1" dirty="0" smtClean="0">
              <a:latin typeface="Yu Gothic" panose="020B0400000000000000" pitchFamily="34" charset="-128"/>
              <a:ea typeface="Yu Gothic" panose="020B0400000000000000" pitchFamily="34" charset="-128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	She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last took </a:t>
            </a:r>
            <a:r>
              <a:rPr lang="en-US" sz="2400" b="1" dirty="0" err="1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Bromocriptine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about 3 months ago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When you examined her, she had </a:t>
            </a:r>
            <a:r>
              <a:rPr lang="en-US" sz="2400" b="1" dirty="0" err="1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bitemporal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hemianopia 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on clinical visual field testing and you requested an urgent MRI which showed a 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2.9 cm </a:t>
            </a:r>
            <a:r>
              <a:rPr lang="en-US" sz="2400" b="1" dirty="0" err="1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sellar</a:t>
            </a:r>
            <a:r>
              <a:rPr lang="en-US" sz="2400" b="1" dirty="0" smtClean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 tumor compressing the optic chiasm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. Her serum prolactin level was 2400 </a:t>
            </a:r>
            <a:r>
              <a:rPr lang="en-US" sz="2400" b="1" dirty="0" err="1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μg</a:t>
            </a:r>
            <a:r>
              <a:rPr lang="en-US" sz="2400" b="1" dirty="0" smtClean="0">
                <a:latin typeface="Yu Gothic" panose="020B0400000000000000" pitchFamily="34" charset="-128"/>
                <a:ea typeface="Yu Gothic" panose="020B0400000000000000" pitchFamily="34" charset="-128"/>
                <a:cs typeface="Times New Roman" pitchFamily="18" charset="0"/>
              </a:rPr>
              <a:t>/L.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0254343" y="150224"/>
            <a:ext cx="1031966" cy="731521"/>
          </a:xfrm>
          <a:prstGeom prst="cloudCallou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0308" y="150224"/>
            <a:ext cx="3231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14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management: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3" y="1168601"/>
            <a:ext cx="11352227" cy="5467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Restart previous dopamine agonist therapy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throughout pregnancy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Start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due to its better efficacy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Discontinue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dopamine agonist therapy as soon as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pregnancy is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confirmed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Refer </a:t>
            </a:r>
            <a:r>
              <a:rPr lang="en-US" sz="2400" b="1" dirty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for surgical excision of the </a:t>
            </a:r>
            <a:r>
              <a:rPr lang="en-US" sz="2400" b="1" dirty="0" err="1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sz="2400" b="1" dirty="0">
              <a:solidFill>
                <a:srgbClr val="FAA8B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Recommend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therapeutic abortion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29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Pituitary imaging: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4" y="2096064"/>
            <a:ext cx="11821886" cy="3695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Perform regular pituitary imaging during pregnancy to exclude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enlargement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Perform pituitary imaging if serum prolactin is thought to be out of proportion with your </a:t>
            </a:r>
            <a:r>
              <a:rPr lang="en-US" sz="2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clinical judgment</a:t>
            </a:r>
            <a:endParaRPr lang="en-US" sz="2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sz="2600" b="1" dirty="0">
              <a:solidFill>
                <a:srgbClr val="FAA8B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600" b="1" dirty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Perform pituitary imaging only if patient complains </a:t>
            </a:r>
            <a:r>
              <a:rPr lang="en-US" sz="2600" b="1" dirty="0" smtClean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of headaches </a:t>
            </a:r>
            <a:r>
              <a:rPr lang="en-US" sz="2600" b="1" dirty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and/or </a:t>
            </a:r>
            <a:r>
              <a:rPr lang="en-US" sz="2600" b="1" dirty="0" smtClean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further worsening </a:t>
            </a:r>
            <a:r>
              <a:rPr lang="en-US" sz="2600" b="1" dirty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of 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Visual field testing: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97" y="1730304"/>
            <a:ext cx="11991703" cy="40957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Perform regular formal (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Goldmann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or Humphrey) visual field testing throughout pregnancy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31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formal visual led testing only if patient complains of headaches and/or further worsening of vision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Never 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perform formal visual field testing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100" b="1" dirty="0" smtClean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3100" b="1" dirty="0">
                <a:solidFill>
                  <a:srgbClr val="FAA8BC"/>
                </a:solidFill>
                <a:latin typeface="Times New Roman" pitchFamily="18" charset="0"/>
                <a:cs typeface="Times New Roman" pitchFamily="18" charset="0"/>
              </a:rPr>
              <a:t>perform informal (clinical) visual field testing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288" y="1272760"/>
            <a:ext cx="9784773" cy="458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56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41" y="0"/>
            <a:ext cx="2886891" cy="6720496"/>
          </a:xfrm>
          <a:prstGeom prst="rect">
            <a:avLst/>
          </a:prstGeom>
        </p:spPr>
      </p:pic>
      <p:sp>
        <p:nvSpPr>
          <p:cNvPr id="7" name="Minus 6"/>
          <p:cNvSpPr/>
          <p:nvPr/>
        </p:nvSpPr>
        <p:spPr>
          <a:xfrm>
            <a:off x="1005840" y="1547950"/>
            <a:ext cx="1199606" cy="642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050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 flipV="1">
            <a:off x="1752600" y="5704294"/>
            <a:ext cx="938046" cy="611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875211" y="5016141"/>
            <a:ext cx="2603561" cy="533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016726" y="4263763"/>
            <a:ext cx="11887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1752600" y="3270072"/>
            <a:ext cx="11887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91" y="-29692"/>
            <a:ext cx="3180329" cy="6750188"/>
          </a:xfrm>
          <a:prstGeom prst="rect">
            <a:avLst/>
          </a:prstGeom>
        </p:spPr>
      </p:pic>
      <p:sp>
        <p:nvSpPr>
          <p:cNvPr id="15" name="Minus 14"/>
          <p:cNvSpPr/>
          <p:nvPr/>
        </p:nvSpPr>
        <p:spPr>
          <a:xfrm>
            <a:off x="5712823" y="3357505"/>
            <a:ext cx="11887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4937760" y="1698869"/>
            <a:ext cx="11887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flipV="1">
            <a:off x="4693920" y="4998727"/>
            <a:ext cx="252548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flipV="1">
            <a:off x="4863737" y="4035331"/>
            <a:ext cx="252548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6126480" y="5904411"/>
            <a:ext cx="1092926" cy="610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396" y="0"/>
            <a:ext cx="2904174" cy="6720496"/>
          </a:xfrm>
          <a:prstGeom prst="rect">
            <a:avLst/>
          </a:prstGeom>
        </p:spPr>
      </p:pic>
      <p:sp>
        <p:nvSpPr>
          <p:cNvPr id="22" name="Minus 21"/>
          <p:cNvSpPr/>
          <p:nvPr/>
        </p:nvSpPr>
        <p:spPr>
          <a:xfrm>
            <a:off x="9633313" y="1888672"/>
            <a:ext cx="11887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 flipV="1">
            <a:off x="9078142" y="4444638"/>
            <a:ext cx="1386295" cy="45719"/>
          </a:xfrm>
          <a:prstGeom prst="mathMinus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9078686" y="3270073"/>
            <a:ext cx="1386295" cy="68578"/>
          </a:xfrm>
          <a:prstGeom prst="mathMinus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9275717" y="5582567"/>
            <a:ext cx="1188720" cy="45719"/>
          </a:xfrm>
          <a:prstGeom prst="mathMinus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10227673" y="6015460"/>
            <a:ext cx="1188720" cy="45719"/>
          </a:xfrm>
          <a:prstGeom prst="mathMinus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51616" y="1368333"/>
            <a:ext cx="529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R</a:t>
            </a:r>
          </a:p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7945553" y="311467"/>
            <a:ext cx="654780" cy="2502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4764676" y="3797481"/>
            <a:ext cx="277888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51613" y="3605349"/>
            <a:ext cx="2956083" cy="70413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&quot;No&quot; Symbol 31"/>
          <p:cNvSpPr/>
          <p:nvPr/>
        </p:nvSpPr>
        <p:spPr>
          <a:xfrm>
            <a:off x="10947766" y="1612177"/>
            <a:ext cx="385898" cy="386441"/>
          </a:xfrm>
          <a:prstGeom prst="noSmoking">
            <a:avLst/>
          </a:prstGeom>
          <a:solidFill>
            <a:srgbClr val="FF00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4177605"/>
              </p:ext>
            </p:extLst>
          </p:nvPr>
        </p:nvGraphicFramePr>
        <p:xfrm>
          <a:off x="190166" y="2475916"/>
          <a:ext cx="10672353" cy="158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7589689"/>
              </p:ext>
            </p:extLst>
          </p:nvPr>
        </p:nvGraphicFramePr>
        <p:xfrm>
          <a:off x="190166" y="4473249"/>
          <a:ext cx="9144000" cy="13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88437"/>
              </p:ext>
            </p:extLst>
          </p:nvPr>
        </p:nvGraphicFramePr>
        <p:xfrm>
          <a:off x="-1" y="6437701"/>
          <a:ext cx="1476105" cy="198120"/>
        </p:xfrm>
        <a:graphic>
          <a:graphicData uri="http://schemas.openxmlformats.org/drawingml/2006/table">
            <a:tbl>
              <a:tblPr/>
              <a:tblGrid>
                <a:gridCol w="1476105">
                  <a:extLst>
                    <a:ext uri="{9D8B030D-6E8A-4147-A177-3AD203B41FA5}">
                      <a16:colId xmlns:a16="http://schemas.microsoft.com/office/drawing/2014/main" val="10396223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700" b="0" i="0" dirty="0" smtClean="0">
                          <a:solidFill>
                            <a:schemeClr val="tx1"/>
                          </a:solidFill>
                          <a:effectLst/>
                          <a:latin typeface="AdvPSA334"/>
                        </a:rPr>
                        <a:t>MOLITCH 2015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617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07767" y="547219"/>
            <a:ext cx="321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Prolactin &amp; fertility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318" y="1353128"/>
            <a:ext cx="1058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PS9725"/>
              </a:rPr>
              <a:t>Although </a:t>
            </a:r>
            <a:r>
              <a:rPr lang="en-US" dirty="0" smtClean="0">
                <a:latin typeface="AdvPS9725"/>
              </a:rPr>
              <a:t>at low </a:t>
            </a:r>
            <a:r>
              <a:rPr lang="en-US" dirty="0">
                <a:latin typeface="AdvPS9725"/>
              </a:rPr>
              <a:t>levels </a:t>
            </a:r>
            <a:r>
              <a:rPr lang="en-US" dirty="0" smtClean="0">
                <a:latin typeface="AdvPS9725"/>
              </a:rPr>
              <a:t>(</a:t>
            </a:r>
            <a:r>
              <a:rPr lang="en-US" dirty="0" smtClean="0">
                <a:latin typeface="AdvPS4731B1"/>
              </a:rPr>
              <a:t>&lt;</a:t>
            </a:r>
            <a:r>
              <a:rPr lang="en-US" dirty="0" smtClean="0">
                <a:latin typeface="AdvPS9725"/>
              </a:rPr>
              <a:t>20 </a:t>
            </a:r>
            <a:r>
              <a:rPr lang="en-US" dirty="0">
                <a:latin typeface="AdvPS9725"/>
              </a:rPr>
              <a:t>ng/ml) PRL is necessary for </a:t>
            </a:r>
            <a:r>
              <a:rPr lang="en-US" dirty="0" smtClean="0">
                <a:solidFill>
                  <a:srgbClr val="FF5050"/>
                </a:solidFill>
                <a:latin typeface="AdvPS9725"/>
              </a:rPr>
              <a:t>progesterone production </a:t>
            </a:r>
            <a:r>
              <a:rPr lang="en-US" dirty="0">
                <a:solidFill>
                  <a:srgbClr val="FF5050"/>
                </a:solidFill>
                <a:latin typeface="AdvPS9725"/>
              </a:rPr>
              <a:t>in granulosa cell</a:t>
            </a:r>
            <a:r>
              <a:rPr lang="en-US" dirty="0">
                <a:latin typeface="AdvPS9725"/>
              </a:rPr>
              <a:t>, </a:t>
            </a:r>
            <a:r>
              <a:rPr lang="en-US" dirty="0" smtClean="0">
                <a:latin typeface="AdvPS9725"/>
              </a:rPr>
              <a:t>at hyperprolactinemic levels it </a:t>
            </a:r>
            <a:r>
              <a:rPr lang="en-US" dirty="0">
                <a:latin typeface="AdvPS9725"/>
              </a:rPr>
              <a:t>inhibits progesterone production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22760" y="2467448"/>
            <a:ext cx="2279517" cy="318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653" y="1935921"/>
            <a:ext cx="8998044" cy="32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8" y="169816"/>
            <a:ext cx="11848012" cy="6531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evaluate long-term outcomes, including menstrual recovery, after </a:t>
            </a:r>
            <a:r>
              <a:rPr lang="en-US" dirty="0" smtClean="0">
                <a:effectLst/>
              </a:rPr>
              <a:t>TSS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Observational </a:t>
            </a:r>
            <a:r>
              <a:rPr lang="en-US" dirty="0">
                <a:solidFill>
                  <a:srgbClr val="FFC000"/>
                </a:solidFill>
                <a:effectLst/>
              </a:rPr>
              <a:t>study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Results: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63</a:t>
            </a:r>
            <a:r>
              <a:rPr lang="en-US" dirty="0" smtClean="0">
                <a:effectLst/>
              </a:rPr>
              <a:t> female </a:t>
            </a:r>
            <a:r>
              <a:rPr lang="en-US" dirty="0">
                <a:effectLst/>
              </a:rPr>
              <a:t>patients </a:t>
            </a:r>
            <a:r>
              <a:rPr lang="en-US" dirty="0" smtClean="0">
                <a:effectLst/>
              </a:rPr>
              <a:t>were included.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Based </a:t>
            </a:r>
            <a:r>
              <a:rPr lang="en-US" dirty="0">
                <a:effectLst/>
              </a:rPr>
              <a:t>on </a:t>
            </a:r>
            <a:r>
              <a:rPr lang="en-US" dirty="0" smtClean="0">
                <a:effectLst/>
              </a:rPr>
              <a:t>MRI findings </a:t>
            </a:r>
            <a:r>
              <a:rPr lang="en-US" dirty="0">
                <a:effectLst/>
              </a:rPr>
              <a:t>before surgery, 31 (49.2%) </a:t>
            </a:r>
            <a:r>
              <a:rPr lang="en-US" dirty="0" err="1" smtClean="0">
                <a:effectLst/>
              </a:rPr>
              <a:t>microadenoma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32 </a:t>
            </a:r>
            <a:r>
              <a:rPr lang="en-US" dirty="0">
                <a:effectLst/>
              </a:rPr>
              <a:t>(50.8%) </a:t>
            </a:r>
            <a:r>
              <a:rPr lang="en-US" dirty="0" err="1" smtClean="0">
                <a:effectLst/>
              </a:rPr>
              <a:t>macroadenoma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median follow-up </a:t>
            </a:r>
            <a:r>
              <a:rPr lang="en-US" dirty="0" smtClean="0">
                <a:effectLst/>
              </a:rPr>
              <a:t>after TSS was </a:t>
            </a:r>
            <a:r>
              <a:rPr lang="en-US" dirty="0">
                <a:solidFill>
                  <a:srgbClr val="FFC000"/>
                </a:solidFill>
                <a:effectLst/>
              </a:rPr>
              <a:t>53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months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solidFill>
                  <a:srgbClr val="FFC000"/>
                </a:solidFill>
                <a:effectLst/>
              </a:rPr>
              <a:t>long-term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surgical remission achieved </a:t>
            </a:r>
            <a:r>
              <a:rPr lang="en-US" dirty="0">
                <a:solidFill>
                  <a:srgbClr val="FFC000"/>
                </a:solidFill>
                <a:effectLst/>
              </a:rPr>
              <a:t>in 50 </a:t>
            </a:r>
            <a:r>
              <a:rPr lang="en-US" dirty="0">
                <a:effectLst/>
              </a:rPr>
              <a:t>(</a:t>
            </a:r>
            <a:r>
              <a:rPr lang="en-US" dirty="0" smtClean="0">
                <a:effectLst/>
              </a:rPr>
              <a:t>79%) patients,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28 </a:t>
            </a:r>
            <a:r>
              <a:rPr lang="en-US" dirty="0">
                <a:solidFill>
                  <a:srgbClr val="FFC000"/>
                </a:solidFill>
                <a:effectLst/>
              </a:rPr>
              <a:t>(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90 %) micro </a:t>
            </a:r>
            <a:r>
              <a:rPr lang="en-US" dirty="0" smtClean="0">
                <a:effectLst/>
              </a:rPr>
              <a:t>&amp; </a:t>
            </a:r>
            <a:r>
              <a:rPr lang="en-US" dirty="0">
                <a:solidFill>
                  <a:srgbClr val="FFC000"/>
                </a:solidFill>
                <a:effectLst/>
              </a:rPr>
              <a:t>22 (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68%) </a:t>
            </a:r>
            <a:r>
              <a:rPr lang="en-US" dirty="0" err="1">
                <a:solidFill>
                  <a:srgbClr val="FFC000"/>
                </a:solidFill>
                <a:effectLst/>
              </a:rPr>
              <a:t>macroadenomas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No meningitis </a:t>
            </a:r>
            <a:r>
              <a:rPr lang="en-US" dirty="0">
                <a:effectLst/>
              </a:rPr>
              <a:t>or persistent </a:t>
            </a:r>
            <a:r>
              <a:rPr lang="en-US" dirty="0" smtClean="0">
                <a:effectLst/>
              </a:rPr>
              <a:t>CSF leaks </a:t>
            </a:r>
            <a:r>
              <a:rPr lang="en-US" dirty="0">
                <a:effectLst/>
              </a:rPr>
              <a:t>occurred. </a:t>
            </a:r>
            <a:r>
              <a:rPr lang="en-US" u="sng" dirty="0">
                <a:effectLst/>
              </a:rPr>
              <a:t>Only </a:t>
            </a:r>
            <a:r>
              <a:rPr lang="en-US" u="sng" dirty="0" smtClean="0">
                <a:effectLst/>
              </a:rPr>
              <a:t>1 </a:t>
            </a:r>
            <a:r>
              <a:rPr lang="en-US" u="sng" dirty="0">
                <a:effectLst/>
              </a:rPr>
              <a:t>case suffered from persistent </a:t>
            </a:r>
            <a:r>
              <a:rPr lang="en-US" u="sng" dirty="0" smtClean="0">
                <a:effectLst/>
              </a:rPr>
              <a:t>DI </a:t>
            </a:r>
            <a:r>
              <a:rPr lang="en-US" dirty="0" smtClean="0">
                <a:effectLst/>
              </a:rPr>
              <a:t>at follow-up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No </a:t>
            </a:r>
            <a:r>
              <a:rPr lang="en-US" dirty="0">
                <a:effectLst/>
              </a:rPr>
              <a:t>severe pituitary dysfunction was observed in </a:t>
            </a:r>
            <a:r>
              <a:rPr lang="en-US" dirty="0" err="1" smtClean="0">
                <a:effectLst/>
              </a:rPr>
              <a:t>microprolactinoma</a:t>
            </a:r>
            <a:r>
              <a:rPr lang="en-US" dirty="0" smtClean="0">
                <a:effectLst/>
              </a:rPr>
              <a:t> .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Of </a:t>
            </a:r>
            <a:r>
              <a:rPr lang="en-US" dirty="0">
                <a:effectLst/>
              </a:rPr>
              <a:t>patients with menstrual disorders, </a:t>
            </a:r>
            <a:r>
              <a:rPr lang="en-US" dirty="0">
                <a:solidFill>
                  <a:srgbClr val="FFC000"/>
                </a:solidFill>
                <a:effectLst/>
              </a:rPr>
              <a:t>85% regained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regular menstrual </a:t>
            </a:r>
            <a:r>
              <a:rPr lang="en-US" dirty="0">
                <a:solidFill>
                  <a:srgbClr val="FFC000"/>
                </a:solidFill>
                <a:effectLst/>
              </a:rPr>
              <a:t>cycles </a:t>
            </a:r>
            <a:r>
              <a:rPr lang="en-US" dirty="0">
                <a:effectLst/>
              </a:rPr>
              <a:t>after surgery. </a:t>
            </a:r>
            <a:r>
              <a:rPr lang="en-US" dirty="0" smtClean="0">
                <a:effectLst/>
              </a:rPr>
              <a:t>19 </a:t>
            </a:r>
            <a:r>
              <a:rPr lang="en-US" dirty="0">
                <a:effectLst/>
              </a:rPr>
              <a:t>patients in this cohort desired pregnancy </a:t>
            </a:r>
            <a:r>
              <a:rPr lang="en-US" dirty="0" smtClean="0">
                <a:effectLst/>
              </a:rPr>
              <a:t>&amp; </a:t>
            </a:r>
            <a:r>
              <a:rPr lang="en-US" dirty="0">
                <a:effectLst/>
              </a:rPr>
              <a:t>15 </a:t>
            </a:r>
            <a:r>
              <a:rPr lang="en-US" dirty="0" smtClean="0">
                <a:effectLst/>
              </a:rPr>
              <a:t>of them </a:t>
            </a:r>
            <a:r>
              <a:rPr lang="en-US" dirty="0">
                <a:effectLst/>
              </a:rPr>
              <a:t>successfully gave birth after surgery.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effectLst/>
              </a:rPr>
              <a:t>All </a:t>
            </a:r>
            <a:r>
              <a:rPr lang="en-US" dirty="0">
                <a:solidFill>
                  <a:srgbClr val="FFC000"/>
                </a:solidFill>
                <a:effectLst/>
              </a:rPr>
              <a:t>17 </a:t>
            </a:r>
            <a:r>
              <a:rPr lang="en-US" dirty="0" err="1">
                <a:solidFill>
                  <a:srgbClr val="FFC000"/>
                </a:solidFill>
                <a:effectLst/>
              </a:rPr>
              <a:t>microadenoma</a:t>
            </a:r>
            <a:r>
              <a:rPr lang="en-US" dirty="0">
                <a:solidFill>
                  <a:srgbClr val="FFC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with </a:t>
            </a:r>
            <a:r>
              <a:rPr lang="en-US" dirty="0">
                <a:effectLst/>
              </a:rPr>
              <a:t>modern surgical indications </a:t>
            </a:r>
            <a:r>
              <a:rPr lang="en-US" dirty="0">
                <a:solidFill>
                  <a:srgbClr val="FFC000"/>
                </a:solidFill>
                <a:effectLst/>
              </a:rPr>
              <a:t>achieved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normal prolactin </a:t>
            </a:r>
            <a:r>
              <a:rPr lang="en-US" dirty="0" smtClean="0">
                <a:effectLst/>
              </a:rPr>
              <a:t>&amp;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regular </a:t>
            </a:r>
            <a:r>
              <a:rPr lang="en-US" dirty="0">
                <a:solidFill>
                  <a:srgbClr val="FFC000"/>
                </a:solidFill>
                <a:effectLst/>
              </a:rPr>
              <a:t>menstrual </a:t>
            </a:r>
            <a:r>
              <a:rPr lang="en-US" dirty="0">
                <a:effectLst/>
              </a:rPr>
              <a:t>cycles with </a:t>
            </a:r>
            <a:r>
              <a:rPr lang="en-US" u="sng" dirty="0">
                <a:effectLst/>
              </a:rPr>
              <a:t>only </a:t>
            </a:r>
            <a:r>
              <a:rPr lang="en-US" u="sng" dirty="0" smtClean="0">
                <a:effectLst/>
              </a:rPr>
              <a:t>1 </a:t>
            </a:r>
            <a:r>
              <a:rPr lang="en-US" u="sng" dirty="0">
                <a:effectLst/>
              </a:rPr>
              <a:t>patient on drug therapy at follow-up</a:t>
            </a:r>
            <a:r>
              <a:rPr lang="en-US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1" y="417738"/>
            <a:ext cx="4836364" cy="62093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7228" y="2227217"/>
            <a:ext cx="3932237" cy="28193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  <a:effectLst/>
              </a:rPr>
              <a:t>Serum prolactin level (ng/mL) before surgery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76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657" y="380250"/>
            <a:ext cx="5424914" cy="612144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7228" y="2214154"/>
            <a:ext cx="3932237" cy="28193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  <a:effectLst/>
              </a:rPr>
              <a:t>Characteristics of patients</a:t>
            </a:r>
            <a:br>
              <a:rPr lang="en-US" sz="2000" dirty="0">
                <a:solidFill>
                  <a:srgbClr val="FFFF00"/>
                </a:solidFill>
                <a:effectLst/>
              </a:rPr>
            </a:br>
            <a:r>
              <a:rPr lang="en-US" sz="2000" dirty="0">
                <a:solidFill>
                  <a:srgbClr val="FFFF00"/>
                </a:solidFill>
                <a:effectLst/>
              </a:rPr>
              <a:t> with </a:t>
            </a:r>
            <a:br>
              <a:rPr lang="en-US" sz="2000" dirty="0">
                <a:solidFill>
                  <a:srgbClr val="FFFF00"/>
                </a:solidFill>
                <a:effectLst/>
              </a:rPr>
            </a:br>
            <a:r>
              <a:rPr lang="en-US" sz="2000" dirty="0">
                <a:solidFill>
                  <a:srgbClr val="FFFF00"/>
                </a:solidFill>
                <a:effectLst/>
              </a:rPr>
              <a:t>micro-&amp; macroprolactinomas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80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8922" y="223059"/>
            <a:ext cx="7263032" cy="3601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40438" y="3992506"/>
            <a:ext cx="7886895" cy="274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65434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757646"/>
            <a:ext cx="10522973" cy="1178275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rgbClr val="FFFF00"/>
                </a:solidFill>
                <a:effectLst/>
              </a:rPr>
              <a:t>Outcomes of modern</a:t>
            </a:r>
            <a:br>
              <a:rPr lang="en-US" sz="2000" b="0" dirty="0">
                <a:solidFill>
                  <a:srgbClr val="FFFF00"/>
                </a:solidFill>
                <a:effectLst/>
              </a:rPr>
            </a:br>
            <a:r>
              <a:rPr lang="en-US" sz="2000" b="0" dirty="0">
                <a:solidFill>
                  <a:srgbClr val="FFFF00"/>
                </a:solidFill>
                <a:effectLst/>
              </a:rPr>
              <a:t>surgical indications for</a:t>
            </a:r>
            <a:br>
              <a:rPr lang="en-US" sz="2000" b="0" dirty="0">
                <a:solidFill>
                  <a:srgbClr val="FFFF00"/>
                </a:solidFill>
                <a:effectLst/>
              </a:rPr>
            </a:br>
            <a:r>
              <a:rPr lang="en-US" sz="2000" b="0" dirty="0" err="1">
                <a:solidFill>
                  <a:srgbClr val="FFFF00"/>
                </a:solidFill>
                <a:effectLst/>
              </a:rPr>
              <a:t>prolactinoma</a:t>
            </a:r>
            <a:r>
              <a:rPr lang="en-US" sz="2000" b="0" dirty="0">
                <a:solidFill>
                  <a:srgbClr val="FFFF00"/>
                </a:solidFill>
                <a:effectLst/>
              </a:rPr>
              <a:t> at post-operative</a:t>
            </a:r>
            <a:br>
              <a:rPr lang="en-US" sz="2000" b="0" dirty="0">
                <a:solidFill>
                  <a:srgbClr val="FFFF00"/>
                </a:solidFill>
                <a:effectLst/>
              </a:rPr>
            </a:br>
            <a:r>
              <a:rPr lang="en-US" sz="2000" b="0" dirty="0">
                <a:solidFill>
                  <a:srgbClr val="FFFF00"/>
                </a:solidFill>
                <a:effectLst/>
              </a:rPr>
              <a:t>day and follow-up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1935921"/>
            <a:ext cx="10684417" cy="4530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275" y="5499463"/>
            <a:ext cx="10379282" cy="39188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583" y="2595154"/>
            <a:ext cx="10379282" cy="39188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1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2096064"/>
            <a:ext cx="11704320" cy="369513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Conclusion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: </a:t>
            </a:r>
            <a:r>
              <a:rPr lang="en-US" dirty="0" smtClean="0">
                <a:effectLst/>
              </a:rPr>
              <a:t>Long-term </a:t>
            </a:r>
            <a:r>
              <a:rPr lang="en-US" dirty="0">
                <a:effectLst/>
              </a:rPr>
              <a:t>follow-up showed a </a:t>
            </a:r>
            <a:r>
              <a:rPr lang="en-US" dirty="0">
                <a:solidFill>
                  <a:srgbClr val="FFFF00"/>
                </a:solidFill>
                <a:effectLst/>
              </a:rPr>
              <a:t>high remission rate </a:t>
            </a:r>
            <a:r>
              <a:rPr lang="en-US" dirty="0">
                <a:effectLst/>
              </a:rPr>
              <a:t>in female </a:t>
            </a:r>
            <a:r>
              <a:rPr lang="en-US" dirty="0" err="1">
                <a:effectLst/>
              </a:rPr>
              <a:t>prolactinoma</a:t>
            </a:r>
            <a:r>
              <a:rPr lang="en-US" dirty="0">
                <a:effectLst/>
              </a:rPr>
              <a:t> patients, especially in </a:t>
            </a:r>
            <a:r>
              <a:rPr lang="en-US" dirty="0" err="1" smtClean="0">
                <a:effectLst/>
              </a:rPr>
              <a:t>microadenoma</a:t>
            </a:r>
            <a:r>
              <a:rPr lang="en-US" dirty="0" smtClean="0">
                <a:effectLst/>
              </a:rPr>
              <a:t> patients</a:t>
            </a:r>
            <a:r>
              <a:rPr lang="en-US" dirty="0">
                <a:effectLst/>
              </a:rPr>
              <a:t>, after surgery.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Transsphenoidal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surgery performed by experienced neurosurgeons may offer a valuable approach </a:t>
            </a:r>
            <a:r>
              <a:rPr lang="en-US" dirty="0" smtClean="0">
                <a:effectLst/>
              </a:rPr>
              <a:t>to treat </a:t>
            </a:r>
            <a:r>
              <a:rPr lang="en-US" dirty="0">
                <a:effectLst/>
              </a:rPr>
              <a:t>female </a:t>
            </a:r>
            <a:r>
              <a:rPr lang="en-US" dirty="0" err="1">
                <a:effectLst/>
              </a:rPr>
              <a:t>microprolactinoma</a:t>
            </a:r>
            <a:r>
              <a:rPr lang="en-US" dirty="0">
                <a:effectLst/>
              </a:rPr>
              <a:t> patients of child-bearing age with modern indications </a:t>
            </a:r>
            <a:r>
              <a:rPr lang="en-US" dirty="0" smtClean="0">
                <a:effectLst/>
              </a:rPr>
              <a:t>for surgery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20" y="352697"/>
            <a:ext cx="11780831" cy="62832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Restoration of ovulation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prolactin between </a:t>
            </a:r>
            <a:r>
              <a:rPr lang="en-US" dirty="0">
                <a:solidFill>
                  <a:srgbClr val="FFC000"/>
                </a:solidFill>
              </a:rPr>
              <a:t>50 - 100 </a:t>
            </a:r>
            <a:r>
              <a:rPr lang="en-US" dirty="0" smtClean="0"/>
              <a:t>ng/Ml : typically </a:t>
            </a:r>
            <a:r>
              <a:rPr lang="en-US" dirty="0"/>
              <a:t>cause either amenorrhea or </a:t>
            </a:r>
            <a:r>
              <a:rPr lang="en-US" dirty="0" err="1"/>
              <a:t>oligomenorrhea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levels </a:t>
            </a:r>
            <a:r>
              <a:rPr lang="en-US" dirty="0">
                <a:solidFill>
                  <a:srgbClr val="FFC000"/>
                </a:solidFill>
              </a:rPr>
              <a:t>greater than 100 </a:t>
            </a:r>
            <a:r>
              <a:rPr lang="en-US" dirty="0"/>
              <a:t>ng/mL result in deficient estradiol &amp; progesterone secretion &amp; amenorrhea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(</a:t>
            </a:r>
            <a:r>
              <a:rPr lang="en-US" b="1" dirty="0" smtClean="0"/>
              <a:t>DA </a:t>
            </a:r>
            <a:r>
              <a:rPr lang="en-US" b="1" dirty="0"/>
              <a:t>usually normalizes prolactin </a:t>
            </a:r>
            <a:r>
              <a:rPr lang="en-US" b="1" dirty="0" smtClean="0"/>
              <a:t>&amp; removes inhibition </a:t>
            </a:r>
            <a:r>
              <a:rPr lang="en-US" b="1" dirty="0"/>
              <a:t>of gonadotropin secretion &amp; restores normal ovulation &amp; fertility. 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Regular menstrual cycles </a:t>
            </a:r>
            <a:r>
              <a:rPr lang="en-US" dirty="0"/>
              <a:t>during treatment indicates that the woman is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probably ovulating. </a:t>
            </a:r>
          </a:p>
          <a:p>
            <a:r>
              <a:rPr lang="en-US" dirty="0" smtClean="0"/>
              <a:t>Correction </a:t>
            </a:r>
            <a:r>
              <a:rPr lang="en-US" dirty="0"/>
              <a:t>of </a:t>
            </a:r>
            <a:r>
              <a:rPr lang="en-US" dirty="0" smtClean="0"/>
              <a:t>hyperprolactinemia : </a:t>
            </a:r>
            <a:r>
              <a:rPr lang="en-US" dirty="0" smtClean="0">
                <a:solidFill>
                  <a:srgbClr val="FFC000"/>
                </a:solidFill>
              </a:rPr>
              <a:t>80</a:t>
            </a:r>
            <a:r>
              <a:rPr lang="en-US" dirty="0" smtClean="0"/>
              <a:t> </a:t>
            </a:r>
            <a:r>
              <a:rPr lang="en-US" dirty="0"/>
              <a:t>% </a:t>
            </a:r>
            <a:r>
              <a:rPr lang="en-US" dirty="0" smtClean="0"/>
              <a:t>will </a:t>
            </a:r>
            <a:r>
              <a:rPr lang="en-US" dirty="0"/>
              <a:t>ovulate, pregnancy rates of </a:t>
            </a:r>
            <a:r>
              <a:rPr lang="en-US" dirty="0">
                <a:solidFill>
                  <a:srgbClr val="FFC000"/>
                </a:solidFill>
              </a:rPr>
              <a:t>70 to 80 </a:t>
            </a:r>
            <a:r>
              <a:rPr lang="en-US" dirty="0"/>
              <a:t>% can be achieved .</a:t>
            </a:r>
          </a:p>
          <a:p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620" y="6455360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UPTODATE2020</a:t>
            </a:r>
          </a:p>
        </p:txBody>
      </p:sp>
    </p:spTree>
    <p:extLst>
      <p:ext uri="{BB962C8B-B14F-4D97-AF65-F5344CB8AC3E}">
        <p14:creationId xmlns:p14="http://schemas.microsoft.com/office/powerpoint/2010/main" val="29661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412274"/>
            <a:ext cx="10731979" cy="184621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PROLACTINOMA &amp; PREGNANCY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6578</TotalTime>
  <Words>4031</Words>
  <Application>Microsoft Office PowerPoint</Application>
  <PresentationFormat>Widescreen</PresentationFormat>
  <Paragraphs>510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103" baseType="lpstr">
      <vt:lpstr>NSimSun</vt:lpstr>
      <vt:lpstr>PMingLiU-ExtB</vt:lpstr>
      <vt:lpstr>Yu Gothic</vt:lpstr>
      <vt:lpstr>AdvPS4731B1</vt:lpstr>
      <vt:lpstr>AdvPS480274</vt:lpstr>
      <vt:lpstr>AdvPS9725</vt:lpstr>
      <vt:lpstr>AdvPSA183</vt:lpstr>
      <vt:lpstr>AdvPSA334</vt:lpstr>
      <vt:lpstr>AdvPSA335</vt:lpstr>
      <vt:lpstr>AdvPSA336</vt:lpstr>
      <vt:lpstr>Arial</vt:lpstr>
      <vt:lpstr>Arial Rounded MT Bold</vt:lpstr>
      <vt:lpstr>B Arshia</vt:lpstr>
      <vt:lpstr>B Baran</vt:lpstr>
      <vt:lpstr>Bahnschrift SemiLight</vt:lpstr>
      <vt:lpstr>Bookman Old Style</vt:lpstr>
      <vt:lpstr>Calibri</vt:lpstr>
      <vt:lpstr>Lucida Fax</vt:lpstr>
      <vt:lpstr>Rockwell</vt:lpstr>
      <vt:lpstr>Segoe UI Historic</vt:lpstr>
      <vt:lpstr>Sitka Text</vt:lpstr>
      <vt:lpstr>STIX-Regular</vt:lpstr>
      <vt:lpstr>Tempus Sans ITC</vt:lpstr>
      <vt:lpstr>Times New Roman</vt:lpstr>
      <vt:lpstr>Tw Cen MT</vt:lpstr>
      <vt:lpstr>Tw Cen MT Condensed</vt:lpstr>
      <vt:lpstr>Damask</vt:lpstr>
      <vt:lpstr>In the name of god  </vt:lpstr>
      <vt:lpstr>AGENDA </vt:lpstr>
      <vt:lpstr>PowerPoint Presentation</vt:lpstr>
      <vt:lpstr>PROLACTINOMA &amp; INFERTILITY</vt:lpstr>
      <vt:lpstr>PowerPoint Presentation</vt:lpstr>
      <vt:lpstr>PowerPoint Presentation</vt:lpstr>
      <vt:lpstr>PowerPoint Presentation</vt:lpstr>
      <vt:lpstr>PowerPoint Presentation</vt:lpstr>
      <vt:lpstr>PROLACTINOMA &amp; PREGNANCY </vt:lpstr>
      <vt:lpstr>PowerPoint Presentation</vt:lpstr>
      <vt:lpstr>Effects of Dopamine Agonists on the  Developing Fetus</vt:lpstr>
      <vt:lpstr>PowerPoint Presentation</vt:lpstr>
      <vt:lpstr>bromocriptine</vt:lpstr>
      <vt:lpstr>cabergoline</vt:lpstr>
      <vt:lpstr>PowerPoint Presentation</vt:lpstr>
      <vt:lpstr>PowerPoint Presentation</vt:lpstr>
      <vt:lpstr> </vt:lpstr>
      <vt:lpstr>PowerPoint Presentation</vt:lpstr>
      <vt:lpstr> </vt:lpstr>
      <vt:lpstr> </vt:lpstr>
      <vt:lpstr>quinagolide</vt:lpstr>
      <vt:lpstr>Effect of Pregnancy on Prolactinoma Size</vt:lpstr>
      <vt:lpstr> </vt:lpstr>
      <vt:lpstr>The risk that the increase in size of a PROLACTINOMAS will be clinically important depends upon the size of the adenoma before pregnancy. </vt:lpstr>
      <vt:lpstr>PowerPoint Presentation</vt:lpstr>
      <vt:lpstr>PowerPoint Presentation</vt:lpstr>
      <vt:lpstr>BEFORE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Concerning The Follow-up Of Pregnant Women Harboring Prolactinomas, The Following Recommendations Can Be Made: </vt:lpstr>
      <vt:lpstr>  During Pregnancy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During pregnancy: </vt:lpstr>
      <vt:lpstr>PowerPoint Presentation</vt:lpstr>
      <vt:lpstr>PowerPoint Presentation</vt:lpstr>
      <vt:lpstr>AFTER PREGNANCY</vt:lpstr>
      <vt:lpstr> </vt:lpstr>
      <vt:lpstr>PowerPoint Presentation</vt:lpstr>
      <vt:lpstr>PowerPoint Presentation</vt:lpstr>
      <vt:lpstr>PowerPoint Presentation</vt:lpstr>
      <vt:lpstr>Case 1 </vt:lpstr>
      <vt:lpstr>Medical management: </vt:lpstr>
      <vt:lpstr>Biochemical monitoring: </vt:lpstr>
      <vt:lpstr>Pituitary imaging: </vt:lpstr>
      <vt:lpstr>  Visual field testing: </vt:lpstr>
      <vt:lpstr>PowerPoint Presentation</vt:lpstr>
      <vt:lpstr>Medical management: </vt:lpstr>
      <vt:lpstr>Biochemical monitoring: </vt:lpstr>
      <vt:lpstr>Pituitary imaging: </vt:lpstr>
      <vt:lpstr> Visual field testing: </vt:lpstr>
      <vt:lpstr> </vt:lpstr>
      <vt:lpstr>Medical management: </vt:lpstr>
      <vt:lpstr>Pituitary imaging: </vt:lpstr>
      <vt:lpstr>  Visual field testing: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Outcomes of modern surgical indications for prolactinoma at post-operative day and follow-up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403</cp:revision>
  <dcterms:created xsi:type="dcterms:W3CDTF">2020-03-01T10:52:11Z</dcterms:created>
  <dcterms:modified xsi:type="dcterms:W3CDTF">2020-04-20T04:19:38Z</dcterms:modified>
</cp:coreProperties>
</file>