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64" r:id="rId4"/>
    <p:sldId id="263" r:id="rId5"/>
    <p:sldId id="282" r:id="rId6"/>
    <p:sldId id="283" r:id="rId7"/>
    <p:sldId id="284" r:id="rId8"/>
    <p:sldId id="285" r:id="rId9"/>
    <p:sldId id="280" r:id="rId10"/>
    <p:sldId id="292" r:id="rId11"/>
    <p:sldId id="279" r:id="rId12"/>
    <p:sldId id="278" r:id="rId13"/>
    <p:sldId id="275" r:id="rId14"/>
    <p:sldId id="276" r:id="rId15"/>
    <p:sldId id="277" r:id="rId16"/>
    <p:sldId id="291" r:id="rId17"/>
    <p:sldId id="286" r:id="rId18"/>
    <p:sldId id="287" r:id="rId19"/>
    <p:sldId id="288" r:id="rId20"/>
    <p:sldId id="289" r:id="rId21"/>
    <p:sldId id="290" r:id="rId22"/>
    <p:sldId id="260" r:id="rId23"/>
    <p:sldId id="269" r:id="rId24"/>
    <p:sldId id="267" r:id="rId25"/>
    <p:sldId id="268" r:id="rId26"/>
    <p:sldId id="262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BD8DB-9310-4E3C-A61C-206815731940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EDD8D-B1A9-47F8-893B-DBDBA3BE3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EDD8D-B1A9-47F8-893B-DBDBA3BE34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59E684-F88B-48BC-8519-33326BEDB96F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427358-8ECC-424E-BA12-9C8E3DD9A5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ECTOPIC CUSHING &amp;NET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23" t="11268" r="2568" b="7042"/>
          <a:stretch>
            <a:fillRect/>
          </a:stretch>
        </p:blipFill>
        <p:spPr bwMode="auto">
          <a:xfrm>
            <a:off x="-10510" y="838200"/>
            <a:ext cx="933055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375" t="10000" r="16875" b="5000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375" t="11000" r="43750" b="10000"/>
          <a:stretch>
            <a:fillRect/>
          </a:stretch>
        </p:blipFill>
        <p:spPr bwMode="auto">
          <a:xfrm>
            <a:off x="1066800" y="1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survival &amp; 5-year survival of EAS (n=29) versus non-EAS Thoracic and GEP-NET (n=889)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25" t="20000" r="24375" b="8000"/>
          <a:stretch>
            <a:fillRect/>
          </a:stretch>
        </p:blipFill>
        <p:spPr bwMode="auto">
          <a:xfrm>
            <a:off x="1371600" y="1219200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5999" y="6096000"/>
            <a:ext cx="198120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25003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25000" t="20000" r="29375" b="8000"/>
          <a:stretch>
            <a:fillRect/>
          </a:stretch>
        </p:blipFill>
        <p:spPr bwMode="auto">
          <a:xfrm>
            <a:off x="2438400" y="838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Survival curves by Tumor Grade (EAS vs. non-EAS patients)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Survival curves by ENETs Tumor Stage (EAS vs. non-EAS patients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125" t="21000" r="28125" b="6000"/>
          <a:stretch>
            <a:fillRect/>
          </a:stretch>
        </p:blipFill>
        <p:spPr bwMode="auto">
          <a:xfrm>
            <a:off x="2895600" y="1295400"/>
            <a:ext cx="5943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LAB TEST: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22–40%</a:t>
            </a:r>
            <a:r>
              <a:rPr lang="en-US" dirty="0" smtClean="0"/>
              <a:t> of EAS patients demonstrate either serum or urinary </a:t>
            </a:r>
            <a:r>
              <a:rPr lang="en-US" dirty="0" err="1" smtClean="0"/>
              <a:t>cortisole</a:t>
            </a:r>
            <a:r>
              <a:rPr lang="en-US" dirty="0" smtClean="0"/>
              <a:t> suppression on the (HDDST)</a:t>
            </a:r>
          </a:p>
          <a:p>
            <a:r>
              <a:rPr lang="en-US" dirty="0" smtClean="0"/>
              <a:t>Patients with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bronchial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carcinoids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can show a significant degree of </a:t>
            </a:r>
            <a:r>
              <a:rPr lang="en-US" dirty="0" err="1" smtClean="0"/>
              <a:t>cortisol</a:t>
            </a:r>
            <a:r>
              <a:rPr lang="en-US" dirty="0" smtClean="0"/>
              <a:t> suppression (approximately 60%)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10–15%</a:t>
            </a:r>
            <a:r>
              <a:rPr lang="en-US" dirty="0" smtClean="0"/>
              <a:t> of patients with EAS have been shown to respond to CRH administration,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IPSS </a:t>
            </a:r>
            <a:r>
              <a:rPr lang="en-US" dirty="0" smtClean="0"/>
              <a:t>is the method of choice.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8125" t="26000" r="8125" b="52000"/>
          <a:stretch>
            <a:fillRect/>
          </a:stretch>
        </p:blipFill>
        <p:spPr bwMode="auto">
          <a:xfrm>
            <a:off x="838200" y="2286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3750" t="10000" r="4375" b="33000"/>
          <a:stretch>
            <a:fillRect/>
          </a:stretch>
        </p:blipFill>
        <p:spPr bwMode="auto">
          <a:xfrm>
            <a:off x="152400" y="1828800"/>
            <a:ext cx="87028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125" t="10000" r="3750" b="14000"/>
          <a:stretch>
            <a:fillRect/>
          </a:stretch>
        </p:blipFill>
        <p:spPr bwMode="auto">
          <a:xfrm>
            <a:off x="96254" y="914400"/>
            <a:ext cx="904774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75" t="10000" r="4375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0625" t="37000" r="10625" b="7000"/>
          <a:stretch>
            <a:fillRect/>
          </a:stretch>
        </p:blipFill>
        <p:spPr bwMode="auto">
          <a:xfrm>
            <a:off x="0" y="94034"/>
            <a:ext cx="9144000" cy="653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125" t="21000" r="1875" b="54164"/>
          <a:stretch>
            <a:fillRect/>
          </a:stretch>
        </p:blipFill>
        <p:spPr bwMode="auto">
          <a:xfrm>
            <a:off x="0" y="643890"/>
            <a:ext cx="9143999" cy="412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3187" t="15050" r="14422" b="9100"/>
          <a:stretch>
            <a:fillRect/>
          </a:stretch>
        </p:blipFill>
        <p:spPr bwMode="auto">
          <a:xfrm>
            <a:off x="-4119" y="228600"/>
            <a:ext cx="90760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19375" t="44378" r="8750" b="27333"/>
          <a:stretch>
            <a:fillRect/>
          </a:stretch>
        </p:blipFill>
        <p:spPr bwMode="auto">
          <a:xfrm>
            <a:off x="0" y="18288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Somatostatin</a:t>
            </a:r>
            <a:r>
              <a:rPr lang="en-US" b="1" dirty="0" smtClean="0"/>
              <a:t> Analogues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five subtypes of </a:t>
            </a:r>
            <a:r>
              <a:rPr lang="en-US" dirty="0" err="1" smtClean="0"/>
              <a:t>somatostatin</a:t>
            </a:r>
            <a:r>
              <a:rPr lang="en-US" dirty="0" smtClean="0"/>
              <a:t> receptors are expressed in </a:t>
            </a:r>
            <a:r>
              <a:rPr lang="en-US" dirty="0" err="1" smtClean="0"/>
              <a:t>carcinoid</a:t>
            </a:r>
            <a:r>
              <a:rPr lang="en-US" dirty="0" smtClean="0"/>
              <a:t> tumors.</a:t>
            </a:r>
          </a:p>
          <a:p>
            <a:r>
              <a:rPr lang="en-US" dirty="0" smtClean="0"/>
              <a:t>The receptors are expressed on tumor cells and in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tumoral</a:t>
            </a:r>
            <a:r>
              <a:rPr lang="en-US" dirty="0" smtClean="0"/>
              <a:t> veins.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antiproliferative</a:t>
            </a:r>
            <a:r>
              <a:rPr lang="en-US" dirty="0" smtClean="0"/>
              <a:t> effect probably through a combination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SSTR2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SSTR5</a:t>
            </a:r>
            <a:r>
              <a:rPr lang="en-US" dirty="0" smtClean="0"/>
              <a:t> activities</a:t>
            </a:r>
          </a:p>
          <a:p>
            <a:r>
              <a:rPr lang="en-US" dirty="0" smtClean="0"/>
              <a:t>Anti angiogenesis</a:t>
            </a:r>
          </a:p>
          <a:p>
            <a:r>
              <a:rPr lang="en-US" dirty="0" smtClean="0"/>
              <a:t>The recommended dose 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100 to 150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μg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/>
              <a:t>two or three times a day</a:t>
            </a:r>
            <a:r>
              <a:rPr lang="en-US" dirty="0" smtClean="0"/>
              <a:t>, a standard treatment,</a:t>
            </a:r>
          </a:p>
          <a:p>
            <a:r>
              <a:rPr lang="en-US" dirty="0" smtClean="0"/>
              <a:t> Some patients require higher doses, up to a total of 3000 </a:t>
            </a:r>
            <a:r>
              <a:rPr lang="en-US" dirty="0" err="1" smtClean="0"/>
              <a:t>μg</a:t>
            </a:r>
            <a:r>
              <a:rPr lang="en-US" dirty="0" smtClean="0"/>
              <a:t>/day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Debulking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procedures and bypass </a:t>
            </a:r>
            <a:r>
              <a:rPr lang="en-US" b="1" dirty="0" smtClean="0"/>
              <a:t>:</a:t>
            </a:r>
            <a:r>
              <a:rPr lang="en-US" dirty="0" smtClean="0"/>
              <a:t>should always be considered and can be performed </a:t>
            </a:r>
            <a:r>
              <a:rPr lang="en-US" i="1" u="sng" dirty="0" smtClean="0"/>
              <a:t>at any time </a:t>
            </a:r>
            <a:r>
              <a:rPr lang="en-US" dirty="0" smtClean="0"/>
              <a:t>during the course of treatment.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Liver transplantation:</a:t>
            </a:r>
          </a:p>
          <a:p>
            <a:r>
              <a:rPr lang="en-US" dirty="0" smtClean="0"/>
              <a:t>In younger patients (&lt;50 years of age)</a:t>
            </a:r>
          </a:p>
          <a:p>
            <a:r>
              <a:rPr lang="en-US" dirty="0" smtClean="0"/>
              <a:t>With a life-threatening uncontrolled </a:t>
            </a:r>
            <a:r>
              <a:rPr lang="en-US" dirty="0" err="1" smtClean="0"/>
              <a:t>carcinoid</a:t>
            </a:r>
            <a:r>
              <a:rPr lang="en-US" dirty="0" smtClean="0"/>
              <a:t> syndrome during medical therapy or tumor-targeted radioactive treatment</a:t>
            </a:r>
          </a:p>
          <a:p>
            <a:r>
              <a:rPr lang="en-US" u="sng" dirty="0" smtClean="0"/>
              <a:t>Without</a:t>
            </a:r>
            <a:r>
              <a:rPr lang="en-US" dirty="0" smtClean="0"/>
              <a:t> known metastatic </a:t>
            </a:r>
            <a:r>
              <a:rPr lang="en-US" i="1" u="sng" dirty="0" smtClean="0"/>
              <a:t>spread outside the liver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Hepatic artery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embolization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dirty="0" smtClean="0"/>
              <a:t>Reduces the tumor size and improves the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carcinoid</a:t>
            </a:r>
            <a:r>
              <a:rPr lang="en-US" dirty="0" smtClean="0"/>
              <a:t> syndrome in about 50% of the patients.</a:t>
            </a:r>
          </a:p>
          <a:p>
            <a:r>
              <a:rPr lang="en-US" dirty="0" smtClean="0"/>
              <a:t>The therapeutic effect may last for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9 to 12 </a:t>
            </a:r>
            <a:r>
              <a:rPr lang="en-US" dirty="0" smtClean="0"/>
              <a:t>months, and the procedure can be repeated.</a:t>
            </a:r>
          </a:p>
          <a:p>
            <a:r>
              <a:rPr lang="en-US" dirty="0" smtClean="0"/>
              <a:t>May result in </a:t>
            </a:r>
            <a:r>
              <a:rPr lang="en-US" i="1" dirty="0" smtClean="0"/>
              <a:t>serious side effects </a:t>
            </a:r>
            <a:r>
              <a:rPr lang="en-US" dirty="0" smtClean="0"/>
              <a:t>(nausea, vomiting, liver pain, fever)</a:t>
            </a:r>
          </a:p>
          <a:p>
            <a:r>
              <a:rPr lang="en-US" i="1" dirty="0" smtClean="0"/>
              <a:t>Major complications </a:t>
            </a:r>
            <a:r>
              <a:rPr lang="en-US" dirty="0" smtClean="0"/>
              <a:t>(</a:t>
            </a:r>
            <a:r>
              <a:rPr lang="en-US" dirty="0" err="1" smtClean="0"/>
              <a:t>hepatorenal</a:t>
            </a:r>
            <a:r>
              <a:rPr lang="en-US" dirty="0" smtClean="0"/>
              <a:t> syndrome, sepsis, </a:t>
            </a:r>
            <a:r>
              <a:rPr lang="en-US" dirty="0" err="1" smtClean="0"/>
              <a:t>gallbladderperforation</a:t>
            </a:r>
            <a:r>
              <a:rPr lang="en-US" dirty="0" smtClean="0"/>
              <a:t>, and intestinal necrosis). </a:t>
            </a:r>
          </a:p>
          <a:p>
            <a:r>
              <a:rPr lang="en-US" dirty="0" smtClean="0"/>
              <a:t>Complications are seen in 5% to 7% of patients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750" t="13000" r="18125" b="17000"/>
          <a:stretch>
            <a:fillRect/>
          </a:stretch>
        </p:blipFill>
        <p:spPr bwMode="auto">
          <a:xfrm>
            <a:off x="609600" y="762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Negative prognostic factors:</a:t>
            </a:r>
            <a:endParaRPr lang="en-US" dirty="0" smtClean="0"/>
          </a:p>
          <a:p>
            <a:r>
              <a:rPr lang="en-US" dirty="0" smtClean="0"/>
              <a:t>Old age at diagnosis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Carcinoid</a:t>
            </a:r>
            <a:r>
              <a:rPr lang="en-US" dirty="0" smtClean="0"/>
              <a:t> heart disease</a:t>
            </a:r>
          </a:p>
          <a:p>
            <a:r>
              <a:rPr lang="en-US" dirty="0" smtClean="0"/>
              <a:t>Liver tumor load</a:t>
            </a:r>
          </a:p>
          <a:p>
            <a:r>
              <a:rPr lang="en-US" dirty="0" smtClean="0"/>
              <a:t> High WHO grade.</a:t>
            </a:r>
          </a:p>
          <a:p>
            <a:r>
              <a:rPr lang="en-US" dirty="0" smtClean="0"/>
              <a:t>peritoneal </a:t>
            </a:r>
            <a:r>
              <a:rPr lang="en-US" dirty="0" err="1" smtClean="0"/>
              <a:t>carcinomatosis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Male  gender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50" t="13000" r="16875" b="7000"/>
          <a:stretch>
            <a:fillRect/>
          </a:stretch>
        </p:blipFill>
        <p:spPr bwMode="auto">
          <a:xfrm>
            <a:off x="0" y="45720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25" t="53000" r="9375" b="27000"/>
          <a:stretch>
            <a:fillRect/>
          </a:stretch>
        </p:blipFill>
        <p:spPr bwMode="auto">
          <a:xfrm>
            <a:off x="762000" y="1524000"/>
            <a:ext cx="792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250" t="15000" r="18125" b="66000"/>
          <a:stretch>
            <a:fillRect/>
          </a:stretch>
        </p:blipFill>
        <p:spPr bwMode="auto">
          <a:xfrm>
            <a:off x="685800" y="3581400"/>
            <a:ext cx="81614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00" t="9000" r="15625" b="18000"/>
          <a:stretch>
            <a:fillRect/>
          </a:stretch>
        </p:blipFill>
        <p:spPr bwMode="auto">
          <a:xfrm>
            <a:off x="1" y="457200"/>
            <a:ext cx="915861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500" t="13000" r="1875" b="10000"/>
          <a:stretch>
            <a:fillRect/>
          </a:stretch>
        </p:blipFill>
        <p:spPr bwMode="auto">
          <a:xfrm>
            <a:off x="-1" y="1066800"/>
            <a:ext cx="921347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86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tx2"/>
                </a:solidFill>
              </a:rPr>
              <a:t>94%</a:t>
            </a:r>
            <a:r>
              <a:rPr lang="en-US" dirty="0" smtClean="0"/>
              <a:t> of patients </a:t>
            </a:r>
            <a:r>
              <a:rPr lang="en-US" dirty="0" smtClean="0">
                <a:solidFill>
                  <a:schemeClr val="tx2"/>
                </a:solidFill>
              </a:rPr>
              <a:t>did not respond </a:t>
            </a:r>
            <a:r>
              <a:rPr lang="en-US" dirty="0" smtClean="0"/>
              <a:t>to </a:t>
            </a:r>
            <a:r>
              <a:rPr lang="en-US" i="1" dirty="0" smtClean="0"/>
              <a:t>CRH </a:t>
            </a:r>
            <a:r>
              <a:rPr lang="en-US" dirty="0" smtClean="0"/>
              <a:t>or </a:t>
            </a:r>
            <a:r>
              <a:rPr lang="en-US" i="1" dirty="0" err="1" smtClean="0"/>
              <a:t>dexamethasone</a:t>
            </a:r>
            <a:r>
              <a:rPr lang="en-US" i="1" dirty="0" smtClean="0"/>
              <a:t> suppression test.</a:t>
            </a:r>
          </a:p>
          <a:p>
            <a:r>
              <a:rPr lang="en-US" dirty="0" smtClean="0"/>
              <a:t>66 of 67 had </a:t>
            </a:r>
            <a:r>
              <a:rPr lang="en-US" dirty="0" smtClean="0">
                <a:solidFill>
                  <a:schemeClr val="tx2"/>
                </a:solidFill>
              </a:rPr>
              <a:t>negative IPSS.</a:t>
            </a:r>
          </a:p>
          <a:p>
            <a:r>
              <a:rPr lang="en-US" dirty="0" err="1" smtClean="0"/>
              <a:t>Nonthymic</a:t>
            </a:r>
            <a:r>
              <a:rPr lang="en-US" dirty="0" smtClean="0"/>
              <a:t> </a:t>
            </a:r>
            <a:r>
              <a:rPr lang="en-US" dirty="0" err="1" smtClean="0"/>
              <a:t>carcinoids</a:t>
            </a:r>
            <a:r>
              <a:rPr lang="en-US" dirty="0" smtClean="0"/>
              <a:t> took longest to localize.</a:t>
            </a:r>
          </a:p>
          <a:p>
            <a:r>
              <a:rPr lang="en-US" b="1" dirty="0" smtClean="0"/>
              <a:t>Deaths</a:t>
            </a:r>
            <a:r>
              <a:rPr lang="en-US" dirty="0" smtClean="0"/>
              <a:t> included 3of 35 with pulmonary </a:t>
            </a:r>
            <a:r>
              <a:rPr lang="en-US" dirty="0" err="1" smtClean="0"/>
              <a:t>carcinoid</a:t>
            </a:r>
            <a:r>
              <a:rPr lang="en-US" dirty="0" smtClean="0"/>
              <a:t>, two of five with </a:t>
            </a:r>
            <a:r>
              <a:rPr lang="en-US" dirty="0" err="1" smtClean="0"/>
              <a:t>thymic</a:t>
            </a:r>
            <a:r>
              <a:rPr lang="en-US" dirty="0" smtClean="0"/>
              <a:t> </a:t>
            </a:r>
            <a:r>
              <a:rPr lang="en-US" dirty="0" err="1" smtClean="0"/>
              <a:t>carcinoid</a:t>
            </a:r>
            <a:r>
              <a:rPr lang="en-US" dirty="0" smtClean="0"/>
              <a:t>, four of six with </a:t>
            </a:r>
            <a:r>
              <a:rPr lang="en-US" dirty="0" err="1" smtClean="0"/>
              <a:t>gastrinoma</a:t>
            </a:r>
            <a:r>
              <a:rPr lang="en-US" dirty="0" smtClean="0"/>
              <a:t>, 2 of 13 with </a:t>
            </a:r>
            <a:r>
              <a:rPr lang="en-US" dirty="0" err="1" smtClean="0"/>
              <a:t>neuroendocrine</a:t>
            </a:r>
            <a:r>
              <a:rPr lang="en-US" dirty="0" smtClean="0"/>
              <a:t> tumor, </a:t>
            </a:r>
            <a:r>
              <a:rPr lang="en-US" i="1" u="sng" dirty="0" smtClean="0">
                <a:solidFill>
                  <a:schemeClr val="accent2">
                    <a:lumMod val="50000"/>
                  </a:schemeClr>
                </a:solidFill>
              </a:rPr>
              <a:t>two of two with MTC</a:t>
            </a:r>
            <a:r>
              <a:rPr lang="en-US" dirty="0" smtClean="0"/>
              <a:t>, one of five with </a:t>
            </a:r>
            <a:r>
              <a:rPr lang="en-US" dirty="0" err="1" smtClean="0"/>
              <a:t>pheochromocytoma</a:t>
            </a:r>
            <a:r>
              <a:rPr lang="en-US" dirty="0" smtClean="0"/>
              <a:t>, </a:t>
            </a:r>
            <a:r>
              <a:rPr lang="en-US" i="1" u="sng" dirty="0" smtClean="0">
                <a:solidFill>
                  <a:schemeClr val="accent2">
                    <a:lumMod val="50000"/>
                  </a:schemeClr>
                </a:solidFill>
              </a:rPr>
              <a:t>three of three with small-cell lung </a:t>
            </a:r>
            <a:r>
              <a:rPr lang="en-US" i="1" u="sng" dirty="0" err="1" smtClean="0">
                <a:solidFill>
                  <a:schemeClr val="accent2">
                    <a:lumMod val="50000"/>
                  </a:schemeClr>
                </a:solidFill>
              </a:rPr>
              <a:t>cancer,</a:t>
            </a:r>
            <a:r>
              <a:rPr lang="en-US" dirty="0" err="1" smtClean="0"/>
              <a:t>and</a:t>
            </a:r>
            <a:r>
              <a:rPr lang="en-US" dirty="0" smtClean="0"/>
              <a:t> two of 17 with occult tumor.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IPSS best identifies EAS. </a:t>
            </a:r>
          </a:p>
          <a:p>
            <a:r>
              <a:rPr lang="en-US" dirty="0" smtClean="0"/>
              <a:t>Initial failed localization is common and suggests pulmonary </a:t>
            </a:r>
            <a:r>
              <a:rPr lang="en-US" dirty="0" err="1" smtClean="0"/>
              <a:t>carcinoid</a:t>
            </a:r>
            <a:r>
              <a:rPr lang="en-US" dirty="0" smtClean="0"/>
              <a:t> false positive HDDST. </a:t>
            </a:r>
          </a:p>
          <a:p>
            <a:r>
              <a:rPr lang="en-US" dirty="0" smtClean="0"/>
              <a:t>Although only 47% achieved cure, </a:t>
            </a:r>
          </a:p>
          <a:p>
            <a:r>
              <a:rPr lang="en-US" dirty="0" smtClean="0"/>
              <a:t>Survival is good except in patients with SCLC</a:t>
            </a:r>
          </a:p>
          <a:p>
            <a:pPr>
              <a:buNone/>
            </a:pPr>
            <a:r>
              <a:rPr lang="en-US" dirty="0" smtClean="0"/>
              <a:t>     MTC, and </a:t>
            </a:r>
            <a:r>
              <a:rPr lang="en-US" dirty="0" err="1" smtClean="0"/>
              <a:t>gastrinoma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625" t="12000" r="8750" b="34000"/>
          <a:stretch>
            <a:fillRect/>
          </a:stretch>
        </p:blipFill>
        <p:spPr bwMode="auto">
          <a:xfrm>
            <a:off x="0" y="533400"/>
            <a:ext cx="9144000" cy="360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2015 European Society of Endocrinology.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478</Words>
  <Application>Microsoft Office PowerPoint</Application>
  <PresentationFormat>On-screen Show (4:3)</PresentationFormat>
  <Paragraphs>62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ECTOPIC CUSHING &amp;NET </vt:lpstr>
      <vt:lpstr>Slide 2</vt:lpstr>
      <vt:lpstr>Slide 3</vt:lpstr>
      <vt:lpstr>CLASSIFICATION</vt:lpstr>
      <vt:lpstr>Slide 5</vt:lpstr>
      <vt:lpstr>Slide 6</vt:lpstr>
      <vt:lpstr>RESULTS</vt:lpstr>
      <vt:lpstr>RESULTS</vt:lpstr>
      <vt:lpstr>Slide 9</vt:lpstr>
      <vt:lpstr>Slide 10</vt:lpstr>
      <vt:lpstr>Slide 11</vt:lpstr>
      <vt:lpstr>Slide 12</vt:lpstr>
      <vt:lpstr>Overall survival &amp; 5-year survival of EAS (n=29) versus non-EAS Thoracic and GEP-NET (n=889)</vt:lpstr>
      <vt:lpstr>  </vt:lpstr>
      <vt:lpstr>Survival curves by ENETs Tumor Stage (EAS vs. non-EAS patients)</vt:lpstr>
      <vt:lpstr>DIAGNOSIS</vt:lpstr>
      <vt:lpstr>Slide 17</vt:lpstr>
      <vt:lpstr>Slide 18</vt:lpstr>
      <vt:lpstr>Slide 19</vt:lpstr>
      <vt:lpstr>Slide 20</vt:lpstr>
      <vt:lpstr>Slide 21</vt:lpstr>
      <vt:lpstr>TREATMENT</vt:lpstr>
      <vt:lpstr>Somatostatin Analogues</vt:lpstr>
      <vt:lpstr>TREATMENT</vt:lpstr>
      <vt:lpstr>TREATMENT</vt:lpstr>
      <vt:lpstr>Slide 26</vt:lpstr>
      <vt:lpstr>PROGNOSIS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ECTOPIC CUSHING &amp;NET</dc:title>
  <dc:creator>sara</dc:creator>
  <cp:lastModifiedBy>Mr.Nouri</cp:lastModifiedBy>
  <cp:revision>33</cp:revision>
  <dcterms:created xsi:type="dcterms:W3CDTF">2016-09-25T14:52:05Z</dcterms:created>
  <dcterms:modified xsi:type="dcterms:W3CDTF">2016-10-05T06:05:41Z</dcterms:modified>
</cp:coreProperties>
</file>