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53" r:id="rId1"/>
  </p:sldMasterIdLst>
  <p:notesMasterIdLst>
    <p:notesMasterId r:id="rId61"/>
  </p:notesMasterIdLst>
  <p:sldIdLst>
    <p:sldId id="472" r:id="rId2"/>
    <p:sldId id="464" r:id="rId3"/>
    <p:sldId id="466" r:id="rId4"/>
    <p:sldId id="467" r:id="rId5"/>
    <p:sldId id="445" r:id="rId6"/>
    <p:sldId id="444" r:id="rId7"/>
    <p:sldId id="402" r:id="rId8"/>
    <p:sldId id="404" r:id="rId9"/>
    <p:sldId id="459" r:id="rId10"/>
    <p:sldId id="456" r:id="rId11"/>
    <p:sldId id="499" r:id="rId12"/>
    <p:sldId id="446" r:id="rId13"/>
    <p:sldId id="457" r:id="rId14"/>
    <p:sldId id="449" r:id="rId15"/>
    <p:sldId id="462" r:id="rId16"/>
    <p:sldId id="451" r:id="rId17"/>
    <p:sldId id="460" r:id="rId18"/>
    <p:sldId id="458" r:id="rId19"/>
    <p:sldId id="461" r:id="rId20"/>
    <p:sldId id="452" r:id="rId21"/>
    <p:sldId id="414" r:id="rId22"/>
    <p:sldId id="347" r:id="rId23"/>
    <p:sldId id="498" r:id="rId24"/>
    <p:sldId id="436" r:id="rId25"/>
    <p:sldId id="434" r:id="rId26"/>
    <p:sldId id="438" r:id="rId27"/>
    <p:sldId id="439" r:id="rId28"/>
    <p:sldId id="468" r:id="rId29"/>
    <p:sldId id="440" r:id="rId30"/>
    <p:sldId id="441" r:id="rId31"/>
    <p:sldId id="442" r:id="rId32"/>
    <p:sldId id="469" r:id="rId33"/>
    <p:sldId id="470" r:id="rId34"/>
    <p:sldId id="443" r:id="rId35"/>
    <p:sldId id="407" r:id="rId36"/>
    <p:sldId id="490" r:id="rId37"/>
    <p:sldId id="495" r:id="rId38"/>
    <p:sldId id="496" r:id="rId39"/>
    <p:sldId id="473" r:id="rId40"/>
    <p:sldId id="474" r:id="rId41"/>
    <p:sldId id="477" r:id="rId42"/>
    <p:sldId id="478" r:id="rId43"/>
    <p:sldId id="475" r:id="rId44"/>
    <p:sldId id="481" r:id="rId45"/>
    <p:sldId id="476" r:id="rId46"/>
    <p:sldId id="483" r:id="rId47"/>
    <p:sldId id="493" r:id="rId48"/>
    <p:sldId id="482" r:id="rId49"/>
    <p:sldId id="486" r:id="rId50"/>
    <p:sldId id="491" r:id="rId51"/>
    <p:sldId id="401" r:id="rId52"/>
    <p:sldId id="417" r:id="rId53"/>
    <p:sldId id="416" r:id="rId54"/>
    <p:sldId id="418" r:id="rId55"/>
    <p:sldId id="419" r:id="rId56"/>
    <p:sldId id="281" r:id="rId57"/>
    <p:sldId id="453" r:id="rId58"/>
    <p:sldId id="454" r:id="rId59"/>
    <p:sldId id="455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4F2"/>
    <a:srgbClr val="523053"/>
    <a:srgbClr val="D8006C"/>
    <a:srgbClr val="003366"/>
    <a:srgbClr val="A070AA"/>
    <a:srgbClr val="B5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282E7-542C-477E-A238-26FC2B0A1050}" type="doc">
      <dgm:prSet loTypeId="urn:diagrams.loki3.com/VaryingWidthList" loCatId="officeonlin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CB56E75-4EE9-4981-85A4-932D7A2DC230}">
      <dgm:prSet/>
      <dgm:spPr/>
      <dgm:t>
        <a:bodyPr/>
        <a:lstStyle/>
        <a:p>
          <a:pPr rtl="0"/>
          <a:r>
            <a:rPr lang="en-US" dirty="0" smtClean="0"/>
            <a:t>Acute coronary syndromes</a:t>
          </a:r>
          <a:endParaRPr lang="en-US" dirty="0"/>
        </a:p>
      </dgm:t>
    </dgm:pt>
    <dgm:pt modelId="{9934FBCA-0342-40E4-BE1F-0F8C335F6BAA}" type="parTrans" cxnId="{C1F187BF-6AEF-438E-9CA5-8167A821326E}">
      <dgm:prSet/>
      <dgm:spPr/>
      <dgm:t>
        <a:bodyPr/>
        <a:lstStyle/>
        <a:p>
          <a:endParaRPr lang="en-US"/>
        </a:p>
      </dgm:t>
    </dgm:pt>
    <dgm:pt modelId="{095C0914-AA3F-40AA-BF6D-B8F2A559D7D4}" type="sibTrans" cxnId="{C1F187BF-6AEF-438E-9CA5-8167A821326E}">
      <dgm:prSet/>
      <dgm:spPr/>
      <dgm:t>
        <a:bodyPr/>
        <a:lstStyle/>
        <a:p>
          <a:endParaRPr lang="en-US"/>
        </a:p>
      </dgm:t>
    </dgm:pt>
    <dgm:pt modelId="{62F3F536-9E9C-4EB5-91B9-8FC6306CA4CC}">
      <dgm:prSet/>
      <dgm:spPr/>
      <dgm:t>
        <a:bodyPr/>
        <a:lstStyle/>
        <a:p>
          <a:pPr rtl="0"/>
          <a:r>
            <a:rPr lang="en-US" dirty="0" smtClean="0"/>
            <a:t>MI</a:t>
          </a:r>
          <a:endParaRPr lang="en-US" dirty="0"/>
        </a:p>
      </dgm:t>
    </dgm:pt>
    <dgm:pt modelId="{4D34C60F-F162-474F-9B4E-A0E5569303CC}" type="parTrans" cxnId="{63F72ECA-9A1F-460A-B6E0-41D69FDC224C}">
      <dgm:prSet/>
      <dgm:spPr/>
      <dgm:t>
        <a:bodyPr/>
        <a:lstStyle/>
        <a:p>
          <a:endParaRPr lang="en-US"/>
        </a:p>
      </dgm:t>
    </dgm:pt>
    <dgm:pt modelId="{94EC4AEC-0055-456D-B9AC-F55DEB963B78}" type="sibTrans" cxnId="{63F72ECA-9A1F-460A-B6E0-41D69FDC224C}">
      <dgm:prSet/>
      <dgm:spPr/>
      <dgm:t>
        <a:bodyPr/>
        <a:lstStyle/>
        <a:p>
          <a:endParaRPr lang="en-US"/>
        </a:p>
      </dgm:t>
    </dgm:pt>
    <dgm:pt modelId="{BF84C63B-4B93-4E70-A571-457BCF0A04EC}">
      <dgm:prSet/>
      <dgm:spPr/>
      <dgm:t>
        <a:bodyPr/>
        <a:lstStyle/>
        <a:p>
          <a:pPr rtl="0"/>
          <a:r>
            <a:rPr lang="en-US" dirty="0" smtClean="0"/>
            <a:t>Stable or unstable angina</a:t>
          </a:r>
          <a:endParaRPr lang="en-US" dirty="0"/>
        </a:p>
      </dgm:t>
    </dgm:pt>
    <dgm:pt modelId="{5ECBE0D5-876B-4F6B-BB62-C6D425D81E3A}" type="parTrans" cxnId="{855A51B7-CFBF-48AB-AA21-4C2A23CA6EA9}">
      <dgm:prSet/>
      <dgm:spPr/>
      <dgm:t>
        <a:bodyPr/>
        <a:lstStyle/>
        <a:p>
          <a:endParaRPr lang="en-US"/>
        </a:p>
      </dgm:t>
    </dgm:pt>
    <dgm:pt modelId="{2AD90361-6D44-4B59-A0E6-7E8A0ED1DB06}" type="sibTrans" cxnId="{855A51B7-CFBF-48AB-AA21-4C2A23CA6EA9}">
      <dgm:prSet/>
      <dgm:spPr/>
      <dgm:t>
        <a:bodyPr/>
        <a:lstStyle/>
        <a:p>
          <a:endParaRPr lang="en-US"/>
        </a:p>
      </dgm:t>
    </dgm:pt>
    <dgm:pt modelId="{6B0788FB-10CC-4071-9822-4111A1DF882A}">
      <dgm:prSet/>
      <dgm:spPr/>
      <dgm:t>
        <a:bodyPr/>
        <a:lstStyle/>
        <a:p>
          <a:pPr rtl="0"/>
          <a:r>
            <a:rPr lang="en-US" dirty="0" smtClean="0"/>
            <a:t>arterial revascularization</a:t>
          </a:r>
          <a:endParaRPr lang="en-US" dirty="0"/>
        </a:p>
      </dgm:t>
    </dgm:pt>
    <dgm:pt modelId="{3399EABB-DD7B-4EF0-B178-6DE9853216D6}" type="parTrans" cxnId="{2D45C5A7-4C85-4C72-96DA-4173B4BAEAB0}">
      <dgm:prSet/>
      <dgm:spPr/>
      <dgm:t>
        <a:bodyPr/>
        <a:lstStyle/>
        <a:p>
          <a:endParaRPr lang="en-US"/>
        </a:p>
      </dgm:t>
    </dgm:pt>
    <dgm:pt modelId="{42B727A2-0D3C-40DE-895B-9DE1AA8A7F6C}" type="sibTrans" cxnId="{2D45C5A7-4C85-4C72-96DA-4173B4BAEAB0}">
      <dgm:prSet/>
      <dgm:spPr/>
      <dgm:t>
        <a:bodyPr/>
        <a:lstStyle/>
        <a:p>
          <a:endParaRPr lang="en-US"/>
        </a:p>
      </dgm:t>
    </dgm:pt>
    <dgm:pt modelId="{68A8EE73-BBE2-4A41-BE26-277C25C578CB}">
      <dgm:prSet/>
      <dgm:spPr/>
      <dgm:t>
        <a:bodyPr/>
        <a:lstStyle/>
        <a:p>
          <a:pPr rtl="0"/>
          <a:r>
            <a:rPr lang="en-US" dirty="0" smtClean="0"/>
            <a:t>Stroke</a:t>
          </a:r>
          <a:endParaRPr lang="en-US" dirty="0"/>
        </a:p>
      </dgm:t>
    </dgm:pt>
    <dgm:pt modelId="{15761F1A-E462-45E2-8C47-544E0AF47E8F}" type="parTrans" cxnId="{1125BA14-6571-414B-B3AC-2D7E634F119D}">
      <dgm:prSet/>
      <dgm:spPr/>
      <dgm:t>
        <a:bodyPr/>
        <a:lstStyle/>
        <a:p>
          <a:endParaRPr lang="en-US"/>
        </a:p>
      </dgm:t>
    </dgm:pt>
    <dgm:pt modelId="{AA0E643A-FCF3-464E-A0D8-CD5FC9457814}" type="sibTrans" cxnId="{1125BA14-6571-414B-B3AC-2D7E634F119D}">
      <dgm:prSet/>
      <dgm:spPr/>
      <dgm:t>
        <a:bodyPr/>
        <a:lstStyle/>
        <a:p>
          <a:endParaRPr lang="en-US"/>
        </a:p>
      </dgm:t>
    </dgm:pt>
    <dgm:pt modelId="{2BDDB10D-1ACF-48C0-B1AB-4E34C90092CB}">
      <dgm:prSet/>
      <dgm:spPr/>
      <dgm:t>
        <a:bodyPr/>
        <a:lstStyle/>
        <a:p>
          <a:pPr rtl="0"/>
          <a:r>
            <a:rPr lang="en-US" dirty="0" smtClean="0"/>
            <a:t>Transient ischemic attack</a:t>
          </a:r>
          <a:endParaRPr lang="en-US" dirty="0"/>
        </a:p>
      </dgm:t>
    </dgm:pt>
    <dgm:pt modelId="{597BC0C2-64DF-4B51-8258-26F83EDF2720}" type="parTrans" cxnId="{082A439D-970C-43D8-9B68-72B65C011D99}">
      <dgm:prSet/>
      <dgm:spPr/>
      <dgm:t>
        <a:bodyPr/>
        <a:lstStyle/>
        <a:p>
          <a:endParaRPr lang="en-US"/>
        </a:p>
      </dgm:t>
    </dgm:pt>
    <dgm:pt modelId="{7BE1FD64-B5C7-43B4-9DB1-6157D9151D11}" type="sibTrans" cxnId="{082A439D-970C-43D8-9B68-72B65C011D99}">
      <dgm:prSet/>
      <dgm:spPr/>
      <dgm:t>
        <a:bodyPr/>
        <a:lstStyle/>
        <a:p>
          <a:endParaRPr lang="en-US"/>
        </a:p>
      </dgm:t>
    </dgm:pt>
    <dgm:pt modelId="{59D8B64F-B26F-43F9-88F2-C6F332646707}">
      <dgm:prSet/>
      <dgm:spPr/>
      <dgm:t>
        <a:bodyPr/>
        <a:lstStyle/>
        <a:p>
          <a:pPr rtl="0"/>
          <a:r>
            <a:rPr lang="en-US" dirty="0" smtClean="0"/>
            <a:t>Peripheral arterial disease of atherosclerotic origin</a:t>
          </a:r>
          <a:endParaRPr lang="en-US" dirty="0"/>
        </a:p>
      </dgm:t>
    </dgm:pt>
    <dgm:pt modelId="{0A36EE63-C24D-4FED-90BA-80FE4DA8B2F1}" type="parTrans" cxnId="{7220814E-CEE9-4930-B6F3-49425CCCF5DC}">
      <dgm:prSet/>
      <dgm:spPr/>
      <dgm:t>
        <a:bodyPr/>
        <a:lstStyle/>
        <a:p>
          <a:endParaRPr lang="en-US"/>
        </a:p>
      </dgm:t>
    </dgm:pt>
    <dgm:pt modelId="{EA5D4382-EF5F-4114-B29D-B44A6FE24F0B}" type="sibTrans" cxnId="{7220814E-CEE9-4930-B6F3-49425CCCF5DC}">
      <dgm:prSet/>
      <dgm:spPr/>
      <dgm:t>
        <a:bodyPr/>
        <a:lstStyle/>
        <a:p>
          <a:endParaRPr lang="en-US"/>
        </a:p>
      </dgm:t>
    </dgm:pt>
    <dgm:pt modelId="{50C8359A-3C9D-4D92-9C89-733E9CB13D97}" type="pres">
      <dgm:prSet presAssocID="{6C0282E7-542C-477E-A238-26FC2B0A1050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B864FAD5-04AE-4253-BCB4-E15F8A67DAF1}" type="pres">
      <dgm:prSet presAssocID="{5CB56E75-4EE9-4981-85A4-932D7A2DC230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D7D975-0FDC-4CBD-8CE6-9D0B4EE6DFC0}" type="pres">
      <dgm:prSet presAssocID="{095C0914-AA3F-40AA-BF6D-B8F2A559D7D4}" presName="space" presStyleCnt="0"/>
      <dgm:spPr/>
    </dgm:pt>
    <dgm:pt modelId="{A13286FD-66A9-4175-A90A-5A7F2198FAD1}" type="pres">
      <dgm:prSet presAssocID="{62F3F536-9E9C-4EB5-91B9-8FC6306CA4CC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FD580-AC79-4480-A1C5-7EDB46F9BF73}" type="pres">
      <dgm:prSet presAssocID="{94EC4AEC-0055-456D-B9AC-F55DEB963B78}" presName="space" presStyleCnt="0"/>
      <dgm:spPr/>
    </dgm:pt>
    <dgm:pt modelId="{9C812504-D2BF-4CDF-959D-2360AD20D310}" type="pres">
      <dgm:prSet presAssocID="{BF84C63B-4B93-4E70-A571-457BCF0A04EC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5FCCF-3857-43CF-A138-711CC6ECC3CC}" type="pres">
      <dgm:prSet presAssocID="{2AD90361-6D44-4B59-A0E6-7E8A0ED1DB06}" presName="space" presStyleCnt="0"/>
      <dgm:spPr/>
    </dgm:pt>
    <dgm:pt modelId="{F7116808-032F-4F56-A058-B1D8F9EBEDD6}" type="pres">
      <dgm:prSet presAssocID="{6B0788FB-10CC-4071-9822-4111A1DF882A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76853-5942-4A37-96A3-4836372A79ED}" type="pres">
      <dgm:prSet presAssocID="{42B727A2-0D3C-40DE-895B-9DE1AA8A7F6C}" presName="space" presStyleCnt="0"/>
      <dgm:spPr/>
    </dgm:pt>
    <dgm:pt modelId="{D20CB5E0-62F7-4D7E-8EDF-868855729741}" type="pres">
      <dgm:prSet presAssocID="{68A8EE73-BBE2-4A41-BE26-277C25C578C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29832-2498-4ABD-BF7F-6C1BEDCA46E7}" type="pres">
      <dgm:prSet presAssocID="{AA0E643A-FCF3-464E-A0D8-CD5FC9457814}" presName="space" presStyleCnt="0"/>
      <dgm:spPr/>
    </dgm:pt>
    <dgm:pt modelId="{78CA97AB-F1E5-4E1C-8041-06FD6D736DD8}" type="pres">
      <dgm:prSet presAssocID="{2BDDB10D-1ACF-48C0-B1AB-4E34C90092CB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F0BB0-63DF-45D2-A7D7-56F889801D42}" type="pres">
      <dgm:prSet presAssocID="{7BE1FD64-B5C7-43B4-9DB1-6157D9151D11}" presName="space" presStyleCnt="0"/>
      <dgm:spPr/>
    </dgm:pt>
    <dgm:pt modelId="{336A3C14-5F8F-4AEB-8078-CCAE0F8A3392}" type="pres">
      <dgm:prSet presAssocID="{59D8B64F-B26F-43F9-88F2-C6F332646707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5BA14-6571-414B-B3AC-2D7E634F119D}" srcId="{6C0282E7-542C-477E-A238-26FC2B0A1050}" destId="{68A8EE73-BBE2-4A41-BE26-277C25C578CB}" srcOrd="4" destOrd="0" parTransId="{15761F1A-E462-45E2-8C47-544E0AF47E8F}" sibTransId="{AA0E643A-FCF3-464E-A0D8-CD5FC9457814}"/>
    <dgm:cxn modelId="{63F72ECA-9A1F-460A-B6E0-41D69FDC224C}" srcId="{6C0282E7-542C-477E-A238-26FC2B0A1050}" destId="{62F3F536-9E9C-4EB5-91B9-8FC6306CA4CC}" srcOrd="1" destOrd="0" parTransId="{4D34C60F-F162-474F-9B4E-A0E5569303CC}" sibTransId="{94EC4AEC-0055-456D-B9AC-F55DEB963B78}"/>
    <dgm:cxn modelId="{855A51B7-CFBF-48AB-AA21-4C2A23CA6EA9}" srcId="{6C0282E7-542C-477E-A238-26FC2B0A1050}" destId="{BF84C63B-4B93-4E70-A571-457BCF0A04EC}" srcOrd="2" destOrd="0" parTransId="{5ECBE0D5-876B-4F6B-BB62-C6D425D81E3A}" sibTransId="{2AD90361-6D44-4B59-A0E6-7E8A0ED1DB06}"/>
    <dgm:cxn modelId="{17CB1A4B-FB68-47E7-9D33-3246E461DAD6}" type="presOf" srcId="{BF84C63B-4B93-4E70-A571-457BCF0A04EC}" destId="{9C812504-D2BF-4CDF-959D-2360AD20D310}" srcOrd="0" destOrd="0" presId="urn:diagrams.loki3.com/VaryingWidthList"/>
    <dgm:cxn modelId="{DEF1A733-A330-41A8-BF92-59FBC0DB5A2E}" type="presOf" srcId="{59D8B64F-B26F-43F9-88F2-C6F332646707}" destId="{336A3C14-5F8F-4AEB-8078-CCAE0F8A3392}" srcOrd="0" destOrd="0" presId="urn:diagrams.loki3.com/VaryingWidthList"/>
    <dgm:cxn modelId="{7220814E-CEE9-4930-B6F3-49425CCCF5DC}" srcId="{6C0282E7-542C-477E-A238-26FC2B0A1050}" destId="{59D8B64F-B26F-43F9-88F2-C6F332646707}" srcOrd="6" destOrd="0" parTransId="{0A36EE63-C24D-4FED-90BA-80FE4DA8B2F1}" sibTransId="{EA5D4382-EF5F-4114-B29D-B44A6FE24F0B}"/>
    <dgm:cxn modelId="{04EF0005-3E15-4BF6-867B-9BC729E16251}" type="presOf" srcId="{62F3F536-9E9C-4EB5-91B9-8FC6306CA4CC}" destId="{A13286FD-66A9-4175-A90A-5A7F2198FAD1}" srcOrd="0" destOrd="0" presId="urn:diagrams.loki3.com/VaryingWidthList"/>
    <dgm:cxn modelId="{DF7CAD9D-E678-4DCD-AB17-7CF6DEA0E8AA}" type="presOf" srcId="{5CB56E75-4EE9-4981-85A4-932D7A2DC230}" destId="{B864FAD5-04AE-4253-BCB4-E15F8A67DAF1}" srcOrd="0" destOrd="0" presId="urn:diagrams.loki3.com/VaryingWidthList"/>
    <dgm:cxn modelId="{86CDEDEE-5B0C-464D-934A-6BF97A01C9C6}" type="presOf" srcId="{2BDDB10D-1ACF-48C0-B1AB-4E34C90092CB}" destId="{78CA97AB-F1E5-4E1C-8041-06FD6D736DD8}" srcOrd="0" destOrd="0" presId="urn:diagrams.loki3.com/VaryingWidthList"/>
    <dgm:cxn modelId="{C1F187BF-6AEF-438E-9CA5-8167A821326E}" srcId="{6C0282E7-542C-477E-A238-26FC2B0A1050}" destId="{5CB56E75-4EE9-4981-85A4-932D7A2DC230}" srcOrd="0" destOrd="0" parTransId="{9934FBCA-0342-40E4-BE1F-0F8C335F6BAA}" sibTransId="{095C0914-AA3F-40AA-BF6D-B8F2A559D7D4}"/>
    <dgm:cxn modelId="{6528C6D6-FEAC-4CAB-B00E-C2103A8E098C}" type="presOf" srcId="{6B0788FB-10CC-4071-9822-4111A1DF882A}" destId="{F7116808-032F-4F56-A058-B1D8F9EBEDD6}" srcOrd="0" destOrd="0" presId="urn:diagrams.loki3.com/VaryingWidthList"/>
    <dgm:cxn modelId="{E0207959-AED6-40D9-A96A-F0A120CDDA9C}" type="presOf" srcId="{68A8EE73-BBE2-4A41-BE26-277C25C578CB}" destId="{D20CB5E0-62F7-4D7E-8EDF-868855729741}" srcOrd="0" destOrd="0" presId="urn:diagrams.loki3.com/VaryingWidthList"/>
    <dgm:cxn modelId="{2D45C5A7-4C85-4C72-96DA-4173B4BAEAB0}" srcId="{6C0282E7-542C-477E-A238-26FC2B0A1050}" destId="{6B0788FB-10CC-4071-9822-4111A1DF882A}" srcOrd="3" destOrd="0" parTransId="{3399EABB-DD7B-4EF0-B178-6DE9853216D6}" sibTransId="{42B727A2-0D3C-40DE-895B-9DE1AA8A7F6C}"/>
    <dgm:cxn modelId="{9F452045-D613-405C-94B4-0CBA22307BA1}" type="presOf" srcId="{6C0282E7-542C-477E-A238-26FC2B0A1050}" destId="{50C8359A-3C9D-4D92-9C89-733E9CB13D97}" srcOrd="0" destOrd="0" presId="urn:diagrams.loki3.com/VaryingWidthList"/>
    <dgm:cxn modelId="{082A439D-970C-43D8-9B68-72B65C011D99}" srcId="{6C0282E7-542C-477E-A238-26FC2B0A1050}" destId="{2BDDB10D-1ACF-48C0-B1AB-4E34C90092CB}" srcOrd="5" destOrd="0" parTransId="{597BC0C2-64DF-4B51-8258-26F83EDF2720}" sibTransId="{7BE1FD64-B5C7-43B4-9DB1-6157D9151D11}"/>
    <dgm:cxn modelId="{1B35F042-A8D5-4BAA-AF87-2A1DD05B791E}" type="presParOf" srcId="{50C8359A-3C9D-4D92-9C89-733E9CB13D97}" destId="{B864FAD5-04AE-4253-BCB4-E15F8A67DAF1}" srcOrd="0" destOrd="0" presId="urn:diagrams.loki3.com/VaryingWidthList"/>
    <dgm:cxn modelId="{F575107D-19A7-476B-A574-D5F6AE26C77C}" type="presParOf" srcId="{50C8359A-3C9D-4D92-9C89-733E9CB13D97}" destId="{C8D7D975-0FDC-4CBD-8CE6-9D0B4EE6DFC0}" srcOrd="1" destOrd="0" presId="urn:diagrams.loki3.com/VaryingWidthList"/>
    <dgm:cxn modelId="{D7C6B2E5-A240-474B-8330-AB5A7C8014AA}" type="presParOf" srcId="{50C8359A-3C9D-4D92-9C89-733E9CB13D97}" destId="{A13286FD-66A9-4175-A90A-5A7F2198FAD1}" srcOrd="2" destOrd="0" presId="urn:diagrams.loki3.com/VaryingWidthList"/>
    <dgm:cxn modelId="{EC682509-35B2-4FAC-A6FF-BF8EC9966B73}" type="presParOf" srcId="{50C8359A-3C9D-4D92-9C89-733E9CB13D97}" destId="{E3CFD580-AC79-4480-A1C5-7EDB46F9BF73}" srcOrd="3" destOrd="0" presId="urn:diagrams.loki3.com/VaryingWidthList"/>
    <dgm:cxn modelId="{0A474011-B48D-4803-82FE-ABB5937807F4}" type="presParOf" srcId="{50C8359A-3C9D-4D92-9C89-733E9CB13D97}" destId="{9C812504-D2BF-4CDF-959D-2360AD20D310}" srcOrd="4" destOrd="0" presId="urn:diagrams.loki3.com/VaryingWidthList"/>
    <dgm:cxn modelId="{D6EF3E97-6BF0-4481-B143-26A9683C5A72}" type="presParOf" srcId="{50C8359A-3C9D-4D92-9C89-733E9CB13D97}" destId="{EF85FCCF-3857-43CF-A138-711CC6ECC3CC}" srcOrd="5" destOrd="0" presId="urn:diagrams.loki3.com/VaryingWidthList"/>
    <dgm:cxn modelId="{1BFA8E80-28CF-465A-9380-393FCE6AC9B8}" type="presParOf" srcId="{50C8359A-3C9D-4D92-9C89-733E9CB13D97}" destId="{F7116808-032F-4F56-A058-B1D8F9EBEDD6}" srcOrd="6" destOrd="0" presId="urn:diagrams.loki3.com/VaryingWidthList"/>
    <dgm:cxn modelId="{B1944DFE-B18D-4382-BE88-304452538E19}" type="presParOf" srcId="{50C8359A-3C9D-4D92-9C89-733E9CB13D97}" destId="{EDA76853-5942-4A37-96A3-4836372A79ED}" srcOrd="7" destOrd="0" presId="urn:diagrams.loki3.com/VaryingWidthList"/>
    <dgm:cxn modelId="{13BB9812-35CC-4459-B00C-768BDF3BC841}" type="presParOf" srcId="{50C8359A-3C9D-4D92-9C89-733E9CB13D97}" destId="{D20CB5E0-62F7-4D7E-8EDF-868855729741}" srcOrd="8" destOrd="0" presId="urn:diagrams.loki3.com/VaryingWidthList"/>
    <dgm:cxn modelId="{F9F91DCC-42B3-4BC4-9FC3-0E095941874D}" type="presParOf" srcId="{50C8359A-3C9D-4D92-9C89-733E9CB13D97}" destId="{2B829832-2498-4ABD-BF7F-6C1BEDCA46E7}" srcOrd="9" destOrd="0" presId="urn:diagrams.loki3.com/VaryingWidthList"/>
    <dgm:cxn modelId="{9B01FDB1-3472-47DD-AB4A-9331A3AC4B5C}" type="presParOf" srcId="{50C8359A-3C9D-4D92-9C89-733E9CB13D97}" destId="{78CA97AB-F1E5-4E1C-8041-06FD6D736DD8}" srcOrd="10" destOrd="0" presId="urn:diagrams.loki3.com/VaryingWidthList"/>
    <dgm:cxn modelId="{CDCD84FD-DD5F-4393-9F84-146D83195633}" type="presParOf" srcId="{50C8359A-3C9D-4D92-9C89-733E9CB13D97}" destId="{12FF0BB0-63DF-45D2-A7D7-56F889801D42}" srcOrd="11" destOrd="0" presId="urn:diagrams.loki3.com/VaryingWidthList"/>
    <dgm:cxn modelId="{8447B568-0735-49CC-B2ED-BDC5F2B4BA80}" type="presParOf" srcId="{50C8359A-3C9D-4D92-9C89-733E9CB13D97}" destId="{336A3C14-5F8F-4AEB-8078-CCAE0F8A3392}" srcOrd="1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013D28-50FF-46AF-90CC-73B56BA75C6E}" type="doc">
      <dgm:prSet loTypeId="urn:microsoft.com/office/officeart/2005/8/layout/hList1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0962391-1A41-4BFC-A3BF-7FC3C51C7418}">
      <dgm:prSet phldrT="[Text]"/>
      <dgm:spPr/>
      <dgm:t>
        <a:bodyPr/>
        <a:lstStyle/>
        <a:p>
          <a:r>
            <a:rPr lang="en-US" dirty="0" smtClean="0"/>
            <a:t>Very high risk</a:t>
          </a:r>
        </a:p>
        <a:p>
          <a:endParaRPr lang="en-US" dirty="0"/>
        </a:p>
      </dgm:t>
    </dgm:pt>
    <dgm:pt modelId="{46ADA740-5E3D-4ED0-AAFA-095BEA539A0A}" type="parTrans" cxnId="{4446D137-5BF7-4629-BCD2-7621BEB66E8D}">
      <dgm:prSet/>
      <dgm:spPr/>
      <dgm:t>
        <a:bodyPr/>
        <a:lstStyle/>
        <a:p>
          <a:endParaRPr lang="en-US"/>
        </a:p>
      </dgm:t>
    </dgm:pt>
    <dgm:pt modelId="{D38882ED-9310-4A2F-A15D-9294431C306F}" type="sibTrans" cxnId="{4446D137-5BF7-4629-BCD2-7621BEB66E8D}">
      <dgm:prSet/>
      <dgm:spPr/>
      <dgm:t>
        <a:bodyPr/>
        <a:lstStyle/>
        <a:p>
          <a:endParaRPr lang="en-US"/>
        </a:p>
      </dgm:t>
    </dgm:pt>
    <dgm:pt modelId="{62903F10-4472-4540-876A-9B952FDF246E}">
      <dgm:prSet phldrT="[Text]"/>
      <dgm:spPr/>
      <dgm:t>
        <a:bodyPr/>
        <a:lstStyle/>
        <a:p>
          <a:r>
            <a:rPr lang="en-US" dirty="0" smtClean="0"/>
            <a:t>High risk</a:t>
          </a:r>
          <a:endParaRPr lang="en-US" dirty="0"/>
        </a:p>
      </dgm:t>
    </dgm:pt>
    <dgm:pt modelId="{C1724478-0565-40CB-AC75-470F2389EE11}" type="parTrans" cxnId="{603301C0-3D86-4628-BF75-A5E7C0470B70}">
      <dgm:prSet/>
      <dgm:spPr/>
      <dgm:t>
        <a:bodyPr/>
        <a:lstStyle/>
        <a:p>
          <a:endParaRPr lang="en-US"/>
        </a:p>
      </dgm:t>
    </dgm:pt>
    <dgm:pt modelId="{024609ED-2740-4A94-A7B7-611F247B0D19}" type="sibTrans" cxnId="{603301C0-3D86-4628-BF75-A5E7C0470B70}">
      <dgm:prSet/>
      <dgm:spPr/>
      <dgm:t>
        <a:bodyPr/>
        <a:lstStyle/>
        <a:p>
          <a:endParaRPr lang="en-US"/>
        </a:p>
      </dgm:t>
    </dgm:pt>
    <dgm:pt modelId="{2B545DE3-21C6-4FB6-B37E-97AB2369C2C5}">
      <dgm:prSet phldrT="[Text]"/>
      <dgm:spPr/>
      <dgm:t>
        <a:bodyPr/>
        <a:lstStyle/>
        <a:p>
          <a:r>
            <a:rPr lang="en-US" dirty="0" smtClean="0"/>
            <a:t>Patients with DM duration &gt;_10 years</a:t>
          </a:r>
          <a:endParaRPr lang="en-US" dirty="0"/>
        </a:p>
      </dgm:t>
    </dgm:pt>
    <dgm:pt modelId="{5D92EDA5-841C-42BC-98BF-CAC4A56F2047}" type="parTrans" cxnId="{AD0CC8DF-7428-47F8-8600-091C1C971C89}">
      <dgm:prSet/>
      <dgm:spPr/>
      <dgm:t>
        <a:bodyPr/>
        <a:lstStyle/>
        <a:p>
          <a:endParaRPr lang="en-US"/>
        </a:p>
      </dgm:t>
    </dgm:pt>
    <dgm:pt modelId="{D31745C7-0F0D-45FC-A8DD-75E6FC84158B}" type="sibTrans" cxnId="{AD0CC8DF-7428-47F8-8600-091C1C971C89}">
      <dgm:prSet/>
      <dgm:spPr/>
      <dgm:t>
        <a:bodyPr/>
        <a:lstStyle/>
        <a:p>
          <a:endParaRPr lang="en-US"/>
        </a:p>
      </dgm:t>
    </dgm:pt>
    <dgm:pt modelId="{25CC7DE7-EDCB-4149-A71B-8BD9693EE642}">
      <dgm:prSet phldrT="[Text]" phldr="1"/>
      <dgm:spPr/>
      <dgm:t>
        <a:bodyPr/>
        <a:lstStyle/>
        <a:p>
          <a:endParaRPr lang="en-US" dirty="0"/>
        </a:p>
      </dgm:t>
    </dgm:pt>
    <dgm:pt modelId="{762C4519-2747-4B76-9468-D87E447CF338}" type="parTrans" cxnId="{E561515A-8EF3-4221-BB7E-64EAC0CAE6AC}">
      <dgm:prSet/>
      <dgm:spPr/>
      <dgm:t>
        <a:bodyPr/>
        <a:lstStyle/>
        <a:p>
          <a:endParaRPr lang="en-US"/>
        </a:p>
      </dgm:t>
    </dgm:pt>
    <dgm:pt modelId="{4D9FF8C7-CB70-4A39-9490-F6E87E415E0B}" type="sibTrans" cxnId="{E561515A-8EF3-4221-BB7E-64EAC0CAE6AC}">
      <dgm:prSet/>
      <dgm:spPr/>
      <dgm:t>
        <a:bodyPr/>
        <a:lstStyle/>
        <a:p>
          <a:endParaRPr lang="en-US"/>
        </a:p>
      </dgm:t>
    </dgm:pt>
    <dgm:pt modelId="{742873F1-F520-4407-BBD4-DED21E2B4EA2}">
      <dgm:prSet phldrT="[Text]"/>
      <dgm:spPr/>
      <dgm:t>
        <a:bodyPr/>
        <a:lstStyle/>
        <a:p>
          <a:r>
            <a:rPr lang="en-US" dirty="0" smtClean="0"/>
            <a:t>moderate</a:t>
          </a:r>
          <a:endParaRPr lang="en-US" dirty="0"/>
        </a:p>
      </dgm:t>
    </dgm:pt>
    <dgm:pt modelId="{7724A8FF-3195-4628-AD00-C490B7E69812}" type="parTrans" cxnId="{8DE9E3E5-2E26-4232-8B83-96752135CD9A}">
      <dgm:prSet/>
      <dgm:spPr/>
      <dgm:t>
        <a:bodyPr/>
        <a:lstStyle/>
        <a:p>
          <a:endParaRPr lang="en-US"/>
        </a:p>
      </dgm:t>
    </dgm:pt>
    <dgm:pt modelId="{65AE4D88-7AF1-4413-922F-3B92236E522E}" type="sibTrans" cxnId="{8DE9E3E5-2E26-4232-8B83-96752135CD9A}">
      <dgm:prSet/>
      <dgm:spPr/>
      <dgm:t>
        <a:bodyPr/>
        <a:lstStyle/>
        <a:p>
          <a:endParaRPr lang="en-US"/>
        </a:p>
      </dgm:t>
    </dgm:pt>
    <dgm:pt modelId="{9FE8FB38-B155-4628-9029-2BD027725244}">
      <dgm:prSet phldrT="[Text]" phldr="1"/>
      <dgm:spPr/>
      <dgm:t>
        <a:bodyPr/>
        <a:lstStyle/>
        <a:p>
          <a:endParaRPr lang="en-US" dirty="0"/>
        </a:p>
      </dgm:t>
    </dgm:pt>
    <dgm:pt modelId="{FC167BF2-DE71-4BD8-9707-A09FFC512D19}" type="parTrans" cxnId="{AA8874D1-1F5D-4D06-96E0-8A7E912983E0}">
      <dgm:prSet/>
      <dgm:spPr/>
      <dgm:t>
        <a:bodyPr/>
        <a:lstStyle/>
        <a:p>
          <a:endParaRPr lang="en-US"/>
        </a:p>
      </dgm:t>
    </dgm:pt>
    <dgm:pt modelId="{A34B01B7-6B2F-4E8F-83F2-636A56AE41BD}" type="sibTrans" cxnId="{AA8874D1-1F5D-4D06-96E0-8A7E912983E0}">
      <dgm:prSet/>
      <dgm:spPr/>
      <dgm:t>
        <a:bodyPr/>
        <a:lstStyle/>
        <a:p>
          <a:endParaRPr lang="en-US"/>
        </a:p>
      </dgm:t>
    </dgm:pt>
    <dgm:pt modelId="{ECD8EAEC-18F7-416F-967C-A6572A89694E}">
      <dgm:prSet phldrT="[Text]" phldr="1"/>
      <dgm:spPr/>
      <dgm:t>
        <a:bodyPr/>
        <a:lstStyle/>
        <a:p>
          <a:endParaRPr lang="en-US" dirty="0"/>
        </a:p>
      </dgm:t>
    </dgm:pt>
    <dgm:pt modelId="{C0632EB3-74ED-4CF9-89BF-FCCBF4874F3A}" type="sibTrans" cxnId="{568CC4D0-C1AB-4897-9940-7CC54D900602}">
      <dgm:prSet/>
      <dgm:spPr/>
      <dgm:t>
        <a:bodyPr/>
        <a:lstStyle/>
        <a:p>
          <a:endParaRPr lang="en-US"/>
        </a:p>
      </dgm:t>
    </dgm:pt>
    <dgm:pt modelId="{3E4AD080-760D-450C-ACDA-CF6A2BD8A690}" type="parTrans" cxnId="{568CC4D0-C1AB-4897-9940-7CC54D900602}">
      <dgm:prSet/>
      <dgm:spPr/>
      <dgm:t>
        <a:bodyPr/>
        <a:lstStyle/>
        <a:p>
          <a:endParaRPr lang="en-US"/>
        </a:p>
      </dgm:t>
    </dgm:pt>
    <dgm:pt modelId="{3CAC74FB-7ADE-45EE-B6E5-D7779C1A1CD6}">
      <dgm:prSet/>
      <dgm:spPr/>
      <dgm:t>
        <a:bodyPr/>
        <a:lstStyle/>
        <a:p>
          <a:r>
            <a:rPr lang="en-US" dirty="0" smtClean="0"/>
            <a:t>Patients with DM and</a:t>
          </a:r>
          <a:endParaRPr lang="en-US" dirty="0"/>
        </a:p>
      </dgm:t>
    </dgm:pt>
    <dgm:pt modelId="{B4D594E6-44C1-440D-AD55-D1832D9DB952}" type="sibTrans" cxnId="{2D3F844B-9D86-4399-BDAD-1BA5F0B94640}">
      <dgm:prSet/>
      <dgm:spPr/>
      <dgm:t>
        <a:bodyPr/>
        <a:lstStyle/>
        <a:p>
          <a:endParaRPr lang="en-US"/>
        </a:p>
      </dgm:t>
    </dgm:pt>
    <dgm:pt modelId="{4A4B7E91-43B7-428E-8D75-0465FD76C9CD}" type="parTrans" cxnId="{2D3F844B-9D86-4399-BDAD-1BA5F0B94640}">
      <dgm:prSet/>
      <dgm:spPr/>
      <dgm:t>
        <a:bodyPr/>
        <a:lstStyle/>
        <a:p>
          <a:endParaRPr lang="en-US"/>
        </a:p>
      </dgm:t>
    </dgm:pt>
    <dgm:pt modelId="{2C89D14B-D62C-4A35-9C15-D61A6C8F0522}">
      <dgm:prSet/>
      <dgm:spPr/>
      <dgm:t>
        <a:bodyPr/>
        <a:lstStyle/>
        <a:p>
          <a:r>
            <a:rPr lang="en-US" dirty="0" smtClean="0"/>
            <a:t>established CVD</a:t>
          </a:r>
          <a:endParaRPr lang="en-US" dirty="0"/>
        </a:p>
      </dgm:t>
    </dgm:pt>
    <dgm:pt modelId="{BF140328-3BCA-4A33-8FB0-84AAD363C180}" type="sibTrans" cxnId="{F9513CD7-436C-4447-B34A-F701D1063AF5}">
      <dgm:prSet/>
      <dgm:spPr/>
      <dgm:t>
        <a:bodyPr/>
        <a:lstStyle/>
        <a:p>
          <a:endParaRPr lang="en-US"/>
        </a:p>
      </dgm:t>
    </dgm:pt>
    <dgm:pt modelId="{DFCD1506-E767-4A8D-8D2B-049D34F32089}" type="parTrans" cxnId="{F9513CD7-436C-4447-B34A-F701D1063AF5}">
      <dgm:prSet/>
      <dgm:spPr/>
      <dgm:t>
        <a:bodyPr/>
        <a:lstStyle/>
        <a:p>
          <a:endParaRPr lang="en-US"/>
        </a:p>
      </dgm:t>
    </dgm:pt>
    <dgm:pt modelId="{244F2B07-D6A0-4C5A-9D10-B712807E2958}">
      <dgm:prSet/>
      <dgm:spPr/>
      <dgm:t>
        <a:bodyPr/>
        <a:lstStyle/>
        <a:p>
          <a:r>
            <a:rPr lang="en-US" dirty="0" smtClean="0"/>
            <a:t>or 3 or more major risk factors</a:t>
          </a:r>
          <a:endParaRPr lang="en-US" dirty="0"/>
        </a:p>
      </dgm:t>
    </dgm:pt>
    <dgm:pt modelId="{74ED08A7-A52F-429A-9E36-E1C9E15A546C}" type="sibTrans" cxnId="{59525464-E701-4609-9ABB-22585A68CD18}">
      <dgm:prSet/>
      <dgm:spPr/>
      <dgm:t>
        <a:bodyPr/>
        <a:lstStyle/>
        <a:p>
          <a:endParaRPr lang="en-US"/>
        </a:p>
      </dgm:t>
    </dgm:pt>
    <dgm:pt modelId="{6F566221-4FF0-4F84-9EC3-0EF8A18E0AB3}" type="parTrans" cxnId="{59525464-E701-4609-9ABB-22585A68CD18}">
      <dgm:prSet/>
      <dgm:spPr/>
      <dgm:t>
        <a:bodyPr/>
        <a:lstStyle/>
        <a:p>
          <a:endParaRPr lang="en-US"/>
        </a:p>
      </dgm:t>
    </dgm:pt>
    <dgm:pt modelId="{064EDA76-34B0-4482-ADEB-BB5DE2C34038}">
      <dgm:prSet/>
      <dgm:spPr/>
      <dgm:t>
        <a:bodyPr/>
        <a:lstStyle/>
        <a:p>
          <a:r>
            <a:rPr lang="en-US" dirty="0" smtClean="0"/>
            <a:t>or early onset T1DM of long duration (&gt;20 y) </a:t>
          </a:r>
          <a:endParaRPr lang="en-US" dirty="0"/>
        </a:p>
      </dgm:t>
    </dgm:pt>
    <dgm:pt modelId="{01707E00-EC3E-4045-B4D6-96F78207ACBA}" type="sibTrans" cxnId="{F764A0F1-F047-4760-A7A1-6BE28F4CC932}">
      <dgm:prSet/>
      <dgm:spPr/>
      <dgm:t>
        <a:bodyPr/>
        <a:lstStyle/>
        <a:p>
          <a:endParaRPr lang="en-US"/>
        </a:p>
      </dgm:t>
    </dgm:pt>
    <dgm:pt modelId="{11B6D55E-B2E1-4957-82AA-DD78966D916D}" type="parTrans" cxnId="{F764A0F1-F047-4760-A7A1-6BE28F4CC932}">
      <dgm:prSet/>
      <dgm:spPr/>
      <dgm:t>
        <a:bodyPr/>
        <a:lstStyle/>
        <a:p>
          <a:endParaRPr lang="en-US"/>
        </a:p>
      </dgm:t>
    </dgm:pt>
    <dgm:pt modelId="{4C6E8BC9-83BE-4556-A2E4-4266AF4EDD17}">
      <dgm:prSet/>
      <dgm:spPr/>
      <dgm:t>
        <a:bodyPr/>
        <a:lstStyle/>
        <a:p>
          <a:r>
            <a:rPr lang="en-US" dirty="0" smtClean="0"/>
            <a:t>or target organ damage</a:t>
          </a:r>
          <a:endParaRPr lang="en-US" dirty="0"/>
        </a:p>
      </dgm:t>
    </dgm:pt>
    <dgm:pt modelId="{51129F4A-58FF-4859-AD85-DDD7BBC6E28B}" type="parTrans" cxnId="{6E37C216-0785-46B0-8D62-AC808B422FB2}">
      <dgm:prSet/>
      <dgm:spPr/>
      <dgm:t>
        <a:bodyPr/>
        <a:lstStyle/>
        <a:p>
          <a:endParaRPr lang="en-US"/>
        </a:p>
      </dgm:t>
    </dgm:pt>
    <dgm:pt modelId="{D84F13BD-D969-4800-B1F6-91F9E04FA2A4}" type="sibTrans" cxnId="{6E37C216-0785-46B0-8D62-AC808B422FB2}">
      <dgm:prSet/>
      <dgm:spPr/>
      <dgm:t>
        <a:bodyPr/>
        <a:lstStyle/>
        <a:p>
          <a:endParaRPr lang="en-US"/>
        </a:p>
      </dgm:t>
    </dgm:pt>
    <dgm:pt modelId="{C192943A-AFCA-4AF9-8681-2CA38A089C71}">
      <dgm:prSet/>
      <dgm:spPr/>
      <dgm:t>
        <a:bodyPr/>
        <a:lstStyle/>
        <a:p>
          <a:r>
            <a:rPr lang="en-US" dirty="0" smtClean="0"/>
            <a:t>Young </a:t>
          </a:r>
          <a:r>
            <a:rPr lang="en-US" dirty="0" err="1" smtClean="0"/>
            <a:t>pt</a:t>
          </a:r>
          <a:r>
            <a:rPr lang="en-US" dirty="0" smtClean="0"/>
            <a:t> s (T1DM &lt;35 y or T2DM &lt;50 y)</a:t>
          </a:r>
          <a:endParaRPr lang="en-US" dirty="0"/>
        </a:p>
      </dgm:t>
    </dgm:pt>
    <dgm:pt modelId="{54549639-EB33-460B-8401-7D8005AB3071}" type="parTrans" cxnId="{C653BA3F-03EF-4B6B-A57B-A9B1E9DF586B}">
      <dgm:prSet/>
      <dgm:spPr/>
      <dgm:t>
        <a:bodyPr/>
        <a:lstStyle/>
        <a:p>
          <a:endParaRPr lang="en-US"/>
        </a:p>
      </dgm:t>
    </dgm:pt>
    <dgm:pt modelId="{B7FF131F-A494-403B-9FFC-D790CAF571B3}" type="sibTrans" cxnId="{C653BA3F-03EF-4B6B-A57B-A9B1E9DF586B}">
      <dgm:prSet/>
      <dgm:spPr/>
      <dgm:t>
        <a:bodyPr/>
        <a:lstStyle/>
        <a:p>
          <a:endParaRPr lang="en-US"/>
        </a:p>
      </dgm:t>
    </dgm:pt>
    <dgm:pt modelId="{9D1316D3-FD5C-4696-8770-F8BD86518A92}">
      <dgm:prSet phldrT="[Text]"/>
      <dgm:spPr/>
      <dgm:t>
        <a:bodyPr/>
        <a:lstStyle/>
        <a:p>
          <a:endParaRPr lang="en-US" dirty="0"/>
        </a:p>
      </dgm:t>
    </dgm:pt>
    <dgm:pt modelId="{1DA49057-8892-4F31-8B54-1DB1FF1F4952}" type="parTrans" cxnId="{C386093E-D47E-4D59-AA6C-B8ECD904021D}">
      <dgm:prSet/>
      <dgm:spPr/>
      <dgm:t>
        <a:bodyPr/>
        <a:lstStyle/>
        <a:p>
          <a:endParaRPr lang="en-US"/>
        </a:p>
      </dgm:t>
    </dgm:pt>
    <dgm:pt modelId="{370ACEFA-512C-44EF-B0DE-7CC3EE0E43B2}" type="sibTrans" cxnId="{C386093E-D47E-4D59-AA6C-B8ECD904021D}">
      <dgm:prSet/>
      <dgm:spPr/>
      <dgm:t>
        <a:bodyPr/>
        <a:lstStyle/>
        <a:p>
          <a:endParaRPr lang="en-US"/>
        </a:p>
      </dgm:t>
    </dgm:pt>
    <dgm:pt modelId="{C6B61024-E4EF-4943-9620-3DFF3D3B4156}">
      <dgm:prSet phldrT="[Text]"/>
      <dgm:spPr/>
      <dgm:t>
        <a:bodyPr/>
        <a:lstStyle/>
        <a:p>
          <a:r>
            <a:rPr lang="en-US" dirty="0" smtClean="0"/>
            <a:t>without target organ damage</a:t>
          </a:r>
          <a:endParaRPr lang="en-US" dirty="0"/>
        </a:p>
      </dgm:t>
    </dgm:pt>
    <dgm:pt modelId="{118A05C1-97C9-42F4-8372-E96B09707F57}" type="parTrans" cxnId="{ADCE33F2-CB10-4369-8921-14BECF5EFB6A}">
      <dgm:prSet/>
      <dgm:spPr/>
      <dgm:t>
        <a:bodyPr/>
        <a:lstStyle/>
        <a:p>
          <a:endParaRPr lang="en-US"/>
        </a:p>
      </dgm:t>
    </dgm:pt>
    <dgm:pt modelId="{17BA13AA-49B8-4849-A78B-F309F17B758B}" type="sibTrans" cxnId="{ADCE33F2-CB10-4369-8921-14BECF5EFB6A}">
      <dgm:prSet/>
      <dgm:spPr/>
      <dgm:t>
        <a:bodyPr/>
        <a:lstStyle/>
        <a:p>
          <a:endParaRPr lang="en-US"/>
        </a:p>
      </dgm:t>
    </dgm:pt>
    <dgm:pt modelId="{4C6CC298-A3C6-40CF-A11F-202B267E8098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u="sng" dirty="0" smtClean="0"/>
            <a:t>plus any other </a:t>
          </a:r>
          <a:r>
            <a:rPr lang="en-US" dirty="0" smtClean="0"/>
            <a:t>additional risk factor</a:t>
          </a:r>
          <a:endParaRPr lang="en-US" dirty="0"/>
        </a:p>
      </dgm:t>
    </dgm:pt>
    <dgm:pt modelId="{ECFB93D8-A9F8-4210-94B3-82C097714EB8}" type="parTrans" cxnId="{5A5907CF-5571-4BA4-BBC3-43F79D92CE0D}">
      <dgm:prSet/>
      <dgm:spPr/>
      <dgm:t>
        <a:bodyPr/>
        <a:lstStyle/>
        <a:p>
          <a:endParaRPr lang="en-US"/>
        </a:p>
      </dgm:t>
    </dgm:pt>
    <dgm:pt modelId="{047D2733-5875-49DC-8622-BFB41F4275A4}" type="sibTrans" cxnId="{5A5907CF-5571-4BA4-BBC3-43F79D92CE0D}">
      <dgm:prSet/>
      <dgm:spPr/>
      <dgm:t>
        <a:bodyPr/>
        <a:lstStyle/>
        <a:p>
          <a:endParaRPr lang="en-US"/>
        </a:p>
      </dgm:t>
    </dgm:pt>
    <dgm:pt modelId="{D3D6DA54-0BFF-4E11-8646-6F36CEE4D615}">
      <dgm:prSet/>
      <dgm:spPr/>
      <dgm:t>
        <a:bodyPr/>
        <a:lstStyle/>
        <a:p>
          <a:r>
            <a:rPr lang="en-US" dirty="0" smtClean="0"/>
            <a:t>DM duration &lt;10 years</a:t>
          </a:r>
          <a:endParaRPr lang="en-US" dirty="0"/>
        </a:p>
      </dgm:t>
    </dgm:pt>
    <dgm:pt modelId="{5F0EC288-C73A-4F4A-947C-BB2E592C5A38}" type="parTrans" cxnId="{431237A5-2C5F-4BCE-B17D-9C13033D5FB7}">
      <dgm:prSet/>
      <dgm:spPr/>
      <dgm:t>
        <a:bodyPr/>
        <a:lstStyle/>
        <a:p>
          <a:endParaRPr lang="en-US"/>
        </a:p>
      </dgm:t>
    </dgm:pt>
    <dgm:pt modelId="{7BA90CCE-5C31-4BA3-9BE6-363EF3DFAA73}" type="sibTrans" cxnId="{431237A5-2C5F-4BCE-B17D-9C13033D5FB7}">
      <dgm:prSet/>
      <dgm:spPr/>
      <dgm:t>
        <a:bodyPr/>
        <a:lstStyle/>
        <a:p>
          <a:endParaRPr lang="en-US"/>
        </a:p>
      </dgm:t>
    </dgm:pt>
    <dgm:pt modelId="{FEFD3BD7-AA02-446C-ACA7-7B26E630F8E8}">
      <dgm:prSet/>
      <dgm:spPr/>
      <dgm:t>
        <a:bodyPr/>
        <a:lstStyle/>
        <a:p>
          <a:endParaRPr lang="en-US" dirty="0"/>
        </a:p>
      </dgm:t>
    </dgm:pt>
    <dgm:pt modelId="{77CCA86C-28EA-47B7-BDD4-792B91B46604}" type="parTrans" cxnId="{659AB1C4-E022-411F-B952-455721EBBD3A}">
      <dgm:prSet/>
      <dgm:spPr/>
      <dgm:t>
        <a:bodyPr/>
        <a:lstStyle/>
        <a:p>
          <a:endParaRPr lang="en-US"/>
        </a:p>
      </dgm:t>
    </dgm:pt>
    <dgm:pt modelId="{E314B545-5BF4-4D65-9EA4-1E8C74F86691}" type="sibTrans" cxnId="{659AB1C4-E022-411F-B952-455721EBBD3A}">
      <dgm:prSet/>
      <dgm:spPr/>
      <dgm:t>
        <a:bodyPr/>
        <a:lstStyle/>
        <a:p>
          <a:endParaRPr lang="en-US"/>
        </a:p>
      </dgm:t>
    </dgm:pt>
    <dgm:pt modelId="{C5028AC7-C49A-4276-ADD9-3B88591019DF}">
      <dgm:prSet/>
      <dgm:spPr/>
      <dgm:t>
        <a:bodyPr/>
        <a:lstStyle/>
        <a:p>
          <a:endParaRPr lang="en-US" dirty="0"/>
        </a:p>
      </dgm:t>
    </dgm:pt>
    <dgm:pt modelId="{032C99B8-8D7A-4BFD-AAEC-21A146255152}" type="parTrans" cxnId="{62C68297-6547-4E85-B67C-24C3839EDA56}">
      <dgm:prSet/>
      <dgm:spPr/>
      <dgm:t>
        <a:bodyPr/>
        <a:lstStyle/>
        <a:p>
          <a:endParaRPr lang="en-US"/>
        </a:p>
      </dgm:t>
    </dgm:pt>
    <dgm:pt modelId="{9524B2F3-C277-4365-AE0C-1FDBE229F256}" type="sibTrans" cxnId="{62C68297-6547-4E85-B67C-24C3839EDA56}">
      <dgm:prSet/>
      <dgm:spPr/>
      <dgm:t>
        <a:bodyPr/>
        <a:lstStyle/>
        <a:p>
          <a:endParaRPr lang="en-US"/>
        </a:p>
      </dgm:t>
    </dgm:pt>
    <dgm:pt modelId="{B67BB58C-4AF7-4933-8DE1-CF4D393B837C}">
      <dgm:prSet/>
      <dgm:spPr/>
      <dgm:t>
        <a:bodyPr/>
        <a:lstStyle/>
        <a:p>
          <a:r>
            <a:rPr lang="en-US" dirty="0" smtClean="0"/>
            <a:t>Without other risk factors</a:t>
          </a:r>
          <a:endParaRPr lang="en-US" dirty="0"/>
        </a:p>
      </dgm:t>
    </dgm:pt>
    <dgm:pt modelId="{9BD699F7-4D7D-4ED2-8036-2A8C5D17A92F}" type="parTrans" cxnId="{5AAE4CEA-3B63-4D05-8F90-AD9075524F08}">
      <dgm:prSet/>
      <dgm:spPr/>
    </dgm:pt>
    <dgm:pt modelId="{FEE5D118-3A72-4BEC-B4C1-EBDDE63B9CDF}" type="sibTrans" cxnId="{5AAE4CEA-3B63-4D05-8F90-AD9075524F08}">
      <dgm:prSet/>
      <dgm:spPr/>
    </dgm:pt>
    <dgm:pt modelId="{8A353313-751B-4158-B340-80AEBB67F014}" type="pres">
      <dgm:prSet presAssocID="{E7013D28-50FF-46AF-90CC-73B56BA75C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CDB10-1A10-401E-8E00-213475610AD0}" type="pres">
      <dgm:prSet presAssocID="{C0962391-1A41-4BFC-A3BF-7FC3C51C7418}" presName="composite" presStyleCnt="0"/>
      <dgm:spPr/>
    </dgm:pt>
    <dgm:pt modelId="{835728E1-E323-4927-B307-E8FDD9C893F7}" type="pres">
      <dgm:prSet presAssocID="{C0962391-1A41-4BFC-A3BF-7FC3C51C741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97362-6036-4079-89AD-DD6E74606D17}" type="pres">
      <dgm:prSet presAssocID="{C0962391-1A41-4BFC-A3BF-7FC3C51C741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C3722-2537-4988-8DFD-A676AB27592E}" type="pres">
      <dgm:prSet presAssocID="{D38882ED-9310-4A2F-A15D-9294431C306F}" presName="space" presStyleCnt="0"/>
      <dgm:spPr/>
    </dgm:pt>
    <dgm:pt modelId="{7CB35FBA-5CA3-40D6-81D9-BD08BCEFD1C1}" type="pres">
      <dgm:prSet presAssocID="{62903F10-4472-4540-876A-9B952FDF246E}" presName="composite" presStyleCnt="0"/>
      <dgm:spPr/>
    </dgm:pt>
    <dgm:pt modelId="{79758377-9BFA-4D84-95F9-2919ECC2B1B4}" type="pres">
      <dgm:prSet presAssocID="{62903F10-4472-4540-876A-9B952FDF246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18D3C-B800-4291-B184-ACD844F76B73}" type="pres">
      <dgm:prSet presAssocID="{62903F10-4472-4540-876A-9B952FDF246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9259D-C4EC-4335-9BBD-DB6329EBFEF8}" type="pres">
      <dgm:prSet presAssocID="{024609ED-2740-4A94-A7B7-611F247B0D19}" presName="space" presStyleCnt="0"/>
      <dgm:spPr/>
    </dgm:pt>
    <dgm:pt modelId="{A96C8056-E5DC-49D1-A3A0-F509E22FC03D}" type="pres">
      <dgm:prSet presAssocID="{742873F1-F520-4407-BBD4-DED21E2B4EA2}" presName="composite" presStyleCnt="0"/>
      <dgm:spPr/>
    </dgm:pt>
    <dgm:pt modelId="{080D1E01-9E5B-457E-98BA-E7858DB14FB4}" type="pres">
      <dgm:prSet presAssocID="{742873F1-F520-4407-BBD4-DED21E2B4EA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29C74-F68B-4A4C-A719-3311B3A650CA}" type="pres">
      <dgm:prSet presAssocID="{742873F1-F520-4407-BBD4-DED21E2B4EA2}" presName="desTx" presStyleLbl="alignAccFollowNode1" presStyleIdx="2" presStyleCnt="3" custLinFactNeighborX="1397" custLinFactNeighborY="-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448059-5AC5-4D77-A4E2-1648EFF029BF}" type="presOf" srcId="{064EDA76-34B0-4482-ADEB-BB5DE2C34038}" destId="{33197362-6036-4079-89AD-DD6E74606D17}" srcOrd="0" destOrd="7" presId="urn:microsoft.com/office/officeart/2005/8/layout/hList1"/>
    <dgm:cxn modelId="{16DEAE61-3E00-41AD-A980-52A1A34D65CD}" type="presOf" srcId="{C192943A-AFCA-4AF9-8681-2CA38A089C71}" destId="{A4829C74-F68B-4A4C-A719-3311B3A650CA}" srcOrd="0" destOrd="1" presId="urn:microsoft.com/office/officeart/2005/8/layout/hList1"/>
    <dgm:cxn modelId="{AD0CC8DF-7428-47F8-8600-091C1C971C89}" srcId="{62903F10-4472-4540-876A-9B952FDF246E}" destId="{2B545DE3-21C6-4FB6-B37E-97AB2369C2C5}" srcOrd="1" destOrd="0" parTransId="{5D92EDA5-841C-42BC-98BF-CAC4A56F2047}" sibTransId="{D31745C7-0F0D-45FC-A8DD-75E6FC84158B}"/>
    <dgm:cxn modelId="{ACD57A7A-CD07-47AF-A879-C12876E0ADC3}" type="presOf" srcId="{3CAC74FB-7ADE-45EE-B6E5-D7779C1A1CD6}" destId="{33197362-6036-4079-89AD-DD6E74606D17}" srcOrd="0" destOrd="1" presId="urn:microsoft.com/office/officeart/2005/8/layout/hList1"/>
    <dgm:cxn modelId="{431237A5-2C5F-4BCE-B17D-9C13033D5FB7}" srcId="{742873F1-F520-4407-BBD4-DED21E2B4EA2}" destId="{D3D6DA54-0BFF-4E11-8646-6F36CEE4D615}" srcOrd="2" destOrd="0" parTransId="{5F0EC288-C73A-4F4A-947C-BB2E592C5A38}" sibTransId="{7BA90CCE-5C31-4BA3-9BE6-363EF3DFAA73}"/>
    <dgm:cxn modelId="{DBBD6D5B-CDCB-422B-B7BE-911A0EABCB00}" type="presOf" srcId="{9D1316D3-FD5C-4696-8770-F8BD86518A92}" destId="{29718D3C-B800-4291-B184-ACD844F76B73}" srcOrd="0" destOrd="0" presId="urn:microsoft.com/office/officeart/2005/8/layout/hList1"/>
    <dgm:cxn modelId="{5AAE4CEA-3B63-4D05-8F90-AD9075524F08}" srcId="{742873F1-F520-4407-BBD4-DED21E2B4EA2}" destId="{B67BB58C-4AF7-4933-8DE1-CF4D393B837C}" srcOrd="3" destOrd="0" parTransId="{9BD699F7-4D7D-4ED2-8036-2A8C5D17A92F}" sibTransId="{FEE5D118-3A72-4BEC-B4C1-EBDDE63B9CDF}"/>
    <dgm:cxn modelId="{F9513CD7-436C-4447-B34A-F701D1063AF5}" srcId="{C0962391-1A41-4BFC-A3BF-7FC3C51C7418}" destId="{2C89D14B-D62C-4A35-9C15-D61A6C8F0522}" srcOrd="2" destOrd="0" parTransId="{DFCD1506-E767-4A8D-8D2B-049D34F32089}" sibTransId="{BF140328-3BCA-4A33-8FB0-84AAD363C180}"/>
    <dgm:cxn modelId="{C386093E-D47E-4D59-AA6C-B8ECD904021D}" srcId="{62903F10-4472-4540-876A-9B952FDF246E}" destId="{9D1316D3-FD5C-4696-8770-F8BD86518A92}" srcOrd="0" destOrd="0" parTransId="{1DA49057-8892-4F31-8B54-1DB1FF1F4952}" sibTransId="{370ACEFA-512C-44EF-B0DE-7CC3EE0E43B2}"/>
    <dgm:cxn modelId="{62C68297-6547-4E85-B67C-24C3839EDA56}" srcId="{C0962391-1A41-4BFC-A3BF-7FC3C51C7418}" destId="{C5028AC7-C49A-4276-ADD9-3B88591019DF}" srcOrd="6" destOrd="0" parTransId="{032C99B8-8D7A-4BFD-AAEC-21A146255152}" sibTransId="{9524B2F3-C277-4365-AE0C-1FDBE229F256}"/>
    <dgm:cxn modelId="{F764A0F1-F047-4760-A7A1-6BE28F4CC932}" srcId="{C0962391-1A41-4BFC-A3BF-7FC3C51C7418}" destId="{064EDA76-34B0-4482-ADEB-BB5DE2C34038}" srcOrd="7" destOrd="0" parTransId="{11B6D55E-B2E1-4957-82AA-DD78966D916D}" sibTransId="{01707E00-EC3E-4045-B4D6-96F78207ACBA}"/>
    <dgm:cxn modelId="{ADCE33F2-CB10-4369-8921-14BECF5EFB6A}" srcId="{62903F10-4472-4540-876A-9B952FDF246E}" destId="{C6B61024-E4EF-4943-9620-3DFF3D3B4156}" srcOrd="2" destOrd="0" parTransId="{118A05C1-97C9-42F4-8372-E96B09707F57}" sibTransId="{17BA13AA-49B8-4849-A78B-F309F17B758B}"/>
    <dgm:cxn modelId="{7E856C1B-6408-4F8F-BFAF-5E30035F8DEF}" type="presOf" srcId="{C5028AC7-C49A-4276-ADD9-3B88591019DF}" destId="{33197362-6036-4079-89AD-DD6E74606D17}" srcOrd="0" destOrd="6" presId="urn:microsoft.com/office/officeart/2005/8/layout/hList1"/>
    <dgm:cxn modelId="{46BEB6CE-CFFE-4382-BEF3-846F53312C12}" type="presOf" srcId="{ECD8EAEC-18F7-416F-967C-A6572A89694E}" destId="{33197362-6036-4079-89AD-DD6E74606D17}" srcOrd="0" destOrd="0" presId="urn:microsoft.com/office/officeart/2005/8/layout/hList1"/>
    <dgm:cxn modelId="{74ECD768-9443-4C98-ACF7-6A418D34E376}" type="presOf" srcId="{C0962391-1A41-4BFC-A3BF-7FC3C51C7418}" destId="{835728E1-E323-4927-B307-E8FDD9C893F7}" srcOrd="0" destOrd="0" presId="urn:microsoft.com/office/officeart/2005/8/layout/hList1"/>
    <dgm:cxn modelId="{2D3F844B-9D86-4399-BDAD-1BA5F0B94640}" srcId="{C0962391-1A41-4BFC-A3BF-7FC3C51C7418}" destId="{3CAC74FB-7ADE-45EE-B6E5-D7779C1A1CD6}" srcOrd="1" destOrd="0" parTransId="{4A4B7E91-43B7-428E-8D75-0465FD76C9CD}" sibTransId="{B4D594E6-44C1-440D-AD55-D1832D9DB952}"/>
    <dgm:cxn modelId="{5A5907CF-5571-4BA4-BBC3-43F79D92CE0D}" srcId="{62903F10-4472-4540-876A-9B952FDF246E}" destId="{4C6CC298-A3C6-40CF-A11F-202B267E8098}" srcOrd="3" destOrd="0" parTransId="{ECFB93D8-A9F8-4210-94B3-82C097714EB8}" sibTransId="{047D2733-5875-49DC-8622-BFB41F4275A4}"/>
    <dgm:cxn modelId="{59525464-E701-4609-9ABB-22585A68CD18}" srcId="{C0962391-1A41-4BFC-A3BF-7FC3C51C7418}" destId="{244F2B07-D6A0-4C5A-9D10-B712807E2958}" srcOrd="5" destOrd="0" parTransId="{6F566221-4FF0-4F84-9EC3-0EF8A18E0AB3}" sibTransId="{74ED08A7-A52F-429A-9E36-E1C9E15A546C}"/>
    <dgm:cxn modelId="{E561515A-8EF3-4221-BB7E-64EAC0CAE6AC}" srcId="{62903F10-4472-4540-876A-9B952FDF246E}" destId="{25CC7DE7-EDCB-4149-A71B-8BD9693EE642}" srcOrd="4" destOrd="0" parTransId="{762C4519-2747-4B76-9468-D87E447CF338}" sibTransId="{4D9FF8C7-CB70-4A39-9490-F6E87E415E0B}"/>
    <dgm:cxn modelId="{61470487-90B7-4FCE-87F0-187CF1BE4E6F}" type="presOf" srcId="{2C89D14B-D62C-4A35-9C15-D61A6C8F0522}" destId="{33197362-6036-4079-89AD-DD6E74606D17}" srcOrd="0" destOrd="2" presId="urn:microsoft.com/office/officeart/2005/8/layout/hList1"/>
    <dgm:cxn modelId="{3B700BD3-115F-4FFD-97BC-BFC89E0A08A4}" type="presOf" srcId="{FEFD3BD7-AA02-446C-ACA7-7B26E630F8E8}" destId="{33197362-6036-4079-89AD-DD6E74606D17}" srcOrd="0" destOrd="4" presId="urn:microsoft.com/office/officeart/2005/8/layout/hList1"/>
    <dgm:cxn modelId="{341B2AB5-4609-4776-8BCF-55F4A64DDF99}" type="presOf" srcId="{D3D6DA54-0BFF-4E11-8646-6F36CEE4D615}" destId="{A4829C74-F68B-4A4C-A719-3311B3A650CA}" srcOrd="0" destOrd="2" presId="urn:microsoft.com/office/officeart/2005/8/layout/hList1"/>
    <dgm:cxn modelId="{FBE93AB9-D3FE-4849-A63F-5AA1EC27D312}" type="presOf" srcId="{4C6E8BC9-83BE-4556-A2E4-4266AF4EDD17}" destId="{33197362-6036-4079-89AD-DD6E74606D17}" srcOrd="0" destOrd="3" presId="urn:microsoft.com/office/officeart/2005/8/layout/hList1"/>
    <dgm:cxn modelId="{CFFF0DD0-7B34-403C-8596-83FB31E18C64}" type="presOf" srcId="{B67BB58C-4AF7-4933-8DE1-CF4D393B837C}" destId="{A4829C74-F68B-4A4C-A719-3311B3A650CA}" srcOrd="0" destOrd="3" presId="urn:microsoft.com/office/officeart/2005/8/layout/hList1"/>
    <dgm:cxn modelId="{C8330D14-0E46-47A7-A0AC-BF5974353BA0}" type="presOf" srcId="{2B545DE3-21C6-4FB6-B37E-97AB2369C2C5}" destId="{29718D3C-B800-4291-B184-ACD844F76B73}" srcOrd="0" destOrd="1" presId="urn:microsoft.com/office/officeart/2005/8/layout/hList1"/>
    <dgm:cxn modelId="{9736C07E-FC50-4632-AAEC-23A63E814E2A}" type="presOf" srcId="{62903F10-4472-4540-876A-9B952FDF246E}" destId="{79758377-9BFA-4D84-95F9-2919ECC2B1B4}" srcOrd="0" destOrd="0" presId="urn:microsoft.com/office/officeart/2005/8/layout/hList1"/>
    <dgm:cxn modelId="{8DE9E3E5-2E26-4232-8B83-96752135CD9A}" srcId="{E7013D28-50FF-46AF-90CC-73B56BA75C6E}" destId="{742873F1-F520-4407-BBD4-DED21E2B4EA2}" srcOrd="2" destOrd="0" parTransId="{7724A8FF-3195-4628-AD00-C490B7E69812}" sibTransId="{65AE4D88-7AF1-4413-922F-3B92236E522E}"/>
    <dgm:cxn modelId="{8B6395C4-95D3-4720-B0D2-64EF8452B44D}" type="presOf" srcId="{4C6CC298-A3C6-40CF-A11F-202B267E8098}" destId="{29718D3C-B800-4291-B184-ACD844F76B73}" srcOrd="0" destOrd="3" presId="urn:microsoft.com/office/officeart/2005/8/layout/hList1"/>
    <dgm:cxn modelId="{6E2F7F8F-EDE0-4964-8DAD-EB020D173F92}" type="presOf" srcId="{C6B61024-E4EF-4943-9620-3DFF3D3B4156}" destId="{29718D3C-B800-4291-B184-ACD844F76B73}" srcOrd="0" destOrd="2" presId="urn:microsoft.com/office/officeart/2005/8/layout/hList1"/>
    <dgm:cxn modelId="{FA1911E4-C932-4C12-A7F2-B47ADFED196D}" type="presOf" srcId="{742873F1-F520-4407-BBD4-DED21E2B4EA2}" destId="{080D1E01-9E5B-457E-98BA-E7858DB14FB4}" srcOrd="0" destOrd="0" presId="urn:microsoft.com/office/officeart/2005/8/layout/hList1"/>
    <dgm:cxn modelId="{C0AAEFD6-D555-4990-9455-64BB1516FC1C}" type="presOf" srcId="{9FE8FB38-B155-4628-9029-2BD027725244}" destId="{A4829C74-F68B-4A4C-A719-3311B3A650CA}" srcOrd="0" destOrd="0" presId="urn:microsoft.com/office/officeart/2005/8/layout/hList1"/>
    <dgm:cxn modelId="{5EEE2144-2D53-4E86-8869-0D2A18604463}" type="presOf" srcId="{244F2B07-D6A0-4C5A-9D10-B712807E2958}" destId="{33197362-6036-4079-89AD-DD6E74606D17}" srcOrd="0" destOrd="5" presId="urn:microsoft.com/office/officeart/2005/8/layout/hList1"/>
    <dgm:cxn modelId="{C653BA3F-03EF-4B6B-A57B-A9B1E9DF586B}" srcId="{742873F1-F520-4407-BBD4-DED21E2B4EA2}" destId="{C192943A-AFCA-4AF9-8681-2CA38A089C71}" srcOrd="1" destOrd="0" parTransId="{54549639-EB33-460B-8401-7D8005AB3071}" sibTransId="{B7FF131F-A494-403B-9FFC-D790CAF571B3}"/>
    <dgm:cxn modelId="{568CC4D0-C1AB-4897-9940-7CC54D900602}" srcId="{C0962391-1A41-4BFC-A3BF-7FC3C51C7418}" destId="{ECD8EAEC-18F7-416F-967C-A6572A89694E}" srcOrd="0" destOrd="0" parTransId="{3E4AD080-760D-450C-ACDA-CF6A2BD8A690}" sibTransId="{C0632EB3-74ED-4CF9-89BF-FCCBF4874F3A}"/>
    <dgm:cxn modelId="{AA8874D1-1F5D-4D06-96E0-8A7E912983E0}" srcId="{742873F1-F520-4407-BBD4-DED21E2B4EA2}" destId="{9FE8FB38-B155-4628-9029-2BD027725244}" srcOrd="0" destOrd="0" parTransId="{FC167BF2-DE71-4BD8-9707-A09FFC512D19}" sibTransId="{A34B01B7-6B2F-4E8F-83F2-636A56AE41BD}"/>
    <dgm:cxn modelId="{4446D137-5BF7-4629-BCD2-7621BEB66E8D}" srcId="{E7013D28-50FF-46AF-90CC-73B56BA75C6E}" destId="{C0962391-1A41-4BFC-A3BF-7FC3C51C7418}" srcOrd="0" destOrd="0" parTransId="{46ADA740-5E3D-4ED0-AAFA-095BEA539A0A}" sibTransId="{D38882ED-9310-4A2F-A15D-9294431C306F}"/>
    <dgm:cxn modelId="{6C2469FB-FB09-434A-9594-C0E742D84171}" type="presOf" srcId="{E7013D28-50FF-46AF-90CC-73B56BA75C6E}" destId="{8A353313-751B-4158-B340-80AEBB67F014}" srcOrd="0" destOrd="0" presId="urn:microsoft.com/office/officeart/2005/8/layout/hList1"/>
    <dgm:cxn modelId="{B34EAC54-B2DF-4D12-8E7D-4E249D61BB0F}" type="presOf" srcId="{25CC7DE7-EDCB-4149-A71B-8BD9693EE642}" destId="{29718D3C-B800-4291-B184-ACD844F76B73}" srcOrd="0" destOrd="4" presId="urn:microsoft.com/office/officeart/2005/8/layout/hList1"/>
    <dgm:cxn modelId="{603301C0-3D86-4628-BF75-A5E7C0470B70}" srcId="{E7013D28-50FF-46AF-90CC-73B56BA75C6E}" destId="{62903F10-4472-4540-876A-9B952FDF246E}" srcOrd="1" destOrd="0" parTransId="{C1724478-0565-40CB-AC75-470F2389EE11}" sibTransId="{024609ED-2740-4A94-A7B7-611F247B0D19}"/>
    <dgm:cxn modelId="{659AB1C4-E022-411F-B952-455721EBBD3A}" srcId="{C0962391-1A41-4BFC-A3BF-7FC3C51C7418}" destId="{FEFD3BD7-AA02-446C-ACA7-7B26E630F8E8}" srcOrd="4" destOrd="0" parTransId="{77CCA86C-28EA-47B7-BDD4-792B91B46604}" sibTransId="{E314B545-5BF4-4D65-9EA4-1E8C74F86691}"/>
    <dgm:cxn modelId="{6E37C216-0785-46B0-8D62-AC808B422FB2}" srcId="{C0962391-1A41-4BFC-A3BF-7FC3C51C7418}" destId="{4C6E8BC9-83BE-4556-A2E4-4266AF4EDD17}" srcOrd="3" destOrd="0" parTransId="{51129F4A-58FF-4859-AD85-DDD7BBC6E28B}" sibTransId="{D84F13BD-D969-4800-B1F6-91F9E04FA2A4}"/>
    <dgm:cxn modelId="{761525E4-CF6E-42B1-922D-14D3AD14A26B}" type="presParOf" srcId="{8A353313-751B-4158-B340-80AEBB67F014}" destId="{986CDB10-1A10-401E-8E00-213475610AD0}" srcOrd="0" destOrd="0" presId="urn:microsoft.com/office/officeart/2005/8/layout/hList1"/>
    <dgm:cxn modelId="{CF789184-A5C3-49C7-8EE7-3B5E2733D341}" type="presParOf" srcId="{986CDB10-1A10-401E-8E00-213475610AD0}" destId="{835728E1-E323-4927-B307-E8FDD9C893F7}" srcOrd="0" destOrd="0" presId="urn:microsoft.com/office/officeart/2005/8/layout/hList1"/>
    <dgm:cxn modelId="{CE7EC500-51CA-43B4-A4E5-15A7459CBC92}" type="presParOf" srcId="{986CDB10-1A10-401E-8E00-213475610AD0}" destId="{33197362-6036-4079-89AD-DD6E74606D17}" srcOrd="1" destOrd="0" presId="urn:microsoft.com/office/officeart/2005/8/layout/hList1"/>
    <dgm:cxn modelId="{15237CD0-7958-4BCB-B95F-6FC997B249F4}" type="presParOf" srcId="{8A353313-751B-4158-B340-80AEBB67F014}" destId="{362C3722-2537-4988-8DFD-A676AB27592E}" srcOrd="1" destOrd="0" presId="urn:microsoft.com/office/officeart/2005/8/layout/hList1"/>
    <dgm:cxn modelId="{61A1BDD2-C75D-48CB-A2EA-EBDD36D6EA4D}" type="presParOf" srcId="{8A353313-751B-4158-B340-80AEBB67F014}" destId="{7CB35FBA-5CA3-40D6-81D9-BD08BCEFD1C1}" srcOrd="2" destOrd="0" presId="urn:microsoft.com/office/officeart/2005/8/layout/hList1"/>
    <dgm:cxn modelId="{20A8E1A3-4CB1-42F2-8EED-3F3F907B8B65}" type="presParOf" srcId="{7CB35FBA-5CA3-40D6-81D9-BD08BCEFD1C1}" destId="{79758377-9BFA-4D84-95F9-2919ECC2B1B4}" srcOrd="0" destOrd="0" presId="urn:microsoft.com/office/officeart/2005/8/layout/hList1"/>
    <dgm:cxn modelId="{4DE1C493-F2DF-4EDE-9E08-841E27E7EE58}" type="presParOf" srcId="{7CB35FBA-5CA3-40D6-81D9-BD08BCEFD1C1}" destId="{29718D3C-B800-4291-B184-ACD844F76B73}" srcOrd="1" destOrd="0" presId="urn:microsoft.com/office/officeart/2005/8/layout/hList1"/>
    <dgm:cxn modelId="{B5D88FB3-906C-4F05-9182-9BDB9C4B62F8}" type="presParOf" srcId="{8A353313-751B-4158-B340-80AEBB67F014}" destId="{29B9259D-C4EC-4335-9BBD-DB6329EBFEF8}" srcOrd="3" destOrd="0" presId="urn:microsoft.com/office/officeart/2005/8/layout/hList1"/>
    <dgm:cxn modelId="{47B83442-CC5D-45E1-9841-BAE4C3229017}" type="presParOf" srcId="{8A353313-751B-4158-B340-80AEBB67F014}" destId="{A96C8056-E5DC-49D1-A3A0-F509E22FC03D}" srcOrd="4" destOrd="0" presId="urn:microsoft.com/office/officeart/2005/8/layout/hList1"/>
    <dgm:cxn modelId="{52ACED92-E307-48AA-AA45-67E9AAD022CE}" type="presParOf" srcId="{A96C8056-E5DC-49D1-A3A0-F509E22FC03D}" destId="{080D1E01-9E5B-457E-98BA-E7858DB14FB4}" srcOrd="0" destOrd="0" presId="urn:microsoft.com/office/officeart/2005/8/layout/hList1"/>
    <dgm:cxn modelId="{464673C3-CDCB-4765-933E-75DB312B24CB}" type="presParOf" srcId="{A96C8056-E5DC-49D1-A3A0-F509E22FC03D}" destId="{A4829C74-F68B-4A4C-A719-3311B3A650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4FAD5-04AE-4253-BCB4-E15F8A67DAF1}">
      <dsp:nvSpPr>
        <dsp:cNvPr id="0" name=""/>
        <dsp:cNvSpPr/>
      </dsp:nvSpPr>
      <dsp:spPr>
        <a:xfrm>
          <a:off x="2971837" y="315"/>
          <a:ext cx="4410000" cy="5061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Acute coronary syndromes</a:t>
          </a:r>
          <a:endParaRPr lang="en-US" sz="2700" kern="1200" dirty="0"/>
        </a:p>
      </dsp:txBody>
      <dsp:txXfrm>
        <a:off x="2971837" y="315"/>
        <a:ext cx="4410000" cy="506173"/>
      </dsp:txXfrm>
    </dsp:sp>
    <dsp:sp modelId="{A13286FD-66A9-4175-A90A-5A7F2198FAD1}">
      <dsp:nvSpPr>
        <dsp:cNvPr id="0" name=""/>
        <dsp:cNvSpPr/>
      </dsp:nvSpPr>
      <dsp:spPr>
        <a:xfrm>
          <a:off x="4816837" y="531798"/>
          <a:ext cx="720000" cy="506173"/>
        </a:xfrm>
        <a:prstGeom prst="rect">
          <a:avLst/>
        </a:prstGeom>
        <a:gradFill rotWithShape="0">
          <a:gsLst>
            <a:gs pos="0">
              <a:schemeClr val="accent4">
                <a:hueOff val="715133"/>
                <a:satOff val="314"/>
                <a:lumOff val="-91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715133"/>
                <a:satOff val="314"/>
                <a:lumOff val="-91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715133"/>
                <a:satOff val="314"/>
                <a:lumOff val="-91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MI</a:t>
          </a:r>
          <a:endParaRPr lang="en-US" sz="2700" kern="1200" dirty="0"/>
        </a:p>
      </dsp:txBody>
      <dsp:txXfrm>
        <a:off x="4816837" y="531798"/>
        <a:ext cx="720000" cy="506173"/>
      </dsp:txXfrm>
    </dsp:sp>
    <dsp:sp modelId="{9C812504-D2BF-4CDF-959D-2360AD20D310}">
      <dsp:nvSpPr>
        <dsp:cNvPr id="0" name=""/>
        <dsp:cNvSpPr/>
      </dsp:nvSpPr>
      <dsp:spPr>
        <a:xfrm>
          <a:off x="3106837" y="1063280"/>
          <a:ext cx="4140000" cy="506173"/>
        </a:xfrm>
        <a:prstGeom prst="rect">
          <a:avLst/>
        </a:prstGeom>
        <a:gradFill rotWithShape="0">
          <a:gsLst>
            <a:gs pos="0">
              <a:schemeClr val="accent4">
                <a:hueOff val="1430267"/>
                <a:satOff val="628"/>
                <a:lumOff val="-183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1430267"/>
                <a:satOff val="628"/>
                <a:lumOff val="-183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1430267"/>
                <a:satOff val="628"/>
                <a:lumOff val="-183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Stable or unstable angina</a:t>
          </a:r>
          <a:endParaRPr lang="en-US" sz="2700" kern="1200" dirty="0"/>
        </a:p>
      </dsp:txBody>
      <dsp:txXfrm>
        <a:off x="3106837" y="1063280"/>
        <a:ext cx="4140000" cy="506173"/>
      </dsp:txXfrm>
    </dsp:sp>
    <dsp:sp modelId="{F7116808-032F-4F56-A058-B1D8F9EBEDD6}">
      <dsp:nvSpPr>
        <dsp:cNvPr id="0" name=""/>
        <dsp:cNvSpPr/>
      </dsp:nvSpPr>
      <dsp:spPr>
        <a:xfrm>
          <a:off x="3106837" y="1594763"/>
          <a:ext cx="4140000" cy="506173"/>
        </a:xfrm>
        <a:prstGeom prst="rect">
          <a:avLst/>
        </a:prstGeom>
        <a:gradFill rotWithShape="0">
          <a:gsLst>
            <a:gs pos="0">
              <a:schemeClr val="accent4">
                <a:hueOff val="2145400"/>
                <a:satOff val="942"/>
                <a:lumOff val="-274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2145400"/>
                <a:satOff val="942"/>
                <a:lumOff val="-274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2145400"/>
                <a:satOff val="942"/>
                <a:lumOff val="-274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arterial revascularization</a:t>
          </a:r>
          <a:endParaRPr lang="en-US" sz="2700" kern="1200" dirty="0"/>
        </a:p>
      </dsp:txBody>
      <dsp:txXfrm>
        <a:off x="3106837" y="1594763"/>
        <a:ext cx="4140000" cy="506173"/>
      </dsp:txXfrm>
    </dsp:sp>
    <dsp:sp modelId="{D20CB5E0-62F7-4D7E-8EDF-868855729741}">
      <dsp:nvSpPr>
        <dsp:cNvPr id="0" name=""/>
        <dsp:cNvSpPr/>
      </dsp:nvSpPr>
      <dsp:spPr>
        <a:xfrm>
          <a:off x="4603087" y="2126245"/>
          <a:ext cx="1147500" cy="506173"/>
        </a:xfrm>
        <a:prstGeom prst="rect">
          <a:avLst/>
        </a:prstGeom>
        <a:gradFill rotWithShape="0">
          <a:gsLst>
            <a:gs pos="0">
              <a:schemeClr val="accent4">
                <a:hueOff val="2860534"/>
                <a:satOff val="1255"/>
                <a:lumOff val="-366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2860534"/>
                <a:satOff val="1255"/>
                <a:lumOff val="-366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2860534"/>
                <a:satOff val="1255"/>
                <a:lumOff val="-366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Stroke</a:t>
          </a:r>
          <a:endParaRPr lang="en-US" sz="2700" kern="1200" dirty="0"/>
        </a:p>
      </dsp:txBody>
      <dsp:txXfrm>
        <a:off x="4603087" y="2126245"/>
        <a:ext cx="1147500" cy="506173"/>
      </dsp:txXfrm>
    </dsp:sp>
    <dsp:sp modelId="{78CA97AB-F1E5-4E1C-8041-06FD6D736DD8}">
      <dsp:nvSpPr>
        <dsp:cNvPr id="0" name=""/>
        <dsp:cNvSpPr/>
      </dsp:nvSpPr>
      <dsp:spPr>
        <a:xfrm>
          <a:off x="3106837" y="2657728"/>
          <a:ext cx="4140000" cy="506173"/>
        </a:xfrm>
        <a:prstGeom prst="rect">
          <a:avLst/>
        </a:prstGeom>
        <a:gradFill rotWithShape="0">
          <a:gsLst>
            <a:gs pos="0">
              <a:schemeClr val="accent4">
                <a:hueOff val="3575667"/>
                <a:satOff val="1569"/>
                <a:lumOff val="-457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3575667"/>
                <a:satOff val="1569"/>
                <a:lumOff val="-457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3575667"/>
                <a:satOff val="1569"/>
                <a:lumOff val="-457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Transient ischemic attack</a:t>
          </a:r>
          <a:endParaRPr lang="en-US" sz="2700" kern="1200" dirty="0"/>
        </a:p>
      </dsp:txBody>
      <dsp:txXfrm>
        <a:off x="3106837" y="2657728"/>
        <a:ext cx="4140000" cy="506173"/>
      </dsp:txXfrm>
    </dsp:sp>
    <dsp:sp modelId="{336A3C14-5F8F-4AEB-8078-CCAE0F8A3392}">
      <dsp:nvSpPr>
        <dsp:cNvPr id="0" name=""/>
        <dsp:cNvSpPr/>
      </dsp:nvSpPr>
      <dsp:spPr>
        <a:xfrm>
          <a:off x="1036837" y="3189210"/>
          <a:ext cx="8280000" cy="506173"/>
        </a:xfrm>
        <a:prstGeom prst="rect">
          <a:avLst/>
        </a:prstGeom>
        <a:gradFill rotWithShape="0">
          <a:gsLst>
            <a:gs pos="0">
              <a:schemeClr val="accent4">
                <a:hueOff val="4290800"/>
                <a:satOff val="1883"/>
                <a:lumOff val="-549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4290800"/>
                <a:satOff val="1883"/>
                <a:lumOff val="-549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4290800"/>
                <a:satOff val="1883"/>
                <a:lumOff val="-549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Peripheral arterial disease of atherosclerotic origin</a:t>
          </a:r>
          <a:endParaRPr lang="en-US" sz="2700" kern="1200" dirty="0"/>
        </a:p>
      </dsp:txBody>
      <dsp:txXfrm>
        <a:off x="1036837" y="3189210"/>
        <a:ext cx="8280000" cy="506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728E1-E323-4927-B307-E8FDD9C893F7}">
      <dsp:nvSpPr>
        <dsp:cNvPr id="0" name=""/>
        <dsp:cNvSpPr/>
      </dsp:nvSpPr>
      <dsp:spPr>
        <a:xfrm>
          <a:off x="3501" y="7483"/>
          <a:ext cx="3413966" cy="8663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Very high risk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3501" y="7483"/>
        <a:ext cx="3413966" cy="866320"/>
      </dsp:txXfrm>
    </dsp:sp>
    <dsp:sp modelId="{33197362-6036-4079-89AD-DD6E74606D17}">
      <dsp:nvSpPr>
        <dsp:cNvPr id="0" name=""/>
        <dsp:cNvSpPr/>
      </dsp:nvSpPr>
      <dsp:spPr>
        <a:xfrm>
          <a:off x="3501" y="873804"/>
          <a:ext cx="3413966" cy="345870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Patients with DM and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established CVD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or target organ damage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or 3 or more major risk factors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or early onset T1DM of long duration (&gt;20 y) </a:t>
          </a:r>
          <a:endParaRPr lang="en-US" sz="2100" kern="1200" dirty="0"/>
        </a:p>
      </dsp:txBody>
      <dsp:txXfrm>
        <a:off x="3501" y="873804"/>
        <a:ext cx="3413966" cy="3458700"/>
      </dsp:txXfrm>
    </dsp:sp>
    <dsp:sp modelId="{79758377-9BFA-4D84-95F9-2919ECC2B1B4}">
      <dsp:nvSpPr>
        <dsp:cNvPr id="0" name=""/>
        <dsp:cNvSpPr/>
      </dsp:nvSpPr>
      <dsp:spPr>
        <a:xfrm>
          <a:off x="3895422" y="7483"/>
          <a:ext cx="3413966" cy="866320"/>
        </a:xfrm>
        <a:prstGeom prst="rect">
          <a:avLst/>
        </a:prstGeom>
        <a:solidFill>
          <a:schemeClr val="accent4">
            <a:hueOff val="2145400"/>
            <a:satOff val="942"/>
            <a:lumOff val="-2745"/>
            <a:alphaOff val="0"/>
          </a:schemeClr>
        </a:solidFill>
        <a:ln w="12700" cap="flat" cmpd="sng" algn="ctr">
          <a:solidFill>
            <a:schemeClr val="accent4">
              <a:hueOff val="2145400"/>
              <a:satOff val="942"/>
              <a:lumOff val="-274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High risk</a:t>
          </a:r>
          <a:endParaRPr lang="en-US" sz="2100" kern="1200" dirty="0"/>
        </a:p>
      </dsp:txBody>
      <dsp:txXfrm>
        <a:off x="3895422" y="7483"/>
        <a:ext cx="3413966" cy="866320"/>
      </dsp:txXfrm>
    </dsp:sp>
    <dsp:sp modelId="{29718D3C-B800-4291-B184-ACD844F76B73}">
      <dsp:nvSpPr>
        <dsp:cNvPr id="0" name=""/>
        <dsp:cNvSpPr/>
      </dsp:nvSpPr>
      <dsp:spPr>
        <a:xfrm>
          <a:off x="3895422" y="873804"/>
          <a:ext cx="3413966" cy="3458700"/>
        </a:xfrm>
        <a:prstGeom prst="rect">
          <a:avLst/>
        </a:prstGeom>
        <a:solidFill>
          <a:schemeClr val="accent4">
            <a:tint val="40000"/>
            <a:alpha val="90000"/>
            <a:hueOff val="2472534"/>
            <a:satOff val="-217"/>
            <a:lumOff val="-46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472534"/>
              <a:satOff val="-217"/>
              <a:lumOff val="-46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Patients with DM duration &gt;_10 years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without target organ damage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 </a:t>
          </a:r>
          <a:r>
            <a:rPr lang="en-US" sz="2100" u="sng" kern="1200" dirty="0" smtClean="0"/>
            <a:t>plus any other </a:t>
          </a:r>
          <a:r>
            <a:rPr lang="en-US" sz="2100" kern="1200" dirty="0" smtClean="0"/>
            <a:t>additional risk factor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>
        <a:off x="3895422" y="873804"/>
        <a:ext cx="3413966" cy="3458700"/>
      </dsp:txXfrm>
    </dsp:sp>
    <dsp:sp modelId="{080D1E01-9E5B-457E-98BA-E7858DB14FB4}">
      <dsp:nvSpPr>
        <dsp:cNvPr id="0" name=""/>
        <dsp:cNvSpPr/>
      </dsp:nvSpPr>
      <dsp:spPr>
        <a:xfrm>
          <a:off x="7787344" y="7483"/>
          <a:ext cx="3413966" cy="866320"/>
        </a:xfrm>
        <a:prstGeom prst="rect">
          <a:avLst/>
        </a:prstGeom>
        <a:solidFill>
          <a:schemeClr val="accent4">
            <a:hueOff val="4290800"/>
            <a:satOff val="1883"/>
            <a:lumOff val="-5490"/>
            <a:alphaOff val="0"/>
          </a:schemeClr>
        </a:solidFill>
        <a:ln w="12700" cap="flat" cmpd="sng" algn="ctr">
          <a:solidFill>
            <a:schemeClr val="accent4">
              <a:hueOff val="4290800"/>
              <a:satOff val="1883"/>
              <a:lumOff val="-549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moderate</a:t>
          </a:r>
          <a:endParaRPr lang="en-US" sz="2100" kern="1200" dirty="0"/>
        </a:p>
      </dsp:txBody>
      <dsp:txXfrm>
        <a:off x="7787344" y="7483"/>
        <a:ext cx="3413966" cy="866320"/>
      </dsp:txXfrm>
    </dsp:sp>
    <dsp:sp modelId="{A4829C74-F68B-4A4C-A719-3311B3A650CA}">
      <dsp:nvSpPr>
        <dsp:cNvPr id="0" name=""/>
        <dsp:cNvSpPr/>
      </dsp:nvSpPr>
      <dsp:spPr>
        <a:xfrm>
          <a:off x="7790845" y="846826"/>
          <a:ext cx="3413966" cy="3458700"/>
        </a:xfrm>
        <a:prstGeom prst="rect">
          <a:avLst/>
        </a:prstGeom>
        <a:solidFill>
          <a:schemeClr val="accent4">
            <a:tint val="40000"/>
            <a:alpha val="90000"/>
            <a:hueOff val="4945067"/>
            <a:satOff val="-434"/>
            <a:lumOff val="-93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945067"/>
              <a:satOff val="-434"/>
              <a:lumOff val="-93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Young </a:t>
          </a:r>
          <a:r>
            <a:rPr lang="en-US" sz="2100" kern="1200" dirty="0" err="1" smtClean="0"/>
            <a:t>pt</a:t>
          </a:r>
          <a:r>
            <a:rPr lang="en-US" sz="2100" kern="1200" dirty="0" smtClean="0"/>
            <a:t> s (T1DM &lt;35 y or T2DM &lt;50 y)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DM duration &lt;10 years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Without other risk factors</a:t>
          </a:r>
          <a:endParaRPr lang="en-US" sz="2100" kern="1200" dirty="0"/>
        </a:p>
      </dsp:txBody>
      <dsp:txXfrm>
        <a:off x="7790845" y="846826"/>
        <a:ext cx="3413966" cy="3458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6F9E-F9DF-4887-A373-BC764730EC8F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F7CBA-D7E7-4F7C-B209-65BD2A474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48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6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8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Segoe UI Symbol" panose="020B0502040204020203" pitchFamily="34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Segoe UI Symbol" panose="020B050204020402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6397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10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51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13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50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9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7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2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8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02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8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43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87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8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ymbol" panose="020B0502040204020203" pitchFamily="34" charset="0"/>
              </a:defRPr>
            </a:lvl1pPr>
          </a:lstStyle>
          <a:p>
            <a:fld id="{87DE6118-2437-4B30-8E3C-4D2BE6020583}" type="datetimeFigureOut">
              <a:rPr lang="en-US" smtClean="0"/>
              <a:pPr/>
              <a:t>12/23/2019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Segoe UI Symbol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Segoe UI Symbol" panose="020B0502040204020203" pitchFamily="34" charset="0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59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Segoe UI Symbol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Segoe UI Symbol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Segoe UI Symbol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Segoe UI Symbol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Segoe UI Symbol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lancet.com/diabetes-endocrinology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tools.acc.org/ASCVD-Risk-Estimator-Plus/#!/calculate/estimat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85" y="313526"/>
            <a:ext cx="7612312" cy="6272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81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533" y="24810"/>
            <a:ext cx="12287534" cy="6833189"/>
          </a:xfrm>
        </p:spPr>
      </p:pic>
    </p:spTree>
    <p:extLst>
      <p:ext uri="{BB962C8B-B14F-4D97-AF65-F5344CB8AC3E}">
        <p14:creationId xmlns:p14="http://schemas.microsoft.com/office/powerpoint/2010/main" val="286138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9554" y="241110"/>
            <a:ext cx="5671814" cy="407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499" y="1"/>
            <a:ext cx="10353761" cy="914400"/>
          </a:xfrm>
        </p:spPr>
        <p:txBody>
          <a:bodyPr/>
          <a:lstStyle/>
          <a:p>
            <a:r>
              <a:rPr lang="en-US" dirty="0" smtClean="0"/>
              <a:t>DM in Adults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89" y="914401"/>
            <a:ext cx="9560780" cy="575203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359" y="122829"/>
            <a:ext cx="948942" cy="7915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400000">
            <a:off x="-2544701" y="3373742"/>
            <a:ext cx="62160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Symbol" panose="020B0502040204020203" pitchFamily="34" charset="0"/>
              </a:rPr>
              <a:t>Guideline on the Management of Blood </a:t>
            </a:r>
            <a:r>
              <a:rPr lang="en-US" dirty="0" smtClean="0">
                <a:latin typeface="Segoe UI Symbol" panose="020B0502040204020203" pitchFamily="34" charset="0"/>
              </a:rPr>
              <a:t>Cholesterol.2018</a:t>
            </a:r>
            <a:endParaRPr lang="en-US" dirty="0"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04" y="1905107"/>
            <a:ext cx="9955909" cy="28462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137" y="782613"/>
            <a:ext cx="1383912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82" y="310763"/>
            <a:ext cx="10548141" cy="14193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6" y="1992573"/>
            <a:ext cx="11928139" cy="47698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</a:t>
            </a:r>
            <a:r>
              <a:rPr lang="en-US" dirty="0"/>
              <a:t>adults </a:t>
            </a:r>
            <a:r>
              <a:rPr lang="en-US" dirty="0">
                <a:solidFill>
                  <a:srgbClr val="FFC000"/>
                </a:solidFill>
              </a:rPr>
              <a:t>40 to 75 years of age </a:t>
            </a:r>
            <a:r>
              <a:rPr lang="en-US" dirty="0"/>
              <a:t>with </a:t>
            </a:r>
            <a:r>
              <a:rPr lang="en-US" u="sng" dirty="0"/>
              <a:t>DM</a:t>
            </a:r>
            <a:r>
              <a:rPr lang="en-US" dirty="0"/>
              <a:t> are at </a:t>
            </a:r>
            <a:r>
              <a:rPr lang="en-US" u="sng" dirty="0"/>
              <a:t>intermediate or high-risk </a:t>
            </a:r>
            <a:r>
              <a:rPr lang="en-US" dirty="0"/>
              <a:t>(PCE ≥7.5% 10-year risk) of ASCVD events .</a:t>
            </a:r>
          </a:p>
          <a:p>
            <a:r>
              <a:rPr lang="en-US" dirty="0"/>
              <a:t>A meta-analysis of these trials found that </a:t>
            </a:r>
            <a:r>
              <a:rPr lang="en-US" u="sng" dirty="0"/>
              <a:t>moderate</a:t>
            </a:r>
            <a:r>
              <a:rPr lang="en-US" dirty="0"/>
              <a:t>-intensity statin </a:t>
            </a:r>
            <a:r>
              <a:rPr lang="en-US" dirty="0" smtClean="0"/>
              <a:t>is </a:t>
            </a:r>
            <a:r>
              <a:rPr lang="en-US" dirty="0"/>
              <a:t>associated with a </a:t>
            </a:r>
            <a:r>
              <a:rPr lang="en-US" dirty="0">
                <a:solidFill>
                  <a:srgbClr val="FFC000"/>
                </a:solidFill>
              </a:rPr>
              <a:t>risk reduction of </a:t>
            </a:r>
            <a:r>
              <a:rPr lang="en-US" dirty="0" smtClean="0">
                <a:solidFill>
                  <a:srgbClr val="FFC000"/>
                </a:solidFill>
              </a:rPr>
              <a:t>25% _ </a:t>
            </a:r>
            <a:r>
              <a:rPr lang="en-US" dirty="0" smtClean="0"/>
              <a:t>No </a:t>
            </a:r>
            <a:r>
              <a:rPr lang="en-US" dirty="0"/>
              <a:t>apparent difference in benefit between type 1 and type 2 DM . </a:t>
            </a:r>
          </a:p>
          <a:p>
            <a:r>
              <a:rPr lang="en-US" dirty="0"/>
              <a:t>Therefore, on the basis of a </a:t>
            </a:r>
            <a:r>
              <a:rPr lang="en-US" u="sng" dirty="0"/>
              <a:t>high level of evidence</a:t>
            </a:r>
            <a:r>
              <a:rPr lang="en-US" dirty="0"/>
              <a:t>, </a:t>
            </a:r>
            <a:r>
              <a:rPr lang="en-US" sz="2300" dirty="0"/>
              <a:t>moderate</a:t>
            </a:r>
            <a:r>
              <a:rPr lang="en-US" dirty="0"/>
              <a:t>-intensity statin therapy is indicated in patients 40 to 75 years of age with DM for primary prevention.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u="sng" dirty="0"/>
              <a:t>residual risk </a:t>
            </a:r>
            <a:r>
              <a:rPr lang="en-US" dirty="0"/>
              <a:t>among </a:t>
            </a:r>
            <a:r>
              <a:rPr lang="en-US" dirty="0" smtClean="0"/>
              <a:t>the statin-treated </a:t>
            </a:r>
            <a:r>
              <a:rPr lang="en-US" dirty="0"/>
              <a:t>groups in these trials, together with the evidence of </a:t>
            </a:r>
            <a:r>
              <a:rPr lang="en-US" u="sng" dirty="0"/>
              <a:t>benefit from </a:t>
            </a:r>
            <a:r>
              <a:rPr lang="en-US" sz="2400" u="sng" dirty="0"/>
              <a:t>high</a:t>
            </a:r>
            <a:r>
              <a:rPr lang="en-US" u="sng" dirty="0"/>
              <a:t>-intensity </a:t>
            </a:r>
            <a:r>
              <a:rPr lang="en-US" dirty="0" smtClean="0"/>
              <a:t>statin in primary prevention among </a:t>
            </a:r>
            <a:r>
              <a:rPr lang="en-US" u="sng" dirty="0" smtClean="0">
                <a:solidFill>
                  <a:srgbClr val="FFC000"/>
                </a:solidFill>
              </a:rPr>
              <a:t>men &gt;50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FFC000"/>
                </a:solidFill>
              </a:rPr>
              <a:t>women &gt;60 </a:t>
            </a:r>
            <a:r>
              <a:rPr lang="en-US" dirty="0" smtClean="0"/>
              <a:t>years of age ,</a:t>
            </a:r>
            <a:r>
              <a:rPr lang="en-US" sz="2800" dirty="0" smtClean="0"/>
              <a:t>high</a:t>
            </a:r>
            <a:r>
              <a:rPr lang="en-US" dirty="0" smtClean="0"/>
              <a:t>-intensity statin to </a:t>
            </a:r>
            <a:r>
              <a:rPr lang="en-US" u="sng" dirty="0" smtClean="0"/>
              <a:t>maximize risk reduction </a:t>
            </a:r>
            <a:r>
              <a:rPr lang="en-US" dirty="0" smtClean="0"/>
              <a:t>is preferred for patients with DM as they </a:t>
            </a:r>
            <a:r>
              <a:rPr lang="en-US" u="sng" dirty="0" smtClean="0"/>
              <a:t>age</a:t>
            </a:r>
            <a:r>
              <a:rPr lang="en-US" dirty="0" smtClean="0"/>
              <a:t> or if they </a:t>
            </a:r>
            <a:r>
              <a:rPr lang="en-US" u="sng" dirty="0" smtClean="0"/>
              <a:t>have risk modifiers</a:t>
            </a:r>
            <a:r>
              <a:rPr lang="en-US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423" y="310763"/>
            <a:ext cx="1138252" cy="95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1" y="1883391"/>
            <a:ext cx="11450470" cy="4745590"/>
          </a:xfrm>
        </p:spPr>
        <p:txBody>
          <a:bodyPr>
            <a:no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is a wide spectrum of risk among individuals with </a:t>
            </a:r>
            <a:r>
              <a:rPr lang="en-US" u="sng" dirty="0"/>
              <a:t>DM </a:t>
            </a:r>
            <a:r>
              <a:rPr lang="en-US" dirty="0"/>
              <a:t>that varies with </a:t>
            </a:r>
            <a:r>
              <a:rPr lang="en-US" u="sng" dirty="0"/>
              <a:t>age</a:t>
            </a:r>
            <a:r>
              <a:rPr lang="en-US" dirty="0"/>
              <a:t>, </a:t>
            </a:r>
            <a:r>
              <a:rPr lang="en-US" u="sng" dirty="0"/>
              <a:t>duration</a:t>
            </a:r>
            <a:r>
              <a:rPr lang="en-US" dirty="0"/>
              <a:t> of DM , and </a:t>
            </a:r>
            <a:r>
              <a:rPr lang="en-US" u="sng" dirty="0" smtClean="0"/>
              <a:t>risk </a:t>
            </a:r>
            <a:r>
              <a:rPr lang="en-US" u="sng" dirty="0"/>
              <a:t>factors </a:t>
            </a:r>
            <a:r>
              <a:rPr lang="en-US" dirty="0"/>
              <a:t>and </a:t>
            </a:r>
            <a:r>
              <a:rPr lang="en-US" u="sng" dirty="0"/>
              <a:t>risk modifiers </a:t>
            </a:r>
            <a:r>
              <a:rPr lang="en-US" dirty="0"/>
              <a:t>common to the general population, as well as those specific to the population with DM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the decision to upgrade statin treatment from </a:t>
            </a:r>
            <a:r>
              <a:rPr lang="en-US" u="sng" dirty="0"/>
              <a:t>moderate to high </a:t>
            </a:r>
            <a:r>
              <a:rPr lang="en-US" dirty="0"/>
              <a:t>intensity is influenced by the level of </a:t>
            </a:r>
            <a:r>
              <a:rPr lang="en-US" u="sng" dirty="0"/>
              <a:t>ASCVD risk</a:t>
            </a:r>
            <a:r>
              <a:rPr lang="en-US" dirty="0"/>
              <a:t>,</a:t>
            </a:r>
            <a:r>
              <a:rPr lang="en-US" u="sng" dirty="0"/>
              <a:t> the PCE risk estimator in adults 40 to 75 years of age with DM </a:t>
            </a:r>
            <a:r>
              <a:rPr lang="en-US" dirty="0"/>
              <a:t>has utility in refining treatment decisions in these patients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ASCVD risk score, however, </a:t>
            </a:r>
            <a:r>
              <a:rPr lang="en-US" u="sng" dirty="0"/>
              <a:t>does not determine </a:t>
            </a:r>
            <a:r>
              <a:rPr lang="en-US" dirty="0"/>
              <a:t>whether statin intensity should be increased Rather, it begins an evaluation that includes </a:t>
            </a:r>
            <a:r>
              <a:rPr lang="en-US" u="sng" dirty="0"/>
              <a:t>clinician judgment </a:t>
            </a:r>
            <a:r>
              <a:rPr lang="en-US" dirty="0"/>
              <a:t>of the individual’s global risk, the potential for</a:t>
            </a:r>
            <a:r>
              <a:rPr lang="en-US" b="1" u="sng" dirty="0"/>
              <a:t> benefit from a high-intensity </a:t>
            </a:r>
            <a:r>
              <a:rPr lang="en-US" dirty="0"/>
              <a:t>statin versus the potential for </a:t>
            </a:r>
            <a:r>
              <a:rPr lang="en-US" u="sng" dirty="0"/>
              <a:t>adverse</a:t>
            </a:r>
            <a:r>
              <a:rPr lang="en-US" dirty="0"/>
              <a:t> effects or </a:t>
            </a:r>
            <a:r>
              <a:rPr lang="en-US" u="sng" dirty="0"/>
              <a:t>drug </a:t>
            </a:r>
            <a:r>
              <a:rPr lang="en-US" u="sng" dirty="0" err="1"/>
              <a:t>drug</a:t>
            </a:r>
            <a:r>
              <a:rPr lang="en-US" u="sng" dirty="0"/>
              <a:t> interactions </a:t>
            </a:r>
            <a:r>
              <a:rPr lang="en-US" dirty="0"/>
              <a:t>and evaluation should also include </a:t>
            </a:r>
            <a:r>
              <a:rPr lang="en-US" u="sng" dirty="0"/>
              <a:t>patient preferences</a:t>
            </a:r>
            <a:r>
              <a:rPr lang="en-US" dirty="0"/>
              <a:t> and values.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829" y="343033"/>
            <a:ext cx="1383912" cy="1158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61" y="343033"/>
            <a:ext cx="10421652" cy="12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42949"/>
            <a:ext cx="12028227" cy="4585648"/>
          </a:xfrm>
        </p:spPr>
        <p:txBody>
          <a:bodyPr>
            <a:noAutofit/>
          </a:bodyPr>
          <a:lstStyle/>
          <a:p>
            <a:r>
              <a:rPr lang="en-US" sz="2400" dirty="0" smtClean="0"/>
              <a:t>3. </a:t>
            </a:r>
            <a:r>
              <a:rPr lang="en-US" sz="2400" dirty="0"/>
              <a:t>Although trials using </a:t>
            </a:r>
            <a:r>
              <a:rPr lang="en-US" sz="2400" u="sng" dirty="0"/>
              <a:t>moderate</a:t>
            </a:r>
            <a:r>
              <a:rPr lang="en-US" sz="2400" dirty="0"/>
              <a:t>-intensity statin </a:t>
            </a:r>
            <a:r>
              <a:rPr lang="en-US" sz="2400" dirty="0" smtClean="0"/>
              <a:t>demonstrate significant </a:t>
            </a:r>
            <a:r>
              <a:rPr lang="en-US" sz="2400" u="sng" dirty="0" smtClean="0"/>
              <a:t>benefit</a:t>
            </a:r>
            <a:r>
              <a:rPr lang="en-US" sz="2400" dirty="0" smtClean="0"/>
              <a:t> </a:t>
            </a:r>
            <a:r>
              <a:rPr lang="en-US" sz="2400" dirty="0"/>
              <a:t>in such individuals, the </a:t>
            </a:r>
            <a:r>
              <a:rPr lang="en-US" sz="2400" u="sng" dirty="0"/>
              <a:t>residual risk </a:t>
            </a:r>
            <a:r>
              <a:rPr lang="en-US" sz="2400" dirty="0"/>
              <a:t>in the statin treatment groups in these trials </a:t>
            </a:r>
            <a:r>
              <a:rPr lang="en-US" sz="2400" dirty="0" smtClean="0"/>
              <a:t>remained high (8.5</a:t>
            </a:r>
            <a:r>
              <a:rPr lang="en-US" sz="2400" dirty="0"/>
              <a:t>% had major cardiovascular events in 3.8 years) 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On </a:t>
            </a:r>
            <a:r>
              <a:rPr lang="en-US" sz="2400" dirty="0"/>
              <a:t>the basis of these considerations and the fact that </a:t>
            </a:r>
            <a:r>
              <a:rPr lang="en-US" sz="2400" dirty="0" smtClean="0"/>
              <a:t>patients with DM have </a:t>
            </a:r>
            <a:r>
              <a:rPr lang="en-US" sz="2400" dirty="0"/>
              <a:t>a higher </a:t>
            </a:r>
            <a:r>
              <a:rPr lang="en-US" sz="2400" dirty="0" smtClean="0"/>
              <a:t>risk </a:t>
            </a:r>
            <a:r>
              <a:rPr lang="en-US" sz="2400" dirty="0"/>
              <a:t>than </a:t>
            </a:r>
            <a:r>
              <a:rPr lang="en-US" sz="2400" dirty="0" smtClean="0"/>
              <a:t>those </a:t>
            </a:r>
            <a:r>
              <a:rPr lang="en-US" sz="2400" dirty="0"/>
              <a:t>without </a:t>
            </a:r>
            <a:r>
              <a:rPr lang="en-US" sz="2400" dirty="0" smtClean="0"/>
              <a:t>DM , </a:t>
            </a:r>
            <a:r>
              <a:rPr lang="en-US" sz="2400" dirty="0"/>
              <a:t>high-intensity statin </a:t>
            </a:r>
            <a:r>
              <a:rPr lang="en-US" sz="2400" dirty="0" smtClean="0"/>
              <a:t>is </a:t>
            </a:r>
            <a:r>
              <a:rPr lang="en-US" sz="2400" dirty="0"/>
              <a:t>preferred in patients with </a:t>
            </a:r>
            <a:r>
              <a:rPr lang="en-US" sz="2400" dirty="0" smtClean="0"/>
              <a:t>DM as </a:t>
            </a:r>
            <a:r>
              <a:rPr lang="en-US" sz="2400" dirty="0"/>
              <a:t>they age </a:t>
            </a:r>
            <a:r>
              <a:rPr lang="en-US" sz="2400" dirty="0" smtClean="0"/>
              <a:t>or develop </a:t>
            </a:r>
            <a:r>
              <a:rPr lang="en-US" sz="2400" dirty="0"/>
              <a:t>risk modifiers (Table 5).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4659" y="401714"/>
            <a:ext cx="1383912" cy="1158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15" y="1061034"/>
            <a:ext cx="9812056" cy="9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2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51" y="2060812"/>
            <a:ext cx="11291715" cy="45992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4</a:t>
            </a:r>
            <a:r>
              <a:rPr lang="en-US" dirty="0"/>
              <a:t>. </a:t>
            </a:r>
            <a:r>
              <a:rPr lang="en-US" dirty="0" smtClean="0"/>
              <a:t>A long term </a:t>
            </a:r>
            <a:r>
              <a:rPr lang="en-US" sz="2100" dirty="0"/>
              <a:t>cohort</a:t>
            </a:r>
            <a:r>
              <a:rPr lang="en-US" dirty="0"/>
              <a:t> study of </a:t>
            </a:r>
            <a:r>
              <a:rPr lang="en-US" dirty="0" smtClean="0"/>
              <a:t>DM 2 without </a:t>
            </a:r>
            <a:r>
              <a:rPr lang="en-US" dirty="0"/>
              <a:t>ASCVD, incident rates of MI averaged 25.6 per 1000 person-years </a:t>
            </a:r>
            <a:r>
              <a:rPr lang="en-US" dirty="0" smtClean="0"/>
              <a:t>in </a:t>
            </a:r>
            <a:r>
              <a:rPr lang="en-US" dirty="0"/>
              <a:t>those &gt;75 years of </a:t>
            </a:r>
            <a:r>
              <a:rPr lang="en-US" dirty="0" smtClean="0"/>
              <a:t>age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Another </a:t>
            </a:r>
            <a:r>
              <a:rPr lang="en-US" dirty="0"/>
              <a:t>in a </a:t>
            </a:r>
            <a:r>
              <a:rPr lang="en-US" dirty="0" smtClean="0"/>
              <a:t>DM1 cohort </a:t>
            </a:r>
            <a:r>
              <a:rPr lang="en-US" dirty="0"/>
              <a:t>found the 10-year fatal CVD risk in those &gt;75 </a:t>
            </a:r>
            <a:r>
              <a:rPr lang="en-US" dirty="0" smtClean="0"/>
              <a:t>y ,70</a:t>
            </a:r>
            <a:r>
              <a:rPr lang="en-US" dirty="0"/>
              <a:t>% in men and 40% in women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Although </a:t>
            </a:r>
            <a:r>
              <a:rPr lang="en-US" dirty="0"/>
              <a:t>no controlled statin trials in </a:t>
            </a:r>
            <a:r>
              <a:rPr lang="en-US" dirty="0" smtClean="0"/>
              <a:t>&gt;</a:t>
            </a:r>
            <a:r>
              <a:rPr lang="en-US" dirty="0"/>
              <a:t>75 </a:t>
            </a:r>
            <a:r>
              <a:rPr lang="en-US" dirty="0" smtClean="0"/>
              <a:t>y are </a:t>
            </a:r>
            <a:r>
              <a:rPr lang="en-US" dirty="0"/>
              <a:t>available, a meta-analysis of the</a:t>
            </a:r>
            <a:r>
              <a:rPr lang="en-US" u="sng" dirty="0"/>
              <a:t> </a:t>
            </a:r>
            <a:r>
              <a:rPr lang="en-US" u="sng" dirty="0" smtClean="0"/>
              <a:t>JUPITER </a:t>
            </a:r>
            <a:r>
              <a:rPr lang="en-US" dirty="0" smtClean="0"/>
              <a:t>and</a:t>
            </a:r>
            <a:r>
              <a:rPr lang="en-US" u="sng" dirty="0" smtClean="0"/>
              <a:t> </a:t>
            </a:r>
            <a:r>
              <a:rPr lang="en-US" u="sng" dirty="0"/>
              <a:t>HOPE-3 </a:t>
            </a:r>
            <a:r>
              <a:rPr lang="en-US" dirty="0" smtClean="0"/>
              <a:t>trials : </a:t>
            </a:r>
            <a:r>
              <a:rPr lang="en-US" u="sng" dirty="0"/>
              <a:t>similar </a:t>
            </a:r>
            <a:r>
              <a:rPr lang="en-US" dirty="0"/>
              <a:t>benefits in ASCVD reduction among those </a:t>
            </a:r>
            <a:r>
              <a:rPr lang="en-US" u="sng" dirty="0"/>
              <a:t>&gt;70 of age versus &lt;70 </a:t>
            </a:r>
            <a:r>
              <a:rPr lang="en-US" dirty="0"/>
              <a:t>years of age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Although </a:t>
            </a:r>
            <a:r>
              <a:rPr lang="en-US" dirty="0"/>
              <a:t>that study included few patients with </a:t>
            </a:r>
            <a:r>
              <a:rPr lang="en-US" dirty="0" smtClean="0"/>
              <a:t>DM , </a:t>
            </a:r>
            <a:r>
              <a:rPr lang="en-US" dirty="0"/>
              <a:t>it does </a:t>
            </a:r>
            <a:r>
              <a:rPr lang="en-US" u="sng" dirty="0"/>
              <a:t>support the continuation of moderate- or high-intensity </a:t>
            </a:r>
            <a:r>
              <a:rPr lang="en-US" dirty="0" smtClean="0"/>
              <a:t>statin for </a:t>
            </a:r>
            <a:r>
              <a:rPr lang="en-US" dirty="0"/>
              <a:t>primary prevention in </a:t>
            </a:r>
            <a:r>
              <a:rPr lang="en-US" dirty="0" smtClean="0"/>
              <a:t>&gt;</a:t>
            </a:r>
            <a:r>
              <a:rPr lang="en-US" dirty="0"/>
              <a:t>75 </a:t>
            </a:r>
            <a:r>
              <a:rPr lang="en-US" dirty="0" smtClean="0"/>
              <a:t>y with DM 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clinician should note that the benefit may be offset by limited life span or increased susceptibility to adverse events in patients in this age group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4" y="133925"/>
            <a:ext cx="1383912" cy="1158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51" y="716506"/>
            <a:ext cx="9556733" cy="97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2534214"/>
            <a:ext cx="12000931" cy="5224011"/>
          </a:xfrm>
        </p:spPr>
        <p:txBody>
          <a:bodyPr>
            <a:normAutofit/>
          </a:bodyPr>
          <a:lstStyle/>
          <a:p>
            <a:r>
              <a:rPr lang="en-US" sz="2400" dirty="0"/>
              <a:t>5. According to a CTT analysis </a:t>
            </a:r>
            <a:r>
              <a:rPr lang="en-US" sz="2400" dirty="0" smtClean="0"/>
              <a:t>,the higher 10-year </a:t>
            </a:r>
            <a:r>
              <a:rPr lang="en-US" sz="2400" dirty="0"/>
              <a:t>ASCVD risk</a:t>
            </a:r>
            <a:r>
              <a:rPr lang="en-US" sz="2400" dirty="0" smtClean="0"/>
              <a:t>, benefit </a:t>
            </a:r>
            <a:r>
              <a:rPr lang="en-US" sz="2400" dirty="0"/>
              <a:t>from increased LDL-C reduction. This is supported by the meta-analyses comparing high-intensity versus </a:t>
            </a:r>
            <a:r>
              <a:rPr lang="en-US" sz="2400" dirty="0" smtClean="0"/>
              <a:t>low-intensity </a:t>
            </a:r>
            <a:r>
              <a:rPr lang="en-US" sz="2400" dirty="0"/>
              <a:t>statin therapy 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Addition </a:t>
            </a:r>
            <a:r>
              <a:rPr lang="en-US" sz="2400" dirty="0"/>
              <a:t>of </a:t>
            </a:r>
            <a:r>
              <a:rPr lang="en-US" sz="2400" u="sng" dirty="0"/>
              <a:t>ezetimibe 10 mg/d to moderate-intensity </a:t>
            </a:r>
            <a:r>
              <a:rPr lang="en-US" sz="2400" dirty="0"/>
              <a:t>statin </a:t>
            </a:r>
            <a:r>
              <a:rPr lang="en-US" sz="2400" dirty="0" smtClean="0"/>
              <a:t>can </a:t>
            </a:r>
            <a:r>
              <a:rPr lang="en-US" sz="2400" dirty="0"/>
              <a:t>achieve the </a:t>
            </a:r>
            <a:r>
              <a:rPr lang="en-US" sz="2400" u="sng" dirty="0"/>
              <a:t>same percent LDL-C lowering </a:t>
            </a:r>
            <a:r>
              <a:rPr lang="en-US" sz="2400" dirty="0"/>
              <a:t>as </a:t>
            </a:r>
            <a:r>
              <a:rPr lang="en-US" sz="2400" u="sng" dirty="0" smtClean="0"/>
              <a:t>high</a:t>
            </a:r>
            <a:r>
              <a:rPr lang="en-US" sz="2400" dirty="0" smtClean="0"/>
              <a:t>-intensity </a:t>
            </a:r>
            <a:r>
              <a:rPr lang="en-US" sz="2400" dirty="0"/>
              <a:t>statin therapy 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Thus</a:t>
            </a:r>
            <a:r>
              <a:rPr lang="en-US" sz="2400" dirty="0"/>
              <a:t>, ezetimibe </a:t>
            </a:r>
            <a:r>
              <a:rPr lang="en-US" sz="2400" dirty="0" smtClean="0"/>
              <a:t>+ moderate-intensity </a:t>
            </a:r>
            <a:r>
              <a:rPr lang="en-US" sz="2400" dirty="0"/>
              <a:t>statin can be considered if a </a:t>
            </a:r>
            <a:r>
              <a:rPr lang="en-US" sz="2400" dirty="0" smtClean="0"/>
              <a:t>high intensity </a:t>
            </a:r>
            <a:r>
              <a:rPr lang="en-US" sz="2400" dirty="0"/>
              <a:t>statin</a:t>
            </a:r>
            <a:r>
              <a:rPr lang="en-US" sz="2400" u="sng" dirty="0"/>
              <a:t> cannot be tolerated </a:t>
            </a:r>
            <a:r>
              <a:rPr lang="en-US" sz="2400" dirty="0"/>
              <a:t>or </a:t>
            </a:r>
            <a:r>
              <a:rPr lang="en-US" sz="2400" u="sng" dirty="0"/>
              <a:t>does not lower </a:t>
            </a:r>
            <a:r>
              <a:rPr lang="en-US" sz="2400" dirty="0"/>
              <a:t>LDL-C, as expected, by ≥50%.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307" y="761724"/>
            <a:ext cx="1383912" cy="1158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45" y="592701"/>
            <a:ext cx="9775833" cy="101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95" y="2582068"/>
            <a:ext cx="11314213" cy="4275932"/>
          </a:xfrm>
        </p:spPr>
        <p:txBody>
          <a:bodyPr>
            <a:normAutofit/>
          </a:bodyPr>
          <a:lstStyle/>
          <a:p>
            <a:r>
              <a:rPr lang="en-US" sz="2400" dirty="0"/>
              <a:t>6. Although </a:t>
            </a:r>
            <a:r>
              <a:rPr lang="en-US" sz="2400" u="sng" dirty="0"/>
              <a:t>the risk of ASCVD is high </a:t>
            </a:r>
            <a:r>
              <a:rPr lang="en-US" sz="2400" dirty="0"/>
              <a:t>in </a:t>
            </a:r>
            <a:r>
              <a:rPr lang="en-US" sz="2400" u="sng" dirty="0"/>
              <a:t>adults &gt;75 years of age with DM </a:t>
            </a:r>
            <a:r>
              <a:rPr lang="en-US" sz="2400" dirty="0"/>
              <a:t>who </a:t>
            </a:r>
            <a:r>
              <a:rPr lang="en-US" sz="2400" u="sng" dirty="0"/>
              <a:t>are not receiving </a:t>
            </a:r>
            <a:r>
              <a:rPr lang="en-US" sz="2400" u="sng" dirty="0" smtClean="0"/>
              <a:t>statin</a:t>
            </a:r>
            <a:r>
              <a:rPr lang="en-US" sz="2400" dirty="0" smtClean="0"/>
              <a:t>, </a:t>
            </a:r>
            <a:r>
              <a:rPr lang="en-US" sz="2400" dirty="0"/>
              <a:t>the benefit of initiating statin </a:t>
            </a:r>
            <a:r>
              <a:rPr lang="en-US" sz="2400" dirty="0" smtClean="0"/>
              <a:t> # in </a:t>
            </a:r>
            <a:r>
              <a:rPr lang="en-US" sz="2400" dirty="0"/>
              <a:t>these individuals may be limited by their </a:t>
            </a:r>
            <a:r>
              <a:rPr lang="en-US" sz="2400" u="sng" dirty="0"/>
              <a:t>reduced life span </a:t>
            </a:r>
            <a:r>
              <a:rPr lang="en-US" sz="2400" dirty="0"/>
              <a:t>or increased </a:t>
            </a:r>
            <a:r>
              <a:rPr lang="en-US" sz="2400" u="sng" dirty="0" smtClean="0"/>
              <a:t>adverse </a:t>
            </a:r>
            <a:r>
              <a:rPr lang="en-US" sz="2400" u="sng" dirty="0"/>
              <a:t>effects </a:t>
            </a:r>
            <a:r>
              <a:rPr lang="en-US" sz="2400" dirty="0"/>
              <a:t>of treatment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It </a:t>
            </a:r>
            <a:r>
              <a:rPr lang="en-US" sz="2400" dirty="0"/>
              <a:t>may </a:t>
            </a:r>
            <a:r>
              <a:rPr lang="en-US" sz="2400" dirty="0" smtClean="0"/>
              <a:t>be reasonable:  </a:t>
            </a:r>
            <a:r>
              <a:rPr lang="en-US" sz="2400" dirty="0"/>
              <a:t>to have a clinician–patient discussion in which the potential </a:t>
            </a:r>
            <a:r>
              <a:rPr lang="en-US" sz="2400" u="sng" dirty="0"/>
              <a:t>benefits and </a:t>
            </a:r>
            <a:r>
              <a:rPr lang="en-US" sz="2400" u="sng" dirty="0" smtClean="0"/>
              <a:t>risks 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003" y="590266"/>
            <a:ext cx="1383912" cy="1158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69" y="590266"/>
            <a:ext cx="10211652" cy="106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715209"/>
              </p:ext>
            </p:extLst>
          </p:nvPr>
        </p:nvGraphicFramePr>
        <p:xfrm>
          <a:off x="362857" y="203201"/>
          <a:ext cx="11480800" cy="63368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8707">
                  <a:extLst>
                    <a:ext uri="{9D8B030D-6E8A-4147-A177-3AD203B41FA5}">
                      <a16:colId xmlns:a16="http://schemas.microsoft.com/office/drawing/2014/main" val="4110776912"/>
                    </a:ext>
                  </a:extLst>
                </a:gridCol>
                <a:gridCol w="8882093">
                  <a:extLst>
                    <a:ext uri="{9D8B030D-6E8A-4147-A177-3AD203B41FA5}">
                      <a16:colId xmlns:a16="http://schemas.microsoft.com/office/drawing/2014/main" val="4150547545"/>
                    </a:ext>
                  </a:extLst>
                </a:gridCol>
              </a:tblGrid>
              <a:tr h="121616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Cholesterol Treatment </a:t>
                      </a:r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Trialists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 Collaboration</a:t>
                      </a:r>
                    </a:p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statin</a:t>
                      </a:r>
                    </a:p>
                    <a:p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Statin reduces the 5-year incidence of major coronary events, coronary revascularization, and stroke by about a 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fifth per </a:t>
                      </a:r>
                      <a:r>
                        <a:rPr lang="en-US" u="sng" dirty="0" err="1" smtClean="0">
                          <a:latin typeface="Segoe UI Symbol" panose="020B0502040204020203" pitchFamily="34" charset="0"/>
                        </a:rPr>
                        <a:t>mmol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/L 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reduction in LDL, 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largely irrespective of initial lipid profile or other baseline characteristics</a:t>
                      </a:r>
                    </a:p>
                    <a:p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913597"/>
                  </a:ext>
                </a:extLst>
              </a:tr>
              <a:tr h="2184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IMPROVE-IT</a:t>
                      </a:r>
                    </a:p>
                    <a:p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ezetimabe</a:t>
                      </a:r>
                      <a:endParaRPr lang="en-US" dirty="0" smtClean="0">
                        <a:latin typeface="Segoe UI Symbol" panose="020B0502040204020203" pitchFamily="34" charset="0"/>
                      </a:endParaRPr>
                    </a:p>
                    <a:p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Adding a 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non-statin lipid-modifying agent 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in concert with a 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statin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 improves CV outcomes in addition to enhancing lipid lowering effects</a:t>
                      </a:r>
                    </a:p>
                    <a:p>
                      <a:endParaRPr lang="en-US" dirty="0" smtClean="0">
                        <a:latin typeface="Segoe UI Symbol" panose="020B0502040204020203" pitchFamily="34" charset="0"/>
                      </a:endParaRPr>
                    </a:p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The subset of patients with DM had</a:t>
                      </a:r>
                      <a:r>
                        <a:rPr lang="en-US" baseline="0" dirty="0" smtClean="0">
                          <a:latin typeface="Segoe UI Symbol" panose="020B0502040204020203" pitchFamily="34" charset="0"/>
                        </a:rPr>
                        <a:t> 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a higher rate of major vascular events than patients without DM (46 vs. 31%)</a:t>
                      </a:r>
                    </a:p>
                    <a:p>
                      <a:endParaRPr lang="en-US" dirty="0" smtClean="0">
                        <a:latin typeface="Segoe UI Symbol" panose="020B0502040204020203" pitchFamily="34" charset="0"/>
                      </a:endParaRPr>
                    </a:p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 CV mortality, major CV event, or nonfatal stroke:</a:t>
                      </a:r>
                    </a:p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34.7% ( sim mono ) vs</a:t>
                      </a:r>
                      <a:r>
                        <a:rPr lang="en-US" baseline="0" dirty="0" smtClean="0">
                          <a:latin typeface="Segoe UI Symbol" panose="020B0502040204020203" pitchFamily="34" charset="0"/>
                        </a:rPr>
                        <a:t> 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 32.7% (sim + </a:t>
                      </a:r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Ezt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) (HR 0.94</a:t>
                      </a:r>
                      <a:r>
                        <a:rPr lang="en-US" baseline="0" dirty="0" smtClean="0">
                          <a:latin typeface="Segoe UI Symbol" panose="020B0502040204020203" pitchFamily="34" charset="0"/>
                        </a:rPr>
                        <a:t> 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;  P=0.016;  NNT 50)</a:t>
                      </a:r>
                    </a:p>
                    <a:p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202468"/>
                  </a:ext>
                </a:extLst>
              </a:tr>
              <a:tr h="209107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FOURIER</a:t>
                      </a:r>
                    </a:p>
                    <a:p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evolocumab</a:t>
                      </a:r>
                      <a:endParaRPr lang="en-US" dirty="0" smtClean="0">
                        <a:latin typeface="Segoe UI Symbol" panose="020B0502040204020203" pitchFamily="34" charset="0"/>
                      </a:endParaRPr>
                    </a:p>
                    <a:p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Evolocumab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 on a background statin therapy lowered 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LDL to a median of 30 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mg /</a:t>
                      </a:r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dL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 and reduced the 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risk of cardiovascular events</a:t>
                      </a:r>
                    </a:p>
                    <a:p>
                      <a:endParaRPr lang="en-US" u="sng" dirty="0" smtClean="0">
                        <a:latin typeface="Segoe UI Symbol" panose="020B0502040204020203" pitchFamily="34" charset="0"/>
                      </a:endParaRPr>
                    </a:p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Patients with ASCVD benefit from the lowering of LDL below current targets</a:t>
                      </a:r>
                    </a:p>
                    <a:p>
                      <a:endParaRPr lang="en-US" dirty="0" smtClean="0">
                        <a:latin typeface="Segoe UI Symbol" panose="020B0502040204020203" pitchFamily="34" charset="0"/>
                      </a:endParaRPr>
                    </a:p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There were reductions of 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21 to 27% in the risk of MI, stroke, coronary revascularization</a:t>
                      </a:r>
                    </a:p>
                    <a:p>
                      <a:endParaRPr lang="en-US" u="sng" dirty="0" smtClean="0">
                        <a:latin typeface="Segoe UI Symbol" panose="020B0502040204020203" pitchFamily="34" charset="0"/>
                      </a:endParaRPr>
                    </a:p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NO effect on cardiovascular mortality</a:t>
                      </a:r>
                    </a:p>
                    <a:p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03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6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2906972"/>
            <a:ext cx="11864454" cy="4769891"/>
          </a:xfrm>
        </p:spPr>
        <p:txBody>
          <a:bodyPr>
            <a:noAutofit/>
          </a:bodyPr>
          <a:lstStyle/>
          <a:p>
            <a:r>
              <a:rPr lang="en-US" dirty="0" smtClean="0"/>
              <a:t>7</a:t>
            </a:r>
            <a:r>
              <a:rPr lang="en-US" dirty="0"/>
              <a:t>. </a:t>
            </a:r>
            <a:r>
              <a:rPr lang="en-US" u="sng" dirty="0" smtClean="0"/>
              <a:t>limited </a:t>
            </a:r>
            <a:r>
              <a:rPr lang="en-US" u="sng" dirty="0"/>
              <a:t>information </a:t>
            </a:r>
            <a:r>
              <a:rPr lang="en-US" dirty="0"/>
              <a:t>on ASCVD rates among individuals 20 to 39 </a:t>
            </a:r>
            <a:r>
              <a:rPr lang="en-US" dirty="0" smtClean="0"/>
              <a:t>y with DM and </a:t>
            </a:r>
            <a:r>
              <a:rPr lang="en-US" dirty="0"/>
              <a:t>no information on whether statin </a:t>
            </a:r>
            <a:r>
              <a:rPr lang="en-US" dirty="0" smtClean="0"/>
              <a:t>is </a:t>
            </a:r>
            <a:r>
              <a:rPr lang="en-US" dirty="0"/>
              <a:t>beneficial 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Although </a:t>
            </a:r>
            <a:r>
              <a:rPr lang="en-US" dirty="0"/>
              <a:t>rates of ASCVD are </a:t>
            </a:r>
            <a:r>
              <a:rPr lang="en-US" u="sng" dirty="0"/>
              <a:t>low in those &lt;30 </a:t>
            </a:r>
            <a:r>
              <a:rPr lang="en-US" dirty="0"/>
              <a:t>years of </a:t>
            </a:r>
            <a:r>
              <a:rPr lang="en-US" dirty="0" smtClean="0"/>
              <a:t>age ,they </a:t>
            </a:r>
            <a:r>
              <a:rPr lang="en-US" u="sng" dirty="0" smtClean="0"/>
              <a:t>increase with </a:t>
            </a:r>
            <a:r>
              <a:rPr lang="en-US" u="sng" dirty="0"/>
              <a:t>time </a:t>
            </a:r>
            <a:r>
              <a:rPr lang="en-US" dirty="0" smtClean="0"/>
              <a:t>and reach </a:t>
            </a:r>
            <a:r>
              <a:rPr lang="en-US" u="sng" dirty="0"/>
              <a:t>intermediate-risk </a:t>
            </a:r>
            <a:r>
              <a:rPr lang="en-US" u="sng" dirty="0" smtClean="0"/>
              <a:t>by </a:t>
            </a:r>
            <a:r>
              <a:rPr lang="en-US" u="sng" dirty="0"/>
              <a:t>30 to </a:t>
            </a:r>
            <a:r>
              <a:rPr lang="en-US" u="sng" dirty="0" smtClean="0"/>
              <a:t>39 </a:t>
            </a:r>
            <a:r>
              <a:rPr lang="en-US" dirty="0" smtClean="0"/>
              <a:t>y , </a:t>
            </a:r>
            <a:r>
              <a:rPr lang="en-US" dirty="0"/>
              <a:t>especially </a:t>
            </a:r>
            <a:r>
              <a:rPr lang="en-US" dirty="0" smtClean="0"/>
              <a:t>with </a:t>
            </a:r>
            <a:r>
              <a:rPr lang="en-US" u="sng" dirty="0"/>
              <a:t>long-standing</a:t>
            </a:r>
            <a:r>
              <a:rPr lang="en-US" dirty="0"/>
              <a:t> </a:t>
            </a:r>
            <a:r>
              <a:rPr lang="en-US" dirty="0" smtClean="0"/>
              <a:t>DM 2 and DM1 of .</a:t>
            </a:r>
          </a:p>
          <a:p>
            <a:pPr marL="0" indent="0">
              <a:buNone/>
            </a:pPr>
            <a:r>
              <a:rPr lang="en-US" dirty="0" smtClean="0"/>
              <a:t> Thus : </a:t>
            </a:r>
            <a:r>
              <a:rPr lang="en-US" sz="2800" dirty="0" smtClean="0"/>
              <a:t>moderate</a:t>
            </a:r>
            <a:r>
              <a:rPr lang="en-US" dirty="0" smtClean="0"/>
              <a:t>-intensity </a:t>
            </a:r>
            <a:r>
              <a:rPr lang="en-US" dirty="0"/>
              <a:t>statin </a:t>
            </a:r>
            <a:r>
              <a:rPr lang="en-US" dirty="0" smtClean="0"/>
              <a:t>with </a:t>
            </a:r>
            <a:r>
              <a:rPr lang="en-US" dirty="0"/>
              <a:t>patients who have had </a:t>
            </a:r>
            <a:r>
              <a:rPr lang="en-US" u="sng" dirty="0" smtClean="0">
                <a:solidFill>
                  <a:srgbClr val="FFC000"/>
                </a:solidFill>
              </a:rPr>
              <a:t>Long-standing </a:t>
            </a:r>
            <a:r>
              <a:rPr lang="en-US" u="sng" dirty="0" smtClean="0"/>
              <a:t>DM2 for </a:t>
            </a:r>
            <a:r>
              <a:rPr lang="en-US" u="sng" dirty="0"/>
              <a:t>at </a:t>
            </a:r>
            <a:r>
              <a:rPr lang="en-US" u="sng" dirty="0" smtClean="0"/>
              <a:t>least 10 </a:t>
            </a:r>
            <a:r>
              <a:rPr lang="en-US" dirty="0"/>
              <a:t>years or </a:t>
            </a:r>
            <a:r>
              <a:rPr lang="en-US" u="sng" dirty="0"/>
              <a:t>type 1 </a:t>
            </a:r>
            <a:r>
              <a:rPr lang="en-US" u="sng" dirty="0" smtClean="0"/>
              <a:t>DM for </a:t>
            </a:r>
            <a:r>
              <a:rPr lang="en-US" u="sng" dirty="0"/>
              <a:t>at least 20 </a:t>
            </a:r>
            <a:r>
              <a:rPr lang="en-US" dirty="0"/>
              <a:t>years </a:t>
            </a:r>
            <a:r>
              <a:rPr lang="en-US" dirty="0" smtClean="0"/>
              <a:t>with </a:t>
            </a:r>
            <a:r>
              <a:rPr lang="en-US" u="sng" dirty="0"/>
              <a:t>1 or more major </a:t>
            </a:r>
            <a:r>
              <a:rPr lang="en-US" u="sng" dirty="0" smtClean="0"/>
              <a:t>CVD </a:t>
            </a:r>
            <a:r>
              <a:rPr lang="en-US" u="sng" dirty="0" smtClean="0">
                <a:solidFill>
                  <a:srgbClr val="FFC000"/>
                </a:solidFill>
              </a:rPr>
              <a:t>risk </a:t>
            </a:r>
            <a:r>
              <a:rPr lang="en-US" u="sng" dirty="0">
                <a:solidFill>
                  <a:srgbClr val="FFC000"/>
                </a:solidFill>
              </a:rPr>
              <a:t>factors </a:t>
            </a:r>
            <a:r>
              <a:rPr lang="en-US" dirty="0"/>
              <a:t>or </a:t>
            </a:r>
            <a:r>
              <a:rPr lang="en-US" u="sng" dirty="0">
                <a:solidFill>
                  <a:srgbClr val="FFC000"/>
                </a:solidFill>
              </a:rPr>
              <a:t>complications</a:t>
            </a:r>
            <a:r>
              <a:rPr lang="en-US" u="sng" dirty="0"/>
              <a:t>, such as </a:t>
            </a:r>
            <a:r>
              <a:rPr lang="en-US" u="sng" dirty="0" smtClean="0"/>
              <a:t>retinopathy ,neuropathy ,nephropathy (GFR </a:t>
            </a:r>
            <a:r>
              <a:rPr lang="en-US" u="sng" dirty="0"/>
              <a:t>&lt;60 </a:t>
            </a:r>
            <a:r>
              <a:rPr lang="en-US" u="sng" dirty="0" smtClean="0"/>
              <a:t>or </a:t>
            </a:r>
            <a:r>
              <a:rPr lang="en-US" u="sng" dirty="0"/>
              <a:t>albuminuria ≥</a:t>
            </a:r>
            <a:r>
              <a:rPr lang="en-US" u="sng" dirty="0" smtClean="0"/>
              <a:t>30) ,or </a:t>
            </a:r>
            <a:r>
              <a:rPr lang="en-US" u="sng" dirty="0"/>
              <a:t>an ABI of &lt;</a:t>
            </a:r>
            <a:r>
              <a:rPr lang="en-US" u="sng" dirty="0" smtClean="0"/>
              <a:t>0.9.</a:t>
            </a:r>
            <a:endParaRPr lang="en-US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295" y="243108"/>
            <a:ext cx="1383912" cy="1158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68" y="243108"/>
            <a:ext cx="9706600" cy="177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8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27" y="80972"/>
            <a:ext cx="8215953" cy="6758514"/>
          </a:xfrm>
        </p:spPr>
      </p:pic>
      <p:sp>
        <p:nvSpPr>
          <p:cNvPr id="9" name="Minus 8"/>
          <p:cNvSpPr/>
          <p:nvPr/>
        </p:nvSpPr>
        <p:spPr>
          <a:xfrm>
            <a:off x="7165076" y="1733266"/>
            <a:ext cx="1105468" cy="45719"/>
          </a:xfrm>
          <a:prstGeom prst="mathMinu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154" y="285415"/>
            <a:ext cx="1383912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27" y="1129941"/>
            <a:ext cx="10829773" cy="4899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83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88071"/>
            <a:ext cx="6285147" cy="3695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61" y="3194856"/>
            <a:ext cx="7251676" cy="354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229524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 smtClean="0"/>
              <a:t>Cardiovascular risk categories in patients with diabetes </a:t>
            </a:r>
            <a:r>
              <a:rPr lang="en-US" sz="1600" dirty="0" smtClean="0"/>
              <a:t>2019</a:t>
            </a:r>
            <a:endParaRPr lang="en-US" sz="1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009382"/>
              </p:ext>
            </p:extLst>
          </p:nvPr>
        </p:nvGraphicFramePr>
        <p:xfrm>
          <a:off x="676864" y="1555845"/>
          <a:ext cx="11204812" cy="433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574606" y="5934670"/>
            <a:ext cx="11627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egoe UI Symbol" panose="020B0502040204020203" pitchFamily="34" charset="0"/>
              </a:rPr>
              <a:t> Target Organ damage : Proteinuria</a:t>
            </a:r>
            <a:r>
              <a:rPr lang="en-US" dirty="0">
                <a:latin typeface="Segoe UI Symbol" panose="020B0502040204020203" pitchFamily="34" charset="0"/>
              </a:rPr>
              <a:t>, </a:t>
            </a:r>
            <a:r>
              <a:rPr lang="en-US" dirty="0" err="1" smtClean="0">
                <a:latin typeface="Segoe UI Symbol" panose="020B0502040204020203" pitchFamily="34" charset="0"/>
              </a:rPr>
              <a:t>eGFR</a:t>
            </a:r>
            <a:r>
              <a:rPr lang="en-US" dirty="0" smtClean="0">
                <a:latin typeface="Segoe UI Symbol" panose="020B0502040204020203" pitchFamily="34" charset="0"/>
              </a:rPr>
              <a:t> </a:t>
            </a:r>
            <a:r>
              <a:rPr lang="en-US" dirty="0">
                <a:latin typeface="Segoe UI Symbol" panose="020B0502040204020203" pitchFamily="34" charset="0"/>
              </a:rPr>
              <a:t>&lt;</a:t>
            </a:r>
            <a:r>
              <a:rPr lang="en-US" dirty="0" smtClean="0">
                <a:latin typeface="Segoe UI Symbol" panose="020B0502040204020203" pitchFamily="34" charset="0"/>
              </a:rPr>
              <a:t>30, LVH , </a:t>
            </a:r>
            <a:r>
              <a:rPr lang="en-US" dirty="0">
                <a:latin typeface="Segoe UI Symbol" panose="020B0502040204020203" pitchFamily="34" charset="0"/>
              </a:rPr>
              <a:t>or retinopathy</a:t>
            </a:r>
          </a:p>
        </p:txBody>
      </p:sp>
      <p:sp>
        <p:nvSpPr>
          <p:cNvPr id="8" name="Rectangle 7"/>
          <p:cNvSpPr/>
          <p:nvPr/>
        </p:nvSpPr>
        <p:spPr>
          <a:xfrm>
            <a:off x="676864" y="6342838"/>
            <a:ext cx="7120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egoe UI Symbol" panose="020B0502040204020203" pitchFamily="34" charset="0"/>
              </a:rPr>
              <a:t>Major risk factor : Age</a:t>
            </a:r>
            <a:r>
              <a:rPr lang="en-US" dirty="0">
                <a:latin typeface="Segoe UI Symbol" panose="020B0502040204020203" pitchFamily="34" charset="0"/>
              </a:rPr>
              <a:t>, hypertension, dyslipidemia, smoking, obesity.</a:t>
            </a:r>
          </a:p>
        </p:txBody>
      </p:sp>
      <p:sp>
        <p:nvSpPr>
          <p:cNvPr id="9" name="Rectangle 8"/>
          <p:cNvSpPr/>
          <p:nvPr/>
        </p:nvSpPr>
        <p:spPr>
          <a:xfrm>
            <a:off x="4795439" y="2125680"/>
            <a:ext cx="2779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Segoe UI Symbol" panose="020B0502040204020203" pitchFamily="34" charset="0"/>
              </a:rPr>
              <a:t>10 year risk of CVD death 5 - 10</a:t>
            </a:r>
            <a:r>
              <a:rPr lang="en-US" sz="1200" dirty="0" smtClean="0">
                <a:latin typeface="Segoe UI Symbol" panose="020B0502040204020203" pitchFamily="34" charset="0"/>
              </a:rPr>
              <a:t>% </a:t>
            </a:r>
            <a:endParaRPr lang="en-US" sz="1200" dirty="0">
              <a:latin typeface="Segoe UI Symbol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6864" y="2002850"/>
            <a:ext cx="34265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Segoe UI Symbol" panose="020B0502040204020203" pitchFamily="34" charset="0"/>
              </a:rPr>
              <a:t>10 year risk of CVD death &gt;10</a:t>
            </a:r>
            <a:r>
              <a:rPr lang="en-US" sz="1400" dirty="0" smtClean="0">
                <a:latin typeface="Segoe UI Symbol" panose="020B0502040204020203" pitchFamily="34" charset="0"/>
              </a:rPr>
              <a:t>% </a:t>
            </a:r>
            <a:endParaRPr lang="en-US" sz="1400" dirty="0">
              <a:latin typeface="Segoe UI Symbol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1121" y="163009"/>
            <a:ext cx="1018398" cy="10775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-3077168" y="3151904"/>
            <a:ext cx="6673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 Symbol" panose="020B0502040204020203" pitchFamily="34" charset="0"/>
              </a:rPr>
              <a:t>T1DM at the age of 40 </a:t>
            </a:r>
            <a:r>
              <a:rPr lang="en-US" dirty="0" smtClean="0">
                <a:latin typeface="Segoe UI Symbol" panose="020B0502040204020203" pitchFamily="34" charset="0"/>
              </a:rPr>
              <a:t>y </a:t>
            </a:r>
            <a:r>
              <a:rPr lang="en-US" dirty="0">
                <a:latin typeface="Segoe UI Symbol" panose="020B0502040204020203" pitchFamily="34" charset="0"/>
              </a:rPr>
              <a:t>with early onset </a:t>
            </a:r>
            <a:r>
              <a:rPr lang="en-US" dirty="0" smtClean="0">
                <a:latin typeface="Segoe UI Symbol" panose="020B0502040204020203" pitchFamily="34" charset="0"/>
              </a:rPr>
              <a:t>(1 </a:t>
            </a:r>
            <a:r>
              <a:rPr lang="en-US" dirty="0">
                <a:latin typeface="Segoe UI Symbol" panose="020B0502040204020203" pitchFamily="34" charset="0"/>
              </a:rPr>
              <a:t>- 10 </a:t>
            </a:r>
            <a:r>
              <a:rPr lang="en-US" dirty="0" smtClean="0">
                <a:latin typeface="Segoe UI Symbol" panose="020B0502040204020203" pitchFamily="34" charset="0"/>
              </a:rPr>
              <a:t>years of age)</a:t>
            </a:r>
            <a:endParaRPr lang="en-US" dirty="0">
              <a:latin typeface="Segoe UI Symbol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new in the 2019 Guidelines?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2374709"/>
            <a:ext cx="10922215" cy="18970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10" y="1935920"/>
            <a:ext cx="11150221" cy="602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811" y="4710536"/>
            <a:ext cx="1472497" cy="15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Stratification of cardiovascular risk in</a:t>
            </a:r>
            <a:br>
              <a:rPr lang="en-US" dirty="0"/>
            </a:br>
            <a:r>
              <a:rPr lang="en-US" dirty="0"/>
              <a:t>individuals with </a:t>
            </a:r>
            <a:r>
              <a:rPr lang="en-US" u="sng" dirty="0"/>
              <a:t>pre-diabetes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49" y="2838734"/>
            <a:ext cx="10653408" cy="2952466"/>
          </a:xfrm>
        </p:spPr>
        <p:txBody>
          <a:bodyPr/>
          <a:lstStyle/>
          <a:p>
            <a:r>
              <a:rPr lang="en-US" dirty="0" smtClean="0"/>
              <a:t>Individuals </a:t>
            </a:r>
            <a:r>
              <a:rPr lang="en-US" dirty="0"/>
              <a:t>without CVD who have pre-DM are not necessarily </a:t>
            </a:r>
            <a:r>
              <a:rPr lang="en-US" dirty="0" smtClean="0"/>
              <a:t>at elevated </a:t>
            </a:r>
            <a:r>
              <a:rPr lang="en-US" dirty="0"/>
              <a:t>CV risk</a:t>
            </a:r>
            <a:r>
              <a:rPr lang="en-US" dirty="0" smtClean="0"/>
              <a:t>, but </a:t>
            </a:r>
            <a:r>
              <a:rPr lang="en-US" dirty="0"/>
              <a:t>warrant risk scoring for CVD in the </a:t>
            </a:r>
            <a:r>
              <a:rPr lang="en-US" dirty="0" smtClean="0"/>
              <a:t>same way </a:t>
            </a:r>
            <a:r>
              <a:rPr lang="en-US" dirty="0"/>
              <a:t>as the</a:t>
            </a:r>
            <a:r>
              <a:rPr lang="en-US" sz="3200" b="1" dirty="0"/>
              <a:t> general </a:t>
            </a:r>
            <a:r>
              <a:rPr lang="en-US" sz="3200" dirty="0"/>
              <a:t>population.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924" y="0"/>
            <a:ext cx="14692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188580"/>
            <a:ext cx="10353761" cy="1050285"/>
          </a:xfrm>
        </p:spPr>
        <p:txBody>
          <a:bodyPr/>
          <a:lstStyle/>
          <a:p>
            <a:r>
              <a:rPr lang="en-US" dirty="0"/>
              <a:t>Lipid-lowering </a:t>
            </a:r>
            <a:r>
              <a:rPr lang="en-US" dirty="0" smtClean="0"/>
              <a:t>agents </a:t>
            </a:r>
            <a:br>
              <a:rPr lang="en-US" dirty="0" smtClean="0"/>
            </a:br>
            <a:r>
              <a:rPr lang="en-US" dirty="0" smtClean="0"/>
              <a:t>Statins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615"/>
            <a:ext cx="12192000" cy="5082158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meta-analysis including 18 </a:t>
            </a:r>
            <a:r>
              <a:rPr lang="en-US" dirty="0" smtClean="0"/>
              <a:t>686 patients </a:t>
            </a:r>
            <a:r>
              <a:rPr lang="en-US" dirty="0"/>
              <a:t>with DM demonstrated that a statin-induced reduction </a:t>
            </a:r>
            <a:r>
              <a:rPr lang="en-US" dirty="0" smtClean="0"/>
              <a:t>of LDL-C </a:t>
            </a:r>
            <a:r>
              <a:rPr lang="en-US" dirty="0"/>
              <a:t>by </a:t>
            </a:r>
            <a:r>
              <a:rPr lang="en-US" dirty="0" smtClean="0">
                <a:solidFill>
                  <a:srgbClr val="FFC000"/>
                </a:solidFill>
              </a:rPr>
              <a:t>40 mg/</a:t>
            </a:r>
            <a:r>
              <a:rPr lang="en-US" dirty="0" err="1" smtClean="0">
                <a:solidFill>
                  <a:srgbClr val="FFC000"/>
                </a:solidFill>
              </a:rPr>
              <a:t>dL</a:t>
            </a:r>
            <a:r>
              <a:rPr lang="en-US" dirty="0" smtClean="0"/>
              <a:t> </a:t>
            </a:r>
            <a:r>
              <a:rPr lang="en-US" dirty="0"/>
              <a:t>was associated with a </a:t>
            </a:r>
            <a:r>
              <a:rPr lang="en-US" u="sng" dirty="0"/>
              <a:t>9% </a:t>
            </a:r>
            <a:r>
              <a:rPr lang="en-US" u="sng" dirty="0" smtClean="0"/>
              <a:t>reduction in </a:t>
            </a:r>
            <a:r>
              <a:rPr lang="en-US" u="sng" dirty="0"/>
              <a:t>all-cause mortality </a:t>
            </a:r>
            <a:r>
              <a:rPr lang="en-US" dirty="0"/>
              <a:t>and a </a:t>
            </a:r>
            <a:r>
              <a:rPr lang="en-US" u="sng" dirty="0"/>
              <a:t>21% reduction in </a:t>
            </a:r>
            <a:r>
              <a:rPr lang="en-US" u="sng" dirty="0" smtClean="0"/>
              <a:t>major CV </a:t>
            </a:r>
            <a:r>
              <a:rPr lang="en-US" u="sng" dirty="0"/>
              <a:t>events</a:t>
            </a:r>
            <a:r>
              <a:rPr lang="en-US" dirty="0" smtClean="0"/>
              <a:t>. </a:t>
            </a:r>
            <a:r>
              <a:rPr lang="en-US" dirty="0"/>
              <a:t>Similar benefits were seen </a:t>
            </a:r>
            <a:r>
              <a:rPr lang="en-US" dirty="0" smtClean="0"/>
              <a:t>T1DM=T2DM.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In both T1DM and young-onset T2DM, there </a:t>
            </a:r>
            <a:r>
              <a:rPr lang="en-US" dirty="0" smtClean="0"/>
              <a:t>is a </a:t>
            </a:r>
            <a:r>
              <a:rPr lang="en-US" dirty="0"/>
              <a:t>paucity of evidence to </a:t>
            </a:r>
            <a:r>
              <a:rPr lang="en-US" u="sng" dirty="0"/>
              <a:t>indicate the </a:t>
            </a:r>
            <a:r>
              <a:rPr lang="en-US" u="sng" dirty="0" smtClean="0"/>
              <a:t>age ??? </a:t>
            </a:r>
            <a:r>
              <a:rPr lang="en-US" dirty="0"/>
              <a:t>at which statin </a:t>
            </a:r>
            <a:r>
              <a:rPr lang="en-US" dirty="0" smtClean="0"/>
              <a:t>therapy should </a:t>
            </a:r>
            <a:r>
              <a:rPr lang="en-US" dirty="0"/>
              <a:t>be initiated.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u="sng" dirty="0"/>
              <a:t>absence of vascular damage</a:t>
            </a:r>
            <a:r>
              <a:rPr lang="en-US" dirty="0"/>
              <a:t>, and in particular microalbuminuria, it seems reasonable to </a:t>
            </a:r>
            <a:r>
              <a:rPr lang="en-US" dirty="0" smtClean="0"/>
              <a:t>delay statin </a:t>
            </a:r>
            <a:r>
              <a:rPr lang="en-US" dirty="0"/>
              <a:t>therapy in asymptomatic patients with DM until the age of </a:t>
            </a:r>
            <a:r>
              <a:rPr lang="en-US" u="sng" dirty="0" smtClean="0">
                <a:solidFill>
                  <a:srgbClr val="FFC000"/>
                </a:solidFill>
              </a:rPr>
              <a:t>30</a:t>
            </a:r>
            <a:r>
              <a:rPr lang="en-US" dirty="0" smtClean="0"/>
              <a:t> years</a:t>
            </a:r>
            <a:r>
              <a:rPr lang="en-US" dirty="0"/>
              <a:t>. Below this age, statin therapy should be managed on a </a:t>
            </a:r>
            <a:r>
              <a:rPr lang="en-US" u="sng" dirty="0" smtClean="0"/>
              <a:t>case-by case </a:t>
            </a:r>
            <a:r>
              <a:rPr lang="en-US" dirty="0"/>
              <a:t>basis taking into account the presence of microalbuminuria, </a:t>
            </a:r>
            <a:r>
              <a:rPr lang="en-US" dirty="0" smtClean="0"/>
              <a:t>end organ </a:t>
            </a:r>
            <a:r>
              <a:rPr lang="en-US" dirty="0"/>
              <a:t>damage, and ambient LDL-C </a:t>
            </a:r>
            <a:r>
              <a:rPr lang="en-US" dirty="0" smtClean="0"/>
              <a:t>levels.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2737" y="0"/>
            <a:ext cx="14692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805217"/>
            <a:ext cx="11491415" cy="5777553"/>
          </a:xfrm>
        </p:spPr>
        <p:txBody>
          <a:bodyPr>
            <a:normAutofit/>
          </a:bodyPr>
          <a:lstStyle/>
          <a:p>
            <a:r>
              <a:rPr lang="en-US" dirty="0"/>
              <a:t>Statins are safe and generally well tolerated. Adverse events, except for muscle symptoms, are rare. </a:t>
            </a:r>
            <a:endParaRPr lang="en-US" dirty="0" smtClean="0"/>
          </a:p>
          <a:p>
            <a:r>
              <a:rPr lang="en-US" dirty="0" smtClean="0"/>
              <a:t>Evidence </a:t>
            </a:r>
            <a:r>
              <a:rPr lang="en-US" dirty="0"/>
              <a:t>indicates that most patients (</a:t>
            </a:r>
            <a:r>
              <a:rPr lang="en-US" dirty="0" smtClean="0"/>
              <a:t>70-90</a:t>
            </a:r>
            <a:r>
              <a:rPr lang="en-US" dirty="0"/>
              <a:t>%) who report </a:t>
            </a:r>
            <a:r>
              <a:rPr lang="en-US" u="sng" dirty="0"/>
              <a:t>statin intolerance </a:t>
            </a:r>
            <a:r>
              <a:rPr lang="en-US" dirty="0"/>
              <a:t>are able to take a statin when </a:t>
            </a:r>
            <a:r>
              <a:rPr lang="en-US" dirty="0" err="1"/>
              <a:t>rechallenged</a:t>
            </a:r>
            <a:r>
              <a:rPr lang="en-US" dirty="0" smtClean="0"/>
              <a:t>. </a:t>
            </a:r>
            <a:r>
              <a:rPr lang="en-US" dirty="0"/>
              <a:t>Patients may be </a:t>
            </a:r>
            <a:r>
              <a:rPr lang="en-US" dirty="0" err="1"/>
              <a:t>rechallenged</a:t>
            </a:r>
            <a:r>
              <a:rPr lang="en-US" dirty="0"/>
              <a:t> with the </a:t>
            </a:r>
            <a:r>
              <a:rPr lang="en-US" u="sng" dirty="0"/>
              <a:t>same statin </a:t>
            </a:r>
            <a:r>
              <a:rPr lang="en-US" i="1" dirty="0"/>
              <a:t>unless they have </a:t>
            </a:r>
            <a:r>
              <a:rPr lang="en-US" i="1" dirty="0" err="1"/>
              <a:t>creatine</a:t>
            </a:r>
            <a:r>
              <a:rPr lang="en-US" i="1" dirty="0"/>
              <a:t> kinase elevation</a:t>
            </a:r>
            <a:r>
              <a:rPr lang="en-US" dirty="0"/>
              <a:t>. Evidence supports a </a:t>
            </a:r>
            <a:r>
              <a:rPr lang="en-US" dirty="0">
                <a:solidFill>
                  <a:srgbClr val="FFC000"/>
                </a:solidFill>
              </a:rPr>
              <a:t>lower rate of side effects with </a:t>
            </a:r>
            <a:r>
              <a:rPr lang="en-US" dirty="0" smtClean="0">
                <a:solidFill>
                  <a:srgbClr val="FFC000"/>
                </a:solidFill>
              </a:rPr>
              <a:t>low dose </a:t>
            </a:r>
            <a:r>
              <a:rPr lang="en-US" dirty="0" err="1">
                <a:solidFill>
                  <a:srgbClr val="FFC000"/>
                </a:solidFill>
              </a:rPr>
              <a:t>rosuvastatin</a:t>
            </a:r>
            <a:r>
              <a:rPr lang="en-US" dirty="0">
                <a:solidFill>
                  <a:srgbClr val="FFC000"/>
                </a:solidFill>
              </a:rPr>
              <a:t> or pravastatin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endParaRPr lang="en-US" dirty="0"/>
          </a:p>
          <a:p>
            <a:r>
              <a:rPr lang="en-US" dirty="0" smtClean="0"/>
              <a:t> Statin has </a:t>
            </a:r>
            <a:r>
              <a:rPr lang="en-US" dirty="0"/>
              <a:t>been associated with new-onset DM: for every 40 </a:t>
            </a:r>
            <a:r>
              <a:rPr lang="en-US" dirty="0" err="1"/>
              <a:t>mmol</a:t>
            </a:r>
            <a:r>
              <a:rPr lang="en-US" dirty="0"/>
              <a:t>/L (mg/</a:t>
            </a:r>
            <a:r>
              <a:rPr lang="en-US" dirty="0" err="1"/>
              <a:t>dL</a:t>
            </a:r>
            <a:r>
              <a:rPr lang="en-US" dirty="0"/>
              <a:t>) reduction of LDL-C by statins, conversion to DM is increased by </a:t>
            </a:r>
            <a:r>
              <a:rPr lang="en-US" dirty="0">
                <a:solidFill>
                  <a:srgbClr val="FFC000"/>
                </a:solidFill>
              </a:rPr>
              <a:t>10</a:t>
            </a:r>
            <a:r>
              <a:rPr lang="en-US" dirty="0" smtClean="0">
                <a:solidFill>
                  <a:srgbClr val="FFC000"/>
                </a:solidFill>
              </a:rPr>
              <a:t>%.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The risk of </a:t>
            </a:r>
            <a:r>
              <a:rPr lang="en-US" u="sng" dirty="0"/>
              <a:t>new-onset DM increases with age </a:t>
            </a:r>
            <a:r>
              <a:rPr lang="en-US" dirty="0"/>
              <a:t>and is confined to those already at risk of developing DM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Nevertheless</a:t>
            </a:r>
            <a:r>
              <a:rPr lang="en-US" dirty="0"/>
              <a:t>, the benefits in </a:t>
            </a:r>
            <a:r>
              <a:rPr lang="en-US" dirty="0" smtClean="0"/>
              <a:t>CV </a:t>
            </a:r>
            <a:r>
              <a:rPr lang="en-US" dirty="0"/>
              <a:t>event reduction greatly exceed the risks of statin </a:t>
            </a:r>
            <a:r>
              <a:rPr lang="en-US" dirty="0" smtClean="0"/>
              <a:t>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5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Ezetimibe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18" y="1814052"/>
            <a:ext cx="11593333" cy="3977148"/>
          </a:xfrm>
        </p:spPr>
        <p:txBody>
          <a:bodyPr>
            <a:normAutofit/>
          </a:bodyPr>
          <a:lstStyle/>
          <a:p>
            <a:r>
              <a:rPr lang="en-US" dirty="0" smtClean="0"/>
              <a:t>In  IMPROVE-IT : significant </a:t>
            </a:r>
            <a:r>
              <a:rPr lang="en-US" dirty="0"/>
              <a:t>reduction of the primary endpoint event </a:t>
            </a:r>
            <a:r>
              <a:rPr lang="en-US" dirty="0" smtClean="0"/>
              <a:t>rate for post ACS </a:t>
            </a:r>
            <a:r>
              <a:rPr lang="en-US" dirty="0"/>
              <a:t>patients with DM receiving simvastatin plus ezetimibe </a:t>
            </a:r>
            <a:r>
              <a:rPr lang="en-US" dirty="0" smtClean="0"/>
              <a:t>was reported. The </a:t>
            </a:r>
            <a:r>
              <a:rPr lang="en-US" dirty="0"/>
              <a:t>results in this subgroup were mainly driven by a </a:t>
            </a:r>
            <a:r>
              <a:rPr lang="en-US" u="sng" dirty="0"/>
              <a:t>lower incidence of MI and </a:t>
            </a:r>
            <a:r>
              <a:rPr lang="en-US" u="sng" dirty="0" smtClean="0"/>
              <a:t>stroke.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sz="2800" dirty="0"/>
              <a:t>The combination of ezetimibe </a:t>
            </a:r>
            <a:r>
              <a:rPr lang="en-US" sz="2800" dirty="0" smtClean="0"/>
              <a:t>+ statin </a:t>
            </a:r>
            <a:r>
              <a:rPr lang="en-US" sz="2800" b="1" dirty="0"/>
              <a:t>should be </a:t>
            </a:r>
            <a:r>
              <a:rPr lang="en-US" sz="2800" dirty="0"/>
              <a:t>recommended to </a:t>
            </a:r>
            <a:r>
              <a:rPr lang="en-US" sz="2800" dirty="0" smtClean="0"/>
              <a:t>pts </a:t>
            </a:r>
            <a:r>
              <a:rPr lang="en-US" sz="2800" dirty="0"/>
              <a:t>with DM </a:t>
            </a:r>
            <a:r>
              <a:rPr lang="en-US" sz="2800" dirty="0" smtClean="0"/>
              <a:t>with a </a:t>
            </a:r>
            <a:r>
              <a:rPr lang="en-US" sz="2800" u="sng" dirty="0"/>
              <a:t>recent ACS</a:t>
            </a:r>
            <a:r>
              <a:rPr lang="en-US" sz="2800" dirty="0"/>
              <a:t>, particularly when the </a:t>
            </a:r>
            <a:r>
              <a:rPr lang="en-US" sz="2800" u="sng" dirty="0"/>
              <a:t>statin alone is not </a:t>
            </a:r>
            <a:r>
              <a:rPr lang="en-US" sz="2800" dirty="0"/>
              <a:t>sufficient </a:t>
            </a:r>
            <a:r>
              <a:rPr lang="en-US" sz="2800" dirty="0" smtClean="0"/>
              <a:t>to reduce </a:t>
            </a:r>
            <a:r>
              <a:rPr lang="en-US" sz="2800" dirty="0"/>
              <a:t>LDL-C levels to </a:t>
            </a:r>
            <a:r>
              <a:rPr lang="en-US" sz="2800" dirty="0" smtClean="0">
                <a:solidFill>
                  <a:srgbClr val="FFC000"/>
                </a:solidFill>
              </a:rPr>
              <a:t>&lt;55</a:t>
            </a:r>
            <a:r>
              <a:rPr lang="en-US" sz="2800" dirty="0" smtClean="0"/>
              <a:t> mg/</a:t>
            </a:r>
            <a:r>
              <a:rPr lang="en-US" sz="2800" dirty="0" err="1" smtClean="0"/>
              <a:t>dL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293" y="259437"/>
            <a:ext cx="14692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546136"/>
              </p:ext>
            </p:extLst>
          </p:nvPr>
        </p:nvGraphicFramePr>
        <p:xfrm>
          <a:off x="914400" y="856344"/>
          <a:ext cx="10713493" cy="53847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5409">
                  <a:extLst>
                    <a:ext uri="{9D8B030D-6E8A-4147-A177-3AD203B41FA5}">
                      <a16:colId xmlns:a16="http://schemas.microsoft.com/office/drawing/2014/main" val="4262648426"/>
                    </a:ext>
                  </a:extLst>
                </a:gridCol>
                <a:gridCol w="8188084">
                  <a:extLst>
                    <a:ext uri="{9D8B030D-6E8A-4147-A177-3AD203B41FA5}">
                      <a16:colId xmlns:a16="http://schemas.microsoft.com/office/drawing/2014/main" val="2375740200"/>
                    </a:ext>
                  </a:extLst>
                </a:gridCol>
              </a:tblGrid>
              <a:tr h="17949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ODYSSEY DM-DYSLIPIDEMIA trial</a:t>
                      </a:r>
                    </a:p>
                    <a:p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In T2DM and mixed dyslipidemia on maximally tolerated statin, </a:t>
                      </a:r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alirocumab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 showed superiority to UC (F</a:t>
                      </a:r>
                      <a:r>
                        <a:rPr lang="en-US" baseline="0" dirty="0" smtClean="0">
                          <a:latin typeface="Segoe UI Symbol" panose="020B0502040204020203" pitchFamily="34" charset="0"/>
                        </a:rPr>
                        <a:t>ibrate, </a:t>
                      </a:r>
                      <a:r>
                        <a:rPr lang="en-US" baseline="0" dirty="0" err="1" smtClean="0">
                          <a:latin typeface="Segoe UI Symbol" panose="020B0502040204020203" pitchFamily="34" charset="0"/>
                        </a:rPr>
                        <a:t>niacin,EZT</a:t>
                      </a:r>
                      <a:r>
                        <a:rPr lang="en-US" baseline="0" dirty="0" smtClean="0">
                          <a:latin typeface="Segoe UI Symbol" panose="020B0502040204020203" pitchFamily="34" charset="0"/>
                        </a:rPr>
                        <a:t>, omeaga3)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 in non-HDL c reduction and was generally well tolerated</a:t>
                      </a:r>
                    </a:p>
                    <a:p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72592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ODYSSEY outcome</a:t>
                      </a:r>
                    </a:p>
                    <a:p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alirocumab</a:t>
                      </a:r>
                      <a:endParaRPr lang="en-US" dirty="0" smtClean="0">
                        <a:latin typeface="Segoe UI Symbol" panose="020B0502040204020203" pitchFamily="34" charset="0"/>
                      </a:endParaRPr>
                    </a:p>
                    <a:p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Among patients who had a 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previous ACS 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and who were receiving 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high-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intensity statin, the risk of 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recurrent ischemic cardiovascular events 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was lower among those who received </a:t>
                      </a:r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alirocumab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 than placebo.</a:t>
                      </a:r>
                    </a:p>
                    <a:p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32707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Prespecified</a:t>
                      </a:r>
                      <a:r>
                        <a:rPr lang="en-US" baseline="0" dirty="0" smtClean="0">
                          <a:latin typeface="Segoe UI Symbol" panose="020B0502040204020203" pitchFamily="34" charset="0"/>
                        </a:rPr>
                        <a:t> analysis of the ODYSSEY</a:t>
                      </a:r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After a recent ACS, </a:t>
                      </a:r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alirocumab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 treatment targeting an LDL of 0·65–1·30 </a:t>
                      </a:r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mmol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/L produced</a:t>
                      </a:r>
                      <a:r>
                        <a:rPr lang="en-US" b="0" dirty="0" smtClean="0">
                          <a:latin typeface="Segoe UI Symbol" panose="020B0502040204020203" pitchFamily="34" charset="0"/>
                        </a:rPr>
                        <a:t> </a:t>
                      </a:r>
                      <a:r>
                        <a:rPr lang="en-US" b="0" u="sng" dirty="0" smtClean="0">
                          <a:latin typeface="Segoe UI Symbol" panose="020B0502040204020203" pitchFamily="34" charset="0"/>
                        </a:rPr>
                        <a:t>twice</a:t>
                      </a:r>
                      <a:r>
                        <a:rPr lang="en-US" b="0" dirty="0" smtClean="0">
                          <a:latin typeface="Segoe UI Symbol" panose="020B0502040204020203" pitchFamily="34" charset="0"/>
                        </a:rPr>
                        <a:t> 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the absolute reduction in cardiovascular events among patients with diabetes as without diabetes. </a:t>
                      </a:r>
                    </a:p>
                    <a:p>
                      <a:endParaRPr lang="en-US" dirty="0" smtClean="0">
                        <a:latin typeface="Segoe UI Symbol" panose="020B0502040204020203" pitchFamily="34" charset="0"/>
                      </a:endParaRPr>
                    </a:p>
                    <a:p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Alirocumab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 treatment 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did not 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increase the risk of new-onset diabetes</a:t>
                      </a:r>
                    </a:p>
                    <a:p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770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8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486" y="172872"/>
            <a:ext cx="10353761" cy="1326321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Pcsk</a:t>
            </a:r>
            <a:r>
              <a:rPr lang="en-US" dirty="0" smtClean="0"/>
              <a:t> </a:t>
            </a:r>
            <a:r>
              <a:rPr lang="en-US" dirty="0"/>
              <a:t>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1349949"/>
            <a:ext cx="11878101" cy="5173682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Alirocumab</a:t>
            </a:r>
            <a:r>
              <a:rPr lang="en-US" u="sng" dirty="0" smtClean="0"/>
              <a:t> </a:t>
            </a:r>
            <a:r>
              <a:rPr lang="en-US" dirty="0"/>
              <a:t>in Insulin-treated </a:t>
            </a:r>
            <a:r>
              <a:rPr lang="en-US" dirty="0" smtClean="0"/>
              <a:t>DM 1 &amp; 2 and </a:t>
            </a:r>
            <a:r>
              <a:rPr lang="en-US" dirty="0"/>
              <a:t>High </a:t>
            </a:r>
            <a:r>
              <a:rPr lang="en-US" dirty="0" smtClean="0"/>
              <a:t>CV Risk </a:t>
            </a:r>
            <a:r>
              <a:rPr lang="en-US" dirty="0" smtClean="0">
                <a:solidFill>
                  <a:srgbClr val="FFC000"/>
                </a:solidFill>
              </a:rPr>
              <a:t>ODYSSEY DM-INSULIN</a:t>
            </a:r>
            <a:r>
              <a:rPr lang="en-US" dirty="0" smtClean="0"/>
              <a:t> </a:t>
            </a:r>
            <a:r>
              <a:rPr lang="en-US" dirty="0"/>
              <a:t>trial, </a:t>
            </a:r>
            <a:r>
              <a:rPr lang="en-US" dirty="0" err="1" smtClean="0"/>
              <a:t>alirocumab</a:t>
            </a:r>
            <a:r>
              <a:rPr lang="en-US" dirty="0" smtClean="0"/>
              <a:t> </a:t>
            </a:r>
            <a:r>
              <a:rPr lang="en-US" dirty="0"/>
              <a:t>reduced LDL-C by </a:t>
            </a:r>
            <a:r>
              <a:rPr lang="en-US" dirty="0">
                <a:solidFill>
                  <a:srgbClr val="FFC000"/>
                </a:solidFill>
              </a:rPr>
              <a:t>50% </a:t>
            </a:r>
            <a:r>
              <a:rPr lang="en-US" dirty="0"/>
              <a:t>in </a:t>
            </a:r>
            <a:r>
              <a:rPr lang="en-US" dirty="0" smtClean="0"/>
              <a:t>pts </a:t>
            </a:r>
            <a:r>
              <a:rPr lang="en-US" dirty="0"/>
              <a:t>with DM after </a:t>
            </a:r>
            <a:r>
              <a:rPr lang="en-US" u="sng" dirty="0"/>
              <a:t>24 </a:t>
            </a:r>
            <a:r>
              <a:rPr lang="en-US" u="sng" dirty="0" smtClean="0"/>
              <a:t>weeks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>
                <a:solidFill>
                  <a:srgbClr val="FFC000"/>
                </a:solidFill>
              </a:rPr>
              <a:t>FOURIER</a:t>
            </a:r>
            <a:r>
              <a:rPr lang="en-US" dirty="0" smtClean="0"/>
              <a:t> </a:t>
            </a:r>
            <a:r>
              <a:rPr lang="en-US" dirty="0"/>
              <a:t>trial, </a:t>
            </a:r>
            <a:r>
              <a:rPr lang="en-US" dirty="0" smtClean="0"/>
              <a:t>pts </a:t>
            </a:r>
            <a:r>
              <a:rPr lang="en-US" dirty="0"/>
              <a:t>with </a:t>
            </a:r>
            <a:r>
              <a:rPr lang="en-US" dirty="0" smtClean="0"/>
              <a:t>ASCVD </a:t>
            </a:r>
            <a:r>
              <a:rPr lang="en-US" dirty="0"/>
              <a:t>on statin </a:t>
            </a:r>
            <a:r>
              <a:rPr lang="en-US" dirty="0" smtClean="0"/>
              <a:t>were </a:t>
            </a:r>
            <a:r>
              <a:rPr lang="en-US" dirty="0"/>
              <a:t>randomly assigned to </a:t>
            </a:r>
            <a:r>
              <a:rPr lang="en-US" u="sng" dirty="0" err="1" smtClean="0"/>
              <a:t>evolocumab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placebo : primary endpoint </a:t>
            </a:r>
            <a:r>
              <a:rPr lang="en-US" dirty="0"/>
              <a:t>(CV death, MI, stroke, hospital admission for </a:t>
            </a:r>
            <a:r>
              <a:rPr lang="en-US" dirty="0" smtClean="0"/>
              <a:t>unstable angina</a:t>
            </a:r>
            <a:r>
              <a:rPr lang="en-US" dirty="0"/>
              <a:t>, or coronary revascularization) was </a:t>
            </a:r>
            <a:r>
              <a:rPr lang="en-US" dirty="0" smtClean="0"/>
              <a:t>significantly reduced.</a:t>
            </a:r>
          </a:p>
          <a:p>
            <a:r>
              <a:rPr lang="en-US" dirty="0" smtClean="0"/>
              <a:t> </a:t>
            </a:r>
            <a:r>
              <a:rPr lang="en-US" dirty="0"/>
              <a:t>Similar results were obtained from the </a:t>
            </a:r>
            <a:r>
              <a:rPr lang="en-US" dirty="0" smtClean="0">
                <a:solidFill>
                  <a:srgbClr val="FFC000"/>
                </a:solidFill>
              </a:rPr>
              <a:t>ODYSSEY OUTCOMES</a:t>
            </a:r>
            <a:r>
              <a:rPr lang="en-US" dirty="0" smtClean="0"/>
              <a:t> trial, with </a:t>
            </a:r>
            <a:r>
              <a:rPr lang="en-US" dirty="0"/>
              <a:t>the greatest absolute benefit of </a:t>
            </a:r>
            <a:r>
              <a:rPr lang="en-US" dirty="0" err="1" smtClean="0"/>
              <a:t>alirocumab</a:t>
            </a:r>
            <a:r>
              <a:rPr lang="en-US" dirty="0" smtClean="0"/>
              <a:t> seen </a:t>
            </a:r>
            <a:r>
              <a:rPr lang="en-US" dirty="0"/>
              <a:t>in patients with baseline LDL-C </a:t>
            </a:r>
            <a:r>
              <a:rPr lang="en-US" dirty="0" smtClean="0"/>
              <a:t>&gt; 100 mg/</a:t>
            </a:r>
            <a:r>
              <a:rPr lang="en-US" dirty="0" err="1" smtClean="0"/>
              <a:t>dL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In a subgroup analysis of the </a:t>
            </a:r>
            <a:r>
              <a:rPr lang="en-US" dirty="0" smtClean="0"/>
              <a:t>ODYSSEY OUTCOMES </a:t>
            </a:r>
            <a:r>
              <a:rPr lang="en-US" dirty="0"/>
              <a:t>trial, patients with DM </a:t>
            </a:r>
            <a:r>
              <a:rPr lang="en-US" dirty="0" smtClean="0"/>
              <a:t>had </a:t>
            </a:r>
            <a:r>
              <a:rPr lang="en-US" dirty="0">
                <a:solidFill>
                  <a:srgbClr val="FFC000"/>
                </a:solidFill>
              </a:rPr>
              <a:t>double</a:t>
            </a:r>
            <a:r>
              <a:rPr lang="en-US" dirty="0"/>
              <a:t> </a:t>
            </a:r>
            <a:r>
              <a:rPr lang="en-US" dirty="0" smtClean="0"/>
              <a:t>the absolute </a:t>
            </a:r>
            <a:r>
              <a:rPr lang="en-US" dirty="0"/>
              <a:t>risk reduction compared with </a:t>
            </a:r>
            <a:r>
              <a:rPr lang="en-US" dirty="0" smtClean="0"/>
              <a:t>pre-DM and non-DM subjects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615" y="-10237"/>
            <a:ext cx="14692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5" y="1935921"/>
            <a:ext cx="12096466" cy="42328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patients with high </a:t>
            </a:r>
            <a:r>
              <a:rPr lang="en-US" dirty="0" smtClean="0"/>
              <a:t>TG &gt;_200 mg/</a:t>
            </a:r>
            <a:r>
              <a:rPr lang="en-US" dirty="0" err="1" smtClean="0"/>
              <a:t>dL</a:t>
            </a:r>
            <a:r>
              <a:rPr lang="en-US" dirty="0" smtClean="0"/>
              <a:t>, lifestyle </a:t>
            </a:r>
            <a:r>
              <a:rPr lang="en-US" dirty="0"/>
              <a:t>advice </a:t>
            </a:r>
            <a:r>
              <a:rPr lang="en-US" dirty="0" smtClean="0"/>
              <a:t>and </a:t>
            </a:r>
            <a:r>
              <a:rPr lang="en-US" dirty="0"/>
              <a:t>improved glucose control are the main targets. </a:t>
            </a:r>
            <a:endParaRPr lang="en-US" dirty="0" smtClean="0"/>
          </a:p>
          <a:p>
            <a:r>
              <a:rPr lang="en-US" u="sng" dirty="0" smtClean="0"/>
              <a:t>FIELD</a:t>
            </a:r>
            <a:r>
              <a:rPr lang="en-US" dirty="0" smtClean="0"/>
              <a:t> and </a:t>
            </a:r>
            <a:r>
              <a:rPr lang="en-US" u="sng" dirty="0"/>
              <a:t>ACCORD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fenofibrate</a:t>
            </a:r>
            <a:r>
              <a:rPr lang="en-US" dirty="0" smtClean="0"/>
              <a:t> </a:t>
            </a:r>
            <a:r>
              <a:rPr lang="en-US" dirty="0"/>
              <a:t>on top of statins significantly </a:t>
            </a:r>
            <a:r>
              <a:rPr lang="en-US" u="sng" dirty="0"/>
              <a:t>reduced CV events, but only </a:t>
            </a:r>
            <a:r>
              <a:rPr lang="en-US" dirty="0" smtClean="0"/>
              <a:t>in patients </a:t>
            </a:r>
            <a:r>
              <a:rPr lang="en-US" dirty="0"/>
              <a:t>who had both elevated </a:t>
            </a:r>
            <a:r>
              <a:rPr lang="en-US" dirty="0" smtClean="0"/>
              <a:t>TG </a:t>
            </a:r>
            <a:r>
              <a:rPr lang="en-US" dirty="0"/>
              <a:t>and reduced HDL-C 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u="sng" dirty="0"/>
              <a:t>meta-analysis</a:t>
            </a:r>
            <a:r>
              <a:rPr lang="en-US" dirty="0"/>
              <a:t> of fibrate trials </a:t>
            </a:r>
            <a:r>
              <a:rPr lang="en-US" dirty="0" smtClean="0"/>
              <a:t>: significant </a:t>
            </a:r>
            <a:r>
              <a:rPr lang="en-US" u="sng" dirty="0" smtClean="0"/>
              <a:t>reduction in </a:t>
            </a:r>
            <a:r>
              <a:rPr lang="en-US" u="sng" dirty="0"/>
              <a:t>non-fatal MI</a:t>
            </a:r>
            <a:r>
              <a:rPr lang="en-US" dirty="0"/>
              <a:t>, </a:t>
            </a:r>
            <a:r>
              <a:rPr lang="en-US" u="sng" dirty="0" smtClean="0"/>
              <a:t>no </a:t>
            </a:r>
            <a:r>
              <a:rPr lang="en-US" u="sng" dirty="0"/>
              <a:t>effect on mortality</a:t>
            </a:r>
            <a:r>
              <a:rPr lang="en-US" dirty="0" smtClean="0"/>
              <a:t>.  </a:t>
            </a:r>
            <a:r>
              <a:rPr lang="en-US" dirty="0"/>
              <a:t>Fibrates may be administered in patients with DM who are </a:t>
            </a:r>
            <a:r>
              <a:rPr lang="en-US" u="sng" dirty="0"/>
              <a:t>statin intolerant </a:t>
            </a:r>
            <a:r>
              <a:rPr lang="en-US" dirty="0"/>
              <a:t>and have </a:t>
            </a:r>
            <a:r>
              <a:rPr lang="en-US" u="sng" dirty="0" smtClean="0"/>
              <a:t>high TG .</a:t>
            </a:r>
          </a:p>
          <a:p>
            <a:endParaRPr lang="en-US" u="sng" dirty="0" smtClean="0"/>
          </a:p>
          <a:p>
            <a:r>
              <a:rPr lang="en-US" dirty="0" smtClean="0"/>
              <a:t> </a:t>
            </a:r>
            <a:r>
              <a:rPr lang="en-US" dirty="0">
                <a:solidFill>
                  <a:srgbClr val="FFC000"/>
                </a:solidFill>
              </a:rPr>
              <a:t>If </a:t>
            </a:r>
            <a:r>
              <a:rPr lang="en-US" u="sng" dirty="0" smtClean="0">
                <a:solidFill>
                  <a:srgbClr val="FFC000"/>
                </a:solidFill>
              </a:rPr>
              <a:t>TG </a:t>
            </a:r>
            <a:r>
              <a:rPr lang="en-US" u="sng" dirty="0">
                <a:solidFill>
                  <a:srgbClr val="FFC000"/>
                </a:solidFill>
              </a:rPr>
              <a:t>are not controlled by statins </a:t>
            </a:r>
            <a:r>
              <a:rPr lang="en-US" u="sng" dirty="0" smtClean="0">
                <a:solidFill>
                  <a:srgbClr val="FFC000"/>
                </a:solidFill>
              </a:rPr>
              <a:t>or fibrates</a:t>
            </a:r>
            <a:r>
              <a:rPr lang="en-US" dirty="0">
                <a:solidFill>
                  <a:srgbClr val="FFC000"/>
                </a:solidFill>
              </a:rPr>
              <a:t>, high-dose omega-3 fatty acids (4 g/day) of </a:t>
            </a:r>
            <a:r>
              <a:rPr lang="en-US" dirty="0" err="1">
                <a:solidFill>
                  <a:srgbClr val="FFC000"/>
                </a:solidFill>
              </a:rPr>
              <a:t>icosapent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ethyl may </a:t>
            </a:r>
            <a:r>
              <a:rPr lang="en-US" dirty="0">
                <a:solidFill>
                  <a:srgbClr val="FFC000"/>
                </a:solidFill>
              </a:rPr>
              <a:t>be </a:t>
            </a:r>
            <a:r>
              <a:rPr lang="en-US" dirty="0" smtClean="0">
                <a:solidFill>
                  <a:srgbClr val="FFC000"/>
                </a:solidFill>
              </a:rPr>
              <a:t>used !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663" y="181447"/>
            <a:ext cx="14692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2" y="1703909"/>
            <a:ext cx="12037325" cy="3385116"/>
          </a:xfrm>
        </p:spPr>
      </p:pic>
      <p:sp>
        <p:nvSpPr>
          <p:cNvPr id="5" name="Minus 4"/>
          <p:cNvSpPr/>
          <p:nvPr/>
        </p:nvSpPr>
        <p:spPr>
          <a:xfrm>
            <a:off x="2197289" y="3238954"/>
            <a:ext cx="79157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6" name="Minus 5"/>
          <p:cNvSpPr/>
          <p:nvPr/>
        </p:nvSpPr>
        <p:spPr>
          <a:xfrm>
            <a:off x="6090674" y="4158302"/>
            <a:ext cx="79157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7" name="Minus 6"/>
          <p:cNvSpPr/>
          <p:nvPr/>
        </p:nvSpPr>
        <p:spPr>
          <a:xfrm>
            <a:off x="5754029" y="3552542"/>
            <a:ext cx="79157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8" name="Minus 7"/>
          <p:cNvSpPr/>
          <p:nvPr/>
        </p:nvSpPr>
        <p:spPr>
          <a:xfrm>
            <a:off x="2090382" y="3506823"/>
            <a:ext cx="79157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9" name="Minus 8"/>
          <p:cNvSpPr/>
          <p:nvPr/>
        </p:nvSpPr>
        <p:spPr>
          <a:xfrm>
            <a:off x="6149814" y="3227580"/>
            <a:ext cx="79157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10" name="Minus 9"/>
          <p:cNvSpPr/>
          <p:nvPr/>
        </p:nvSpPr>
        <p:spPr>
          <a:xfrm>
            <a:off x="2197289" y="4136379"/>
            <a:ext cx="79157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11" name="Minus 10"/>
          <p:cNvSpPr/>
          <p:nvPr/>
        </p:nvSpPr>
        <p:spPr>
          <a:xfrm flipV="1">
            <a:off x="2881952" y="4762625"/>
            <a:ext cx="6114198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12" name="Minus 11"/>
          <p:cNvSpPr/>
          <p:nvPr/>
        </p:nvSpPr>
        <p:spPr>
          <a:xfrm>
            <a:off x="2333767" y="1669462"/>
            <a:ext cx="791570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13" name="Minus 12"/>
          <p:cNvSpPr/>
          <p:nvPr/>
        </p:nvSpPr>
        <p:spPr>
          <a:xfrm>
            <a:off x="1992574" y="4980206"/>
            <a:ext cx="290697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320" y="609600"/>
            <a:ext cx="14692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0" y="1496490"/>
            <a:ext cx="11648455" cy="4094330"/>
          </a:xfrm>
        </p:spPr>
      </p:pic>
      <p:sp>
        <p:nvSpPr>
          <p:cNvPr id="5" name="Minus 4"/>
          <p:cNvSpPr/>
          <p:nvPr/>
        </p:nvSpPr>
        <p:spPr>
          <a:xfrm flipV="1">
            <a:off x="272610" y="3370998"/>
            <a:ext cx="8407021" cy="54590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6" name="Minus 5"/>
          <p:cNvSpPr/>
          <p:nvPr/>
        </p:nvSpPr>
        <p:spPr>
          <a:xfrm flipV="1">
            <a:off x="-327546" y="2979976"/>
            <a:ext cx="8407021" cy="54590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7" name="Minus 6"/>
          <p:cNvSpPr/>
          <p:nvPr/>
        </p:nvSpPr>
        <p:spPr>
          <a:xfrm flipV="1">
            <a:off x="627452" y="3675372"/>
            <a:ext cx="8407021" cy="54590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138" y="254009"/>
            <a:ext cx="14692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08" y="1686543"/>
            <a:ext cx="9349562" cy="328124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8293" y="609600"/>
            <a:ext cx="146926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61963" y="354842"/>
            <a:ext cx="10515600" cy="725167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                          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 Conclusions    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806" y="1259265"/>
            <a:ext cx="11629126" cy="5223422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/>
              </a:solidFill>
              <a:latin typeface="Yu Gothic Medium" panose="020B0500000000000000" pitchFamily="34" charset="-128"/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Statin</a:t>
            </a:r>
            <a:r>
              <a:rPr lang="en-US" dirty="0">
                <a:solidFill>
                  <a:schemeClr val="tx2"/>
                </a:solidFill>
              </a:rPr>
              <a:t> therapy is recommended as the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first-line lipid-lowering </a:t>
            </a:r>
            <a:r>
              <a:rPr lang="en-US" dirty="0">
                <a:solidFill>
                  <a:schemeClr val="tx2"/>
                </a:solidFill>
              </a:rPr>
              <a:t>drug therapy for the management of dyslipidemia in individuals with </a:t>
            </a:r>
            <a:r>
              <a:rPr lang="en-US" dirty="0" smtClean="0">
                <a:solidFill>
                  <a:schemeClr val="tx2"/>
                </a:solidFill>
              </a:rPr>
              <a:t>DM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In major statin trials, significant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residual cardiovascular risk </a:t>
            </a:r>
            <a:r>
              <a:rPr lang="en-US" dirty="0">
                <a:solidFill>
                  <a:schemeClr val="tx2"/>
                </a:solidFill>
              </a:rPr>
              <a:t>remains even after acceptable reduction of  LDL-C, especially in patients with diabetes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u="sng" dirty="0" smtClean="0">
                <a:solidFill>
                  <a:schemeClr val="tx2"/>
                </a:solidFill>
              </a:rPr>
              <a:t>Ezetimibe and PCSK9 inhibitors </a:t>
            </a:r>
            <a:r>
              <a:rPr lang="en-US" dirty="0" smtClean="0">
                <a:solidFill>
                  <a:schemeClr val="tx2"/>
                </a:solidFill>
              </a:rPr>
              <a:t>have some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beneficial effects </a:t>
            </a:r>
            <a:r>
              <a:rPr lang="en-US" dirty="0" smtClean="0">
                <a:solidFill>
                  <a:schemeClr val="tx2"/>
                </a:solidFill>
              </a:rPr>
              <a:t>to address the residual risk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The results of </a:t>
            </a:r>
            <a:r>
              <a:rPr lang="en-US" sz="2800" dirty="0" smtClean="0">
                <a:solidFill>
                  <a:schemeClr val="tx2"/>
                </a:solidFill>
              </a:rPr>
              <a:t>REDUCE-IT</a:t>
            </a:r>
            <a:r>
              <a:rPr lang="en-US" dirty="0" smtClean="0">
                <a:solidFill>
                  <a:schemeClr val="tx2"/>
                </a:solidFill>
              </a:rPr>
              <a:t> trial have introduced a </a:t>
            </a:r>
            <a:r>
              <a:rPr lang="en-US" sz="3100" dirty="0" smtClean="0">
                <a:solidFill>
                  <a:schemeClr val="tx1">
                    <a:lumMod val="95000"/>
                  </a:schemeClr>
                </a:solidFill>
              </a:rPr>
              <a:t>new tool </a:t>
            </a:r>
            <a:r>
              <a:rPr lang="en-US" dirty="0" smtClean="0">
                <a:solidFill>
                  <a:schemeClr val="tx2"/>
                </a:solidFill>
              </a:rPr>
              <a:t>to address the residual risk…!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  <a:latin typeface="Yu Gothic Medium" panose="020B0500000000000000" pitchFamily="34" charset="-128"/>
            </a:endParaRPr>
          </a:p>
          <a:p>
            <a:endParaRPr lang="en-US" dirty="0" smtClean="0">
              <a:solidFill>
                <a:schemeClr val="tx2"/>
              </a:solidFill>
              <a:latin typeface="Yu Gothic Medium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4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8" y="914051"/>
            <a:ext cx="8901112" cy="5277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76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1194" y="300252"/>
            <a:ext cx="10555002" cy="18109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ADA Updates,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March 27,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1310186"/>
            <a:ext cx="11914495" cy="5404514"/>
          </a:xfrm>
        </p:spPr>
        <p:txBody>
          <a:bodyPr>
            <a:normAutofit fontScale="40000" lnSpcReduction="20000"/>
          </a:bodyPr>
          <a:lstStyle/>
          <a:p>
            <a:r>
              <a:rPr lang="en-US" sz="4200" dirty="0" smtClean="0"/>
              <a:t>Based </a:t>
            </a:r>
            <a:r>
              <a:rPr lang="en-US" sz="4200" dirty="0"/>
              <a:t>on findings from the Reduction of Cardiovascular Event with </a:t>
            </a:r>
            <a:r>
              <a:rPr lang="en-US" sz="4200" dirty="0" err="1"/>
              <a:t>Icosapent</a:t>
            </a:r>
            <a:r>
              <a:rPr lang="en-US" sz="4200" dirty="0"/>
              <a:t> Ethyl-Intervention Trial (</a:t>
            </a:r>
            <a:r>
              <a:rPr lang="en-US" sz="4200" dirty="0">
                <a:solidFill>
                  <a:srgbClr val="FFC000"/>
                </a:solidFill>
              </a:rPr>
              <a:t>REDUCE-IT</a:t>
            </a:r>
            <a:r>
              <a:rPr lang="en-US" sz="4200" dirty="0"/>
              <a:t>), an additional recommendation has been officially added to the section "Treatment of Other Lipoprotein Fractions or Targets." The new recommendation reads as follows:</a:t>
            </a:r>
          </a:p>
          <a:p>
            <a:endParaRPr lang="en-US" sz="4200" dirty="0">
              <a:solidFill>
                <a:srgbClr val="003366"/>
              </a:solidFill>
            </a:endParaRPr>
          </a:p>
          <a:p>
            <a:r>
              <a:rPr lang="en-US" sz="62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In patients with </a:t>
            </a:r>
            <a:r>
              <a:rPr lang="en-US" sz="6200" b="1" u="sng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ASCVD or other cardiac risk factors on a statin </a:t>
            </a:r>
            <a:r>
              <a:rPr lang="en-US" sz="62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with </a:t>
            </a:r>
            <a:r>
              <a:rPr lang="en-US" sz="6200" b="1" u="sng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controlled LDL-C</a:t>
            </a:r>
            <a:r>
              <a:rPr lang="en-US" sz="62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, but </a:t>
            </a:r>
            <a:r>
              <a:rPr lang="en-US" sz="6200" b="1" u="sng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elevated triglycerides </a:t>
            </a:r>
            <a:r>
              <a:rPr lang="en-US" sz="62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(135-499), the addition of </a:t>
            </a:r>
            <a:r>
              <a:rPr lang="en-US" sz="6200" b="1" dirty="0" err="1">
                <a:solidFill>
                  <a:srgbClr val="FFC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icosapent</a:t>
            </a:r>
            <a:r>
              <a:rPr lang="en-US" sz="6200" b="1" dirty="0">
                <a:solidFill>
                  <a:srgbClr val="FFC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ethyl </a:t>
            </a:r>
            <a:r>
              <a:rPr lang="en-US" sz="6200" b="1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should be considered to reduce cardiovascular risk.</a:t>
            </a:r>
            <a:r>
              <a:rPr lang="en-US" sz="6200" b="1" dirty="0">
                <a:solidFill>
                  <a:srgbClr val="FFC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en-US" sz="6200" b="1" dirty="0">
                <a:solidFill>
                  <a:srgbClr val="FFC000"/>
                </a:solidFill>
              </a:rPr>
              <a:t>A</a:t>
            </a:r>
          </a:p>
          <a:p>
            <a:endParaRPr lang="en-US" sz="4200" dirty="0">
              <a:solidFill>
                <a:srgbClr val="003366"/>
              </a:solidFill>
            </a:endParaRPr>
          </a:p>
          <a:p>
            <a:r>
              <a:rPr lang="en-US" sz="4200" dirty="0"/>
              <a:t>Reference: Bhatt DL, Steg G, Miller M, Brinton EA, Jacobson TA, Ketchum SB, Doyle RT, </a:t>
            </a:r>
            <a:r>
              <a:rPr lang="en-US" sz="4200" dirty="0" err="1"/>
              <a:t>Juliano</a:t>
            </a:r>
            <a:r>
              <a:rPr lang="en-US" sz="4200" dirty="0"/>
              <a:t> RA, Jiao L, </a:t>
            </a:r>
            <a:r>
              <a:rPr lang="en-US" sz="4200" dirty="0" err="1"/>
              <a:t>Granowitz</a:t>
            </a:r>
            <a:r>
              <a:rPr lang="en-US" sz="4200" dirty="0"/>
              <a:t> C, Tardif JC, Ballantyne CM; REDUCE-IT Investigators. Cardiovascular risk reduction with </a:t>
            </a:r>
            <a:r>
              <a:rPr lang="en-US" sz="4200" dirty="0" err="1"/>
              <a:t>icosapent</a:t>
            </a:r>
            <a:r>
              <a:rPr lang="en-US" sz="4200" dirty="0"/>
              <a:t> ethyl for hypertriglyceridemia. N </a:t>
            </a:r>
            <a:r>
              <a:rPr lang="en-US" sz="4200" dirty="0" err="1"/>
              <a:t>Engl</a:t>
            </a:r>
            <a:r>
              <a:rPr lang="en-US" sz="4200" dirty="0"/>
              <a:t> J Med 2019;380:11-22.</a:t>
            </a:r>
          </a:p>
          <a:p>
            <a:endParaRPr lang="en-US" sz="4200" dirty="0"/>
          </a:p>
          <a:p>
            <a:endParaRPr lang="en-US" sz="3800" dirty="0"/>
          </a:p>
          <a:p>
            <a:r>
              <a:rPr lang="en-US" sz="3800" dirty="0"/>
              <a:t>Suggested citation: </a:t>
            </a:r>
            <a:r>
              <a:rPr lang="en-US" sz="2900" dirty="0"/>
              <a:t>American Diabetes Association. 10. Cardiovascular disease and risk management: Standards of Medical Care in Diabetes—2019 [web annotation]. Diabetes Care 2019;42(Suppl. 1):S103–S123. Retrieved from https://hyp.is/JHhz_lCrEembFJ9LIVBZIw/care.diabetesjournals.org/content/42/Supplement_1/S103</a:t>
            </a:r>
          </a:p>
          <a:p>
            <a:endParaRPr lang="en-US" dirty="0">
              <a:solidFill>
                <a:srgbClr val="003366"/>
              </a:solidFill>
            </a:endParaRPr>
          </a:p>
          <a:p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169" y="416258"/>
            <a:ext cx="1889677" cy="77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877" y="609600"/>
            <a:ext cx="7171596" cy="5987935"/>
          </a:xfrm>
        </p:spPr>
      </p:pic>
    </p:spTree>
    <p:extLst>
      <p:ext uri="{BB962C8B-B14F-4D97-AF65-F5344CB8AC3E}">
        <p14:creationId xmlns:p14="http://schemas.microsoft.com/office/powerpoint/2010/main" val="40038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59" y="115792"/>
            <a:ext cx="10353761" cy="1326321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risK</a:t>
            </a:r>
            <a:r>
              <a:rPr lang="en-US" dirty="0" smtClean="0"/>
              <a:t> </a:t>
            </a:r>
            <a:r>
              <a:rPr lang="en-US" dirty="0"/>
              <a:t>CALCULATOR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2" y="1442113"/>
            <a:ext cx="11959988" cy="5138382"/>
          </a:xfrm>
        </p:spPr>
        <p:txBody>
          <a:bodyPr>
            <a:normAutofit/>
          </a:bodyPr>
          <a:lstStyle/>
          <a:p>
            <a:r>
              <a:rPr lang="en-US" dirty="0" smtClean="0"/>
              <a:t>The ACC/AHA ASCVD </a:t>
            </a:r>
            <a:r>
              <a:rPr lang="en-US" dirty="0"/>
              <a:t>risk calculator (Risk Estimator Plus) is </a:t>
            </a:r>
            <a:r>
              <a:rPr lang="en-US" u="sng" dirty="0"/>
              <a:t>generally a useful tool </a:t>
            </a:r>
            <a:r>
              <a:rPr lang="en-US" dirty="0"/>
              <a:t>to estimate 10-year ASCVD risk (available online at tools.acc.org/ </a:t>
            </a:r>
            <a:r>
              <a:rPr lang="en-US" dirty="0">
                <a:solidFill>
                  <a:srgbClr val="FFC000"/>
                </a:solidFill>
              </a:rPr>
              <a:t>ASCVD-Risk-Estimator-Plus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calculator includes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diabetes as a risk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factor! </a:t>
            </a:r>
            <a:r>
              <a:rPr lang="en-US" dirty="0" smtClean="0"/>
              <a:t>, </a:t>
            </a:r>
            <a:r>
              <a:rPr lang="en-US" dirty="0"/>
              <a:t>since diabetes </a:t>
            </a:r>
            <a:r>
              <a:rPr lang="en-US" u="sng" dirty="0"/>
              <a:t>itself confers increased risk </a:t>
            </a:r>
            <a:r>
              <a:rPr lang="en-US" dirty="0" smtClean="0"/>
              <a:t>for ASCVD</a:t>
            </a:r>
            <a:r>
              <a:rPr lang="en-US" dirty="0"/>
              <a:t>, </a:t>
            </a:r>
            <a:r>
              <a:rPr lang="en-US" dirty="0" smtClean="0"/>
              <a:t>(use </a:t>
            </a:r>
            <a:r>
              <a:rPr lang="en-US" dirty="0"/>
              <a:t>of risk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calculators in people with diabetes</a:t>
            </a:r>
            <a:r>
              <a:rPr lang="en-US" dirty="0" smtClean="0"/>
              <a:t>.)  </a:t>
            </a:r>
          </a:p>
          <a:p>
            <a:r>
              <a:rPr lang="en-US" dirty="0" smtClean="0"/>
              <a:t>although </a:t>
            </a:r>
            <a:r>
              <a:rPr lang="en-US" dirty="0"/>
              <a:t>it should be acknowledged that these risk calculators do not </a:t>
            </a:r>
            <a:r>
              <a:rPr lang="en-US" dirty="0" smtClean="0"/>
              <a:t>Account for the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duration</a:t>
            </a:r>
            <a:r>
              <a:rPr lang="en-US" dirty="0" smtClean="0"/>
              <a:t> of diabetes or the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presence of diabetes complications</a:t>
            </a:r>
            <a:r>
              <a:rPr lang="en-US" dirty="0"/>
              <a:t>, such as albuminuria.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Recently</a:t>
            </a:r>
            <a:r>
              <a:rPr lang="en-US" dirty="0"/>
              <a:t>, </a:t>
            </a:r>
            <a:r>
              <a:rPr lang="en-US" u="sng" dirty="0"/>
              <a:t>risk scores </a:t>
            </a:r>
            <a:r>
              <a:rPr lang="en-US" dirty="0"/>
              <a:t>and other </a:t>
            </a:r>
            <a:r>
              <a:rPr lang="en-US" u="sng" dirty="0" smtClean="0"/>
              <a:t>CV biomarkers </a:t>
            </a:r>
            <a:r>
              <a:rPr lang="en-US" dirty="0"/>
              <a:t>have been developed for risk stratification of </a:t>
            </a:r>
            <a:r>
              <a:rPr lang="en-US" u="sng" dirty="0"/>
              <a:t>secondary </a:t>
            </a:r>
            <a:r>
              <a:rPr lang="en-US" dirty="0"/>
              <a:t>prevention patients </a:t>
            </a:r>
            <a:r>
              <a:rPr lang="en-US" dirty="0" smtClean="0"/>
              <a:t>but </a:t>
            </a:r>
            <a:r>
              <a:rPr lang="en-US" dirty="0"/>
              <a:t>are not yet in widespread use </a:t>
            </a:r>
            <a:r>
              <a:rPr lang="en-US" dirty="0" smtClean="0"/>
              <a:t>.With </a:t>
            </a:r>
            <a:r>
              <a:rPr lang="en-US" dirty="0"/>
              <a:t>newer, </a:t>
            </a:r>
            <a:r>
              <a:rPr lang="en-US" u="sng" dirty="0"/>
              <a:t>more expensive lipid-lowering </a:t>
            </a:r>
            <a:r>
              <a:rPr lang="en-US" dirty="0"/>
              <a:t>therapies now available, use of these risk assessments may help target these new therapies to “higher risk” ASCVD patients in the future.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116" y="462104"/>
            <a:ext cx="1997204" cy="702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89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965043"/>
              </p:ext>
            </p:extLst>
          </p:nvPr>
        </p:nvGraphicFramePr>
        <p:xfrm>
          <a:off x="493486" y="406935"/>
          <a:ext cx="11308560" cy="59222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25314">
                  <a:extLst>
                    <a:ext uri="{9D8B030D-6E8A-4147-A177-3AD203B41FA5}">
                      <a16:colId xmlns:a16="http://schemas.microsoft.com/office/drawing/2014/main" val="1868924390"/>
                    </a:ext>
                  </a:extLst>
                </a:gridCol>
                <a:gridCol w="9083246">
                  <a:extLst>
                    <a:ext uri="{9D8B030D-6E8A-4147-A177-3AD203B41FA5}">
                      <a16:colId xmlns:a16="http://schemas.microsoft.com/office/drawing/2014/main" val="2875795711"/>
                    </a:ext>
                  </a:extLst>
                </a:gridCol>
              </a:tblGrid>
              <a:tr h="201404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FIELD STUDY</a:t>
                      </a:r>
                    </a:p>
                    <a:p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fenofibrate</a:t>
                      </a:r>
                      <a:endParaRPr lang="en-US" dirty="0" smtClean="0">
                        <a:latin typeface="Segoe UI Symbol" panose="020B0502040204020203" pitchFamily="34" charset="0"/>
                      </a:endParaRPr>
                    </a:p>
                    <a:p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Did not 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signiﬁcantly reduce the risk of the primary outcome of coronary events. </a:t>
                      </a:r>
                    </a:p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It did reduce total cardiovascular events, mainly due to fewer non-fatal MI and revascularizations.</a:t>
                      </a:r>
                    </a:p>
                    <a:p>
                      <a:endParaRPr lang="en-US" dirty="0" smtClean="0">
                        <a:latin typeface="Segoe UI Symbol" panose="020B0502040204020203" pitchFamily="34" charset="0"/>
                      </a:endParaRPr>
                    </a:p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post hoc analysis of </a:t>
                      </a:r>
                      <a:r>
                        <a:rPr lang="en-US" baseline="0" dirty="0" smtClean="0">
                          <a:latin typeface="Segoe UI Symbol" panose="020B0502040204020203" pitchFamily="34" charset="0"/>
                        </a:rPr>
                        <a:t> 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FIELD: </a:t>
                      </a:r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fenofibrate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 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reduced CVD 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events by 27% in those with elevated TGs (200 mg/</a:t>
                      </a:r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dL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) and 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increased HDL-C 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(NNT = 23).</a:t>
                      </a:r>
                    </a:p>
                    <a:p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60513"/>
                  </a:ext>
                </a:extLst>
              </a:tr>
              <a:tr h="164984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ACCORD lipid  trial</a:t>
                      </a:r>
                    </a:p>
                    <a:p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fenofibrate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 </a:t>
                      </a:r>
                    </a:p>
                    <a:p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Pts who had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 both 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TG levels in the higher third [200 mg/</a:t>
                      </a:r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dL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] and an HDL-C level in the lower third [≤34 mg/</a:t>
                      </a:r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dL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],benefit from the addition of </a:t>
                      </a:r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fenofibrate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 to simvastatin.</a:t>
                      </a:r>
                    </a:p>
                    <a:p>
                      <a:endParaRPr lang="en-US" dirty="0" smtClean="0">
                        <a:latin typeface="Segoe UI Symbol" panose="020B0502040204020203" pitchFamily="34" charset="0"/>
                      </a:endParaRPr>
                    </a:p>
                    <a:p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Does not support combination 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of </a:t>
                      </a:r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fenofibrate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 and simvastatin, compared to simvastatin alone, to reduce CVD events in T2DM + high risk for CVD</a:t>
                      </a:r>
                    </a:p>
                    <a:p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22683"/>
                  </a:ext>
                </a:extLst>
              </a:tr>
              <a:tr h="21708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REDUCE-IT</a:t>
                      </a:r>
                    </a:p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 trial</a:t>
                      </a:r>
                    </a:p>
                    <a:p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vascepa</a:t>
                      </a:r>
                      <a:endParaRPr lang="en-US" dirty="0" smtClean="0">
                        <a:latin typeface="Segoe UI Symbol" panose="020B0502040204020203" pitchFamily="34" charset="0"/>
                      </a:endParaRPr>
                    </a:p>
                    <a:p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25% reduction in  primary outcome of CV death, non-fatal MI, non-fatal stroke, coronary revascularization, or unstable angina, corresponding with an absolute reduction of 4.8%.</a:t>
                      </a:r>
                    </a:p>
                    <a:p>
                      <a:endParaRPr lang="en-US" dirty="0" smtClean="0">
                        <a:latin typeface="Segoe UI Symbol" panose="020B0502040204020203" pitchFamily="34" charset="0"/>
                      </a:endParaRPr>
                    </a:p>
                    <a:p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Pts with elevated TG and receiving statin, the risk of 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major ischemic events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, including 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cardiovascular death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, was significantly</a:t>
                      </a:r>
                      <a:r>
                        <a:rPr lang="en-US" u="sng" dirty="0" smtClean="0">
                          <a:latin typeface="Segoe UI Symbol" panose="020B0502040204020203" pitchFamily="34" charset="0"/>
                        </a:rPr>
                        <a:t> lower 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with 2 g of </a:t>
                      </a:r>
                      <a:r>
                        <a:rPr lang="en-US" dirty="0" err="1" smtClean="0">
                          <a:latin typeface="Segoe UI Symbol" panose="020B0502040204020203" pitchFamily="34" charset="0"/>
                        </a:rPr>
                        <a:t>icosapent</a:t>
                      </a:r>
                      <a:r>
                        <a:rPr lang="en-US" dirty="0" smtClean="0">
                          <a:latin typeface="Segoe UI Symbol" panose="020B0502040204020203" pitchFamily="34" charset="0"/>
                        </a:rPr>
                        <a:t> ethyl twice daily than with placebo.</a:t>
                      </a:r>
                    </a:p>
                    <a:p>
                      <a:endParaRPr lang="en-US" dirty="0">
                        <a:latin typeface="Segoe UI Symbol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769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4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LIPID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2" y="2096064"/>
            <a:ext cx="11419196" cy="3695136"/>
          </a:xfrm>
        </p:spPr>
        <p:txBody>
          <a:bodyPr>
            <a:normAutofit/>
          </a:bodyPr>
          <a:lstStyle/>
          <a:p>
            <a:r>
              <a:rPr lang="en-US" dirty="0"/>
              <a:t>Lifestyle </a:t>
            </a:r>
            <a:r>
              <a:rPr lang="en-US" dirty="0" smtClean="0"/>
              <a:t>Intervention</a:t>
            </a:r>
          </a:p>
          <a:p>
            <a:pPr marL="0" indent="0">
              <a:buNone/>
            </a:pPr>
            <a:r>
              <a:rPr lang="en-US" dirty="0"/>
              <a:t>Lifestyle modification </a:t>
            </a:r>
            <a:r>
              <a:rPr lang="en-US" dirty="0" smtClean="0"/>
              <a:t>focusing on </a:t>
            </a:r>
            <a:r>
              <a:rPr lang="en-US" dirty="0"/>
              <a:t>weight loss (if indicated</a:t>
            </a:r>
            <a:r>
              <a:rPr lang="en-US" dirty="0" smtClean="0"/>
              <a:t>); application of a Mediterranean style </a:t>
            </a:r>
            <a:r>
              <a:rPr lang="en-US" dirty="0"/>
              <a:t>or Dietary </a:t>
            </a:r>
            <a:r>
              <a:rPr lang="en-US" dirty="0" smtClean="0"/>
              <a:t>Approaches to </a:t>
            </a:r>
            <a:r>
              <a:rPr lang="en-US" dirty="0"/>
              <a:t>Stop Hypertension (</a:t>
            </a:r>
            <a:r>
              <a:rPr lang="en-US" dirty="0" smtClean="0"/>
              <a:t>DASH) eating </a:t>
            </a:r>
            <a:r>
              <a:rPr lang="en-US" dirty="0"/>
              <a:t>pattern; reduction </a:t>
            </a:r>
            <a:r>
              <a:rPr lang="en-US" dirty="0" smtClean="0"/>
              <a:t>of saturated </a:t>
            </a:r>
            <a:r>
              <a:rPr lang="en-US" dirty="0"/>
              <a:t>fat and trans </a:t>
            </a:r>
            <a:r>
              <a:rPr lang="en-US" dirty="0" smtClean="0"/>
              <a:t>fat; increase </a:t>
            </a:r>
            <a:r>
              <a:rPr lang="en-US" dirty="0"/>
              <a:t>of dietary n-3 </a:t>
            </a:r>
            <a:r>
              <a:rPr lang="en-US" dirty="0" smtClean="0"/>
              <a:t>fatty acids</a:t>
            </a:r>
            <a:r>
              <a:rPr lang="en-US" dirty="0"/>
              <a:t>, viscous fiber, and </a:t>
            </a:r>
            <a:r>
              <a:rPr lang="en-US" dirty="0" smtClean="0"/>
              <a:t>plant sterols </a:t>
            </a:r>
            <a:r>
              <a:rPr lang="en-US" dirty="0"/>
              <a:t>intake; and increased physical activity </a:t>
            </a:r>
            <a:r>
              <a:rPr lang="en-US" dirty="0" smtClean="0"/>
              <a:t>should be </a:t>
            </a:r>
            <a:r>
              <a:rPr lang="en-US" dirty="0"/>
              <a:t>recommended to </a:t>
            </a:r>
            <a:r>
              <a:rPr lang="en-US" dirty="0" smtClean="0"/>
              <a:t>improve the </a:t>
            </a:r>
            <a:r>
              <a:rPr lang="en-US" dirty="0"/>
              <a:t>lipid profile and reduce </a:t>
            </a:r>
            <a:r>
              <a:rPr lang="en-US" dirty="0" smtClean="0"/>
              <a:t>the risk </a:t>
            </a:r>
            <a:r>
              <a:rPr lang="en-US" dirty="0"/>
              <a:t>of developing atherosclerotic cardiovascular disease </a:t>
            </a:r>
            <a:r>
              <a:rPr lang="en-US" dirty="0" smtClean="0"/>
              <a:t>in patients </a:t>
            </a:r>
            <a:r>
              <a:rPr lang="en-US" dirty="0"/>
              <a:t>with diabetes. </a:t>
            </a:r>
            <a:r>
              <a:rPr lang="en-US" dirty="0">
                <a:solidFill>
                  <a:srgbClr val="FFC000"/>
                </a:solidFill>
              </a:rPr>
              <a:t>A</a:t>
            </a:r>
          </a:p>
          <a:p>
            <a:r>
              <a:rPr lang="en-US" u="sng" dirty="0" smtClean="0"/>
              <a:t>Intensify </a:t>
            </a:r>
            <a:r>
              <a:rPr lang="en-US" u="sng" dirty="0"/>
              <a:t>lifestyle therapy </a:t>
            </a:r>
            <a:r>
              <a:rPr lang="en-US" dirty="0" smtClean="0"/>
              <a:t>and </a:t>
            </a:r>
            <a:r>
              <a:rPr lang="en-US" u="sng" dirty="0" smtClean="0"/>
              <a:t>optimize </a:t>
            </a:r>
            <a:r>
              <a:rPr lang="en-US" u="sng" dirty="0"/>
              <a:t>glycemic control </a:t>
            </a:r>
            <a:r>
              <a:rPr lang="en-US" dirty="0" smtClean="0"/>
              <a:t>for patients </a:t>
            </a:r>
            <a:r>
              <a:rPr lang="en-US" dirty="0"/>
              <a:t>with elevated </a:t>
            </a:r>
            <a:r>
              <a:rPr lang="en-US" dirty="0" smtClean="0"/>
              <a:t>TG &gt;150 </a:t>
            </a:r>
            <a:r>
              <a:rPr lang="en-US" dirty="0"/>
              <a:t>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low </a:t>
            </a:r>
            <a:r>
              <a:rPr lang="en-US" dirty="0" smtClean="0"/>
              <a:t>HDL, 40 </a:t>
            </a:r>
            <a:r>
              <a:rPr lang="en-US" dirty="0"/>
              <a:t>mg/</a:t>
            </a:r>
            <a:r>
              <a:rPr lang="en-US" dirty="0" err="1"/>
              <a:t>dL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men, ,50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r>
              <a:rPr lang="en-US" dirty="0" smtClean="0"/>
              <a:t> for </a:t>
            </a:r>
            <a:r>
              <a:rPr lang="en-US" dirty="0"/>
              <a:t>women). </a:t>
            </a:r>
            <a:r>
              <a:rPr lang="en-US" dirty="0">
                <a:solidFill>
                  <a:srgbClr val="FFC000"/>
                </a:solidFill>
              </a:rPr>
              <a:t>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622" y="863468"/>
            <a:ext cx="2550416" cy="897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038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Therapy and Monitoring</a:t>
            </a:r>
            <a:br>
              <a:rPr lang="en-US" dirty="0"/>
            </a:br>
            <a:r>
              <a:rPr lang="en-US" dirty="0"/>
              <a:t>With Lipid </a:t>
            </a:r>
            <a:r>
              <a:rPr lang="en-US" dirty="0" smtClean="0"/>
              <a:t>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2197290"/>
            <a:ext cx="11464119" cy="4030639"/>
          </a:xfrm>
        </p:spPr>
        <p:txBody>
          <a:bodyPr>
            <a:normAutofit/>
          </a:bodyPr>
          <a:lstStyle/>
          <a:p>
            <a:r>
              <a:rPr lang="en-US" dirty="0"/>
              <a:t>In adults not taking statins </a:t>
            </a:r>
            <a:r>
              <a:rPr lang="en-US" dirty="0" smtClean="0"/>
              <a:t>or other </a:t>
            </a:r>
            <a:r>
              <a:rPr lang="en-US" dirty="0"/>
              <a:t>lipid-lowering therapy, </a:t>
            </a:r>
            <a:r>
              <a:rPr lang="en-US" dirty="0" smtClean="0"/>
              <a:t>it is </a:t>
            </a:r>
            <a:r>
              <a:rPr lang="en-US" dirty="0"/>
              <a:t>reasonable to obtain a </a:t>
            </a:r>
            <a:r>
              <a:rPr lang="en-US" dirty="0" smtClean="0"/>
              <a:t>lipid profile </a:t>
            </a:r>
            <a:r>
              <a:rPr lang="en-US" u="sng" dirty="0"/>
              <a:t>at the time of </a:t>
            </a:r>
            <a:r>
              <a:rPr lang="en-US" u="sng" dirty="0" smtClean="0"/>
              <a:t>diabetes diagnosis</a:t>
            </a:r>
            <a:r>
              <a:rPr lang="en-US" dirty="0"/>
              <a:t>, at an initial </a:t>
            </a:r>
            <a:r>
              <a:rPr lang="en-US" dirty="0" smtClean="0"/>
              <a:t>medical evaluation</a:t>
            </a:r>
            <a:r>
              <a:rPr lang="en-US" dirty="0"/>
              <a:t>, and </a:t>
            </a:r>
            <a:r>
              <a:rPr lang="en-US" u="sng" dirty="0"/>
              <a:t>every 5 </a:t>
            </a:r>
            <a:r>
              <a:rPr lang="en-US" u="sng" dirty="0" smtClean="0"/>
              <a:t>years </a:t>
            </a:r>
            <a:r>
              <a:rPr lang="en-US" dirty="0" smtClean="0"/>
              <a:t>thereafter </a:t>
            </a:r>
            <a:r>
              <a:rPr lang="en-US" dirty="0"/>
              <a:t>if under the age </a:t>
            </a:r>
            <a:r>
              <a:rPr lang="en-US" dirty="0" smtClean="0"/>
              <a:t>of 40 </a:t>
            </a:r>
            <a:r>
              <a:rPr lang="en-US" dirty="0"/>
              <a:t>years, or more frequently </a:t>
            </a:r>
            <a:r>
              <a:rPr lang="en-US" dirty="0" smtClean="0"/>
              <a:t>if indicated</a:t>
            </a:r>
            <a:r>
              <a:rPr lang="en-US" dirty="0"/>
              <a:t>. </a:t>
            </a:r>
            <a:r>
              <a:rPr lang="en-US" dirty="0" smtClean="0">
                <a:solidFill>
                  <a:srgbClr val="FFC000"/>
                </a:solidFill>
              </a:rPr>
              <a:t>E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/>
              <a:t>Obtain </a:t>
            </a:r>
            <a:r>
              <a:rPr lang="en-US" dirty="0"/>
              <a:t>a lipid profile at initiation of statins or other </a:t>
            </a:r>
            <a:r>
              <a:rPr lang="en-US" dirty="0" smtClean="0"/>
              <a:t>lipid lowering </a:t>
            </a:r>
            <a:r>
              <a:rPr lang="en-US" dirty="0"/>
              <a:t>therapy, </a:t>
            </a:r>
            <a:r>
              <a:rPr lang="en-US" u="sng" dirty="0"/>
              <a:t>4–12 </a:t>
            </a:r>
            <a:r>
              <a:rPr lang="en-US" u="sng" dirty="0" smtClean="0"/>
              <a:t>weeks after </a:t>
            </a:r>
            <a:r>
              <a:rPr lang="en-US" dirty="0"/>
              <a:t>initiation or a </a:t>
            </a:r>
            <a:r>
              <a:rPr lang="en-US" dirty="0" smtClean="0"/>
              <a:t>change in </a:t>
            </a:r>
            <a:r>
              <a:rPr lang="en-US" dirty="0"/>
              <a:t>dose, and </a:t>
            </a:r>
            <a:r>
              <a:rPr lang="en-US" u="sng" dirty="0"/>
              <a:t>annually</a:t>
            </a:r>
            <a:r>
              <a:rPr lang="en-US" dirty="0"/>
              <a:t> thereafter as it may help to </a:t>
            </a:r>
            <a:r>
              <a:rPr lang="en-US" dirty="0" smtClean="0"/>
              <a:t>monitor the </a:t>
            </a:r>
            <a:r>
              <a:rPr lang="en-US" u="sng" dirty="0"/>
              <a:t>response to therapy </a:t>
            </a:r>
            <a:r>
              <a:rPr lang="en-US" dirty="0"/>
              <a:t>and </a:t>
            </a:r>
            <a:r>
              <a:rPr lang="en-US" u="sng" dirty="0"/>
              <a:t>inform medication adherence</a:t>
            </a:r>
            <a:r>
              <a:rPr lang="en-US" dirty="0"/>
              <a:t>. </a:t>
            </a:r>
            <a:r>
              <a:rPr lang="en-US" dirty="0">
                <a:solidFill>
                  <a:srgbClr val="FFC000"/>
                </a:solidFill>
              </a:rPr>
              <a:t>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515" y="5200152"/>
            <a:ext cx="3276600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93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345318"/>
            <a:ext cx="10353761" cy="1326321"/>
          </a:xfrm>
        </p:spPr>
        <p:txBody>
          <a:bodyPr/>
          <a:lstStyle/>
          <a:p>
            <a:r>
              <a:rPr lang="en-US" dirty="0"/>
              <a:t>STATIN TREATMENT</a:t>
            </a:r>
            <a:br>
              <a:rPr lang="en-US" dirty="0"/>
            </a:br>
            <a:r>
              <a:rPr lang="en-US" dirty="0"/>
              <a:t>Primary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881188"/>
            <a:ext cx="11701463" cy="46424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patients with diabetes </a:t>
            </a:r>
            <a:r>
              <a:rPr lang="en-US" dirty="0" smtClean="0"/>
              <a:t>aged </a:t>
            </a:r>
            <a:r>
              <a:rPr lang="en-US" u="sng" dirty="0" smtClean="0"/>
              <a:t>40–75</a:t>
            </a:r>
            <a:r>
              <a:rPr lang="en-US" dirty="0" smtClean="0"/>
              <a:t> </a:t>
            </a:r>
            <a:r>
              <a:rPr lang="en-US" dirty="0"/>
              <a:t>years without </a:t>
            </a:r>
            <a:r>
              <a:rPr lang="en-US" dirty="0" smtClean="0"/>
              <a:t>ASCVD, use </a:t>
            </a:r>
            <a:r>
              <a:rPr lang="en-US" u="sng" dirty="0" smtClean="0"/>
              <a:t>moderate-</a:t>
            </a:r>
            <a:r>
              <a:rPr lang="en-US" dirty="0" smtClean="0"/>
              <a:t>intensity </a:t>
            </a:r>
            <a:r>
              <a:rPr lang="en-US" dirty="0"/>
              <a:t>statin </a:t>
            </a:r>
            <a:r>
              <a:rPr lang="en-US" dirty="0" smtClean="0"/>
              <a:t>in </a:t>
            </a:r>
            <a:r>
              <a:rPr lang="en-US" dirty="0"/>
              <a:t>addition to lifestyle therapy. </a:t>
            </a:r>
            <a:r>
              <a:rPr lang="en-US" dirty="0" smtClean="0">
                <a:solidFill>
                  <a:srgbClr val="FFC000"/>
                </a:solidFill>
              </a:rPr>
              <a:t>A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/>
              <a:t>For </a:t>
            </a:r>
            <a:r>
              <a:rPr lang="en-US" dirty="0"/>
              <a:t>patients with </a:t>
            </a:r>
            <a:r>
              <a:rPr lang="en-US" dirty="0" smtClean="0"/>
              <a:t>diabetes aged</a:t>
            </a:r>
            <a:r>
              <a:rPr lang="en-US" u="sng" dirty="0" smtClean="0"/>
              <a:t> </a:t>
            </a:r>
            <a:r>
              <a:rPr lang="en-US" u="sng" dirty="0"/>
              <a:t>20–39 </a:t>
            </a:r>
            <a:r>
              <a:rPr lang="en-US" dirty="0"/>
              <a:t>years with additional </a:t>
            </a:r>
            <a:r>
              <a:rPr lang="en-US" dirty="0" smtClean="0"/>
              <a:t>ASCVD risk factors</a:t>
            </a:r>
            <a:r>
              <a:rPr lang="en-US" dirty="0"/>
              <a:t>, </a:t>
            </a:r>
            <a:r>
              <a:rPr lang="en-US" dirty="0" smtClean="0"/>
              <a:t>it maybe reasona</a:t>
            </a:r>
            <a:r>
              <a:rPr lang="en-US" dirty="0" smtClean="0">
                <a:ea typeface="Segoe UI Symbol" panose="020B0502040204020203" pitchFamily="34" charset="0"/>
              </a:rPr>
              <a:t>ble </a:t>
            </a:r>
            <a:r>
              <a:rPr lang="en-US" dirty="0"/>
              <a:t>to initiate statin </a:t>
            </a:r>
            <a:r>
              <a:rPr lang="en-US" dirty="0" smtClean="0"/>
              <a:t>in </a:t>
            </a:r>
            <a:r>
              <a:rPr lang="en-US" dirty="0"/>
              <a:t>addition to </a:t>
            </a:r>
            <a:r>
              <a:rPr lang="en-US" dirty="0" smtClean="0"/>
              <a:t>lifestyle therapy</a:t>
            </a:r>
            <a:r>
              <a:rPr lang="en-US" dirty="0"/>
              <a:t>. </a:t>
            </a:r>
            <a:r>
              <a:rPr lang="en-US" dirty="0" smtClean="0">
                <a:solidFill>
                  <a:srgbClr val="FFC000"/>
                </a:solidFill>
              </a:rPr>
              <a:t>C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In </a:t>
            </a:r>
            <a:r>
              <a:rPr lang="en-US" dirty="0">
                <a:solidFill>
                  <a:srgbClr val="FFC000"/>
                </a:solidFill>
              </a:rPr>
              <a:t>patients with diabetes </a:t>
            </a:r>
            <a:r>
              <a:rPr lang="en-US" dirty="0" smtClean="0">
                <a:solidFill>
                  <a:srgbClr val="FFC000"/>
                </a:solidFill>
              </a:rPr>
              <a:t>at higher </a:t>
            </a:r>
            <a:r>
              <a:rPr lang="en-US" dirty="0">
                <a:solidFill>
                  <a:srgbClr val="FFC000"/>
                </a:solidFill>
              </a:rPr>
              <a:t>risk, especially </a:t>
            </a:r>
            <a:r>
              <a:rPr lang="en-US" dirty="0" smtClean="0">
                <a:solidFill>
                  <a:srgbClr val="FFC000"/>
                </a:solidFill>
              </a:rPr>
              <a:t>those with </a:t>
            </a:r>
            <a:r>
              <a:rPr lang="en-US" u="sng" dirty="0">
                <a:solidFill>
                  <a:srgbClr val="FFC000"/>
                </a:solidFill>
              </a:rPr>
              <a:t>multiple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ASCVD  </a:t>
            </a:r>
            <a:r>
              <a:rPr lang="en-US" dirty="0">
                <a:solidFill>
                  <a:srgbClr val="FFC000"/>
                </a:solidFill>
              </a:rPr>
              <a:t>risk factors </a:t>
            </a:r>
            <a:r>
              <a:rPr lang="en-US" b="1" dirty="0">
                <a:solidFill>
                  <a:srgbClr val="FFC000"/>
                </a:solidFill>
              </a:rPr>
              <a:t>or</a:t>
            </a:r>
            <a:r>
              <a:rPr lang="en-US" dirty="0">
                <a:solidFill>
                  <a:srgbClr val="FFC000"/>
                </a:solidFill>
              </a:rPr>
              <a:t> aged </a:t>
            </a:r>
            <a:r>
              <a:rPr lang="en-US" b="1" u="sng" dirty="0">
                <a:solidFill>
                  <a:srgbClr val="FFC000"/>
                </a:solidFill>
              </a:rPr>
              <a:t>50–70</a:t>
            </a:r>
            <a:r>
              <a:rPr lang="en-US" dirty="0">
                <a:solidFill>
                  <a:srgbClr val="FFC000"/>
                </a:solidFill>
              </a:rPr>
              <a:t> years, it </a:t>
            </a:r>
            <a:r>
              <a:rPr lang="en-US" dirty="0" smtClean="0">
                <a:solidFill>
                  <a:srgbClr val="FFC000"/>
                </a:solidFill>
              </a:rPr>
              <a:t>is reasonable </a:t>
            </a:r>
            <a:r>
              <a:rPr lang="en-US" dirty="0">
                <a:solidFill>
                  <a:srgbClr val="FFC000"/>
                </a:solidFill>
              </a:rPr>
              <a:t>to use </a:t>
            </a:r>
            <a:r>
              <a:rPr lang="en-US" u="sng" dirty="0">
                <a:solidFill>
                  <a:srgbClr val="FFC000"/>
                </a:solidFill>
              </a:rPr>
              <a:t>high</a:t>
            </a:r>
            <a:r>
              <a:rPr lang="en-US" dirty="0">
                <a:solidFill>
                  <a:srgbClr val="FFC000"/>
                </a:solidFill>
              </a:rPr>
              <a:t>-intensity </a:t>
            </a:r>
            <a:r>
              <a:rPr lang="en-US" dirty="0" smtClean="0">
                <a:solidFill>
                  <a:srgbClr val="FFC000"/>
                </a:solidFill>
              </a:rPr>
              <a:t>statin. B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/>
              <a:t>In </a:t>
            </a:r>
            <a:r>
              <a:rPr lang="en-US" dirty="0"/>
              <a:t>adults with diabetes </a:t>
            </a:r>
            <a:r>
              <a:rPr lang="en-US" dirty="0" smtClean="0"/>
              <a:t>and 10-year ASCVD risk </a:t>
            </a:r>
            <a:r>
              <a:rPr lang="en-US" dirty="0"/>
              <a:t>of </a:t>
            </a:r>
            <a:r>
              <a:rPr lang="en-US" u="sng" dirty="0"/>
              <a:t>20% </a:t>
            </a:r>
            <a:r>
              <a:rPr lang="en-US" dirty="0" smtClean="0"/>
              <a:t>or higher</a:t>
            </a:r>
            <a:r>
              <a:rPr lang="en-US" dirty="0"/>
              <a:t>( </a:t>
            </a:r>
            <a:r>
              <a:rPr lang="en-US" dirty="0" smtClean="0"/>
              <a:t>equivalent documented ASCVD) </a:t>
            </a:r>
            <a:r>
              <a:rPr lang="en-US" dirty="0"/>
              <a:t>, it may be reasonable </a:t>
            </a:r>
            <a:r>
              <a:rPr lang="en-US" dirty="0" smtClean="0"/>
              <a:t>to add </a:t>
            </a:r>
            <a:r>
              <a:rPr lang="en-US" u="sng" dirty="0"/>
              <a:t>ezetimibe to </a:t>
            </a:r>
            <a:r>
              <a:rPr lang="en-US" u="sng" dirty="0" smtClean="0"/>
              <a:t>maximally tolerated </a:t>
            </a:r>
            <a:r>
              <a:rPr lang="en-US" u="sng" dirty="0"/>
              <a:t>statin </a:t>
            </a:r>
            <a:r>
              <a:rPr lang="en-US" dirty="0" smtClean="0"/>
              <a:t>to </a:t>
            </a:r>
            <a:r>
              <a:rPr lang="en-US" dirty="0"/>
              <a:t>reduce LDL </a:t>
            </a:r>
            <a:r>
              <a:rPr lang="en-US" dirty="0" smtClean="0"/>
              <a:t>levels by </a:t>
            </a:r>
            <a:r>
              <a:rPr lang="en-US" u="sng" dirty="0" smtClean="0"/>
              <a:t>50</a:t>
            </a:r>
            <a:r>
              <a:rPr lang="en-US" u="sng" dirty="0"/>
              <a:t>% </a:t>
            </a:r>
            <a:r>
              <a:rPr lang="en-US" dirty="0"/>
              <a:t>or more. </a:t>
            </a:r>
            <a:r>
              <a:rPr lang="en-US" dirty="0">
                <a:solidFill>
                  <a:srgbClr val="FFC000"/>
                </a:solidFill>
              </a:rPr>
              <a:t>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397" y="554868"/>
            <a:ext cx="2579204" cy="907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3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004"/>
            <a:ext cx="11615737" cy="878224"/>
          </a:xfrm>
        </p:spPr>
        <p:txBody>
          <a:bodyPr/>
          <a:lstStyle/>
          <a:p>
            <a:r>
              <a:rPr lang="en-US" dirty="0"/>
              <a:t>Primary Prevention (</a:t>
            </a:r>
            <a:r>
              <a:rPr lang="en-US" dirty="0" smtClean="0"/>
              <a:t>Pts </a:t>
            </a:r>
            <a:r>
              <a:rPr lang="en-US" dirty="0"/>
              <a:t>Without </a:t>
            </a:r>
            <a:r>
              <a:rPr lang="en-US" dirty="0" smtClean="0"/>
              <a:t>ASCVD)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19618"/>
            <a:ext cx="11615737" cy="3493827"/>
          </a:xfrm>
        </p:spPr>
        <p:txBody>
          <a:bodyPr>
            <a:normAutofit/>
          </a:bodyPr>
          <a:lstStyle/>
          <a:p>
            <a:r>
              <a:rPr lang="en-US" dirty="0" smtClean="0"/>
              <a:t>The evidence is </a:t>
            </a:r>
            <a:r>
              <a:rPr lang="en-US" dirty="0"/>
              <a:t>lower for </a:t>
            </a:r>
            <a:r>
              <a:rPr lang="en-US" dirty="0" smtClean="0"/>
              <a:t>aged &gt;75 years; relatively </a:t>
            </a:r>
            <a:r>
              <a:rPr lang="en-US" dirty="0"/>
              <a:t>few older patients with diabetes have been enrolled in primary prevention trials. However, </a:t>
            </a:r>
            <a:r>
              <a:rPr lang="en-US" u="sng" dirty="0" smtClean="0"/>
              <a:t>heterogeneity by </a:t>
            </a:r>
            <a:r>
              <a:rPr lang="en-US" u="sng" dirty="0"/>
              <a:t>age has not been seen </a:t>
            </a:r>
            <a:r>
              <a:rPr lang="en-US" dirty="0"/>
              <a:t>in the </a:t>
            </a:r>
            <a:r>
              <a:rPr lang="en-US" dirty="0" smtClean="0"/>
              <a:t>relative benefit </a:t>
            </a:r>
            <a:r>
              <a:rPr lang="en-US" dirty="0"/>
              <a:t>of lipid-lowering therapy in trials that included older </a:t>
            </a:r>
            <a:r>
              <a:rPr lang="en-US" dirty="0" smtClean="0"/>
              <a:t>participants ,and </a:t>
            </a:r>
            <a:r>
              <a:rPr lang="en-US" dirty="0"/>
              <a:t>because older age confers </a:t>
            </a:r>
            <a:r>
              <a:rPr lang="en-US" dirty="0" smtClean="0"/>
              <a:t>higher risk, the absolute benefits are actually </a:t>
            </a:r>
            <a:r>
              <a:rPr lang="en-US" dirty="0"/>
              <a:t>greater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Moderate-intensity </a:t>
            </a:r>
            <a:r>
              <a:rPr lang="en-US" sz="2400" dirty="0"/>
              <a:t>statin </a:t>
            </a:r>
            <a:r>
              <a:rPr lang="en-US" dirty="0"/>
              <a:t>therapy is </a:t>
            </a:r>
            <a:r>
              <a:rPr lang="en-US" dirty="0" smtClean="0"/>
              <a:t>recommended in </a:t>
            </a:r>
            <a:r>
              <a:rPr lang="en-US" dirty="0"/>
              <a:t>patients with diabetes who are </a:t>
            </a:r>
            <a:r>
              <a:rPr lang="en-US" dirty="0" smtClean="0"/>
              <a:t>75 years </a:t>
            </a:r>
            <a:r>
              <a:rPr lang="en-US" dirty="0"/>
              <a:t>or older. However, the </a:t>
            </a:r>
            <a:r>
              <a:rPr lang="en-US" dirty="0" smtClean="0"/>
              <a:t>risk-benefit profile </a:t>
            </a:r>
            <a:r>
              <a:rPr lang="en-US" dirty="0"/>
              <a:t>should be routinely evaluated </a:t>
            </a:r>
            <a:r>
              <a:rPr lang="en-US" dirty="0" smtClean="0"/>
              <a:t>in this </a:t>
            </a:r>
            <a:r>
              <a:rPr lang="en-US" dirty="0"/>
              <a:t>population, with downward titration of dose performed as needed.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647" y="5663475"/>
            <a:ext cx="2561799" cy="901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77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52" y="213816"/>
            <a:ext cx="10353761" cy="710324"/>
          </a:xfrm>
        </p:spPr>
        <p:txBody>
          <a:bodyPr/>
          <a:lstStyle/>
          <a:p>
            <a:r>
              <a:rPr lang="en-US" dirty="0"/>
              <a:t>Age &lt;40 Years and/or Type 1 Diabetes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82" y="924140"/>
            <a:ext cx="11878699" cy="49149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Very little </a:t>
            </a:r>
            <a:r>
              <a:rPr lang="en-US" sz="2400" dirty="0"/>
              <a:t>clinical trial evidence exists </a:t>
            </a:r>
            <a:r>
              <a:rPr lang="en-US" dirty="0" smtClean="0"/>
              <a:t>for patients </a:t>
            </a:r>
            <a:r>
              <a:rPr lang="en-US" dirty="0"/>
              <a:t>with </a:t>
            </a:r>
            <a:r>
              <a:rPr lang="en-US" dirty="0" smtClean="0"/>
              <a:t>DM2 under 40 </a:t>
            </a:r>
            <a:r>
              <a:rPr lang="en-US" dirty="0"/>
              <a:t>years or </a:t>
            </a:r>
            <a:r>
              <a:rPr lang="en-US" dirty="0" smtClean="0"/>
              <a:t>DM1 of </a:t>
            </a:r>
            <a:r>
              <a:rPr lang="en-US" dirty="0"/>
              <a:t>any age. </a:t>
            </a:r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u="sng" dirty="0"/>
              <a:t>below the </a:t>
            </a:r>
            <a:r>
              <a:rPr lang="en-US" u="sng" dirty="0" smtClean="0"/>
              <a:t>40y  </a:t>
            </a:r>
            <a:r>
              <a:rPr lang="en-US" dirty="0"/>
              <a:t>have </a:t>
            </a:r>
            <a:r>
              <a:rPr lang="en-US" u="sng" dirty="0" smtClean="0"/>
              <a:t>lower risk </a:t>
            </a:r>
            <a:r>
              <a:rPr lang="en-US" dirty="0"/>
              <a:t>of developing a cardiovascular </a:t>
            </a:r>
            <a:r>
              <a:rPr lang="en-US" dirty="0" smtClean="0"/>
              <a:t>event over </a:t>
            </a:r>
            <a:r>
              <a:rPr lang="en-US" dirty="0"/>
              <a:t>a 10-year horizon; however, </a:t>
            </a:r>
            <a:r>
              <a:rPr lang="en-US" dirty="0" smtClean="0"/>
              <a:t>their lifetime </a:t>
            </a:r>
            <a:r>
              <a:rPr lang="en-US" dirty="0"/>
              <a:t>risk of developing </a:t>
            </a:r>
            <a:r>
              <a:rPr lang="en-US" dirty="0" smtClean="0"/>
              <a:t>CVD and </a:t>
            </a:r>
            <a:r>
              <a:rPr lang="en-US" dirty="0"/>
              <a:t>suffering an MI, </a:t>
            </a:r>
            <a:r>
              <a:rPr lang="en-US" dirty="0" smtClean="0"/>
              <a:t>stroke, or </a:t>
            </a:r>
            <a:r>
              <a:rPr lang="en-US" dirty="0"/>
              <a:t>cardiovascular death is high. </a:t>
            </a:r>
            <a:r>
              <a:rPr lang="en-US" dirty="0" smtClean="0"/>
              <a:t>For patients </a:t>
            </a:r>
            <a:r>
              <a:rPr lang="en-US" dirty="0"/>
              <a:t>who are </a:t>
            </a:r>
            <a:r>
              <a:rPr lang="en-US" dirty="0">
                <a:solidFill>
                  <a:srgbClr val="FFC000"/>
                </a:solidFill>
              </a:rPr>
              <a:t>younger than 40 </a:t>
            </a:r>
            <a:r>
              <a:rPr lang="en-US" dirty="0" smtClean="0"/>
              <a:t>years of </a:t>
            </a:r>
            <a:r>
              <a:rPr lang="en-US" dirty="0"/>
              <a:t>age and/or have </a:t>
            </a:r>
            <a:r>
              <a:rPr lang="en-US" u="sng" dirty="0"/>
              <a:t>type 1 </a:t>
            </a:r>
            <a:r>
              <a:rPr lang="en-US" u="sng" dirty="0" smtClean="0"/>
              <a:t>diabetes with </a:t>
            </a:r>
            <a:r>
              <a:rPr lang="en-US" u="sng" dirty="0"/>
              <a:t>other </a:t>
            </a:r>
            <a:r>
              <a:rPr lang="en-US" dirty="0"/>
              <a:t>ASCVD risk factors, it is recommended that the patient and </a:t>
            </a:r>
            <a:r>
              <a:rPr lang="en-US" dirty="0" smtClean="0"/>
              <a:t>health care </a:t>
            </a:r>
            <a:r>
              <a:rPr lang="en-US" dirty="0"/>
              <a:t>provider discuss the relative </a:t>
            </a:r>
            <a:r>
              <a:rPr lang="en-US" u="sng" dirty="0"/>
              <a:t>benefits and risks </a:t>
            </a:r>
            <a:r>
              <a:rPr lang="en-US" dirty="0"/>
              <a:t>and consider the </a:t>
            </a:r>
            <a:r>
              <a:rPr lang="en-US" dirty="0" smtClean="0"/>
              <a:t>use of </a:t>
            </a:r>
            <a:r>
              <a:rPr lang="en-US" u="sng" dirty="0">
                <a:solidFill>
                  <a:srgbClr val="F1E4F2"/>
                </a:solidFill>
              </a:rPr>
              <a:t>moderate</a:t>
            </a:r>
            <a:r>
              <a:rPr lang="en-US" dirty="0"/>
              <a:t>-intensity statin </a:t>
            </a:r>
            <a:r>
              <a:rPr lang="en-US" dirty="0" smtClean="0"/>
              <a:t>therapy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169" y="5476163"/>
            <a:ext cx="2655811" cy="934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08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5207" y="95819"/>
            <a:ext cx="10353761" cy="895919"/>
          </a:xfrm>
        </p:spPr>
        <p:txBody>
          <a:bodyPr/>
          <a:lstStyle/>
          <a:p>
            <a:r>
              <a:rPr lang="en-US" dirty="0" err="1" smtClean="0"/>
              <a:t>Secondray</a:t>
            </a:r>
            <a:r>
              <a:rPr lang="en-US" dirty="0" smtClean="0"/>
              <a:t>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3" y="991738"/>
            <a:ext cx="11818960" cy="545192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</a:t>
            </a:r>
            <a:r>
              <a:rPr lang="en-US" dirty="0"/>
              <a:t>patients of all ages </a:t>
            </a:r>
            <a:r>
              <a:rPr lang="en-US" dirty="0" smtClean="0"/>
              <a:t>with diabetes </a:t>
            </a:r>
            <a:r>
              <a:rPr lang="en-US" dirty="0"/>
              <a:t>and </a:t>
            </a:r>
            <a:r>
              <a:rPr lang="en-US" dirty="0" smtClean="0"/>
              <a:t>ASCVD, </a:t>
            </a:r>
            <a:r>
              <a:rPr lang="en-US" sz="2300" dirty="0"/>
              <a:t>high</a:t>
            </a:r>
            <a:r>
              <a:rPr lang="en-US" dirty="0"/>
              <a:t>-intensity statin </a:t>
            </a:r>
            <a:r>
              <a:rPr lang="en-US" dirty="0" smtClean="0"/>
              <a:t>should be added </a:t>
            </a:r>
            <a:r>
              <a:rPr lang="en-US" dirty="0"/>
              <a:t>to lifestyle therapy. </a:t>
            </a:r>
            <a:r>
              <a:rPr lang="en-US" dirty="0" smtClean="0">
                <a:solidFill>
                  <a:srgbClr val="FFC000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(based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on the Cholesterol Treatment </a:t>
            </a:r>
            <a:r>
              <a:rPr lang="en-US" dirty="0" err="1">
                <a:solidFill>
                  <a:schemeClr val="tx1">
                    <a:lumMod val="65000"/>
                  </a:schemeClr>
                </a:solidFill>
              </a:rPr>
              <a:t>Trialists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’ Collaboration involving 26 statin trials, of which 5 compared high-intensity versus moderate-intensity statins. Together, they found </a:t>
            </a:r>
            <a:r>
              <a:rPr lang="en-US" u="sng" dirty="0">
                <a:solidFill>
                  <a:schemeClr val="tx1">
                    <a:lumMod val="65000"/>
                  </a:schemeClr>
                </a:solidFill>
              </a:rPr>
              <a:t>reductions in nonfatal cardiovascular events with more intensive therapy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, in patients with and without diabetes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.)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/>
              <a:t>For </a:t>
            </a:r>
            <a:r>
              <a:rPr lang="en-US" dirty="0"/>
              <a:t>patients with diabetes and </a:t>
            </a:r>
            <a:r>
              <a:rPr lang="en-US" dirty="0" smtClean="0"/>
              <a:t>ASCVD considered </a:t>
            </a:r>
            <a:r>
              <a:rPr lang="en-US" u="sng" dirty="0"/>
              <a:t>very </a:t>
            </a:r>
            <a:r>
              <a:rPr lang="en-US" u="sng" dirty="0" smtClean="0"/>
              <a:t>high risk </a:t>
            </a:r>
            <a:r>
              <a:rPr lang="en-US" dirty="0"/>
              <a:t>using specific criteria, </a:t>
            </a:r>
            <a:r>
              <a:rPr lang="en-US" dirty="0" smtClean="0"/>
              <a:t>if LDL is &gt;=70 mg/</a:t>
            </a:r>
            <a:r>
              <a:rPr lang="en-US" dirty="0" err="1" smtClean="0"/>
              <a:t>dL</a:t>
            </a:r>
            <a:r>
              <a:rPr lang="en-US" dirty="0" smtClean="0"/>
              <a:t> on </a:t>
            </a:r>
            <a:r>
              <a:rPr lang="en-US" dirty="0"/>
              <a:t>maximally tolerated </a:t>
            </a:r>
            <a:r>
              <a:rPr lang="en-US" dirty="0" smtClean="0"/>
              <a:t>statin dose</a:t>
            </a:r>
            <a:r>
              <a:rPr lang="en-US" dirty="0"/>
              <a:t>, consider </a:t>
            </a:r>
            <a:r>
              <a:rPr lang="en-US" dirty="0" smtClean="0"/>
              <a:t>additional LDL-lowering </a:t>
            </a:r>
            <a:r>
              <a:rPr lang="en-US" dirty="0"/>
              <a:t>therapy </a:t>
            </a:r>
            <a:r>
              <a:rPr lang="en-US" dirty="0" smtClean="0"/>
              <a:t>(ezetimibe </a:t>
            </a:r>
            <a:r>
              <a:rPr lang="en-US" dirty="0"/>
              <a:t>or PCSK9 inhibitor</a:t>
            </a:r>
            <a:r>
              <a:rPr lang="en-US" dirty="0" smtClean="0"/>
              <a:t>). </a:t>
            </a:r>
            <a:r>
              <a:rPr lang="en-US" dirty="0" smtClean="0">
                <a:solidFill>
                  <a:srgbClr val="FFC00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/>
              <a:t>Ezetimibe may be </a:t>
            </a:r>
            <a:r>
              <a:rPr lang="en-US" dirty="0" smtClean="0"/>
              <a:t>preferred due </a:t>
            </a:r>
            <a:r>
              <a:rPr lang="en-US" dirty="0"/>
              <a:t>to lower </a:t>
            </a:r>
            <a:r>
              <a:rPr lang="en-US" dirty="0" smtClean="0"/>
              <a:t>cost. </a:t>
            </a:r>
          </a:p>
          <a:p>
            <a:r>
              <a:rPr lang="en-US" dirty="0" smtClean="0"/>
              <a:t>following </a:t>
            </a:r>
            <a:r>
              <a:rPr lang="en-US" dirty="0"/>
              <a:t>a clinician patient discussion about the net benefit, safety, and cost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(Definition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of </a:t>
            </a:r>
            <a:r>
              <a:rPr lang="en-US" u="sng" dirty="0">
                <a:solidFill>
                  <a:schemeClr val="tx1">
                    <a:lumMod val="65000"/>
                  </a:schemeClr>
                </a:solidFill>
              </a:rPr>
              <a:t>very high-risk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patients with ASCVD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=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(major ASCVD events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&amp; </a:t>
            </a:r>
            <a:r>
              <a:rPr lang="en-US" dirty="0">
                <a:solidFill>
                  <a:schemeClr val="tx1">
                    <a:lumMod val="65000"/>
                  </a:schemeClr>
                </a:solidFill>
              </a:rPr>
              <a:t>high-risk 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conditions)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patients who </a:t>
            </a:r>
            <a:r>
              <a:rPr lang="en-US" u="sng" dirty="0"/>
              <a:t>do not tolerate </a:t>
            </a:r>
            <a:r>
              <a:rPr lang="en-US" dirty="0"/>
              <a:t>the intended intensity, </a:t>
            </a:r>
            <a:r>
              <a:rPr lang="en-US" dirty="0" smtClean="0"/>
              <a:t>the </a:t>
            </a:r>
            <a:r>
              <a:rPr lang="en-US" u="sng" dirty="0" smtClean="0"/>
              <a:t>maximally </a:t>
            </a:r>
            <a:r>
              <a:rPr lang="en-US" u="sng" dirty="0"/>
              <a:t>tolerated </a:t>
            </a:r>
            <a:r>
              <a:rPr lang="en-US" dirty="0"/>
              <a:t>statin </a:t>
            </a:r>
            <a:r>
              <a:rPr lang="en-US" dirty="0" smtClean="0"/>
              <a:t>dose should </a:t>
            </a:r>
            <a:r>
              <a:rPr lang="en-US" dirty="0"/>
              <a:t>be used. </a:t>
            </a:r>
            <a:r>
              <a:rPr lang="en-US" dirty="0" smtClean="0">
                <a:solidFill>
                  <a:srgbClr val="FFC000"/>
                </a:solidFill>
              </a:rPr>
              <a:t>E</a:t>
            </a:r>
          </a:p>
          <a:p>
            <a:r>
              <a:rPr lang="en-US" dirty="0"/>
              <a:t>In adults with diabetes </a:t>
            </a:r>
            <a:r>
              <a:rPr lang="en-US" dirty="0" smtClean="0"/>
              <a:t>aged </a:t>
            </a:r>
            <a:r>
              <a:rPr lang="en-US" u="sng" dirty="0" smtClean="0"/>
              <a:t>&gt;75 </a:t>
            </a:r>
            <a:r>
              <a:rPr lang="en-US" dirty="0"/>
              <a:t>years already on </a:t>
            </a:r>
            <a:r>
              <a:rPr lang="en-US" dirty="0" smtClean="0"/>
              <a:t>statin therapy</a:t>
            </a:r>
            <a:r>
              <a:rPr lang="en-US" dirty="0"/>
              <a:t>, it is reasonable </a:t>
            </a:r>
            <a:r>
              <a:rPr lang="en-US" dirty="0" smtClean="0"/>
              <a:t>to </a:t>
            </a:r>
            <a:r>
              <a:rPr lang="en-US" u="sng" dirty="0" smtClean="0"/>
              <a:t>continue </a:t>
            </a:r>
            <a:r>
              <a:rPr lang="en-US" dirty="0" smtClean="0"/>
              <a:t>statin. </a:t>
            </a:r>
            <a:r>
              <a:rPr lang="en-US" dirty="0">
                <a:solidFill>
                  <a:srgbClr val="FFC000"/>
                </a:solidFill>
              </a:rPr>
              <a:t>B</a:t>
            </a:r>
          </a:p>
          <a:p>
            <a:r>
              <a:rPr lang="en-US" dirty="0" smtClean="0"/>
              <a:t>In </a:t>
            </a:r>
            <a:r>
              <a:rPr lang="en-US" dirty="0"/>
              <a:t>adults with diabetes </a:t>
            </a:r>
            <a:r>
              <a:rPr lang="en-US" dirty="0" smtClean="0"/>
              <a:t>aged</a:t>
            </a:r>
            <a:r>
              <a:rPr lang="en-US" u="sng" dirty="0" smtClean="0"/>
              <a:t>&gt;75</a:t>
            </a:r>
            <a:r>
              <a:rPr lang="en-US" dirty="0" smtClean="0"/>
              <a:t> years</a:t>
            </a:r>
            <a:r>
              <a:rPr lang="en-US" dirty="0"/>
              <a:t>, it may be reasonable </a:t>
            </a:r>
            <a:r>
              <a:rPr lang="en-US" dirty="0" smtClean="0"/>
              <a:t>to </a:t>
            </a:r>
            <a:r>
              <a:rPr lang="en-US" u="sng" dirty="0" smtClean="0"/>
              <a:t>initiate </a:t>
            </a:r>
            <a:r>
              <a:rPr lang="en-US" u="sng" dirty="0"/>
              <a:t>statin therapy after discussion </a:t>
            </a:r>
            <a:r>
              <a:rPr lang="en-US" dirty="0"/>
              <a:t>of potential benefits </a:t>
            </a:r>
            <a:r>
              <a:rPr lang="en-US" dirty="0" smtClean="0"/>
              <a:t>and risks</a:t>
            </a:r>
            <a:r>
              <a:rPr lang="en-US" dirty="0"/>
              <a:t>. </a:t>
            </a:r>
            <a:r>
              <a:rPr lang="en-US" dirty="0">
                <a:solidFill>
                  <a:srgbClr val="FFC000"/>
                </a:solidFill>
              </a:rPr>
              <a:t>C</a:t>
            </a:r>
          </a:p>
          <a:p>
            <a:r>
              <a:rPr lang="en-US" dirty="0" smtClean="0"/>
              <a:t>Statin is </a:t>
            </a:r>
            <a:r>
              <a:rPr lang="en-US" dirty="0"/>
              <a:t>contraindicated in pregnancy. </a:t>
            </a:r>
            <a:r>
              <a:rPr lang="en-US" dirty="0">
                <a:solidFill>
                  <a:srgbClr val="FFC000"/>
                </a:solidFill>
              </a:rPr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863" y="5802375"/>
            <a:ext cx="2534502" cy="891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740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7" y="1762125"/>
            <a:ext cx="11536197" cy="4695825"/>
          </a:xfrm>
        </p:spPr>
        <p:txBody>
          <a:bodyPr>
            <a:normAutofit fontScale="92500"/>
          </a:bodyPr>
          <a:lstStyle/>
          <a:p>
            <a:r>
              <a:rPr lang="en-US" dirty="0"/>
              <a:t>Combination Therapy for </a:t>
            </a:r>
            <a:r>
              <a:rPr lang="en-US" dirty="0" smtClean="0"/>
              <a:t>LDL </a:t>
            </a:r>
            <a:r>
              <a:rPr lang="en-US" u="sng" dirty="0" smtClean="0"/>
              <a:t>Lowering Statins </a:t>
            </a:r>
            <a:r>
              <a:rPr lang="en-US" u="sng" dirty="0"/>
              <a:t>and </a:t>
            </a:r>
            <a:r>
              <a:rPr lang="en-US" u="sng" dirty="0" smtClean="0"/>
              <a:t>Ezetimibe The IMPROVE-IT </a:t>
            </a:r>
            <a:r>
              <a:rPr lang="en-US" dirty="0"/>
              <a:t>was a randomized </a:t>
            </a:r>
            <a:r>
              <a:rPr lang="en-US" dirty="0" smtClean="0"/>
              <a:t>controlled trial </a:t>
            </a:r>
            <a:r>
              <a:rPr lang="en-US" dirty="0"/>
              <a:t>in 18,144 patients comparing </a:t>
            </a:r>
            <a:r>
              <a:rPr lang="en-US" dirty="0" smtClean="0"/>
              <a:t>the addition </a:t>
            </a:r>
            <a:r>
              <a:rPr lang="en-US" dirty="0"/>
              <a:t>of ezetimibe to </a:t>
            </a:r>
            <a:r>
              <a:rPr lang="en-US" dirty="0" smtClean="0"/>
              <a:t>simvastatin therapy </a:t>
            </a:r>
            <a:r>
              <a:rPr lang="en-US" dirty="0"/>
              <a:t>versus simvastatin alone. Individuals </a:t>
            </a:r>
            <a:r>
              <a:rPr lang="en-US" u="sng" dirty="0" smtClean="0"/>
              <a:t>were&gt;50 </a:t>
            </a:r>
            <a:r>
              <a:rPr lang="en-US" u="sng" dirty="0"/>
              <a:t>years of age</a:t>
            </a:r>
            <a:r>
              <a:rPr lang="en-US" dirty="0"/>
              <a:t>, </a:t>
            </a:r>
            <a:r>
              <a:rPr lang="en-US" dirty="0" smtClean="0"/>
              <a:t>had experienced </a:t>
            </a:r>
            <a:r>
              <a:rPr lang="en-US" dirty="0"/>
              <a:t>a </a:t>
            </a:r>
            <a:r>
              <a:rPr lang="en-US" u="sng" dirty="0"/>
              <a:t>recent </a:t>
            </a:r>
            <a:r>
              <a:rPr lang="en-US" u="sng" dirty="0" smtClean="0"/>
              <a:t>ACS</a:t>
            </a:r>
            <a:r>
              <a:rPr lang="en-US" dirty="0" smtClean="0"/>
              <a:t>, </a:t>
            </a:r>
            <a:r>
              <a:rPr lang="en-US" dirty="0"/>
              <a:t>and were treated </a:t>
            </a:r>
            <a:r>
              <a:rPr lang="en-US" dirty="0" smtClean="0"/>
              <a:t>for an </a:t>
            </a:r>
            <a:r>
              <a:rPr lang="en-US" dirty="0"/>
              <a:t>average of </a:t>
            </a:r>
            <a:r>
              <a:rPr lang="en-US" u="sng" dirty="0"/>
              <a:t>6 </a:t>
            </a:r>
            <a:r>
              <a:rPr lang="en-US" dirty="0"/>
              <a:t>years.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Overall</a:t>
            </a:r>
            <a:r>
              <a:rPr lang="en-US" dirty="0"/>
              <a:t>, the addition of ezetimibe led to a</a:t>
            </a:r>
            <a:r>
              <a:rPr lang="en-US" u="sng" dirty="0"/>
              <a:t> 6.4% </a:t>
            </a:r>
            <a:r>
              <a:rPr lang="en-US" u="sng" dirty="0" smtClean="0"/>
              <a:t>relative benefit </a:t>
            </a:r>
            <a:r>
              <a:rPr lang="en-US" dirty="0"/>
              <a:t>and a </a:t>
            </a:r>
            <a:r>
              <a:rPr lang="en-US" u="sng" dirty="0"/>
              <a:t>2% absolute reduction </a:t>
            </a:r>
            <a:r>
              <a:rPr lang="en-US" dirty="0" smtClean="0"/>
              <a:t>in major </a:t>
            </a:r>
            <a:r>
              <a:rPr lang="en-US" dirty="0"/>
              <a:t>adverse cardiovascular </a:t>
            </a:r>
            <a:r>
              <a:rPr lang="en-US" dirty="0" smtClean="0"/>
              <a:t>events, with </a:t>
            </a:r>
            <a:r>
              <a:rPr lang="en-US" dirty="0"/>
              <a:t>the degree of benefit being </a:t>
            </a:r>
            <a:r>
              <a:rPr lang="en-US" dirty="0" smtClean="0"/>
              <a:t>directly proportional </a:t>
            </a:r>
            <a:r>
              <a:rPr lang="en-US" dirty="0"/>
              <a:t>to the change in </a:t>
            </a:r>
            <a:r>
              <a:rPr lang="en-US" dirty="0" smtClean="0"/>
              <a:t>LDL, </a:t>
            </a:r>
            <a:r>
              <a:rPr lang="en-US" dirty="0"/>
              <a:t>which was </a:t>
            </a:r>
            <a:r>
              <a:rPr lang="en-US" dirty="0" smtClean="0"/>
              <a:t>70 mg/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smtClean="0"/>
              <a:t>statin group </a:t>
            </a:r>
            <a:r>
              <a:rPr lang="en-US" dirty="0"/>
              <a:t>on average and 54 mg/</a:t>
            </a:r>
            <a:r>
              <a:rPr lang="en-US" dirty="0" err="1"/>
              <a:t>dL</a:t>
            </a:r>
            <a:r>
              <a:rPr lang="en-US" dirty="0"/>
              <a:t> in </a:t>
            </a:r>
            <a:r>
              <a:rPr lang="en-US" dirty="0" smtClean="0"/>
              <a:t>the combination </a:t>
            </a:r>
            <a:r>
              <a:rPr lang="en-US" dirty="0"/>
              <a:t>group </a:t>
            </a:r>
            <a:r>
              <a:rPr lang="en-US" dirty="0" smtClean="0"/>
              <a:t>.In </a:t>
            </a:r>
            <a:r>
              <a:rPr lang="en-US" dirty="0"/>
              <a:t>those </a:t>
            </a:r>
            <a:r>
              <a:rPr lang="en-US" dirty="0" smtClean="0"/>
              <a:t>with diabetes </a:t>
            </a:r>
            <a:r>
              <a:rPr lang="en-US" dirty="0"/>
              <a:t>(27% of participants), the combination of moderate-intensity simvastatin (40 mg) and ezetimibe (10 </a:t>
            </a:r>
            <a:r>
              <a:rPr lang="en-US" dirty="0" smtClean="0"/>
              <a:t>mg) showed </a:t>
            </a:r>
            <a:r>
              <a:rPr lang="en-US" dirty="0"/>
              <a:t>a significant reduction of </a:t>
            </a:r>
            <a:r>
              <a:rPr lang="en-US" dirty="0" smtClean="0"/>
              <a:t>major adverse </a:t>
            </a:r>
            <a:r>
              <a:rPr lang="en-US" dirty="0"/>
              <a:t>cardiovascular events with </a:t>
            </a:r>
            <a:r>
              <a:rPr lang="en-US" dirty="0" smtClean="0"/>
              <a:t>an absolute </a:t>
            </a:r>
            <a:r>
              <a:rPr lang="en-US" dirty="0"/>
              <a:t>risk reduction of 5% (40% </a:t>
            </a:r>
            <a:r>
              <a:rPr lang="en-US" dirty="0" smtClean="0"/>
              <a:t>vs. 45</a:t>
            </a:r>
            <a:r>
              <a:rPr lang="en-US" dirty="0"/>
              <a:t>% cumulative incidence at 7 years) </a:t>
            </a:r>
            <a:r>
              <a:rPr lang="en-US" dirty="0" smtClean="0"/>
              <a:t>and a </a:t>
            </a:r>
            <a:r>
              <a:rPr lang="en-US" dirty="0"/>
              <a:t>relative risk reduction of 14% </a:t>
            </a:r>
            <a:r>
              <a:rPr lang="en-US" dirty="0" smtClean="0"/>
              <a:t>over moderate-intensity </a:t>
            </a:r>
            <a:r>
              <a:rPr lang="en-US" dirty="0"/>
              <a:t>simvastatin (40 </a:t>
            </a:r>
            <a:r>
              <a:rPr lang="en-US" dirty="0" smtClean="0"/>
              <a:t>mg) alone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811" y="268406"/>
            <a:ext cx="3276600" cy="1152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21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837063"/>
          </a:xfrm>
        </p:spPr>
        <p:txBody>
          <a:bodyPr>
            <a:normAutofit fontScale="90000"/>
          </a:bodyPr>
          <a:lstStyle/>
          <a:p>
            <a:r>
              <a:rPr lang="en-US" dirty="0"/>
              <a:t>Initiating Statin Based on Risk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77" y="2047164"/>
            <a:ext cx="6883193" cy="288885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956" y="2047164"/>
            <a:ext cx="4576509" cy="4408226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statins </a:t>
            </a:r>
            <a:r>
              <a:rPr lang="en-US" dirty="0"/>
              <a:t>are the drugs of choice for LDL lowering and </a:t>
            </a:r>
            <a:r>
              <a:rPr lang="en-US" dirty="0" err="1"/>
              <a:t>cardioprotection</a:t>
            </a:r>
            <a:r>
              <a:rPr lang="en-US" dirty="0"/>
              <a:t>. </a:t>
            </a:r>
          </a:p>
          <a:p>
            <a:pPr algn="l"/>
            <a:r>
              <a:rPr lang="en-US" dirty="0"/>
              <a:t>two statin </a:t>
            </a:r>
            <a:r>
              <a:rPr lang="en-US" dirty="0" smtClean="0"/>
              <a:t>dosing are </a:t>
            </a:r>
            <a:r>
              <a:rPr lang="en-US" dirty="0"/>
              <a:t>recommended for clinical practice: high-intensity approximately a &gt;50% reduction in LDL, and moderate-intensity statin 30–49% reductions in LDL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 </a:t>
            </a:r>
            <a:r>
              <a:rPr lang="en-US" dirty="0">
                <a:solidFill>
                  <a:srgbClr val="FFC000"/>
                </a:solidFill>
              </a:rPr>
              <a:t>Low-dose statin therapy is generally </a:t>
            </a:r>
            <a:r>
              <a:rPr lang="en-US" u="sng" dirty="0">
                <a:solidFill>
                  <a:srgbClr val="FFC000"/>
                </a:solidFill>
              </a:rPr>
              <a:t>not recommended </a:t>
            </a:r>
            <a:r>
              <a:rPr lang="en-US" dirty="0">
                <a:solidFill>
                  <a:srgbClr val="FFC000"/>
                </a:solidFill>
              </a:rPr>
              <a:t>in </a:t>
            </a:r>
            <a:r>
              <a:rPr lang="en-US" dirty="0" smtClean="0">
                <a:solidFill>
                  <a:srgbClr val="FFC000"/>
                </a:solidFill>
              </a:rPr>
              <a:t>pts </a:t>
            </a:r>
            <a:r>
              <a:rPr lang="en-US" dirty="0">
                <a:solidFill>
                  <a:srgbClr val="FFC000"/>
                </a:solidFill>
              </a:rPr>
              <a:t>with diabetes but is sometimes the only dose of statin that </a:t>
            </a:r>
            <a:r>
              <a:rPr lang="en-US" dirty="0" smtClean="0">
                <a:solidFill>
                  <a:srgbClr val="FFC000"/>
                </a:solidFill>
              </a:rPr>
              <a:t>tolerate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  <a:p>
            <a:pPr algn="l"/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507" y="294419"/>
            <a:ext cx="3279932" cy="1152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463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Other Lipoprotein</a:t>
            </a:r>
            <a:br>
              <a:rPr lang="en-US" dirty="0"/>
            </a:br>
            <a:r>
              <a:rPr lang="en-US" dirty="0"/>
              <a:t>Fractions or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2096064"/>
            <a:ext cx="11864595" cy="4076136"/>
          </a:xfrm>
        </p:spPr>
        <p:txBody>
          <a:bodyPr>
            <a:normAutofit/>
          </a:bodyPr>
          <a:lstStyle/>
          <a:p>
            <a:r>
              <a:rPr lang="en-US" dirty="0"/>
              <a:t>For patients with fasting </a:t>
            </a:r>
            <a:r>
              <a:rPr lang="en-US" u="sng" dirty="0" smtClean="0"/>
              <a:t>TG&gt;500</a:t>
            </a:r>
            <a:r>
              <a:rPr lang="en-US" dirty="0" smtClean="0"/>
              <a:t> mg/</a:t>
            </a:r>
            <a:r>
              <a:rPr lang="en-US" dirty="0" err="1" smtClean="0"/>
              <a:t>dL</a:t>
            </a:r>
            <a:r>
              <a:rPr lang="en-US" dirty="0" smtClean="0"/>
              <a:t>, evaluate </a:t>
            </a:r>
            <a:r>
              <a:rPr lang="en-US" dirty="0"/>
              <a:t>for </a:t>
            </a:r>
            <a:r>
              <a:rPr lang="en-US" u="sng" dirty="0"/>
              <a:t>secondary </a:t>
            </a:r>
            <a:r>
              <a:rPr lang="en-US" u="sng" dirty="0" smtClean="0"/>
              <a:t>causes </a:t>
            </a:r>
            <a:r>
              <a:rPr lang="en-US" dirty="0" smtClean="0"/>
              <a:t>of hyper TG  </a:t>
            </a:r>
            <a:r>
              <a:rPr lang="en-US" dirty="0"/>
              <a:t>and consider medical therapy </a:t>
            </a:r>
            <a:r>
              <a:rPr lang="en-US" dirty="0" smtClean="0"/>
              <a:t>to reduce the </a:t>
            </a:r>
            <a:r>
              <a:rPr lang="en-US" dirty="0"/>
              <a:t>risk of pancreatitis. </a:t>
            </a:r>
            <a:r>
              <a:rPr lang="en-US" dirty="0">
                <a:solidFill>
                  <a:srgbClr val="FFC000"/>
                </a:solidFill>
              </a:rPr>
              <a:t>C</a:t>
            </a:r>
          </a:p>
          <a:p>
            <a:r>
              <a:rPr lang="en-US" dirty="0" smtClean="0"/>
              <a:t>In </a:t>
            </a:r>
            <a:r>
              <a:rPr lang="en-US" dirty="0"/>
              <a:t>adults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moderate</a:t>
            </a:r>
            <a:r>
              <a:rPr lang="en-US" dirty="0" smtClean="0"/>
              <a:t> hyper TG (TG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175–499</a:t>
            </a:r>
            <a:r>
              <a:rPr lang="en-US" dirty="0" smtClean="0"/>
              <a:t> mg/</a:t>
            </a:r>
            <a:r>
              <a:rPr lang="en-US" dirty="0" err="1" smtClean="0"/>
              <a:t>dL</a:t>
            </a:r>
            <a:r>
              <a:rPr lang="en-US" dirty="0"/>
              <a:t>), clinicians should address and treat lifestyle </a:t>
            </a:r>
            <a:r>
              <a:rPr lang="en-US" dirty="0" smtClean="0"/>
              <a:t>factors (obesity </a:t>
            </a:r>
            <a:r>
              <a:rPr lang="en-US" dirty="0"/>
              <a:t>and metabolic syndrome), secondary </a:t>
            </a:r>
            <a:r>
              <a:rPr lang="en-US" dirty="0" smtClean="0"/>
              <a:t>factors (</a:t>
            </a:r>
            <a:r>
              <a:rPr lang="en-US" u="sng" dirty="0" smtClean="0"/>
              <a:t>diabetes</a:t>
            </a:r>
            <a:r>
              <a:rPr lang="en-US" dirty="0"/>
              <a:t>, </a:t>
            </a:r>
            <a:r>
              <a:rPr lang="en-US" u="sng" dirty="0"/>
              <a:t>chronic liver or kidney disease </a:t>
            </a:r>
            <a:r>
              <a:rPr lang="en-US" dirty="0"/>
              <a:t>and/or </a:t>
            </a:r>
            <a:r>
              <a:rPr lang="en-US" u="sng" dirty="0" smtClean="0"/>
              <a:t>nephrotic syndrome</a:t>
            </a:r>
            <a:r>
              <a:rPr lang="en-US" dirty="0"/>
              <a:t>, </a:t>
            </a:r>
            <a:r>
              <a:rPr lang="en-US" u="sng" dirty="0"/>
              <a:t>hypothyroidism</a:t>
            </a:r>
            <a:r>
              <a:rPr lang="en-US" dirty="0" smtClean="0"/>
              <a:t>), and </a:t>
            </a:r>
            <a:r>
              <a:rPr lang="en-US" u="sng" dirty="0"/>
              <a:t>medications</a:t>
            </a:r>
            <a:r>
              <a:rPr lang="en-US" dirty="0"/>
              <a:t> that raise triglycerides. </a:t>
            </a:r>
            <a:r>
              <a:rPr lang="en-US" dirty="0" smtClean="0">
                <a:solidFill>
                  <a:srgbClr val="FFC000"/>
                </a:solidFill>
              </a:rPr>
              <a:t>C </a:t>
            </a:r>
          </a:p>
          <a:p>
            <a:r>
              <a:rPr lang="en-US" dirty="0" smtClean="0"/>
              <a:t> </a:t>
            </a:r>
            <a:r>
              <a:rPr lang="en-US" dirty="0"/>
              <a:t>In patients with </a:t>
            </a:r>
            <a:r>
              <a:rPr lang="en-US" u="sng" dirty="0" smtClean="0"/>
              <a:t>ASCVD</a:t>
            </a:r>
            <a:r>
              <a:rPr lang="en-US" dirty="0" smtClean="0"/>
              <a:t> or other </a:t>
            </a:r>
            <a:r>
              <a:rPr lang="en-US" u="sng" dirty="0" smtClean="0"/>
              <a:t>CV risk </a:t>
            </a:r>
            <a:r>
              <a:rPr lang="en-US" u="sng" dirty="0"/>
              <a:t>factors </a:t>
            </a:r>
            <a:r>
              <a:rPr lang="en-US" dirty="0"/>
              <a:t>on </a:t>
            </a:r>
            <a:r>
              <a:rPr lang="en-US" dirty="0" smtClean="0"/>
              <a:t>a </a:t>
            </a:r>
            <a:r>
              <a:rPr lang="en-US" u="sng" dirty="0" smtClean="0"/>
              <a:t>statin </a:t>
            </a:r>
            <a:r>
              <a:rPr lang="en-US" u="sng" dirty="0"/>
              <a:t>with controlled LDL </a:t>
            </a:r>
            <a:r>
              <a:rPr lang="en-US" dirty="0" smtClean="0"/>
              <a:t>but </a:t>
            </a:r>
            <a:r>
              <a:rPr lang="en-US" dirty="0"/>
              <a:t>elevated triglycerides (</a:t>
            </a:r>
            <a:r>
              <a:rPr lang="en-US" u="sng" dirty="0">
                <a:solidFill>
                  <a:srgbClr val="FFC000"/>
                </a:solidFill>
              </a:rPr>
              <a:t>135–499 </a:t>
            </a:r>
            <a:r>
              <a:rPr lang="en-US" dirty="0"/>
              <a:t>mg/</a:t>
            </a:r>
            <a:r>
              <a:rPr lang="en-US" dirty="0" err="1"/>
              <a:t>dL</a:t>
            </a:r>
            <a:r>
              <a:rPr lang="en-US" dirty="0"/>
              <a:t>), </a:t>
            </a:r>
            <a:r>
              <a:rPr lang="en-US" dirty="0" smtClean="0"/>
              <a:t>the addition </a:t>
            </a:r>
            <a:r>
              <a:rPr lang="en-US" dirty="0"/>
              <a:t>of </a:t>
            </a:r>
            <a:r>
              <a:rPr lang="en-US" dirty="0" err="1">
                <a:solidFill>
                  <a:srgbClr val="FFC000"/>
                </a:solidFill>
              </a:rPr>
              <a:t>icosapent</a:t>
            </a:r>
            <a:r>
              <a:rPr lang="en-US" dirty="0">
                <a:solidFill>
                  <a:srgbClr val="FFC000"/>
                </a:solidFill>
              </a:rPr>
              <a:t> ethyl </a:t>
            </a:r>
            <a:r>
              <a:rPr lang="en-US" dirty="0" smtClean="0"/>
              <a:t>can be </a:t>
            </a:r>
            <a:r>
              <a:rPr lang="en-US" dirty="0"/>
              <a:t>considered to reduce </a:t>
            </a:r>
            <a:r>
              <a:rPr lang="en-US" dirty="0" smtClean="0"/>
              <a:t>CV </a:t>
            </a:r>
            <a:r>
              <a:rPr lang="en-US" dirty="0"/>
              <a:t>risk.</a:t>
            </a:r>
            <a:r>
              <a:rPr lang="en-US" dirty="0">
                <a:solidFill>
                  <a:srgbClr val="FFC000"/>
                </a:solidFill>
              </a:rPr>
              <a:t> A</a:t>
            </a:r>
          </a:p>
        </p:txBody>
      </p:sp>
      <p:sp>
        <p:nvSpPr>
          <p:cNvPr id="4" name="Explosion 1 3"/>
          <p:cNvSpPr/>
          <p:nvPr/>
        </p:nvSpPr>
        <p:spPr>
          <a:xfrm>
            <a:off x="9908275" y="5418162"/>
            <a:ext cx="1610435" cy="1064307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859" y="5658154"/>
            <a:ext cx="2343506" cy="824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591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Combination </a:t>
            </a:r>
            <a:r>
              <a:rPr lang="en-US" dirty="0" smtClean="0"/>
              <a:t>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53" y="1935921"/>
            <a:ext cx="11229975" cy="3190311"/>
          </a:xfrm>
        </p:spPr>
        <p:txBody>
          <a:bodyPr>
            <a:normAutofit/>
          </a:bodyPr>
          <a:lstStyle/>
          <a:p>
            <a:r>
              <a:rPr lang="en-US" dirty="0"/>
              <a:t>Statin plus fibrate </a:t>
            </a:r>
            <a:r>
              <a:rPr lang="en-US" dirty="0" smtClean="0"/>
              <a:t>combination therapy </a:t>
            </a:r>
            <a:r>
              <a:rPr lang="en-US" dirty="0"/>
              <a:t>has not been shown </a:t>
            </a:r>
            <a:r>
              <a:rPr lang="en-US" dirty="0" smtClean="0"/>
              <a:t>to improve ASCVD outcomes and </a:t>
            </a:r>
            <a:r>
              <a:rPr lang="en-US" dirty="0"/>
              <a:t>is generally</a:t>
            </a:r>
            <a:r>
              <a:rPr lang="en-US" u="sng" dirty="0"/>
              <a:t> not </a:t>
            </a:r>
            <a:r>
              <a:rPr lang="en-US" dirty="0"/>
              <a:t>recommended. </a:t>
            </a:r>
            <a:r>
              <a:rPr lang="en-US" dirty="0" smtClean="0">
                <a:solidFill>
                  <a:srgbClr val="FFC000"/>
                </a:solidFill>
              </a:rPr>
              <a:t>A</a:t>
            </a:r>
          </a:p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 prospective trial of a newer fibrate in this specific population of patients is ongoing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/>
              <a:t>Statin </a:t>
            </a:r>
            <a:r>
              <a:rPr lang="en-US" dirty="0"/>
              <a:t>plus niacin </a:t>
            </a:r>
            <a:r>
              <a:rPr lang="en-US" dirty="0" smtClean="0"/>
              <a:t>combination therapy </a:t>
            </a:r>
            <a:r>
              <a:rPr lang="en-US" dirty="0"/>
              <a:t>has </a:t>
            </a:r>
            <a:r>
              <a:rPr lang="en-US" u="sng" dirty="0"/>
              <a:t>not </a:t>
            </a:r>
            <a:r>
              <a:rPr lang="en-US" dirty="0"/>
              <a:t>been shown </a:t>
            </a:r>
            <a:r>
              <a:rPr lang="en-US" dirty="0" smtClean="0"/>
              <a:t>to provide </a:t>
            </a:r>
            <a:r>
              <a:rPr lang="en-US" dirty="0"/>
              <a:t>additional </a:t>
            </a:r>
            <a:r>
              <a:rPr lang="en-US" dirty="0" smtClean="0"/>
              <a:t>CV  </a:t>
            </a:r>
            <a:r>
              <a:rPr lang="en-US" dirty="0"/>
              <a:t>benefit above statin therapy alone, may </a:t>
            </a:r>
            <a:r>
              <a:rPr lang="en-US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increase </a:t>
            </a:r>
            <a:r>
              <a:rPr lang="en-US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risk </a:t>
            </a:r>
            <a:r>
              <a:rPr lang="en-US" u="sng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 stroke </a:t>
            </a:r>
            <a:r>
              <a:rPr lang="en-US" dirty="0"/>
              <a:t>with </a:t>
            </a:r>
            <a:r>
              <a:rPr lang="en-US" dirty="0" smtClean="0"/>
              <a:t>additional side </a:t>
            </a:r>
            <a:r>
              <a:rPr lang="en-US" dirty="0"/>
              <a:t>effects, and is </a:t>
            </a:r>
            <a:r>
              <a:rPr lang="en-US" dirty="0" smtClean="0"/>
              <a:t>generally </a:t>
            </a:r>
            <a:r>
              <a:rPr lang="en-US" u="sng" dirty="0" smtClean="0"/>
              <a:t>not</a:t>
            </a:r>
            <a:r>
              <a:rPr lang="en-US" dirty="0" smtClean="0"/>
              <a:t> </a:t>
            </a:r>
            <a:r>
              <a:rPr lang="en-US" dirty="0"/>
              <a:t>recommended. </a:t>
            </a:r>
            <a:r>
              <a:rPr lang="en-US" dirty="0">
                <a:solidFill>
                  <a:srgbClr val="FFC000"/>
                </a:solidFill>
              </a:rPr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328" y="5432163"/>
            <a:ext cx="32766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673" y="3854485"/>
            <a:ext cx="2363585" cy="2614554"/>
          </a:xfrm>
          <a:prstGeom prst="round2DiagRect">
            <a:avLst>
              <a:gd name="adj1" fmla="val 627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06" y="3417757"/>
            <a:ext cx="2325203" cy="2499313"/>
          </a:xfrm>
          <a:prstGeom prst="round2DiagRect">
            <a:avLst>
              <a:gd name="adj1" fmla="val 9624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662" y="535563"/>
            <a:ext cx="4078868" cy="24131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98" y="408302"/>
            <a:ext cx="5367447" cy="40388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176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45"/>
            <a:ext cx="11112115" cy="1326321"/>
          </a:xfrm>
        </p:spPr>
        <p:txBody>
          <a:bodyPr/>
          <a:lstStyle/>
          <a:p>
            <a:r>
              <a:rPr lang="en-US" dirty="0"/>
              <a:t>Lipid-Lowering Agents and Cognitive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2416"/>
            <a:ext cx="11244263" cy="447618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Potential </a:t>
            </a:r>
            <a:r>
              <a:rPr lang="en-US" dirty="0"/>
              <a:t>adverse impact of lipid-lowering agents on cognitive function have been </a:t>
            </a:r>
            <a:r>
              <a:rPr lang="en-US" dirty="0" smtClean="0"/>
              <a:t>raised</a:t>
            </a:r>
          </a:p>
          <a:p>
            <a:pPr marL="0" indent="0">
              <a:buNone/>
            </a:pPr>
            <a:r>
              <a:rPr lang="en-US" dirty="0" smtClean="0"/>
              <a:t>several </a:t>
            </a:r>
            <a:r>
              <a:rPr lang="en-US" dirty="0"/>
              <a:t>lines of evidence point against this association, as detailed in a 2018 European Atherosclerosis Society Consensus Panel statement </a:t>
            </a:r>
            <a:r>
              <a:rPr lang="en-US" dirty="0" smtClean="0"/>
              <a:t>: </a:t>
            </a:r>
          </a:p>
          <a:p>
            <a:r>
              <a:rPr lang="en-US" dirty="0" smtClean="0"/>
              <a:t>1-First</a:t>
            </a:r>
            <a:r>
              <a:rPr lang="en-US" dirty="0"/>
              <a:t>, there are </a:t>
            </a:r>
            <a:r>
              <a:rPr lang="en-US" b="1" dirty="0"/>
              <a:t>three large randomized trials </a:t>
            </a:r>
            <a:r>
              <a:rPr lang="en-US" dirty="0"/>
              <a:t>of statin versus placebo where specific cognitive tests were performed, and </a:t>
            </a:r>
            <a:r>
              <a:rPr lang="en-US" u="sng" dirty="0"/>
              <a:t>no differences </a:t>
            </a:r>
            <a:r>
              <a:rPr lang="en-US" dirty="0"/>
              <a:t>were seen between statin and placebo .</a:t>
            </a:r>
          </a:p>
          <a:p>
            <a:r>
              <a:rPr lang="en-US" dirty="0" smtClean="0"/>
              <a:t>2-In </a:t>
            </a:r>
            <a:r>
              <a:rPr lang="en-US" dirty="0"/>
              <a:t>addition, no change in cognitive function has been reported in studies with the addition of ezetimibe or PCSK9 inhibitors to statin </a:t>
            </a:r>
            <a:r>
              <a:rPr lang="en-US" dirty="0" smtClean="0"/>
              <a:t>therapy.</a:t>
            </a:r>
          </a:p>
          <a:p>
            <a:r>
              <a:rPr lang="en-US" dirty="0" smtClean="0"/>
              <a:t>3-In </a:t>
            </a:r>
            <a:r>
              <a:rPr lang="en-US" dirty="0"/>
              <a:t>addition, the most recent systematic review of the U.S. </a:t>
            </a:r>
            <a:r>
              <a:rPr lang="en-US" u="sng" dirty="0"/>
              <a:t>FDA’s post marketing surveillance databases</a:t>
            </a:r>
            <a:r>
              <a:rPr lang="en-US" dirty="0"/>
              <a:t>, randomized controlled trials, and cohort, case-control, and cross-sectional studies evaluating cognition in patients receiving statins found that published data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do not reveal an adverse effect of statins on cognition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Therefore, a concern that </a:t>
            </a:r>
            <a:r>
              <a:rPr lang="en-US" dirty="0" smtClean="0"/>
              <a:t>statins or other </a:t>
            </a:r>
            <a:r>
              <a:rPr lang="en-US" dirty="0"/>
              <a:t>lipid-lowering agents might cause cognitive dysfunction or dementia is not currently supported by evidence and should not deter their use in individuals with diabetes at high risk for ASCVD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837" y="1046396"/>
            <a:ext cx="2307603" cy="811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49896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9" y="352706"/>
            <a:ext cx="10530314" cy="1290862"/>
          </a:xfrm>
        </p:spPr>
        <p:txBody>
          <a:bodyPr>
            <a:normAutofit/>
          </a:bodyPr>
          <a:lstStyle/>
          <a:p>
            <a:r>
              <a:rPr lang="en-US" dirty="0">
                <a:latin typeface="Segoe UI Symbol" panose="020B0502040204020203" pitchFamily="34" charset="0"/>
              </a:rPr>
              <a:t>More aggressive lipid lowering in people</a:t>
            </a:r>
            <a:br>
              <a:rPr lang="en-US" dirty="0">
                <a:latin typeface="Segoe UI Symbol" panose="020B0502040204020203" pitchFamily="34" charset="0"/>
              </a:rPr>
            </a:br>
            <a:r>
              <a:rPr lang="en-US" dirty="0" smtClean="0">
                <a:latin typeface="Segoe UI Symbol" panose="020B0502040204020203" pitchFamily="34" charset="0"/>
              </a:rPr>
              <a:t>with </a:t>
            </a:r>
            <a:r>
              <a:rPr lang="en-US" dirty="0">
                <a:latin typeface="Segoe UI Symbol" panose="020B0502040204020203" pitchFamily="34" charset="0"/>
              </a:rPr>
              <a:t>diabetes?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39" y="1865786"/>
            <a:ext cx="5929068" cy="366155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0415589" y="0"/>
            <a:ext cx="785812" cy="1200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90617" y="5914056"/>
            <a:ext cx="4914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egoe UI Symbol" panose="020B0502040204020203" pitchFamily="34" charset="0"/>
                <a:hlinkClick r:id="rId3"/>
              </a:rPr>
              <a:t>www.thelancet.com/diabetes-endocrinology</a:t>
            </a:r>
            <a:endParaRPr lang="en-US" dirty="0" smtClean="0">
              <a:latin typeface="Segoe UI Symbol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1705" y="5914056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 Symbol" panose="020B0502040204020203" pitchFamily="34" charset="0"/>
              </a:rPr>
              <a:t>2019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UI Symbol" panose="020B0502040204020203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899" y="2301742"/>
            <a:ext cx="455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rbel" panose="020B0503020204020204" pitchFamily="34" charset="0"/>
                <a:cs typeface="B Zar" panose="00000400000000000000" pitchFamily="2" charset="-78"/>
              </a:rPr>
              <a:t>There is ongoing debate as to whether aggressive LDL cholesterol-lowering therapy, as opposed to comprehensive lipid management addressing the </a:t>
            </a:r>
            <a:r>
              <a:rPr lang="en-US" dirty="0" err="1">
                <a:latin typeface="Corbel" panose="020B0503020204020204" pitchFamily="34" charset="0"/>
                <a:cs typeface="B Zar" panose="00000400000000000000" pitchFamily="2" charset="-78"/>
              </a:rPr>
              <a:t>hypertriglyceridaemia</a:t>
            </a:r>
            <a:r>
              <a:rPr lang="en-US" dirty="0">
                <a:latin typeface="Corbel" panose="020B0503020204020204" pitchFamily="34" charset="0"/>
                <a:cs typeface="B Zar" panose="00000400000000000000" pitchFamily="2" charset="-78"/>
              </a:rPr>
              <a:t> and low HDL cholesterol, is the optimal approach to reduce atherosclerotic cardiovascular risk in people with diabetes.</a:t>
            </a:r>
          </a:p>
        </p:txBody>
      </p:sp>
    </p:spTree>
    <p:extLst>
      <p:ext uri="{BB962C8B-B14F-4D97-AF65-F5344CB8AC3E}">
        <p14:creationId xmlns:p14="http://schemas.microsoft.com/office/powerpoint/2010/main" val="11180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709684"/>
            <a:ext cx="11778017" cy="543636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focus on </a:t>
            </a:r>
            <a:r>
              <a:rPr lang="en-US" dirty="0" smtClean="0">
                <a:solidFill>
                  <a:srgbClr val="FFC000"/>
                </a:solidFill>
              </a:rPr>
              <a:t>large statin </a:t>
            </a:r>
            <a:r>
              <a:rPr lang="en-US" dirty="0">
                <a:solidFill>
                  <a:srgbClr val="FFC000"/>
                </a:solidFill>
              </a:rPr>
              <a:t>outcome </a:t>
            </a:r>
            <a:r>
              <a:rPr lang="en-US" dirty="0" smtClean="0">
                <a:solidFill>
                  <a:srgbClr val="FFC000"/>
                </a:solidFill>
              </a:rPr>
              <a:t>trials</a:t>
            </a:r>
            <a:r>
              <a:rPr lang="en-US" dirty="0" smtClean="0"/>
              <a:t>: the </a:t>
            </a:r>
            <a:r>
              <a:rPr lang="en-US" u="sng" dirty="0" smtClean="0"/>
              <a:t>reduction in major </a:t>
            </a:r>
            <a:r>
              <a:rPr lang="en-US" u="sng" dirty="0"/>
              <a:t>cardiovascular </a:t>
            </a:r>
            <a:r>
              <a:rPr lang="en-US" u="sng" dirty="0" smtClean="0"/>
              <a:t>events </a:t>
            </a:r>
            <a:r>
              <a:rPr lang="en-US" dirty="0"/>
              <a:t>is</a:t>
            </a:r>
            <a:r>
              <a:rPr lang="en-US" u="sng" dirty="0"/>
              <a:t> independent of the baseline LDL </a:t>
            </a:r>
            <a:r>
              <a:rPr lang="en-US" u="sng" dirty="0" smtClean="0"/>
              <a:t>. </a:t>
            </a:r>
          </a:p>
          <a:p>
            <a:r>
              <a:rPr lang="en-US" dirty="0" smtClean="0"/>
              <a:t>Despite high-intensity statin </a:t>
            </a:r>
            <a:r>
              <a:rPr lang="en-US" dirty="0"/>
              <a:t>therapy, </a:t>
            </a:r>
            <a:r>
              <a:rPr lang="en-US" u="sng" dirty="0"/>
              <a:t>residual cardiovascular risk </a:t>
            </a:r>
            <a:r>
              <a:rPr lang="en-US" dirty="0" smtClean="0"/>
              <a:t>remains and </a:t>
            </a:r>
            <a:r>
              <a:rPr lang="en-US" dirty="0"/>
              <a:t>further lowering of LDL </a:t>
            </a:r>
            <a:r>
              <a:rPr lang="en-US" dirty="0" smtClean="0"/>
              <a:t>might </a:t>
            </a:r>
            <a:r>
              <a:rPr lang="en-US" dirty="0"/>
              <a:t>be </a:t>
            </a:r>
            <a:r>
              <a:rPr lang="en-US" dirty="0" smtClean="0"/>
              <a:t>of value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beneft</a:t>
            </a:r>
            <a:r>
              <a:rPr lang="en-US" dirty="0" smtClean="0"/>
              <a:t> with the </a:t>
            </a:r>
            <a:r>
              <a:rPr lang="en-US" u="sng" dirty="0" smtClean="0"/>
              <a:t>addition of ezetimibe benefit </a:t>
            </a:r>
            <a:r>
              <a:rPr lang="en-US" dirty="0" smtClean="0"/>
              <a:t>was </a:t>
            </a:r>
            <a:r>
              <a:rPr lang="en-US" dirty="0"/>
              <a:t>seen in the </a:t>
            </a:r>
            <a:r>
              <a:rPr lang="en-US" dirty="0">
                <a:solidFill>
                  <a:srgbClr val="FFC000"/>
                </a:solidFill>
              </a:rPr>
              <a:t>IMPROVE-IT</a:t>
            </a:r>
            <a:r>
              <a:rPr lang="en-US" dirty="0">
                <a:solidFill>
                  <a:srgbClr val="D8006C"/>
                </a:solidFill>
              </a:rPr>
              <a:t> </a:t>
            </a:r>
            <a:r>
              <a:rPr lang="en-US" dirty="0" smtClean="0"/>
              <a:t>trial. Notably</a:t>
            </a:r>
            <a:r>
              <a:rPr lang="en-US" dirty="0"/>
              <a:t>, </a:t>
            </a:r>
            <a:r>
              <a:rPr lang="en-US" dirty="0" smtClean="0"/>
              <a:t>despite only </a:t>
            </a:r>
            <a:r>
              <a:rPr lang="en-US" dirty="0"/>
              <a:t>a </a:t>
            </a:r>
            <a:r>
              <a:rPr lang="en-US" u="sng" dirty="0"/>
              <a:t>small further reduction in </a:t>
            </a:r>
            <a:r>
              <a:rPr lang="en-US" u="sng" dirty="0" smtClean="0"/>
              <a:t>LDL (0·43 </a:t>
            </a:r>
            <a:r>
              <a:rPr lang="en-US" u="sng" dirty="0" err="1"/>
              <a:t>mmol</a:t>
            </a:r>
            <a:r>
              <a:rPr lang="en-US" u="sng" dirty="0"/>
              <a:t>/L) with ezetimibe</a:t>
            </a:r>
            <a:r>
              <a:rPr lang="en-US" dirty="0"/>
              <a:t>, </a:t>
            </a:r>
            <a:r>
              <a:rPr lang="en-US" u="sng" dirty="0"/>
              <a:t>cardiovascular </a:t>
            </a:r>
            <a:r>
              <a:rPr lang="en-US" u="sng" dirty="0" smtClean="0"/>
              <a:t>benefit was apparent.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8883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1228725"/>
            <a:ext cx="11905966" cy="50196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Lancet Diabetes &amp; Endocrinology, </a:t>
            </a:r>
            <a:r>
              <a:rPr lang="en-US" dirty="0" smtClean="0"/>
              <a:t>of </a:t>
            </a:r>
            <a:r>
              <a:rPr lang="en-US" dirty="0"/>
              <a:t>a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prespecifed</a:t>
            </a:r>
            <a:r>
              <a:rPr lang="en-US" dirty="0" smtClean="0">
                <a:solidFill>
                  <a:srgbClr val="FFC000"/>
                </a:solidFill>
              </a:rPr>
              <a:t> secondary </a:t>
            </a:r>
            <a:r>
              <a:rPr lang="en-US" dirty="0">
                <a:solidFill>
                  <a:srgbClr val="FFC000"/>
                </a:solidFill>
              </a:rPr>
              <a:t>analysis of the ODYSSEY OUTCOMES </a:t>
            </a:r>
            <a:r>
              <a:rPr lang="en-US" dirty="0" smtClean="0"/>
              <a:t>of the </a:t>
            </a:r>
            <a:r>
              <a:rPr lang="en-US" u="sng" dirty="0"/>
              <a:t>PCSK9 inhibitor </a:t>
            </a:r>
            <a:r>
              <a:rPr lang="en-US" dirty="0" err="1" smtClean="0"/>
              <a:t>alirocumab</a:t>
            </a:r>
            <a:r>
              <a:rPr lang="en-US" dirty="0" smtClean="0"/>
              <a:t>:  </a:t>
            </a:r>
            <a:r>
              <a:rPr lang="en-US" dirty="0"/>
              <a:t>assessing </a:t>
            </a:r>
            <a:r>
              <a:rPr lang="en-US" dirty="0" smtClean="0"/>
              <a:t>cardiovascular outcomes </a:t>
            </a:r>
            <a:r>
              <a:rPr lang="en-US" dirty="0"/>
              <a:t>in participants with and without diabetes </a:t>
            </a:r>
            <a:r>
              <a:rPr lang="en-US" dirty="0" smtClean="0"/>
              <a:t>at baseline </a:t>
            </a:r>
            <a:r>
              <a:rPr lang="en-US" dirty="0"/>
              <a:t>and exploring the drug’s eﬀects on glycaemia </a:t>
            </a:r>
            <a:r>
              <a:rPr lang="en-US" dirty="0" smtClean="0"/>
              <a:t>and diabetes </a:t>
            </a:r>
            <a:r>
              <a:rPr lang="en-US" dirty="0"/>
              <a:t>risk among those without diabetes at </a:t>
            </a:r>
            <a:r>
              <a:rPr lang="en-US" dirty="0" smtClean="0"/>
              <a:t>baseline. </a:t>
            </a:r>
          </a:p>
          <a:p>
            <a:r>
              <a:rPr lang="en-US" dirty="0" smtClean="0"/>
              <a:t>LDL </a:t>
            </a:r>
            <a:r>
              <a:rPr lang="en-US" dirty="0"/>
              <a:t>cholesterol concentration was lowered to a median of</a:t>
            </a:r>
            <a:r>
              <a:rPr lang="en-US" dirty="0">
                <a:solidFill>
                  <a:srgbClr val="FFC000"/>
                </a:solidFill>
              </a:rPr>
              <a:t> 0·8 </a:t>
            </a:r>
            <a:r>
              <a:rPr lang="en-US" dirty="0" err="1"/>
              <a:t>mmol</a:t>
            </a:r>
            <a:r>
              <a:rPr lang="en-US" dirty="0"/>
              <a:t>/L with </a:t>
            </a:r>
            <a:r>
              <a:rPr lang="en-US" dirty="0" err="1"/>
              <a:t>alirocumab</a:t>
            </a:r>
            <a:r>
              <a:rPr lang="en-US" dirty="0"/>
              <a:t> by 4 months.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almost 3 years of median follow-up, the relative risk reduction for the primary endpoint was similar across </a:t>
            </a:r>
            <a:r>
              <a:rPr lang="en-US" dirty="0" err="1"/>
              <a:t>glycaemic</a:t>
            </a:r>
            <a:r>
              <a:rPr lang="en-US" dirty="0"/>
              <a:t> categories, but with greater absolute risk reduction in those with diabetes (−2·3%) compared with those with prediabetes or </a:t>
            </a:r>
            <a:r>
              <a:rPr lang="en-US" dirty="0" err="1"/>
              <a:t>normoglycaemia</a:t>
            </a:r>
            <a:r>
              <a:rPr lang="en-US" dirty="0"/>
              <a:t> at baseline (both −1·2</a:t>
            </a:r>
            <a:r>
              <a:rPr lang="en-US" dirty="0" smtClean="0"/>
              <a:t>%).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This </a:t>
            </a:r>
            <a:r>
              <a:rPr lang="en-US" dirty="0" smtClean="0"/>
              <a:t>finding </a:t>
            </a:r>
            <a:r>
              <a:rPr lang="en-US" dirty="0"/>
              <a:t>is similar to </a:t>
            </a:r>
            <a:r>
              <a:rPr lang="en-US" dirty="0" err="1" smtClean="0"/>
              <a:t>prespecifed</a:t>
            </a:r>
            <a:r>
              <a:rPr lang="en-US" dirty="0" smtClean="0"/>
              <a:t> </a:t>
            </a:r>
            <a:r>
              <a:rPr lang="en-US" dirty="0"/>
              <a:t>analysis of the </a:t>
            </a:r>
            <a:r>
              <a:rPr lang="en-US" u="sng" dirty="0"/>
              <a:t>PCSK9 inhibitor </a:t>
            </a:r>
            <a:r>
              <a:rPr lang="en-US" u="sng" dirty="0" err="1"/>
              <a:t>evolocumab</a:t>
            </a:r>
            <a:r>
              <a:rPr lang="en-US" u="sng" dirty="0"/>
              <a:t> </a:t>
            </a:r>
            <a:r>
              <a:rPr lang="en-US" dirty="0"/>
              <a:t>after the </a:t>
            </a:r>
            <a:r>
              <a:rPr lang="en-US" dirty="0">
                <a:solidFill>
                  <a:srgbClr val="FFC000"/>
                </a:solidFill>
              </a:rPr>
              <a:t>FOURIER</a:t>
            </a:r>
            <a:r>
              <a:rPr lang="en-US" dirty="0"/>
              <a:t> </a:t>
            </a:r>
            <a:r>
              <a:rPr lang="en-US" dirty="0" err="1" smtClean="0"/>
              <a:t>trial:LDL</a:t>
            </a:r>
            <a:r>
              <a:rPr lang="en-US" dirty="0" smtClean="0"/>
              <a:t> </a:t>
            </a:r>
            <a:r>
              <a:rPr lang="en-US" dirty="0"/>
              <a:t>cholesterol concentration was also </a:t>
            </a:r>
            <a:r>
              <a:rPr lang="en-US" u="sng" dirty="0"/>
              <a:t>lowered to a median of </a:t>
            </a:r>
            <a:r>
              <a:rPr lang="en-US" u="sng" dirty="0">
                <a:solidFill>
                  <a:srgbClr val="FFC000"/>
                </a:solidFill>
              </a:rPr>
              <a:t>0·8</a:t>
            </a:r>
            <a:r>
              <a:rPr lang="en-US" u="sng" dirty="0"/>
              <a:t> </a:t>
            </a:r>
            <a:r>
              <a:rPr lang="en-US" dirty="0" err="1"/>
              <a:t>mmol</a:t>
            </a:r>
            <a:r>
              <a:rPr lang="en-US" dirty="0"/>
              <a:t>/L, with a </a:t>
            </a:r>
            <a:r>
              <a:rPr lang="en-US" u="sng" dirty="0"/>
              <a:t>greater </a:t>
            </a:r>
            <a:r>
              <a:rPr lang="en-US" dirty="0"/>
              <a:t>absolute risk reduction in patients </a:t>
            </a:r>
            <a:r>
              <a:rPr lang="en-US" u="sng" dirty="0"/>
              <a:t>with diabetes </a:t>
            </a:r>
            <a:r>
              <a:rPr lang="en-US" dirty="0"/>
              <a:t>(2·7%) than in those without diabetes (1·6%).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1078174"/>
            <a:ext cx="11579913" cy="6251314"/>
          </a:xfrm>
        </p:spPr>
        <p:txBody>
          <a:bodyPr>
            <a:normAutofit/>
          </a:bodyPr>
          <a:lstStyle/>
          <a:p>
            <a:r>
              <a:rPr lang="en-US" b="1" dirty="0" smtClean="0"/>
              <a:t>In </a:t>
            </a:r>
            <a:r>
              <a:rPr lang="en-US" b="1" dirty="0"/>
              <a:t>terms of lipid management, </a:t>
            </a:r>
            <a:r>
              <a:rPr lang="en-US" b="1" u="sng" dirty="0"/>
              <a:t>should we just </a:t>
            </a:r>
            <a:r>
              <a:rPr lang="en-US" b="1" u="sng" dirty="0" smtClean="0"/>
              <a:t>be targeting </a:t>
            </a:r>
            <a:r>
              <a:rPr lang="en-US" b="1" u="sng" dirty="0"/>
              <a:t>LDL </a:t>
            </a:r>
            <a:r>
              <a:rPr lang="en-US" b="1" dirty="0" smtClean="0"/>
              <a:t>in </a:t>
            </a:r>
            <a:r>
              <a:rPr lang="en-US" b="1" dirty="0"/>
              <a:t>people with diabetes</a:t>
            </a:r>
            <a:r>
              <a:rPr lang="en-US" b="1" dirty="0" smtClean="0"/>
              <a:t>???</a:t>
            </a:r>
          </a:p>
          <a:p>
            <a:r>
              <a:rPr lang="en-US" u="sng" dirty="0" smtClean="0"/>
              <a:t>Newer </a:t>
            </a:r>
            <a:r>
              <a:rPr lang="en-US" u="sng" dirty="0" err="1"/>
              <a:t>fbrates</a:t>
            </a:r>
            <a:r>
              <a:rPr lang="en-US" u="sng" dirty="0"/>
              <a:t> </a:t>
            </a:r>
            <a:r>
              <a:rPr lang="en-US" dirty="0"/>
              <a:t>are </a:t>
            </a:r>
            <a:r>
              <a:rPr lang="en-US" u="sng" dirty="0"/>
              <a:t>under development </a:t>
            </a:r>
            <a:r>
              <a:rPr lang="en-US" dirty="0" smtClean="0"/>
              <a:t>and a </a:t>
            </a:r>
            <a:r>
              <a:rPr lang="en-US" dirty="0"/>
              <a:t>large cardiovascular outcomes study </a:t>
            </a:r>
            <a:r>
              <a:rPr lang="en-US" dirty="0">
                <a:solidFill>
                  <a:srgbClr val="FFC000"/>
                </a:solidFill>
              </a:rPr>
              <a:t>(</a:t>
            </a:r>
            <a:r>
              <a:rPr lang="en-US" u="sng" dirty="0" smtClean="0">
                <a:solidFill>
                  <a:srgbClr val="FFC000"/>
                </a:solidFill>
              </a:rPr>
              <a:t>PROMINENT) </a:t>
            </a:r>
            <a:r>
              <a:rPr lang="en-US" u="sng" dirty="0" smtClean="0"/>
              <a:t>is </a:t>
            </a:r>
            <a:r>
              <a:rPr lang="en-US" u="sng" dirty="0"/>
              <a:t>being done </a:t>
            </a:r>
            <a:r>
              <a:rPr lang="en-US" dirty="0"/>
              <a:t>to assess </a:t>
            </a:r>
            <a:r>
              <a:rPr lang="en-US" dirty="0" smtClean="0"/>
              <a:t>whether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i="1" dirty="0" err="1" smtClean="0">
                <a:solidFill>
                  <a:srgbClr val="FFC000"/>
                </a:solidFill>
              </a:rPr>
              <a:t>pemafbrate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/>
              <a:t>can reduce the risk of </a:t>
            </a:r>
            <a:r>
              <a:rPr lang="en-US" dirty="0" smtClean="0"/>
              <a:t>CVD in </a:t>
            </a:r>
            <a:r>
              <a:rPr lang="en-US" dirty="0"/>
              <a:t>high-risk patients with diabetes.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</a:t>
            </a:r>
            <a:r>
              <a:rPr lang="en-US" dirty="0">
                <a:solidFill>
                  <a:srgbClr val="FFC000"/>
                </a:solidFill>
              </a:rPr>
              <a:t> REDUCE-IT </a:t>
            </a:r>
            <a:r>
              <a:rPr lang="en-US" dirty="0"/>
              <a:t>trial, the risk of </a:t>
            </a:r>
            <a:r>
              <a:rPr lang="en-US" dirty="0" err="1"/>
              <a:t>ischaemic</a:t>
            </a:r>
            <a:r>
              <a:rPr lang="en-US" dirty="0"/>
              <a:t> events after a median follow-up of 4·9 years was </a:t>
            </a:r>
            <a:r>
              <a:rPr lang="en-US" dirty="0" err="1"/>
              <a:t>signifcantly</a:t>
            </a:r>
            <a:r>
              <a:rPr lang="en-US" dirty="0"/>
              <a:t> reduced in those receiving </a:t>
            </a:r>
            <a:r>
              <a:rPr lang="en-US" dirty="0" err="1">
                <a:solidFill>
                  <a:srgbClr val="FFC000"/>
                </a:solidFill>
              </a:rPr>
              <a:t>icosapent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ethyl</a:t>
            </a:r>
          </a:p>
          <a:p>
            <a:r>
              <a:rPr lang="en-US" dirty="0" smtClean="0"/>
              <a:t> </a:t>
            </a:r>
            <a:r>
              <a:rPr lang="en-US" dirty="0"/>
              <a:t>The reduction in cardiovascular events could not be explained by the modest reduction in triglyceride concentrations. </a:t>
            </a:r>
          </a:p>
          <a:p>
            <a:r>
              <a:rPr lang="en-US" dirty="0"/>
              <a:t>Novel therapies targeting triglyceride synthesis or enhancing triglyceride clearance as well as LDL reduction, such as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i="1" dirty="0" err="1">
                <a:solidFill>
                  <a:srgbClr val="FFC000"/>
                </a:solidFill>
              </a:rPr>
              <a:t>bempedoic</a:t>
            </a:r>
            <a:r>
              <a:rPr lang="en-US" i="1" dirty="0">
                <a:solidFill>
                  <a:srgbClr val="FFC000"/>
                </a:solidFill>
              </a:rPr>
              <a:t> acid and angiopoietin-like 3 inhibitors</a:t>
            </a:r>
            <a:r>
              <a:rPr lang="en-US" dirty="0"/>
              <a:t>, are also under study.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8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261228"/>
            <a:ext cx="12192000" cy="641444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2400" b="1" dirty="0" smtClean="0"/>
              <a:t>Should </a:t>
            </a:r>
            <a:r>
              <a:rPr lang="en-US" sz="2400" b="1" u="sng" dirty="0"/>
              <a:t>LDL </a:t>
            </a:r>
            <a:r>
              <a:rPr lang="en-US" sz="2400" b="1" u="sng" dirty="0" smtClean="0"/>
              <a:t>targets </a:t>
            </a:r>
            <a:r>
              <a:rPr lang="en-US" sz="2400" b="1" u="sng" dirty="0"/>
              <a:t>be lowered </a:t>
            </a:r>
            <a:r>
              <a:rPr lang="en-US" sz="2400" b="1" dirty="0" smtClean="0"/>
              <a:t>further in </a:t>
            </a:r>
            <a:r>
              <a:rPr lang="en-US" sz="2400" b="1" dirty="0"/>
              <a:t>people with </a:t>
            </a:r>
            <a:r>
              <a:rPr lang="en-US" sz="2400" b="1" dirty="0" smtClean="0"/>
              <a:t>diabetes???</a:t>
            </a:r>
          </a:p>
          <a:p>
            <a:r>
              <a:rPr lang="en-US" dirty="0" smtClean="0"/>
              <a:t>While </a:t>
            </a:r>
            <a:r>
              <a:rPr lang="en-US" dirty="0"/>
              <a:t>we await the results </a:t>
            </a:r>
            <a:r>
              <a:rPr lang="en-US" dirty="0" smtClean="0"/>
              <a:t>of outcomes </a:t>
            </a:r>
            <a:r>
              <a:rPr lang="en-US" dirty="0"/>
              <a:t>studies with these newer agents, </a:t>
            </a:r>
            <a:r>
              <a:rPr lang="en-US" u="sng" dirty="0"/>
              <a:t>we </a:t>
            </a:r>
            <a:r>
              <a:rPr lang="en-US" u="sng" dirty="0" smtClean="0"/>
              <a:t>should aim </a:t>
            </a:r>
            <a:r>
              <a:rPr lang="en-US" u="sng" dirty="0"/>
              <a:t>to reduce LDL </a:t>
            </a:r>
            <a:r>
              <a:rPr lang="en-US" u="sng" dirty="0" smtClean="0"/>
              <a:t>aggressively </a:t>
            </a:r>
            <a:r>
              <a:rPr lang="en-US" u="sng" dirty="0"/>
              <a:t>in </a:t>
            </a:r>
            <a:r>
              <a:rPr lang="en-US" u="sng" dirty="0" smtClean="0"/>
              <a:t>people with </a:t>
            </a:r>
            <a:r>
              <a:rPr lang="en-US" u="sng" dirty="0"/>
              <a:t>diabetes</a:t>
            </a:r>
            <a:r>
              <a:rPr lang="en-US" dirty="0"/>
              <a:t>, since their absolute cardiovascular risk </a:t>
            </a:r>
            <a:r>
              <a:rPr lang="en-US" dirty="0" smtClean="0"/>
              <a:t>is high </a:t>
            </a:r>
            <a:r>
              <a:rPr lang="en-US" dirty="0"/>
              <a:t>and there does not seem to be a threshold </a:t>
            </a:r>
            <a:r>
              <a:rPr lang="en-US" dirty="0" smtClean="0"/>
              <a:t>below which </a:t>
            </a:r>
            <a:r>
              <a:rPr lang="en-US" dirty="0"/>
              <a:t>LDL </a:t>
            </a:r>
            <a:r>
              <a:rPr lang="en-US" dirty="0" smtClean="0"/>
              <a:t>lowering </a:t>
            </a:r>
            <a:r>
              <a:rPr lang="en-US" dirty="0"/>
              <a:t>is not associated </a:t>
            </a:r>
            <a:r>
              <a:rPr lang="en-US" dirty="0" smtClean="0"/>
              <a:t>with further </a:t>
            </a:r>
            <a:r>
              <a:rPr lang="en-US" dirty="0"/>
              <a:t>cardiovascular </a:t>
            </a:r>
            <a:r>
              <a:rPr lang="en-US" dirty="0" err="1" smtClean="0"/>
              <a:t>beneft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LDL </a:t>
            </a:r>
            <a:r>
              <a:rPr lang="en-US" dirty="0"/>
              <a:t>cholesterol lowering is therefore </a:t>
            </a:r>
            <a:r>
              <a:rPr lang="en-US" dirty="0" smtClean="0"/>
              <a:t>recommended for </a:t>
            </a:r>
            <a:r>
              <a:rPr lang="en-US" dirty="0"/>
              <a:t>most, if not all, people with diabetes, especially </a:t>
            </a:r>
            <a:r>
              <a:rPr lang="en-US" dirty="0" smtClean="0"/>
              <a:t>those with </a:t>
            </a:r>
            <a:r>
              <a:rPr lang="en-US" dirty="0"/>
              <a:t>established vascular disease.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First-line therapy remains </a:t>
            </a:r>
            <a:r>
              <a:rPr lang="en-US" dirty="0">
                <a:solidFill>
                  <a:srgbClr val="FFC000"/>
                </a:solidFill>
              </a:rPr>
              <a:t>a high-intensity statin with the addition </a:t>
            </a:r>
            <a:r>
              <a:rPr lang="en-US" dirty="0" smtClean="0">
                <a:solidFill>
                  <a:srgbClr val="FFC000"/>
                </a:solidFill>
              </a:rPr>
              <a:t>of ezetimibe </a:t>
            </a:r>
            <a:r>
              <a:rPr lang="en-US" dirty="0">
                <a:solidFill>
                  <a:srgbClr val="FFC000"/>
                </a:solidFill>
              </a:rPr>
              <a:t>if necessary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The addition of a </a:t>
            </a:r>
            <a:r>
              <a:rPr lang="en-US" sz="2400" dirty="0">
                <a:solidFill>
                  <a:srgbClr val="FFC000"/>
                </a:solidFill>
              </a:rPr>
              <a:t>PCSK9 </a:t>
            </a:r>
            <a:r>
              <a:rPr lang="en-US" sz="2400" dirty="0" smtClean="0">
                <a:solidFill>
                  <a:srgbClr val="FFC000"/>
                </a:solidFill>
              </a:rPr>
              <a:t>inhibitor should </a:t>
            </a:r>
            <a:r>
              <a:rPr lang="en-US" sz="2400" dirty="0">
                <a:solidFill>
                  <a:srgbClr val="FFC000"/>
                </a:solidFill>
              </a:rPr>
              <a:t>be considered in patients who are </a:t>
            </a:r>
            <a:r>
              <a:rPr lang="en-US" sz="2400" u="sng" dirty="0">
                <a:solidFill>
                  <a:srgbClr val="FFC000"/>
                </a:solidFill>
              </a:rPr>
              <a:t>intolerant </a:t>
            </a:r>
            <a:r>
              <a:rPr lang="en-US" sz="2400" u="sng" dirty="0" smtClean="0">
                <a:solidFill>
                  <a:srgbClr val="FFC000"/>
                </a:solidFill>
              </a:rPr>
              <a:t>to statins</a:t>
            </a:r>
            <a:r>
              <a:rPr lang="en-US" sz="2400" dirty="0"/>
              <a:t>, those who </a:t>
            </a:r>
            <a:r>
              <a:rPr lang="en-US" sz="2400" u="sng" dirty="0"/>
              <a:t>do not achieve optimal LDL </a:t>
            </a:r>
            <a:r>
              <a:rPr lang="en-US" sz="2400" dirty="0" smtClean="0"/>
              <a:t>with </a:t>
            </a:r>
            <a:r>
              <a:rPr lang="en-US" sz="2400" dirty="0"/>
              <a:t>existing therapy, or in those </a:t>
            </a:r>
            <a:r>
              <a:rPr lang="en-US" sz="2400" dirty="0" smtClean="0"/>
              <a:t>with </a:t>
            </a:r>
            <a:r>
              <a:rPr lang="en-US" sz="2400" u="sng" dirty="0" smtClean="0"/>
              <a:t>progressive </a:t>
            </a:r>
            <a:r>
              <a:rPr lang="en-US" sz="2400" u="sng" dirty="0"/>
              <a:t>atherosclerosis </a:t>
            </a:r>
            <a:r>
              <a:rPr lang="en-US" sz="2400" dirty="0"/>
              <a:t>despite this therapy</a:t>
            </a:r>
          </a:p>
        </p:txBody>
      </p:sp>
    </p:spTree>
    <p:extLst>
      <p:ext uri="{BB962C8B-B14F-4D97-AF65-F5344CB8AC3E}">
        <p14:creationId xmlns:p14="http://schemas.microsoft.com/office/powerpoint/2010/main" val="13597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ida\Pictures\int pic\ekg_str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27906"/>
            <a:ext cx="914400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1200" y="145144"/>
            <a:ext cx="10642600" cy="1055860"/>
          </a:xfrm>
        </p:spPr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T</a:t>
            </a:r>
            <a:r>
              <a:rPr dirty="0" smtClean="0">
                <a:solidFill>
                  <a:srgbClr val="FFFF00"/>
                </a:solidFill>
              </a:rPr>
              <a:t>hank you</a:t>
            </a:r>
            <a:r>
              <a:rPr lang="en-CA" dirty="0" smtClean="0">
                <a:solidFill>
                  <a:srgbClr val="FFFF00"/>
                </a:solidFill>
              </a:rPr>
              <a:t>…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018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5431" y="491321"/>
            <a:ext cx="10353761" cy="3507474"/>
          </a:xfrm>
        </p:spPr>
        <p:txBody>
          <a:bodyPr>
            <a:normAutofit fontScale="90000"/>
          </a:bodyPr>
          <a:lstStyle/>
          <a:p>
            <a:r>
              <a:rPr lang="en-US" dirty="0"/>
              <a:t>FDA NEWS </a:t>
            </a:r>
            <a:r>
              <a:rPr lang="en-US" dirty="0" smtClean="0"/>
              <a:t>RELEASE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For Immediate Release: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December 13, </a:t>
            </a:r>
            <a:r>
              <a:rPr lang="en-US" dirty="0" smtClean="0">
                <a:solidFill>
                  <a:srgbClr val="FFC000"/>
                </a:solidFill>
              </a:rPr>
              <a:t>2019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FDA approves use of drug to reduce risk of cardiovascular events in certain adult patient groups</a:t>
            </a:r>
          </a:p>
        </p:txBody>
      </p:sp>
      <p:sp>
        <p:nvSpPr>
          <p:cNvPr id="5" name="Explosion 1 4"/>
          <p:cNvSpPr/>
          <p:nvPr/>
        </p:nvSpPr>
        <p:spPr>
          <a:xfrm>
            <a:off x="695431" y="682388"/>
            <a:ext cx="2101151" cy="1678674"/>
          </a:xfrm>
          <a:prstGeom prst="irregularSeal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egoe UI Symbol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955" y="4954136"/>
            <a:ext cx="116688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Yu Gothic Medium" panose="020B0500000000000000" pitchFamily="34" charset="-128"/>
                <a:cs typeface="B Traffic" panose="00000400000000000000" pitchFamily="2" charset="-78"/>
              </a:rPr>
              <a:t>FDA today approved the use of</a:t>
            </a:r>
            <a:r>
              <a:rPr lang="en-US" sz="2800" dirty="0">
                <a:solidFill>
                  <a:srgbClr val="FFC000"/>
                </a:solidFill>
                <a:latin typeface="Yu Gothic Medium" panose="020B0500000000000000" pitchFamily="34" charset="-128"/>
                <a:cs typeface="B Traffic" panose="00000400000000000000" pitchFamily="2" charset="-78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Yu Gothic Medium" panose="020B0500000000000000" pitchFamily="34" charset="-128"/>
                <a:cs typeface="B Traffic" panose="00000400000000000000" pitchFamily="2" charset="-78"/>
              </a:rPr>
              <a:t>Vascepa</a:t>
            </a:r>
            <a:r>
              <a:rPr lang="en-US" sz="2800" dirty="0">
                <a:solidFill>
                  <a:srgbClr val="FFC000"/>
                </a:solidFill>
                <a:latin typeface="Yu Gothic Medium" panose="020B0500000000000000" pitchFamily="34" charset="-128"/>
                <a:cs typeface="B Traffic" panose="00000400000000000000" pitchFamily="2" charset="-78"/>
              </a:rPr>
              <a:t> </a:t>
            </a:r>
            <a:r>
              <a:rPr lang="en-US" sz="2000" dirty="0" smtClean="0">
                <a:latin typeface="Yu Gothic Medium" panose="020B0500000000000000" pitchFamily="34" charset="-128"/>
                <a:cs typeface="B Traffic" panose="00000400000000000000" pitchFamily="2" charset="-78"/>
              </a:rPr>
              <a:t>as a secondary </a:t>
            </a:r>
            <a:r>
              <a:rPr lang="en-US" sz="2000" dirty="0">
                <a:latin typeface="Yu Gothic Medium" panose="020B0500000000000000" pitchFamily="34" charset="-128"/>
                <a:cs typeface="B Traffic" panose="00000400000000000000" pitchFamily="2" charset="-78"/>
              </a:rPr>
              <a:t>therapy to reduce the </a:t>
            </a:r>
            <a:r>
              <a:rPr lang="en-US" sz="2000" u="sng" dirty="0">
                <a:latin typeface="Yu Gothic Medium" panose="020B0500000000000000" pitchFamily="34" charset="-128"/>
                <a:cs typeface="B Traffic" panose="00000400000000000000" pitchFamily="2" charset="-78"/>
              </a:rPr>
              <a:t>risk of </a:t>
            </a:r>
            <a:r>
              <a:rPr lang="en-US" sz="2000" u="sng" dirty="0" smtClean="0">
                <a:latin typeface="Yu Gothic Medium" panose="020B0500000000000000" pitchFamily="34" charset="-128"/>
                <a:cs typeface="B Traffic" panose="00000400000000000000" pitchFamily="2" charset="-78"/>
              </a:rPr>
              <a:t>CV </a:t>
            </a:r>
            <a:r>
              <a:rPr lang="en-US" sz="2000" u="sng" dirty="0">
                <a:latin typeface="Yu Gothic Medium" panose="020B0500000000000000" pitchFamily="34" charset="-128"/>
                <a:cs typeface="B Traffic" panose="00000400000000000000" pitchFamily="2" charset="-78"/>
              </a:rPr>
              <a:t>events among adults with elevated TG of </a:t>
            </a:r>
            <a:r>
              <a:rPr lang="en-US" sz="2000" u="sng" dirty="0">
                <a:solidFill>
                  <a:srgbClr val="FFC000"/>
                </a:solidFill>
                <a:latin typeface="Yu Gothic Medium" panose="020B0500000000000000" pitchFamily="34" charset="-128"/>
                <a:cs typeface="B Traffic" panose="00000400000000000000" pitchFamily="2" charset="-78"/>
              </a:rPr>
              <a:t>150</a:t>
            </a:r>
            <a:r>
              <a:rPr lang="en-US" sz="2000" u="sng" dirty="0">
                <a:latin typeface="Yu Gothic Medium" panose="020B0500000000000000" pitchFamily="34" charset="-128"/>
                <a:cs typeface="B Traffic" panose="00000400000000000000" pitchFamily="2" charset="-78"/>
              </a:rPr>
              <a:t> </a:t>
            </a:r>
            <a:r>
              <a:rPr lang="en-US" sz="2000" dirty="0">
                <a:latin typeface="Yu Gothic Medium" panose="020B0500000000000000" pitchFamily="34" charset="-128"/>
                <a:cs typeface="B Traffic" panose="00000400000000000000" pitchFamily="2" charset="-78"/>
              </a:rPr>
              <a:t>mg/dl or higher</a:t>
            </a:r>
            <a:r>
              <a:rPr lang="en-US" sz="2000" dirty="0" smtClean="0">
                <a:latin typeface="Yu Gothic Medium" panose="020B0500000000000000" pitchFamily="34" charset="-128"/>
                <a:cs typeface="B Traffic" panose="00000400000000000000" pitchFamily="2" charset="-78"/>
              </a:rPr>
              <a:t>.</a:t>
            </a:r>
          </a:p>
          <a:p>
            <a:endParaRPr lang="en-US" sz="2000" dirty="0">
              <a:latin typeface="Yu Gothic Medium" panose="020B0500000000000000" pitchFamily="34" charset="-128"/>
              <a:cs typeface="B Traffic" panose="00000400000000000000" pitchFamily="2" charset="-78"/>
            </a:endParaRPr>
          </a:p>
          <a:p>
            <a:r>
              <a:rPr lang="en-US" sz="2000" dirty="0" smtClean="0">
                <a:latin typeface="Yu Gothic Medium" panose="020B0500000000000000" pitchFamily="34" charset="-128"/>
                <a:cs typeface="B Traffic" panose="00000400000000000000" pitchFamily="2" charset="-78"/>
              </a:rPr>
              <a:t> </a:t>
            </a:r>
            <a:r>
              <a:rPr lang="en-US" sz="2000" dirty="0">
                <a:latin typeface="Yu Gothic Medium" panose="020B0500000000000000" pitchFamily="34" charset="-128"/>
                <a:cs typeface="B Traffic" panose="00000400000000000000" pitchFamily="2" charset="-78"/>
              </a:rPr>
              <a:t>Patients must also have either </a:t>
            </a:r>
            <a:r>
              <a:rPr lang="en-US" sz="2000" u="sng" dirty="0">
                <a:latin typeface="Yu Gothic Medium" panose="020B0500000000000000" pitchFamily="34" charset="-128"/>
                <a:cs typeface="B Traffic" panose="00000400000000000000" pitchFamily="2" charset="-78"/>
              </a:rPr>
              <a:t>established CVD </a:t>
            </a:r>
            <a:r>
              <a:rPr lang="en-US" sz="2000" dirty="0">
                <a:latin typeface="Yu Gothic Medium" panose="020B0500000000000000" pitchFamily="34" charset="-128"/>
                <a:cs typeface="B Traffic" panose="00000400000000000000" pitchFamily="2" charset="-78"/>
              </a:rPr>
              <a:t>or</a:t>
            </a:r>
            <a:r>
              <a:rPr lang="en-US" sz="2000" u="sng" dirty="0">
                <a:latin typeface="Yu Gothic Medium" panose="020B0500000000000000" pitchFamily="34" charset="-128"/>
                <a:cs typeface="B Traffic" panose="00000400000000000000" pitchFamily="2" charset="-78"/>
              </a:rPr>
              <a:t> </a:t>
            </a:r>
            <a:r>
              <a:rPr lang="en-US" sz="2000" u="sng" dirty="0" smtClean="0">
                <a:latin typeface="Yu Gothic Medium" panose="020B0500000000000000" pitchFamily="34" charset="-128"/>
                <a:cs typeface="B Traffic" panose="00000400000000000000" pitchFamily="2" charset="-78"/>
              </a:rPr>
              <a:t>DM </a:t>
            </a:r>
            <a:r>
              <a:rPr lang="en-US" sz="2000" u="sng" dirty="0">
                <a:latin typeface="Yu Gothic Medium" panose="020B0500000000000000" pitchFamily="34" charset="-128"/>
                <a:cs typeface="B Traffic" panose="00000400000000000000" pitchFamily="2" charset="-78"/>
              </a:rPr>
              <a:t>and </a:t>
            </a:r>
            <a:r>
              <a:rPr lang="en-US" sz="2000" u="sng" dirty="0" smtClean="0">
                <a:latin typeface="Yu Gothic Medium" panose="020B0500000000000000" pitchFamily="34" charset="-128"/>
                <a:cs typeface="B Traffic" panose="00000400000000000000" pitchFamily="2" charset="-78"/>
              </a:rPr>
              <a:t>2 </a:t>
            </a:r>
            <a:r>
              <a:rPr lang="en-US" sz="2000" u="sng" dirty="0">
                <a:latin typeface="Yu Gothic Medium" panose="020B0500000000000000" pitchFamily="34" charset="-128"/>
                <a:cs typeface="B Traffic" panose="00000400000000000000" pitchFamily="2" charset="-78"/>
              </a:rPr>
              <a:t>or more </a:t>
            </a:r>
            <a:r>
              <a:rPr lang="en-US" sz="2000" u="sng" dirty="0" smtClean="0">
                <a:latin typeface="Yu Gothic Medium" panose="020B0500000000000000" pitchFamily="34" charset="-128"/>
                <a:cs typeface="B Traffic" panose="00000400000000000000" pitchFamily="2" charset="-78"/>
              </a:rPr>
              <a:t>risk </a:t>
            </a:r>
            <a:r>
              <a:rPr lang="en-US" sz="2000" u="sng" dirty="0">
                <a:latin typeface="Yu Gothic Medium" panose="020B0500000000000000" pitchFamily="34" charset="-128"/>
                <a:cs typeface="B Traffic" panose="00000400000000000000" pitchFamily="2" charset="-78"/>
              </a:rPr>
              <a:t>factors </a:t>
            </a:r>
            <a:r>
              <a:rPr lang="en-US" sz="2000" dirty="0">
                <a:latin typeface="Yu Gothic Medium" panose="020B0500000000000000" pitchFamily="34" charset="-128"/>
                <a:cs typeface="B Traffic" panose="00000400000000000000" pitchFamily="2" charset="-78"/>
              </a:rPr>
              <a:t>for CVD</a:t>
            </a:r>
            <a:r>
              <a:rPr lang="en-US" sz="2000" dirty="0" smtClean="0">
                <a:latin typeface="Yu Gothic Medium" panose="020B0500000000000000" pitchFamily="34" charset="-128"/>
                <a:cs typeface="B Traffic" panose="00000400000000000000" pitchFamily="2" charset="-78"/>
              </a:rPr>
              <a:t>.</a:t>
            </a:r>
            <a:endParaRPr lang="en-US" sz="2000" dirty="0">
              <a:latin typeface="Yu Gothic Medium" panose="020B0500000000000000" pitchFamily="34" charset="-128"/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80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363" y="450376"/>
            <a:ext cx="11546007" cy="60186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err="1"/>
              <a:t>Vascepa</a:t>
            </a:r>
            <a:r>
              <a:rPr lang="en-US" dirty="0"/>
              <a:t> is the </a:t>
            </a:r>
            <a:r>
              <a:rPr lang="en-US" dirty="0">
                <a:solidFill>
                  <a:srgbClr val="FFC000"/>
                </a:solidFill>
              </a:rPr>
              <a:t>first FDA approved drug </a:t>
            </a:r>
            <a:r>
              <a:rPr lang="en-US" dirty="0"/>
              <a:t>to reduce cardiovascular risk among patients with elevated triglyceride levels as an add-on to maximally tolerated statin therapy.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High </a:t>
            </a:r>
            <a:r>
              <a:rPr lang="en-US" dirty="0">
                <a:solidFill>
                  <a:srgbClr val="FFC000"/>
                </a:solidFill>
              </a:rPr>
              <a:t>levels </a:t>
            </a:r>
            <a:r>
              <a:rPr lang="en-US" dirty="0" smtClean="0">
                <a:solidFill>
                  <a:srgbClr val="FFC000"/>
                </a:solidFill>
              </a:rPr>
              <a:t>of  TG  </a:t>
            </a:r>
            <a:r>
              <a:rPr lang="en-US" dirty="0">
                <a:solidFill>
                  <a:srgbClr val="FFC000"/>
                </a:solidFill>
              </a:rPr>
              <a:t>can play a role in the </a:t>
            </a:r>
            <a:r>
              <a:rPr lang="en-US" u="sng" dirty="0" smtClean="0">
                <a:solidFill>
                  <a:srgbClr val="FFC000"/>
                </a:solidFill>
              </a:rPr>
              <a:t>thickening </a:t>
            </a:r>
            <a:r>
              <a:rPr lang="en-US" u="sng" dirty="0">
                <a:solidFill>
                  <a:srgbClr val="FFC000"/>
                </a:solidFill>
              </a:rPr>
              <a:t>of the artery wall</a:t>
            </a:r>
            <a:r>
              <a:rPr lang="en-US" dirty="0">
                <a:solidFill>
                  <a:srgbClr val="FFC000"/>
                </a:solidFill>
              </a:rPr>
              <a:t>, which can increase the risk of a </a:t>
            </a:r>
            <a:r>
              <a:rPr lang="en-US" u="sng" dirty="0">
                <a:solidFill>
                  <a:srgbClr val="FFC000"/>
                </a:solidFill>
              </a:rPr>
              <a:t>heart attack or stroke</a:t>
            </a:r>
            <a:r>
              <a:rPr lang="en-US" dirty="0">
                <a:solidFill>
                  <a:srgbClr val="FFC000"/>
                </a:solidFill>
              </a:rPr>
              <a:t>; </a:t>
            </a:r>
            <a:r>
              <a:rPr lang="en-US" dirty="0"/>
              <a:t>however, the mechanisms of action that contribute to reduced cardiovascular events among patients taking </a:t>
            </a:r>
            <a:r>
              <a:rPr lang="en-US" dirty="0" err="1"/>
              <a:t>Vascepa</a:t>
            </a:r>
            <a:r>
              <a:rPr lang="en-US" dirty="0"/>
              <a:t> </a:t>
            </a:r>
            <a:r>
              <a:rPr lang="en-US" u="sng" dirty="0"/>
              <a:t>are not completely understood</a:t>
            </a:r>
            <a:r>
              <a:rPr lang="en-US" u="sng" dirty="0" smtClean="0"/>
              <a:t>.</a:t>
            </a:r>
          </a:p>
          <a:p>
            <a:endParaRPr lang="en-US" dirty="0"/>
          </a:p>
          <a:p>
            <a:r>
              <a:rPr lang="en-US" dirty="0" err="1"/>
              <a:t>Vascepa’s</a:t>
            </a:r>
            <a:r>
              <a:rPr lang="en-US" dirty="0"/>
              <a:t> </a:t>
            </a:r>
            <a:r>
              <a:rPr lang="en-US" u="sng" dirty="0"/>
              <a:t>efficacy and safety </a:t>
            </a:r>
            <a:r>
              <a:rPr lang="en-US" dirty="0"/>
              <a:t>were established in a study with 8,179 patients who were either 45 years and older with a documented history of coronary artery, cerebrovascular, carotid artery and peripheral artery disease, or 50 years and older with diabetes and additional risk factors for cardiovascular disease. Patients who received </a:t>
            </a:r>
            <a:r>
              <a:rPr lang="en-US" dirty="0" err="1"/>
              <a:t>Vascepa</a:t>
            </a:r>
            <a:r>
              <a:rPr lang="en-US" dirty="0"/>
              <a:t> were significantly less likely to experience a cardiovascular event, such as a </a:t>
            </a:r>
            <a:r>
              <a:rPr lang="en-US" u="sng" dirty="0"/>
              <a:t>stroke or heart attack. </a:t>
            </a:r>
            <a:endParaRPr lang="en-US" u="sng" dirty="0" smtClean="0"/>
          </a:p>
          <a:p>
            <a:r>
              <a:rPr lang="en-US" dirty="0" err="1" smtClean="0"/>
              <a:t>Vascepa’s</a:t>
            </a:r>
            <a:r>
              <a:rPr lang="en-US" dirty="0" smtClean="0"/>
              <a:t> </a:t>
            </a:r>
            <a:r>
              <a:rPr lang="en-US" dirty="0"/>
              <a:t>active ingredient is the omega-3 fatty acid, </a:t>
            </a:r>
            <a:r>
              <a:rPr lang="en-US" dirty="0" err="1"/>
              <a:t>eicosapentaenoic</a:t>
            </a:r>
            <a:r>
              <a:rPr lang="en-US" dirty="0"/>
              <a:t> acid, derived from fish oil. </a:t>
            </a:r>
            <a:r>
              <a:rPr lang="en-US" dirty="0" err="1"/>
              <a:t>Vascepa</a:t>
            </a:r>
            <a:r>
              <a:rPr lang="en-US" dirty="0"/>
              <a:t> is taken orally.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286603"/>
            <a:ext cx="12028227" cy="672834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>
                <a:solidFill>
                  <a:srgbClr val="FFC000"/>
                </a:solidFill>
              </a:rPr>
              <a:t>Vascepa</a:t>
            </a:r>
            <a:r>
              <a:rPr lang="en-US" dirty="0">
                <a:solidFill>
                  <a:srgbClr val="FFC000"/>
                </a:solidFill>
              </a:rPr>
              <a:t> was initially approved in 2012 for adults with severe triglyceride levels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In clinical trials, </a:t>
            </a:r>
            <a:r>
              <a:rPr lang="en-US" dirty="0" err="1"/>
              <a:t>Vascepa</a:t>
            </a:r>
            <a:r>
              <a:rPr lang="en-US" dirty="0"/>
              <a:t> was associated with an increased risk of </a:t>
            </a:r>
            <a:r>
              <a:rPr lang="en-US" u="sng" dirty="0"/>
              <a:t>atrial fibrillation or atrial flutter </a:t>
            </a:r>
            <a:r>
              <a:rPr lang="en-US" dirty="0"/>
              <a:t>requiring hospitalization. The incidence of atrial fibrillation was greater among patients with a history of atrial fibrillation or atrial flutter. </a:t>
            </a:r>
          </a:p>
          <a:p>
            <a:r>
              <a:rPr lang="en-US" dirty="0" err="1"/>
              <a:t>Vascepa</a:t>
            </a:r>
            <a:r>
              <a:rPr lang="en-US" dirty="0"/>
              <a:t> was also associated with an </a:t>
            </a:r>
            <a:r>
              <a:rPr lang="en-US" u="sng" dirty="0"/>
              <a:t>increased risk of bleeding events. </a:t>
            </a:r>
            <a:r>
              <a:rPr lang="en-US" dirty="0"/>
              <a:t>The incidence of bleeding was higher among patients who were also taking other medications that increase the risk of bleeding, such as aspirin, </a:t>
            </a:r>
            <a:r>
              <a:rPr lang="en-US" dirty="0" err="1"/>
              <a:t>clopidogrel</a:t>
            </a:r>
            <a:r>
              <a:rPr lang="en-US" dirty="0"/>
              <a:t> or warfarin at the same time.</a:t>
            </a:r>
          </a:p>
          <a:p>
            <a:r>
              <a:rPr lang="en-US" dirty="0"/>
              <a:t>Patients with</a:t>
            </a:r>
            <a:r>
              <a:rPr lang="en-US" u="sng" dirty="0"/>
              <a:t> allergies </a:t>
            </a:r>
            <a:r>
              <a:rPr lang="en-US" dirty="0"/>
              <a:t>to fish or shellfish should be advised about the potential for allergic reactions. </a:t>
            </a:r>
          </a:p>
          <a:p>
            <a:r>
              <a:rPr lang="en-US" dirty="0"/>
              <a:t>The most common side effects reported in the clinical trials for </a:t>
            </a:r>
            <a:r>
              <a:rPr lang="en-US" dirty="0" err="1"/>
              <a:t>Vascepa</a:t>
            </a:r>
            <a:r>
              <a:rPr lang="en-US" dirty="0"/>
              <a:t> were </a:t>
            </a:r>
            <a:r>
              <a:rPr lang="en-US" sz="2400" u="sng" dirty="0"/>
              <a:t>musculoskeletal pain</a:t>
            </a:r>
            <a:r>
              <a:rPr lang="en-US" dirty="0"/>
              <a:t>, </a:t>
            </a:r>
            <a:r>
              <a:rPr lang="en-US" u="sng" dirty="0"/>
              <a:t>peripheral edema </a:t>
            </a:r>
            <a:r>
              <a:rPr lang="en-US" dirty="0"/>
              <a:t>,atrial fibrillation and arthralgia (joint pain).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ASCVD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121342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4411" y="500381"/>
            <a:ext cx="1657614" cy="10102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9129" y="1619820"/>
            <a:ext cx="1448096" cy="156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5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4538"/>
            <a:ext cx="11984865" cy="4291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ACC/AHA cholesterol treatment calculator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28614" y="3181922"/>
            <a:ext cx="12451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egoe UI Symbol" panose="020B0502040204020203" pitchFamily="34" charset="0"/>
                <a:hlinkClick r:id="rId2"/>
              </a:rPr>
              <a:t>http://tools.acc.org/ASCVD-Risk-Estimator-Plus/#!/calculate/estimate</a:t>
            </a:r>
            <a:r>
              <a:rPr lang="en-US" sz="3600" dirty="0" smtClean="0">
                <a:solidFill>
                  <a:srgbClr val="FF0000"/>
                </a:solidFill>
                <a:latin typeface="Segoe UI Symbol" panose="020B0502040204020203" pitchFamily="34" charset="0"/>
                <a:hlinkClick r:id="rId2"/>
              </a:rPr>
              <a:t>/</a:t>
            </a:r>
            <a:endParaRPr lang="en-US" dirty="0">
              <a:solidFill>
                <a:srgbClr val="FF0000"/>
              </a:solidFill>
              <a:latin typeface="Segoe UI Symbol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628851"/>
            <a:ext cx="11901738" cy="1118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870" y="5164199"/>
            <a:ext cx="11656252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38" y="628651"/>
            <a:ext cx="10075628" cy="55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22" y="1092287"/>
            <a:ext cx="9312306" cy="5146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0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5519</TotalTime>
  <Words>4808</Words>
  <Application>Microsoft Office PowerPoint</Application>
  <PresentationFormat>Widescreen</PresentationFormat>
  <Paragraphs>266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Yu Gothic Medium</vt:lpstr>
      <vt:lpstr>Yu Gothic UI Semibold</vt:lpstr>
      <vt:lpstr>Arial</vt:lpstr>
      <vt:lpstr>B Traffic</vt:lpstr>
      <vt:lpstr>B Zar</vt:lpstr>
      <vt:lpstr>Bookman Old Style</vt:lpstr>
      <vt:lpstr>Calibri</vt:lpstr>
      <vt:lpstr>Corbel</vt:lpstr>
      <vt:lpstr>Rockwell</vt:lpstr>
      <vt:lpstr>Segoe UI Symbol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ASCVD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DM in Adults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Cardiovascular risk categories in patients with diabetes 2019</vt:lpstr>
      <vt:lpstr>What is new in the 2019 Guidelines?</vt:lpstr>
      <vt:lpstr>Stratification of cardiovascular risk in individuals with pre-diabetes </vt:lpstr>
      <vt:lpstr>Lipid-lowering agents  Statins</vt:lpstr>
      <vt:lpstr>PowerPoint Presentation</vt:lpstr>
      <vt:lpstr> Ezetimibe</vt:lpstr>
      <vt:lpstr> Pcsk 9</vt:lpstr>
      <vt:lpstr>Fibrates</vt:lpstr>
      <vt:lpstr>PowerPoint Presentation</vt:lpstr>
      <vt:lpstr>PowerPoint Presentation</vt:lpstr>
      <vt:lpstr>PowerPoint Presentation</vt:lpstr>
      <vt:lpstr>                            Conclusions    </vt:lpstr>
      <vt:lpstr>PowerPoint Presentation</vt:lpstr>
      <vt:lpstr>                    ADA Updates, March 27, 2019   </vt:lpstr>
      <vt:lpstr>PowerPoint Presentation</vt:lpstr>
      <vt:lpstr>The risK CALCULATOR </vt:lpstr>
      <vt:lpstr>LIPID MANAGEMENT</vt:lpstr>
      <vt:lpstr>Ongoing Therapy and Monitoring With Lipid Panel</vt:lpstr>
      <vt:lpstr>STATIN TREATMENT Primary Prevention</vt:lpstr>
      <vt:lpstr>Primary Prevention (Pts Without ASCVD)</vt:lpstr>
      <vt:lpstr>Age &lt;40 Years and/or Type 1 Diabetes</vt:lpstr>
      <vt:lpstr>Secondray prevention</vt:lpstr>
      <vt:lpstr>PowerPoint Presentation</vt:lpstr>
      <vt:lpstr>Initiating Statin Based on Risk </vt:lpstr>
      <vt:lpstr>Treatment of Other Lipoprotein Fractions or Targets</vt:lpstr>
      <vt:lpstr>Other Combination Therapy</vt:lpstr>
      <vt:lpstr>Lipid-Lowering Agents and Cognitive Function </vt:lpstr>
      <vt:lpstr>More aggressive lipid lowering in people with diabetes?</vt:lpstr>
      <vt:lpstr>PowerPoint Presentation</vt:lpstr>
      <vt:lpstr>PowerPoint Presentation</vt:lpstr>
      <vt:lpstr>PowerPoint Presentation</vt:lpstr>
      <vt:lpstr>PowerPoint Presentation</vt:lpstr>
      <vt:lpstr>Thank you…</vt:lpstr>
      <vt:lpstr>FDA NEWS RELEASE  For Immediate Release: December 13, 2019   FDA approves use of drug to reduce risk of cardiovascular events in certain adult patient groups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</dc:creator>
  <cp:lastModifiedBy>EC</cp:lastModifiedBy>
  <cp:revision>387</cp:revision>
  <dcterms:created xsi:type="dcterms:W3CDTF">2019-12-09T16:16:12Z</dcterms:created>
  <dcterms:modified xsi:type="dcterms:W3CDTF">2019-12-23T03:26:21Z</dcterms:modified>
</cp:coreProperties>
</file>