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49"/>
  </p:notesMasterIdLst>
  <p:sldIdLst>
    <p:sldId id="358" r:id="rId2"/>
    <p:sldId id="359" r:id="rId3"/>
    <p:sldId id="369" r:id="rId4"/>
    <p:sldId id="354" r:id="rId5"/>
    <p:sldId id="357" r:id="rId6"/>
    <p:sldId id="327" r:id="rId7"/>
    <p:sldId id="366" r:id="rId8"/>
    <p:sldId id="335" r:id="rId9"/>
    <p:sldId id="336" r:id="rId10"/>
    <p:sldId id="367" r:id="rId11"/>
    <p:sldId id="365" r:id="rId12"/>
    <p:sldId id="337" r:id="rId13"/>
    <p:sldId id="338" r:id="rId14"/>
    <p:sldId id="340" r:id="rId15"/>
    <p:sldId id="344" r:id="rId16"/>
    <p:sldId id="320" r:id="rId17"/>
    <p:sldId id="361" r:id="rId18"/>
    <p:sldId id="368" r:id="rId19"/>
    <p:sldId id="370" r:id="rId20"/>
    <p:sldId id="318" r:id="rId21"/>
    <p:sldId id="371" r:id="rId22"/>
    <p:sldId id="372" r:id="rId23"/>
    <p:sldId id="319" r:id="rId24"/>
    <p:sldId id="373" r:id="rId25"/>
    <p:sldId id="290" r:id="rId26"/>
    <p:sldId id="387" r:id="rId27"/>
    <p:sldId id="291" r:id="rId28"/>
    <p:sldId id="378" r:id="rId29"/>
    <p:sldId id="292" r:id="rId30"/>
    <p:sldId id="363" r:id="rId31"/>
    <p:sldId id="293" r:id="rId32"/>
    <p:sldId id="294" r:id="rId33"/>
    <p:sldId id="295" r:id="rId34"/>
    <p:sldId id="376" r:id="rId35"/>
    <p:sldId id="388" r:id="rId36"/>
    <p:sldId id="379" r:id="rId37"/>
    <p:sldId id="296" r:id="rId38"/>
    <p:sldId id="386" r:id="rId39"/>
    <p:sldId id="375" r:id="rId40"/>
    <p:sldId id="380" r:id="rId41"/>
    <p:sldId id="381" r:id="rId42"/>
    <p:sldId id="382" r:id="rId43"/>
    <p:sldId id="383" r:id="rId44"/>
    <p:sldId id="384" r:id="rId45"/>
    <p:sldId id="385" r:id="rId46"/>
    <p:sldId id="281" r:id="rId47"/>
    <p:sldId id="31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CC437-4E6F-490F-BC9C-26427E0D356A}" type="datetimeFigureOut">
              <a:rPr lang="en-US" smtClean="0"/>
              <a:pPr/>
              <a:t>6/19/2011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5DB75-E444-46C3-B33E-0FEC6E2288AB}" type="slidenum">
              <a:rPr lang="en-US" smtClean="0"/>
              <a:pPr/>
              <a:t>‹#›</a:t>
            </a:fld>
            <a:endParaRPr lang="en-US"/>
          </a:p>
        </p:txBody>
      </p:sp>
    </p:spTree>
    <p:extLst>
      <p:ext uri="{BB962C8B-B14F-4D97-AF65-F5344CB8AC3E}">
        <p14:creationId xmlns="" xmlns:p14="http://schemas.microsoft.com/office/powerpoint/2010/main" val="394362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56FAD-A7D8-474D-87E4-021F9A197E2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EF1B9B-6165-425F-ABC9-C7346DC858D8}" type="slidenum">
              <a:rPr lang="en-US"/>
              <a:pPr>
                <a:defRPr/>
              </a:pPr>
              <a:t>7</a:t>
            </a:fld>
            <a:endParaRPr lang="en-US"/>
          </a:p>
        </p:txBody>
      </p:sp>
      <p:sp>
        <p:nvSpPr>
          <p:cNvPr id="39939" name="Rectangle 2"/>
          <p:cNvSpPr>
            <a:spLocks noGrp="1" noRot="1" noChangeAspect="1" noChangeArrowheads="1" noTextEdit="1"/>
          </p:cNvSpPr>
          <p:nvPr>
            <p:ph type="sldImg"/>
          </p:nvPr>
        </p:nvSpPr>
        <p:spPr bwMode="auto">
          <a:xfrm>
            <a:off x="1143000" y="684213"/>
            <a:ext cx="4572000" cy="3430587"/>
          </a:xfrm>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xfrm>
            <a:off x="914400" y="4343400"/>
            <a:ext cx="5029200" cy="4116388"/>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tLang="en-US" b="1" smtClean="0"/>
              <a:t>Slide 5.</a:t>
            </a:r>
            <a:endParaRPr lang="en-US" altLang="en-US" smtClean="0"/>
          </a:p>
          <a:p>
            <a:pPr marL="1588" lvl="1"/>
            <a:r>
              <a:rPr lang="en-US" altLang="en-US" smtClean="0"/>
              <a:t>The ideal BMI ranges from 19 to 25. If your BMI is between 25 and 29.9, you are thought to be overweight. If it is between 30 and 39.9, you are obese. If your BMI is 40 or more, you are said to have </a:t>
            </a:r>
            <a:r>
              <a:rPr lang="en-US" altLang="en-US" i="1" smtClean="0"/>
              <a:t>morbid</a:t>
            </a:r>
            <a:r>
              <a:rPr lang="en-US" altLang="en-US" smtClean="0"/>
              <a:t> obesity. </a:t>
            </a:r>
          </a:p>
          <a:p>
            <a:r>
              <a:rPr lang="en-US" altLang="en-US" smtClean="0"/>
              <a:t>The term “morbid” obesity is used because this degree of excess weight may considerably reduce life expectancy and is associated with an increased risk of developing conditions or diseases such as diabetes, high blood pressure, joint problems, gallstones, stroke, heart disease, and psychosocial problems.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8466B1-1D4C-4DD6-8DAD-88C34CFD9E4E}" type="slidenum">
              <a:rPr lang="en-US" smtClean="0"/>
              <a:pPr fontAlgn="base">
                <a:spcBef>
                  <a:spcPct val="0"/>
                </a:spcBef>
                <a:spcAft>
                  <a:spcPct val="0"/>
                </a:spcAft>
                <a:defRPr/>
              </a:pPr>
              <a:t>9</a:t>
            </a:fld>
            <a:endParaRPr lang="en-US" smtClean="0"/>
          </a:p>
        </p:txBody>
      </p:sp>
      <p:sp>
        <p:nvSpPr>
          <p:cNvPr id="66563" name="Rectangle 2"/>
          <p:cNvSpPr>
            <a:spLocks noGrp="1" noRot="1" noChangeAspect="1" noChangeArrowheads="1" noTextEdit="1"/>
          </p:cNvSpPr>
          <p:nvPr>
            <p:ph type="sldImg"/>
          </p:nvPr>
        </p:nvSpPr>
        <p:spPr bwMode="auto">
          <a:xfrm>
            <a:off x="1238250" y="717550"/>
            <a:ext cx="4387850" cy="3290888"/>
          </a:xfrm>
          <a:noFill/>
          <a:ln>
            <a:solidFill>
              <a:srgbClr val="000000"/>
            </a:solidFill>
            <a:miter lim="800000"/>
            <a:headEnd/>
            <a:tailEnd/>
          </a:ln>
        </p:spPr>
      </p:sp>
      <p:sp>
        <p:nvSpPr>
          <p:cNvPr id="66564" name="Rectangle 3"/>
          <p:cNvSpPr>
            <a:spLocks noGrp="1" noChangeArrowheads="1"/>
          </p:cNvSpPr>
          <p:nvPr>
            <p:ph type="body" idx="1"/>
          </p:nvPr>
        </p:nvSpPr>
        <p:spPr bwMode="auto">
          <a:xfrm>
            <a:off x="901700" y="4389438"/>
            <a:ext cx="5018088" cy="4090987"/>
          </a:xfrm>
          <a:noFill/>
        </p:spPr>
        <p:txBody>
          <a:bodyPr wrap="square" lIns="90204" tIns="45102" rIns="90204" bIns="45102" numCol="1" anchor="t" anchorCtr="0" compatLnSpc="1">
            <a:prstTxWarp prst="textNoShape">
              <a:avLst/>
            </a:prstTxWarp>
          </a:bodyPr>
          <a:lstStyle/>
          <a:p>
            <a:pPr marL="114300" indent="-114300" eaLnBrk="1" hangingPunct="1">
              <a:spcBef>
                <a:spcPts val="1200"/>
              </a:spcBef>
              <a:spcAft>
                <a:spcPts val="300"/>
              </a:spcAft>
              <a:tabLst>
                <a:tab pos="177800" algn="l"/>
              </a:tabLst>
            </a:pPr>
            <a:r>
              <a:rPr lang="en-US" b="1" smtClean="0"/>
              <a:t>Etiology of Obesity</a:t>
            </a:r>
            <a:endParaRPr lang="en-US" smtClean="0"/>
          </a:p>
          <a:p>
            <a:pPr marL="114300" indent="-114300" eaLnBrk="1" hangingPunct="1">
              <a:spcBef>
                <a:spcPct val="0"/>
              </a:spcBef>
              <a:buFontTx/>
              <a:buChar char="•"/>
              <a:tabLst>
                <a:tab pos="177800" algn="l"/>
              </a:tabLst>
            </a:pPr>
            <a:endParaRPr lang="en-US" smtClean="0"/>
          </a:p>
          <a:p>
            <a:pPr marL="114300" indent="-114300" eaLnBrk="1" hangingPunct="1">
              <a:spcBef>
                <a:spcPct val="0"/>
              </a:spcBef>
              <a:buFontTx/>
              <a:buChar char="•"/>
              <a:tabLst>
                <a:tab pos="177800" algn="l"/>
              </a:tabLst>
            </a:pPr>
            <a:r>
              <a:rPr lang="en-US" smtClean="0"/>
              <a:t>Obesity occurs when the body’s energy intake is out of balance with its expenditure over an extended period.</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The balance can be upset either by increased intake (eg, through a high-fat, high-calorie diet) or decreased expenditure (eg, through a sedentary lifestyle). A genetic predisposition to obesity accelerates the process.</a:t>
            </a:r>
          </a:p>
          <a:p>
            <a:pPr marL="114300" indent="-114300" eaLnBrk="1" hangingPunct="1">
              <a:spcBef>
                <a:spcPct val="0"/>
              </a:spcBef>
              <a:tabLst>
                <a:tab pos="177800" algn="l"/>
              </a:tabLst>
            </a:pPr>
            <a:endParaRPr lang="en-US" smtClean="0"/>
          </a:p>
          <a:p>
            <a:pPr marL="114300" indent="-114300" eaLnBrk="1" hangingPunct="1">
              <a:spcBef>
                <a:spcPct val="0"/>
              </a:spcBef>
              <a:buFontTx/>
              <a:buChar char="•"/>
              <a:tabLst>
                <a:tab pos="177800" algn="l"/>
              </a:tabLst>
            </a:pPr>
            <a:r>
              <a:rPr lang="en-US" smtClean="0"/>
              <a:t>Treating obesity involves shifting the balance so that expenditure exceeds intake.</a:t>
            </a:r>
          </a:p>
          <a:p>
            <a:pPr marL="114300" indent="-114300" eaLnBrk="1" hangingPunct="1">
              <a:spcBef>
                <a:spcPct val="0"/>
              </a:spcBef>
              <a:tabLst>
                <a:tab pos="177800" algn="l"/>
              </a:tabLst>
            </a:pPr>
            <a:endParaRPr lang="en-US" smtClean="0"/>
          </a:p>
          <a:p>
            <a:pPr marL="114300" indent="-114300" eaLnBrk="1" hangingPunct="1">
              <a:spcBef>
                <a:spcPct val="0"/>
              </a:spcBef>
              <a:tabLst>
                <a:tab pos="177800" algn="l"/>
              </a:tabLst>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422712-EF43-4BEF-9324-5605CE1FEA89}" type="slidenum">
              <a:rPr lang="en-US" smtClean="0"/>
              <a:pPr fontAlgn="base">
                <a:spcBef>
                  <a:spcPct val="0"/>
                </a:spcBef>
                <a:spcAft>
                  <a:spcPct val="0"/>
                </a:spcAft>
                <a:defRPr/>
              </a:pPr>
              <a:t>12</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xfrm>
            <a:off x="915988" y="4343400"/>
            <a:ext cx="5026025" cy="4114800"/>
          </a:xfrm>
          <a:noFill/>
        </p:spPr>
        <p:txBody>
          <a:bodyPr wrap="square" numCol="1" anchor="t" anchorCtr="0" compatLnSpc="1">
            <a:prstTxWarp prst="textNoShape">
              <a:avLst/>
            </a:prstTxWarp>
          </a:bodyPr>
          <a:lstStyle/>
          <a:p>
            <a:pPr marL="220663" indent="-220663" eaLnBrk="1" hangingPunct="1">
              <a:spcBef>
                <a:spcPct val="0"/>
              </a:spcBef>
            </a:pPr>
            <a:r>
              <a:rPr lang="en-US" sz="1000" smtClean="0"/>
              <a:t>In </a:t>
            </a:r>
            <a:r>
              <a:rPr lang="en-US" sz="1000" b="1" smtClean="0"/>
              <a:t>1947 Jean Vague a French physician</a:t>
            </a:r>
            <a:r>
              <a:rPr lang="en-US" sz="1000" smtClean="0"/>
              <a:t> made the association of the apple shape (i.e., android obesity or male patterned obesity of central abdominal obesity) with increased risk for CVD. </a:t>
            </a:r>
          </a:p>
          <a:p>
            <a:pPr marL="220663" indent="-220663" eaLnBrk="1" hangingPunct="1">
              <a:spcBef>
                <a:spcPct val="0"/>
              </a:spcBef>
            </a:pPr>
            <a:r>
              <a:rPr lang="en-US" sz="1000" smtClean="0"/>
              <a:t>Likewise, Vague noted that the pear shape (i.e., gynoid obesity or female pattern obesity) was associated with a lower risk for CVD. Notice in gynoid obesity the weight is carried below the waist in the hips and thighs.</a:t>
            </a:r>
          </a:p>
          <a:p>
            <a:pPr marL="220663" indent="-220663" eaLnBrk="1" hangingPunct="1">
              <a:spcBef>
                <a:spcPct val="0"/>
              </a:spcBef>
            </a:pPr>
            <a:r>
              <a:rPr lang="en-US" sz="1000" b="1" smtClean="0"/>
              <a:t>Why worry about Central Obesity versus BMI?</a:t>
            </a:r>
          </a:p>
          <a:p>
            <a:pPr marL="220663" indent="-220663" eaLnBrk="1" hangingPunct="1">
              <a:spcBef>
                <a:spcPct val="0"/>
              </a:spcBef>
            </a:pPr>
            <a:r>
              <a:rPr lang="en-US" sz="1000" smtClean="0"/>
              <a:t>The deep abdominal fat cells that lie in the visceral area below the omental membrane have been found to be metabolically active. {The Visceral Adipose Tissue (VAT)} </a:t>
            </a:r>
          </a:p>
          <a:p>
            <a:pPr marL="220663" indent="-220663" eaLnBrk="1" hangingPunct="1">
              <a:spcBef>
                <a:spcPct val="0"/>
              </a:spcBef>
            </a:pPr>
            <a:r>
              <a:rPr lang="en-US" sz="1000" smtClean="0"/>
              <a:t>The superfical fat tissue of Superfical Adipose Tissue (SAT) is believed to be less atherogenic.</a:t>
            </a:r>
          </a:p>
          <a:p>
            <a:pPr marL="220663" indent="-220663" eaLnBrk="1" hangingPunct="1">
              <a:spcBef>
                <a:spcPct val="0"/>
              </a:spcBef>
            </a:pPr>
            <a:r>
              <a:rPr lang="en-US" sz="1000" b="1" smtClean="0"/>
              <a:t>Why should we worry more about deep VAT versus SAT! </a:t>
            </a:r>
          </a:p>
          <a:p>
            <a:pPr marL="220663" indent="-220663" eaLnBrk="1" hangingPunct="1">
              <a:spcBef>
                <a:spcPct val="0"/>
              </a:spcBef>
            </a:pPr>
            <a:r>
              <a:rPr lang="en-US" sz="1000" smtClean="0"/>
              <a:t>The deep visceral adipose tissue or fat cells (under the omental membrane) called abdominal adipocytes are metabolically active and excrete substrates that are deleterious to the CV system.</a:t>
            </a:r>
          </a:p>
          <a:p>
            <a:pPr marL="220663" indent="-220663" eaLnBrk="1" hangingPunct="1">
              <a:spcBef>
                <a:spcPct val="0"/>
              </a:spcBef>
            </a:pPr>
            <a:r>
              <a:rPr lang="en-US" sz="1000" b="1" smtClean="0"/>
              <a:t>Visceral Adipose Tissue (VAT) </a:t>
            </a:r>
          </a:p>
          <a:p>
            <a:pPr marL="220663" indent="-220663" eaLnBrk="1" hangingPunct="1">
              <a:spcBef>
                <a:spcPct val="0"/>
              </a:spcBef>
            </a:pPr>
            <a:r>
              <a:rPr lang="en-US" sz="1000" smtClean="0"/>
              <a:t>As the adipocytes increase or enlarge macrophages or white blood cells are drawn to the abdominal fat cells in increased numbers. These macrophages reside in between abdominal adipose cells and release abnormal substrates called cytokines etc. (i.e., IL-6, Tumor necrosis factor etc)</a:t>
            </a:r>
          </a:p>
          <a:p>
            <a:pPr marL="220663" indent="-220663" eaLnBrk="1" hangingPunct="1">
              <a:spcBef>
                <a:spcPct val="0"/>
              </a:spcBef>
            </a:pPr>
            <a:r>
              <a:rPr lang="en-US" sz="1000" b="1" smtClean="0"/>
              <a:t>Central Obesity is the </a:t>
            </a:r>
            <a:r>
              <a:rPr lang="en-US" sz="1000" b="1" smtClean="0">
                <a:solidFill>
                  <a:schemeClr val="tx2"/>
                </a:solidFill>
              </a:rPr>
              <a:t>cornerstone </a:t>
            </a:r>
            <a:r>
              <a:rPr lang="en-US" sz="1000" b="1" smtClean="0"/>
              <a:t>of a group of abnormalities associated with development of  </a:t>
            </a:r>
            <a:r>
              <a:rPr lang="en-US" sz="1000" b="1" smtClean="0">
                <a:solidFill>
                  <a:schemeClr val="tx2"/>
                </a:solidFill>
              </a:rPr>
              <a:t>Type 2 Diabetes (T2D) and CVD</a:t>
            </a:r>
            <a:r>
              <a:rPr lang="en-US" sz="1000" b="1" smtClean="0"/>
              <a:t>.</a:t>
            </a:r>
          </a:p>
          <a:p>
            <a:pPr marL="220663" indent="-220663" eaLnBrk="1" hangingPunct="1">
              <a:spcBef>
                <a:spcPct val="0"/>
              </a:spcBef>
            </a:pPr>
            <a:r>
              <a:rPr lang="en-US" sz="1000" smtClean="0"/>
              <a:t>There is a </a:t>
            </a:r>
            <a:r>
              <a:rPr lang="en-US" sz="1000" smtClean="0">
                <a:solidFill>
                  <a:schemeClr val="tx2"/>
                </a:solidFill>
              </a:rPr>
              <a:t>predictable pathway known as the </a:t>
            </a:r>
            <a:r>
              <a:rPr lang="en-US" sz="1000" smtClean="0"/>
              <a:t>“</a:t>
            </a:r>
            <a:r>
              <a:rPr lang="en-US" sz="1000" b="1" smtClean="0">
                <a:solidFill>
                  <a:schemeClr val="tx2"/>
                </a:solidFill>
              </a:rPr>
              <a:t>Metabolic Syndrome</a:t>
            </a:r>
            <a:r>
              <a:rPr lang="en-US" sz="1000" b="1" smtClean="0"/>
              <a:t>,”</a:t>
            </a:r>
            <a:r>
              <a:rPr lang="en-US" sz="1000" smtClean="0">
                <a:solidFill>
                  <a:schemeClr val="tx2"/>
                </a:solidFill>
              </a:rPr>
              <a:t> </a:t>
            </a:r>
            <a:r>
              <a:rPr lang="en-US" sz="1000" smtClean="0"/>
              <a:t>that</a:t>
            </a:r>
            <a:r>
              <a:rPr lang="en-US" sz="1000" smtClean="0">
                <a:solidFill>
                  <a:schemeClr val="tx2"/>
                </a:solidFill>
              </a:rPr>
              <a:t> </a:t>
            </a:r>
            <a:r>
              <a:rPr lang="en-US" sz="1000" smtClean="0"/>
              <a:t>imposes increased risk, as much as a decade prior to diagnosis of frank pathology.</a:t>
            </a:r>
          </a:p>
          <a:p>
            <a:pPr marL="220663" indent="-220663" eaLnBrk="1" hangingPunct="1">
              <a:spcBef>
                <a:spcPct val="0"/>
              </a:spcBef>
            </a:pPr>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E0772-20EB-407E-A5B8-D8A778E21073}" type="slidenum">
              <a:rPr lang="en-US"/>
              <a:pPr>
                <a:defRPr/>
              </a:pPr>
              <a:t>27</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1ED9C7-16F3-4963-88BB-7A7DFED005B2}" type="slidenum">
              <a:rPr lang="en-US"/>
              <a:pPr>
                <a:defRPr/>
              </a:pPr>
              <a:t>29</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2733EA-659E-4CAB-8032-27EAD6CB34A3}" type="slidenum">
              <a:rPr lang="en-US"/>
              <a:pPr>
                <a:defRPr/>
              </a:pPr>
              <a:t>31</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First series in 1969 of 80 patients;  now  a series of 153 JI bypasses  reported 1973</a:t>
            </a:r>
          </a:p>
          <a:p>
            <a:endParaRPr lang="en-US" smtClean="0"/>
          </a:p>
          <a:p>
            <a:r>
              <a:rPr lang="en-US" smtClean="0"/>
              <a:t>Jejunum to ileum [note that this is end-to-side]</a:t>
            </a:r>
          </a:p>
          <a:p>
            <a:r>
              <a:rPr lang="en-US" smtClean="0"/>
              <a:t>80 patients, with 5 deaths - one was from liver failure, 2 had PE, 2 had MI</a:t>
            </a:r>
          </a:p>
          <a:p>
            <a:endParaRPr lang="en-US" smtClean="0"/>
          </a:p>
          <a:p>
            <a:endParaRPr lang="en-US" smtClean="0"/>
          </a:p>
          <a:p>
            <a:r>
              <a:rPr lang="en-US" smtClean="0"/>
              <a:t>“14-4”;  this was to replace the IC bypass; 16 year follow up; 153 JI bypasses done;  </a:t>
            </a:r>
          </a:p>
          <a:p>
            <a:endParaRPr lang="en-US" smtClean="0"/>
          </a:p>
          <a:p>
            <a:r>
              <a:rPr lang="en-US" smtClean="0"/>
              <a:t>9% total  mortality[6% blamed on bypass]  </a:t>
            </a:r>
          </a:p>
          <a:p>
            <a:endParaRPr lang="en-US" smtClean="0"/>
          </a:p>
          <a:p>
            <a:r>
              <a:rPr lang="en-US" smtClean="0"/>
              <a:t>noted that there was significant fatty change of the liver at the initial operation - this worsened w/ rapid weight loss. . .</a:t>
            </a:r>
          </a:p>
          <a:p>
            <a:endParaRPr lang="en-US" smtClean="0"/>
          </a:p>
          <a:p>
            <a:r>
              <a:rPr lang="en-US" smtClean="0"/>
              <a:t>This was modified by Scott et al. in 1974;  Note that the anastomosis is now end to end and the defunctionalized limb of distal ileum is drained into the transverse colon;  note that the proximal jejunum sutured to the mesentery</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659F0DD-3DEF-4047-A43F-000EA3321AD9}" type="datetimeFigureOut">
              <a:rPr lang="en-US" smtClean="0"/>
              <a:pPr/>
              <a:t>6/19/2011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2A5E86E-C6D6-408A-91ED-6D40B97A2E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59F0DD-3DEF-4047-A43F-000EA3321AD9}" type="datetimeFigureOut">
              <a:rPr lang="en-US" smtClean="0"/>
              <a:pPr/>
              <a:t>6/19/2011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5E86E-C6D6-408A-91ED-6D40B97A2E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59F0DD-3DEF-4047-A43F-000EA3321AD9}" type="datetimeFigureOut">
              <a:rPr lang="en-US" smtClean="0"/>
              <a:pPr/>
              <a:t>6/19/2011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5E86E-C6D6-408A-91ED-6D40B97A2E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1295400" y="6248400"/>
            <a:ext cx="64770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8C4F3F67-DAD4-4087-8DE2-3445886DBAC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3FB6FD4D-0791-4873-912E-BEF995773252}"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659F0DD-3DEF-4047-A43F-000EA3321AD9}" type="datetimeFigureOut">
              <a:rPr lang="en-US" smtClean="0"/>
              <a:pPr/>
              <a:t>6/19/2011</a:t>
            </a:fld>
            <a:endParaRPr lang="en-US"/>
          </a:p>
        </p:txBody>
      </p:sp>
      <p:sp>
        <p:nvSpPr>
          <p:cNvPr id="9" name="Slide Number Placeholder 8"/>
          <p:cNvSpPr>
            <a:spLocks noGrp="1"/>
          </p:cNvSpPr>
          <p:nvPr>
            <p:ph type="sldNum" sz="quarter" idx="15"/>
          </p:nvPr>
        </p:nvSpPr>
        <p:spPr/>
        <p:txBody>
          <a:bodyPr rtlCol="0"/>
          <a:lstStyle/>
          <a:p>
            <a:fld id="{12A5E86E-C6D6-408A-91ED-6D40B97A2E8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659F0DD-3DEF-4047-A43F-000EA3321AD9}" type="datetimeFigureOut">
              <a:rPr lang="en-US" smtClean="0"/>
              <a:pPr/>
              <a:t>6/19/2011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2A5E86E-C6D6-408A-91ED-6D40B97A2E8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659F0DD-3DEF-4047-A43F-000EA3321AD9}" type="datetimeFigureOut">
              <a:rPr lang="en-US" smtClean="0"/>
              <a:pPr/>
              <a:t>6/19/2011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5E86E-C6D6-408A-91ED-6D40B97A2E8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659F0DD-3DEF-4047-A43F-000EA3321AD9}" type="datetimeFigureOut">
              <a:rPr lang="en-US" smtClean="0"/>
              <a:pPr/>
              <a:t>6/19/2011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A5E86E-C6D6-408A-91ED-6D40B97A2E8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659F0DD-3DEF-4047-A43F-000EA3321AD9}" type="datetimeFigureOut">
              <a:rPr lang="en-US" smtClean="0"/>
              <a:pPr/>
              <a:t>6/19/2011</a:t>
            </a:fld>
            <a:endParaRPr lang="en-US"/>
          </a:p>
        </p:txBody>
      </p:sp>
      <p:sp>
        <p:nvSpPr>
          <p:cNvPr id="7" name="Slide Number Placeholder 6"/>
          <p:cNvSpPr>
            <a:spLocks noGrp="1"/>
          </p:cNvSpPr>
          <p:nvPr>
            <p:ph type="sldNum" sz="quarter" idx="11"/>
          </p:nvPr>
        </p:nvSpPr>
        <p:spPr/>
        <p:txBody>
          <a:bodyPr rtlCol="0"/>
          <a:lstStyle/>
          <a:p>
            <a:fld id="{12A5E86E-C6D6-408A-91ED-6D40B97A2E8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9F0DD-3DEF-4047-A43F-000EA3321AD9}" type="datetimeFigureOut">
              <a:rPr lang="en-US" smtClean="0"/>
              <a:pPr/>
              <a:t>6/19/2011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5E86E-C6D6-408A-91ED-6D40B97A2E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659F0DD-3DEF-4047-A43F-000EA3321AD9}" type="datetimeFigureOut">
              <a:rPr lang="en-US" smtClean="0"/>
              <a:pPr/>
              <a:t>6/19/2011</a:t>
            </a:fld>
            <a:endParaRPr lang="en-US"/>
          </a:p>
        </p:txBody>
      </p:sp>
      <p:sp>
        <p:nvSpPr>
          <p:cNvPr id="22" name="Slide Number Placeholder 21"/>
          <p:cNvSpPr>
            <a:spLocks noGrp="1"/>
          </p:cNvSpPr>
          <p:nvPr>
            <p:ph type="sldNum" sz="quarter" idx="15"/>
          </p:nvPr>
        </p:nvSpPr>
        <p:spPr/>
        <p:txBody>
          <a:bodyPr rtlCol="0"/>
          <a:lstStyle/>
          <a:p>
            <a:fld id="{12A5E86E-C6D6-408A-91ED-6D40B97A2E8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659F0DD-3DEF-4047-A43F-000EA3321AD9}" type="datetimeFigureOut">
              <a:rPr lang="en-US" smtClean="0"/>
              <a:pPr/>
              <a:t>6/19/2011</a:t>
            </a:fld>
            <a:endParaRPr lang="en-US"/>
          </a:p>
        </p:txBody>
      </p:sp>
      <p:sp>
        <p:nvSpPr>
          <p:cNvPr id="18" name="Slide Number Placeholder 17"/>
          <p:cNvSpPr>
            <a:spLocks noGrp="1"/>
          </p:cNvSpPr>
          <p:nvPr>
            <p:ph type="sldNum" sz="quarter" idx="11"/>
          </p:nvPr>
        </p:nvSpPr>
        <p:spPr/>
        <p:txBody>
          <a:bodyPr rtlCol="0"/>
          <a:lstStyle/>
          <a:p>
            <a:fld id="{12A5E86E-C6D6-408A-91ED-6D40B97A2E8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659F0DD-3DEF-4047-A43F-000EA3321AD9}" type="datetimeFigureOut">
              <a:rPr lang="en-US" smtClean="0"/>
              <a:pPr/>
              <a:t>6/19/2011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2A5E86E-C6D6-408A-91ED-6D40B97A2E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ideo" Target="file:///C:\Users\alireza\Desktop\dr%20khalaj\obesity%20surgery&amp;film\part1\Vertical%20Banding.av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ideo" Target="file:///C:\Users\alireza\Desktop\dr%20khalaj\obesity%20surgery&amp;film\part1\Gastric%20Banding%20Animation%20Video.av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alireza\Desktop\dr%20khalaj\obesity%20surgery&amp;film\part1\SLEEVE%20GASTRECTOMY.wm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alireza\Desktop\dr%20khalaj\obesity%20surgery&amp;film\part1\Gastric%20Bypass.avi"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C:\Users\alireza\Desktop\dr%20khalaj\obesity%20surgery&amp;film\part1\Gastric%20Plication%20Surgery.avi"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graphicFrame>
        <p:nvGraphicFramePr>
          <p:cNvPr id="1026" name="Object 2"/>
          <p:cNvGraphicFramePr>
            <a:graphicFrameLocks noChangeAspect="1"/>
          </p:cNvGraphicFramePr>
          <p:nvPr/>
        </p:nvGraphicFramePr>
        <p:xfrm>
          <a:off x="250825" y="188913"/>
          <a:ext cx="8675688" cy="6508750"/>
        </p:xfrm>
        <a:graphic>
          <a:graphicData uri="http://schemas.openxmlformats.org/presentationml/2006/ole">
            <p:oleObj spid="_x0000_s24585" name="Slide" r:id="rId3" imgW="4568900" imgH="3425883" progId="PowerPoint.Slide.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foster_00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2" descr="C:\Users\soheil\Desktop\khalaj\obesity_complications copy.jpg"/>
          <p:cNvPicPr/>
          <p:nvPr/>
        </p:nvPicPr>
        <p:blipFill>
          <a:blip r:embed="rId3"/>
          <a:srcRect/>
          <a:stretch>
            <a:fillRect/>
          </a:stretch>
        </p:blipFill>
        <p:spPr bwMode="auto">
          <a:xfrm>
            <a:off x="0" y="1"/>
            <a:ext cx="9143999" cy="6858000"/>
          </a:xfrm>
          <a:prstGeom prst="rect">
            <a:avLst/>
          </a:prstGeom>
          <a:noFill/>
          <a:ln w="9525">
            <a:noFill/>
            <a:miter lim="800000"/>
            <a:headEnd/>
            <a:tailEnd/>
          </a:ln>
        </p:spPr>
      </p:pic>
    </p:spTree>
    <p:extLst>
      <p:ext uri="{BB962C8B-B14F-4D97-AF65-F5344CB8AC3E}">
        <p14:creationId xmlns="" xmlns:p14="http://schemas.microsoft.com/office/powerpoint/2010/main" val="2940228251"/>
      </p:ext>
    </p:extLst>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oheil\Desktop\khalaj\Untitled-1.jpg"/>
          <p:cNvPicPr/>
          <p:nvPr/>
        </p:nvPicPr>
        <p:blipFill>
          <a:blip r:embed="rId2"/>
          <a:srcRect/>
          <a:stretch>
            <a:fillRect/>
          </a:stretch>
        </p:blipFill>
        <p:spPr bwMode="auto">
          <a:xfrm>
            <a:off x="1000100" y="714356"/>
            <a:ext cx="6858048" cy="535785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ifferent-types-of-weight-gain"/>
          <p:cNvPicPr>
            <a:picLocks noChangeAspect="1" noChangeArrowheads="1"/>
          </p:cNvPicPr>
          <p:nvPr/>
        </p:nvPicPr>
        <p:blipFill>
          <a:blip r:embed="rId3" cstate="print">
            <a:lum bright="-6000" contrast="12000"/>
          </a:blip>
          <a:srcRect/>
          <a:stretch>
            <a:fillRect/>
          </a:stretch>
        </p:blipFill>
        <p:spPr bwMode="auto">
          <a:xfrm>
            <a:off x="1189038" y="1047750"/>
            <a:ext cx="6672262" cy="5143500"/>
          </a:xfrm>
          <a:prstGeom prst="rect">
            <a:avLst/>
          </a:prstGeom>
          <a:noFill/>
          <a:ln w="25400">
            <a:solidFill>
              <a:schemeClr val="bg2"/>
            </a:solidFill>
            <a:miter lim="800000"/>
            <a:headEnd/>
            <a:tailEnd/>
          </a:ln>
        </p:spPr>
      </p:pic>
      <p:sp>
        <p:nvSpPr>
          <p:cNvPr id="1466371" name="Text Box 3"/>
          <p:cNvSpPr txBox="1">
            <a:spLocks noChangeArrowheads="1"/>
          </p:cNvSpPr>
          <p:nvPr/>
        </p:nvSpPr>
        <p:spPr bwMode="auto">
          <a:xfrm>
            <a:off x="2316163" y="400050"/>
            <a:ext cx="1350962" cy="457200"/>
          </a:xfrm>
          <a:prstGeom prst="rect">
            <a:avLst/>
          </a:prstGeom>
          <a:noFill/>
          <a:ln w="25400">
            <a:noFill/>
            <a:miter lim="800000"/>
            <a:headEnd/>
            <a:tailEnd/>
          </a:ln>
        </p:spPr>
        <p:txBody>
          <a:bodyPr wrap="none">
            <a:spAutoFit/>
          </a:bodyPr>
          <a:lstStyle/>
          <a:p>
            <a:r>
              <a:rPr lang="en-US" b="1">
                <a:latin typeface="Calibri" pitchFamily="34" charset="0"/>
              </a:rPr>
              <a:t>Android</a:t>
            </a:r>
          </a:p>
        </p:txBody>
      </p:sp>
      <p:sp>
        <p:nvSpPr>
          <p:cNvPr id="1466372" name="Text Box 4"/>
          <p:cNvSpPr txBox="1">
            <a:spLocks noChangeArrowheads="1"/>
          </p:cNvSpPr>
          <p:nvPr/>
        </p:nvSpPr>
        <p:spPr bwMode="auto">
          <a:xfrm>
            <a:off x="5557838" y="419100"/>
            <a:ext cx="1231900" cy="457200"/>
          </a:xfrm>
          <a:prstGeom prst="rect">
            <a:avLst/>
          </a:prstGeom>
          <a:noFill/>
          <a:ln w="25400">
            <a:noFill/>
            <a:miter lim="800000"/>
            <a:headEnd/>
            <a:tailEnd/>
          </a:ln>
        </p:spPr>
        <p:txBody>
          <a:bodyPr wrap="none">
            <a:spAutoFit/>
          </a:bodyPr>
          <a:lstStyle/>
          <a:p>
            <a:r>
              <a:rPr lang="en-US" b="1">
                <a:latin typeface="Calibri" pitchFamily="34" charset="0"/>
              </a:rPr>
              <a:t>Gynoid</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6371"/>
                                        </p:tgtEl>
                                        <p:attrNameLst>
                                          <p:attrName>style.visibility</p:attrName>
                                        </p:attrNameLst>
                                      </p:cBhvr>
                                      <p:to>
                                        <p:strVal val="visible"/>
                                      </p:to>
                                    </p:set>
                                    <p:animEffect transition="in" filter="dissolve">
                                      <p:cBhvr>
                                        <p:cTn id="7" dur="500"/>
                                        <p:tgtEl>
                                          <p:spTgt spid="146637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66372"/>
                                        </p:tgtEl>
                                        <p:attrNameLst>
                                          <p:attrName>style.visibility</p:attrName>
                                        </p:attrNameLst>
                                      </p:cBhvr>
                                      <p:to>
                                        <p:strVal val="visible"/>
                                      </p:to>
                                    </p:set>
                                    <p:animEffect transition="in" filter="dissolve">
                                      <p:cBhvr>
                                        <p:cTn id="10" dur="500"/>
                                        <p:tgtEl>
                                          <p:spTgt spid="146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6371" grpId="0"/>
      <p:bldP spid="14663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ChangeArrowheads="1"/>
          </p:cNvSpPr>
          <p:nvPr>
            <p:ph type="title"/>
          </p:nvPr>
        </p:nvSpPr>
        <p:spPr/>
        <p:txBody>
          <a:bodyPr rtlCol="0">
            <a:normAutofit/>
          </a:bodyPr>
          <a:lstStyle/>
          <a:p>
            <a:pPr algn="ctr" eaLnBrk="1" fontAlgn="auto" hangingPunct="1">
              <a:spcAft>
                <a:spcPts val="0"/>
              </a:spcAft>
              <a:defRPr/>
            </a:pPr>
            <a:r>
              <a:rPr lang="en-US" dirty="0">
                <a:solidFill>
                  <a:schemeClr val="accent2"/>
                </a:solidFill>
              </a:rPr>
              <a:t>Visceral Fat:</a:t>
            </a:r>
            <a:br>
              <a:rPr lang="en-US" dirty="0">
                <a:solidFill>
                  <a:schemeClr val="accent2"/>
                </a:solidFill>
              </a:rPr>
            </a:br>
            <a:r>
              <a:rPr lang="en-US" dirty="0">
                <a:solidFill>
                  <a:schemeClr val="accent2"/>
                </a:solidFill>
              </a:rPr>
              <a:t>The Critical Adipose Depot</a:t>
            </a:r>
          </a:p>
        </p:txBody>
      </p:sp>
      <p:grpSp>
        <p:nvGrpSpPr>
          <p:cNvPr id="2" name="Group 3"/>
          <p:cNvGrpSpPr>
            <a:grpSpLocks/>
          </p:cNvGrpSpPr>
          <p:nvPr/>
        </p:nvGrpSpPr>
        <p:grpSpPr bwMode="auto">
          <a:xfrm>
            <a:off x="4660900" y="1966913"/>
            <a:ext cx="3417888" cy="3656012"/>
            <a:chOff x="927" y="1357"/>
            <a:chExt cx="2236" cy="1755"/>
          </a:xfrm>
        </p:grpSpPr>
        <p:pic>
          <p:nvPicPr>
            <p:cNvPr id="37897" name="Picture 4"/>
            <p:cNvPicPr>
              <a:picLocks noChangeArrowheads="1"/>
            </p:cNvPicPr>
            <p:nvPr/>
          </p:nvPicPr>
          <p:blipFill>
            <a:blip r:embed="rId2" cstate="print"/>
            <a:srcRect/>
            <a:stretch>
              <a:fillRect/>
            </a:stretch>
          </p:blipFill>
          <p:spPr bwMode="invGray">
            <a:xfrm>
              <a:off x="927" y="1359"/>
              <a:ext cx="2236" cy="1753"/>
            </a:xfrm>
            <a:prstGeom prst="rect">
              <a:avLst/>
            </a:prstGeom>
            <a:noFill/>
            <a:ln w="9525">
              <a:noFill/>
              <a:miter lim="800000"/>
              <a:headEnd/>
              <a:tailEnd/>
            </a:ln>
          </p:spPr>
        </p:pic>
        <p:sp>
          <p:nvSpPr>
            <p:cNvPr id="37898" name="Rectangle 5"/>
            <p:cNvSpPr>
              <a:spLocks noChangeArrowheads="1"/>
            </p:cNvSpPr>
            <p:nvPr/>
          </p:nvSpPr>
          <p:spPr bwMode="invGray">
            <a:xfrm>
              <a:off x="932" y="1357"/>
              <a:ext cx="2202" cy="1733"/>
            </a:xfrm>
            <a:prstGeom prst="rect">
              <a:avLst/>
            </a:prstGeom>
            <a:noFill/>
            <a:ln w="25400">
              <a:solidFill>
                <a:schemeClr val="tx1"/>
              </a:solidFill>
              <a:miter lim="800000"/>
              <a:headEnd/>
              <a:tailEnd/>
            </a:ln>
          </p:spPr>
          <p:txBody>
            <a:bodyPr wrap="none" anchor="ctr"/>
            <a:lstStyle/>
            <a:p>
              <a:endParaRPr lang="en-US">
                <a:solidFill>
                  <a:srgbClr val="FFFF00"/>
                </a:solidFill>
                <a:latin typeface="Calibri" pitchFamily="34" charset="0"/>
              </a:endParaRPr>
            </a:p>
          </p:txBody>
        </p:sp>
      </p:grpSp>
      <p:pic>
        <p:nvPicPr>
          <p:cNvPr id="37892" name="Picture 6"/>
          <p:cNvPicPr>
            <a:picLocks noChangeArrowheads="1"/>
          </p:cNvPicPr>
          <p:nvPr/>
        </p:nvPicPr>
        <p:blipFill>
          <a:blip r:embed="rId3" cstate="print"/>
          <a:srcRect/>
          <a:stretch>
            <a:fillRect/>
          </a:stretch>
        </p:blipFill>
        <p:spPr bwMode="invGray">
          <a:xfrm>
            <a:off x="1539875" y="2057400"/>
            <a:ext cx="2125663" cy="4244975"/>
          </a:xfrm>
          <a:prstGeom prst="rect">
            <a:avLst/>
          </a:prstGeom>
          <a:noFill/>
          <a:ln w="9525">
            <a:noFill/>
            <a:miter lim="800000"/>
            <a:headEnd/>
            <a:tailEnd/>
          </a:ln>
        </p:spPr>
      </p:pic>
      <p:sp>
        <p:nvSpPr>
          <p:cNvPr id="37893" name="Rectangle 7"/>
          <p:cNvSpPr>
            <a:spLocks noChangeArrowheads="1"/>
          </p:cNvSpPr>
          <p:nvPr/>
        </p:nvSpPr>
        <p:spPr bwMode="auto">
          <a:xfrm>
            <a:off x="1441450" y="4227513"/>
            <a:ext cx="1993900" cy="230187"/>
          </a:xfrm>
          <a:prstGeom prst="rect">
            <a:avLst/>
          </a:prstGeom>
          <a:noFill/>
          <a:ln w="57150">
            <a:solidFill>
              <a:schemeClr val="tx1"/>
            </a:solidFill>
            <a:miter lim="800000"/>
            <a:headEnd type="none" w="sm" len="sm"/>
            <a:tailEnd type="none" w="sm" len="sm"/>
          </a:ln>
        </p:spPr>
        <p:txBody>
          <a:bodyPr wrap="none" anchor="ctr"/>
          <a:lstStyle/>
          <a:p>
            <a:endParaRPr lang="en-US">
              <a:latin typeface="Calibri" pitchFamily="34" charset="0"/>
            </a:endParaRPr>
          </a:p>
        </p:txBody>
      </p:sp>
      <p:sp>
        <p:nvSpPr>
          <p:cNvPr id="37894" name="Line 8"/>
          <p:cNvSpPr>
            <a:spLocks noChangeShapeType="1"/>
          </p:cNvSpPr>
          <p:nvPr/>
        </p:nvSpPr>
        <p:spPr bwMode="auto">
          <a:xfrm flipV="1">
            <a:off x="3446463" y="1979613"/>
            <a:ext cx="1209675" cy="2233612"/>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37895" name="Line 9"/>
          <p:cNvSpPr>
            <a:spLocks noChangeShapeType="1"/>
          </p:cNvSpPr>
          <p:nvPr/>
        </p:nvSpPr>
        <p:spPr bwMode="auto">
          <a:xfrm>
            <a:off x="3454400" y="4445000"/>
            <a:ext cx="1196975" cy="111760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462282" name="Text Box 10"/>
          <p:cNvSpPr txBox="1">
            <a:spLocks noChangeArrowheads="1"/>
          </p:cNvSpPr>
          <p:nvPr/>
        </p:nvSpPr>
        <p:spPr bwMode="auto">
          <a:xfrm>
            <a:off x="5897563" y="5729288"/>
            <a:ext cx="866775" cy="523875"/>
          </a:xfrm>
          <a:prstGeom prst="rect">
            <a:avLst/>
          </a:prstGeom>
          <a:noFill/>
          <a:ln w="12700">
            <a:noFill/>
            <a:miter lim="800000"/>
            <a:headEnd type="none" w="sm" len="sm"/>
            <a:tailEnd type="none" w="sm" len="sm"/>
          </a:ln>
          <a:effectLst/>
        </p:spPr>
        <p:txBody>
          <a:bodyPr wrap="none">
            <a:spAutoFit/>
          </a:bodyPr>
          <a:lstStyle/>
          <a:p>
            <a:pPr eaLnBrk="0" fontAlgn="auto" hangingPunct="0">
              <a:spcBef>
                <a:spcPts val="0"/>
              </a:spcBef>
              <a:spcAft>
                <a:spcPts val="0"/>
              </a:spcAft>
              <a:defRPr/>
            </a:pPr>
            <a:r>
              <a:rPr lang="en-US" sz="2800" dirty="0">
                <a:solidFill>
                  <a:srgbClr val="FFFF00"/>
                </a:solidFill>
                <a:effectLst>
                  <a:outerShdw blurRad="38100" dist="38100" dir="2700000" algn="tl">
                    <a:srgbClr val="000000"/>
                  </a:outerShdw>
                </a:effectLst>
                <a:latin typeface="+mn-lt"/>
                <a:cs typeface="+mn-cs"/>
              </a:rPr>
              <a:t>Back</a:t>
            </a:r>
          </a:p>
        </p:txBody>
      </p:sp>
    </p:spTree>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algn="ctr" eaLnBrk="1" hangingPunct="1"/>
            <a:r>
              <a:rPr lang="ar-SA" sz="5400" b="1" dirty="0" smtClean="0">
                <a:solidFill>
                  <a:srgbClr val="FF3300"/>
                </a:solidFill>
                <a:cs typeface="B Titr" pitchFamily="2" charset="-78"/>
              </a:rPr>
              <a:t>اندازه دور كمر</a:t>
            </a:r>
            <a:r>
              <a:rPr lang="en-US" sz="5400" dirty="0" smtClean="0">
                <a:solidFill>
                  <a:srgbClr val="FF3300"/>
                </a:solidFill>
                <a:cs typeface="B Titr" pitchFamily="2" charset="-78"/>
              </a:rPr>
              <a:t> </a:t>
            </a:r>
          </a:p>
        </p:txBody>
      </p:sp>
      <p:sp>
        <p:nvSpPr>
          <p:cNvPr id="10243" name="Rectangle 3"/>
          <p:cNvSpPr>
            <a:spLocks noGrp="1" noChangeArrowheads="1"/>
          </p:cNvSpPr>
          <p:nvPr>
            <p:ph sz="quarter" idx="1"/>
          </p:nvPr>
        </p:nvSpPr>
        <p:spPr/>
        <p:txBody>
          <a:bodyPr rtlCol="0">
            <a:normAutofit fontScale="92500"/>
          </a:bodyPr>
          <a:lstStyle/>
          <a:p>
            <a:pPr algn="just" rtl="1" eaLnBrk="1" fontAlgn="auto" hangingPunct="1">
              <a:lnSpc>
                <a:spcPct val="150000"/>
              </a:lnSpc>
              <a:spcAft>
                <a:spcPts val="0"/>
              </a:spcAft>
              <a:buFont typeface="Arial" pitchFamily="34" charset="0"/>
              <a:buNone/>
              <a:defRPr/>
            </a:pPr>
            <a:r>
              <a:rPr lang="ar-SA" sz="3000" b="1" dirty="0">
                <a:solidFill>
                  <a:schemeClr val="tx1"/>
                </a:solidFill>
                <a:cs typeface="B Titr" pitchFamily="2" charset="-78"/>
              </a:rPr>
              <a:t>وجود چربي در شكم كه با چربي تمام بدن غيرمتناسب باشد، يك پيش‌بيني كننده مستقل براي عوامل خطر و عوارض است.</a:t>
            </a:r>
            <a:endParaRPr lang="fa-IR" sz="3000" b="1" dirty="0">
              <a:solidFill>
                <a:schemeClr val="tx1"/>
              </a:solidFill>
              <a:cs typeface="B Titr" pitchFamily="2" charset="-78"/>
            </a:endParaRPr>
          </a:p>
          <a:p>
            <a:pPr algn="just" rtl="1" eaLnBrk="1" fontAlgn="auto" hangingPunct="1">
              <a:lnSpc>
                <a:spcPct val="150000"/>
              </a:lnSpc>
              <a:spcAft>
                <a:spcPts val="0"/>
              </a:spcAft>
              <a:buFont typeface="Arial" pitchFamily="34" charset="0"/>
              <a:buNone/>
              <a:defRPr/>
            </a:pPr>
            <a:r>
              <a:rPr lang="ar-SA" sz="3000" b="1" dirty="0">
                <a:solidFill>
                  <a:schemeClr val="tx1"/>
                </a:solidFill>
                <a:cs typeface="B Titr" pitchFamily="2" charset="-78"/>
              </a:rPr>
              <a:t> اندازه دور كمر با ميزان چربي شكم ارتباط مستقيم دارد و شاخص قابل قبولي براي ارزيابي ميزان چربي شكم بيمار قبل و هنگام درمان براي كاهش وزن مي‌باشد</a:t>
            </a:r>
            <a:r>
              <a:rPr lang="ar-SA" sz="3000" b="1" dirty="0" smtClean="0">
                <a:solidFill>
                  <a:schemeClr val="tx1"/>
                </a:solidFill>
                <a:cs typeface="B Titr" pitchFamily="2" charset="-78"/>
              </a:rPr>
              <a:t>.</a:t>
            </a:r>
            <a:endParaRPr lang="en-US" sz="3000" b="1" dirty="0">
              <a:solidFill>
                <a:schemeClr val="tx1"/>
              </a:solidFill>
              <a:cs typeface="B Titr" pitchFamily="2" charset="-78"/>
            </a:endParaRPr>
          </a:p>
          <a:p>
            <a:pPr algn="just" rtl="1" eaLnBrk="1" fontAlgn="auto" hangingPunct="1">
              <a:lnSpc>
                <a:spcPct val="150000"/>
              </a:lnSpc>
              <a:spcAft>
                <a:spcPts val="0"/>
              </a:spcAft>
              <a:buFont typeface="Arial" pitchFamily="34" charset="0"/>
              <a:buNone/>
              <a:defRPr/>
            </a:pPr>
            <a:r>
              <a:rPr lang="ar-SA" sz="3000" b="1" dirty="0">
                <a:solidFill>
                  <a:schemeClr val="tx1"/>
                </a:solidFill>
                <a:cs typeface="B Titr" pitchFamily="2" charset="-78"/>
              </a:rPr>
              <a:t> </a:t>
            </a:r>
            <a:r>
              <a:rPr lang="fa-IR" sz="3000" b="1" dirty="0" smtClean="0">
                <a:solidFill>
                  <a:schemeClr val="tx1"/>
                </a:solidFill>
                <a:cs typeface="B Titr" pitchFamily="2" charset="-78"/>
              </a:rPr>
              <a:t>حدود طبيعي دور كمر در مليت ها متفاوت است.</a:t>
            </a:r>
            <a:endParaRPr lang="en-US" sz="3000" b="1" dirty="0">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defRPr/>
            </a:pPr>
            <a:r>
              <a:rPr lang="fa-IR" sz="3200" b="1" dirty="0" smtClean="0">
                <a:solidFill>
                  <a:schemeClr val="accent2">
                    <a:lumMod val="75000"/>
                  </a:schemeClr>
                </a:solidFill>
                <a:cs typeface="B Titr" pitchFamily="2" charset="-78"/>
              </a:rPr>
              <a:t>اجلاس كشوري تعيين شاخص هاي چاقي مركزي</a:t>
            </a:r>
            <a:br>
              <a:rPr lang="fa-IR" sz="3200" b="1" dirty="0" smtClean="0">
                <a:solidFill>
                  <a:schemeClr val="accent2">
                    <a:lumMod val="75000"/>
                  </a:schemeClr>
                </a:solidFill>
                <a:cs typeface="B Titr" pitchFamily="2" charset="-78"/>
              </a:rPr>
            </a:br>
            <a:r>
              <a:rPr lang="fa-IR" sz="3200" b="1" dirty="0" smtClean="0">
                <a:solidFill>
                  <a:schemeClr val="accent2">
                    <a:lumMod val="75000"/>
                  </a:schemeClr>
                </a:solidFill>
                <a:cs typeface="B Titr" pitchFamily="2" charset="-78"/>
              </a:rPr>
              <a:t>1388/7/1</a:t>
            </a:r>
            <a:r>
              <a:rPr lang="fa-IR" dirty="0" smtClean="0">
                <a:solidFill>
                  <a:schemeClr val="accent2"/>
                </a:solidFill>
                <a:cs typeface="B Titr" pitchFamily="2" charset="-78"/>
              </a:rPr>
              <a:t>5</a:t>
            </a:r>
            <a:endParaRPr lang="en-US" dirty="0">
              <a:solidFill>
                <a:schemeClr val="accent2"/>
              </a:solidFill>
              <a:cs typeface="B Titr" pitchFamily="2" charset="-78"/>
            </a:endParaRPr>
          </a:p>
        </p:txBody>
      </p:sp>
      <p:sp>
        <p:nvSpPr>
          <p:cNvPr id="3" name="Subtitle 2"/>
          <p:cNvSpPr>
            <a:spLocks noGrp="1"/>
          </p:cNvSpPr>
          <p:nvPr>
            <p:ph sz="quarter" idx="1"/>
          </p:nvPr>
        </p:nvSpPr>
        <p:spPr/>
        <p:txBody>
          <a:bodyPr>
            <a:normAutofit/>
          </a:bodyPr>
          <a:lstStyle/>
          <a:p>
            <a:pPr algn="just" rtl="1">
              <a:buClr>
                <a:srgbClr val="FF0000"/>
              </a:buClr>
              <a:buSzPct val="133000"/>
              <a:defRPr/>
            </a:pPr>
            <a:r>
              <a:rPr lang="fa-IR" sz="3200" dirty="0">
                <a:solidFill>
                  <a:schemeClr val="tx1"/>
                </a:solidFill>
                <a:latin typeface="+mj-lt"/>
                <a:ea typeface="+mj-ea"/>
                <a:cs typeface="B Titr" pitchFamily="2" charset="-78"/>
              </a:rPr>
              <a:t>اندازه دور كمر </a:t>
            </a:r>
            <a:r>
              <a:rPr lang="fa-IR" sz="3200" u="sng" dirty="0">
                <a:solidFill>
                  <a:schemeClr val="tx1"/>
                </a:solidFill>
                <a:latin typeface="+mj-lt"/>
                <a:ea typeface="+mj-ea"/>
                <a:cs typeface="B Titr" pitchFamily="2" charset="-78"/>
              </a:rPr>
              <a:t>مردان و زنان </a:t>
            </a:r>
            <a:r>
              <a:rPr lang="fa-IR" sz="3200" dirty="0">
                <a:solidFill>
                  <a:schemeClr val="tx1"/>
                </a:solidFill>
                <a:latin typeface="+mj-lt"/>
                <a:ea typeface="+mj-ea"/>
                <a:cs typeface="B Titr" pitchFamily="2" charset="-78"/>
              </a:rPr>
              <a:t>بالغ 30≤ </a:t>
            </a:r>
            <a:r>
              <a:rPr lang="fa-IR" sz="3200" dirty="0" smtClean="0">
                <a:solidFill>
                  <a:schemeClr val="tx1"/>
                </a:solidFill>
                <a:latin typeface="+mj-lt"/>
                <a:ea typeface="+mj-ea"/>
                <a:cs typeface="B Titr" pitchFamily="2" charset="-78"/>
              </a:rPr>
              <a:t>سال</a:t>
            </a:r>
            <a:endParaRPr lang="fa-IR" sz="3600" dirty="0">
              <a:solidFill>
                <a:schemeClr val="tx1"/>
              </a:solidFill>
              <a:latin typeface="+mj-lt"/>
              <a:ea typeface="+mj-ea"/>
              <a:cs typeface="B Titr" pitchFamily="2" charset="-78"/>
            </a:endParaRPr>
          </a:p>
          <a:p>
            <a:pPr algn="just" rtl="1">
              <a:buClr>
                <a:srgbClr val="FF0000"/>
              </a:buClr>
              <a:buSzPct val="133000"/>
              <a:buFont typeface="Arial" pitchFamily="34" charset="0"/>
              <a:buChar char="•"/>
              <a:defRPr/>
            </a:pPr>
            <a:r>
              <a:rPr lang="fa-IR" sz="3600" dirty="0">
                <a:solidFill>
                  <a:schemeClr val="tx1"/>
                </a:solidFill>
                <a:latin typeface="+mj-lt"/>
                <a:ea typeface="+mj-ea"/>
                <a:cs typeface="B Titr" pitchFamily="2" charset="-78"/>
              </a:rPr>
              <a:t> </a:t>
            </a:r>
            <a:r>
              <a:rPr lang="fa-IR" sz="3200" dirty="0">
                <a:solidFill>
                  <a:schemeClr val="tx1"/>
                </a:solidFill>
                <a:latin typeface="+mj-lt"/>
                <a:ea typeface="+mj-ea"/>
                <a:cs typeface="B Titr" pitchFamily="2" charset="-78"/>
              </a:rPr>
              <a:t>براي شروع اقدامات </a:t>
            </a:r>
            <a:r>
              <a:rPr lang="fa-IR" sz="3200" dirty="0" smtClean="0">
                <a:solidFill>
                  <a:schemeClr val="tx1"/>
                </a:solidFill>
                <a:latin typeface="+mj-lt"/>
                <a:ea typeface="+mj-ea"/>
                <a:cs typeface="B Titr" pitchFamily="2" charset="-78"/>
              </a:rPr>
              <a:t>پيشگيري (هر دو جنس)</a:t>
            </a:r>
            <a:endParaRPr lang="fa-IR" sz="3200" dirty="0">
              <a:solidFill>
                <a:schemeClr val="tx1"/>
              </a:solidFill>
              <a:latin typeface="+mj-lt"/>
              <a:ea typeface="+mj-ea"/>
              <a:cs typeface="B Titr" pitchFamily="2" charset="-78"/>
            </a:endParaRPr>
          </a:p>
          <a:p>
            <a:pPr lvl="2" algn="just" rtl="1">
              <a:buClr>
                <a:srgbClr val="FF0000"/>
              </a:buClr>
              <a:buSzPct val="133000"/>
              <a:defRPr/>
            </a:pPr>
            <a:r>
              <a:rPr lang="en-US" sz="4000" dirty="0" smtClean="0">
                <a:latin typeface="+mj-lt"/>
                <a:ea typeface="+mj-ea"/>
                <a:cs typeface="B Titr" pitchFamily="2" charset="-78"/>
              </a:rPr>
              <a:t>       </a:t>
            </a:r>
            <a:r>
              <a:rPr lang="fa-IR" sz="4000" dirty="0" smtClean="0">
                <a:latin typeface="+mj-lt"/>
                <a:ea typeface="+mj-ea"/>
                <a:cs typeface="B Titr" pitchFamily="2" charset="-78"/>
              </a:rPr>
              <a:t>90 سانتيمتر</a:t>
            </a:r>
            <a:endParaRPr lang="fa-IR" sz="3600" dirty="0">
              <a:latin typeface="+mj-lt"/>
              <a:ea typeface="+mj-ea"/>
              <a:cs typeface="B Titr" pitchFamily="2" charset="-78"/>
            </a:endParaRPr>
          </a:p>
          <a:p>
            <a:pPr algn="just" rtl="1">
              <a:buClr>
                <a:srgbClr val="FF0000"/>
              </a:buClr>
              <a:buSzPct val="133000"/>
              <a:buFont typeface="Arial" pitchFamily="34" charset="0"/>
              <a:buChar char="•"/>
              <a:defRPr/>
            </a:pPr>
            <a:r>
              <a:rPr lang="fa-IR" sz="3600" dirty="0">
                <a:solidFill>
                  <a:schemeClr val="tx1"/>
                </a:solidFill>
                <a:latin typeface="+mj-lt"/>
                <a:ea typeface="+mj-ea"/>
                <a:cs typeface="B Titr" pitchFamily="2" charset="-78"/>
              </a:rPr>
              <a:t> </a:t>
            </a:r>
            <a:r>
              <a:rPr lang="fa-IR" sz="3200" dirty="0">
                <a:solidFill>
                  <a:schemeClr val="tx1"/>
                </a:solidFill>
                <a:latin typeface="+mj-lt"/>
                <a:ea typeface="+mj-ea"/>
                <a:cs typeface="B Titr" pitchFamily="2" charset="-78"/>
              </a:rPr>
              <a:t>براي انجام اقدامات </a:t>
            </a:r>
            <a:r>
              <a:rPr lang="fa-IR" sz="3200" dirty="0" smtClean="0">
                <a:solidFill>
                  <a:schemeClr val="tx1"/>
                </a:solidFill>
                <a:latin typeface="+mj-lt"/>
                <a:ea typeface="+mj-ea"/>
                <a:cs typeface="B Titr" pitchFamily="2" charset="-78"/>
              </a:rPr>
              <a:t>جدي </a:t>
            </a:r>
            <a:r>
              <a:rPr lang="fa-IR" sz="3200" dirty="0" smtClean="0">
                <a:solidFill>
                  <a:schemeClr val="tx1"/>
                </a:solidFill>
                <a:cs typeface="B Titr" pitchFamily="2" charset="-78"/>
              </a:rPr>
              <a:t>(هر دو جنس)</a:t>
            </a:r>
            <a:endParaRPr lang="fa-IR" sz="3200" dirty="0">
              <a:solidFill>
                <a:schemeClr val="tx1"/>
              </a:solidFill>
              <a:latin typeface="+mj-lt"/>
              <a:ea typeface="+mj-ea"/>
              <a:cs typeface="B Titr" pitchFamily="2" charset="-78"/>
            </a:endParaRPr>
          </a:p>
          <a:p>
            <a:pPr lvl="2" algn="just" rtl="1">
              <a:buClr>
                <a:srgbClr val="FF0000"/>
              </a:buClr>
              <a:buSzPct val="133000"/>
              <a:defRPr/>
            </a:pPr>
            <a:r>
              <a:rPr lang="en-US" sz="4000" dirty="0" smtClean="0">
                <a:latin typeface="+mj-lt"/>
                <a:ea typeface="+mj-ea"/>
                <a:cs typeface="B Titr" pitchFamily="2" charset="-78"/>
              </a:rPr>
              <a:t>      </a:t>
            </a:r>
            <a:r>
              <a:rPr lang="fa-IR" sz="4000" dirty="0" smtClean="0">
                <a:latin typeface="+mj-lt"/>
                <a:ea typeface="+mj-ea"/>
                <a:cs typeface="B Titr" pitchFamily="2" charset="-78"/>
              </a:rPr>
              <a:t>95 </a:t>
            </a:r>
            <a:r>
              <a:rPr lang="fa-IR" sz="4000" dirty="0">
                <a:latin typeface="+mj-lt"/>
                <a:ea typeface="+mj-ea"/>
                <a:cs typeface="B Titr" pitchFamily="2" charset="-78"/>
              </a:rPr>
              <a:t>سانتيمتر</a:t>
            </a:r>
          </a:p>
          <a:p>
            <a:pPr algn="just" rtl="1">
              <a:buClr>
                <a:srgbClr val="FF0000"/>
              </a:buClr>
              <a:buSzPct val="133000"/>
              <a:defRPr/>
            </a:pPr>
            <a:endParaRPr lang="fa-IR" sz="2400" dirty="0" smtClean="0">
              <a:solidFill>
                <a:schemeClr val="tx1"/>
              </a:solidFill>
              <a:cs typeface="B Titr" pitchFamily="2" charset="-78"/>
            </a:endParaRPr>
          </a:p>
          <a:p>
            <a:pPr algn="just" rtl="1">
              <a:buClr>
                <a:srgbClr val="FF0000"/>
              </a:buClr>
              <a:buSzPct val="133000"/>
              <a:buFont typeface="Arial" pitchFamily="34" charset="0"/>
              <a:buChar char="•"/>
              <a:defRPr/>
            </a:pPr>
            <a:endParaRPr lang="en-US" sz="2400" dirty="0">
              <a:solidFill>
                <a:schemeClr val="tx1"/>
              </a:solidFill>
              <a:cs typeface="B Titr" pitchFamily="2" charset="-78"/>
            </a:endParaRPr>
          </a:p>
        </p:txBody>
      </p:sp>
      <p:cxnSp>
        <p:nvCxnSpPr>
          <p:cNvPr id="8" name="Straight Connector 7"/>
          <p:cNvCxnSpPr/>
          <p:nvPr/>
        </p:nvCxnSpPr>
        <p:spPr>
          <a:xfrm>
            <a:off x="714374" y="1447800"/>
            <a:ext cx="7643813" cy="1588"/>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descr="May 2002, Dupont, mtnb,more 06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8839200" cy="1371600"/>
          </a:xfrm>
        </p:spPr>
        <p:txBody>
          <a:bodyPr>
            <a:normAutofit/>
          </a:bodyPr>
          <a:lstStyle/>
          <a:p>
            <a:pPr algn="ctr">
              <a:defRPr/>
            </a:pPr>
            <a:r>
              <a:rPr lang="fa-IR" sz="4000" b="1" i="1" dirty="0" smtClean="0">
                <a:solidFill>
                  <a:srgbClr val="660033"/>
                </a:solidFill>
                <a:effectLst>
                  <a:outerShdw blurRad="38100" dist="38100" dir="2700000" algn="tl">
                    <a:srgbClr val="000000">
                      <a:alpha val="43137"/>
                    </a:srgbClr>
                  </a:outerShdw>
                </a:effectLst>
                <a:latin typeface="Papyrus" pitchFamily="66" charset="0"/>
                <a:cs typeface="B Titr" pitchFamily="2" charset="-78"/>
              </a:rPr>
              <a:t>روشهای کاهش وزن و ثابت ماندن وزن</a:t>
            </a:r>
          </a:p>
        </p:txBody>
      </p:sp>
      <p:sp>
        <p:nvSpPr>
          <p:cNvPr id="54275" name="Content Placeholder 2"/>
          <p:cNvSpPr>
            <a:spLocks noGrp="1"/>
          </p:cNvSpPr>
          <p:nvPr>
            <p:ph sz="quarter" idx="1"/>
          </p:nvPr>
        </p:nvSpPr>
        <p:spPr/>
        <p:txBody>
          <a:bodyPr>
            <a:normAutofit/>
          </a:bodyPr>
          <a:lstStyle/>
          <a:p>
            <a:pPr algn="r" rtl="1"/>
            <a:r>
              <a:rPr lang="fa-IR" sz="3600" b="1" dirty="0" smtClean="0">
                <a:cs typeface="B Titr" pitchFamily="2" charset="-78"/>
              </a:rPr>
              <a:t>رژیم درمانی</a:t>
            </a:r>
          </a:p>
          <a:p>
            <a:pPr algn="r" rtl="1"/>
            <a:r>
              <a:rPr lang="fa-IR" sz="3600" b="1" dirty="0" smtClean="0">
                <a:effectLst/>
                <a:cs typeface="B Titr" pitchFamily="2" charset="-78"/>
              </a:rPr>
              <a:t>ورزش</a:t>
            </a:r>
          </a:p>
          <a:p>
            <a:pPr algn="r" rtl="1"/>
            <a:r>
              <a:rPr lang="fa-IR" sz="3600" b="1" dirty="0" smtClean="0">
                <a:cs typeface="B Titr" pitchFamily="2" charset="-78"/>
              </a:rPr>
              <a:t>تغییر عادت های رفتاری</a:t>
            </a:r>
          </a:p>
          <a:p>
            <a:pPr algn="r" rtl="1"/>
            <a:r>
              <a:rPr lang="fa-IR" sz="3600" b="1" dirty="0" smtClean="0">
                <a:cs typeface="B Titr" pitchFamily="2" charset="-78"/>
              </a:rPr>
              <a:t>درمان های تلفیقی</a:t>
            </a:r>
            <a:r>
              <a:rPr lang="en-US" sz="3600" b="1" dirty="0">
                <a:cs typeface="B Titr" pitchFamily="2" charset="-78"/>
              </a:rPr>
              <a:t>“Combined” </a:t>
            </a:r>
            <a:endParaRPr lang="fa-IR" sz="3600" b="1" dirty="0" smtClean="0">
              <a:cs typeface="B Titr" pitchFamily="2" charset="-78"/>
            </a:endParaRPr>
          </a:p>
          <a:p>
            <a:pPr algn="r" rtl="1"/>
            <a:r>
              <a:rPr lang="fa-IR" sz="3600" b="1" dirty="0" smtClean="0">
                <a:effectLst/>
                <a:cs typeface="B Titr" pitchFamily="2" charset="-78"/>
              </a:rPr>
              <a:t>درمان های دارویی</a:t>
            </a:r>
          </a:p>
          <a:p>
            <a:pPr algn="r" rtl="1"/>
            <a:r>
              <a:rPr lang="fa-IR" sz="3600" b="1" dirty="0" smtClean="0">
                <a:cs typeface="B Titr" pitchFamily="2" charset="-78"/>
              </a:rPr>
              <a:t>جراحی کاهش وزن</a:t>
            </a:r>
            <a:endParaRPr lang="en-US" sz="3600" b="1" dirty="0" smtClean="0">
              <a:effectLst/>
              <a:cs typeface="B Titr" pitchFamily="2" charset="-7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81000"/>
            <a:ext cx="7315200" cy="1143000"/>
          </a:xfrm>
        </p:spPr>
        <p:txBody>
          <a:bodyPr>
            <a:normAutofit/>
          </a:bodyPr>
          <a:lstStyle/>
          <a:p>
            <a:pPr algn="ctr"/>
            <a:r>
              <a:rPr lang="fa-IR" sz="2700" b="1" dirty="0" smtClean="0">
                <a:solidFill>
                  <a:srgbClr val="C00000"/>
                </a:solidFill>
                <a:cs typeface="B Titr" pitchFamily="2" charset="-78"/>
              </a:rPr>
              <a:t>تاثیر جراحی چاقی روی عوارض مربوط به جاقی مفرط</a:t>
            </a:r>
            <a:r>
              <a:rPr lang="fa-IR" b="1" dirty="0" smtClean="0">
                <a:solidFill>
                  <a:srgbClr val="C00000"/>
                </a:solidFill>
                <a:cs typeface="B Titr" pitchFamily="2" charset="-78"/>
              </a:rPr>
              <a:t> </a:t>
            </a:r>
            <a:endParaRPr lang="en-US" b="1" dirty="0">
              <a:solidFill>
                <a:srgbClr val="C00000"/>
              </a:solidFill>
              <a:cs typeface="B Titr" pitchFamily="2" charset="-78"/>
            </a:endParaRPr>
          </a:p>
        </p:txBody>
      </p:sp>
      <p:graphicFrame>
        <p:nvGraphicFramePr>
          <p:cNvPr id="5" name="Table 4"/>
          <p:cNvGraphicFramePr>
            <a:graphicFrameLocks noGrp="1"/>
          </p:cNvGraphicFramePr>
          <p:nvPr>
            <p:extLst>
              <p:ext uri="{D42A27DB-BD31-4B8C-83A1-F6EECF244321}">
                <p14:modId xmlns="" xmlns:p14="http://schemas.microsoft.com/office/powerpoint/2010/main" val="3182530697"/>
              </p:ext>
            </p:extLst>
          </p:nvPr>
        </p:nvGraphicFramePr>
        <p:xfrm>
          <a:off x="609599" y="1676401"/>
          <a:ext cx="8229602" cy="4269033"/>
        </p:xfrm>
        <a:graphic>
          <a:graphicData uri="http://schemas.openxmlformats.org/drawingml/2006/table">
            <a:tbl>
              <a:tblPr firstRow="1" bandRow="1">
                <a:tableStyleId>{F5AB1C69-6EDB-4FF4-983F-18BD219EF322}</a:tableStyleId>
              </a:tblPr>
              <a:tblGrid>
                <a:gridCol w="2438401"/>
                <a:gridCol w="3048000"/>
                <a:gridCol w="2743201"/>
              </a:tblGrid>
              <a:tr h="733149">
                <a:tc>
                  <a:txBody>
                    <a:bodyPr/>
                    <a:lstStyle/>
                    <a:p>
                      <a:pPr algn="r"/>
                      <a:r>
                        <a:rPr lang="fa-IR" b="1" dirty="0" smtClean="0">
                          <a:cs typeface="B Titr" pitchFamily="2" charset="-78"/>
                        </a:rPr>
                        <a:t>درصد بهبودی پس از عمل </a:t>
                      </a:r>
                      <a:endParaRPr lang="en-US" b="1" dirty="0">
                        <a:solidFill>
                          <a:schemeClr val="tx1">
                            <a:lumMod val="85000"/>
                            <a:lumOff val="15000"/>
                          </a:schemeClr>
                        </a:solidFill>
                        <a:cs typeface="B Titr" pitchFamily="2" charset="-78"/>
                      </a:endParaRPr>
                    </a:p>
                  </a:txBody>
                  <a:tcPr/>
                </a:tc>
                <a:tc>
                  <a:txBody>
                    <a:bodyPr/>
                    <a:lstStyle/>
                    <a:p>
                      <a:pPr algn="r"/>
                      <a:r>
                        <a:rPr lang="fa-IR" b="1" dirty="0" smtClean="0">
                          <a:cs typeface="B Titr" pitchFamily="2" charset="-78"/>
                        </a:rPr>
                        <a:t>درصد</a:t>
                      </a:r>
                      <a:r>
                        <a:rPr lang="fa-IR" b="1" baseline="0" dirty="0" smtClean="0">
                          <a:cs typeface="B Titr" pitchFamily="2" charset="-78"/>
                        </a:rPr>
                        <a:t> شیوع قبل از عمل </a:t>
                      </a:r>
                      <a:endParaRPr lang="en-US" b="1" dirty="0">
                        <a:solidFill>
                          <a:schemeClr val="tx1">
                            <a:lumMod val="85000"/>
                            <a:lumOff val="15000"/>
                          </a:schemeClr>
                        </a:solidFill>
                        <a:cs typeface="B Titr" pitchFamily="2" charset="-78"/>
                      </a:endParaRPr>
                    </a:p>
                  </a:txBody>
                  <a:tcPr/>
                </a:tc>
                <a:tc>
                  <a:txBody>
                    <a:bodyPr/>
                    <a:lstStyle/>
                    <a:p>
                      <a:pPr algn="r"/>
                      <a:r>
                        <a:rPr lang="fa-IR" b="1" dirty="0" smtClean="0">
                          <a:cs typeface="B Titr" pitchFamily="2" charset="-78"/>
                        </a:rPr>
                        <a:t>عارضه </a:t>
                      </a:r>
                      <a:endParaRPr lang="en-US" b="1" dirty="0">
                        <a:solidFill>
                          <a:schemeClr val="tx1">
                            <a:lumMod val="85000"/>
                            <a:lumOff val="15000"/>
                          </a:schemeClr>
                        </a:solidFill>
                        <a:cs typeface="B Titr" pitchFamily="2" charset="-78"/>
                      </a:endParaRPr>
                    </a:p>
                  </a:txBody>
                  <a:tcPr/>
                </a:tc>
              </a:tr>
              <a:tr h="549862">
                <a:tc>
                  <a:txBody>
                    <a:bodyPr/>
                    <a:lstStyle/>
                    <a:p>
                      <a:pPr algn="ctr"/>
                      <a:r>
                        <a:rPr lang="fa-IR" sz="2000" b="1" dirty="0" smtClean="0">
                          <a:cs typeface="B Nazanin" pitchFamily="2" charset="-78"/>
                        </a:rPr>
                        <a:t>85 درصد </a:t>
                      </a:r>
                      <a:endParaRPr lang="en-US" sz="2000" b="1" dirty="0">
                        <a:solidFill>
                          <a:schemeClr val="tx1">
                            <a:lumMod val="85000"/>
                            <a:lumOff val="15000"/>
                          </a:schemeClr>
                        </a:solidFill>
                        <a:cs typeface="B Nazanin" pitchFamily="2" charset="-78"/>
                      </a:endParaRPr>
                    </a:p>
                  </a:txBody>
                  <a:tcPr/>
                </a:tc>
                <a:tc>
                  <a:txBody>
                    <a:bodyPr/>
                    <a:lstStyle/>
                    <a:p>
                      <a:pPr algn="ctr"/>
                      <a:r>
                        <a:rPr lang="fa-IR" sz="2000" b="1" dirty="0" smtClean="0">
                          <a:cs typeface="B Nazanin" pitchFamily="2" charset="-78"/>
                        </a:rPr>
                        <a:t>34</a:t>
                      </a:r>
                      <a:r>
                        <a:rPr lang="fa-IR" sz="2000" b="1" baseline="0" dirty="0" smtClean="0">
                          <a:cs typeface="B Nazanin" pitchFamily="2" charset="-78"/>
                        </a:rPr>
                        <a:t> درصد </a:t>
                      </a:r>
                      <a:endParaRPr lang="en-US" sz="2000" b="1" dirty="0">
                        <a:solidFill>
                          <a:schemeClr val="tx1">
                            <a:lumMod val="85000"/>
                            <a:lumOff val="15000"/>
                          </a:schemeClr>
                        </a:solidFill>
                        <a:cs typeface="B Nazanin" pitchFamily="2" charset="-78"/>
                      </a:endParaRPr>
                    </a:p>
                  </a:txBody>
                  <a:tcPr/>
                </a:tc>
                <a:tc>
                  <a:txBody>
                    <a:bodyPr/>
                    <a:lstStyle/>
                    <a:p>
                      <a:pPr algn="ctr" rtl="1"/>
                      <a:r>
                        <a:rPr lang="fa-IR" sz="2000" b="1" dirty="0" smtClean="0">
                          <a:cs typeface="B Nazanin" pitchFamily="2" charset="-78"/>
                        </a:rPr>
                        <a:t>دیابت</a:t>
                      </a:r>
                      <a:r>
                        <a:rPr lang="fa-IR" sz="2000" b="1" baseline="0" dirty="0" smtClean="0">
                          <a:cs typeface="B Nazanin" pitchFamily="2" charset="-78"/>
                        </a:rPr>
                        <a:t> نوع </a:t>
                      </a:r>
                      <a:r>
                        <a:rPr lang="en-US" sz="2000" b="1" baseline="0" dirty="0" smtClean="0">
                          <a:cs typeface="B Nazanin" pitchFamily="2" charset="-78"/>
                        </a:rPr>
                        <a:t>ii</a:t>
                      </a:r>
                      <a:endParaRPr lang="en-US" sz="2000" b="1" dirty="0">
                        <a:solidFill>
                          <a:schemeClr val="tx1">
                            <a:lumMod val="85000"/>
                            <a:lumOff val="15000"/>
                          </a:schemeClr>
                        </a:solidFill>
                        <a:cs typeface="B Nazanin" pitchFamily="2" charset="-78"/>
                      </a:endParaRPr>
                    </a:p>
                  </a:txBody>
                  <a:tcPr/>
                </a:tc>
              </a:tr>
              <a:tr h="549862">
                <a:tc>
                  <a:txBody>
                    <a:bodyPr/>
                    <a:lstStyle/>
                    <a:p>
                      <a:pPr algn="ctr"/>
                      <a:r>
                        <a:rPr lang="fa-IR" sz="2000" b="1" dirty="0" smtClean="0">
                          <a:cs typeface="B Nazanin" pitchFamily="2" charset="-78"/>
                        </a:rPr>
                        <a:t>66 درصد</a:t>
                      </a:r>
                      <a:endParaRPr lang="en-US" sz="2000" b="1" dirty="0">
                        <a:solidFill>
                          <a:schemeClr val="tx1">
                            <a:lumMod val="85000"/>
                            <a:lumOff val="15000"/>
                          </a:schemeClr>
                        </a:solidFill>
                        <a:cs typeface="B Nazanin" pitchFamily="2" charset="-78"/>
                      </a:endParaRPr>
                    </a:p>
                  </a:txBody>
                  <a:tcPr/>
                </a:tc>
                <a:tc>
                  <a:txBody>
                    <a:bodyPr/>
                    <a:lstStyle/>
                    <a:p>
                      <a:pPr algn="ctr"/>
                      <a:r>
                        <a:rPr lang="fa-IR" sz="2000" b="1" dirty="0" smtClean="0">
                          <a:cs typeface="B Nazanin" pitchFamily="2" charset="-78"/>
                        </a:rPr>
                        <a:t>26 درصد </a:t>
                      </a:r>
                      <a:endParaRPr lang="en-US" sz="2000" b="1" dirty="0">
                        <a:solidFill>
                          <a:schemeClr val="tx1">
                            <a:lumMod val="85000"/>
                            <a:lumOff val="15000"/>
                          </a:schemeClr>
                        </a:solidFill>
                        <a:cs typeface="B Nazanin" pitchFamily="2" charset="-78"/>
                      </a:endParaRPr>
                    </a:p>
                  </a:txBody>
                  <a:tcPr/>
                </a:tc>
                <a:tc>
                  <a:txBody>
                    <a:bodyPr/>
                    <a:lstStyle/>
                    <a:p>
                      <a:pPr algn="ctr" rtl="1"/>
                      <a:r>
                        <a:rPr lang="fa-IR" sz="2000" b="1" dirty="0" smtClean="0">
                          <a:cs typeface="B Nazanin" pitchFamily="2" charset="-78"/>
                        </a:rPr>
                        <a:t>فشار</a:t>
                      </a:r>
                      <a:r>
                        <a:rPr lang="fa-IR" sz="2000" b="1" baseline="0" dirty="0" smtClean="0">
                          <a:cs typeface="B Nazanin" pitchFamily="2" charset="-78"/>
                        </a:rPr>
                        <a:t> خون </a:t>
                      </a:r>
                      <a:endParaRPr lang="en-US" sz="2000" b="1" dirty="0">
                        <a:solidFill>
                          <a:schemeClr val="tx1">
                            <a:lumMod val="85000"/>
                            <a:lumOff val="15000"/>
                          </a:schemeClr>
                        </a:solidFill>
                        <a:cs typeface="B Nazanin" pitchFamily="2" charset="-78"/>
                      </a:endParaRPr>
                    </a:p>
                  </a:txBody>
                  <a:tcPr/>
                </a:tc>
              </a:tr>
              <a:tr h="699207">
                <a:tc>
                  <a:txBody>
                    <a:bodyPr/>
                    <a:lstStyle/>
                    <a:p>
                      <a:pPr algn="ctr"/>
                      <a:r>
                        <a:rPr lang="fa-IR" sz="2000" b="1" dirty="0" smtClean="0">
                          <a:cs typeface="B Nazanin" pitchFamily="2" charset="-78"/>
                        </a:rPr>
                        <a:t>85 درصد </a:t>
                      </a:r>
                      <a:endParaRPr lang="en-US" sz="2000" b="1" dirty="0">
                        <a:solidFill>
                          <a:schemeClr val="tx1">
                            <a:lumMod val="85000"/>
                            <a:lumOff val="15000"/>
                          </a:schemeClr>
                        </a:solidFill>
                        <a:cs typeface="B Nazanin" pitchFamily="2" charset="-78"/>
                      </a:endParaRPr>
                    </a:p>
                  </a:txBody>
                  <a:tcPr/>
                </a:tc>
                <a:tc>
                  <a:txBody>
                    <a:bodyPr/>
                    <a:lstStyle/>
                    <a:p>
                      <a:pPr algn="ctr"/>
                      <a:r>
                        <a:rPr lang="fa-IR" sz="2000" b="1" dirty="0" smtClean="0">
                          <a:cs typeface="B Nazanin" pitchFamily="2" charset="-78"/>
                        </a:rPr>
                        <a:t>40 درصد </a:t>
                      </a:r>
                      <a:endParaRPr lang="en-US" sz="2000" b="1" dirty="0">
                        <a:solidFill>
                          <a:schemeClr val="tx1">
                            <a:lumMod val="85000"/>
                            <a:lumOff val="15000"/>
                          </a:schemeClr>
                        </a:solidFill>
                        <a:cs typeface="B Nazanin" pitchFamily="2" charset="-78"/>
                      </a:endParaRPr>
                    </a:p>
                  </a:txBody>
                  <a:tcPr/>
                </a:tc>
                <a:tc>
                  <a:txBody>
                    <a:bodyPr/>
                    <a:lstStyle/>
                    <a:p>
                      <a:pPr algn="ctr" rtl="1"/>
                      <a:r>
                        <a:rPr lang="fa-IR" sz="2000" b="1" dirty="0" smtClean="0">
                          <a:cs typeface="B Nazanin" pitchFamily="2" charset="-78"/>
                        </a:rPr>
                        <a:t>افزایش تری گلیسیرید و کاهش </a:t>
                      </a:r>
                      <a:r>
                        <a:rPr lang="en-US" sz="2000" b="1" dirty="0" smtClean="0">
                          <a:cs typeface="B Nazanin" pitchFamily="2" charset="-78"/>
                        </a:rPr>
                        <a:t>HDL</a:t>
                      </a:r>
                      <a:endParaRPr lang="en-US" sz="2000" b="1" dirty="0">
                        <a:solidFill>
                          <a:schemeClr val="tx1">
                            <a:lumMod val="85000"/>
                            <a:lumOff val="15000"/>
                          </a:schemeClr>
                        </a:solidFill>
                        <a:cs typeface="B Nazanin" pitchFamily="2" charset="-78"/>
                      </a:endParaRPr>
                    </a:p>
                  </a:txBody>
                  <a:tcPr/>
                </a:tc>
              </a:tr>
              <a:tr h="696492">
                <a:tc>
                  <a:txBody>
                    <a:bodyPr/>
                    <a:lstStyle/>
                    <a:p>
                      <a:pPr algn="ctr"/>
                      <a:r>
                        <a:rPr lang="fa-IR" sz="2000" b="1" dirty="0" smtClean="0">
                          <a:cs typeface="B Nazanin" pitchFamily="2" charset="-78"/>
                        </a:rPr>
                        <a:t>40 درصد </a:t>
                      </a:r>
                      <a:endParaRPr lang="en-US" sz="2000" b="1" dirty="0">
                        <a:solidFill>
                          <a:schemeClr val="tx1">
                            <a:lumMod val="85000"/>
                            <a:lumOff val="15000"/>
                          </a:schemeClr>
                        </a:solidFill>
                        <a:cs typeface="B Nazanin" pitchFamily="2" charset="-78"/>
                      </a:endParaRPr>
                    </a:p>
                  </a:txBody>
                  <a:tcPr/>
                </a:tc>
                <a:tc>
                  <a:txBody>
                    <a:bodyPr/>
                    <a:lstStyle/>
                    <a:p>
                      <a:pPr algn="ctr"/>
                      <a:r>
                        <a:rPr lang="fa-IR" sz="2000" b="1" dirty="0" smtClean="0">
                          <a:cs typeface="B Nazanin" pitchFamily="2" charset="-78"/>
                        </a:rPr>
                        <a:t>22 درصد ( آقایان</a:t>
                      </a:r>
                      <a:r>
                        <a:rPr lang="fa-IR" sz="2000" b="1" baseline="0" dirty="0" smtClean="0">
                          <a:cs typeface="B Nazanin" pitchFamily="2" charset="-78"/>
                        </a:rPr>
                        <a:t> ) </a:t>
                      </a:r>
                      <a:endParaRPr lang="en-US" sz="2000" b="1" dirty="0">
                        <a:solidFill>
                          <a:schemeClr val="tx1">
                            <a:lumMod val="85000"/>
                            <a:lumOff val="15000"/>
                          </a:schemeClr>
                        </a:solidFill>
                        <a:cs typeface="B Nazanin" pitchFamily="2" charset="-78"/>
                      </a:endParaRPr>
                    </a:p>
                  </a:txBody>
                  <a:tcPr/>
                </a:tc>
                <a:tc>
                  <a:txBody>
                    <a:bodyPr/>
                    <a:lstStyle/>
                    <a:p>
                      <a:pPr algn="ctr" rtl="1"/>
                      <a:r>
                        <a:rPr lang="fa-IR" sz="2000" b="1" dirty="0" smtClean="0">
                          <a:cs typeface="B Nazanin" pitchFamily="2" charset="-78"/>
                        </a:rPr>
                        <a:t>قطع</a:t>
                      </a:r>
                      <a:r>
                        <a:rPr lang="fa-IR" sz="2000" b="1" baseline="0" dirty="0" smtClean="0">
                          <a:cs typeface="B Nazanin" pitchFamily="2" charset="-78"/>
                        </a:rPr>
                        <a:t> تنفس در هنگام خواب</a:t>
                      </a:r>
                      <a:endParaRPr lang="en-US" sz="2000" b="1" dirty="0">
                        <a:solidFill>
                          <a:schemeClr val="tx1">
                            <a:lumMod val="85000"/>
                            <a:lumOff val="15000"/>
                          </a:schemeClr>
                        </a:solidFill>
                        <a:cs typeface="B Nazanin" pitchFamily="2" charset="-78"/>
                      </a:endParaRPr>
                    </a:p>
                  </a:txBody>
                  <a:tcPr/>
                </a:tc>
              </a:tr>
              <a:tr h="1038628">
                <a:tc>
                  <a:txBody>
                    <a:bodyPr/>
                    <a:lstStyle/>
                    <a:p>
                      <a:pPr algn="ctr"/>
                      <a:r>
                        <a:rPr lang="fa-IR" sz="2000" b="1" dirty="0" smtClean="0">
                          <a:cs typeface="B Nazanin" pitchFamily="2" charset="-78"/>
                        </a:rPr>
                        <a:t>76 درصد </a:t>
                      </a:r>
                      <a:endParaRPr lang="en-US" sz="2000" b="1" dirty="0">
                        <a:solidFill>
                          <a:schemeClr val="tx1">
                            <a:lumMod val="85000"/>
                            <a:lumOff val="15000"/>
                          </a:schemeClr>
                        </a:solidFill>
                        <a:cs typeface="B Nazanin" pitchFamily="2" charset="-78"/>
                      </a:endParaRPr>
                    </a:p>
                  </a:txBody>
                  <a:tcPr/>
                </a:tc>
                <a:tc>
                  <a:txBody>
                    <a:bodyPr/>
                    <a:lstStyle/>
                    <a:p>
                      <a:pPr algn="ctr"/>
                      <a:r>
                        <a:rPr lang="fa-IR" sz="2000" b="1" dirty="0" smtClean="0">
                          <a:cs typeface="B Nazanin" pitchFamily="2" charset="-78"/>
                        </a:rPr>
                        <a:t>12 درصد </a:t>
                      </a:r>
                      <a:endParaRPr lang="en-US" sz="2000" b="1" dirty="0">
                        <a:solidFill>
                          <a:schemeClr val="tx1">
                            <a:lumMod val="85000"/>
                            <a:lumOff val="15000"/>
                          </a:schemeClr>
                        </a:solidFill>
                        <a:cs typeface="B Nazanin" pitchFamily="2" charset="-78"/>
                      </a:endParaRPr>
                    </a:p>
                  </a:txBody>
                  <a:tcPr/>
                </a:tc>
                <a:tc>
                  <a:txBody>
                    <a:bodyPr/>
                    <a:lstStyle/>
                    <a:p>
                      <a:pPr algn="ctr" rtl="1"/>
                      <a:r>
                        <a:rPr lang="fa-IR" sz="2000" b="1" dirty="0" smtClean="0">
                          <a:cs typeface="B Nazanin" pitchFamily="2" charset="-78"/>
                        </a:rPr>
                        <a:t>سندرم کمبود تنفس مربوط به چاقی </a:t>
                      </a:r>
                      <a:endParaRPr lang="en-US" sz="2000" b="1" dirty="0">
                        <a:solidFill>
                          <a:schemeClr val="tx1">
                            <a:lumMod val="85000"/>
                            <a:lumOff val="15000"/>
                          </a:schemeClr>
                        </a:solidFill>
                        <a:cs typeface="B Nazanin" pitchFamily="2" charset="-78"/>
                      </a:endParaRPr>
                    </a:p>
                  </a:txBody>
                  <a:tcPr/>
                </a:tc>
              </a:tr>
            </a:tbl>
          </a:graphicData>
        </a:graphic>
      </p:graphicFrame>
    </p:spTree>
    <p:extLst>
      <p:ext uri="{BB962C8B-B14F-4D97-AF65-F5344CB8AC3E}">
        <p14:creationId xmlns="" xmlns:p14="http://schemas.microsoft.com/office/powerpoint/2010/main" val="1369044282"/>
      </p:ext>
    </p:extLst>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229600" cy="1143000"/>
          </a:xfrm>
        </p:spPr>
        <p:txBody>
          <a:bodyPr>
            <a:normAutofit/>
          </a:bodyPr>
          <a:lstStyle/>
          <a:p>
            <a:pPr algn="ctr"/>
            <a:r>
              <a:rPr lang="fa-IR" dirty="0" smtClean="0">
                <a:cs typeface="B Titr" pitchFamily="2" charset="-78"/>
              </a:rPr>
              <a:t>تاثیر جراحی چاقی در کاهش میزان مرگ و میر ناشی از عوارض چاقی</a:t>
            </a:r>
            <a:endParaRPr lang="fa-IR" dirty="0">
              <a:cs typeface="B Titr" pitchFamily="2" charset="-78"/>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2228991307"/>
              </p:ext>
            </p:extLst>
          </p:nvPr>
        </p:nvGraphicFramePr>
        <p:xfrm>
          <a:off x="928662" y="1643050"/>
          <a:ext cx="7072362" cy="4286283"/>
        </p:xfrm>
        <a:graphic>
          <a:graphicData uri="http://schemas.openxmlformats.org/drawingml/2006/table">
            <a:tbl>
              <a:tblPr rtl="1" firstRow="1" bandRow="1">
                <a:tableStyleId>{5C22544A-7EE6-4342-B048-85BDC9FD1C3A}</a:tableStyleId>
              </a:tblPr>
              <a:tblGrid>
                <a:gridCol w="3536181"/>
                <a:gridCol w="3536181"/>
              </a:tblGrid>
              <a:tr h="1634599">
                <a:tc>
                  <a:txBody>
                    <a:bodyPr/>
                    <a:lstStyle/>
                    <a:p>
                      <a:pPr algn="ctr" rtl="1"/>
                      <a:r>
                        <a:rPr lang="fa-IR" sz="2800" dirty="0" smtClean="0">
                          <a:cs typeface="B Titr" pitchFamily="2" charset="-78"/>
                        </a:rPr>
                        <a:t>عارضه</a:t>
                      </a:r>
                      <a:endParaRPr lang="fa-IR" sz="2800" dirty="0">
                        <a:cs typeface="B Titr" pitchFamily="2" charset="-78"/>
                      </a:endParaRPr>
                    </a:p>
                  </a:txBody>
                  <a:tcPr/>
                </a:tc>
                <a:tc>
                  <a:txBody>
                    <a:bodyPr/>
                    <a:lstStyle/>
                    <a:p>
                      <a:pPr algn="ctr" rtl="1"/>
                      <a:r>
                        <a:rPr lang="fa-IR" sz="2800" dirty="0" smtClean="0">
                          <a:cs typeface="B Titr" pitchFamily="2" charset="-78"/>
                        </a:rPr>
                        <a:t>میزان کاهش</a:t>
                      </a:r>
                      <a:r>
                        <a:rPr lang="fa-IR" sz="2800" baseline="0" dirty="0" smtClean="0">
                          <a:cs typeface="B Titr" pitchFamily="2" charset="-78"/>
                        </a:rPr>
                        <a:t> مرگ و میر ناشی از عارضه</a:t>
                      </a:r>
                      <a:endParaRPr lang="fa-IR" sz="2800" dirty="0">
                        <a:cs typeface="B Titr" pitchFamily="2" charset="-78"/>
                      </a:endParaRPr>
                    </a:p>
                  </a:txBody>
                  <a:tcPr/>
                </a:tc>
              </a:tr>
              <a:tr h="662921">
                <a:tc>
                  <a:txBody>
                    <a:bodyPr/>
                    <a:lstStyle/>
                    <a:p>
                      <a:pPr algn="ctr" rtl="1"/>
                      <a:r>
                        <a:rPr lang="fa-IR" sz="2800" dirty="0" smtClean="0">
                          <a:cs typeface="B Titr" pitchFamily="2" charset="-78"/>
                        </a:rPr>
                        <a:t>دیابت</a:t>
                      </a:r>
                      <a:endParaRPr lang="fa-IR" sz="2800" dirty="0">
                        <a:cs typeface="B Titr" pitchFamily="2" charset="-78"/>
                      </a:endParaRPr>
                    </a:p>
                  </a:txBody>
                  <a:tcPr/>
                </a:tc>
                <a:tc>
                  <a:txBody>
                    <a:bodyPr/>
                    <a:lstStyle/>
                    <a:p>
                      <a:pPr algn="ctr" rtl="1"/>
                      <a:r>
                        <a:rPr lang="fa-IR" sz="2800" dirty="0" smtClean="0">
                          <a:cs typeface="B Titr" pitchFamily="2" charset="-78"/>
                        </a:rPr>
                        <a:t>92%</a:t>
                      </a:r>
                      <a:endParaRPr lang="fa-IR" sz="2800" dirty="0">
                        <a:cs typeface="B Titr" pitchFamily="2" charset="-78"/>
                      </a:endParaRPr>
                    </a:p>
                  </a:txBody>
                  <a:tcPr/>
                </a:tc>
              </a:tr>
              <a:tr h="662921">
                <a:tc>
                  <a:txBody>
                    <a:bodyPr/>
                    <a:lstStyle/>
                    <a:p>
                      <a:pPr algn="ctr" rtl="1"/>
                      <a:r>
                        <a:rPr lang="fa-IR" sz="2800" dirty="0" smtClean="0">
                          <a:cs typeface="B Titr" pitchFamily="2" charset="-78"/>
                        </a:rPr>
                        <a:t>بیماری های کرونر</a:t>
                      </a:r>
                      <a:endParaRPr lang="fa-IR" sz="2800" dirty="0">
                        <a:cs typeface="B Titr" pitchFamily="2" charset="-78"/>
                      </a:endParaRPr>
                    </a:p>
                  </a:txBody>
                  <a:tcPr/>
                </a:tc>
                <a:tc>
                  <a:txBody>
                    <a:bodyPr/>
                    <a:lstStyle/>
                    <a:p>
                      <a:pPr algn="ctr" rtl="1"/>
                      <a:r>
                        <a:rPr lang="fa-IR" sz="2800" dirty="0" smtClean="0">
                          <a:cs typeface="B Titr" pitchFamily="2" charset="-78"/>
                        </a:rPr>
                        <a:t>56%</a:t>
                      </a:r>
                      <a:endParaRPr lang="fa-IR" sz="2800" dirty="0">
                        <a:cs typeface="B Titr" pitchFamily="2" charset="-78"/>
                      </a:endParaRPr>
                    </a:p>
                  </a:txBody>
                  <a:tcPr/>
                </a:tc>
              </a:tr>
              <a:tr h="662921">
                <a:tc>
                  <a:txBody>
                    <a:bodyPr/>
                    <a:lstStyle/>
                    <a:p>
                      <a:pPr algn="ctr" rtl="1"/>
                      <a:r>
                        <a:rPr lang="fa-IR" sz="2800" dirty="0" smtClean="0">
                          <a:cs typeface="B Titr" pitchFamily="2" charset="-78"/>
                        </a:rPr>
                        <a:t>سرطان ها</a:t>
                      </a:r>
                      <a:endParaRPr lang="fa-IR" sz="2800" dirty="0">
                        <a:cs typeface="B Titr" pitchFamily="2" charset="-78"/>
                      </a:endParaRPr>
                    </a:p>
                  </a:txBody>
                  <a:tcPr/>
                </a:tc>
                <a:tc>
                  <a:txBody>
                    <a:bodyPr/>
                    <a:lstStyle/>
                    <a:p>
                      <a:pPr algn="ctr" rtl="1"/>
                      <a:r>
                        <a:rPr lang="fa-IR" sz="2800" dirty="0" smtClean="0">
                          <a:cs typeface="B Titr" pitchFamily="2" charset="-78"/>
                        </a:rPr>
                        <a:t>60 %</a:t>
                      </a:r>
                      <a:endParaRPr lang="fa-IR" sz="2800" dirty="0">
                        <a:cs typeface="B Titr" pitchFamily="2" charset="-78"/>
                      </a:endParaRPr>
                    </a:p>
                  </a:txBody>
                  <a:tcPr/>
                </a:tc>
              </a:tr>
              <a:tr h="662921">
                <a:tc>
                  <a:txBody>
                    <a:bodyPr/>
                    <a:lstStyle/>
                    <a:p>
                      <a:pPr algn="ctr" rtl="1"/>
                      <a:r>
                        <a:rPr lang="fa-IR" sz="2800" dirty="0" smtClean="0">
                          <a:cs typeface="B Titr" pitchFamily="2" charset="-78"/>
                        </a:rPr>
                        <a:t>در کل</a:t>
                      </a:r>
                      <a:endParaRPr lang="fa-IR" sz="2800" dirty="0">
                        <a:cs typeface="B Titr" pitchFamily="2" charset="-78"/>
                      </a:endParaRPr>
                    </a:p>
                  </a:txBody>
                  <a:tcPr/>
                </a:tc>
                <a:tc>
                  <a:txBody>
                    <a:bodyPr/>
                    <a:lstStyle/>
                    <a:p>
                      <a:pPr algn="ctr" rtl="1"/>
                      <a:r>
                        <a:rPr lang="fa-IR" sz="2800" dirty="0" smtClean="0">
                          <a:cs typeface="B Titr" pitchFamily="2" charset="-78"/>
                        </a:rPr>
                        <a:t>40%</a:t>
                      </a:r>
                      <a:endParaRPr lang="fa-IR" sz="2800" dirty="0">
                        <a:cs typeface="B Titr" pitchFamily="2" charset="-78"/>
                      </a:endParaRPr>
                    </a:p>
                  </a:txBody>
                  <a:tcPr/>
                </a:tc>
              </a:tr>
            </a:tbl>
          </a:graphicData>
        </a:graphic>
      </p:graphicFrame>
    </p:spTree>
    <p:extLst>
      <p:ext uri="{BB962C8B-B14F-4D97-AF65-F5344CB8AC3E}">
        <p14:creationId xmlns="" xmlns:p14="http://schemas.microsoft.com/office/powerpoint/2010/main" val="2782801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685800"/>
            <a:ext cx="8229600" cy="5321491"/>
          </a:xfrm>
        </p:spPr>
        <p:txBody>
          <a:bodyPr>
            <a:normAutofit fontScale="85000" lnSpcReduction="20000"/>
          </a:bodyPr>
          <a:lstStyle/>
          <a:p>
            <a:pPr algn="ctr">
              <a:buNone/>
            </a:pPr>
            <a:r>
              <a:rPr lang="en-US" sz="7200" b="1" dirty="0" smtClean="0">
                <a:latin typeface="Albertus Extra Bold" pitchFamily="34" charset="0"/>
              </a:rPr>
              <a:t>Obesity treatment</a:t>
            </a:r>
          </a:p>
          <a:p>
            <a:pPr algn="ctr">
              <a:buNone/>
            </a:pPr>
            <a:r>
              <a:rPr lang="en-US" sz="7200" b="1" dirty="0" smtClean="0">
                <a:latin typeface="Albertus Extra Bold" pitchFamily="34" charset="0"/>
              </a:rPr>
              <a:t> </a:t>
            </a:r>
          </a:p>
          <a:p>
            <a:pPr algn="ctr">
              <a:buNone/>
            </a:pPr>
            <a:r>
              <a:rPr lang="en-US" sz="3600" b="1" dirty="0" smtClean="0">
                <a:latin typeface="Albertus Extra Bold" pitchFamily="34" charset="0"/>
              </a:rPr>
              <a:t>KHALAJ  A.R. M.D</a:t>
            </a:r>
          </a:p>
          <a:p>
            <a:pPr algn="ctr">
              <a:buNone/>
            </a:pPr>
            <a:r>
              <a:rPr lang="en-US" sz="3600" b="1" dirty="0" smtClean="0">
                <a:latin typeface="Albertus Extra Bold" pitchFamily="34" charset="0"/>
              </a:rPr>
              <a:t>Obesity Clinic </a:t>
            </a:r>
          </a:p>
          <a:p>
            <a:pPr algn="ctr">
              <a:buNone/>
            </a:pPr>
            <a:r>
              <a:rPr lang="en-US" sz="3600" b="1" dirty="0" err="1" smtClean="0">
                <a:latin typeface="Albertus Extra Bold" pitchFamily="34" charset="0"/>
              </a:rPr>
              <a:t>Mostafa</a:t>
            </a:r>
            <a:r>
              <a:rPr lang="en-US" sz="3600" b="1" dirty="0" smtClean="0">
                <a:latin typeface="Albertus Extra Bold" pitchFamily="34" charset="0"/>
              </a:rPr>
              <a:t> </a:t>
            </a:r>
            <a:r>
              <a:rPr lang="en-US" sz="3600" b="1" dirty="0" err="1" smtClean="0">
                <a:latin typeface="Albertus Extra Bold" pitchFamily="34" charset="0"/>
              </a:rPr>
              <a:t>Khomini</a:t>
            </a:r>
            <a:r>
              <a:rPr lang="en-US" sz="3600" b="1" dirty="0" smtClean="0">
                <a:latin typeface="Albertus Extra Bold" pitchFamily="34" charset="0"/>
              </a:rPr>
              <a:t> Hospital </a:t>
            </a:r>
          </a:p>
          <a:p>
            <a:pPr algn="ctr">
              <a:buNone/>
            </a:pPr>
            <a:r>
              <a:rPr lang="en-US" sz="3600" b="1" dirty="0" err="1" smtClean="0">
                <a:latin typeface="Albertus Extra Bold" pitchFamily="34" charset="0"/>
              </a:rPr>
              <a:t>Shahed</a:t>
            </a:r>
            <a:r>
              <a:rPr lang="en-US" sz="3600" b="1" dirty="0" smtClean="0">
                <a:latin typeface="Albertus Extra Bold" pitchFamily="34" charset="0"/>
              </a:rPr>
              <a:t> University </a:t>
            </a:r>
          </a:p>
          <a:p>
            <a:pPr algn="ctr">
              <a:buNone/>
            </a:pPr>
            <a:r>
              <a:rPr lang="en-US" sz="3600" b="1" dirty="0" smtClean="0">
                <a:latin typeface="Albertus Extra Bold" pitchFamily="34" charset="0"/>
              </a:rPr>
              <a:t>Tehran</a:t>
            </a:r>
          </a:p>
          <a:p>
            <a:pPr algn="ctr">
              <a:buNone/>
            </a:pPr>
            <a:r>
              <a:rPr lang="en-US" sz="3600" b="1" u="sng" dirty="0" smtClean="0">
                <a:solidFill>
                  <a:schemeClr val="accent3"/>
                </a:solidFill>
                <a:latin typeface="Albertus Extra Bold" pitchFamily="34" charset="0"/>
              </a:rPr>
              <a:t>www.iranobesity.com </a:t>
            </a:r>
          </a:p>
          <a:p>
            <a:pPr algn="ctr">
              <a:buNone/>
            </a:pPr>
            <a:r>
              <a:rPr lang="en-US" sz="3600" b="1" dirty="0" smtClean="0">
                <a:latin typeface="Albertus Extra Bold" pitchFamily="34" charset="0"/>
                <a:cs typeface="Aharoni" pitchFamily="2" charset="-79"/>
              </a:rPr>
              <a:t/>
            </a:r>
            <a:br>
              <a:rPr lang="en-US" sz="3600" b="1" dirty="0" smtClean="0">
                <a:latin typeface="Albertus Extra Bold" pitchFamily="34" charset="0"/>
                <a:cs typeface="Aharoni" pitchFamily="2" charset="-79"/>
              </a:rPr>
            </a:br>
            <a:endParaRPr lang="fa-IR" sz="3600" b="1" dirty="0" smtClean="0">
              <a:cs typeface="B Titr" pitchFamily="2" charset="-78"/>
            </a:endParaRPr>
          </a:p>
          <a:p>
            <a:pPr algn="ctr"/>
            <a:endParaRPr lang="fa-IR" dirty="0">
              <a:cs typeface="B Titr" pitchFamily="2" charset="-78"/>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Content Placeholder 2"/>
          <p:cNvSpPr>
            <a:spLocks noGrp="1"/>
          </p:cNvSpPr>
          <p:nvPr>
            <p:ph sz="quarter" idx="1"/>
          </p:nvPr>
        </p:nvSpPr>
        <p:spPr/>
        <p:txBody>
          <a:bodyPr/>
          <a:lstStyle/>
          <a:p>
            <a:pPr eaLnBrk="1" hangingPunct="1"/>
            <a:endParaRPr lang="en-US" smtClean="0"/>
          </a:p>
        </p:txBody>
      </p:sp>
      <p:pic>
        <p:nvPicPr>
          <p:cNvPr id="8196" name="Picture 4" descr="\\SITESERV\cd bank\آلبوم عکس\2.jpg"/>
          <p:cNvPicPr>
            <a:picLocks noChangeAspect="1" noChangeArrowheads="1"/>
          </p:cNvPicPr>
          <p:nvPr/>
        </p:nvPicPr>
        <p:blipFill>
          <a:blip r:embed="rId2"/>
          <a:srcRect/>
          <a:stretch>
            <a:fillRect/>
          </a:stretch>
        </p:blipFill>
        <p:spPr bwMode="auto">
          <a:xfrm>
            <a:off x="214313" y="285750"/>
            <a:ext cx="8551862" cy="6357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rgbClr val="0070C0"/>
                </a:solidFill>
                <a:cs typeface="B Titr" pitchFamily="2" charset="-78"/>
              </a:rPr>
              <a:t>چه کسی برای جراحی مناسب است ؟</a:t>
            </a:r>
            <a:endParaRPr lang="en-US" dirty="0">
              <a:solidFill>
                <a:srgbClr val="0070C0"/>
              </a:solidFill>
              <a:cs typeface="B Titr" pitchFamily="2" charset="-78"/>
            </a:endParaRPr>
          </a:p>
        </p:txBody>
      </p:sp>
      <p:sp>
        <p:nvSpPr>
          <p:cNvPr id="3" name="Content Placeholder 2"/>
          <p:cNvSpPr>
            <a:spLocks noGrp="1"/>
          </p:cNvSpPr>
          <p:nvPr>
            <p:ph sz="quarter" idx="1"/>
          </p:nvPr>
        </p:nvSpPr>
        <p:spPr>
          <a:xfrm>
            <a:off x="228600" y="1527048"/>
            <a:ext cx="8577072" cy="4572000"/>
          </a:xfrm>
        </p:spPr>
        <p:txBody>
          <a:bodyPr>
            <a:normAutofit/>
          </a:bodyPr>
          <a:lstStyle/>
          <a:p>
            <a:pPr marL="514350" indent="-514350" algn="r" rtl="1">
              <a:buFont typeface="+mj-lt"/>
              <a:buAutoNum type="arabicPeriod"/>
            </a:pPr>
            <a:r>
              <a:rPr lang="fa-IR" sz="2400" b="1" dirty="0" smtClean="0">
                <a:cs typeface="B Nazanin" pitchFamily="2" charset="-78"/>
              </a:rPr>
              <a:t>افراد با </a:t>
            </a:r>
            <a:r>
              <a:rPr lang="en-US" sz="2400" b="1" dirty="0" smtClean="0">
                <a:cs typeface="B Nazanin" pitchFamily="2" charset="-78"/>
              </a:rPr>
              <a:t>BMI</a:t>
            </a:r>
            <a:r>
              <a:rPr lang="fa-IR" sz="2400" b="1" dirty="0" smtClean="0">
                <a:cs typeface="B Nazanin" pitchFamily="2" charset="-78"/>
              </a:rPr>
              <a:t>بالای 40</a:t>
            </a:r>
          </a:p>
          <a:p>
            <a:pPr marL="514350" indent="-514350" algn="r" rtl="1">
              <a:buFont typeface="+mj-lt"/>
              <a:buAutoNum type="arabicPeriod"/>
            </a:pPr>
            <a:r>
              <a:rPr lang="fa-IR" sz="2400" b="1" dirty="0" smtClean="0">
                <a:cs typeface="B Nazanin" pitchFamily="2" charset="-78"/>
              </a:rPr>
              <a:t>افراد با </a:t>
            </a:r>
            <a:r>
              <a:rPr lang="en-US" sz="2400" b="1" dirty="0" smtClean="0">
                <a:cs typeface="B Nazanin" pitchFamily="2" charset="-78"/>
              </a:rPr>
              <a:t>BMI</a:t>
            </a:r>
            <a:r>
              <a:rPr lang="fa-IR" sz="2400" b="1" dirty="0" smtClean="0">
                <a:cs typeface="B Nazanin" pitchFamily="2" charset="-78"/>
              </a:rPr>
              <a:t>بین 40-35 با یکی از عوارض مربوط به چاقی </a:t>
            </a:r>
          </a:p>
          <a:p>
            <a:pPr marL="514350" indent="-514350" algn="r" rtl="1">
              <a:buFont typeface="+mj-lt"/>
              <a:buAutoNum type="arabicPeriod"/>
            </a:pPr>
            <a:r>
              <a:rPr lang="fa-IR" b="1" dirty="0" smtClean="0">
                <a:cs typeface="B Nazanin" pitchFamily="2" charset="-78"/>
              </a:rPr>
              <a:t>جدیدا(</a:t>
            </a:r>
            <a:r>
              <a:rPr lang="en-US" b="1" dirty="0" smtClean="0">
                <a:cs typeface="B Nazanin" pitchFamily="2" charset="-78"/>
              </a:rPr>
              <a:t>FDA</a:t>
            </a:r>
            <a:r>
              <a:rPr lang="fa-IR" b="1" smtClean="0">
                <a:cs typeface="B Nazanin" pitchFamily="2" charset="-78"/>
              </a:rPr>
              <a:t> ) </a:t>
            </a:r>
            <a:r>
              <a:rPr lang="fa-IR" b="1" dirty="0" smtClean="0">
                <a:cs typeface="B Nazanin" pitchFamily="2" charset="-78"/>
              </a:rPr>
              <a:t>افراد </a:t>
            </a:r>
            <a:r>
              <a:rPr lang="en-US" b="1" dirty="0" smtClean="0">
                <a:cs typeface="B Nazanin" pitchFamily="2" charset="-78"/>
              </a:rPr>
              <a:t>BMI</a:t>
            </a:r>
            <a:r>
              <a:rPr lang="fa-IR" b="1" dirty="0" smtClean="0">
                <a:cs typeface="B Nazanin" pitchFamily="2" charset="-78"/>
              </a:rPr>
              <a:t>بالای 30 جهت عمل باندینگ </a:t>
            </a:r>
            <a:endParaRPr lang="fa-IR" sz="2400" b="1" dirty="0" smtClean="0">
              <a:cs typeface="B Nazanin" pitchFamily="2" charset="-78"/>
            </a:endParaRPr>
          </a:p>
          <a:p>
            <a:pPr marL="514350" indent="-514350" algn="r" rtl="1">
              <a:buFont typeface="+mj-lt"/>
              <a:buAutoNum type="arabicPeriod"/>
            </a:pPr>
            <a:r>
              <a:rPr lang="fa-IR" sz="2400" b="1" dirty="0" smtClean="0">
                <a:cs typeface="B Nazanin" pitchFamily="2" charset="-78"/>
              </a:rPr>
              <a:t>علت چاقی بیماری مربوط به غدد درون ریز نباشد </a:t>
            </a:r>
          </a:p>
          <a:p>
            <a:pPr marL="514350" indent="-514350" algn="r" rtl="1">
              <a:buFont typeface="+mj-lt"/>
              <a:buAutoNum type="arabicPeriod"/>
            </a:pPr>
            <a:r>
              <a:rPr lang="fa-IR" sz="2400" b="1" dirty="0" smtClean="0">
                <a:cs typeface="B Nazanin" pitchFamily="2" charset="-78"/>
              </a:rPr>
              <a:t>داشتن ریسک قابل قبول جراحی </a:t>
            </a:r>
          </a:p>
          <a:p>
            <a:pPr marL="514350" indent="-514350" algn="r" rtl="1">
              <a:buFont typeface="+mj-lt"/>
              <a:buAutoNum type="arabicPeriod"/>
            </a:pPr>
            <a:r>
              <a:rPr lang="fa-IR" sz="2400" b="1" dirty="0" smtClean="0">
                <a:cs typeface="B Nazanin" pitchFamily="2" charset="-78"/>
              </a:rPr>
              <a:t>عدم اعتیاد در حال حاضر </a:t>
            </a:r>
          </a:p>
          <a:p>
            <a:pPr marL="514350" indent="-514350" algn="r" rtl="1">
              <a:buFont typeface="+mj-lt"/>
              <a:buAutoNum type="arabicPeriod"/>
            </a:pPr>
            <a:r>
              <a:rPr lang="fa-IR" sz="2400" b="1" dirty="0" smtClean="0">
                <a:cs typeface="B Nazanin" pitchFamily="2" charset="-78"/>
              </a:rPr>
              <a:t>نداشتن بیماری روانی شامل سایکوز و افسردگی شدید غیرقابل کنترل </a:t>
            </a:r>
          </a:p>
          <a:p>
            <a:pPr marL="514350" indent="-514350" algn="r" rtl="1">
              <a:buFont typeface="+mj-lt"/>
              <a:buAutoNum type="arabicPeriod"/>
            </a:pPr>
            <a:r>
              <a:rPr lang="fa-IR" sz="2400" b="1" dirty="0" smtClean="0">
                <a:cs typeface="B Nazanin" pitchFamily="2" charset="-78"/>
              </a:rPr>
              <a:t>به درمان های غیرجراحی پاسخ نداده باشد</a:t>
            </a:r>
          </a:p>
          <a:p>
            <a:pPr marL="514350" indent="-514350" algn="r" rtl="1">
              <a:buFont typeface="+mj-lt"/>
              <a:buAutoNum type="arabicPeriod"/>
            </a:pPr>
            <a:r>
              <a:rPr lang="fa-IR" sz="2400" b="1" dirty="0" smtClean="0">
                <a:cs typeface="B Nazanin" pitchFamily="2" charset="-78"/>
              </a:rPr>
              <a:t>پایبندی به پی گیری پس از عمل </a:t>
            </a:r>
            <a:endParaRPr lang="en-US" sz="2400" b="1" dirty="0">
              <a:cs typeface="B Nazanin" pitchFamily="2" charset="-78"/>
            </a:endParaRPr>
          </a:p>
        </p:txBody>
      </p:sp>
    </p:spTree>
    <p:extLst>
      <p:ext uri="{BB962C8B-B14F-4D97-AF65-F5344CB8AC3E}">
        <p14:creationId xmlns="" xmlns:p14="http://schemas.microsoft.com/office/powerpoint/2010/main" val="3660624817"/>
      </p:ext>
    </p:extLst>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dirty="0" smtClean="0">
                <a:cs typeface="B Titr" pitchFamily="2" charset="-78"/>
              </a:rPr>
              <a:t>چه کسانی نباید جراحی شوند؟</a:t>
            </a:r>
            <a:endParaRPr lang="fa-IR" dirty="0">
              <a:cs typeface="B Titr" pitchFamily="2" charset="-78"/>
            </a:endParaRPr>
          </a:p>
        </p:txBody>
      </p:sp>
      <p:sp>
        <p:nvSpPr>
          <p:cNvPr id="2" name="Content Placeholder 1"/>
          <p:cNvSpPr>
            <a:spLocks noGrp="1"/>
          </p:cNvSpPr>
          <p:nvPr>
            <p:ph sz="quarter" idx="1"/>
          </p:nvPr>
        </p:nvSpPr>
        <p:spPr/>
        <p:txBody>
          <a:bodyPr>
            <a:normAutofit/>
          </a:bodyPr>
          <a:lstStyle/>
          <a:p>
            <a:r>
              <a:rPr lang="fa-IR" dirty="0" smtClean="0">
                <a:cs typeface="B Titr" pitchFamily="2" charset="-78"/>
              </a:rPr>
              <a:t>مبتلایان به افسردگی شدید یا سایکوز درمان نشده</a:t>
            </a:r>
          </a:p>
          <a:p>
            <a:r>
              <a:rPr lang="fa-IR" dirty="0" smtClean="0">
                <a:cs typeface="B Titr" pitchFamily="2" charset="-78"/>
              </a:rPr>
              <a:t>اعتیاد کنونی به مواد مخدر یا الکل</a:t>
            </a:r>
          </a:p>
          <a:p>
            <a:r>
              <a:rPr lang="fa-IR" dirty="0" smtClean="0">
                <a:cs typeface="B Titr" pitchFamily="2" charset="-78"/>
              </a:rPr>
              <a:t>بیماری های قلبی شدید با ریسک بالای بیهوشی</a:t>
            </a:r>
          </a:p>
          <a:p>
            <a:r>
              <a:rPr lang="fa-IR" dirty="0" smtClean="0">
                <a:cs typeface="B Titr" pitchFamily="2" charset="-78"/>
              </a:rPr>
              <a:t>مشکلات انعقادی شدید</a:t>
            </a:r>
          </a:p>
          <a:p>
            <a:r>
              <a:rPr lang="fa-IR" dirty="0" smtClean="0">
                <a:cs typeface="B Titr" pitchFamily="2" charset="-78"/>
              </a:rPr>
              <a:t>ناتوانی در پذیرش و اجرای دستورات تغذیه ای مثل دریافت دائمی ویتامین های روزانه</a:t>
            </a:r>
          </a:p>
          <a:p>
            <a:r>
              <a:rPr lang="fa-IR" dirty="0" smtClean="0">
                <a:cs typeface="B Titr" pitchFamily="2" charset="-78"/>
              </a:rPr>
              <a:t>افراد مسن (بالا تر از 65 سال) یا خیلی جوان </a:t>
            </a:r>
            <a:endParaRPr lang="fa-IR" dirty="0">
              <a:cs typeface="B Titr" pitchFamily="2" charset="-78"/>
            </a:endParaRPr>
          </a:p>
        </p:txBody>
      </p:sp>
    </p:spTree>
    <p:extLst>
      <p:ext uri="{BB962C8B-B14F-4D97-AF65-F5344CB8AC3E}">
        <p14:creationId xmlns="" xmlns:p14="http://schemas.microsoft.com/office/powerpoint/2010/main" val="773069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descr="May 2002, Dupont, mtnb,more 06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0070C0"/>
                </a:solidFill>
                <a:cs typeface="B Titr" pitchFamily="2" charset="-78"/>
              </a:rPr>
              <a:t>روشهای جراحی درمان چاقی </a:t>
            </a:r>
            <a:endParaRPr lang="en-US" dirty="0">
              <a:solidFill>
                <a:srgbClr val="0070C0"/>
              </a:solidFill>
              <a:cs typeface="B Titr" pitchFamily="2" charset="-78"/>
            </a:endParaRPr>
          </a:p>
        </p:txBody>
      </p:sp>
      <p:sp>
        <p:nvSpPr>
          <p:cNvPr id="3" name="Content Placeholder 2"/>
          <p:cNvSpPr>
            <a:spLocks noGrp="1"/>
          </p:cNvSpPr>
          <p:nvPr>
            <p:ph sz="quarter" idx="1"/>
          </p:nvPr>
        </p:nvSpPr>
        <p:spPr/>
        <p:txBody>
          <a:bodyPr>
            <a:normAutofit lnSpcReduction="10000"/>
          </a:bodyPr>
          <a:lstStyle/>
          <a:p>
            <a:pPr algn="r" rtl="1">
              <a:buFont typeface="Wingdings" pitchFamily="2" charset="2"/>
              <a:buChar char="q"/>
            </a:pPr>
            <a:r>
              <a:rPr lang="fa-IR" b="1" dirty="0" smtClean="0">
                <a:solidFill>
                  <a:schemeClr val="accent1">
                    <a:lumMod val="75000"/>
                  </a:schemeClr>
                </a:solidFill>
                <a:cs typeface="B Titr" pitchFamily="2" charset="-78"/>
              </a:rPr>
              <a:t>روشهای کاهنده حجم </a:t>
            </a:r>
          </a:p>
          <a:p>
            <a:pPr algn="r" rtl="1">
              <a:buFont typeface="Wingdings" pitchFamily="2" charset="2"/>
              <a:buChar char="Ø"/>
            </a:pPr>
            <a:r>
              <a:rPr lang="fa-IR" b="1" dirty="0" smtClean="0">
                <a:cs typeface="B Nazanin" pitchFamily="2" charset="-78"/>
              </a:rPr>
              <a:t>بالون گذاری داخل معده </a:t>
            </a:r>
          </a:p>
          <a:p>
            <a:pPr algn="r" rtl="1">
              <a:buFont typeface="Wingdings" pitchFamily="2" charset="2"/>
              <a:buChar char="Ø"/>
            </a:pPr>
            <a:r>
              <a:rPr lang="fa-IR" b="1" dirty="0" smtClean="0">
                <a:cs typeface="B Nazanin" pitchFamily="2" charset="-78"/>
              </a:rPr>
              <a:t>حلقه دور معده ( باندینگ ) </a:t>
            </a:r>
          </a:p>
          <a:p>
            <a:pPr algn="r" rtl="1">
              <a:buFont typeface="Wingdings" pitchFamily="2" charset="2"/>
              <a:buChar char="Ø"/>
            </a:pPr>
            <a:r>
              <a:rPr lang="fa-IR" b="1" dirty="0" smtClean="0">
                <a:cs typeface="B Nazanin" pitchFamily="2" charset="-78"/>
              </a:rPr>
              <a:t>برداشتن قسمت ذخیره ای معده ( اسلیوگاستروکتومی) </a:t>
            </a:r>
          </a:p>
          <a:p>
            <a:pPr algn="r" rtl="1">
              <a:buFont typeface="Wingdings" pitchFamily="2" charset="2"/>
              <a:buChar char="Ø"/>
            </a:pPr>
            <a:r>
              <a:rPr lang="fa-IR" b="1" dirty="0" smtClean="0">
                <a:cs typeface="B Nazanin" pitchFamily="2" charset="-78"/>
              </a:rPr>
              <a:t>پلیسه زدن معده </a:t>
            </a:r>
          </a:p>
          <a:p>
            <a:pPr algn="r" rtl="1">
              <a:buFont typeface="Wingdings" pitchFamily="2" charset="2"/>
              <a:buChar char="Ø"/>
            </a:pPr>
            <a:r>
              <a:rPr lang="fa-IR" b="1" dirty="0" smtClean="0">
                <a:cs typeface="B Nazanin" pitchFamily="2" charset="-78"/>
              </a:rPr>
              <a:t>گاستروپلاستی </a:t>
            </a:r>
          </a:p>
          <a:p>
            <a:pPr algn="r" rtl="1">
              <a:buFont typeface="Wingdings" pitchFamily="2" charset="2"/>
              <a:buChar char="q"/>
            </a:pPr>
            <a:r>
              <a:rPr lang="fa-IR" b="1" dirty="0" smtClean="0">
                <a:solidFill>
                  <a:schemeClr val="accent1">
                    <a:lumMod val="75000"/>
                  </a:schemeClr>
                </a:solidFill>
                <a:cs typeface="B Titr" pitchFamily="2" charset="-78"/>
              </a:rPr>
              <a:t>کاهنده جذب </a:t>
            </a:r>
          </a:p>
          <a:p>
            <a:pPr algn="r" rtl="1">
              <a:buFont typeface="Wingdings" pitchFamily="2" charset="2"/>
              <a:buChar char="Ø"/>
            </a:pPr>
            <a:r>
              <a:rPr lang="fa-IR" b="1" dirty="0" smtClean="0">
                <a:cs typeface="B Nazanin" pitchFamily="2" charset="-78"/>
              </a:rPr>
              <a:t>بای پس روده </a:t>
            </a:r>
          </a:p>
          <a:p>
            <a:pPr algn="r" rtl="1">
              <a:buFont typeface="Wingdings" pitchFamily="2" charset="2"/>
              <a:buChar char="Ø"/>
            </a:pPr>
            <a:r>
              <a:rPr lang="en-US" b="1" dirty="0" smtClean="0">
                <a:cs typeface="B Nazanin" pitchFamily="2" charset="-78"/>
              </a:rPr>
              <a:t>BPD</a:t>
            </a:r>
          </a:p>
          <a:p>
            <a:pPr algn="r" rtl="1">
              <a:buFont typeface="Wingdings" pitchFamily="2" charset="2"/>
              <a:buChar char="q"/>
            </a:pPr>
            <a:r>
              <a:rPr lang="fa-IR" b="1" dirty="0" smtClean="0">
                <a:solidFill>
                  <a:schemeClr val="accent1">
                    <a:lumMod val="75000"/>
                  </a:schemeClr>
                </a:solidFill>
                <a:cs typeface="B Titr" pitchFamily="2" charset="-78"/>
              </a:rPr>
              <a:t>روشهای کاهنده حجم و جذب </a:t>
            </a:r>
          </a:p>
          <a:p>
            <a:pPr algn="r" rtl="1">
              <a:buFont typeface="Wingdings" pitchFamily="2" charset="2"/>
              <a:buChar char="Ø"/>
            </a:pPr>
            <a:r>
              <a:rPr lang="fa-IR" b="1" dirty="0" smtClean="0">
                <a:cs typeface="B Nazanin" pitchFamily="2" charset="-78"/>
              </a:rPr>
              <a:t>بای پس معده </a:t>
            </a:r>
          </a:p>
        </p:txBody>
      </p:sp>
    </p:spTree>
    <p:extLst>
      <p:ext uri="{BB962C8B-B14F-4D97-AF65-F5344CB8AC3E}">
        <p14:creationId xmlns="" xmlns:p14="http://schemas.microsoft.com/office/powerpoint/2010/main" val="3091889295"/>
      </p:ext>
    </p:extLst>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p:nvPr>
        </p:nvSpPr>
        <p:spPr/>
        <p:txBody>
          <a:bodyPr/>
          <a:lstStyle/>
          <a:p>
            <a:pPr eaLnBrk="1" hangingPunct="1"/>
            <a:endParaRPr lang="en-US" dirty="0" smtClean="0"/>
          </a:p>
        </p:txBody>
      </p:sp>
      <p:sp>
        <p:nvSpPr>
          <p:cNvPr id="6" name="Footer Placeholder 3"/>
          <p:cNvSpPr>
            <a:spLocks noGrp="1"/>
          </p:cNvSpPr>
          <p:nvPr>
            <p:ph type="ftr" sz="quarter" idx="11"/>
          </p:nvPr>
        </p:nvSpPr>
        <p:spPr/>
        <p:txBody>
          <a:bodyPr/>
          <a:lstStyle/>
          <a:p>
            <a:pPr>
              <a:defRPr/>
            </a:pPr>
            <a:r>
              <a:rPr lang="en-US"/>
              <a:t>from American Family Physician, 2006, 73(8): 1405.</a:t>
            </a:r>
          </a:p>
        </p:txBody>
      </p:sp>
      <p:sp>
        <p:nvSpPr>
          <p:cNvPr id="32772" name="Rectangle 2"/>
          <p:cNvSpPr>
            <a:spLocks noGrp="1" noChangeArrowheads="1"/>
          </p:cNvSpPr>
          <p:nvPr>
            <p:ph type="title" idx="4294967295"/>
          </p:nvPr>
        </p:nvSpPr>
        <p:spPr>
          <a:xfrm>
            <a:off x="0" y="304800"/>
            <a:ext cx="8229600" cy="1143000"/>
          </a:xfrm>
        </p:spPr>
        <p:txBody>
          <a:bodyPr/>
          <a:lstStyle/>
          <a:p>
            <a:pPr algn="ctr" eaLnBrk="1" hangingPunct="1"/>
            <a:r>
              <a:rPr lang="en-US" dirty="0" smtClean="0"/>
              <a:t>VERTICAL BANDING</a:t>
            </a:r>
          </a:p>
        </p:txBody>
      </p:sp>
      <p:pic>
        <p:nvPicPr>
          <p:cNvPr id="32773" name="Picture 4" descr="Figure 2."/>
          <p:cNvPicPr>
            <a:picLocks noChangeAspect="1" noChangeArrowheads="1"/>
          </p:cNvPicPr>
          <p:nvPr/>
        </p:nvPicPr>
        <p:blipFill>
          <a:blip r:embed="rId2"/>
          <a:srcRect/>
          <a:stretch>
            <a:fillRect/>
          </a:stretch>
        </p:blipFill>
        <p:spPr bwMode="auto">
          <a:xfrm>
            <a:off x="2362200" y="1524000"/>
            <a:ext cx="4419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ertical Banding.avi">
            <a:hlinkClick r:id="" action="ppaction://media"/>
          </p:cNvPr>
          <p:cNvPicPr>
            <a:picLocks noGrp="1" noRot="1" noChangeAspect="1"/>
          </p:cNvPicPr>
          <p:nvPr>
            <p:ph/>
            <a:videoFile r:link="rId1"/>
          </p:nvPr>
        </p:nvPicPr>
        <p:blipFill>
          <a:blip r:embed="rId3"/>
          <a:stretch>
            <a:fillRect/>
          </a:stretch>
        </p:blipFill>
        <p:spPr>
          <a:xfrm>
            <a:off x="0" y="0"/>
            <a:ext cx="874045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p:nvPr>
        </p:nvSpPr>
        <p:spPr/>
        <p:txBody>
          <a:bodyPr/>
          <a:lstStyle/>
          <a:p>
            <a:pPr eaLnBrk="1" hangingPunct="1"/>
            <a:endParaRPr lang="en-US" dirty="0" smtClean="0"/>
          </a:p>
        </p:txBody>
      </p:sp>
      <p:sp>
        <p:nvSpPr>
          <p:cNvPr id="6" name="Footer Placeholder 3"/>
          <p:cNvSpPr>
            <a:spLocks noGrp="1"/>
          </p:cNvSpPr>
          <p:nvPr>
            <p:ph type="ftr" sz="quarter" idx="11"/>
          </p:nvPr>
        </p:nvSpPr>
        <p:spPr/>
        <p:txBody>
          <a:bodyPr/>
          <a:lstStyle/>
          <a:p>
            <a:pPr>
              <a:defRPr/>
            </a:pPr>
            <a:r>
              <a:rPr lang="en-US"/>
              <a:t>from American Family Physician, 2006, 73(8): 1405.</a:t>
            </a:r>
          </a:p>
        </p:txBody>
      </p:sp>
      <p:sp>
        <p:nvSpPr>
          <p:cNvPr id="33796" name="Rectangle 2"/>
          <p:cNvSpPr>
            <a:spLocks noGrp="1" noChangeArrowheads="1"/>
          </p:cNvSpPr>
          <p:nvPr>
            <p:ph type="title" idx="4294967295"/>
          </p:nvPr>
        </p:nvSpPr>
        <p:spPr>
          <a:xfrm>
            <a:off x="0" y="304800"/>
            <a:ext cx="8229600" cy="1143000"/>
          </a:xfrm>
        </p:spPr>
        <p:txBody>
          <a:bodyPr/>
          <a:lstStyle/>
          <a:p>
            <a:pPr algn="ctr" eaLnBrk="1" hangingPunct="1"/>
            <a:r>
              <a:rPr lang="fa-IR" dirty="0" smtClean="0">
                <a:cs typeface="B Titr" pitchFamily="2" charset="-78"/>
              </a:rPr>
              <a:t>حلقه دور معده </a:t>
            </a:r>
            <a:r>
              <a:rPr lang="en-US" dirty="0" smtClean="0"/>
              <a:t>(Banding)</a:t>
            </a:r>
          </a:p>
        </p:txBody>
      </p:sp>
      <p:pic>
        <p:nvPicPr>
          <p:cNvPr id="33797" name="Picture 6" descr="Figure 3."/>
          <p:cNvPicPr>
            <a:picLocks noChangeAspect="1" noChangeArrowheads="1"/>
          </p:cNvPicPr>
          <p:nvPr/>
        </p:nvPicPr>
        <p:blipFill>
          <a:blip r:embed="rId3"/>
          <a:srcRect/>
          <a:stretch>
            <a:fillRect/>
          </a:stretch>
        </p:blipFill>
        <p:spPr bwMode="auto">
          <a:xfrm>
            <a:off x="2362200" y="1600200"/>
            <a:ext cx="4419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astric Banding Animation Video.avi">
            <a:hlinkClick r:id="" action="ppaction://media"/>
          </p:cNvPr>
          <p:cNvPicPr>
            <a:picLocks noGrp="1" noRot="1" noChangeAspect="1"/>
          </p:cNvPicPr>
          <p:nvPr>
            <p:ph/>
            <a:videoFile r:link="rId1"/>
          </p:nvPr>
        </p:nvPicPr>
        <p:blipFill>
          <a:blip r:embed="rId3"/>
          <a:stretch>
            <a:fillRect/>
          </a:stretch>
        </p:blipFill>
        <p:spPr>
          <a:xfrm>
            <a:off x="0" y="-24"/>
            <a:ext cx="9108309" cy="6072206"/>
          </a:xfrm>
          <a:prstGeom prst="rect">
            <a:avLst/>
          </a:prstGeom>
        </p:spPr>
      </p:pic>
    </p:spTree>
    <p:extLst>
      <p:ext uri="{BB962C8B-B14F-4D97-AF65-F5344CB8AC3E}">
        <p14:creationId xmlns="" xmlns:p14="http://schemas.microsoft.com/office/powerpoint/2010/main" val="218625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8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685800" y="533400"/>
            <a:ext cx="7772400" cy="1143000"/>
          </a:xfrm>
        </p:spPr>
        <p:txBody>
          <a:bodyPr>
            <a:normAutofit/>
          </a:bodyPr>
          <a:lstStyle/>
          <a:p>
            <a:pPr algn="ctr"/>
            <a:r>
              <a:rPr lang="fa-IR" dirty="0">
                <a:cs typeface="B Nazanin" pitchFamily="2" charset="-78"/>
              </a:rPr>
              <a:t>برداشتن قسمت ذخیره ای معده </a:t>
            </a:r>
            <a:r>
              <a:rPr lang="fa-IR" dirty="0" smtClean="0">
                <a:cs typeface="B Nazanin" pitchFamily="2" charset="-78"/>
              </a:rPr>
              <a:t/>
            </a:r>
            <a:br>
              <a:rPr lang="fa-IR" dirty="0" smtClean="0">
                <a:cs typeface="B Nazanin" pitchFamily="2" charset="-78"/>
              </a:rPr>
            </a:br>
            <a:r>
              <a:rPr lang="fa-IR" dirty="0" smtClean="0">
                <a:cs typeface="B Nazanin" pitchFamily="2" charset="-78"/>
              </a:rPr>
              <a:t>( </a:t>
            </a:r>
            <a:r>
              <a:rPr lang="fa-IR" dirty="0">
                <a:cs typeface="B Nazanin" pitchFamily="2" charset="-78"/>
              </a:rPr>
              <a:t>اسلیوگاستروکتومی) </a:t>
            </a:r>
          </a:p>
        </p:txBody>
      </p:sp>
      <p:pic>
        <p:nvPicPr>
          <p:cNvPr id="34819" name="Picture 5" descr="pic-vertical-gastrectomy-san-mateo-1"/>
          <p:cNvPicPr>
            <a:picLocks noChangeAspect="1" noChangeArrowheads="1"/>
          </p:cNvPicPr>
          <p:nvPr/>
        </p:nvPicPr>
        <p:blipFill>
          <a:blip r:embed="rId3"/>
          <a:srcRect/>
          <a:stretch>
            <a:fillRect/>
          </a:stretch>
        </p:blipFill>
        <p:spPr bwMode="auto">
          <a:xfrm>
            <a:off x="2667000" y="1981200"/>
            <a:ext cx="36925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rgbClr val="0070C0"/>
                </a:solidFill>
                <a:cs typeface="B Titr" pitchFamily="2" charset="-78"/>
              </a:rPr>
              <a:t>سمینار آموزشی چاقی</a:t>
            </a:r>
            <a:endParaRPr lang="en-US" sz="3600" dirty="0">
              <a:solidFill>
                <a:srgbClr val="0070C0"/>
              </a:solidFill>
              <a:cs typeface="B Titr" pitchFamily="2" charset="-78"/>
            </a:endParaRPr>
          </a:p>
        </p:txBody>
      </p:sp>
      <p:sp>
        <p:nvSpPr>
          <p:cNvPr id="3" name="Content Placeholder 2"/>
          <p:cNvSpPr>
            <a:spLocks noGrp="1"/>
          </p:cNvSpPr>
          <p:nvPr>
            <p:ph sz="quarter" idx="1"/>
          </p:nvPr>
        </p:nvSpPr>
        <p:spPr>
          <a:xfrm>
            <a:off x="301752" y="1524000"/>
            <a:ext cx="8503920" cy="4800600"/>
          </a:xfrm>
        </p:spPr>
        <p:txBody>
          <a:bodyPr>
            <a:normAutofit fontScale="77500" lnSpcReduction="20000"/>
          </a:bodyPr>
          <a:lstStyle/>
          <a:p>
            <a:pPr algn="r" rtl="1"/>
            <a:r>
              <a:rPr lang="fa-IR" sz="2800" b="1" dirty="0" smtClean="0">
                <a:solidFill>
                  <a:schemeClr val="accent6">
                    <a:lumMod val="50000"/>
                  </a:schemeClr>
                </a:solidFill>
                <a:cs typeface="B Nazanin" pitchFamily="2" charset="-78"/>
              </a:rPr>
              <a:t>سوالاتی که می خواهیم به آن پاسخ بدهیم </a:t>
            </a:r>
            <a:r>
              <a:rPr lang="fa-IR" b="1" dirty="0">
                <a:solidFill>
                  <a:schemeClr val="accent6">
                    <a:lumMod val="50000"/>
                  </a:schemeClr>
                </a:solidFill>
                <a:cs typeface="B Nazanin" pitchFamily="2" charset="-78"/>
              </a:rPr>
              <a:t>:</a:t>
            </a:r>
            <a:endParaRPr lang="fa-IR" b="1" dirty="0" smtClean="0">
              <a:solidFill>
                <a:schemeClr val="accent6">
                  <a:lumMod val="50000"/>
                </a:schemeClr>
              </a:solidFill>
              <a:cs typeface="B Nazanin" pitchFamily="2" charset="-78"/>
            </a:endParaRPr>
          </a:p>
          <a:p>
            <a:pPr marL="514350" indent="-514350" algn="r" rtl="1">
              <a:buFont typeface="+mj-lt"/>
              <a:buAutoNum type="arabicPeriod"/>
            </a:pPr>
            <a:r>
              <a:rPr lang="fa-IR" b="1" dirty="0" smtClean="0">
                <a:cs typeface="B Nazanin" pitchFamily="2" charset="-78"/>
              </a:rPr>
              <a:t>تعریف چاقی چیست ؟</a:t>
            </a:r>
          </a:p>
          <a:p>
            <a:pPr marL="514350" indent="-514350" algn="r" rtl="1">
              <a:buFont typeface="+mj-lt"/>
              <a:buAutoNum type="arabicPeriod"/>
            </a:pPr>
            <a:r>
              <a:rPr lang="fa-IR" b="1" dirty="0" smtClean="0">
                <a:cs typeface="B Nazanin" pitchFamily="2" charset="-78"/>
              </a:rPr>
              <a:t>تعریف </a:t>
            </a:r>
            <a:r>
              <a:rPr lang="en-US" b="1" dirty="0" smtClean="0">
                <a:cs typeface="B Nazanin" pitchFamily="2" charset="-78"/>
              </a:rPr>
              <a:t>BMI</a:t>
            </a:r>
          </a:p>
          <a:p>
            <a:pPr marL="514350" indent="-514350" algn="r" rtl="1">
              <a:buFont typeface="+mj-lt"/>
              <a:buAutoNum type="arabicPeriod"/>
            </a:pPr>
            <a:r>
              <a:rPr lang="fa-IR" b="1" dirty="0" smtClean="0">
                <a:cs typeface="B Nazanin" pitchFamily="2" charset="-78"/>
              </a:rPr>
              <a:t>درجه بندی اضافه وزن و چاقی </a:t>
            </a:r>
          </a:p>
          <a:p>
            <a:pPr marL="514350" indent="-514350" algn="r" rtl="1">
              <a:buFont typeface="+mj-lt"/>
              <a:buAutoNum type="arabicPeriod"/>
            </a:pPr>
            <a:r>
              <a:rPr lang="fa-IR" b="1" dirty="0" smtClean="0">
                <a:cs typeface="B Nazanin" pitchFamily="2" charset="-78"/>
              </a:rPr>
              <a:t>آیا تعریف چاقی در کودکان و بزرگسالان برابر است؟</a:t>
            </a:r>
          </a:p>
          <a:p>
            <a:pPr marL="514350" indent="-514350" algn="r" rtl="1">
              <a:buFont typeface="+mj-lt"/>
              <a:buAutoNum type="arabicPeriod"/>
            </a:pPr>
            <a:r>
              <a:rPr lang="fa-IR" b="1" dirty="0" smtClean="0">
                <a:cs typeface="B Nazanin" pitchFamily="2" charset="-78"/>
              </a:rPr>
              <a:t>عوامل ایجاد کننده چاقی چیست ؟</a:t>
            </a:r>
          </a:p>
          <a:p>
            <a:pPr marL="514350" indent="-514350" algn="r" rtl="1">
              <a:buFont typeface="+mj-lt"/>
              <a:buAutoNum type="arabicPeriod"/>
            </a:pPr>
            <a:r>
              <a:rPr lang="fa-IR" b="1" dirty="0" smtClean="0">
                <a:cs typeface="B Nazanin" pitchFamily="2" charset="-78"/>
              </a:rPr>
              <a:t>سندرم متابولیک چیست ؟</a:t>
            </a:r>
          </a:p>
          <a:p>
            <a:pPr marL="514350" indent="-514350" algn="r" rtl="1">
              <a:buFont typeface="+mj-lt"/>
              <a:buAutoNum type="arabicPeriod"/>
            </a:pPr>
            <a:r>
              <a:rPr lang="fa-IR" b="1" dirty="0" smtClean="0">
                <a:cs typeface="B Nazanin" pitchFamily="2" charset="-78"/>
              </a:rPr>
              <a:t>چاقی شکمی تفاوتی با چاقی نواحی دیگر بدن دارد یا خیر ؟</a:t>
            </a:r>
          </a:p>
          <a:p>
            <a:pPr marL="514350" indent="-514350" algn="r" rtl="1">
              <a:buFont typeface="+mj-lt"/>
              <a:buAutoNum type="arabicPeriod"/>
            </a:pPr>
            <a:r>
              <a:rPr lang="fa-IR" b="1" dirty="0" smtClean="0">
                <a:cs typeface="B Nazanin" pitchFamily="2" charset="-78"/>
              </a:rPr>
              <a:t>روشهای درمان چاقی </a:t>
            </a:r>
          </a:p>
          <a:p>
            <a:pPr marL="514350" indent="-514350" algn="r" rtl="1">
              <a:buFont typeface="+mj-lt"/>
              <a:buAutoNum type="arabicPeriod"/>
            </a:pPr>
            <a:r>
              <a:rPr lang="fa-IR" b="1" dirty="0" smtClean="0">
                <a:cs typeface="B Nazanin" pitchFamily="2" charset="-78"/>
              </a:rPr>
              <a:t>روشهای جراحی چاقی </a:t>
            </a:r>
          </a:p>
          <a:p>
            <a:pPr marL="514350" indent="-514350" algn="r" rtl="1">
              <a:buFont typeface="+mj-lt"/>
              <a:buAutoNum type="arabicPeriod"/>
            </a:pPr>
            <a:r>
              <a:rPr lang="fa-IR" b="1" dirty="0" smtClean="0">
                <a:cs typeface="B Nazanin" pitchFamily="2" charset="-78"/>
              </a:rPr>
              <a:t>بهترین روش جراحی کدام است ؟</a:t>
            </a:r>
          </a:p>
          <a:p>
            <a:pPr marL="514350" indent="-514350" algn="r" rtl="1">
              <a:buFont typeface="+mj-lt"/>
              <a:buAutoNum type="arabicPeriod"/>
            </a:pPr>
            <a:r>
              <a:rPr lang="fa-IR" b="1" dirty="0" smtClean="0">
                <a:cs typeface="B Nazanin" pitchFamily="2" charset="-78"/>
              </a:rPr>
              <a:t>ممنوعیت های عمل جراحی چیست ؟</a:t>
            </a:r>
          </a:p>
          <a:p>
            <a:pPr marL="514350" indent="-514350" algn="r" rtl="1">
              <a:buFont typeface="+mj-lt"/>
              <a:buAutoNum type="arabicPeriod"/>
            </a:pPr>
            <a:r>
              <a:rPr lang="fa-IR" b="1" dirty="0" smtClean="0">
                <a:cs typeface="B Nazanin" pitchFamily="2" charset="-78"/>
              </a:rPr>
              <a:t>چه کسانی کاندید مناسبی برای عمل هستند؟ </a:t>
            </a:r>
          </a:p>
          <a:p>
            <a:pPr marL="514350" indent="-514350" algn="r" rtl="1">
              <a:buFont typeface="+mj-lt"/>
              <a:buAutoNum type="arabicPeriod"/>
            </a:pPr>
            <a:r>
              <a:rPr lang="fa-IR" b="1" dirty="0" smtClean="0">
                <a:cs typeface="B Nazanin" pitchFamily="2" charset="-78"/>
              </a:rPr>
              <a:t>عوارض جراحی چاقی چیست؟</a:t>
            </a:r>
          </a:p>
          <a:p>
            <a:pPr marL="514350" indent="-514350" algn="r" rtl="1">
              <a:buFont typeface="+mj-lt"/>
              <a:buAutoNum type="arabicPeriod"/>
            </a:pPr>
            <a:r>
              <a:rPr lang="fa-IR" b="1" dirty="0" smtClean="0">
                <a:cs typeface="B Nazanin" pitchFamily="2" charset="-78"/>
              </a:rPr>
              <a:t>تأثیر جراحی چاقی بر روی عوارض و مرگ و میر</a:t>
            </a:r>
            <a:endParaRPr lang="en-US" b="1" dirty="0">
              <a:cs typeface="B Nazanin" pitchFamily="2" charset="-78"/>
            </a:endParaRPr>
          </a:p>
        </p:txBody>
      </p:sp>
    </p:spTree>
    <p:extLst>
      <p:ext uri="{BB962C8B-B14F-4D97-AF65-F5344CB8AC3E}">
        <p14:creationId xmlns="" xmlns:p14="http://schemas.microsoft.com/office/powerpoint/2010/main" val="48218483"/>
      </p:ext>
    </p:extLst>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SLEEVE GASTRECTOMY.wmv">
            <a:hlinkClick r:id="" action="ppaction://media"/>
          </p:cNvPr>
          <p:cNvPicPr>
            <a:picLocks noGrp="1" noRot="1" noChangeAspect="1"/>
          </p:cNvPicPr>
          <p:nvPr>
            <p:ph sz="quarter" idx="1"/>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685800" y="0"/>
            <a:ext cx="7772400" cy="1143000"/>
          </a:xfrm>
        </p:spPr>
        <p:txBody>
          <a:bodyPr/>
          <a:lstStyle/>
          <a:p>
            <a:pPr eaLnBrk="1" hangingPunct="1"/>
            <a:r>
              <a:rPr lang="en-US" smtClean="0"/>
              <a:t>Jejunoileal Bypass</a:t>
            </a:r>
          </a:p>
        </p:txBody>
      </p:sp>
      <p:pic>
        <p:nvPicPr>
          <p:cNvPr id="35843" name="Picture 7" descr="001 - 03_09_04"/>
          <p:cNvPicPr>
            <a:picLocks noGrp="1" noChangeAspect="1" noChangeArrowheads="1"/>
          </p:cNvPicPr>
          <p:nvPr>
            <p:ph type="clipArt" sz="half" idx="1"/>
          </p:nvPr>
        </p:nvPicPr>
        <p:blipFill>
          <a:blip r:embed="rId3"/>
          <a:srcRect l="14072" t="14000" r="18575" b="5499"/>
          <a:stretch>
            <a:fillRect/>
          </a:stretch>
        </p:blipFill>
        <p:spPr>
          <a:xfrm>
            <a:off x="2608263" y="1143000"/>
            <a:ext cx="3965575" cy="5334000"/>
          </a:xfrm>
          <a:noFill/>
        </p:spPr>
      </p:pic>
      <p:sp>
        <p:nvSpPr>
          <p:cNvPr id="154628" name="Text Box 4"/>
          <p:cNvSpPr txBox="1">
            <a:spLocks noChangeArrowheads="1"/>
          </p:cNvSpPr>
          <p:nvPr/>
        </p:nvSpPr>
        <p:spPr bwMode="auto">
          <a:xfrm>
            <a:off x="2514600" y="6521450"/>
            <a:ext cx="4191000" cy="336550"/>
          </a:xfrm>
          <a:prstGeom prst="rect">
            <a:avLst/>
          </a:prstGeom>
          <a:noFill/>
          <a:ln w="9525">
            <a:noFill/>
            <a:miter lim="800000"/>
            <a:headEnd/>
            <a:tailEnd/>
          </a:ln>
          <a:effectLst/>
        </p:spPr>
        <p:txBody>
          <a:bodyPr>
            <a:spAutoFit/>
          </a:bodyPr>
          <a:lstStyle/>
          <a:p>
            <a:pPr>
              <a:spcBef>
                <a:spcPct val="50000"/>
              </a:spcBef>
              <a:defRPr/>
            </a:pPr>
            <a:r>
              <a:rPr lang="en-US" sz="1600" b="1" dirty="0">
                <a:solidFill>
                  <a:schemeClr val="bg1"/>
                </a:solidFill>
                <a:effectLst>
                  <a:outerShdw blurRad="38100" dist="38100" dir="2700000" algn="tl">
                    <a:srgbClr val="000000"/>
                  </a:outerShdw>
                </a:effectLst>
                <a:latin typeface="Times New Roman" pitchFamily="18" charset="0"/>
              </a:rPr>
              <a:t>Payne and </a:t>
            </a:r>
            <a:r>
              <a:rPr lang="en-US" sz="1600" b="1" dirty="0" err="1">
                <a:solidFill>
                  <a:schemeClr val="bg1"/>
                </a:solidFill>
                <a:effectLst>
                  <a:outerShdw blurRad="38100" dist="38100" dir="2700000" algn="tl">
                    <a:srgbClr val="000000"/>
                  </a:outerShdw>
                </a:effectLst>
                <a:latin typeface="Times New Roman" pitchFamily="18" charset="0"/>
              </a:rPr>
              <a:t>Dewind</a:t>
            </a:r>
            <a:r>
              <a:rPr lang="en-US" sz="1600" b="1" dirty="0">
                <a:solidFill>
                  <a:schemeClr val="bg1"/>
                </a:solidFill>
                <a:effectLst>
                  <a:outerShdw blurRad="38100" dist="38100" dir="2700000" algn="tl">
                    <a:srgbClr val="000000"/>
                  </a:outerShdw>
                </a:effectLst>
                <a:latin typeface="Times New Roman" pitchFamily="18" charset="0"/>
              </a:rPr>
              <a:t>, </a:t>
            </a:r>
            <a:r>
              <a:rPr lang="en-US" sz="1600" b="1" i="1" dirty="0">
                <a:solidFill>
                  <a:schemeClr val="bg1"/>
                </a:solidFill>
                <a:effectLst>
                  <a:outerShdw blurRad="38100" dist="38100" dir="2700000" algn="tl">
                    <a:srgbClr val="000000"/>
                  </a:outerShdw>
                </a:effectLst>
                <a:latin typeface="Times New Roman" pitchFamily="18" charset="0"/>
              </a:rPr>
              <a:t>Archives of Surgery</a:t>
            </a:r>
            <a:r>
              <a:rPr lang="en-US" sz="1600" b="1" dirty="0">
                <a:solidFill>
                  <a:schemeClr val="bg1"/>
                </a:solidFill>
                <a:effectLst>
                  <a:outerShdw blurRad="38100" dist="38100" dir="2700000" algn="tl">
                    <a:srgbClr val="000000"/>
                  </a:outerShdw>
                </a:effectLst>
                <a:latin typeface="Times New Roman" pitchFamily="18" charset="0"/>
              </a:rPr>
              <a:t>, 1973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28625" y="571500"/>
            <a:ext cx="8229600" cy="1143000"/>
          </a:xfrm>
        </p:spPr>
        <p:txBody>
          <a:bodyPr>
            <a:normAutofit fontScale="90000"/>
          </a:bodyPr>
          <a:lstStyle/>
          <a:p>
            <a:pPr eaLnBrk="1" hangingPunct="1"/>
            <a:r>
              <a:rPr lang="en-US" sz="4000" smtClean="0"/>
              <a:t>BPD &amp; BPD w/ DUODENAL SWITCH</a:t>
            </a:r>
          </a:p>
        </p:txBody>
      </p:sp>
      <p:sp>
        <p:nvSpPr>
          <p:cNvPr id="6" name="Footer Placeholder 5"/>
          <p:cNvSpPr>
            <a:spLocks noGrp="1"/>
          </p:cNvSpPr>
          <p:nvPr>
            <p:ph type="ftr" sz="quarter" idx="11"/>
          </p:nvPr>
        </p:nvSpPr>
        <p:spPr/>
        <p:txBody>
          <a:bodyPr/>
          <a:lstStyle/>
          <a:p>
            <a:pPr>
              <a:defRPr/>
            </a:pPr>
            <a:r>
              <a:rPr lang="en-US"/>
              <a:t>from www.utdol.com:Surgical Options for Obesity. 2006.</a:t>
            </a:r>
          </a:p>
        </p:txBody>
      </p:sp>
      <p:pic>
        <p:nvPicPr>
          <p:cNvPr id="36867" name="Picture 5" descr="1"/>
          <p:cNvPicPr>
            <a:picLocks noGrp="1" noChangeAspect="1" noChangeArrowheads="1"/>
          </p:cNvPicPr>
          <p:nvPr>
            <p:ph sz="quarter" idx="1"/>
          </p:nvPr>
        </p:nvPicPr>
        <p:blipFill>
          <a:blip r:embed="rId2"/>
          <a:stretch>
            <a:fillRect/>
          </a:stretch>
        </p:blipFill>
        <p:spPr>
          <a:xfrm>
            <a:off x="856112" y="1600200"/>
            <a:ext cx="2859776" cy="4572000"/>
          </a:xfrm>
          <a:noFill/>
        </p:spPr>
      </p:pic>
      <p:pic>
        <p:nvPicPr>
          <p:cNvPr id="36868" name="Picture 7" descr="1"/>
          <p:cNvPicPr>
            <a:picLocks noGrp="1" noChangeAspect="1" noChangeArrowheads="1"/>
          </p:cNvPicPr>
          <p:nvPr>
            <p:ph sz="quarter" idx="2"/>
          </p:nvPr>
        </p:nvPicPr>
        <p:blipFill>
          <a:blip r:embed="rId3"/>
          <a:stretch>
            <a:fillRect/>
          </a:stretch>
        </p:blipFill>
        <p:spPr>
          <a:xfrm>
            <a:off x="4713453" y="1600200"/>
            <a:ext cx="2771444" cy="45720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sz="4000" smtClean="0"/>
              <a:t>ROUX-EN-Y GASTRIC BYPASS</a:t>
            </a:r>
          </a:p>
        </p:txBody>
      </p:sp>
      <p:sp>
        <p:nvSpPr>
          <p:cNvPr id="37891" name="Rectangle 4"/>
          <p:cNvSpPr>
            <a:spLocks noGrp="1" noChangeArrowheads="1"/>
          </p:cNvSpPr>
          <p:nvPr>
            <p:ph sz="quarter" idx="1"/>
          </p:nvPr>
        </p:nvSpPr>
        <p:spPr/>
        <p:txBody>
          <a:bodyPr/>
          <a:lstStyle/>
          <a:p>
            <a:pPr eaLnBrk="1" hangingPunct="1"/>
            <a:endParaRPr lang="en-US" smtClean="0"/>
          </a:p>
        </p:txBody>
      </p:sp>
      <p:sp>
        <p:nvSpPr>
          <p:cNvPr id="6" name="Footer Placeholder 4"/>
          <p:cNvSpPr>
            <a:spLocks noGrp="1"/>
          </p:cNvSpPr>
          <p:nvPr>
            <p:ph type="ftr" sz="quarter" idx="16"/>
          </p:nvPr>
        </p:nvSpPr>
        <p:spPr/>
        <p:txBody>
          <a:bodyPr/>
          <a:lstStyle/>
          <a:p>
            <a:pPr>
              <a:defRPr/>
            </a:pPr>
            <a:r>
              <a:rPr lang="en-US"/>
              <a:t>from American Family Physician, 2006, 73(8): 1404.</a:t>
            </a:r>
          </a:p>
        </p:txBody>
      </p:sp>
      <p:pic>
        <p:nvPicPr>
          <p:cNvPr id="37893" name="Picture 6" descr="Figure 1."/>
          <p:cNvPicPr>
            <a:picLocks noChangeAspect="1" noChangeArrowheads="1"/>
          </p:cNvPicPr>
          <p:nvPr/>
        </p:nvPicPr>
        <p:blipFill>
          <a:blip r:embed="rId2"/>
          <a:srcRect/>
          <a:stretch>
            <a:fillRect/>
          </a:stretch>
        </p:blipFill>
        <p:spPr bwMode="auto">
          <a:xfrm>
            <a:off x="1214438" y="2143125"/>
            <a:ext cx="6781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astric Bypass.avi">
            <a:hlinkClick r:id="" action="ppaction://media"/>
          </p:cNvPr>
          <p:cNvPicPr>
            <a:picLocks noGrp="1" noRot="1" noChangeAspect="1"/>
          </p:cNvPicPr>
          <p:nvPr>
            <p:ph sz="quarter" idx="1"/>
            <a:videoFile r:link="rId1"/>
          </p:nvPr>
        </p:nvPicPr>
        <p:blipFill>
          <a:blip r:embed="rId3"/>
          <a:stretch>
            <a:fillRect/>
          </a:stretch>
        </p:blipFill>
        <p:spPr>
          <a:xfrm>
            <a:off x="284669" y="-24"/>
            <a:ext cx="8430735" cy="6858024"/>
          </a:xfrm>
          <a:prstGeom prst="rect">
            <a:avLst/>
          </a:prstGeom>
        </p:spPr>
      </p:pic>
    </p:spTree>
    <p:extLst>
      <p:ext uri="{BB962C8B-B14F-4D97-AF65-F5344CB8AC3E}">
        <p14:creationId xmlns="" xmlns:p14="http://schemas.microsoft.com/office/powerpoint/2010/main" val="112065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dirty="0" smtClean="0">
                <a:cs typeface="B Baran" pitchFamily="2" charset="-78"/>
              </a:rPr>
              <a:t>پلیسه زدن معده</a:t>
            </a:r>
            <a:endParaRPr lang="fa-IR" sz="5400" dirty="0">
              <a:cs typeface="B Baran" pitchFamily="2" charset="-78"/>
            </a:endParaRPr>
          </a:p>
        </p:txBody>
      </p:sp>
      <p:pic>
        <p:nvPicPr>
          <p:cNvPr id="4" name="Content Placeholder 3" descr="C:\Users\soheil\Desktop\khalaj\plicatura.jpg"/>
          <p:cNvPicPr>
            <a:picLocks noGrp="1"/>
          </p:cNvPicPr>
          <p:nvPr>
            <p:ph sz="quarter" idx="1"/>
          </p:nvPr>
        </p:nvPicPr>
        <p:blipFill>
          <a:blip r:embed="rId2"/>
          <a:srcRect/>
          <a:stretch>
            <a:fillRect/>
          </a:stretch>
        </p:blipFill>
        <p:spPr bwMode="auto">
          <a:xfrm>
            <a:off x="857224" y="2000240"/>
            <a:ext cx="7072361" cy="407196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fa-IR" sz="6000" dirty="0">
                <a:cs typeface="B Nazanin" pitchFamily="2" charset="-78"/>
              </a:rPr>
              <a:t>پلیسه زدن معده </a:t>
            </a:r>
            <a:r>
              <a:rPr lang="fa-IR" dirty="0">
                <a:cs typeface="B Nazanin" pitchFamily="2" charset="-78"/>
              </a:rPr>
              <a:t/>
            </a:r>
            <a:br>
              <a:rPr lang="fa-IR" dirty="0">
                <a:cs typeface="B Nazanin" pitchFamily="2" charset="-78"/>
              </a:rPr>
            </a:br>
            <a:endParaRPr lang="fa-IR" dirty="0">
              <a:cs typeface="B Titr" pitchFamily="2" charset="-78"/>
            </a:endParaRPr>
          </a:p>
        </p:txBody>
      </p:sp>
      <p:pic>
        <p:nvPicPr>
          <p:cNvPr id="6" name="Gastric Plication Surgery.avi">
            <a:hlinkClick r:id="" action="ppaction://media"/>
          </p:cNvPr>
          <p:cNvPicPr>
            <a:picLocks noGrp="1" noRot="1" noChangeAspect="1"/>
          </p:cNvPicPr>
          <p:nvPr>
            <p:ph sz="quarter" idx="1"/>
            <a:videoFile r:link="rId1"/>
          </p:nvPr>
        </p:nvPicPr>
        <p:blipFill>
          <a:blip r:embed="rId3"/>
          <a:stretch>
            <a:fillRect/>
          </a:stretch>
        </p:blipFill>
        <p:spPr>
          <a:xfrm>
            <a:off x="-33" y="1142984"/>
            <a:ext cx="9144065" cy="5357850"/>
          </a:xfrm>
          <a:prstGeom prst="rect">
            <a:avLst/>
          </a:prstGeom>
        </p:spPr>
      </p:pic>
    </p:spTree>
    <p:extLst>
      <p:ext uri="{BB962C8B-B14F-4D97-AF65-F5344CB8AC3E}">
        <p14:creationId xmlns="" xmlns:p14="http://schemas.microsoft.com/office/powerpoint/2010/main" val="274445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intragastric%20balloon3"/>
          <p:cNvPicPr>
            <a:picLocks noGrp="1" noChangeAspect="1" noChangeArrowheads="1"/>
          </p:cNvPicPr>
          <p:nvPr>
            <p:ph/>
          </p:nvPr>
        </p:nvPicPr>
        <p:blipFill>
          <a:blip r:embed="rId2"/>
          <a:stretch>
            <a:fillRect/>
          </a:stretch>
        </p:blipFill>
        <p:spPr>
          <a:xfrm>
            <a:off x="1857356" y="1004764"/>
            <a:ext cx="4866532" cy="5005270"/>
          </a:xfrm>
          <a:noFill/>
        </p:spPr>
      </p:pic>
      <p:sp>
        <p:nvSpPr>
          <p:cNvPr id="5" name="Footer Placeholder 3"/>
          <p:cNvSpPr>
            <a:spLocks noGrp="1"/>
          </p:cNvSpPr>
          <p:nvPr>
            <p:ph type="ftr" sz="quarter" idx="11"/>
          </p:nvPr>
        </p:nvSpPr>
        <p:spPr/>
        <p:txBody>
          <a:bodyPr/>
          <a:lstStyle/>
          <a:p>
            <a:pPr>
              <a:defRPr/>
            </a:pPr>
            <a:r>
              <a:rPr lang="en-US"/>
              <a:t>from www.obezitecerrahisi.com</a:t>
            </a:r>
          </a:p>
        </p:txBody>
      </p:sp>
      <p:sp>
        <p:nvSpPr>
          <p:cNvPr id="38916" name="Rectangle 2"/>
          <p:cNvSpPr>
            <a:spLocks noGrp="1" noChangeArrowheads="1"/>
          </p:cNvSpPr>
          <p:nvPr>
            <p:ph type="title" idx="4294967295"/>
          </p:nvPr>
        </p:nvSpPr>
        <p:spPr>
          <a:xfrm>
            <a:off x="0" y="-214338"/>
            <a:ext cx="8229600" cy="1143000"/>
          </a:xfrm>
        </p:spPr>
        <p:txBody>
          <a:bodyPr>
            <a:normAutofit/>
          </a:bodyPr>
          <a:lstStyle/>
          <a:p>
            <a:pPr algn="ctr" eaLnBrk="1" hangingPunct="1"/>
            <a:r>
              <a:rPr lang="fa-IR" sz="4800" dirty="0" smtClean="0">
                <a:cs typeface="B Titr" pitchFamily="2" charset="-78"/>
              </a:rPr>
              <a:t>بالون معده</a:t>
            </a:r>
            <a:endParaRPr lang="en-US" sz="4800" dirty="0" smtClean="0">
              <a:cs typeface="B Tit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115328" cy="1143000"/>
          </a:xfrm>
        </p:spPr>
        <p:txBody>
          <a:bodyPr>
            <a:normAutofit/>
          </a:bodyPr>
          <a:lstStyle/>
          <a:p>
            <a:pPr algn="ctr"/>
            <a:r>
              <a:rPr lang="fa-IR" sz="2800" b="1" dirty="0" smtClean="0">
                <a:solidFill>
                  <a:srgbClr val="0070C0"/>
                </a:solidFill>
                <a:cs typeface="B Titr" pitchFamily="2" charset="-78"/>
              </a:rPr>
              <a:t>کدام روش جراحی چاقی بهتر است ؟( لاپاراسکوپی یا عمل باز ) </a:t>
            </a:r>
            <a:endParaRPr lang="en-US" sz="2800" b="1" dirty="0">
              <a:solidFill>
                <a:srgbClr val="0070C0"/>
              </a:solidFill>
              <a:cs typeface="B Titr" pitchFamily="2" charset="-78"/>
            </a:endParaRPr>
          </a:p>
        </p:txBody>
      </p:sp>
      <p:sp>
        <p:nvSpPr>
          <p:cNvPr id="3" name="Content Placeholder 2"/>
          <p:cNvSpPr>
            <a:spLocks noGrp="1"/>
          </p:cNvSpPr>
          <p:nvPr>
            <p:ph sz="quarter" idx="1"/>
          </p:nvPr>
        </p:nvSpPr>
        <p:spPr/>
        <p:txBody>
          <a:bodyPr>
            <a:normAutofit/>
          </a:bodyPr>
          <a:lstStyle/>
          <a:p>
            <a:pPr algn="r" rtl="1"/>
            <a:r>
              <a:rPr lang="fa-IR" b="1" dirty="0" smtClean="0">
                <a:cs typeface="B Nazanin" pitchFamily="2" charset="-78"/>
              </a:rPr>
              <a:t>شرایط تیم جراحی و بیمارستان </a:t>
            </a:r>
          </a:p>
          <a:p>
            <a:pPr algn="r" rtl="1"/>
            <a:r>
              <a:rPr lang="fa-IR" b="1" dirty="0" smtClean="0">
                <a:cs typeface="B Nazanin" pitchFamily="2" charset="-78"/>
              </a:rPr>
              <a:t>زمان بستری و درد در لاپاراسکوپی کمتر است </a:t>
            </a:r>
          </a:p>
          <a:p>
            <a:pPr algn="r" rtl="1"/>
            <a:r>
              <a:rPr lang="fa-IR" b="1" dirty="0" smtClean="0">
                <a:cs typeface="B Nazanin" pitchFamily="2" charset="-78"/>
              </a:rPr>
              <a:t>کاهش میزان عفونت زخم در لاپاراسکوپی (4% - 3 در مقابل 15%-10) </a:t>
            </a:r>
          </a:p>
          <a:p>
            <a:pPr algn="r" rtl="1"/>
            <a:r>
              <a:rPr lang="fa-IR" b="1" dirty="0" smtClean="0">
                <a:cs typeface="B Nazanin" pitchFamily="2" charset="-78"/>
              </a:rPr>
              <a:t>کاهش فتق محل عمل در لاپاراسکوپی (18% در مقابل 24%) </a:t>
            </a:r>
          </a:p>
          <a:p>
            <a:pPr algn="r" rtl="1"/>
            <a:r>
              <a:rPr lang="fa-IR" b="1" dirty="0" smtClean="0">
                <a:cs typeface="B Nazanin" pitchFamily="2" charset="-78"/>
              </a:rPr>
              <a:t>کاهش مشکلات ریوی در لاپاراسکوپ</a:t>
            </a:r>
          </a:p>
          <a:p>
            <a:pPr algn="r" rtl="1"/>
            <a:r>
              <a:rPr lang="fa-IR" b="1" dirty="0" smtClean="0">
                <a:cs typeface="B Nazanin" pitchFamily="2" charset="-78"/>
              </a:rPr>
              <a:t>مرک و میر در لاپاراسکوپی کمتر است ( 17% در مقابل 79%)</a:t>
            </a:r>
          </a:p>
          <a:p>
            <a:pPr algn="r" rtl="1"/>
            <a:r>
              <a:rPr lang="fa-IR" b="1" dirty="0" smtClean="0">
                <a:cs typeface="B Nazanin" pitchFamily="2" charset="-78"/>
              </a:rPr>
              <a:t>نتایج کاهش وزن در دراز مدت برابر است </a:t>
            </a:r>
          </a:p>
          <a:p>
            <a:pPr algn="r" rtl="1"/>
            <a:r>
              <a:rPr lang="fa-IR" b="1" dirty="0" smtClean="0">
                <a:cs typeface="B Nazanin" pitchFamily="2" charset="-78"/>
              </a:rPr>
              <a:t>منحنی آموزشی در لاپاراسکوپی بسیار کند است </a:t>
            </a:r>
            <a:endParaRPr lang="en-US" b="1" dirty="0">
              <a:cs typeface="B Nazanin" pitchFamily="2" charset="-78"/>
            </a:endParaRPr>
          </a:p>
        </p:txBody>
      </p:sp>
    </p:spTree>
    <p:extLst>
      <p:ext uri="{BB962C8B-B14F-4D97-AF65-F5344CB8AC3E}">
        <p14:creationId xmlns="" xmlns:p14="http://schemas.microsoft.com/office/powerpoint/2010/main" val="1856076332"/>
      </p:ext>
    </p:extLst>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0"/>
            <a:ext cx="7467600" cy="1143000"/>
          </a:xfrm>
        </p:spPr>
        <p:txBody>
          <a:bodyPr>
            <a:normAutofit/>
          </a:bodyPr>
          <a:lstStyle/>
          <a:p>
            <a:pPr algn="ctr"/>
            <a:r>
              <a:rPr lang="fa-IR" dirty="0" smtClean="0">
                <a:cs typeface="B Titr" pitchFamily="2" charset="-78"/>
              </a:rPr>
              <a:t>مقایسه روش لاپاروسکوپی و جراحی باز</a:t>
            </a:r>
            <a:endParaRPr lang="fa-IR" dirty="0">
              <a:cs typeface="B Titr" pitchFamily="2" charset="-78"/>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207619740"/>
              </p:ext>
            </p:extLst>
          </p:nvPr>
        </p:nvGraphicFramePr>
        <p:xfrm>
          <a:off x="857224" y="1357298"/>
          <a:ext cx="7391400" cy="4844054"/>
        </p:xfrm>
        <a:graphic>
          <a:graphicData uri="http://schemas.openxmlformats.org/drawingml/2006/table">
            <a:tbl>
              <a:tblPr rtl="1" firstRow="1" bandRow="1">
                <a:tableStyleId>{5C22544A-7EE6-4342-B048-85BDC9FD1C3A}</a:tableStyleId>
              </a:tblPr>
              <a:tblGrid>
                <a:gridCol w="2463800"/>
                <a:gridCol w="2463800"/>
                <a:gridCol w="2463800"/>
              </a:tblGrid>
              <a:tr h="555127">
                <a:tc>
                  <a:txBody>
                    <a:bodyPr/>
                    <a:lstStyle/>
                    <a:p>
                      <a:pPr algn="ctr" rtl="1"/>
                      <a:r>
                        <a:rPr lang="fa-IR" sz="2000" b="1" dirty="0" smtClean="0">
                          <a:cs typeface="B Titr" pitchFamily="2" charset="-78"/>
                        </a:rPr>
                        <a:t>عارضه</a:t>
                      </a:r>
                      <a:endParaRPr lang="fa-IR" sz="2000" b="1" dirty="0">
                        <a:cs typeface="B Titr" pitchFamily="2" charset="-78"/>
                      </a:endParaRPr>
                    </a:p>
                  </a:txBody>
                  <a:tcPr/>
                </a:tc>
                <a:tc>
                  <a:txBody>
                    <a:bodyPr/>
                    <a:lstStyle/>
                    <a:p>
                      <a:pPr algn="ctr" rtl="1"/>
                      <a:r>
                        <a:rPr lang="fa-IR" sz="2000" b="1" dirty="0" smtClean="0">
                          <a:cs typeface="B Titr" pitchFamily="2" charset="-78"/>
                        </a:rPr>
                        <a:t>لاپاروسکوپی</a:t>
                      </a:r>
                      <a:endParaRPr lang="fa-IR" sz="2000" b="1" dirty="0">
                        <a:cs typeface="B Titr" pitchFamily="2" charset="-78"/>
                      </a:endParaRPr>
                    </a:p>
                  </a:txBody>
                  <a:tcPr/>
                </a:tc>
                <a:tc>
                  <a:txBody>
                    <a:bodyPr/>
                    <a:lstStyle/>
                    <a:p>
                      <a:pPr algn="ctr" rtl="1"/>
                      <a:r>
                        <a:rPr lang="fa-IR" sz="2000" b="1" dirty="0" smtClean="0">
                          <a:cs typeface="B Titr" pitchFamily="2" charset="-78"/>
                        </a:rPr>
                        <a:t>جراحی باز</a:t>
                      </a:r>
                      <a:endParaRPr lang="fa-IR" sz="2000" b="1" dirty="0">
                        <a:cs typeface="B Titr" pitchFamily="2" charset="-78"/>
                      </a:endParaRPr>
                    </a:p>
                  </a:txBody>
                  <a:tcPr/>
                </a:tc>
              </a:tr>
              <a:tr h="555127">
                <a:tc>
                  <a:txBody>
                    <a:bodyPr/>
                    <a:lstStyle/>
                    <a:p>
                      <a:pPr algn="ctr" rtl="1"/>
                      <a:r>
                        <a:rPr lang="fa-IR" sz="2000" b="1" dirty="0" smtClean="0">
                          <a:cs typeface="B Titr" pitchFamily="2" charset="-78"/>
                        </a:rPr>
                        <a:t>عفونت زخم</a:t>
                      </a:r>
                      <a:endParaRPr lang="fa-IR" sz="2000" b="1" dirty="0">
                        <a:cs typeface="B Titr" pitchFamily="2" charset="-78"/>
                      </a:endParaRPr>
                    </a:p>
                  </a:txBody>
                  <a:tcPr/>
                </a:tc>
                <a:tc>
                  <a:txBody>
                    <a:bodyPr/>
                    <a:lstStyle/>
                    <a:p>
                      <a:pPr algn="ctr" rtl="1"/>
                      <a:r>
                        <a:rPr lang="fa-IR" sz="2000" b="1" dirty="0" smtClean="0">
                          <a:cs typeface="B Titr" pitchFamily="2" charset="-78"/>
                        </a:rPr>
                        <a:t>4-3</a:t>
                      </a:r>
                      <a:r>
                        <a:rPr lang="fa-IR" sz="2000" b="1" baseline="0" dirty="0" smtClean="0">
                          <a:cs typeface="B Titr" pitchFamily="2" charset="-78"/>
                        </a:rPr>
                        <a:t> %</a:t>
                      </a:r>
                      <a:endParaRPr lang="fa-IR" sz="2000" b="1" dirty="0">
                        <a:cs typeface="B Titr" pitchFamily="2" charset="-78"/>
                      </a:endParaRPr>
                    </a:p>
                  </a:txBody>
                  <a:tcPr/>
                </a:tc>
                <a:tc>
                  <a:txBody>
                    <a:bodyPr/>
                    <a:lstStyle/>
                    <a:p>
                      <a:pPr algn="ctr" rtl="1"/>
                      <a:r>
                        <a:rPr lang="fa-IR" sz="2000" b="1" dirty="0" smtClean="0">
                          <a:cs typeface="B Titr" pitchFamily="2" charset="-78"/>
                        </a:rPr>
                        <a:t>15-10 %</a:t>
                      </a:r>
                      <a:endParaRPr lang="fa-IR" sz="2000" b="1" dirty="0">
                        <a:cs typeface="B Titr" pitchFamily="2" charset="-78"/>
                      </a:endParaRPr>
                    </a:p>
                  </a:txBody>
                  <a:tcPr/>
                </a:tc>
              </a:tr>
              <a:tr h="555127">
                <a:tc>
                  <a:txBody>
                    <a:bodyPr/>
                    <a:lstStyle/>
                    <a:p>
                      <a:pPr algn="ctr" rtl="1"/>
                      <a:r>
                        <a:rPr lang="fa-IR" sz="2000" b="1" dirty="0" smtClean="0">
                          <a:cs typeface="B Titr" pitchFamily="2" charset="-78"/>
                        </a:rPr>
                        <a:t>فتق ناحیه برش</a:t>
                      </a:r>
                      <a:endParaRPr lang="fa-IR" sz="2000" b="1" dirty="0">
                        <a:cs typeface="B Titr" pitchFamily="2" charset="-78"/>
                      </a:endParaRPr>
                    </a:p>
                  </a:txBody>
                  <a:tcPr/>
                </a:tc>
                <a:tc>
                  <a:txBody>
                    <a:bodyPr/>
                    <a:lstStyle/>
                    <a:p>
                      <a:pPr algn="ctr" rtl="1"/>
                      <a:r>
                        <a:rPr lang="fa-IR" sz="2000" b="1" dirty="0" smtClean="0">
                          <a:cs typeface="B Titr" pitchFamily="2" charset="-78"/>
                        </a:rPr>
                        <a:t>1.8</a:t>
                      </a:r>
                      <a:r>
                        <a:rPr lang="fa-IR" sz="2000" b="1" baseline="0" dirty="0" smtClean="0">
                          <a:cs typeface="B Titr" pitchFamily="2" charset="-78"/>
                        </a:rPr>
                        <a:t> – 0 %</a:t>
                      </a:r>
                      <a:endParaRPr lang="fa-IR" sz="2000" b="1" dirty="0">
                        <a:cs typeface="B Titr" pitchFamily="2" charset="-78"/>
                      </a:endParaRPr>
                    </a:p>
                  </a:txBody>
                  <a:tcPr/>
                </a:tc>
                <a:tc>
                  <a:txBody>
                    <a:bodyPr/>
                    <a:lstStyle/>
                    <a:p>
                      <a:pPr algn="ctr" rtl="1"/>
                      <a:r>
                        <a:rPr lang="fa-IR" sz="2000" b="1" dirty="0" smtClean="0">
                          <a:cs typeface="B Titr" pitchFamily="2" charset="-78"/>
                        </a:rPr>
                        <a:t>بیش از 24 %</a:t>
                      </a:r>
                      <a:endParaRPr lang="fa-IR" sz="2000" b="1" dirty="0">
                        <a:cs typeface="B Titr" pitchFamily="2" charset="-78"/>
                      </a:endParaRPr>
                    </a:p>
                  </a:txBody>
                  <a:tcPr/>
                </a:tc>
              </a:tr>
              <a:tr h="555127">
                <a:tc>
                  <a:txBody>
                    <a:bodyPr/>
                    <a:lstStyle/>
                    <a:p>
                      <a:pPr algn="ctr" rtl="1"/>
                      <a:r>
                        <a:rPr lang="fa-IR" sz="2000" b="1" dirty="0" smtClean="0">
                          <a:cs typeface="B Titr" pitchFamily="2" charset="-78"/>
                        </a:rPr>
                        <a:t>درد بعد از عمل</a:t>
                      </a:r>
                      <a:endParaRPr lang="fa-IR" sz="2000" b="1" dirty="0">
                        <a:cs typeface="B Titr" pitchFamily="2" charset="-78"/>
                      </a:endParaRPr>
                    </a:p>
                  </a:txBody>
                  <a:tcPr/>
                </a:tc>
                <a:tc>
                  <a:txBody>
                    <a:bodyPr/>
                    <a:lstStyle/>
                    <a:p>
                      <a:pPr algn="ctr" rtl="1"/>
                      <a:r>
                        <a:rPr lang="fa-IR" sz="2000" b="1" dirty="0" smtClean="0">
                          <a:cs typeface="B Titr" pitchFamily="2" charset="-78"/>
                        </a:rPr>
                        <a:t>کمتر</a:t>
                      </a:r>
                      <a:endParaRPr lang="fa-IR" sz="2000" b="1" dirty="0">
                        <a:cs typeface="B Titr" pitchFamily="2" charset="-78"/>
                      </a:endParaRPr>
                    </a:p>
                  </a:txBody>
                  <a:tcPr/>
                </a:tc>
                <a:tc>
                  <a:txBody>
                    <a:bodyPr/>
                    <a:lstStyle/>
                    <a:p>
                      <a:pPr algn="ctr" rtl="1"/>
                      <a:r>
                        <a:rPr lang="fa-IR" sz="2000" b="1" dirty="0" smtClean="0">
                          <a:cs typeface="B Titr" pitchFamily="2" charset="-78"/>
                        </a:rPr>
                        <a:t>بیشتر</a:t>
                      </a:r>
                      <a:endParaRPr lang="fa-IR" sz="2000" b="1" dirty="0">
                        <a:cs typeface="B Titr" pitchFamily="2" charset="-78"/>
                      </a:endParaRPr>
                    </a:p>
                  </a:txBody>
                  <a:tcPr/>
                </a:tc>
              </a:tr>
              <a:tr h="958165">
                <a:tc>
                  <a:txBody>
                    <a:bodyPr/>
                    <a:lstStyle/>
                    <a:p>
                      <a:pPr algn="ctr" rtl="1"/>
                      <a:r>
                        <a:rPr lang="fa-IR" sz="2000" b="1" dirty="0" smtClean="0">
                          <a:cs typeface="B Titr" pitchFamily="2" charset="-78"/>
                        </a:rPr>
                        <a:t>مدت بستری در بیمارستان</a:t>
                      </a:r>
                      <a:endParaRPr lang="fa-IR" sz="2000" b="1" dirty="0">
                        <a:cs typeface="B Titr" pitchFamily="2" charset="-78"/>
                      </a:endParaRPr>
                    </a:p>
                  </a:txBody>
                  <a:tcPr/>
                </a:tc>
                <a:tc>
                  <a:txBody>
                    <a:bodyPr/>
                    <a:lstStyle/>
                    <a:p>
                      <a:pPr algn="ctr" rtl="1"/>
                      <a:r>
                        <a:rPr lang="fa-IR" sz="2000" b="1" dirty="0" smtClean="0">
                          <a:cs typeface="B Titr" pitchFamily="2" charset="-78"/>
                        </a:rPr>
                        <a:t>کمتر</a:t>
                      </a:r>
                      <a:endParaRPr lang="fa-IR" sz="2000" b="1" dirty="0">
                        <a:cs typeface="B Titr" pitchFamily="2" charset="-78"/>
                      </a:endParaRPr>
                    </a:p>
                  </a:txBody>
                  <a:tcPr/>
                </a:tc>
                <a:tc>
                  <a:txBody>
                    <a:bodyPr/>
                    <a:lstStyle/>
                    <a:p>
                      <a:pPr algn="ctr" rtl="1"/>
                      <a:r>
                        <a:rPr lang="fa-IR" sz="2000" b="1" dirty="0" smtClean="0">
                          <a:cs typeface="B Titr" pitchFamily="2" charset="-78"/>
                        </a:rPr>
                        <a:t>بیشتر</a:t>
                      </a:r>
                      <a:endParaRPr lang="fa-IR" sz="2000" b="1" dirty="0">
                        <a:cs typeface="B Titr" pitchFamily="2" charset="-78"/>
                      </a:endParaRPr>
                    </a:p>
                  </a:txBody>
                  <a:tcPr/>
                </a:tc>
              </a:tr>
              <a:tr h="555127">
                <a:tc>
                  <a:txBody>
                    <a:bodyPr/>
                    <a:lstStyle/>
                    <a:p>
                      <a:pPr algn="ctr" rtl="1"/>
                      <a:r>
                        <a:rPr lang="fa-IR" sz="2000" b="1" dirty="0" smtClean="0">
                          <a:cs typeface="B Titr" pitchFamily="2" charset="-78"/>
                        </a:rPr>
                        <a:t>زمان بازگشت به کار</a:t>
                      </a:r>
                      <a:endParaRPr lang="fa-IR" sz="2000" b="1" dirty="0">
                        <a:cs typeface="B Titr" pitchFamily="2" charset="-78"/>
                      </a:endParaRPr>
                    </a:p>
                  </a:txBody>
                  <a:tcPr/>
                </a:tc>
                <a:tc>
                  <a:txBody>
                    <a:bodyPr/>
                    <a:lstStyle/>
                    <a:p>
                      <a:pPr algn="ctr" rtl="1"/>
                      <a:r>
                        <a:rPr lang="fa-IR" sz="2000" b="1" dirty="0" smtClean="0">
                          <a:cs typeface="B Titr" pitchFamily="2" charset="-78"/>
                        </a:rPr>
                        <a:t>سریعتر</a:t>
                      </a:r>
                      <a:endParaRPr lang="fa-IR" sz="2000" b="1" dirty="0">
                        <a:cs typeface="B Titr" pitchFamily="2" charset="-78"/>
                      </a:endParaRPr>
                    </a:p>
                  </a:txBody>
                  <a:tcPr/>
                </a:tc>
                <a:tc>
                  <a:txBody>
                    <a:bodyPr/>
                    <a:lstStyle/>
                    <a:p>
                      <a:pPr algn="ctr" rtl="1"/>
                      <a:r>
                        <a:rPr lang="fa-IR" sz="2000" b="1" dirty="0" smtClean="0">
                          <a:cs typeface="B Titr" pitchFamily="2" charset="-78"/>
                        </a:rPr>
                        <a:t>کند تر</a:t>
                      </a:r>
                      <a:endParaRPr lang="fa-IR" sz="2000" b="1" dirty="0">
                        <a:cs typeface="B Titr" pitchFamily="2" charset="-78"/>
                      </a:endParaRPr>
                    </a:p>
                  </a:txBody>
                  <a:tcPr/>
                </a:tc>
              </a:tr>
              <a:tr h="555127">
                <a:tc>
                  <a:txBody>
                    <a:bodyPr/>
                    <a:lstStyle/>
                    <a:p>
                      <a:pPr algn="ctr" rtl="1"/>
                      <a:r>
                        <a:rPr lang="fa-IR" sz="2000" b="1" dirty="0" smtClean="0">
                          <a:cs typeface="B Titr" pitchFamily="2" charset="-78"/>
                        </a:rPr>
                        <a:t>کاهش وزن تا 6 ماه بعد</a:t>
                      </a:r>
                      <a:endParaRPr lang="fa-IR" sz="2000" b="1" dirty="0">
                        <a:cs typeface="B Titr" pitchFamily="2" charset="-78"/>
                      </a:endParaRPr>
                    </a:p>
                  </a:txBody>
                  <a:tcPr/>
                </a:tc>
                <a:tc>
                  <a:txBody>
                    <a:bodyPr/>
                    <a:lstStyle/>
                    <a:p>
                      <a:pPr algn="ctr" rtl="1"/>
                      <a:r>
                        <a:rPr lang="fa-IR" sz="2000" b="1" dirty="0" smtClean="0">
                          <a:cs typeface="B Titr" pitchFamily="2" charset="-78"/>
                        </a:rPr>
                        <a:t>بیشتر</a:t>
                      </a:r>
                      <a:endParaRPr lang="fa-IR" sz="2000" b="1" dirty="0">
                        <a:cs typeface="B Titr" pitchFamily="2" charset="-78"/>
                      </a:endParaRPr>
                    </a:p>
                  </a:txBody>
                  <a:tcPr/>
                </a:tc>
                <a:tc>
                  <a:txBody>
                    <a:bodyPr/>
                    <a:lstStyle/>
                    <a:p>
                      <a:pPr algn="ctr" rtl="1"/>
                      <a:r>
                        <a:rPr lang="fa-IR" sz="2000" b="1" dirty="0" smtClean="0">
                          <a:cs typeface="B Titr" pitchFamily="2" charset="-78"/>
                        </a:rPr>
                        <a:t>کمتر</a:t>
                      </a:r>
                      <a:endParaRPr lang="fa-IR" sz="2000" b="1" dirty="0">
                        <a:cs typeface="B Titr" pitchFamily="2" charset="-78"/>
                      </a:endParaRPr>
                    </a:p>
                  </a:txBody>
                  <a:tcPr/>
                </a:tc>
              </a:tr>
              <a:tr h="555127">
                <a:tc>
                  <a:txBody>
                    <a:bodyPr/>
                    <a:lstStyle/>
                    <a:p>
                      <a:pPr algn="ctr" rtl="1"/>
                      <a:r>
                        <a:rPr lang="fa-IR" sz="2000" b="1" dirty="0" smtClean="0">
                          <a:cs typeface="B Titr" pitchFamily="2" charset="-78"/>
                        </a:rPr>
                        <a:t>کاهش وزن طولانی</a:t>
                      </a:r>
                      <a:r>
                        <a:rPr lang="fa-IR" sz="2000" b="1" baseline="0" dirty="0" smtClean="0">
                          <a:cs typeface="B Titr" pitchFamily="2" charset="-78"/>
                        </a:rPr>
                        <a:t> مدت</a:t>
                      </a:r>
                      <a:endParaRPr lang="fa-IR" sz="2000" b="1" dirty="0">
                        <a:cs typeface="B Titr" pitchFamily="2" charset="-78"/>
                      </a:endParaRPr>
                    </a:p>
                  </a:txBody>
                  <a:tcPr/>
                </a:tc>
                <a:tc gridSpan="2">
                  <a:txBody>
                    <a:bodyPr/>
                    <a:lstStyle/>
                    <a:p>
                      <a:pPr algn="ctr" rtl="1"/>
                      <a:r>
                        <a:rPr lang="fa-IR" sz="2000" b="1" dirty="0" smtClean="0">
                          <a:cs typeface="B Titr" pitchFamily="2" charset="-78"/>
                        </a:rPr>
                        <a:t>مساوی</a:t>
                      </a:r>
                      <a:endParaRPr lang="fa-IR" sz="2000" b="1" dirty="0">
                        <a:cs typeface="B Titr" pitchFamily="2" charset="-78"/>
                      </a:endParaRPr>
                    </a:p>
                  </a:txBody>
                  <a:tcPr/>
                </a:tc>
                <a:tc hMerge="1">
                  <a:txBody>
                    <a:bodyPr/>
                    <a:lstStyle/>
                    <a:p>
                      <a:pPr algn="ctr" rtl="1"/>
                      <a:endParaRPr lang="fa-IR" sz="2000" b="1" dirty="0"/>
                    </a:p>
                  </a:txBody>
                  <a:tcPr/>
                </a:tc>
              </a:tr>
            </a:tbl>
          </a:graphicData>
        </a:graphic>
      </p:graphicFrame>
    </p:spTree>
    <p:extLst>
      <p:ext uri="{BB962C8B-B14F-4D97-AF65-F5344CB8AC3E}">
        <p14:creationId xmlns="" xmlns:p14="http://schemas.microsoft.com/office/powerpoint/2010/main" val="117496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Autofit/>
          </a:bodyPr>
          <a:lstStyle/>
          <a:p>
            <a:pPr algn="ctr" eaLnBrk="1" hangingPunct="1"/>
            <a:r>
              <a:rPr lang="fa-IR" sz="6000" b="1" dirty="0" smtClean="0">
                <a:solidFill>
                  <a:schemeClr val="accent2"/>
                </a:solidFill>
                <a:cs typeface="B Titr" pitchFamily="2" charset="-78"/>
              </a:rPr>
              <a:t>زيان چاقي زياد</a:t>
            </a:r>
            <a:endParaRPr lang="en-US" sz="11500" b="1" dirty="0" smtClean="0">
              <a:solidFill>
                <a:schemeClr val="accent2"/>
              </a:solidFill>
              <a:cs typeface="B Titr" pitchFamily="2" charset="-78"/>
            </a:endParaRPr>
          </a:p>
        </p:txBody>
      </p:sp>
      <p:sp>
        <p:nvSpPr>
          <p:cNvPr id="61443" name="Rectangle 3"/>
          <p:cNvSpPr>
            <a:spLocks noGrp="1" noChangeArrowheads="1"/>
          </p:cNvSpPr>
          <p:nvPr>
            <p:ph type="subTitle" idx="4294967295"/>
          </p:nvPr>
        </p:nvSpPr>
        <p:spPr>
          <a:xfrm>
            <a:off x="357158" y="1357298"/>
            <a:ext cx="8215370" cy="4537075"/>
          </a:xfrm>
        </p:spPr>
        <p:txBody>
          <a:bodyPr>
            <a:normAutofit/>
          </a:bodyPr>
          <a:lstStyle/>
          <a:p>
            <a:pPr algn="just" rtl="1" eaLnBrk="1" hangingPunct="1">
              <a:lnSpc>
                <a:spcPct val="130000"/>
              </a:lnSpc>
            </a:pPr>
            <a:r>
              <a:rPr lang="fa-IR" sz="2800" b="1" dirty="0" smtClean="0">
                <a:solidFill>
                  <a:schemeClr val="tx1"/>
                </a:solidFill>
                <a:cs typeface="B Titr" pitchFamily="2" charset="-78"/>
              </a:rPr>
              <a:t>روي هم رفته چاق بيش از حد كه به سن رشد رسيده باشد براي مرگ نابهنگام آماده تر از غير خودشانند. به ويژه اگر هم از اوايل زندگي چاق پرورده شده باشند و به جواني و سن رشد برسند مرگ در انتظارشان است ... رگهايشان نازك و باريك و زير فشار واقع شده اند. بسا آسان سكته، فلج، خفقان، فساد معده و روده، سوء تنفس، غش كردن و تبهاي بغرنج و شديد مهمان اين بدن چاق مي شوند.</a:t>
            </a:r>
            <a:endParaRPr lang="en-US" sz="2800" b="1" dirty="0" smtClean="0">
              <a:solidFill>
                <a:schemeClr val="tx1"/>
              </a:solidFill>
              <a:cs typeface="B Titr" pitchFamily="2" charset="-78"/>
            </a:endParaRPr>
          </a:p>
        </p:txBody>
      </p:sp>
      <p:sp>
        <p:nvSpPr>
          <p:cNvPr id="61444" name="Text Box 4"/>
          <p:cNvSpPr txBox="1">
            <a:spLocks noChangeArrowheads="1"/>
          </p:cNvSpPr>
          <p:nvPr/>
        </p:nvSpPr>
        <p:spPr bwMode="auto">
          <a:xfrm>
            <a:off x="179388" y="6238875"/>
            <a:ext cx="8639175" cy="274638"/>
          </a:xfrm>
          <a:prstGeom prst="rect">
            <a:avLst/>
          </a:prstGeom>
          <a:noFill/>
          <a:ln w="9525">
            <a:noFill/>
            <a:miter lim="800000"/>
            <a:headEnd/>
            <a:tailEnd/>
          </a:ln>
        </p:spPr>
        <p:txBody>
          <a:bodyPr wrap="none">
            <a:spAutoFit/>
          </a:bodyPr>
          <a:lstStyle/>
          <a:p>
            <a:pPr algn="r" rtl="1"/>
            <a:r>
              <a:rPr lang="fa-IR" sz="1200" b="1" dirty="0">
                <a:solidFill>
                  <a:srgbClr val="66FFFF"/>
                </a:solidFill>
                <a:latin typeface="Calibri" pitchFamily="34" charset="0"/>
                <a:cs typeface="B Titr" pitchFamily="2" charset="-78"/>
              </a:rPr>
              <a:t>شيخ الرئيس ابوعلي سينا، قانون در طب، كتاب اول، ترجمه عبدالرحمن شرفكندي </a:t>
            </a:r>
            <a:r>
              <a:rPr lang="en-US" sz="1200" b="1" dirty="0">
                <a:solidFill>
                  <a:srgbClr val="66FFFF"/>
                </a:solidFill>
                <a:latin typeface="Calibri" pitchFamily="34" charset="0"/>
              </a:rPr>
              <a:t>Medicine                     </a:t>
            </a:r>
            <a:r>
              <a:rPr lang="fa-IR" sz="1200" b="1" dirty="0">
                <a:solidFill>
                  <a:srgbClr val="66FFFF"/>
                </a:solidFill>
                <a:latin typeface="Calibri" pitchFamily="34" charset="0"/>
                <a:cs typeface="B Titr" pitchFamily="2" charset="-78"/>
              </a:rPr>
              <a:t> </a:t>
            </a:r>
            <a:r>
              <a:rPr lang="en-US" sz="1200" b="1" dirty="0">
                <a:solidFill>
                  <a:srgbClr val="66FFFF"/>
                </a:solidFill>
                <a:latin typeface="Calibri" pitchFamily="34" charset="0"/>
              </a:rPr>
              <a:t>Avicenna (980-1037 AD), The Canon of</a:t>
            </a:r>
          </a:p>
        </p:txBody>
      </p:sp>
    </p:spTree>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002060"/>
                </a:solidFill>
                <a:cs typeface="B Titr" pitchFamily="2" charset="-78"/>
              </a:rPr>
              <a:t>عوارض بای پس روده </a:t>
            </a:r>
            <a:endParaRPr lang="en-US" dirty="0">
              <a:solidFill>
                <a:srgbClr val="002060"/>
              </a:solidFill>
              <a:cs typeface="B Titr" pitchFamily="2" charset="-78"/>
            </a:endParaRPr>
          </a:p>
        </p:txBody>
      </p:sp>
      <p:sp>
        <p:nvSpPr>
          <p:cNvPr id="3" name="Content Placeholder 2"/>
          <p:cNvSpPr>
            <a:spLocks noGrp="1"/>
          </p:cNvSpPr>
          <p:nvPr>
            <p:ph sz="quarter" idx="1"/>
          </p:nvPr>
        </p:nvSpPr>
        <p:spPr/>
        <p:txBody>
          <a:bodyPr>
            <a:normAutofit/>
          </a:bodyPr>
          <a:lstStyle/>
          <a:p>
            <a:pPr marL="514350" indent="-514350" algn="r" rtl="1">
              <a:buFont typeface="+mj-lt"/>
              <a:buAutoNum type="arabicPeriod"/>
            </a:pPr>
            <a:r>
              <a:rPr lang="fa-IR" sz="3200" b="1" dirty="0" smtClean="0">
                <a:cs typeface="B Nazanin" pitchFamily="2" charset="-78"/>
              </a:rPr>
              <a:t>اسهال شدید </a:t>
            </a:r>
          </a:p>
          <a:p>
            <a:pPr marL="514350" indent="-514350" algn="r" rtl="1">
              <a:buFont typeface="+mj-lt"/>
              <a:buAutoNum type="arabicPeriod"/>
            </a:pPr>
            <a:r>
              <a:rPr lang="fa-IR" sz="3200" b="1" dirty="0" smtClean="0">
                <a:cs typeface="B Nazanin" pitchFamily="2" charset="-78"/>
              </a:rPr>
              <a:t>گازهای روده بسیار بدبو</a:t>
            </a:r>
          </a:p>
          <a:p>
            <a:pPr marL="514350" indent="-514350" algn="r" rtl="1">
              <a:buFont typeface="+mj-lt"/>
              <a:buAutoNum type="arabicPeriod"/>
            </a:pPr>
            <a:r>
              <a:rPr lang="fa-IR" sz="3200" b="1" dirty="0" smtClean="0">
                <a:cs typeface="B Nazanin" pitchFamily="2" charset="-78"/>
              </a:rPr>
              <a:t>اختلالات الکترولیت و پروتئین </a:t>
            </a:r>
          </a:p>
          <a:p>
            <a:pPr marL="514350" indent="-514350" algn="r" rtl="1">
              <a:buFont typeface="+mj-lt"/>
              <a:buAutoNum type="arabicPeriod"/>
            </a:pPr>
            <a:r>
              <a:rPr lang="fa-IR" sz="3200" b="1" dirty="0" smtClean="0">
                <a:cs typeface="B Nazanin" pitchFamily="2" charset="-78"/>
              </a:rPr>
              <a:t>سنگ کلیه</a:t>
            </a:r>
          </a:p>
          <a:p>
            <a:pPr marL="514350" indent="-514350" algn="r" rtl="1">
              <a:buFont typeface="+mj-lt"/>
              <a:buAutoNum type="arabicPeriod"/>
            </a:pPr>
            <a:r>
              <a:rPr lang="fa-IR" sz="3200" b="1" dirty="0" smtClean="0">
                <a:cs typeface="B Nazanin" pitchFamily="2" charset="-78"/>
              </a:rPr>
              <a:t>نارسایی کبد و سیروز </a:t>
            </a:r>
          </a:p>
          <a:p>
            <a:pPr marL="514350" indent="-514350" algn="r" rtl="1">
              <a:buFont typeface="+mj-lt"/>
              <a:buAutoNum type="arabicPeriod"/>
            </a:pPr>
            <a:r>
              <a:rPr lang="fa-IR" sz="3200" b="1" dirty="0" smtClean="0">
                <a:cs typeface="B Nazanin" pitchFamily="2" charset="-78"/>
              </a:rPr>
              <a:t>اختلالات مغزی </a:t>
            </a:r>
            <a:endParaRPr lang="en-US" sz="3200" b="1" dirty="0">
              <a:cs typeface="B Nazanin" pitchFamily="2" charset="-78"/>
            </a:endParaRPr>
          </a:p>
        </p:txBody>
      </p:sp>
    </p:spTree>
    <p:extLst>
      <p:ext uri="{BB962C8B-B14F-4D97-AF65-F5344CB8AC3E}">
        <p14:creationId xmlns="" xmlns:p14="http://schemas.microsoft.com/office/powerpoint/2010/main" val="1236985361"/>
      </p:ext>
    </p:extLst>
  </p:cSld>
  <p:clrMapOvr>
    <a:masterClrMapping/>
  </p:clrMapOvr>
  <p:transition>
    <p:wheel spokes="3"/>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002060"/>
                </a:solidFill>
                <a:cs typeface="B Titr" pitchFamily="2" charset="-78"/>
              </a:rPr>
              <a:t>عوارض </a:t>
            </a:r>
            <a:r>
              <a:rPr lang="en-US" dirty="0" smtClean="0">
                <a:solidFill>
                  <a:srgbClr val="002060"/>
                </a:solidFill>
                <a:latin typeface="Albertus Extra Bold" pitchFamily="34" charset="0"/>
                <a:cs typeface="B Titr" pitchFamily="2" charset="-78"/>
              </a:rPr>
              <a:t>BPD</a:t>
            </a:r>
            <a:endParaRPr lang="en-US" dirty="0">
              <a:solidFill>
                <a:srgbClr val="002060"/>
              </a:solidFill>
              <a:latin typeface="Albertus Extra Bold" pitchFamily="34" charset="0"/>
              <a:cs typeface="B Titr" pitchFamily="2" charset="-78"/>
            </a:endParaRPr>
          </a:p>
        </p:txBody>
      </p:sp>
      <p:sp>
        <p:nvSpPr>
          <p:cNvPr id="3" name="Content Placeholder 2"/>
          <p:cNvSpPr>
            <a:spLocks noGrp="1"/>
          </p:cNvSpPr>
          <p:nvPr>
            <p:ph sz="quarter" idx="1"/>
          </p:nvPr>
        </p:nvSpPr>
        <p:spPr/>
        <p:txBody>
          <a:bodyPr>
            <a:normAutofit/>
          </a:bodyPr>
          <a:lstStyle/>
          <a:p>
            <a:pPr algn="r" rtl="1"/>
            <a:r>
              <a:rPr lang="fa-IR" sz="3200" b="1" dirty="0" smtClean="0">
                <a:cs typeface="B Nazanin" pitchFamily="2" charset="-78"/>
              </a:rPr>
              <a:t>اختلالات الکترولیت و پروتئین </a:t>
            </a:r>
          </a:p>
          <a:p>
            <a:pPr algn="r" rtl="1"/>
            <a:r>
              <a:rPr lang="fa-IR" sz="3200" b="1" dirty="0" smtClean="0">
                <a:cs typeface="B Nazanin" pitchFamily="2" charset="-78"/>
              </a:rPr>
              <a:t>اختلال کبدی </a:t>
            </a:r>
          </a:p>
          <a:p>
            <a:pPr algn="r" rtl="1"/>
            <a:r>
              <a:rPr lang="fa-IR" sz="3200" b="1" dirty="0" smtClean="0">
                <a:cs typeface="B Nazanin" pitchFamily="2" charset="-78"/>
              </a:rPr>
              <a:t>اسهال </a:t>
            </a:r>
            <a:endParaRPr lang="en-US" sz="3200" b="1" dirty="0">
              <a:cs typeface="B Nazanin" pitchFamily="2" charset="-78"/>
            </a:endParaRPr>
          </a:p>
        </p:txBody>
      </p:sp>
    </p:spTree>
    <p:extLst>
      <p:ext uri="{BB962C8B-B14F-4D97-AF65-F5344CB8AC3E}">
        <p14:creationId xmlns="" xmlns:p14="http://schemas.microsoft.com/office/powerpoint/2010/main" val="68471513"/>
      </p:ext>
    </p:extLst>
  </p:cSld>
  <p:clrMapOvr>
    <a:masterClrMapping/>
  </p:clrMapOvr>
  <p:transition>
    <p:wheel spokes="3"/>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solidFill>
                  <a:srgbClr val="002060"/>
                </a:solidFill>
                <a:cs typeface="B Titr" pitchFamily="2" charset="-78"/>
              </a:rPr>
              <a:t>عوارض بای پس معده</a:t>
            </a:r>
            <a:r>
              <a:rPr lang="fa-IR" dirty="0" smtClean="0">
                <a:solidFill>
                  <a:srgbClr val="002060"/>
                </a:solidFill>
                <a:cs typeface="B Titr" pitchFamily="2" charset="-78"/>
              </a:rPr>
              <a:t> </a:t>
            </a:r>
            <a:endParaRPr lang="en-US" dirty="0">
              <a:solidFill>
                <a:srgbClr val="002060"/>
              </a:solidFill>
              <a:cs typeface="B Titr" pitchFamily="2" charset="-78"/>
            </a:endParaRPr>
          </a:p>
        </p:txBody>
      </p:sp>
      <p:sp>
        <p:nvSpPr>
          <p:cNvPr id="3" name="Content Placeholder 2"/>
          <p:cNvSpPr>
            <a:spLocks noGrp="1"/>
          </p:cNvSpPr>
          <p:nvPr>
            <p:ph sz="quarter" idx="1"/>
          </p:nvPr>
        </p:nvSpPr>
        <p:spPr/>
        <p:txBody>
          <a:bodyPr>
            <a:normAutofit/>
          </a:bodyPr>
          <a:lstStyle/>
          <a:p>
            <a:pPr algn="r" rtl="1"/>
            <a:r>
              <a:rPr lang="fa-IR" sz="3600" b="1" dirty="0" smtClean="0">
                <a:cs typeface="B Nazanin" pitchFamily="2" charset="-78"/>
              </a:rPr>
              <a:t>سندرم دامپینگ </a:t>
            </a:r>
          </a:p>
          <a:p>
            <a:pPr algn="r" rtl="1"/>
            <a:r>
              <a:rPr lang="fa-IR" sz="3600" b="1" dirty="0" smtClean="0">
                <a:cs typeface="B Nazanin" pitchFamily="2" charset="-78"/>
              </a:rPr>
              <a:t>کمبود آهن و ویتامین </a:t>
            </a:r>
            <a:r>
              <a:rPr lang="en-US" sz="3600" b="1" dirty="0" smtClean="0">
                <a:cs typeface="B Nazanin" pitchFamily="2" charset="-78"/>
              </a:rPr>
              <a:t>B12</a:t>
            </a:r>
          </a:p>
          <a:p>
            <a:pPr algn="r" rtl="1"/>
            <a:r>
              <a:rPr lang="fa-IR" sz="3600" b="1" dirty="0" smtClean="0">
                <a:cs typeface="B Nazanin" pitchFamily="2" charset="-78"/>
              </a:rPr>
              <a:t>اختلالات مربوط به معده باقی مانده </a:t>
            </a:r>
          </a:p>
          <a:p>
            <a:pPr algn="r" rtl="1"/>
            <a:r>
              <a:rPr lang="fa-IR" sz="3600" b="1" dirty="0" smtClean="0">
                <a:cs typeface="B Nazanin" pitchFamily="2" charset="-78"/>
              </a:rPr>
              <a:t>نشت محل آناستوموز</a:t>
            </a:r>
          </a:p>
          <a:p>
            <a:pPr algn="r" rtl="1"/>
            <a:r>
              <a:rPr lang="fa-IR" sz="3600" b="1" dirty="0" smtClean="0">
                <a:cs typeface="B Nazanin" pitchFamily="2" charset="-78"/>
              </a:rPr>
              <a:t>سنگ</a:t>
            </a:r>
            <a:r>
              <a:rPr lang="fa-IR" sz="3600" b="1" dirty="0" smtClean="0">
                <a:solidFill>
                  <a:srgbClr val="FF0000"/>
                </a:solidFill>
                <a:cs typeface="B Nazanin" pitchFamily="2" charset="-78"/>
              </a:rPr>
              <a:t> </a:t>
            </a:r>
            <a:r>
              <a:rPr lang="fa-IR" sz="3600" b="1" dirty="0" smtClean="0">
                <a:cs typeface="B Nazanin" pitchFamily="2" charset="-78"/>
              </a:rPr>
              <a:t>های صفراوی </a:t>
            </a:r>
            <a:endParaRPr lang="en-US" sz="3600" b="1" dirty="0">
              <a:cs typeface="B Nazanin" pitchFamily="2" charset="-78"/>
            </a:endParaRPr>
          </a:p>
        </p:txBody>
      </p:sp>
    </p:spTree>
    <p:extLst>
      <p:ext uri="{BB962C8B-B14F-4D97-AF65-F5344CB8AC3E}">
        <p14:creationId xmlns="" xmlns:p14="http://schemas.microsoft.com/office/powerpoint/2010/main" val="871028793"/>
      </p:ext>
    </p:extLst>
  </p:cSld>
  <p:clrMapOvr>
    <a:masterClrMapping/>
  </p:clrMapOvr>
  <p:transition>
    <p:wheel spokes="3"/>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002060"/>
                </a:solidFill>
                <a:cs typeface="B Titr" pitchFamily="2" charset="-78"/>
              </a:rPr>
              <a:t>عوارض گاستروپلاستی </a:t>
            </a:r>
            <a:endParaRPr lang="en-US" dirty="0">
              <a:solidFill>
                <a:srgbClr val="002060"/>
              </a:solidFill>
              <a:cs typeface="B Titr" pitchFamily="2" charset="-78"/>
            </a:endParaRPr>
          </a:p>
        </p:txBody>
      </p:sp>
      <p:sp>
        <p:nvSpPr>
          <p:cNvPr id="3" name="Content Placeholder 2"/>
          <p:cNvSpPr>
            <a:spLocks noGrp="1"/>
          </p:cNvSpPr>
          <p:nvPr>
            <p:ph sz="quarter" idx="1"/>
          </p:nvPr>
        </p:nvSpPr>
        <p:spPr/>
        <p:txBody>
          <a:bodyPr>
            <a:normAutofit fontScale="92500" lnSpcReduction="10000"/>
          </a:bodyPr>
          <a:lstStyle/>
          <a:p>
            <a:pPr algn="r" rtl="1">
              <a:buFont typeface="Wingdings" pitchFamily="2" charset="2"/>
              <a:buChar char="§"/>
            </a:pPr>
            <a:r>
              <a:rPr lang="fa-IR" sz="3600" b="1" dirty="0" smtClean="0">
                <a:cs typeface="B Nazanin" pitchFamily="2" charset="-78"/>
              </a:rPr>
              <a:t>باز شدن محل دوختن معده (48%)</a:t>
            </a:r>
            <a:br>
              <a:rPr lang="fa-IR" sz="3600" b="1" dirty="0" smtClean="0">
                <a:cs typeface="B Nazanin" pitchFamily="2" charset="-78"/>
              </a:rPr>
            </a:br>
            <a:r>
              <a:rPr lang="fa-IR" sz="3600" b="1" dirty="0" smtClean="0">
                <a:cs typeface="B Nazanin" pitchFamily="2" charset="-78"/>
              </a:rPr>
              <a:t> </a:t>
            </a:r>
          </a:p>
          <a:p>
            <a:pPr algn="r" rtl="1">
              <a:buFont typeface="Wingdings" pitchFamily="2" charset="2"/>
              <a:buChar char="§"/>
            </a:pPr>
            <a:r>
              <a:rPr lang="fa-IR" sz="3600" b="1" dirty="0" smtClean="0">
                <a:cs typeface="B Nazanin" pitchFamily="2" charset="-78"/>
              </a:rPr>
              <a:t>تنگی محل آناستوموز </a:t>
            </a:r>
            <a:br>
              <a:rPr lang="fa-IR" sz="3600" b="1" dirty="0" smtClean="0">
                <a:cs typeface="B Nazanin" pitchFamily="2" charset="-78"/>
              </a:rPr>
            </a:br>
            <a:endParaRPr lang="fa-IR" sz="3600" b="1" dirty="0" smtClean="0">
              <a:cs typeface="B Nazanin" pitchFamily="2" charset="-78"/>
            </a:endParaRPr>
          </a:p>
          <a:p>
            <a:pPr algn="r" rtl="1">
              <a:buFont typeface="Wingdings" pitchFamily="2" charset="2"/>
              <a:buChar char="§"/>
            </a:pPr>
            <a:r>
              <a:rPr lang="fa-IR" sz="3600" b="1" dirty="0" smtClean="0">
                <a:cs typeface="B Nazanin" pitchFamily="2" charset="-78"/>
              </a:rPr>
              <a:t>نفوذ باند به داخل معده </a:t>
            </a:r>
            <a:br>
              <a:rPr lang="fa-IR" sz="3600" b="1" dirty="0" smtClean="0">
                <a:cs typeface="B Nazanin" pitchFamily="2" charset="-78"/>
              </a:rPr>
            </a:br>
            <a:endParaRPr lang="fa-IR" sz="3600" b="1" dirty="0" smtClean="0">
              <a:cs typeface="B Nazanin" pitchFamily="2" charset="-78"/>
            </a:endParaRPr>
          </a:p>
          <a:p>
            <a:pPr algn="r" rtl="1">
              <a:buFont typeface="Wingdings" pitchFamily="2" charset="2"/>
              <a:buChar char="§"/>
            </a:pPr>
            <a:r>
              <a:rPr lang="fa-IR" sz="3600" b="1" dirty="0" smtClean="0">
                <a:cs typeface="B Nazanin" pitchFamily="2" charset="-78"/>
              </a:rPr>
              <a:t>رفلاکس </a:t>
            </a:r>
            <a:br>
              <a:rPr lang="fa-IR" sz="3600" b="1" dirty="0" smtClean="0">
                <a:cs typeface="B Nazanin" pitchFamily="2" charset="-78"/>
              </a:rPr>
            </a:br>
            <a:endParaRPr lang="fa-IR" sz="3600" b="1" dirty="0" smtClean="0">
              <a:cs typeface="B Nazanin" pitchFamily="2" charset="-78"/>
            </a:endParaRPr>
          </a:p>
          <a:p>
            <a:pPr algn="r" rtl="1">
              <a:buFont typeface="Wingdings" pitchFamily="2" charset="2"/>
              <a:buChar char="§"/>
            </a:pPr>
            <a:r>
              <a:rPr lang="fa-IR" sz="3600" b="1" dirty="0" smtClean="0">
                <a:cs typeface="B Nazanin" pitchFamily="2" charset="-78"/>
              </a:rPr>
              <a:t>استفراغ </a:t>
            </a:r>
            <a:endParaRPr lang="en-US" sz="3600" b="1" dirty="0">
              <a:cs typeface="B Nazanin" pitchFamily="2" charset="-78"/>
            </a:endParaRPr>
          </a:p>
        </p:txBody>
      </p:sp>
    </p:spTree>
    <p:extLst>
      <p:ext uri="{BB962C8B-B14F-4D97-AF65-F5344CB8AC3E}">
        <p14:creationId xmlns="" xmlns:p14="http://schemas.microsoft.com/office/powerpoint/2010/main" val="3792973835"/>
      </p:ext>
    </p:extLst>
  </p:cSld>
  <p:clrMapOvr>
    <a:masterClrMapping/>
  </p:clrMapOvr>
  <p:transition>
    <p:wheel spokes="3"/>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solidFill>
                  <a:srgbClr val="002060"/>
                </a:solidFill>
                <a:cs typeface="B Titr" pitchFamily="2" charset="-78"/>
              </a:rPr>
              <a:t>عوارض مربوط به باندینگ معده </a:t>
            </a:r>
            <a:endParaRPr lang="en-US" sz="4000" dirty="0">
              <a:solidFill>
                <a:srgbClr val="002060"/>
              </a:solidFill>
              <a:cs typeface="B Titr" pitchFamily="2" charset="-78"/>
            </a:endParaRPr>
          </a:p>
        </p:txBody>
      </p:sp>
      <p:sp>
        <p:nvSpPr>
          <p:cNvPr id="3" name="Content Placeholder 2"/>
          <p:cNvSpPr>
            <a:spLocks noGrp="1"/>
          </p:cNvSpPr>
          <p:nvPr>
            <p:ph sz="quarter" idx="1"/>
          </p:nvPr>
        </p:nvSpPr>
        <p:spPr/>
        <p:txBody>
          <a:bodyPr>
            <a:normAutofit/>
          </a:bodyPr>
          <a:lstStyle/>
          <a:p>
            <a:pPr algn="r" rtl="1"/>
            <a:r>
              <a:rPr lang="fa-IR" sz="2800" b="1" dirty="0" smtClean="0">
                <a:cs typeface="B Nazanin" pitchFamily="2" charset="-78"/>
              </a:rPr>
              <a:t>تنگی و عفونت باند </a:t>
            </a:r>
            <a:br>
              <a:rPr lang="fa-IR" sz="2800" b="1" dirty="0" smtClean="0">
                <a:cs typeface="B Nazanin" pitchFamily="2" charset="-78"/>
              </a:rPr>
            </a:br>
            <a:endParaRPr lang="fa-IR" sz="2800" b="1" dirty="0" smtClean="0">
              <a:cs typeface="B Nazanin" pitchFamily="2" charset="-78"/>
            </a:endParaRPr>
          </a:p>
          <a:p>
            <a:pPr algn="r" rtl="1"/>
            <a:r>
              <a:rPr lang="fa-IR" sz="2800" b="1" dirty="0" smtClean="0">
                <a:cs typeface="B Nazanin" pitchFamily="2" charset="-78"/>
              </a:rPr>
              <a:t>سوراخ شدن باند به داخل معده </a:t>
            </a:r>
            <a:br>
              <a:rPr lang="fa-IR" sz="2800" b="1" dirty="0" smtClean="0">
                <a:cs typeface="B Nazanin" pitchFamily="2" charset="-78"/>
              </a:rPr>
            </a:br>
            <a:endParaRPr lang="fa-IR" sz="2800" b="1" dirty="0" smtClean="0">
              <a:cs typeface="B Nazanin" pitchFamily="2" charset="-78"/>
            </a:endParaRPr>
          </a:p>
          <a:p>
            <a:pPr algn="r" rtl="1"/>
            <a:r>
              <a:rPr lang="fa-IR" sz="2800" b="1" dirty="0" smtClean="0">
                <a:cs typeface="B Nazanin" pitchFamily="2" charset="-78"/>
              </a:rPr>
              <a:t>پیچ خوردن باند </a:t>
            </a:r>
            <a:br>
              <a:rPr lang="fa-IR" sz="2800" b="1" dirty="0" smtClean="0">
                <a:cs typeface="B Nazanin" pitchFamily="2" charset="-78"/>
              </a:rPr>
            </a:br>
            <a:endParaRPr lang="fa-IR" sz="2800" b="1" dirty="0" smtClean="0">
              <a:cs typeface="B Nazanin" pitchFamily="2" charset="-78"/>
            </a:endParaRPr>
          </a:p>
          <a:p>
            <a:pPr algn="r" rtl="1"/>
            <a:r>
              <a:rPr lang="fa-IR" sz="2800" b="1" dirty="0" smtClean="0">
                <a:cs typeface="B Nazanin" pitchFamily="2" charset="-78"/>
              </a:rPr>
              <a:t>اختلالات پورت زیر پوست </a:t>
            </a:r>
            <a:br>
              <a:rPr lang="fa-IR" sz="2800" b="1" dirty="0" smtClean="0">
                <a:cs typeface="B Nazanin" pitchFamily="2" charset="-78"/>
              </a:rPr>
            </a:br>
            <a:endParaRPr lang="fa-IR" sz="2800" b="1" dirty="0" smtClean="0">
              <a:cs typeface="B Nazanin" pitchFamily="2" charset="-78"/>
            </a:endParaRPr>
          </a:p>
          <a:p>
            <a:pPr algn="r" rtl="1"/>
            <a:r>
              <a:rPr lang="fa-IR" sz="2800" b="1" dirty="0" smtClean="0">
                <a:cs typeface="B Nazanin" pitchFamily="2" charset="-78"/>
              </a:rPr>
              <a:t>التهاب مری </a:t>
            </a:r>
            <a:endParaRPr lang="en-US" sz="2800" b="1" dirty="0">
              <a:cs typeface="B Nazanin" pitchFamily="2" charset="-78"/>
            </a:endParaRPr>
          </a:p>
        </p:txBody>
      </p:sp>
    </p:spTree>
    <p:extLst>
      <p:ext uri="{BB962C8B-B14F-4D97-AF65-F5344CB8AC3E}">
        <p14:creationId xmlns="" xmlns:p14="http://schemas.microsoft.com/office/powerpoint/2010/main" val="88802269"/>
      </p:ext>
    </p:extLst>
  </p:cSld>
  <p:clrMapOvr>
    <a:masterClrMapping/>
  </p:clrMapOvr>
  <p:transition>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dirty="0" smtClean="0">
                <a:solidFill>
                  <a:srgbClr val="002060"/>
                </a:solidFill>
                <a:cs typeface="B Titr" pitchFamily="2" charset="-78"/>
              </a:rPr>
              <a:t>عوارض جراحی </a:t>
            </a:r>
            <a:r>
              <a:rPr lang="en-US" sz="4000" dirty="0" smtClean="0">
                <a:solidFill>
                  <a:srgbClr val="002060"/>
                </a:solidFill>
                <a:latin typeface="Albertus Extra Bold" pitchFamily="34" charset="0"/>
                <a:cs typeface="B Titr" pitchFamily="2" charset="-78"/>
              </a:rPr>
              <a:t>Sleeve</a:t>
            </a:r>
            <a:endParaRPr lang="en-US" sz="4000" dirty="0">
              <a:solidFill>
                <a:srgbClr val="002060"/>
              </a:solidFill>
              <a:latin typeface="Albertus Extra Bold" pitchFamily="34" charset="0"/>
              <a:cs typeface="B Titr" pitchFamily="2" charset="-78"/>
            </a:endParaRPr>
          </a:p>
        </p:txBody>
      </p:sp>
      <p:sp>
        <p:nvSpPr>
          <p:cNvPr id="3" name="Content Placeholder 2"/>
          <p:cNvSpPr>
            <a:spLocks noGrp="1"/>
          </p:cNvSpPr>
          <p:nvPr>
            <p:ph sz="quarter" idx="1"/>
          </p:nvPr>
        </p:nvSpPr>
        <p:spPr/>
        <p:txBody>
          <a:bodyPr>
            <a:normAutofit/>
          </a:bodyPr>
          <a:lstStyle/>
          <a:p>
            <a:pPr algn="r" rtl="1"/>
            <a:r>
              <a:rPr lang="fa-IR" sz="3200" b="1" dirty="0" smtClean="0">
                <a:cs typeface="B Nazanin" pitchFamily="2" charset="-78"/>
              </a:rPr>
              <a:t>اشکال در خوردن </a:t>
            </a:r>
            <a:br>
              <a:rPr lang="fa-IR" sz="3200" b="1" dirty="0" smtClean="0">
                <a:cs typeface="B Nazanin" pitchFamily="2" charset="-78"/>
              </a:rPr>
            </a:br>
            <a:endParaRPr lang="fa-IR" sz="3200" b="1" dirty="0" smtClean="0">
              <a:cs typeface="B Nazanin" pitchFamily="2" charset="-78"/>
            </a:endParaRPr>
          </a:p>
          <a:p>
            <a:pPr algn="r" rtl="1"/>
            <a:r>
              <a:rPr lang="fa-IR" sz="3200" b="1" dirty="0" smtClean="0">
                <a:cs typeface="B Nazanin" pitchFamily="2" charset="-78"/>
              </a:rPr>
              <a:t>استفراغ </a:t>
            </a:r>
            <a:br>
              <a:rPr lang="fa-IR" sz="3200" b="1" dirty="0" smtClean="0">
                <a:cs typeface="B Nazanin" pitchFamily="2" charset="-78"/>
              </a:rPr>
            </a:br>
            <a:endParaRPr lang="fa-IR" sz="3200" b="1" dirty="0" smtClean="0">
              <a:cs typeface="B Nazanin" pitchFamily="2" charset="-78"/>
            </a:endParaRPr>
          </a:p>
          <a:p>
            <a:pPr algn="r" rtl="1"/>
            <a:r>
              <a:rPr lang="fa-IR" sz="3200" b="1" dirty="0" smtClean="0">
                <a:cs typeface="B Nazanin" pitchFamily="2" charset="-78"/>
              </a:rPr>
              <a:t>نشت محل برش</a:t>
            </a:r>
            <a:br>
              <a:rPr lang="fa-IR" sz="3200" b="1" dirty="0" smtClean="0">
                <a:cs typeface="B Nazanin" pitchFamily="2" charset="-78"/>
              </a:rPr>
            </a:br>
            <a:r>
              <a:rPr lang="fa-IR" sz="3200" b="1" dirty="0" smtClean="0">
                <a:cs typeface="B Nazanin" pitchFamily="2" charset="-78"/>
              </a:rPr>
              <a:t> </a:t>
            </a:r>
          </a:p>
          <a:p>
            <a:pPr algn="r" rtl="1"/>
            <a:r>
              <a:rPr lang="fa-IR" sz="3200" b="1" dirty="0" smtClean="0">
                <a:cs typeface="B Nazanin" pitchFamily="2" charset="-78"/>
              </a:rPr>
              <a:t>رفلاکس </a:t>
            </a:r>
            <a:endParaRPr lang="en-US" sz="3200" b="1" dirty="0">
              <a:cs typeface="B Nazanin" pitchFamily="2" charset="-78"/>
            </a:endParaRPr>
          </a:p>
        </p:txBody>
      </p:sp>
    </p:spTree>
    <p:extLst>
      <p:ext uri="{BB962C8B-B14F-4D97-AF65-F5344CB8AC3E}">
        <p14:creationId xmlns="" xmlns:p14="http://schemas.microsoft.com/office/powerpoint/2010/main" val="1359219143"/>
      </p:ext>
    </p:extLst>
  </p:cSld>
  <p:clrMapOvr>
    <a:masterClrMapping/>
  </p:clrMapOvr>
  <p:transition>
    <p:wheel spokes="3"/>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a:t>
            </a:r>
            <a:endParaRPr lang="en-US" dirty="0"/>
          </a:p>
        </p:txBody>
      </p:sp>
      <p:sp>
        <p:nvSpPr>
          <p:cNvPr id="3" name="Subtitle 2"/>
          <p:cNvSpPr>
            <a:spLocks noGrp="1"/>
          </p:cNvSpPr>
          <p:nvPr>
            <p:ph sz="quarter" idx="1"/>
          </p:nvPr>
        </p:nvSpPr>
        <p:spPr/>
        <p:txBody>
          <a:bodyPr>
            <a:normAutofit lnSpcReduction="10000"/>
          </a:bodyPr>
          <a:lstStyle/>
          <a:p>
            <a:pPr algn="l" rtl="0"/>
            <a:r>
              <a:rPr lang="en-US" sz="4000" dirty="0" smtClean="0"/>
              <a:t> </a:t>
            </a:r>
            <a:r>
              <a:rPr lang="en-US" dirty="0" smtClean="0"/>
              <a:t>Overall mortality was estimated to be less than 1 percent  </a:t>
            </a:r>
            <a:r>
              <a:rPr lang="en-US" sz="1600" dirty="0" smtClean="0"/>
              <a:t>Meta-analysis: surgical treatment of obesity.</a:t>
            </a:r>
          </a:p>
          <a:p>
            <a:pPr algn="l" rtl="0"/>
            <a:r>
              <a:rPr lang="en-US" sz="1600" dirty="0" smtClean="0"/>
              <a:t>AU - </a:t>
            </a:r>
            <a:r>
              <a:rPr lang="en-US" sz="1600" dirty="0" err="1" smtClean="0"/>
              <a:t>Maggard</a:t>
            </a:r>
            <a:r>
              <a:rPr lang="en-US" sz="1600" dirty="0" smtClean="0"/>
              <a:t> MA; </a:t>
            </a:r>
            <a:r>
              <a:rPr lang="en-US" sz="1600" dirty="0" err="1" smtClean="0"/>
              <a:t>Shugarman</a:t>
            </a:r>
            <a:r>
              <a:rPr lang="en-US" sz="1600" dirty="0" smtClean="0"/>
              <a:t> LR; </a:t>
            </a:r>
            <a:r>
              <a:rPr lang="en-US" sz="1600" dirty="0" err="1" smtClean="0"/>
              <a:t>Suttorp</a:t>
            </a:r>
            <a:r>
              <a:rPr lang="en-US" sz="1600" dirty="0" smtClean="0"/>
              <a:t> M; </a:t>
            </a:r>
            <a:r>
              <a:rPr lang="en-US" sz="1600" dirty="0" err="1" smtClean="0"/>
              <a:t>Maglione</a:t>
            </a:r>
            <a:r>
              <a:rPr lang="en-US" sz="1600" dirty="0" smtClean="0"/>
              <a:t> M; </a:t>
            </a:r>
            <a:r>
              <a:rPr lang="en-US" sz="1600" dirty="0" err="1" smtClean="0"/>
              <a:t>Sugarman</a:t>
            </a:r>
            <a:r>
              <a:rPr lang="en-US" sz="1600" dirty="0" smtClean="0"/>
              <a:t> HJ; Livingston EH; Nguyen NT; Li Z; </a:t>
            </a:r>
            <a:r>
              <a:rPr lang="en-US" sz="1600" dirty="0" err="1" smtClean="0"/>
              <a:t>Mojica</a:t>
            </a:r>
            <a:r>
              <a:rPr lang="en-US" sz="1600" dirty="0" smtClean="0"/>
              <a:t> WA; Hilton L; Rhodes S; Morton SC; </a:t>
            </a:r>
            <a:r>
              <a:rPr lang="en-US" sz="1600" dirty="0" err="1" smtClean="0"/>
              <a:t>Shekelle</a:t>
            </a:r>
            <a:r>
              <a:rPr lang="en-US" sz="1600" dirty="0" smtClean="0"/>
              <a:t> PG</a:t>
            </a:r>
          </a:p>
          <a:p>
            <a:pPr algn="l" rtl="0"/>
            <a:r>
              <a:rPr lang="en-US" sz="1600" dirty="0" smtClean="0"/>
              <a:t> SO - Ann Intern Med 2005 Apr 5;142(7):547-59</a:t>
            </a:r>
          </a:p>
          <a:p>
            <a:pPr algn="l" rtl="0"/>
            <a:r>
              <a:rPr lang="en-US" dirty="0" smtClean="0"/>
              <a:t> increasing mortality was associated with advancing age, male sex, and lower surgeon volume of bariatric procedures  </a:t>
            </a:r>
            <a:r>
              <a:rPr lang="en-US" sz="1900" dirty="0" smtClean="0"/>
              <a:t>Surgical volume impacts bariatric surgery mortality: a case for centers of excellence.</a:t>
            </a:r>
          </a:p>
          <a:p>
            <a:pPr algn="l" rtl="0"/>
            <a:r>
              <a:rPr lang="en-US" sz="1900" dirty="0" smtClean="0"/>
              <a:t>AU - </a:t>
            </a:r>
            <a:r>
              <a:rPr lang="en-US" sz="1900" dirty="0" err="1" smtClean="0"/>
              <a:t>Hollenbeak</a:t>
            </a:r>
            <a:r>
              <a:rPr lang="en-US" sz="1900" dirty="0" smtClean="0"/>
              <a:t> CS; Rogers AM; </a:t>
            </a:r>
            <a:r>
              <a:rPr lang="en-US" sz="1900" dirty="0" err="1" smtClean="0"/>
              <a:t>Barrus</a:t>
            </a:r>
            <a:r>
              <a:rPr lang="en-US" sz="1900" dirty="0" smtClean="0"/>
              <a:t> B; </a:t>
            </a:r>
            <a:r>
              <a:rPr lang="en-US" sz="1900" dirty="0" err="1" smtClean="0"/>
              <a:t>Wadiwala</a:t>
            </a:r>
            <a:r>
              <a:rPr lang="en-US" sz="1900" dirty="0" smtClean="0"/>
              <a:t> I; Cooney RN</a:t>
            </a:r>
          </a:p>
          <a:p>
            <a:pPr algn="l" rtl="0"/>
            <a:r>
              <a:rPr lang="en-US" sz="1900" dirty="0" smtClean="0"/>
              <a:t>SO - Surgery. 2008 Nov;144(5):736-43. </a:t>
            </a:r>
            <a:r>
              <a:rPr lang="en-US" sz="1900" dirty="0" err="1" smtClean="0"/>
              <a:t>Epub</a:t>
            </a:r>
            <a:r>
              <a:rPr lang="en-US" sz="1900" dirty="0" smtClean="0"/>
              <a:t> 2008 Jul 21</a:t>
            </a:r>
            <a:endParaRPr lang="en-US" sz="19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fontAlgn="auto" hangingPunct="1">
              <a:spcAft>
                <a:spcPts val="0"/>
              </a:spcAft>
              <a:defRPr/>
            </a:pPr>
            <a:endParaRPr lang="en-US">
              <a:solidFill>
                <a:schemeClr val="accent1">
                  <a:satMod val="150000"/>
                </a:schemeClr>
              </a:solidFill>
            </a:endParaRPr>
          </a:p>
        </p:txBody>
      </p:sp>
      <p:sp>
        <p:nvSpPr>
          <p:cNvPr id="51203" name="Content Placeholder 2"/>
          <p:cNvSpPr>
            <a:spLocks noGrp="1"/>
          </p:cNvSpPr>
          <p:nvPr>
            <p:ph sz="quarter" idx="1"/>
          </p:nvPr>
        </p:nvSpPr>
        <p:spPr/>
        <p:txBody>
          <a:bodyPr/>
          <a:lstStyle/>
          <a:p>
            <a:pPr eaLnBrk="1" hangingPunct="1"/>
            <a:endParaRPr lang="en-US" smtClean="0"/>
          </a:p>
        </p:txBody>
      </p:sp>
      <p:pic>
        <p:nvPicPr>
          <p:cNvPr id="51204" name="Picture 2" descr="C:\Users\Public\Pictures\Sample Pictures\Forest Flowers.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1205" name="TextBox 4"/>
          <p:cNvSpPr txBox="1">
            <a:spLocks noChangeArrowheads="1"/>
          </p:cNvSpPr>
          <p:nvPr/>
        </p:nvSpPr>
        <p:spPr bwMode="auto">
          <a:xfrm>
            <a:off x="71438" y="500063"/>
            <a:ext cx="4643437" cy="769937"/>
          </a:xfrm>
          <a:prstGeom prst="rect">
            <a:avLst/>
          </a:prstGeom>
          <a:noFill/>
          <a:ln w="9525">
            <a:noFill/>
            <a:miter lim="800000"/>
            <a:headEnd/>
            <a:tailEnd/>
          </a:ln>
        </p:spPr>
        <p:txBody>
          <a:bodyPr>
            <a:spAutoFit/>
          </a:bodyPr>
          <a:lstStyle/>
          <a:p>
            <a:pPr algn="ctr"/>
            <a:r>
              <a:rPr lang="fa-IR" sz="4400" b="1">
                <a:solidFill>
                  <a:schemeClr val="bg1"/>
                </a:solidFill>
                <a:cs typeface="B Lotus" pitchFamily="2" charset="-78"/>
              </a:rPr>
              <a:t>با سپاس از توجه شما</a:t>
            </a:r>
            <a:endParaRPr lang="en-US" sz="4400" b="1">
              <a:solidFill>
                <a:schemeClr val="bg1"/>
              </a:solidFill>
              <a:cs typeface="B Lotu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sz="quarter" idx="1"/>
          </p:nvPr>
        </p:nvSpPr>
        <p:spPr>
          <a:xfrm>
            <a:off x="457200" y="404813"/>
            <a:ext cx="8291513" cy="5903912"/>
          </a:xfrm>
        </p:spPr>
        <p:txBody>
          <a:bodyPr>
            <a:noAutofit/>
          </a:bodyPr>
          <a:lstStyle/>
          <a:p>
            <a:pPr algn="just" rtl="1" eaLnBrk="1" hangingPunct="1">
              <a:lnSpc>
                <a:spcPct val="130000"/>
              </a:lnSpc>
              <a:buFontTx/>
              <a:buNone/>
            </a:pPr>
            <a:r>
              <a:rPr lang="fa-IR" sz="2800" dirty="0" smtClean="0">
                <a:cs typeface="B Titr" pitchFamily="2" charset="-78"/>
              </a:rPr>
              <a:t>يكي از ملوك عجم، طبيبي حاذق به خدمت مصطفي (ص)، فرستاد. سالي در ديار عرب بود و كسي تجربه پيش او نياورد، و معالجه از وي درنخواست. پيش پيغمبر آمد، و گله كرد كه مرين بنده را براي معالجت اصحاب فرستاده اند، و درين مدت كسي التفاتي نكرد. تا خدمتي كه بر بنده معين است به جاي آورد. رسول (ص) گفت: اين طايفه را طريقتي است كه تا اشتها غالب نشود نخورند، و هنوز اشتها باقي بود كه دست از طعام بدارند. حكيم گفت: اين است موجب تندرستي. زمين ببوسيد و برفت.</a:t>
            </a:r>
          </a:p>
          <a:p>
            <a:pPr algn="r" rtl="1" eaLnBrk="1" hangingPunct="1">
              <a:lnSpc>
                <a:spcPct val="130000"/>
              </a:lnSpc>
              <a:buFontTx/>
              <a:buNone/>
            </a:pPr>
            <a:r>
              <a:rPr lang="fa-IR" sz="1200" dirty="0" smtClean="0">
                <a:cs typeface="B Titr" pitchFamily="2" charset="-78"/>
              </a:rPr>
              <a:t>شرف الدين مصلح (سعدي) شيرازي؛ افصح المتكلمين (شيواترين سخنور) 690-606 هـ.ق (</a:t>
            </a:r>
            <a:r>
              <a:rPr lang="en-US" sz="1200" dirty="0" err="1" smtClean="0">
                <a:cs typeface="B Titr" pitchFamily="2" charset="-78"/>
              </a:rPr>
              <a:t>Saedi</a:t>
            </a:r>
            <a:r>
              <a:rPr lang="en-US" sz="1200" dirty="0" smtClean="0">
                <a:cs typeface="B Titr" pitchFamily="2" charset="-78"/>
              </a:rPr>
              <a:t> 1247 AD</a:t>
            </a:r>
            <a:r>
              <a:rPr lang="fa-IR" sz="1200" dirty="0" smtClean="0">
                <a:cs typeface="B Titr" pitchFamily="2" charset="-78"/>
              </a:rPr>
              <a:t>)</a:t>
            </a:r>
            <a:endParaRPr lang="en-US" sz="1200" dirty="0" smtClean="0">
              <a:cs typeface="B Titr" pitchFamily="2" charset="-78"/>
            </a:endParaRPr>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p:nvPr>
        </p:nvSpPr>
        <p:spPr>
          <a:xfrm>
            <a:off x="457200" y="1752600"/>
            <a:ext cx="8229600" cy="4373563"/>
          </a:xfrm>
        </p:spPr>
        <p:txBody>
          <a:bodyPr rtlCol="0">
            <a:normAutofit/>
          </a:bodyPr>
          <a:lstStyle/>
          <a:p>
            <a:pPr algn="just" rtl="1" eaLnBrk="1" fontAlgn="auto" hangingPunct="1">
              <a:lnSpc>
                <a:spcPct val="130000"/>
              </a:lnSpc>
              <a:spcAft>
                <a:spcPts val="0"/>
              </a:spcAft>
              <a:buFont typeface="Arial" pitchFamily="34" charset="0"/>
              <a:buNone/>
              <a:defRPr/>
            </a:pPr>
            <a:r>
              <a:rPr lang="ar-SA" dirty="0">
                <a:solidFill>
                  <a:schemeClr val="tx1"/>
                </a:solidFill>
                <a:cs typeface="B Titr" pitchFamily="2" charset="-78"/>
              </a:rPr>
              <a:t>افزايش وزن و چربي بدن را كه در اثر عوامل محيطي و مساعد بودن ساختمان ژنتيك فرد ايجاد مي‌شود، چاقي مي‌گويند. افزايش وزن و چاقي را مي‌توان با استفاده از جدول‌هاي قد و وزن كه براي گروه‌هاي با جثه‌هاي كوچك، متوسط و بزرگ تهيه شده‌اند، مشخص نمود، ولي معياري كه امروزه به طور وسيع براي تعريف چاقي به كار مي‌رود "نمايه توده بدني“</a:t>
            </a:r>
            <a:r>
              <a:rPr lang="fa-IR" dirty="0">
                <a:solidFill>
                  <a:schemeClr val="tx1"/>
                </a:solidFill>
                <a:cs typeface="B Titr" pitchFamily="2" charset="-78"/>
              </a:rPr>
              <a:t> </a:t>
            </a:r>
            <a:r>
              <a:rPr lang="en-US" dirty="0">
                <a:solidFill>
                  <a:schemeClr val="tx1"/>
                </a:solidFill>
                <a:latin typeface="Times New Roman" pitchFamily="18" charset="0"/>
                <a:cs typeface="B Titr" pitchFamily="2" charset="-78"/>
              </a:rPr>
              <a:t>Body mass index= BMI</a:t>
            </a:r>
            <a:r>
              <a:rPr lang="ar-SA" dirty="0">
                <a:solidFill>
                  <a:schemeClr val="tx1"/>
                </a:solidFill>
                <a:cs typeface="B Titr" pitchFamily="2" charset="-78"/>
              </a:rPr>
              <a:t> است. اين معيار از تقسيم وزن (كيلوگرم) به مجذور قد (مترمربع) حاصل مي‌شود.</a:t>
            </a:r>
            <a:endParaRPr lang="en-US" dirty="0">
              <a:solidFill>
                <a:schemeClr val="tx1"/>
              </a:solidFill>
              <a:cs typeface="B Titr" pitchFamily="2" charset="-78"/>
            </a:endParaRPr>
          </a:p>
        </p:txBody>
      </p:sp>
      <p:sp>
        <p:nvSpPr>
          <p:cNvPr id="7171" name="Text Box 3"/>
          <p:cNvSpPr txBox="1">
            <a:spLocks noChangeArrowheads="1"/>
          </p:cNvSpPr>
          <p:nvPr/>
        </p:nvSpPr>
        <p:spPr bwMode="auto">
          <a:xfrm>
            <a:off x="3708400" y="260350"/>
            <a:ext cx="1952625" cy="9144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fa-IR" sz="5400" dirty="0">
                <a:solidFill>
                  <a:srgbClr val="FF3300"/>
                </a:solidFill>
                <a:effectLst>
                  <a:outerShdw blurRad="38100" dist="38100" dir="2700000" algn="tl">
                    <a:srgbClr val="000000"/>
                  </a:outerShdw>
                </a:effectLst>
                <a:latin typeface="Verdana" pitchFamily="34" charset="0"/>
                <a:cs typeface="B Titr" pitchFamily="2" charset="-78"/>
              </a:rPr>
              <a:t>تعريف</a:t>
            </a:r>
            <a:endParaRPr lang="en-US" sz="5400" dirty="0">
              <a:solidFill>
                <a:srgbClr val="FF3300"/>
              </a:solidFill>
              <a:effectLst>
                <a:outerShdw blurRad="38100" dist="38100" dir="2700000" algn="tl">
                  <a:srgbClr val="000000"/>
                </a:outerShdw>
              </a:effectLst>
              <a:latin typeface="Verdana" pitchFamily="34" charset="0"/>
              <a:cs typeface="B Titr" pitchFamily="2" charset="-78"/>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1" name="Rectangle 16"/>
          <p:cNvSpPr>
            <a:spLocks noGrp="1" noRot="1" noChangeArrowheads="1"/>
          </p:cNvSpPr>
          <p:nvPr>
            <p:ph type="title"/>
          </p:nvPr>
        </p:nvSpPr>
        <p:spPr>
          <a:xfrm>
            <a:off x="609600" y="0"/>
            <a:ext cx="7772400" cy="1143000"/>
          </a:xfrm>
        </p:spPr>
        <p:txBody>
          <a:bodyPr/>
          <a:lstStyle/>
          <a:p>
            <a:pPr eaLnBrk="1" hangingPunct="1"/>
            <a:r>
              <a:rPr lang="en-US" altLang="en-US" smtClean="0"/>
              <a:t>Body Mass Index (BMI)</a:t>
            </a:r>
            <a:endParaRPr lang="en-US" smtClean="0"/>
          </a:p>
        </p:txBody>
      </p:sp>
      <p:sp>
        <p:nvSpPr>
          <p:cNvPr id="426002" name="Text Box 18"/>
          <p:cNvSpPr txBox="1">
            <a:spLocks noChangeArrowheads="1"/>
          </p:cNvSpPr>
          <p:nvPr/>
        </p:nvSpPr>
        <p:spPr bwMode="auto">
          <a:xfrm>
            <a:off x="1752600" y="1447800"/>
            <a:ext cx="5867400" cy="579438"/>
          </a:xfrm>
          <a:prstGeom prst="rect">
            <a:avLst/>
          </a:prstGeom>
          <a:noFill/>
          <a:ln w="9525">
            <a:noFill/>
            <a:miter lim="800000"/>
            <a:headEnd/>
            <a:tailEnd/>
          </a:ln>
          <a:effectLst/>
        </p:spPr>
        <p:txBody>
          <a:bodyPr>
            <a:spAutoFit/>
          </a:bodyPr>
          <a:lstStyle/>
          <a:p>
            <a:pPr>
              <a:spcBef>
                <a:spcPct val="50000"/>
              </a:spcBef>
              <a:defRPr/>
            </a:pPr>
            <a:r>
              <a:rPr lang="en-US" sz="3200" b="1" dirty="0">
                <a:effectLst>
                  <a:outerShdw blurRad="38100" dist="38100" dir="2700000" algn="tl">
                    <a:srgbClr val="000000"/>
                  </a:outerShdw>
                </a:effectLst>
                <a:latin typeface="Times New Roman" pitchFamily="18" charset="0"/>
              </a:rPr>
              <a:t>BMI = weight (kg) / height (m)</a:t>
            </a:r>
            <a:r>
              <a:rPr lang="en-US" sz="3200" b="1" baseline="30000" dirty="0">
                <a:effectLst>
                  <a:outerShdw blurRad="38100" dist="38100" dir="2700000" algn="tl">
                    <a:srgbClr val="000000"/>
                  </a:outerShdw>
                </a:effectLst>
                <a:latin typeface="Times New Roman" pitchFamily="18" charset="0"/>
              </a:rPr>
              <a:t>2</a:t>
            </a:r>
          </a:p>
        </p:txBody>
      </p:sp>
      <p:sp>
        <p:nvSpPr>
          <p:cNvPr id="16" name="Text Box 4"/>
          <p:cNvSpPr txBox="1">
            <a:spLocks noChangeArrowheads="1"/>
          </p:cNvSpPr>
          <p:nvPr/>
        </p:nvSpPr>
        <p:spPr bwMode="invGray">
          <a:xfrm>
            <a:off x="0" y="2857496"/>
            <a:ext cx="1066800" cy="738664"/>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fa-IR" altLang="en-US" sz="1200" b="1" dirty="0" smtClean="0">
                <a:effectLst>
                  <a:outerShdw blurRad="38100" dist="38100" dir="2700000" algn="tl">
                    <a:srgbClr val="000000"/>
                  </a:outerShdw>
                </a:effectLst>
                <a:latin typeface="Arial" pitchFamily="34" charset="0"/>
              </a:rPr>
              <a:t>وزن نرمال</a:t>
            </a:r>
          </a:p>
          <a:p>
            <a:pPr algn="ctr">
              <a:spcBef>
                <a:spcPct val="50000"/>
              </a:spcBef>
              <a:defRPr/>
            </a:pPr>
            <a:r>
              <a:rPr lang="en-US" altLang="en-US" sz="1200" b="1" dirty="0" smtClean="0">
                <a:effectLst>
                  <a:outerShdw blurRad="38100" dist="38100" dir="2700000" algn="tl">
                    <a:srgbClr val="000000"/>
                  </a:outerShdw>
                </a:effectLst>
                <a:latin typeface="Arial" pitchFamily="34" charset="0"/>
              </a:rPr>
              <a:t>(BMI </a:t>
            </a:r>
            <a:r>
              <a:rPr lang="en-US" altLang="en-US" sz="1200" b="1" dirty="0">
                <a:effectLst>
                  <a:outerShdw blurRad="38100" dist="38100" dir="2700000" algn="tl">
                    <a:srgbClr val="000000"/>
                  </a:outerShdw>
                </a:effectLst>
                <a:latin typeface="Arial" pitchFamily="34" charset="0"/>
              </a:rPr>
              <a:t>18.5 to 24.9)</a:t>
            </a:r>
          </a:p>
        </p:txBody>
      </p:sp>
      <p:sp>
        <p:nvSpPr>
          <p:cNvPr id="17" name="Text Box 5"/>
          <p:cNvSpPr txBox="1">
            <a:spLocks noChangeArrowheads="1"/>
          </p:cNvSpPr>
          <p:nvPr/>
        </p:nvSpPr>
        <p:spPr bwMode="invGray">
          <a:xfrm>
            <a:off x="1219200" y="3086096"/>
            <a:ext cx="1676400" cy="45720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fa-IR" altLang="en-US" sz="1200" b="1" dirty="0" smtClean="0">
                <a:effectLst>
                  <a:outerShdw blurRad="38100" dist="38100" dir="2700000" algn="tl">
                    <a:srgbClr val="000000"/>
                  </a:outerShdw>
                </a:effectLst>
                <a:latin typeface="Arial" pitchFamily="34" charset="0"/>
              </a:rPr>
              <a:t>اضافه وزن</a:t>
            </a:r>
            <a:r>
              <a:rPr lang="en-US" altLang="en-US" sz="1200" b="1" dirty="0">
                <a:effectLst>
                  <a:outerShdw blurRad="38100" dist="38100" dir="2700000" algn="tl">
                    <a:srgbClr val="000000"/>
                  </a:outerShdw>
                </a:effectLst>
                <a:latin typeface="Arial" pitchFamily="34" charset="0"/>
              </a:rPr>
              <a:t/>
            </a:r>
            <a:br>
              <a:rPr lang="en-US" altLang="en-US" sz="1200" b="1" dirty="0">
                <a:effectLst>
                  <a:outerShdw blurRad="38100" dist="38100" dir="2700000" algn="tl">
                    <a:srgbClr val="000000"/>
                  </a:outerShdw>
                </a:effectLst>
                <a:latin typeface="Arial" pitchFamily="34" charset="0"/>
              </a:rPr>
            </a:br>
            <a:r>
              <a:rPr lang="en-US" altLang="en-US" sz="1200" b="1" dirty="0">
                <a:effectLst>
                  <a:outerShdw blurRad="38100" dist="38100" dir="2700000" algn="tl">
                    <a:srgbClr val="000000"/>
                  </a:outerShdw>
                </a:effectLst>
                <a:latin typeface="Arial" pitchFamily="34" charset="0"/>
              </a:rPr>
              <a:t>(BMI 25 to 29.9)</a:t>
            </a:r>
          </a:p>
        </p:txBody>
      </p:sp>
      <p:sp>
        <p:nvSpPr>
          <p:cNvPr id="18" name="Text Box 6"/>
          <p:cNvSpPr txBox="1">
            <a:spLocks noChangeArrowheads="1"/>
          </p:cNvSpPr>
          <p:nvPr/>
        </p:nvSpPr>
        <p:spPr bwMode="invGray">
          <a:xfrm>
            <a:off x="2819400" y="3086096"/>
            <a:ext cx="1524000" cy="45720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fa-IR" altLang="en-US" sz="1200" b="1" dirty="0" smtClean="0">
                <a:effectLst>
                  <a:outerShdw blurRad="38100" dist="38100" dir="2700000" algn="tl">
                    <a:srgbClr val="000000"/>
                  </a:outerShdw>
                </a:effectLst>
                <a:latin typeface="Arial" pitchFamily="34" charset="0"/>
              </a:rPr>
              <a:t>چاقی</a:t>
            </a:r>
            <a:r>
              <a:rPr lang="en-US" altLang="en-US" sz="1200" b="1" dirty="0">
                <a:effectLst>
                  <a:outerShdw blurRad="38100" dist="38100" dir="2700000" algn="tl">
                    <a:srgbClr val="000000"/>
                  </a:outerShdw>
                </a:effectLst>
                <a:latin typeface="Arial" pitchFamily="34" charset="0"/>
              </a:rPr>
              <a:t/>
            </a:r>
            <a:br>
              <a:rPr lang="en-US" altLang="en-US" sz="1200" b="1" dirty="0">
                <a:effectLst>
                  <a:outerShdw blurRad="38100" dist="38100" dir="2700000" algn="tl">
                    <a:srgbClr val="000000"/>
                  </a:outerShdw>
                </a:effectLst>
                <a:latin typeface="Arial" pitchFamily="34" charset="0"/>
              </a:rPr>
            </a:br>
            <a:r>
              <a:rPr lang="en-US" altLang="en-US" sz="1200" b="1" dirty="0">
                <a:effectLst>
                  <a:outerShdw blurRad="38100" dist="38100" dir="2700000" algn="tl">
                    <a:srgbClr val="000000"/>
                  </a:outerShdw>
                </a:effectLst>
                <a:latin typeface="Arial" pitchFamily="34" charset="0"/>
              </a:rPr>
              <a:t>(BMI 30 to 34.9)</a:t>
            </a:r>
          </a:p>
        </p:txBody>
      </p:sp>
      <p:sp>
        <p:nvSpPr>
          <p:cNvPr id="19" name="Text Box 7"/>
          <p:cNvSpPr txBox="1">
            <a:spLocks noChangeArrowheads="1"/>
          </p:cNvSpPr>
          <p:nvPr/>
        </p:nvSpPr>
        <p:spPr bwMode="invGray">
          <a:xfrm>
            <a:off x="4267200" y="3086096"/>
            <a:ext cx="1600200" cy="55399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fa-IR" altLang="en-US" sz="1200" b="1" dirty="0" smtClean="0">
                <a:effectLst>
                  <a:outerShdw blurRad="38100" dist="38100" dir="2700000" algn="tl">
                    <a:srgbClr val="000000"/>
                  </a:outerShdw>
                </a:effectLst>
                <a:latin typeface="Arial" pitchFamily="34" charset="0"/>
              </a:rPr>
              <a:t>جاقی مفرط</a:t>
            </a:r>
          </a:p>
          <a:p>
            <a:pPr algn="ctr">
              <a:spcBef>
                <a:spcPct val="50000"/>
              </a:spcBef>
              <a:defRPr/>
            </a:pPr>
            <a:r>
              <a:rPr lang="en-US" altLang="en-US" sz="1200" b="1" dirty="0" smtClean="0">
                <a:effectLst>
                  <a:outerShdw blurRad="38100" dist="38100" dir="2700000" algn="tl">
                    <a:srgbClr val="000000"/>
                  </a:outerShdw>
                </a:effectLst>
                <a:latin typeface="Arial" pitchFamily="34" charset="0"/>
              </a:rPr>
              <a:t>(BMI </a:t>
            </a:r>
            <a:r>
              <a:rPr lang="en-US" altLang="en-US" sz="1200" b="1" dirty="0">
                <a:effectLst>
                  <a:outerShdw blurRad="38100" dist="38100" dir="2700000" algn="tl">
                    <a:srgbClr val="000000"/>
                  </a:outerShdw>
                </a:effectLst>
                <a:latin typeface="Arial" pitchFamily="34" charset="0"/>
              </a:rPr>
              <a:t>35 to 39.9 )</a:t>
            </a:r>
          </a:p>
        </p:txBody>
      </p:sp>
      <p:sp>
        <p:nvSpPr>
          <p:cNvPr id="20" name="Text Box 8"/>
          <p:cNvSpPr txBox="1">
            <a:spLocks noChangeArrowheads="1"/>
          </p:cNvSpPr>
          <p:nvPr/>
        </p:nvSpPr>
        <p:spPr bwMode="invGray">
          <a:xfrm>
            <a:off x="5791200" y="3086096"/>
            <a:ext cx="1600200" cy="45720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altLang="en-US" sz="1200" b="1" dirty="0">
                <a:solidFill>
                  <a:srgbClr val="FFFF00"/>
                </a:solidFill>
                <a:effectLst>
                  <a:outerShdw blurRad="38100" dist="38100" dir="2700000" algn="tl">
                    <a:srgbClr val="000000"/>
                  </a:outerShdw>
                </a:effectLst>
                <a:latin typeface="Arial" pitchFamily="34" charset="0"/>
              </a:rPr>
              <a:t> </a:t>
            </a:r>
            <a:r>
              <a:rPr lang="fa-IR" altLang="en-US" sz="1200" b="1" dirty="0" smtClean="0">
                <a:effectLst>
                  <a:outerShdw blurRad="38100" dist="38100" dir="2700000" algn="tl">
                    <a:srgbClr val="000000"/>
                  </a:outerShdw>
                </a:effectLst>
                <a:latin typeface="Arial" pitchFamily="34" charset="0"/>
              </a:rPr>
              <a:t>چاقی مرضی</a:t>
            </a:r>
            <a:r>
              <a:rPr lang="en-US" altLang="en-US" sz="1200" b="1" dirty="0">
                <a:effectLst>
                  <a:outerShdw blurRad="38100" dist="38100" dir="2700000" algn="tl">
                    <a:srgbClr val="000000"/>
                  </a:outerShdw>
                </a:effectLst>
                <a:latin typeface="Arial" pitchFamily="34" charset="0"/>
              </a:rPr>
              <a:t/>
            </a:r>
            <a:br>
              <a:rPr lang="en-US" altLang="en-US" sz="1200" b="1" dirty="0">
                <a:effectLst>
                  <a:outerShdw blurRad="38100" dist="38100" dir="2700000" algn="tl">
                    <a:srgbClr val="000000"/>
                  </a:outerShdw>
                </a:effectLst>
                <a:latin typeface="Arial" pitchFamily="34" charset="0"/>
              </a:rPr>
            </a:br>
            <a:r>
              <a:rPr lang="en-US" altLang="en-US" sz="1200" b="1" dirty="0">
                <a:effectLst>
                  <a:outerShdw blurRad="38100" dist="38100" dir="2700000" algn="tl">
                    <a:srgbClr val="000000"/>
                  </a:outerShdw>
                </a:effectLst>
                <a:latin typeface="Arial" pitchFamily="34" charset="0"/>
              </a:rPr>
              <a:t>(BMI </a:t>
            </a:r>
            <a:r>
              <a:rPr lang="en-US" altLang="en-US" sz="1200" b="1" u="sng" dirty="0">
                <a:effectLst>
                  <a:outerShdw blurRad="38100" dist="38100" dir="2700000" algn="tl">
                    <a:srgbClr val="000000"/>
                  </a:outerShdw>
                </a:effectLst>
                <a:latin typeface="Arial" pitchFamily="34" charset="0"/>
              </a:rPr>
              <a:t>&gt;</a:t>
            </a:r>
            <a:r>
              <a:rPr lang="en-US" altLang="en-US" sz="1200" b="1" dirty="0">
                <a:effectLst>
                  <a:outerShdw blurRad="38100" dist="38100" dir="2700000" algn="tl">
                    <a:srgbClr val="000000"/>
                  </a:outerShdw>
                </a:effectLst>
                <a:latin typeface="Arial" pitchFamily="34" charset="0"/>
              </a:rPr>
              <a:t> 40)</a:t>
            </a:r>
          </a:p>
        </p:txBody>
      </p:sp>
      <p:pic>
        <p:nvPicPr>
          <p:cNvPr id="21" name="Picture 20"/>
          <p:cNvPicPr>
            <a:picLocks noChangeAspect="1" noChangeArrowheads="1"/>
          </p:cNvPicPr>
          <p:nvPr/>
        </p:nvPicPr>
        <p:blipFill>
          <a:blip r:embed="rId3">
            <a:clrChange>
              <a:clrFrom>
                <a:srgbClr val="010101"/>
              </a:clrFrom>
              <a:clrTo>
                <a:srgbClr val="010101">
                  <a:alpha val="0"/>
                </a:srgbClr>
              </a:clrTo>
            </a:clrChange>
          </a:blip>
          <a:srcRect r="81934"/>
          <a:stretch>
            <a:fillRect/>
          </a:stretch>
        </p:blipFill>
        <p:spPr bwMode="auto">
          <a:xfrm>
            <a:off x="0" y="3695696"/>
            <a:ext cx="990600" cy="2692400"/>
          </a:xfrm>
          <a:prstGeom prst="rect">
            <a:avLst/>
          </a:prstGeom>
          <a:noFill/>
          <a:ln w="9525">
            <a:noFill/>
            <a:miter lim="800000"/>
            <a:headEnd/>
            <a:tailEnd/>
          </a:ln>
        </p:spPr>
      </p:pic>
      <p:pic>
        <p:nvPicPr>
          <p:cNvPr id="22" name="Picture 21"/>
          <p:cNvPicPr>
            <a:picLocks noChangeAspect="1" noChangeArrowheads="1"/>
          </p:cNvPicPr>
          <p:nvPr/>
        </p:nvPicPr>
        <p:blipFill>
          <a:blip r:embed="rId3">
            <a:clrChange>
              <a:clrFrom>
                <a:srgbClr val="010101"/>
              </a:clrFrom>
              <a:clrTo>
                <a:srgbClr val="010101">
                  <a:alpha val="0"/>
                </a:srgbClr>
              </a:clrTo>
            </a:clrChange>
          </a:blip>
          <a:srcRect l="16673" r="65259"/>
          <a:stretch>
            <a:fillRect/>
          </a:stretch>
        </p:blipFill>
        <p:spPr bwMode="auto">
          <a:xfrm>
            <a:off x="1524000" y="3695696"/>
            <a:ext cx="990600" cy="2692400"/>
          </a:xfrm>
          <a:prstGeom prst="rect">
            <a:avLst/>
          </a:prstGeom>
          <a:noFill/>
          <a:ln w="9525">
            <a:noFill/>
            <a:miter lim="800000"/>
            <a:headEnd/>
            <a:tailEnd/>
          </a:ln>
        </p:spPr>
      </p:pic>
      <p:pic>
        <p:nvPicPr>
          <p:cNvPr id="23" name="Picture 22"/>
          <p:cNvPicPr>
            <a:picLocks noChangeAspect="1" noChangeArrowheads="1"/>
          </p:cNvPicPr>
          <p:nvPr/>
        </p:nvPicPr>
        <p:blipFill>
          <a:blip r:embed="rId3">
            <a:clrChange>
              <a:clrFrom>
                <a:srgbClr val="010101"/>
              </a:clrFrom>
              <a:clrTo>
                <a:srgbClr val="010101">
                  <a:alpha val="0"/>
                </a:srgbClr>
              </a:clrTo>
            </a:clrChange>
          </a:blip>
          <a:srcRect l="54198" r="24956"/>
          <a:stretch>
            <a:fillRect/>
          </a:stretch>
        </p:blipFill>
        <p:spPr bwMode="auto">
          <a:xfrm>
            <a:off x="4495800" y="3695696"/>
            <a:ext cx="1143000" cy="2692400"/>
          </a:xfrm>
          <a:prstGeom prst="rect">
            <a:avLst/>
          </a:prstGeom>
          <a:noFill/>
          <a:ln w="9525">
            <a:noFill/>
            <a:miter lim="800000"/>
            <a:headEnd/>
            <a:tailEnd/>
          </a:ln>
        </p:spPr>
      </p:pic>
      <p:pic>
        <p:nvPicPr>
          <p:cNvPr id="24" name="Picture 23"/>
          <p:cNvPicPr>
            <a:picLocks noChangeAspect="1" noChangeArrowheads="1"/>
          </p:cNvPicPr>
          <p:nvPr/>
        </p:nvPicPr>
        <p:blipFill>
          <a:blip r:embed="rId3">
            <a:clrChange>
              <a:clrFrom>
                <a:srgbClr val="010101"/>
              </a:clrFrom>
              <a:clrTo>
                <a:srgbClr val="010101">
                  <a:alpha val="0"/>
                </a:srgbClr>
              </a:clrTo>
            </a:clrChange>
          </a:blip>
          <a:srcRect l="36131" r="47191"/>
          <a:stretch>
            <a:fillRect/>
          </a:stretch>
        </p:blipFill>
        <p:spPr bwMode="auto">
          <a:xfrm>
            <a:off x="3124200" y="3695696"/>
            <a:ext cx="914400" cy="2692400"/>
          </a:xfrm>
          <a:prstGeom prst="rect">
            <a:avLst/>
          </a:prstGeom>
          <a:noFill/>
          <a:ln w="9525">
            <a:noFill/>
            <a:miter lim="800000"/>
            <a:headEnd/>
            <a:tailEnd/>
          </a:ln>
        </p:spPr>
      </p:pic>
      <p:pic>
        <p:nvPicPr>
          <p:cNvPr id="25" name="Picture 24"/>
          <p:cNvPicPr>
            <a:picLocks noChangeAspect="1" noChangeArrowheads="1"/>
          </p:cNvPicPr>
          <p:nvPr/>
        </p:nvPicPr>
        <p:blipFill>
          <a:blip r:embed="rId3">
            <a:clrChange>
              <a:clrFrom>
                <a:srgbClr val="010101"/>
              </a:clrFrom>
              <a:clrTo>
                <a:srgbClr val="010101">
                  <a:alpha val="0"/>
                </a:srgbClr>
              </a:clrTo>
            </a:clrChange>
          </a:blip>
          <a:srcRect l="75043"/>
          <a:stretch>
            <a:fillRect/>
          </a:stretch>
        </p:blipFill>
        <p:spPr bwMode="auto">
          <a:xfrm>
            <a:off x="5943600" y="3771896"/>
            <a:ext cx="1368425" cy="2692400"/>
          </a:xfrm>
          <a:prstGeom prst="rect">
            <a:avLst/>
          </a:prstGeom>
          <a:noFill/>
          <a:ln w="9525">
            <a:noFill/>
            <a:miter lim="800000"/>
            <a:headEnd/>
            <a:tailEnd/>
          </a:ln>
        </p:spPr>
      </p:pic>
      <p:pic>
        <p:nvPicPr>
          <p:cNvPr id="26" name="Picture 25"/>
          <p:cNvPicPr>
            <a:picLocks noChangeAspect="1" noChangeArrowheads="1"/>
          </p:cNvPicPr>
          <p:nvPr/>
        </p:nvPicPr>
        <p:blipFill>
          <a:blip r:embed="rId3">
            <a:clrChange>
              <a:clrFrom>
                <a:srgbClr val="010101"/>
              </a:clrFrom>
              <a:clrTo>
                <a:srgbClr val="010101">
                  <a:alpha val="0"/>
                </a:srgbClr>
              </a:clrTo>
            </a:clrChange>
          </a:blip>
          <a:srcRect l="75043"/>
          <a:stretch>
            <a:fillRect/>
          </a:stretch>
        </p:blipFill>
        <p:spPr bwMode="auto">
          <a:xfrm>
            <a:off x="7391400" y="3771896"/>
            <a:ext cx="1368425" cy="2692400"/>
          </a:xfrm>
          <a:prstGeom prst="rect">
            <a:avLst/>
          </a:prstGeom>
          <a:noFill/>
          <a:ln w="9525">
            <a:noFill/>
            <a:miter lim="800000"/>
            <a:headEnd/>
            <a:tailEnd/>
          </a:ln>
        </p:spPr>
      </p:pic>
      <p:sp>
        <p:nvSpPr>
          <p:cNvPr id="27" name="Text Box 17"/>
          <p:cNvSpPr txBox="1">
            <a:spLocks noChangeArrowheads="1"/>
          </p:cNvSpPr>
          <p:nvPr/>
        </p:nvSpPr>
        <p:spPr bwMode="invGray">
          <a:xfrm>
            <a:off x="7315200" y="3086096"/>
            <a:ext cx="1600200" cy="45720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n-US" altLang="en-US" sz="1200" b="1" dirty="0">
                <a:solidFill>
                  <a:srgbClr val="FFFF00"/>
                </a:solidFill>
                <a:effectLst>
                  <a:outerShdw blurRad="38100" dist="38100" dir="2700000" algn="tl">
                    <a:srgbClr val="000000"/>
                  </a:outerShdw>
                </a:effectLst>
                <a:latin typeface="Arial" pitchFamily="34" charset="0"/>
              </a:rPr>
              <a:t> </a:t>
            </a:r>
            <a:r>
              <a:rPr lang="fa-IR" altLang="en-US" sz="1200" b="1" dirty="0" smtClean="0">
                <a:effectLst>
                  <a:outerShdw blurRad="38100" dist="38100" dir="2700000" algn="tl">
                    <a:srgbClr val="000000"/>
                  </a:outerShdw>
                </a:effectLst>
                <a:latin typeface="Arial" pitchFamily="34" charset="0"/>
              </a:rPr>
              <a:t>چاقی بسیار شدید</a:t>
            </a:r>
            <a:r>
              <a:rPr lang="en-US" altLang="en-US" sz="1200" b="1" dirty="0">
                <a:effectLst>
                  <a:outerShdw blurRad="38100" dist="38100" dir="2700000" algn="tl">
                    <a:srgbClr val="000000"/>
                  </a:outerShdw>
                </a:effectLst>
                <a:latin typeface="Arial" pitchFamily="34" charset="0"/>
              </a:rPr>
              <a:t/>
            </a:r>
            <a:br>
              <a:rPr lang="en-US" altLang="en-US" sz="1200" b="1" dirty="0">
                <a:effectLst>
                  <a:outerShdw blurRad="38100" dist="38100" dir="2700000" algn="tl">
                    <a:srgbClr val="000000"/>
                  </a:outerShdw>
                </a:effectLst>
                <a:latin typeface="Arial" pitchFamily="34" charset="0"/>
              </a:rPr>
            </a:br>
            <a:r>
              <a:rPr lang="en-US" altLang="en-US" sz="1200" b="1" dirty="0">
                <a:effectLst>
                  <a:outerShdw blurRad="38100" dist="38100" dir="2700000" algn="tl">
                    <a:srgbClr val="000000"/>
                  </a:outerShdw>
                </a:effectLst>
                <a:latin typeface="Arial" pitchFamily="34" charset="0"/>
              </a:rPr>
              <a:t>(BMI </a:t>
            </a:r>
            <a:r>
              <a:rPr lang="en-US" altLang="en-US" sz="1200" b="1" u="sng" dirty="0">
                <a:effectLst>
                  <a:outerShdw blurRad="38100" dist="38100" dir="2700000" algn="tl">
                    <a:srgbClr val="000000"/>
                  </a:outerShdw>
                </a:effectLst>
                <a:latin typeface="Arial" pitchFamily="34" charset="0"/>
              </a:rPr>
              <a:t>&gt;</a:t>
            </a:r>
            <a:r>
              <a:rPr lang="en-US" altLang="en-US" sz="1200" b="1" dirty="0">
                <a:effectLst>
                  <a:outerShdw blurRad="38100" dist="38100" dir="2700000" algn="tl">
                    <a:srgbClr val="000000"/>
                  </a:outerShdw>
                </a:effectLst>
                <a:latin typeface="Arial" pitchFamily="34" charset="0"/>
              </a:rPr>
              <a:t> 50</a:t>
            </a:r>
            <a:r>
              <a:rPr lang="en-US" altLang="en-US" sz="1200" b="1" dirty="0">
                <a:solidFill>
                  <a:srgbClr val="FFFF00"/>
                </a:solidFill>
                <a:effectLst>
                  <a:outerShdw blurRad="38100" dist="38100" dir="2700000" algn="tl">
                    <a:srgbClr val="000000"/>
                  </a:outerShdw>
                </a:effectLst>
                <a:latin typeface="Arial" pitchFamily="34" charset="0"/>
              </a:rPr>
              <a:t>)</a:t>
            </a: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fa-IR"/>
          </a:p>
        </p:txBody>
      </p:sp>
      <p:sp>
        <p:nvSpPr>
          <p:cNvPr id="9" name="Content Placeholder 8"/>
          <p:cNvSpPr>
            <a:spLocks noGrp="1"/>
          </p:cNvSpPr>
          <p:nvPr>
            <p:ph sz="quarter" idx="1"/>
          </p:nvPr>
        </p:nvSpPr>
        <p:spPr/>
        <p:txBody>
          <a:bodyPr/>
          <a:lstStyle/>
          <a:p>
            <a:endParaRPr lang="fa-IR" dirty="0"/>
          </a:p>
        </p:txBody>
      </p:sp>
      <p:sp>
        <p:nvSpPr>
          <p:cNvPr id="10" name="Rectangle 9"/>
          <p:cNvSpPr>
            <a:spLocks noGrp="1" noChangeArrowheads="1"/>
          </p:cNvSpPr>
          <p:nvPr/>
        </p:nvSpPr>
        <p:spPr>
          <a:xfrm>
            <a:off x="457200" y="185043"/>
            <a:ext cx="8229600" cy="490537"/>
          </a:xfrm>
          <a:prstGeom prst="rect">
            <a:avLst/>
          </a:prstGeom>
        </p:spPr>
        <p:txBody>
          <a:bodyPr vert="horz" rtlCol="0" anchor="b">
            <a:norm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eaLnBrk="1" fontAlgn="auto" hangingPunct="1">
              <a:spcAft>
                <a:spcPts val="0"/>
              </a:spcAft>
              <a:defRPr/>
            </a:pPr>
            <a:r>
              <a:rPr lang="fa-IR" sz="2000" b="1" dirty="0" smtClean="0">
                <a:solidFill>
                  <a:srgbClr val="FF0000"/>
                </a:solidFill>
                <a:latin typeface="Times New Roman" pitchFamily="18" charset="0"/>
                <a:cs typeface="B Titr" pitchFamily="2" charset="-78"/>
              </a:rPr>
              <a:t>جدول رابطه </a:t>
            </a:r>
            <a:r>
              <a:rPr lang="en-US" sz="2000" b="1" dirty="0" smtClean="0">
                <a:solidFill>
                  <a:srgbClr val="FF0000"/>
                </a:solidFill>
                <a:latin typeface="Times New Roman" pitchFamily="18" charset="0"/>
                <a:cs typeface="B Titr" pitchFamily="2" charset="-78"/>
              </a:rPr>
              <a:t>BMI</a:t>
            </a:r>
            <a:r>
              <a:rPr lang="fa-IR" sz="2000" b="1" dirty="0" smtClean="0">
                <a:solidFill>
                  <a:srgbClr val="FF0000"/>
                </a:solidFill>
                <a:latin typeface="Times New Roman" pitchFamily="18" charset="0"/>
                <a:cs typeface="B Titr" pitchFamily="2" charset="-78"/>
              </a:rPr>
              <a:t> و اضافه وزن و چاقی در افراد بین 10 تا 18 سال</a:t>
            </a:r>
            <a:endParaRPr lang="en-US" sz="2000" b="1" dirty="0">
              <a:solidFill>
                <a:srgbClr val="FF0000"/>
              </a:solidFill>
              <a:latin typeface="Times New Roman" pitchFamily="18" charset="0"/>
              <a:cs typeface="B Titr" pitchFamily="2" charset="-78"/>
            </a:endParaRPr>
          </a:p>
        </p:txBody>
      </p:sp>
      <p:pic>
        <p:nvPicPr>
          <p:cNvPr id="11" name="table"/>
          <p:cNvPicPr>
            <a:picLocks noChangeAspect="1"/>
          </p:cNvPicPr>
          <p:nvPr/>
        </p:nvPicPr>
        <p:blipFill>
          <a:blip r:embed="rId2"/>
          <a:stretch>
            <a:fillRect/>
          </a:stretch>
        </p:blipFill>
        <p:spPr>
          <a:xfrm>
            <a:off x="828675" y="745430"/>
            <a:ext cx="7200000" cy="5669771"/>
          </a:xfrm>
          <a:prstGeom prst="rect">
            <a:avLst/>
          </a:prstGeom>
        </p:spPr>
      </p:pic>
      <p:sp>
        <p:nvSpPr>
          <p:cNvPr id="12" name="Text Box 373"/>
          <p:cNvSpPr txBox="1">
            <a:spLocks noChangeArrowheads="1"/>
          </p:cNvSpPr>
          <p:nvPr/>
        </p:nvSpPr>
        <p:spPr bwMode="auto">
          <a:xfrm>
            <a:off x="827088" y="891480"/>
            <a:ext cx="1366837" cy="5492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1500" b="1" dirty="0" smtClean="0">
                <a:solidFill>
                  <a:srgbClr val="FF0000"/>
                </a:solidFill>
                <a:latin typeface="Times New Roman" pitchFamily="18" charset="0"/>
                <a:cs typeface="B Titr" pitchFamily="2" charset="-78"/>
              </a:rPr>
              <a:t>سن ( سال)</a:t>
            </a:r>
            <a:endParaRPr lang="en-US" sz="1500" b="1" dirty="0">
              <a:solidFill>
                <a:srgbClr val="FF0000"/>
              </a:solidFill>
              <a:latin typeface="Times New Roman" pitchFamily="18" charset="0"/>
              <a:cs typeface="B Titr" pitchFamily="2" charset="-78"/>
            </a:endParaRPr>
          </a:p>
          <a:p>
            <a:endParaRPr lang="en-US" sz="1500" dirty="0">
              <a:solidFill>
                <a:srgbClr val="FF0000"/>
              </a:solidFill>
              <a:latin typeface="Times New Roman" pitchFamily="18" charset="0"/>
              <a:cs typeface="B Titr" pitchFamily="2" charset="-78"/>
            </a:endParaRPr>
          </a:p>
        </p:txBody>
      </p:sp>
      <p:sp>
        <p:nvSpPr>
          <p:cNvPr id="13" name="Text Box 378"/>
          <p:cNvSpPr txBox="1">
            <a:spLocks noChangeArrowheads="1"/>
          </p:cNvSpPr>
          <p:nvPr/>
        </p:nvSpPr>
        <p:spPr bwMode="auto">
          <a:xfrm>
            <a:off x="3149600" y="805755"/>
            <a:ext cx="888385" cy="553998"/>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1500" b="1" dirty="0" smtClean="0">
                <a:solidFill>
                  <a:srgbClr val="FF0000"/>
                </a:solidFill>
                <a:latin typeface="Times New Roman" pitchFamily="18" charset="0"/>
                <a:cs typeface="B Titr" pitchFamily="2" charset="-78"/>
              </a:rPr>
              <a:t>اضافه وزن</a:t>
            </a:r>
            <a:endParaRPr lang="en-US" sz="1500" b="1" dirty="0">
              <a:solidFill>
                <a:srgbClr val="FF0000"/>
              </a:solidFill>
              <a:latin typeface="Times New Roman" pitchFamily="18" charset="0"/>
              <a:cs typeface="B Titr" pitchFamily="2" charset="-78"/>
            </a:endParaRPr>
          </a:p>
          <a:p>
            <a:endParaRPr lang="en-US" sz="1500" dirty="0">
              <a:solidFill>
                <a:srgbClr val="FF0000"/>
              </a:solidFill>
              <a:latin typeface="Times New Roman" pitchFamily="18" charset="0"/>
              <a:cs typeface="B Titr" pitchFamily="2" charset="-78"/>
            </a:endParaRPr>
          </a:p>
        </p:txBody>
      </p:sp>
      <p:sp>
        <p:nvSpPr>
          <p:cNvPr id="14" name="Text Box 379"/>
          <p:cNvSpPr txBox="1">
            <a:spLocks noChangeArrowheads="1"/>
          </p:cNvSpPr>
          <p:nvPr/>
        </p:nvSpPr>
        <p:spPr bwMode="auto">
          <a:xfrm>
            <a:off x="6084888" y="775593"/>
            <a:ext cx="569387" cy="553998"/>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1500" b="1" dirty="0" smtClean="0">
                <a:solidFill>
                  <a:srgbClr val="FF0000"/>
                </a:solidFill>
                <a:latin typeface="Times New Roman" pitchFamily="18" charset="0"/>
                <a:cs typeface="B Titr" pitchFamily="2" charset="-78"/>
              </a:rPr>
              <a:t>چاقی</a:t>
            </a:r>
            <a:endParaRPr lang="en-US" sz="1500" b="1" dirty="0">
              <a:solidFill>
                <a:srgbClr val="FF0000"/>
              </a:solidFill>
              <a:latin typeface="Times New Roman" pitchFamily="18" charset="0"/>
              <a:cs typeface="B Titr" pitchFamily="2" charset="-78"/>
            </a:endParaRPr>
          </a:p>
          <a:p>
            <a:endParaRPr lang="en-US" sz="1500" dirty="0">
              <a:solidFill>
                <a:srgbClr val="FF0000"/>
              </a:solidFill>
              <a:latin typeface="Times New Roman" pitchFamily="18" charset="0"/>
              <a:cs typeface="B Titr" pitchFamily="2" charset="-78"/>
            </a:endParaRPr>
          </a:p>
        </p:txBody>
      </p:sp>
      <p:sp>
        <p:nvSpPr>
          <p:cNvPr id="15" name="Text Box 393"/>
          <p:cNvSpPr txBox="1">
            <a:spLocks noChangeArrowheads="1"/>
          </p:cNvSpPr>
          <p:nvPr/>
        </p:nvSpPr>
        <p:spPr bwMode="auto">
          <a:xfrm>
            <a:off x="812800" y="6365180"/>
            <a:ext cx="2811026" cy="307777"/>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sz="1400" dirty="0" smtClean="0">
                <a:solidFill>
                  <a:srgbClr val="FF0000"/>
                </a:solidFill>
                <a:latin typeface="Calibri" pitchFamily="34" charset="0"/>
              </a:rPr>
              <a:t>منبع</a:t>
            </a:r>
            <a:r>
              <a:rPr lang="en-US" sz="1400" dirty="0" smtClean="0">
                <a:solidFill>
                  <a:srgbClr val="FF0000"/>
                </a:solidFill>
                <a:latin typeface="Calibri" pitchFamily="34" charset="0"/>
              </a:rPr>
              <a:t>: </a:t>
            </a:r>
            <a:r>
              <a:rPr lang="en-US" sz="1400" dirty="0">
                <a:solidFill>
                  <a:srgbClr val="FF0000"/>
                </a:solidFill>
                <a:latin typeface="Calibri" pitchFamily="34" charset="0"/>
              </a:rPr>
              <a:t>Cole et al. BMJ 2000; 320: 1240</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6" name="Freeform 29"/>
          <p:cNvSpPr>
            <a:spLocks/>
          </p:cNvSpPr>
          <p:nvPr/>
        </p:nvSpPr>
        <p:spPr bwMode="auto">
          <a:xfrm>
            <a:off x="8067675" y="3765550"/>
            <a:ext cx="117475" cy="104775"/>
          </a:xfrm>
          <a:custGeom>
            <a:avLst/>
            <a:gdLst>
              <a:gd name="T0" fmla="*/ 2147483647 w 83"/>
              <a:gd name="T1" fmla="*/ 2147483647 h 66"/>
              <a:gd name="T2" fmla="*/ 2147483647 w 83"/>
              <a:gd name="T3" fmla="*/ 2147483647 h 66"/>
              <a:gd name="T4" fmla="*/ 2147483647 w 83"/>
              <a:gd name="T5" fmla="*/ 2147483647 h 66"/>
              <a:gd name="T6" fmla="*/ 2147483647 w 83"/>
              <a:gd name="T7" fmla="*/ 0 h 66"/>
              <a:gd name="T8" fmla="*/ 2147483647 w 83"/>
              <a:gd name="T9" fmla="*/ 2147483647 h 66"/>
              <a:gd name="T10" fmla="*/ 2147483647 w 83"/>
              <a:gd name="T11" fmla="*/ 2147483647 h 66"/>
              <a:gd name="T12" fmla="*/ 2147483647 w 83"/>
              <a:gd name="T13" fmla="*/ 2147483647 h 66"/>
              <a:gd name="T14" fmla="*/ 0 w 83"/>
              <a:gd name="T15" fmla="*/ 2147483647 h 66"/>
              <a:gd name="T16" fmla="*/ 2147483647 w 83"/>
              <a:gd name="T17" fmla="*/ 2147483647 h 66"/>
              <a:gd name="T18" fmla="*/ 2147483647 w 83"/>
              <a:gd name="T19" fmla="*/ 2147483647 h 66"/>
              <a:gd name="T20" fmla="*/ 2147483647 w 83"/>
              <a:gd name="T21" fmla="*/ 2147483647 h 66"/>
              <a:gd name="T22" fmla="*/ 2147483647 w 83"/>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66"/>
              <a:gd name="T38" fmla="*/ 83 w 83"/>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66">
                <a:moveTo>
                  <a:pt x="5" y="66"/>
                </a:moveTo>
                <a:lnTo>
                  <a:pt x="10" y="65"/>
                </a:lnTo>
                <a:lnTo>
                  <a:pt x="83" y="6"/>
                </a:lnTo>
                <a:lnTo>
                  <a:pt x="75" y="0"/>
                </a:lnTo>
                <a:lnTo>
                  <a:pt x="2" y="59"/>
                </a:lnTo>
                <a:lnTo>
                  <a:pt x="5" y="59"/>
                </a:lnTo>
                <a:lnTo>
                  <a:pt x="2" y="59"/>
                </a:lnTo>
                <a:lnTo>
                  <a:pt x="0" y="63"/>
                </a:lnTo>
                <a:lnTo>
                  <a:pt x="2" y="65"/>
                </a:lnTo>
                <a:lnTo>
                  <a:pt x="5" y="66"/>
                </a:lnTo>
                <a:lnTo>
                  <a:pt x="10" y="65"/>
                </a:lnTo>
                <a:lnTo>
                  <a:pt x="5" y="66"/>
                </a:lnTo>
                <a:close/>
              </a:path>
            </a:pathLst>
          </a:custGeom>
          <a:solidFill>
            <a:srgbClr val="FFCC00"/>
          </a:solidFill>
          <a:ln w="9525">
            <a:noFill/>
            <a:round/>
            <a:headEnd/>
            <a:tailEnd/>
          </a:ln>
        </p:spPr>
        <p:txBody>
          <a:bodyPr/>
          <a:lstStyle/>
          <a:p>
            <a:endParaRPr lang="en-US">
              <a:latin typeface="Calibri" pitchFamily="34" charset="0"/>
            </a:endParaRPr>
          </a:p>
        </p:txBody>
      </p:sp>
      <p:sp>
        <p:nvSpPr>
          <p:cNvPr id="64" name="Rectangle 63"/>
          <p:cNvSpPr>
            <a:spLocks noGrp="1" noChangeArrowheads="1"/>
          </p:cNvSpPr>
          <p:nvPr/>
        </p:nvSpPr>
        <p:spPr>
          <a:xfrm>
            <a:off x="746125" y="824441"/>
            <a:ext cx="7723188" cy="496888"/>
          </a:xfrm>
          <a:prstGeom prst="rect">
            <a:avLst/>
          </a:prstGeom>
        </p:spPr>
        <p:txBody>
          <a:bodyPr vert="horz" rtlCol="0" anchor="b">
            <a:noAutofit/>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eaLnBrk="1" fontAlgn="auto" hangingPunct="1">
              <a:spcAft>
                <a:spcPts val="0"/>
              </a:spcAft>
              <a:defRPr/>
            </a:pPr>
            <a:r>
              <a:rPr lang="fa-IR" sz="3200" b="1" dirty="0" smtClean="0">
                <a:solidFill>
                  <a:schemeClr val="tx1"/>
                </a:solidFill>
              </a:rPr>
              <a:t>علت چاقی</a:t>
            </a:r>
            <a:endParaRPr lang="en-US" sz="3200" b="1" dirty="0">
              <a:solidFill>
                <a:schemeClr val="tx1"/>
              </a:solidFill>
            </a:endParaRPr>
          </a:p>
        </p:txBody>
      </p:sp>
      <p:grpSp>
        <p:nvGrpSpPr>
          <p:cNvPr id="65" name="Group 64"/>
          <p:cNvGrpSpPr/>
          <p:nvPr/>
        </p:nvGrpSpPr>
        <p:grpSpPr>
          <a:xfrm>
            <a:off x="674687" y="1268958"/>
            <a:ext cx="7402539" cy="4949267"/>
            <a:chOff x="785786" y="1516063"/>
            <a:chExt cx="7402539" cy="4949267"/>
          </a:xfrm>
        </p:grpSpPr>
        <p:sp>
          <p:nvSpPr>
            <p:cNvPr id="66" name="Freeform 65"/>
            <p:cNvSpPr>
              <a:spLocks/>
            </p:cNvSpPr>
            <p:nvPr/>
          </p:nvSpPr>
          <p:spPr bwMode="auto">
            <a:xfrm rot="20700000">
              <a:off x="2071698" y="2180806"/>
              <a:ext cx="5064478" cy="304800"/>
            </a:xfrm>
            <a:custGeom>
              <a:avLst/>
              <a:gdLst>
                <a:gd name="T0" fmla="*/ 1843 w 3589"/>
                <a:gd name="T1" fmla="*/ 192 h 192"/>
                <a:gd name="T2" fmla="*/ 1843 w 3589"/>
                <a:gd name="T3" fmla="*/ 77 h 192"/>
                <a:gd name="T4" fmla="*/ 3475 w 3589"/>
                <a:gd name="T5" fmla="*/ 77 h 192"/>
                <a:gd name="T6" fmla="*/ 3486 w 3589"/>
                <a:gd name="T7" fmla="*/ 77 h 192"/>
                <a:gd name="T8" fmla="*/ 3500 w 3589"/>
                <a:gd name="T9" fmla="*/ 75 h 192"/>
                <a:gd name="T10" fmla="*/ 3513 w 3589"/>
                <a:gd name="T11" fmla="*/ 75 h 192"/>
                <a:gd name="T12" fmla="*/ 3524 w 3589"/>
                <a:gd name="T13" fmla="*/ 73 h 192"/>
                <a:gd name="T14" fmla="*/ 3537 w 3589"/>
                <a:gd name="T15" fmla="*/ 71 h 192"/>
                <a:gd name="T16" fmla="*/ 3548 w 3589"/>
                <a:gd name="T17" fmla="*/ 69 h 192"/>
                <a:gd name="T18" fmla="*/ 3559 w 3589"/>
                <a:gd name="T19" fmla="*/ 66 h 192"/>
                <a:gd name="T20" fmla="*/ 3567 w 3589"/>
                <a:gd name="T21" fmla="*/ 62 h 192"/>
                <a:gd name="T22" fmla="*/ 3575 w 3589"/>
                <a:gd name="T23" fmla="*/ 58 h 192"/>
                <a:gd name="T24" fmla="*/ 3581 w 3589"/>
                <a:gd name="T25" fmla="*/ 53 h 192"/>
                <a:gd name="T26" fmla="*/ 3586 w 3589"/>
                <a:gd name="T27" fmla="*/ 47 h 192"/>
                <a:gd name="T28" fmla="*/ 3589 w 3589"/>
                <a:gd name="T29" fmla="*/ 40 h 192"/>
                <a:gd name="T30" fmla="*/ 3589 w 3589"/>
                <a:gd name="T31" fmla="*/ 31 h 192"/>
                <a:gd name="T32" fmla="*/ 3589 w 3589"/>
                <a:gd name="T33" fmla="*/ 22 h 192"/>
                <a:gd name="T34" fmla="*/ 3583 w 3589"/>
                <a:gd name="T35" fmla="*/ 11 h 192"/>
                <a:gd name="T36" fmla="*/ 3575 w 3589"/>
                <a:gd name="T37" fmla="*/ 0 h 192"/>
                <a:gd name="T38" fmla="*/ 3573 w 3589"/>
                <a:gd name="T39" fmla="*/ 20 h 192"/>
                <a:gd name="T40" fmla="*/ 3564 w 3589"/>
                <a:gd name="T41" fmla="*/ 34 h 192"/>
                <a:gd name="T42" fmla="*/ 3554 w 3589"/>
                <a:gd name="T43" fmla="*/ 42 h 192"/>
                <a:gd name="T44" fmla="*/ 3540 w 3589"/>
                <a:gd name="T45" fmla="*/ 45 h 192"/>
                <a:gd name="T46" fmla="*/ 3521 w 3589"/>
                <a:gd name="T47" fmla="*/ 45 h 192"/>
                <a:gd name="T48" fmla="*/ 3505 w 3589"/>
                <a:gd name="T49" fmla="*/ 44 h 192"/>
                <a:gd name="T50" fmla="*/ 3489 w 3589"/>
                <a:gd name="T51" fmla="*/ 40 h 192"/>
                <a:gd name="T52" fmla="*/ 3473 w 3589"/>
                <a:gd name="T53" fmla="*/ 40 h 192"/>
                <a:gd name="T54" fmla="*/ 117 w 3589"/>
                <a:gd name="T55" fmla="*/ 40 h 192"/>
                <a:gd name="T56" fmla="*/ 103 w 3589"/>
                <a:gd name="T57" fmla="*/ 40 h 192"/>
                <a:gd name="T58" fmla="*/ 84 w 3589"/>
                <a:gd name="T59" fmla="*/ 44 h 192"/>
                <a:gd name="T60" fmla="*/ 68 w 3589"/>
                <a:gd name="T61" fmla="*/ 45 h 192"/>
                <a:gd name="T62" fmla="*/ 52 w 3589"/>
                <a:gd name="T63" fmla="*/ 45 h 192"/>
                <a:gd name="T64" fmla="*/ 36 w 3589"/>
                <a:gd name="T65" fmla="*/ 42 h 192"/>
                <a:gd name="T66" fmla="*/ 25 w 3589"/>
                <a:gd name="T67" fmla="*/ 34 h 192"/>
                <a:gd name="T68" fmla="*/ 17 w 3589"/>
                <a:gd name="T69" fmla="*/ 20 h 192"/>
                <a:gd name="T70" fmla="*/ 14 w 3589"/>
                <a:gd name="T71" fmla="*/ 0 h 192"/>
                <a:gd name="T72" fmla="*/ 6 w 3589"/>
                <a:gd name="T73" fmla="*/ 11 h 192"/>
                <a:gd name="T74" fmla="*/ 3 w 3589"/>
                <a:gd name="T75" fmla="*/ 22 h 192"/>
                <a:gd name="T76" fmla="*/ 0 w 3589"/>
                <a:gd name="T77" fmla="*/ 31 h 192"/>
                <a:gd name="T78" fmla="*/ 0 w 3589"/>
                <a:gd name="T79" fmla="*/ 40 h 192"/>
                <a:gd name="T80" fmla="*/ 3 w 3589"/>
                <a:gd name="T81" fmla="*/ 47 h 192"/>
                <a:gd name="T82" fmla="*/ 9 w 3589"/>
                <a:gd name="T83" fmla="*/ 53 h 192"/>
                <a:gd name="T84" fmla="*/ 14 w 3589"/>
                <a:gd name="T85" fmla="*/ 58 h 192"/>
                <a:gd name="T86" fmla="*/ 22 w 3589"/>
                <a:gd name="T87" fmla="*/ 62 h 192"/>
                <a:gd name="T88" fmla="*/ 30 w 3589"/>
                <a:gd name="T89" fmla="*/ 66 h 192"/>
                <a:gd name="T90" fmla="*/ 41 w 3589"/>
                <a:gd name="T91" fmla="*/ 69 h 192"/>
                <a:gd name="T92" fmla="*/ 54 w 3589"/>
                <a:gd name="T93" fmla="*/ 71 h 192"/>
                <a:gd name="T94" fmla="*/ 65 w 3589"/>
                <a:gd name="T95" fmla="*/ 73 h 192"/>
                <a:gd name="T96" fmla="*/ 79 w 3589"/>
                <a:gd name="T97" fmla="*/ 75 h 192"/>
                <a:gd name="T98" fmla="*/ 90 w 3589"/>
                <a:gd name="T99" fmla="*/ 75 h 192"/>
                <a:gd name="T100" fmla="*/ 103 w 3589"/>
                <a:gd name="T101" fmla="*/ 77 h 192"/>
                <a:gd name="T102" fmla="*/ 117 w 3589"/>
                <a:gd name="T103" fmla="*/ 77 h 192"/>
                <a:gd name="T104" fmla="*/ 1746 w 3589"/>
                <a:gd name="T105" fmla="*/ 77 h 192"/>
                <a:gd name="T106" fmla="*/ 1746 w 3589"/>
                <a:gd name="T107" fmla="*/ 192 h 192"/>
                <a:gd name="T108" fmla="*/ 1843 w 3589"/>
                <a:gd name="T109" fmla="*/ 192 h 1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9"/>
                <a:gd name="T166" fmla="*/ 0 h 192"/>
                <a:gd name="T167" fmla="*/ 3589 w 3589"/>
                <a:gd name="T168" fmla="*/ 192 h 1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9" h="192">
                  <a:moveTo>
                    <a:pt x="1843" y="192"/>
                  </a:moveTo>
                  <a:lnTo>
                    <a:pt x="1843" y="77"/>
                  </a:lnTo>
                  <a:lnTo>
                    <a:pt x="3475" y="77"/>
                  </a:lnTo>
                  <a:lnTo>
                    <a:pt x="3486" y="77"/>
                  </a:lnTo>
                  <a:lnTo>
                    <a:pt x="3500" y="75"/>
                  </a:lnTo>
                  <a:lnTo>
                    <a:pt x="3513" y="75"/>
                  </a:lnTo>
                  <a:lnTo>
                    <a:pt x="3524" y="73"/>
                  </a:lnTo>
                  <a:lnTo>
                    <a:pt x="3537" y="71"/>
                  </a:lnTo>
                  <a:lnTo>
                    <a:pt x="3548" y="69"/>
                  </a:lnTo>
                  <a:lnTo>
                    <a:pt x="3559" y="66"/>
                  </a:lnTo>
                  <a:lnTo>
                    <a:pt x="3567" y="62"/>
                  </a:lnTo>
                  <a:lnTo>
                    <a:pt x="3575" y="58"/>
                  </a:lnTo>
                  <a:lnTo>
                    <a:pt x="3581" y="53"/>
                  </a:lnTo>
                  <a:lnTo>
                    <a:pt x="3586" y="47"/>
                  </a:lnTo>
                  <a:lnTo>
                    <a:pt x="3589" y="40"/>
                  </a:lnTo>
                  <a:lnTo>
                    <a:pt x="3589" y="31"/>
                  </a:lnTo>
                  <a:lnTo>
                    <a:pt x="3589" y="22"/>
                  </a:lnTo>
                  <a:lnTo>
                    <a:pt x="3583" y="11"/>
                  </a:lnTo>
                  <a:lnTo>
                    <a:pt x="3575" y="0"/>
                  </a:lnTo>
                  <a:lnTo>
                    <a:pt x="3573" y="20"/>
                  </a:lnTo>
                  <a:lnTo>
                    <a:pt x="3564" y="34"/>
                  </a:lnTo>
                  <a:lnTo>
                    <a:pt x="3554" y="42"/>
                  </a:lnTo>
                  <a:lnTo>
                    <a:pt x="3540" y="45"/>
                  </a:lnTo>
                  <a:lnTo>
                    <a:pt x="3521" y="45"/>
                  </a:lnTo>
                  <a:lnTo>
                    <a:pt x="3505" y="44"/>
                  </a:lnTo>
                  <a:lnTo>
                    <a:pt x="3489" y="40"/>
                  </a:lnTo>
                  <a:lnTo>
                    <a:pt x="3473" y="40"/>
                  </a:lnTo>
                  <a:lnTo>
                    <a:pt x="117" y="40"/>
                  </a:lnTo>
                  <a:lnTo>
                    <a:pt x="103" y="40"/>
                  </a:lnTo>
                  <a:lnTo>
                    <a:pt x="84" y="44"/>
                  </a:lnTo>
                  <a:lnTo>
                    <a:pt x="68" y="45"/>
                  </a:lnTo>
                  <a:lnTo>
                    <a:pt x="52" y="45"/>
                  </a:lnTo>
                  <a:lnTo>
                    <a:pt x="36" y="42"/>
                  </a:lnTo>
                  <a:lnTo>
                    <a:pt x="25" y="34"/>
                  </a:lnTo>
                  <a:lnTo>
                    <a:pt x="17" y="20"/>
                  </a:lnTo>
                  <a:lnTo>
                    <a:pt x="14" y="0"/>
                  </a:lnTo>
                  <a:lnTo>
                    <a:pt x="6" y="11"/>
                  </a:lnTo>
                  <a:lnTo>
                    <a:pt x="3" y="22"/>
                  </a:lnTo>
                  <a:lnTo>
                    <a:pt x="0" y="31"/>
                  </a:lnTo>
                  <a:lnTo>
                    <a:pt x="0" y="40"/>
                  </a:lnTo>
                  <a:lnTo>
                    <a:pt x="3" y="47"/>
                  </a:lnTo>
                  <a:lnTo>
                    <a:pt x="9" y="53"/>
                  </a:lnTo>
                  <a:lnTo>
                    <a:pt x="14" y="58"/>
                  </a:lnTo>
                  <a:lnTo>
                    <a:pt x="22" y="62"/>
                  </a:lnTo>
                  <a:lnTo>
                    <a:pt x="30" y="66"/>
                  </a:lnTo>
                  <a:lnTo>
                    <a:pt x="41" y="69"/>
                  </a:lnTo>
                  <a:lnTo>
                    <a:pt x="54" y="71"/>
                  </a:lnTo>
                  <a:lnTo>
                    <a:pt x="65" y="73"/>
                  </a:lnTo>
                  <a:lnTo>
                    <a:pt x="79" y="75"/>
                  </a:lnTo>
                  <a:lnTo>
                    <a:pt x="90" y="75"/>
                  </a:lnTo>
                  <a:lnTo>
                    <a:pt x="103" y="77"/>
                  </a:lnTo>
                  <a:lnTo>
                    <a:pt x="117" y="77"/>
                  </a:lnTo>
                  <a:lnTo>
                    <a:pt x="1746" y="77"/>
                  </a:lnTo>
                  <a:lnTo>
                    <a:pt x="1746" y="192"/>
                  </a:lnTo>
                  <a:lnTo>
                    <a:pt x="1843" y="192"/>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grpSp>
          <p:nvGrpSpPr>
            <p:cNvPr id="67" name="Group 66"/>
            <p:cNvGrpSpPr>
              <a:grpSpLocks/>
            </p:cNvGrpSpPr>
            <p:nvPr/>
          </p:nvGrpSpPr>
          <p:grpSpPr bwMode="auto">
            <a:xfrm rot="20700000">
              <a:off x="2068142" y="2178727"/>
              <a:ext cx="5062951" cy="304808"/>
              <a:chOff x="1490" y="1132"/>
              <a:chExt cx="3588" cy="192"/>
            </a:xfrm>
          </p:grpSpPr>
          <p:sp>
            <p:nvSpPr>
              <p:cNvPr id="115" name="Freeform 114"/>
              <p:cNvSpPr>
                <a:spLocks/>
              </p:cNvSpPr>
              <p:nvPr/>
            </p:nvSpPr>
            <p:spPr bwMode="auto">
              <a:xfrm>
                <a:off x="1568" y="1205"/>
                <a:ext cx="11" cy="6"/>
              </a:xfrm>
              <a:custGeom>
                <a:avLst/>
                <a:gdLst>
                  <a:gd name="T0" fmla="*/ 11 w 11"/>
                  <a:gd name="T1" fmla="*/ 2 h 6"/>
                  <a:gd name="T2" fmla="*/ 5 w 11"/>
                  <a:gd name="T3" fmla="*/ 0 h 6"/>
                  <a:gd name="T4" fmla="*/ 3 w 11"/>
                  <a:gd name="T5" fmla="*/ 0 h 6"/>
                  <a:gd name="T6" fmla="*/ 0 w 11"/>
                  <a:gd name="T7" fmla="*/ 4 h 6"/>
                  <a:gd name="T8" fmla="*/ 0 w 11"/>
                  <a:gd name="T9" fmla="*/ 6 h 6"/>
                  <a:gd name="T10" fmla="*/ 11 w 11"/>
                  <a:gd name="T11" fmla="*/ 2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11" y="2"/>
                    </a:moveTo>
                    <a:lnTo>
                      <a:pt x="5" y="0"/>
                    </a:lnTo>
                    <a:lnTo>
                      <a:pt x="3" y="0"/>
                    </a:lnTo>
                    <a:lnTo>
                      <a:pt x="0" y="4"/>
                    </a:lnTo>
                    <a:lnTo>
                      <a:pt x="0" y="6"/>
                    </a:lnTo>
                    <a:lnTo>
                      <a:pt x="11" y="2"/>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16" name="Freeform 115"/>
              <p:cNvSpPr>
                <a:spLocks/>
              </p:cNvSpPr>
              <p:nvPr/>
            </p:nvSpPr>
            <p:spPr bwMode="auto">
              <a:xfrm>
                <a:off x="1552" y="1198"/>
                <a:ext cx="11" cy="3"/>
              </a:xfrm>
              <a:custGeom>
                <a:avLst/>
                <a:gdLst>
                  <a:gd name="T0" fmla="*/ 11 w 11"/>
                  <a:gd name="T1" fmla="*/ 3 h 3"/>
                  <a:gd name="T2" fmla="*/ 8 w 11"/>
                  <a:gd name="T3" fmla="*/ 0 h 3"/>
                  <a:gd name="T4" fmla="*/ 5 w 11"/>
                  <a:gd name="T5" fmla="*/ 0 h 3"/>
                  <a:gd name="T6" fmla="*/ 0 w 11"/>
                  <a:gd name="T7" fmla="*/ 0 h 3"/>
                  <a:gd name="T8" fmla="*/ 0 w 11"/>
                  <a:gd name="T9" fmla="*/ 3 h 3"/>
                  <a:gd name="T10" fmla="*/ 11 w 11"/>
                  <a:gd name="T11" fmla="*/ 3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1" y="3"/>
                    </a:moveTo>
                    <a:lnTo>
                      <a:pt x="8" y="0"/>
                    </a:lnTo>
                    <a:lnTo>
                      <a:pt x="5" y="0"/>
                    </a:lnTo>
                    <a:lnTo>
                      <a:pt x="0" y="0"/>
                    </a:lnTo>
                    <a:lnTo>
                      <a:pt x="0" y="3"/>
                    </a:lnTo>
                    <a:lnTo>
                      <a:pt x="11" y="3"/>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17" name="Freeform 116"/>
              <p:cNvSpPr>
                <a:spLocks/>
              </p:cNvSpPr>
              <p:nvPr/>
            </p:nvSpPr>
            <p:spPr bwMode="auto">
              <a:xfrm>
                <a:off x="1541" y="1176"/>
                <a:ext cx="11" cy="5"/>
              </a:xfrm>
              <a:custGeom>
                <a:avLst/>
                <a:gdLst>
                  <a:gd name="T0" fmla="*/ 11 w 11"/>
                  <a:gd name="T1" fmla="*/ 5 h 5"/>
                  <a:gd name="T2" fmla="*/ 11 w 11"/>
                  <a:gd name="T3" fmla="*/ 2 h 5"/>
                  <a:gd name="T4" fmla="*/ 8 w 11"/>
                  <a:gd name="T5" fmla="*/ 0 h 5"/>
                  <a:gd name="T6" fmla="*/ 3 w 11"/>
                  <a:gd name="T7" fmla="*/ 2 h 5"/>
                  <a:gd name="T8" fmla="*/ 0 w 11"/>
                  <a:gd name="T9" fmla="*/ 3 h 5"/>
                  <a:gd name="T10" fmla="*/ 11 w 11"/>
                  <a:gd name="T11" fmla="*/ 5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11" y="5"/>
                    </a:moveTo>
                    <a:lnTo>
                      <a:pt x="11" y="2"/>
                    </a:lnTo>
                    <a:lnTo>
                      <a:pt x="8" y="0"/>
                    </a:lnTo>
                    <a:lnTo>
                      <a:pt x="3" y="2"/>
                    </a:lnTo>
                    <a:lnTo>
                      <a:pt x="0" y="3"/>
                    </a:lnTo>
                    <a:lnTo>
                      <a:pt x="11" y="5"/>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18" name="Freeform 117"/>
              <p:cNvSpPr>
                <a:spLocks/>
              </p:cNvSpPr>
              <p:nvPr/>
            </p:nvSpPr>
            <p:spPr bwMode="auto">
              <a:xfrm>
                <a:off x="5024" y="1205"/>
                <a:ext cx="11" cy="6"/>
              </a:xfrm>
              <a:custGeom>
                <a:avLst/>
                <a:gdLst>
                  <a:gd name="T0" fmla="*/ 11 w 11"/>
                  <a:gd name="T1" fmla="*/ 2 h 6"/>
                  <a:gd name="T2" fmla="*/ 8 w 11"/>
                  <a:gd name="T3" fmla="*/ 0 h 6"/>
                  <a:gd name="T4" fmla="*/ 3 w 11"/>
                  <a:gd name="T5" fmla="*/ 0 h 6"/>
                  <a:gd name="T6" fmla="*/ 0 w 11"/>
                  <a:gd name="T7" fmla="*/ 4 h 6"/>
                  <a:gd name="T8" fmla="*/ 0 w 11"/>
                  <a:gd name="T9" fmla="*/ 6 h 6"/>
                  <a:gd name="T10" fmla="*/ 11 w 11"/>
                  <a:gd name="T11" fmla="*/ 2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11" y="2"/>
                    </a:moveTo>
                    <a:lnTo>
                      <a:pt x="8" y="0"/>
                    </a:lnTo>
                    <a:lnTo>
                      <a:pt x="3" y="0"/>
                    </a:lnTo>
                    <a:lnTo>
                      <a:pt x="0" y="4"/>
                    </a:lnTo>
                    <a:lnTo>
                      <a:pt x="0" y="6"/>
                    </a:lnTo>
                    <a:lnTo>
                      <a:pt x="11" y="2"/>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19" name="Freeform 118"/>
              <p:cNvSpPr>
                <a:spLocks/>
              </p:cNvSpPr>
              <p:nvPr/>
            </p:nvSpPr>
            <p:spPr bwMode="auto">
              <a:xfrm>
                <a:off x="5008" y="1198"/>
                <a:ext cx="11" cy="3"/>
              </a:xfrm>
              <a:custGeom>
                <a:avLst/>
                <a:gdLst>
                  <a:gd name="T0" fmla="*/ 11 w 11"/>
                  <a:gd name="T1" fmla="*/ 3 h 3"/>
                  <a:gd name="T2" fmla="*/ 8 w 11"/>
                  <a:gd name="T3" fmla="*/ 0 h 3"/>
                  <a:gd name="T4" fmla="*/ 5 w 11"/>
                  <a:gd name="T5" fmla="*/ 0 h 3"/>
                  <a:gd name="T6" fmla="*/ 0 w 11"/>
                  <a:gd name="T7" fmla="*/ 0 h 3"/>
                  <a:gd name="T8" fmla="*/ 0 w 11"/>
                  <a:gd name="T9" fmla="*/ 3 h 3"/>
                  <a:gd name="T10" fmla="*/ 11 w 11"/>
                  <a:gd name="T11" fmla="*/ 3 h 3"/>
                  <a:gd name="T12" fmla="*/ 0 60000 65536"/>
                  <a:gd name="T13" fmla="*/ 0 60000 65536"/>
                  <a:gd name="T14" fmla="*/ 0 60000 65536"/>
                  <a:gd name="T15" fmla="*/ 0 60000 65536"/>
                  <a:gd name="T16" fmla="*/ 0 60000 65536"/>
                  <a:gd name="T17" fmla="*/ 0 60000 65536"/>
                  <a:gd name="T18" fmla="*/ 0 w 11"/>
                  <a:gd name="T19" fmla="*/ 0 h 3"/>
                  <a:gd name="T20" fmla="*/ 11 w 1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1" h="3">
                    <a:moveTo>
                      <a:pt x="11" y="3"/>
                    </a:moveTo>
                    <a:lnTo>
                      <a:pt x="8" y="0"/>
                    </a:lnTo>
                    <a:lnTo>
                      <a:pt x="5" y="0"/>
                    </a:lnTo>
                    <a:lnTo>
                      <a:pt x="0" y="0"/>
                    </a:lnTo>
                    <a:lnTo>
                      <a:pt x="0" y="3"/>
                    </a:lnTo>
                    <a:lnTo>
                      <a:pt x="11" y="3"/>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20" name="Freeform 119"/>
              <p:cNvSpPr>
                <a:spLocks/>
              </p:cNvSpPr>
              <p:nvPr/>
            </p:nvSpPr>
            <p:spPr bwMode="auto">
              <a:xfrm>
                <a:off x="4997" y="1176"/>
                <a:ext cx="11" cy="5"/>
              </a:xfrm>
              <a:custGeom>
                <a:avLst/>
                <a:gdLst>
                  <a:gd name="T0" fmla="*/ 11 w 11"/>
                  <a:gd name="T1" fmla="*/ 5 h 5"/>
                  <a:gd name="T2" fmla="*/ 11 w 11"/>
                  <a:gd name="T3" fmla="*/ 2 h 5"/>
                  <a:gd name="T4" fmla="*/ 8 w 11"/>
                  <a:gd name="T5" fmla="*/ 0 h 5"/>
                  <a:gd name="T6" fmla="*/ 3 w 11"/>
                  <a:gd name="T7" fmla="*/ 2 h 5"/>
                  <a:gd name="T8" fmla="*/ 0 w 11"/>
                  <a:gd name="T9" fmla="*/ 3 h 5"/>
                  <a:gd name="T10" fmla="*/ 11 w 11"/>
                  <a:gd name="T11" fmla="*/ 5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11" y="5"/>
                    </a:moveTo>
                    <a:lnTo>
                      <a:pt x="11" y="2"/>
                    </a:lnTo>
                    <a:lnTo>
                      <a:pt x="8" y="0"/>
                    </a:lnTo>
                    <a:lnTo>
                      <a:pt x="3" y="2"/>
                    </a:lnTo>
                    <a:lnTo>
                      <a:pt x="0" y="3"/>
                    </a:lnTo>
                    <a:lnTo>
                      <a:pt x="11" y="5"/>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21" name="Freeform 120"/>
              <p:cNvSpPr>
                <a:spLocks/>
              </p:cNvSpPr>
              <p:nvPr/>
            </p:nvSpPr>
            <p:spPr bwMode="auto">
              <a:xfrm>
                <a:off x="3249" y="1200"/>
                <a:ext cx="8" cy="1"/>
              </a:xfrm>
              <a:custGeom>
                <a:avLst/>
                <a:gdLst>
                  <a:gd name="T0" fmla="*/ 8 w 8"/>
                  <a:gd name="T1" fmla="*/ 1 h 1"/>
                  <a:gd name="T2" fmla="*/ 5 w 8"/>
                  <a:gd name="T3" fmla="*/ 0 h 1"/>
                  <a:gd name="T4" fmla="*/ 2 w 8"/>
                  <a:gd name="T5" fmla="*/ 0 h 1"/>
                  <a:gd name="T6" fmla="*/ 0 w 8"/>
                  <a:gd name="T7" fmla="*/ 0 h 1"/>
                  <a:gd name="T8" fmla="*/ 0 w 8"/>
                  <a:gd name="T9" fmla="*/ 1 h 1"/>
                  <a:gd name="T10" fmla="*/ 8 w 8"/>
                  <a:gd name="T11" fmla="*/ 1 h 1"/>
                  <a:gd name="T12" fmla="*/ 0 60000 65536"/>
                  <a:gd name="T13" fmla="*/ 0 60000 65536"/>
                  <a:gd name="T14" fmla="*/ 0 60000 65536"/>
                  <a:gd name="T15" fmla="*/ 0 60000 65536"/>
                  <a:gd name="T16" fmla="*/ 0 60000 65536"/>
                  <a:gd name="T17" fmla="*/ 0 60000 65536"/>
                  <a:gd name="T18" fmla="*/ 0 w 8"/>
                  <a:gd name="T19" fmla="*/ 0 h 1"/>
                  <a:gd name="T20" fmla="*/ 8 w 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 h="1">
                    <a:moveTo>
                      <a:pt x="8" y="1"/>
                    </a:moveTo>
                    <a:lnTo>
                      <a:pt x="5" y="0"/>
                    </a:lnTo>
                    <a:lnTo>
                      <a:pt x="2" y="0"/>
                    </a:lnTo>
                    <a:lnTo>
                      <a:pt x="0" y="0"/>
                    </a:lnTo>
                    <a:lnTo>
                      <a:pt x="0" y="1"/>
                    </a:lnTo>
                    <a:lnTo>
                      <a:pt x="8" y="1"/>
                    </a:lnTo>
                    <a:close/>
                  </a:path>
                </a:pathLst>
              </a:custGeom>
              <a:solidFill>
                <a:srgbClr val="FFCC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22" name="Freeform 121"/>
              <p:cNvSpPr>
                <a:spLocks/>
              </p:cNvSpPr>
              <p:nvPr/>
            </p:nvSpPr>
            <p:spPr bwMode="auto">
              <a:xfrm>
                <a:off x="1628" y="1178"/>
                <a:ext cx="5" cy="5"/>
              </a:xfrm>
              <a:custGeom>
                <a:avLst/>
                <a:gdLst>
                  <a:gd name="T0" fmla="*/ 5 w 5"/>
                  <a:gd name="T1" fmla="*/ 0 h 5"/>
                  <a:gd name="T2" fmla="*/ 2 w 5"/>
                  <a:gd name="T3" fmla="*/ 1 h 5"/>
                  <a:gd name="T4" fmla="*/ 0 w 5"/>
                  <a:gd name="T5" fmla="*/ 3 h 5"/>
                  <a:gd name="T6" fmla="*/ 2 w 5"/>
                  <a:gd name="T7" fmla="*/ 5 h 5"/>
                  <a:gd name="T8" fmla="*/ 5 w 5"/>
                  <a:gd name="T9" fmla="*/ 5 h 5"/>
                  <a:gd name="T10" fmla="*/ 5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0"/>
                    </a:moveTo>
                    <a:lnTo>
                      <a:pt x="2" y="1"/>
                    </a:lnTo>
                    <a:lnTo>
                      <a:pt x="0" y="3"/>
                    </a:lnTo>
                    <a:lnTo>
                      <a:pt x="2" y="5"/>
                    </a:lnTo>
                    <a:lnTo>
                      <a:pt x="5" y="5"/>
                    </a:lnTo>
                    <a:lnTo>
                      <a:pt x="5" y="0"/>
                    </a:lnTo>
                    <a:close/>
                  </a:path>
                </a:pathLst>
              </a:custGeom>
              <a:solidFill>
                <a:srgbClr val="FFCC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23" name="Freeform 122"/>
              <p:cNvSpPr>
                <a:spLocks/>
              </p:cNvSpPr>
              <p:nvPr/>
            </p:nvSpPr>
            <p:spPr bwMode="auto">
              <a:xfrm>
                <a:off x="1633" y="1178"/>
                <a:ext cx="3310" cy="5"/>
              </a:xfrm>
              <a:custGeom>
                <a:avLst/>
                <a:gdLst>
                  <a:gd name="T0" fmla="*/ 3310 w 3310"/>
                  <a:gd name="T1" fmla="*/ 3 h 5"/>
                  <a:gd name="T2" fmla="*/ 3310 w 3310"/>
                  <a:gd name="T3" fmla="*/ 0 h 5"/>
                  <a:gd name="T4" fmla="*/ 0 w 3310"/>
                  <a:gd name="T5" fmla="*/ 0 h 5"/>
                  <a:gd name="T6" fmla="*/ 0 w 3310"/>
                  <a:gd name="T7" fmla="*/ 5 h 5"/>
                  <a:gd name="T8" fmla="*/ 3310 w 3310"/>
                  <a:gd name="T9" fmla="*/ 5 h 5"/>
                  <a:gd name="T10" fmla="*/ 3310 w 3310"/>
                  <a:gd name="T11" fmla="*/ 3 h 5"/>
                  <a:gd name="T12" fmla="*/ 0 60000 65536"/>
                  <a:gd name="T13" fmla="*/ 0 60000 65536"/>
                  <a:gd name="T14" fmla="*/ 0 60000 65536"/>
                  <a:gd name="T15" fmla="*/ 0 60000 65536"/>
                  <a:gd name="T16" fmla="*/ 0 60000 65536"/>
                  <a:gd name="T17" fmla="*/ 0 60000 65536"/>
                  <a:gd name="T18" fmla="*/ 0 w 3310"/>
                  <a:gd name="T19" fmla="*/ 0 h 5"/>
                  <a:gd name="T20" fmla="*/ 3310 w 33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3310" h="5">
                    <a:moveTo>
                      <a:pt x="3310" y="3"/>
                    </a:moveTo>
                    <a:lnTo>
                      <a:pt x="3310" y="0"/>
                    </a:lnTo>
                    <a:lnTo>
                      <a:pt x="0" y="0"/>
                    </a:lnTo>
                    <a:lnTo>
                      <a:pt x="0" y="5"/>
                    </a:lnTo>
                    <a:lnTo>
                      <a:pt x="3310" y="5"/>
                    </a:lnTo>
                    <a:lnTo>
                      <a:pt x="3310" y="3"/>
                    </a:lnTo>
                    <a:close/>
                  </a:path>
                </a:pathLst>
              </a:custGeom>
              <a:solidFill>
                <a:srgbClr val="FFCC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24" name="Freeform 123"/>
              <p:cNvSpPr>
                <a:spLocks/>
              </p:cNvSpPr>
              <p:nvPr/>
            </p:nvSpPr>
            <p:spPr bwMode="auto">
              <a:xfrm>
                <a:off x="4943" y="1178"/>
                <a:ext cx="5" cy="5"/>
              </a:xfrm>
              <a:custGeom>
                <a:avLst/>
                <a:gdLst>
                  <a:gd name="T0" fmla="*/ 0 w 5"/>
                  <a:gd name="T1" fmla="*/ 5 h 5"/>
                  <a:gd name="T2" fmla="*/ 3 w 5"/>
                  <a:gd name="T3" fmla="*/ 5 h 5"/>
                  <a:gd name="T4" fmla="*/ 5 w 5"/>
                  <a:gd name="T5" fmla="*/ 3 h 5"/>
                  <a:gd name="T6" fmla="*/ 3 w 5"/>
                  <a:gd name="T7" fmla="*/ 1 h 5"/>
                  <a:gd name="T8" fmla="*/ 0 w 5"/>
                  <a:gd name="T9" fmla="*/ 0 h 5"/>
                  <a:gd name="T10" fmla="*/ 0 w 5"/>
                  <a:gd name="T11" fmla="*/ 5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5"/>
                    </a:moveTo>
                    <a:lnTo>
                      <a:pt x="3" y="5"/>
                    </a:lnTo>
                    <a:lnTo>
                      <a:pt x="5" y="3"/>
                    </a:lnTo>
                    <a:lnTo>
                      <a:pt x="3" y="1"/>
                    </a:lnTo>
                    <a:lnTo>
                      <a:pt x="0" y="0"/>
                    </a:lnTo>
                    <a:lnTo>
                      <a:pt x="0" y="5"/>
                    </a:lnTo>
                    <a:close/>
                  </a:path>
                </a:pathLst>
              </a:custGeom>
              <a:solidFill>
                <a:srgbClr val="FFCC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25" name="Freeform 124"/>
              <p:cNvSpPr>
                <a:spLocks/>
              </p:cNvSpPr>
              <p:nvPr/>
            </p:nvSpPr>
            <p:spPr bwMode="auto">
              <a:xfrm>
                <a:off x="1490" y="1132"/>
                <a:ext cx="3588" cy="192"/>
              </a:xfrm>
              <a:custGeom>
                <a:avLst/>
                <a:gdLst>
                  <a:gd name="T0" fmla="*/ 1843 w 3588"/>
                  <a:gd name="T1" fmla="*/ 192 h 192"/>
                  <a:gd name="T2" fmla="*/ 1843 w 3588"/>
                  <a:gd name="T3" fmla="*/ 77 h 192"/>
                  <a:gd name="T4" fmla="*/ 3475 w 3588"/>
                  <a:gd name="T5" fmla="*/ 77 h 192"/>
                  <a:gd name="T6" fmla="*/ 3485 w 3588"/>
                  <a:gd name="T7" fmla="*/ 77 h 192"/>
                  <a:gd name="T8" fmla="*/ 3499 w 3588"/>
                  <a:gd name="T9" fmla="*/ 75 h 192"/>
                  <a:gd name="T10" fmla="*/ 3512 w 3588"/>
                  <a:gd name="T11" fmla="*/ 75 h 192"/>
                  <a:gd name="T12" fmla="*/ 3523 w 3588"/>
                  <a:gd name="T13" fmla="*/ 73 h 192"/>
                  <a:gd name="T14" fmla="*/ 3537 w 3588"/>
                  <a:gd name="T15" fmla="*/ 71 h 192"/>
                  <a:gd name="T16" fmla="*/ 3547 w 3588"/>
                  <a:gd name="T17" fmla="*/ 69 h 192"/>
                  <a:gd name="T18" fmla="*/ 3558 w 3588"/>
                  <a:gd name="T19" fmla="*/ 66 h 192"/>
                  <a:gd name="T20" fmla="*/ 3566 w 3588"/>
                  <a:gd name="T21" fmla="*/ 62 h 192"/>
                  <a:gd name="T22" fmla="*/ 3575 w 3588"/>
                  <a:gd name="T23" fmla="*/ 58 h 192"/>
                  <a:gd name="T24" fmla="*/ 3580 w 3588"/>
                  <a:gd name="T25" fmla="*/ 53 h 192"/>
                  <a:gd name="T26" fmla="*/ 3585 w 3588"/>
                  <a:gd name="T27" fmla="*/ 47 h 192"/>
                  <a:gd name="T28" fmla="*/ 3588 w 3588"/>
                  <a:gd name="T29" fmla="*/ 40 h 192"/>
                  <a:gd name="T30" fmla="*/ 3588 w 3588"/>
                  <a:gd name="T31" fmla="*/ 31 h 192"/>
                  <a:gd name="T32" fmla="*/ 3588 w 3588"/>
                  <a:gd name="T33" fmla="*/ 22 h 192"/>
                  <a:gd name="T34" fmla="*/ 3583 w 3588"/>
                  <a:gd name="T35" fmla="*/ 11 h 192"/>
                  <a:gd name="T36" fmla="*/ 3575 w 3588"/>
                  <a:gd name="T37" fmla="*/ 0 h 192"/>
                  <a:gd name="T38" fmla="*/ 3572 w 3588"/>
                  <a:gd name="T39" fmla="*/ 20 h 192"/>
                  <a:gd name="T40" fmla="*/ 3564 w 3588"/>
                  <a:gd name="T41" fmla="*/ 35 h 192"/>
                  <a:gd name="T42" fmla="*/ 3553 w 3588"/>
                  <a:gd name="T43" fmla="*/ 42 h 192"/>
                  <a:gd name="T44" fmla="*/ 3539 w 3588"/>
                  <a:gd name="T45" fmla="*/ 46 h 192"/>
                  <a:gd name="T46" fmla="*/ 3520 w 3588"/>
                  <a:gd name="T47" fmla="*/ 46 h 192"/>
                  <a:gd name="T48" fmla="*/ 3504 w 3588"/>
                  <a:gd name="T49" fmla="*/ 44 h 192"/>
                  <a:gd name="T50" fmla="*/ 3488 w 3588"/>
                  <a:gd name="T51" fmla="*/ 40 h 192"/>
                  <a:gd name="T52" fmla="*/ 3472 w 3588"/>
                  <a:gd name="T53" fmla="*/ 40 h 192"/>
                  <a:gd name="T54" fmla="*/ 116 w 3588"/>
                  <a:gd name="T55" fmla="*/ 40 h 192"/>
                  <a:gd name="T56" fmla="*/ 102 w 3588"/>
                  <a:gd name="T57" fmla="*/ 40 h 192"/>
                  <a:gd name="T58" fmla="*/ 83 w 3588"/>
                  <a:gd name="T59" fmla="*/ 44 h 192"/>
                  <a:gd name="T60" fmla="*/ 67 w 3588"/>
                  <a:gd name="T61" fmla="*/ 46 h 192"/>
                  <a:gd name="T62" fmla="*/ 51 w 3588"/>
                  <a:gd name="T63" fmla="*/ 46 h 192"/>
                  <a:gd name="T64" fmla="*/ 35 w 3588"/>
                  <a:gd name="T65" fmla="*/ 42 h 192"/>
                  <a:gd name="T66" fmla="*/ 24 w 3588"/>
                  <a:gd name="T67" fmla="*/ 35 h 192"/>
                  <a:gd name="T68" fmla="*/ 16 w 3588"/>
                  <a:gd name="T69" fmla="*/ 20 h 192"/>
                  <a:gd name="T70" fmla="*/ 13 w 3588"/>
                  <a:gd name="T71" fmla="*/ 0 h 192"/>
                  <a:gd name="T72" fmla="*/ 5 w 3588"/>
                  <a:gd name="T73" fmla="*/ 11 h 192"/>
                  <a:gd name="T74" fmla="*/ 2 w 3588"/>
                  <a:gd name="T75" fmla="*/ 22 h 192"/>
                  <a:gd name="T76" fmla="*/ 0 w 3588"/>
                  <a:gd name="T77" fmla="*/ 31 h 192"/>
                  <a:gd name="T78" fmla="*/ 0 w 3588"/>
                  <a:gd name="T79" fmla="*/ 40 h 192"/>
                  <a:gd name="T80" fmla="*/ 2 w 3588"/>
                  <a:gd name="T81" fmla="*/ 47 h 192"/>
                  <a:gd name="T82" fmla="*/ 8 w 3588"/>
                  <a:gd name="T83" fmla="*/ 53 h 192"/>
                  <a:gd name="T84" fmla="*/ 13 w 3588"/>
                  <a:gd name="T85" fmla="*/ 58 h 192"/>
                  <a:gd name="T86" fmla="*/ 21 w 3588"/>
                  <a:gd name="T87" fmla="*/ 62 h 192"/>
                  <a:gd name="T88" fmla="*/ 29 w 3588"/>
                  <a:gd name="T89" fmla="*/ 66 h 192"/>
                  <a:gd name="T90" fmla="*/ 40 w 3588"/>
                  <a:gd name="T91" fmla="*/ 69 h 192"/>
                  <a:gd name="T92" fmla="*/ 54 w 3588"/>
                  <a:gd name="T93" fmla="*/ 71 h 192"/>
                  <a:gd name="T94" fmla="*/ 65 w 3588"/>
                  <a:gd name="T95" fmla="*/ 73 h 192"/>
                  <a:gd name="T96" fmla="*/ 78 w 3588"/>
                  <a:gd name="T97" fmla="*/ 75 h 192"/>
                  <a:gd name="T98" fmla="*/ 89 w 3588"/>
                  <a:gd name="T99" fmla="*/ 75 h 192"/>
                  <a:gd name="T100" fmla="*/ 102 w 3588"/>
                  <a:gd name="T101" fmla="*/ 77 h 192"/>
                  <a:gd name="T102" fmla="*/ 116 w 3588"/>
                  <a:gd name="T103" fmla="*/ 77 h 192"/>
                  <a:gd name="T104" fmla="*/ 1745 w 3588"/>
                  <a:gd name="T105" fmla="*/ 77 h 192"/>
                  <a:gd name="T106" fmla="*/ 1745 w 3588"/>
                  <a:gd name="T107" fmla="*/ 192 h 192"/>
                  <a:gd name="T108" fmla="*/ 1843 w 3588"/>
                  <a:gd name="T109" fmla="*/ 192 h 1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8"/>
                  <a:gd name="T166" fmla="*/ 0 h 192"/>
                  <a:gd name="T167" fmla="*/ 3588 w 3588"/>
                  <a:gd name="T168" fmla="*/ 192 h 1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8" h="192">
                    <a:moveTo>
                      <a:pt x="1843" y="192"/>
                    </a:moveTo>
                    <a:lnTo>
                      <a:pt x="1843" y="77"/>
                    </a:lnTo>
                    <a:lnTo>
                      <a:pt x="3475" y="77"/>
                    </a:lnTo>
                    <a:lnTo>
                      <a:pt x="3485" y="77"/>
                    </a:lnTo>
                    <a:lnTo>
                      <a:pt x="3499" y="75"/>
                    </a:lnTo>
                    <a:lnTo>
                      <a:pt x="3512" y="75"/>
                    </a:lnTo>
                    <a:lnTo>
                      <a:pt x="3523" y="73"/>
                    </a:lnTo>
                    <a:lnTo>
                      <a:pt x="3537" y="71"/>
                    </a:lnTo>
                    <a:lnTo>
                      <a:pt x="3547" y="69"/>
                    </a:lnTo>
                    <a:lnTo>
                      <a:pt x="3558" y="66"/>
                    </a:lnTo>
                    <a:lnTo>
                      <a:pt x="3566" y="62"/>
                    </a:lnTo>
                    <a:lnTo>
                      <a:pt x="3575" y="58"/>
                    </a:lnTo>
                    <a:lnTo>
                      <a:pt x="3580" y="53"/>
                    </a:lnTo>
                    <a:lnTo>
                      <a:pt x="3585" y="47"/>
                    </a:lnTo>
                    <a:lnTo>
                      <a:pt x="3588" y="40"/>
                    </a:lnTo>
                    <a:lnTo>
                      <a:pt x="3588" y="31"/>
                    </a:lnTo>
                    <a:lnTo>
                      <a:pt x="3588" y="22"/>
                    </a:lnTo>
                    <a:lnTo>
                      <a:pt x="3583" y="11"/>
                    </a:lnTo>
                    <a:lnTo>
                      <a:pt x="3575" y="0"/>
                    </a:lnTo>
                    <a:lnTo>
                      <a:pt x="3572" y="20"/>
                    </a:lnTo>
                    <a:lnTo>
                      <a:pt x="3564" y="35"/>
                    </a:lnTo>
                    <a:lnTo>
                      <a:pt x="3553" y="42"/>
                    </a:lnTo>
                    <a:lnTo>
                      <a:pt x="3539" y="46"/>
                    </a:lnTo>
                    <a:lnTo>
                      <a:pt x="3520" y="46"/>
                    </a:lnTo>
                    <a:lnTo>
                      <a:pt x="3504" y="44"/>
                    </a:lnTo>
                    <a:lnTo>
                      <a:pt x="3488" y="40"/>
                    </a:lnTo>
                    <a:lnTo>
                      <a:pt x="3472" y="40"/>
                    </a:lnTo>
                    <a:lnTo>
                      <a:pt x="116" y="40"/>
                    </a:lnTo>
                    <a:lnTo>
                      <a:pt x="102" y="40"/>
                    </a:lnTo>
                    <a:lnTo>
                      <a:pt x="83" y="44"/>
                    </a:lnTo>
                    <a:lnTo>
                      <a:pt x="67" y="46"/>
                    </a:lnTo>
                    <a:lnTo>
                      <a:pt x="51" y="46"/>
                    </a:lnTo>
                    <a:lnTo>
                      <a:pt x="35" y="42"/>
                    </a:lnTo>
                    <a:lnTo>
                      <a:pt x="24" y="35"/>
                    </a:lnTo>
                    <a:lnTo>
                      <a:pt x="16" y="20"/>
                    </a:lnTo>
                    <a:lnTo>
                      <a:pt x="13" y="0"/>
                    </a:lnTo>
                    <a:lnTo>
                      <a:pt x="5" y="11"/>
                    </a:lnTo>
                    <a:lnTo>
                      <a:pt x="2" y="22"/>
                    </a:lnTo>
                    <a:lnTo>
                      <a:pt x="0" y="31"/>
                    </a:lnTo>
                    <a:lnTo>
                      <a:pt x="0" y="40"/>
                    </a:lnTo>
                    <a:lnTo>
                      <a:pt x="2" y="47"/>
                    </a:lnTo>
                    <a:lnTo>
                      <a:pt x="8" y="53"/>
                    </a:lnTo>
                    <a:lnTo>
                      <a:pt x="13" y="58"/>
                    </a:lnTo>
                    <a:lnTo>
                      <a:pt x="21" y="62"/>
                    </a:lnTo>
                    <a:lnTo>
                      <a:pt x="29" y="66"/>
                    </a:lnTo>
                    <a:lnTo>
                      <a:pt x="40" y="69"/>
                    </a:lnTo>
                    <a:lnTo>
                      <a:pt x="54" y="71"/>
                    </a:lnTo>
                    <a:lnTo>
                      <a:pt x="65" y="73"/>
                    </a:lnTo>
                    <a:lnTo>
                      <a:pt x="78" y="75"/>
                    </a:lnTo>
                    <a:lnTo>
                      <a:pt x="89" y="75"/>
                    </a:lnTo>
                    <a:lnTo>
                      <a:pt x="102" y="77"/>
                    </a:lnTo>
                    <a:lnTo>
                      <a:pt x="116" y="77"/>
                    </a:lnTo>
                    <a:lnTo>
                      <a:pt x="1745" y="77"/>
                    </a:lnTo>
                    <a:lnTo>
                      <a:pt x="1745" y="192"/>
                    </a:lnTo>
                    <a:lnTo>
                      <a:pt x="1843" y="192"/>
                    </a:lnTo>
                    <a:close/>
                  </a:path>
                </a:pathLst>
              </a:custGeom>
              <a:noFill/>
              <a:ln w="7938">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grpSp>
        <p:sp>
          <p:nvSpPr>
            <p:cNvPr id="68" name="Freeform 67"/>
            <p:cNvSpPr>
              <a:spLocks/>
            </p:cNvSpPr>
            <p:nvPr/>
          </p:nvSpPr>
          <p:spPr bwMode="auto">
            <a:xfrm>
              <a:off x="3371850" y="5216525"/>
              <a:ext cx="12700" cy="9525"/>
            </a:xfrm>
            <a:custGeom>
              <a:avLst/>
              <a:gdLst>
                <a:gd name="T0" fmla="*/ 0 w 9"/>
                <a:gd name="T1" fmla="*/ 2147483647 h 6"/>
                <a:gd name="T2" fmla="*/ 2147483647 w 9"/>
                <a:gd name="T3" fmla="*/ 2147483647 h 6"/>
                <a:gd name="T4" fmla="*/ 2147483647 w 9"/>
                <a:gd name="T5" fmla="*/ 2147483647 h 6"/>
                <a:gd name="T6" fmla="*/ 2147483647 w 9"/>
                <a:gd name="T7" fmla="*/ 2147483647 h 6"/>
                <a:gd name="T8" fmla="*/ 2147483647 w 9"/>
                <a:gd name="T9" fmla="*/ 0 h 6"/>
                <a:gd name="T10" fmla="*/ 0 w 9"/>
                <a:gd name="T11" fmla="*/ 2147483647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6" y="4"/>
                  </a:lnTo>
                  <a:lnTo>
                    <a:pt x="9" y="2"/>
                  </a:lnTo>
                  <a:lnTo>
                    <a:pt x="9" y="0"/>
                  </a:lnTo>
                  <a:lnTo>
                    <a:pt x="0" y="4"/>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69" name="Freeform 68"/>
            <p:cNvSpPr>
              <a:spLocks/>
            </p:cNvSpPr>
            <p:nvPr/>
          </p:nvSpPr>
          <p:spPr bwMode="auto">
            <a:xfrm>
              <a:off x="2224088" y="3008313"/>
              <a:ext cx="1160462" cy="2214562"/>
            </a:xfrm>
            <a:custGeom>
              <a:avLst/>
              <a:gdLst>
                <a:gd name="T0" fmla="*/ 2147483647 w 822"/>
                <a:gd name="T1" fmla="*/ 2147483647 h 1395"/>
                <a:gd name="T2" fmla="*/ 0 w 822"/>
                <a:gd name="T3" fmla="*/ 2147483647 h 1395"/>
                <a:gd name="T4" fmla="*/ 2147483647 w 822"/>
                <a:gd name="T5" fmla="*/ 2147483647 h 1395"/>
                <a:gd name="T6" fmla="*/ 2147483647 w 822"/>
                <a:gd name="T7" fmla="*/ 2147483647 h 1395"/>
                <a:gd name="T8" fmla="*/ 2147483647 w 822"/>
                <a:gd name="T9" fmla="*/ 0 h 1395"/>
                <a:gd name="T10" fmla="*/ 2147483647 w 822"/>
                <a:gd name="T11" fmla="*/ 2147483647 h 1395"/>
                <a:gd name="T12" fmla="*/ 0 60000 65536"/>
                <a:gd name="T13" fmla="*/ 0 60000 65536"/>
                <a:gd name="T14" fmla="*/ 0 60000 65536"/>
                <a:gd name="T15" fmla="*/ 0 60000 65536"/>
                <a:gd name="T16" fmla="*/ 0 60000 65536"/>
                <a:gd name="T17" fmla="*/ 0 60000 65536"/>
                <a:gd name="T18" fmla="*/ 0 w 822"/>
                <a:gd name="T19" fmla="*/ 0 h 1395"/>
                <a:gd name="T20" fmla="*/ 822 w 822"/>
                <a:gd name="T21" fmla="*/ 1395 h 1395"/>
              </a:gdLst>
              <a:ahLst/>
              <a:cxnLst>
                <a:cxn ang="T12">
                  <a:pos x="T0" y="T1"/>
                </a:cxn>
                <a:cxn ang="T13">
                  <a:pos x="T2" y="T3"/>
                </a:cxn>
                <a:cxn ang="T14">
                  <a:pos x="T4" y="T5"/>
                </a:cxn>
                <a:cxn ang="T15">
                  <a:pos x="T6" y="T7"/>
                </a:cxn>
                <a:cxn ang="T16">
                  <a:pos x="T8" y="T9"/>
                </a:cxn>
                <a:cxn ang="T17">
                  <a:pos x="T10" y="T11"/>
                </a:cxn>
              </a:cxnLst>
              <a:rect l="T18" t="T19" r="T20" b="T21"/>
              <a:pathLst>
                <a:path w="822" h="1395">
                  <a:moveTo>
                    <a:pt x="5" y="2"/>
                  </a:moveTo>
                  <a:lnTo>
                    <a:pt x="0" y="4"/>
                  </a:lnTo>
                  <a:lnTo>
                    <a:pt x="811" y="1395"/>
                  </a:lnTo>
                  <a:lnTo>
                    <a:pt x="822" y="1391"/>
                  </a:lnTo>
                  <a:lnTo>
                    <a:pt x="11" y="0"/>
                  </a:lnTo>
                  <a:lnTo>
                    <a:pt x="5" y="2"/>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0" name="Freeform 69"/>
            <p:cNvSpPr>
              <a:spLocks/>
            </p:cNvSpPr>
            <p:nvPr/>
          </p:nvSpPr>
          <p:spPr bwMode="auto">
            <a:xfrm>
              <a:off x="2201863" y="5216525"/>
              <a:ext cx="14287" cy="6350"/>
            </a:xfrm>
            <a:custGeom>
              <a:avLst/>
              <a:gdLst>
                <a:gd name="T0" fmla="*/ 0 w 11"/>
                <a:gd name="T1" fmla="*/ 0 h 4"/>
                <a:gd name="T2" fmla="*/ 0 w 11"/>
                <a:gd name="T3" fmla="*/ 2147483647 h 4"/>
                <a:gd name="T4" fmla="*/ 2147483647 w 11"/>
                <a:gd name="T5" fmla="*/ 2147483647 h 4"/>
                <a:gd name="T6" fmla="*/ 2147483647 w 11"/>
                <a:gd name="T7" fmla="*/ 2147483647 h 4"/>
                <a:gd name="T8" fmla="*/ 2147483647 w 11"/>
                <a:gd name="T9" fmla="*/ 0 h 4"/>
                <a:gd name="T10" fmla="*/ 0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0" y="0"/>
                  </a:moveTo>
                  <a:lnTo>
                    <a:pt x="0" y="4"/>
                  </a:lnTo>
                  <a:lnTo>
                    <a:pt x="5" y="4"/>
                  </a:lnTo>
                  <a:lnTo>
                    <a:pt x="8" y="4"/>
                  </a:lnTo>
                  <a:lnTo>
                    <a:pt x="11" y="0"/>
                  </a:lnTo>
                  <a:lnTo>
                    <a:pt x="0"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1" name="Freeform 70"/>
            <p:cNvSpPr>
              <a:spLocks/>
            </p:cNvSpPr>
            <p:nvPr/>
          </p:nvSpPr>
          <p:spPr bwMode="auto">
            <a:xfrm>
              <a:off x="1119188" y="5216525"/>
              <a:ext cx="14287" cy="9525"/>
            </a:xfrm>
            <a:custGeom>
              <a:avLst/>
              <a:gdLst>
                <a:gd name="T0" fmla="*/ 0 w 10"/>
                <a:gd name="T1" fmla="*/ 0 h 6"/>
                <a:gd name="T2" fmla="*/ 0 w 10"/>
                <a:gd name="T3" fmla="*/ 2147483647 h 6"/>
                <a:gd name="T4" fmla="*/ 2147483647 w 10"/>
                <a:gd name="T5" fmla="*/ 2147483647 h 6"/>
                <a:gd name="T6" fmla="*/ 2147483647 w 10"/>
                <a:gd name="T7" fmla="*/ 2147483647 h 6"/>
                <a:gd name="T8" fmla="*/ 2147483647 w 10"/>
                <a:gd name="T9" fmla="*/ 2147483647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4"/>
                  </a:lnTo>
                  <a:lnTo>
                    <a:pt x="5" y="6"/>
                  </a:lnTo>
                  <a:lnTo>
                    <a:pt x="8" y="4"/>
                  </a:lnTo>
                  <a:lnTo>
                    <a:pt x="10" y="2"/>
                  </a:lnTo>
                  <a:lnTo>
                    <a:pt x="0"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2" name="Freeform 71"/>
            <p:cNvSpPr>
              <a:spLocks/>
            </p:cNvSpPr>
            <p:nvPr/>
          </p:nvSpPr>
          <p:spPr bwMode="auto">
            <a:xfrm>
              <a:off x="1119188" y="2963863"/>
              <a:ext cx="1082675" cy="2255837"/>
            </a:xfrm>
            <a:custGeom>
              <a:avLst/>
              <a:gdLst>
                <a:gd name="T0" fmla="*/ 2147483647 w 767"/>
                <a:gd name="T1" fmla="*/ 0 h 1421"/>
                <a:gd name="T2" fmla="*/ 2147483647 w 767"/>
                <a:gd name="T3" fmla="*/ 0 h 1421"/>
                <a:gd name="T4" fmla="*/ 0 w 767"/>
                <a:gd name="T5" fmla="*/ 2147483647 h 1421"/>
                <a:gd name="T6" fmla="*/ 2147483647 w 767"/>
                <a:gd name="T7" fmla="*/ 2147483647 h 1421"/>
                <a:gd name="T8" fmla="*/ 2147483647 w 767"/>
                <a:gd name="T9" fmla="*/ 2147483647 h 1421"/>
                <a:gd name="T10" fmla="*/ 2147483647 w 767"/>
                <a:gd name="T11" fmla="*/ 0 h 1421"/>
                <a:gd name="T12" fmla="*/ 0 60000 65536"/>
                <a:gd name="T13" fmla="*/ 0 60000 65536"/>
                <a:gd name="T14" fmla="*/ 0 60000 65536"/>
                <a:gd name="T15" fmla="*/ 0 60000 65536"/>
                <a:gd name="T16" fmla="*/ 0 60000 65536"/>
                <a:gd name="T17" fmla="*/ 0 60000 65536"/>
                <a:gd name="T18" fmla="*/ 0 w 767"/>
                <a:gd name="T19" fmla="*/ 0 h 1421"/>
                <a:gd name="T20" fmla="*/ 767 w 767"/>
                <a:gd name="T21" fmla="*/ 1421 h 1421"/>
              </a:gdLst>
              <a:ahLst/>
              <a:cxnLst>
                <a:cxn ang="T12">
                  <a:pos x="T0" y="T1"/>
                </a:cxn>
                <a:cxn ang="T13">
                  <a:pos x="T2" y="T3"/>
                </a:cxn>
                <a:cxn ang="T14">
                  <a:pos x="T4" y="T5"/>
                </a:cxn>
                <a:cxn ang="T15">
                  <a:pos x="T6" y="T7"/>
                </a:cxn>
                <a:cxn ang="T16">
                  <a:pos x="T8" y="T9"/>
                </a:cxn>
                <a:cxn ang="T17">
                  <a:pos x="T10" y="T11"/>
                </a:cxn>
              </a:cxnLst>
              <a:rect l="T18" t="T19" r="T20" b="T21"/>
              <a:pathLst>
                <a:path w="767" h="1421">
                  <a:moveTo>
                    <a:pt x="761" y="0"/>
                  </a:moveTo>
                  <a:lnTo>
                    <a:pt x="756" y="0"/>
                  </a:lnTo>
                  <a:lnTo>
                    <a:pt x="0" y="1419"/>
                  </a:lnTo>
                  <a:lnTo>
                    <a:pt x="10" y="1421"/>
                  </a:lnTo>
                  <a:lnTo>
                    <a:pt x="767" y="2"/>
                  </a:lnTo>
                  <a:lnTo>
                    <a:pt x="761"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3" name="Freeform 72"/>
            <p:cNvSpPr>
              <a:spLocks/>
            </p:cNvSpPr>
            <p:nvPr/>
          </p:nvSpPr>
          <p:spPr bwMode="auto">
            <a:xfrm>
              <a:off x="8147050" y="3768725"/>
              <a:ext cx="11113" cy="9525"/>
            </a:xfrm>
            <a:custGeom>
              <a:avLst/>
              <a:gdLst>
                <a:gd name="T0" fmla="*/ 0 w 8"/>
                <a:gd name="T1" fmla="*/ 2147483647 h 6"/>
                <a:gd name="T2" fmla="*/ 2147483647 w 8"/>
                <a:gd name="T3" fmla="*/ 2147483647 h 6"/>
                <a:gd name="T4" fmla="*/ 2147483647 w 8"/>
                <a:gd name="T5" fmla="*/ 2147483647 h 6"/>
                <a:gd name="T6" fmla="*/ 2147483647 w 8"/>
                <a:gd name="T7" fmla="*/ 2147483647 h 6"/>
                <a:gd name="T8" fmla="*/ 2147483647 w 8"/>
                <a:gd name="T9" fmla="*/ 0 h 6"/>
                <a:gd name="T10" fmla="*/ 0 w 8"/>
                <a:gd name="T11" fmla="*/ 2147483647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0" y="4"/>
                  </a:moveTo>
                  <a:lnTo>
                    <a:pt x="3" y="6"/>
                  </a:lnTo>
                  <a:lnTo>
                    <a:pt x="6" y="4"/>
                  </a:lnTo>
                  <a:lnTo>
                    <a:pt x="8" y="2"/>
                  </a:lnTo>
                  <a:lnTo>
                    <a:pt x="8" y="0"/>
                  </a:lnTo>
                  <a:lnTo>
                    <a:pt x="0" y="4"/>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4" name="Freeform 73"/>
            <p:cNvSpPr>
              <a:spLocks/>
            </p:cNvSpPr>
            <p:nvPr/>
          </p:nvSpPr>
          <p:spPr bwMode="auto">
            <a:xfrm>
              <a:off x="6999288" y="1560513"/>
              <a:ext cx="1162050" cy="2214562"/>
            </a:xfrm>
            <a:custGeom>
              <a:avLst/>
              <a:gdLst>
                <a:gd name="T0" fmla="*/ 2147483647 w 824"/>
                <a:gd name="T1" fmla="*/ 2147483647 h 1395"/>
                <a:gd name="T2" fmla="*/ 0 w 824"/>
                <a:gd name="T3" fmla="*/ 2147483647 h 1395"/>
                <a:gd name="T4" fmla="*/ 2147483647 w 824"/>
                <a:gd name="T5" fmla="*/ 2147483647 h 1395"/>
                <a:gd name="T6" fmla="*/ 2147483647 w 824"/>
                <a:gd name="T7" fmla="*/ 2147483647 h 1395"/>
                <a:gd name="T8" fmla="*/ 2147483647 w 824"/>
                <a:gd name="T9" fmla="*/ 0 h 1395"/>
                <a:gd name="T10" fmla="*/ 2147483647 w 824"/>
                <a:gd name="T11" fmla="*/ 2147483647 h 1395"/>
                <a:gd name="T12" fmla="*/ 0 60000 65536"/>
                <a:gd name="T13" fmla="*/ 0 60000 65536"/>
                <a:gd name="T14" fmla="*/ 0 60000 65536"/>
                <a:gd name="T15" fmla="*/ 0 60000 65536"/>
                <a:gd name="T16" fmla="*/ 0 60000 65536"/>
                <a:gd name="T17" fmla="*/ 0 60000 65536"/>
                <a:gd name="T18" fmla="*/ 0 w 824"/>
                <a:gd name="T19" fmla="*/ 0 h 1395"/>
                <a:gd name="T20" fmla="*/ 824 w 824"/>
                <a:gd name="T21" fmla="*/ 1395 h 1395"/>
              </a:gdLst>
              <a:ahLst/>
              <a:cxnLst>
                <a:cxn ang="T12">
                  <a:pos x="T0" y="T1"/>
                </a:cxn>
                <a:cxn ang="T13">
                  <a:pos x="T2" y="T3"/>
                </a:cxn>
                <a:cxn ang="T14">
                  <a:pos x="T4" y="T5"/>
                </a:cxn>
                <a:cxn ang="T15">
                  <a:pos x="T6" y="T7"/>
                </a:cxn>
                <a:cxn ang="T16">
                  <a:pos x="T8" y="T9"/>
                </a:cxn>
                <a:cxn ang="T17">
                  <a:pos x="T10" y="T11"/>
                </a:cxn>
              </a:cxnLst>
              <a:rect l="T18" t="T19" r="T20" b="T21"/>
              <a:pathLst>
                <a:path w="824" h="1395">
                  <a:moveTo>
                    <a:pt x="5" y="2"/>
                  </a:moveTo>
                  <a:lnTo>
                    <a:pt x="0" y="4"/>
                  </a:lnTo>
                  <a:lnTo>
                    <a:pt x="811" y="1395"/>
                  </a:lnTo>
                  <a:lnTo>
                    <a:pt x="824" y="1391"/>
                  </a:lnTo>
                  <a:lnTo>
                    <a:pt x="11" y="0"/>
                  </a:lnTo>
                  <a:lnTo>
                    <a:pt x="5" y="2"/>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5" name="Freeform 74"/>
            <p:cNvSpPr>
              <a:spLocks/>
            </p:cNvSpPr>
            <p:nvPr/>
          </p:nvSpPr>
          <p:spPr bwMode="auto">
            <a:xfrm>
              <a:off x="6977063" y="3768725"/>
              <a:ext cx="14287" cy="6350"/>
            </a:xfrm>
            <a:custGeom>
              <a:avLst/>
              <a:gdLst>
                <a:gd name="T0" fmla="*/ 0 w 11"/>
                <a:gd name="T1" fmla="*/ 0 h 4"/>
                <a:gd name="T2" fmla="*/ 0 w 11"/>
                <a:gd name="T3" fmla="*/ 2147483647 h 4"/>
                <a:gd name="T4" fmla="*/ 2147483647 w 11"/>
                <a:gd name="T5" fmla="*/ 2147483647 h 4"/>
                <a:gd name="T6" fmla="*/ 2147483647 w 11"/>
                <a:gd name="T7" fmla="*/ 2147483647 h 4"/>
                <a:gd name="T8" fmla="*/ 2147483647 w 11"/>
                <a:gd name="T9" fmla="*/ 0 h 4"/>
                <a:gd name="T10" fmla="*/ 0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0" y="0"/>
                  </a:moveTo>
                  <a:lnTo>
                    <a:pt x="0" y="4"/>
                  </a:lnTo>
                  <a:lnTo>
                    <a:pt x="5" y="4"/>
                  </a:lnTo>
                  <a:lnTo>
                    <a:pt x="8" y="4"/>
                  </a:lnTo>
                  <a:lnTo>
                    <a:pt x="11" y="0"/>
                  </a:lnTo>
                  <a:lnTo>
                    <a:pt x="0"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6" name="Freeform 75"/>
            <p:cNvSpPr>
              <a:spLocks/>
            </p:cNvSpPr>
            <p:nvPr/>
          </p:nvSpPr>
          <p:spPr bwMode="auto">
            <a:xfrm>
              <a:off x="5892800" y="3768725"/>
              <a:ext cx="15875" cy="9525"/>
            </a:xfrm>
            <a:custGeom>
              <a:avLst/>
              <a:gdLst>
                <a:gd name="T0" fmla="*/ 0 w 11"/>
                <a:gd name="T1" fmla="*/ 0 h 6"/>
                <a:gd name="T2" fmla="*/ 0 w 11"/>
                <a:gd name="T3" fmla="*/ 2147483647 h 6"/>
                <a:gd name="T4" fmla="*/ 2147483647 w 11"/>
                <a:gd name="T5" fmla="*/ 2147483647 h 6"/>
                <a:gd name="T6" fmla="*/ 2147483647 w 11"/>
                <a:gd name="T7" fmla="*/ 2147483647 h 6"/>
                <a:gd name="T8" fmla="*/ 2147483647 w 11"/>
                <a:gd name="T9" fmla="*/ 2147483647 h 6"/>
                <a:gd name="T10" fmla="*/ 0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0" y="0"/>
                  </a:moveTo>
                  <a:lnTo>
                    <a:pt x="0" y="4"/>
                  </a:lnTo>
                  <a:lnTo>
                    <a:pt x="6" y="6"/>
                  </a:lnTo>
                  <a:lnTo>
                    <a:pt x="8" y="4"/>
                  </a:lnTo>
                  <a:lnTo>
                    <a:pt x="11" y="2"/>
                  </a:lnTo>
                  <a:lnTo>
                    <a:pt x="0"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7" name="Freeform 76"/>
            <p:cNvSpPr>
              <a:spLocks/>
            </p:cNvSpPr>
            <p:nvPr/>
          </p:nvSpPr>
          <p:spPr bwMode="auto">
            <a:xfrm>
              <a:off x="5892800" y="1516063"/>
              <a:ext cx="1084263" cy="2255837"/>
            </a:xfrm>
            <a:custGeom>
              <a:avLst/>
              <a:gdLst>
                <a:gd name="T0" fmla="*/ 2147483647 w 768"/>
                <a:gd name="T1" fmla="*/ 0 h 1421"/>
                <a:gd name="T2" fmla="*/ 2147483647 w 768"/>
                <a:gd name="T3" fmla="*/ 0 h 1421"/>
                <a:gd name="T4" fmla="*/ 0 w 768"/>
                <a:gd name="T5" fmla="*/ 2147483647 h 1421"/>
                <a:gd name="T6" fmla="*/ 2147483647 w 768"/>
                <a:gd name="T7" fmla="*/ 2147483647 h 1421"/>
                <a:gd name="T8" fmla="*/ 2147483647 w 768"/>
                <a:gd name="T9" fmla="*/ 2147483647 h 1421"/>
                <a:gd name="T10" fmla="*/ 2147483647 w 768"/>
                <a:gd name="T11" fmla="*/ 0 h 1421"/>
                <a:gd name="T12" fmla="*/ 0 60000 65536"/>
                <a:gd name="T13" fmla="*/ 0 60000 65536"/>
                <a:gd name="T14" fmla="*/ 0 60000 65536"/>
                <a:gd name="T15" fmla="*/ 0 60000 65536"/>
                <a:gd name="T16" fmla="*/ 0 60000 65536"/>
                <a:gd name="T17" fmla="*/ 0 60000 65536"/>
                <a:gd name="T18" fmla="*/ 0 w 768"/>
                <a:gd name="T19" fmla="*/ 0 h 1421"/>
                <a:gd name="T20" fmla="*/ 768 w 768"/>
                <a:gd name="T21" fmla="*/ 1421 h 1421"/>
              </a:gdLst>
              <a:ahLst/>
              <a:cxnLst>
                <a:cxn ang="T12">
                  <a:pos x="T0" y="T1"/>
                </a:cxn>
                <a:cxn ang="T13">
                  <a:pos x="T2" y="T3"/>
                </a:cxn>
                <a:cxn ang="T14">
                  <a:pos x="T4" y="T5"/>
                </a:cxn>
                <a:cxn ang="T15">
                  <a:pos x="T6" y="T7"/>
                </a:cxn>
                <a:cxn ang="T16">
                  <a:pos x="T8" y="T9"/>
                </a:cxn>
                <a:cxn ang="T17">
                  <a:pos x="T10" y="T11"/>
                </a:cxn>
              </a:cxnLst>
              <a:rect l="T18" t="T19" r="T20" b="T21"/>
              <a:pathLst>
                <a:path w="768" h="1421">
                  <a:moveTo>
                    <a:pt x="762" y="0"/>
                  </a:moveTo>
                  <a:lnTo>
                    <a:pt x="757" y="0"/>
                  </a:lnTo>
                  <a:lnTo>
                    <a:pt x="0" y="1419"/>
                  </a:lnTo>
                  <a:lnTo>
                    <a:pt x="11" y="1421"/>
                  </a:lnTo>
                  <a:lnTo>
                    <a:pt x="768" y="2"/>
                  </a:lnTo>
                  <a:lnTo>
                    <a:pt x="762"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8" name="Freeform 77"/>
            <p:cNvSpPr>
              <a:spLocks/>
            </p:cNvSpPr>
            <p:nvPr/>
          </p:nvSpPr>
          <p:spPr bwMode="auto">
            <a:xfrm>
              <a:off x="5881688" y="3771900"/>
              <a:ext cx="2295525" cy="93663"/>
            </a:xfrm>
            <a:custGeom>
              <a:avLst/>
              <a:gdLst>
                <a:gd name="T0" fmla="*/ 0 w 1627"/>
                <a:gd name="T1" fmla="*/ 0 h 59"/>
                <a:gd name="T2" fmla="*/ 2147483647 w 1627"/>
                <a:gd name="T3" fmla="*/ 0 h 59"/>
                <a:gd name="T4" fmla="*/ 2147483647 w 1627"/>
                <a:gd name="T5" fmla="*/ 2147483647 h 59"/>
                <a:gd name="T6" fmla="*/ 2147483647 w 1627"/>
                <a:gd name="T7" fmla="*/ 2147483647 h 59"/>
                <a:gd name="T8" fmla="*/ 0 w 1627"/>
                <a:gd name="T9" fmla="*/ 0 h 59"/>
                <a:gd name="T10" fmla="*/ 0 60000 65536"/>
                <a:gd name="T11" fmla="*/ 0 60000 65536"/>
                <a:gd name="T12" fmla="*/ 0 60000 65536"/>
                <a:gd name="T13" fmla="*/ 0 60000 65536"/>
                <a:gd name="T14" fmla="*/ 0 60000 65536"/>
                <a:gd name="T15" fmla="*/ 0 w 1627"/>
                <a:gd name="T16" fmla="*/ 0 h 59"/>
                <a:gd name="T17" fmla="*/ 1627 w 1627"/>
                <a:gd name="T18" fmla="*/ 59 h 59"/>
              </a:gdLst>
              <a:ahLst/>
              <a:cxnLst>
                <a:cxn ang="T10">
                  <a:pos x="T0" y="T1"/>
                </a:cxn>
                <a:cxn ang="T11">
                  <a:pos x="T2" y="T3"/>
                </a:cxn>
                <a:cxn ang="T12">
                  <a:pos x="T4" y="T5"/>
                </a:cxn>
                <a:cxn ang="T13">
                  <a:pos x="T6" y="T7"/>
                </a:cxn>
                <a:cxn ang="T14">
                  <a:pos x="T8" y="T9"/>
                </a:cxn>
              </a:cxnLst>
              <a:rect l="T15" t="T16" r="T17" b="T18"/>
              <a:pathLst>
                <a:path w="1627" h="59">
                  <a:moveTo>
                    <a:pt x="0" y="0"/>
                  </a:moveTo>
                  <a:lnTo>
                    <a:pt x="1627" y="0"/>
                  </a:lnTo>
                  <a:lnTo>
                    <a:pt x="1554" y="59"/>
                  </a:lnTo>
                  <a:lnTo>
                    <a:pt x="81" y="59"/>
                  </a:lnTo>
                  <a:lnTo>
                    <a:pt x="0" y="0"/>
                  </a:lnTo>
                  <a:close/>
                </a:path>
              </a:pathLst>
            </a:custGeom>
            <a:solidFill>
              <a:srgbClr val="DC8800"/>
            </a:solidFill>
            <a:ln w="12700" cap="rnd">
              <a:solidFill>
                <a:srgbClr val="DC8800"/>
              </a:solid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79" name="Freeform 78"/>
            <p:cNvSpPr>
              <a:spLocks/>
            </p:cNvSpPr>
            <p:nvPr/>
          </p:nvSpPr>
          <p:spPr bwMode="auto">
            <a:xfrm>
              <a:off x="1106488" y="5219700"/>
              <a:ext cx="2295525" cy="93663"/>
            </a:xfrm>
            <a:custGeom>
              <a:avLst/>
              <a:gdLst>
                <a:gd name="T0" fmla="*/ 0 w 1627"/>
                <a:gd name="T1" fmla="*/ 0 h 59"/>
                <a:gd name="T2" fmla="*/ 2147483647 w 1627"/>
                <a:gd name="T3" fmla="*/ 0 h 59"/>
                <a:gd name="T4" fmla="*/ 2147483647 w 1627"/>
                <a:gd name="T5" fmla="*/ 2147483647 h 59"/>
                <a:gd name="T6" fmla="*/ 2147483647 w 1627"/>
                <a:gd name="T7" fmla="*/ 2147483647 h 59"/>
                <a:gd name="T8" fmla="*/ 0 w 1627"/>
                <a:gd name="T9" fmla="*/ 0 h 59"/>
                <a:gd name="T10" fmla="*/ 0 60000 65536"/>
                <a:gd name="T11" fmla="*/ 0 60000 65536"/>
                <a:gd name="T12" fmla="*/ 0 60000 65536"/>
                <a:gd name="T13" fmla="*/ 0 60000 65536"/>
                <a:gd name="T14" fmla="*/ 0 60000 65536"/>
                <a:gd name="T15" fmla="*/ 0 w 1627"/>
                <a:gd name="T16" fmla="*/ 0 h 59"/>
                <a:gd name="T17" fmla="*/ 1627 w 1627"/>
                <a:gd name="T18" fmla="*/ 59 h 59"/>
              </a:gdLst>
              <a:ahLst/>
              <a:cxnLst>
                <a:cxn ang="T10">
                  <a:pos x="T0" y="T1"/>
                </a:cxn>
                <a:cxn ang="T11">
                  <a:pos x="T2" y="T3"/>
                </a:cxn>
                <a:cxn ang="T12">
                  <a:pos x="T4" y="T5"/>
                </a:cxn>
                <a:cxn ang="T13">
                  <a:pos x="T6" y="T7"/>
                </a:cxn>
                <a:cxn ang="T14">
                  <a:pos x="T8" y="T9"/>
                </a:cxn>
              </a:cxnLst>
              <a:rect l="T15" t="T16" r="T17" b="T18"/>
              <a:pathLst>
                <a:path w="1627" h="59">
                  <a:moveTo>
                    <a:pt x="0" y="0"/>
                  </a:moveTo>
                  <a:lnTo>
                    <a:pt x="1627" y="0"/>
                  </a:lnTo>
                  <a:lnTo>
                    <a:pt x="1554" y="59"/>
                  </a:lnTo>
                  <a:lnTo>
                    <a:pt x="81" y="59"/>
                  </a:lnTo>
                  <a:lnTo>
                    <a:pt x="0" y="0"/>
                  </a:lnTo>
                  <a:close/>
                </a:path>
              </a:pathLst>
            </a:custGeom>
            <a:solidFill>
              <a:srgbClr val="DC8800"/>
            </a:solidFill>
            <a:ln w="12700"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0" name="Freeform 79"/>
            <p:cNvSpPr>
              <a:spLocks/>
            </p:cNvSpPr>
            <p:nvPr/>
          </p:nvSpPr>
          <p:spPr bwMode="auto">
            <a:xfrm>
              <a:off x="5881688" y="3765550"/>
              <a:ext cx="2306637" cy="12700"/>
            </a:xfrm>
            <a:custGeom>
              <a:avLst/>
              <a:gdLst>
                <a:gd name="T0" fmla="*/ 2147483647 w 1635"/>
                <a:gd name="T1" fmla="*/ 2147483647 h 8"/>
                <a:gd name="T2" fmla="*/ 2147483647 w 1635"/>
                <a:gd name="T3" fmla="*/ 0 h 8"/>
                <a:gd name="T4" fmla="*/ 0 w 1635"/>
                <a:gd name="T5" fmla="*/ 0 h 8"/>
                <a:gd name="T6" fmla="*/ 0 w 1635"/>
                <a:gd name="T7" fmla="*/ 2147483647 h 8"/>
                <a:gd name="T8" fmla="*/ 2147483647 w 1635"/>
                <a:gd name="T9" fmla="*/ 2147483647 h 8"/>
                <a:gd name="T10" fmla="*/ 2147483647 w 1635"/>
                <a:gd name="T11" fmla="*/ 0 h 8"/>
                <a:gd name="T12" fmla="*/ 2147483647 w 1635"/>
                <a:gd name="T13" fmla="*/ 2147483647 h 8"/>
                <a:gd name="T14" fmla="*/ 2147483647 w 1635"/>
                <a:gd name="T15" fmla="*/ 2147483647 h 8"/>
                <a:gd name="T16" fmla="*/ 2147483647 w 1635"/>
                <a:gd name="T17" fmla="*/ 2147483647 h 8"/>
                <a:gd name="T18" fmla="*/ 2147483647 w 1635"/>
                <a:gd name="T19" fmla="*/ 0 h 8"/>
                <a:gd name="T20" fmla="*/ 2147483647 w 1635"/>
                <a:gd name="T21" fmla="*/ 0 h 8"/>
                <a:gd name="T22" fmla="*/ 2147483647 w 1635"/>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5"/>
                <a:gd name="T37" fmla="*/ 0 h 8"/>
                <a:gd name="T38" fmla="*/ 1635 w 163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5" h="8">
                  <a:moveTo>
                    <a:pt x="1632" y="6"/>
                  </a:moveTo>
                  <a:lnTo>
                    <a:pt x="1627" y="0"/>
                  </a:lnTo>
                  <a:lnTo>
                    <a:pt x="0" y="0"/>
                  </a:lnTo>
                  <a:lnTo>
                    <a:pt x="0" y="8"/>
                  </a:lnTo>
                  <a:lnTo>
                    <a:pt x="1627" y="8"/>
                  </a:lnTo>
                  <a:lnTo>
                    <a:pt x="1624" y="0"/>
                  </a:lnTo>
                  <a:lnTo>
                    <a:pt x="1627" y="8"/>
                  </a:lnTo>
                  <a:lnTo>
                    <a:pt x="1632" y="6"/>
                  </a:lnTo>
                  <a:lnTo>
                    <a:pt x="1635" y="4"/>
                  </a:lnTo>
                  <a:lnTo>
                    <a:pt x="1632" y="0"/>
                  </a:lnTo>
                  <a:lnTo>
                    <a:pt x="1627" y="0"/>
                  </a:lnTo>
                  <a:lnTo>
                    <a:pt x="1632" y="6"/>
                  </a:lnTo>
                  <a:close/>
                </a:path>
              </a:pathLst>
            </a:custGeom>
            <a:solidFill>
              <a:srgbClr val="FFCC00"/>
            </a:solidFill>
            <a:ln w="9525">
              <a:solidFill>
                <a:srgbClr val="DC88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1" name="Freeform 80"/>
            <p:cNvSpPr>
              <a:spLocks/>
            </p:cNvSpPr>
            <p:nvPr/>
          </p:nvSpPr>
          <p:spPr bwMode="auto">
            <a:xfrm>
              <a:off x="8067675" y="3765550"/>
              <a:ext cx="117475" cy="104775"/>
            </a:xfrm>
            <a:custGeom>
              <a:avLst/>
              <a:gdLst>
                <a:gd name="T0" fmla="*/ 2147483647 w 83"/>
                <a:gd name="T1" fmla="*/ 2147483647 h 66"/>
                <a:gd name="T2" fmla="*/ 2147483647 w 83"/>
                <a:gd name="T3" fmla="*/ 2147483647 h 66"/>
                <a:gd name="T4" fmla="*/ 2147483647 w 83"/>
                <a:gd name="T5" fmla="*/ 2147483647 h 66"/>
                <a:gd name="T6" fmla="*/ 2147483647 w 83"/>
                <a:gd name="T7" fmla="*/ 0 h 66"/>
                <a:gd name="T8" fmla="*/ 2147483647 w 83"/>
                <a:gd name="T9" fmla="*/ 2147483647 h 66"/>
                <a:gd name="T10" fmla="*/ 2147483647 w 83"/>
                <a:gd name="T11" fmla="*/ 2147483647 h 66"/>
                <a:gd name="T12" fmla="*/ 2147483647 w 83"/>
                <a:gd name="T13" fmla="*/ 2147483647 h 66"/>
                <a:gd name="T14" fmla="*/ 0 w 83"/>
                <a:gd name="T15" fmla="*/ 2147483647 h 66"/>
                <a:gd name="T16" fmla="*/ 2147483647 w 83"/>
                <a:gd name="T17" fmla="*/ 2147483647 h 66"/>
                <a:gd name="T18" fmla="*/ 2147483647 w 83"/>
                <a:gd name="T19" fmla="*/ 2147483647 h 66"/>
                <a:gd name="T20" fmla="*/ 2147483647 w 83"/>
                <a:gd name="T21" fmla="*/ 2147483647 h 66"/>
                <a:gd name="T22" fmla="*/ 2147483647 w 83"/>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66"/>
                <a:gd name="T38" fmla="*/ 83 w 83"/>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66">
                  <a:moveTo>
                    <a:pt x="5" y="66"/>
                  </a:moveTo>
                  <a:lnTo>
                    <a:pt x="10" y="65"/>
                  </a:lnTo>
                  <a:lnTo>
                    <a:pt x="83" y="6"/>
                  </a:lnTo>
                  <a:lnTo>
                    <a:pt x="75" y="0"/>
                  </a:lnTo>
                  <a:lnTo>
                    <a:pt x="2" y="59"/>
                  </a:lnTo>
                  <a:lnTo>
                    <a:pt x="5" y="59"/>
                  </a:lnTo>
                  <a:lnTo>
                    <a:pt x="2" y="59"/>
                  </a:lnTo>
                  <a:lnTo>
                    <a:pt x="0" y="63"/>
                  </a:lnTo>
                  <a:lnTo>
                    <a:pt x="2" y="65"/>
                  </a:lnTo>
                  <a:lnTo>
                    <a:pt x="5" y="66"/>
                  </a:lnTo>
                  <a:lnTo>
                    <a:pt x="10" y="65"/>
                  </a:lnTo>
                  <a:lnTo>
                    <a:pt x="5" y="66"/>
                  </a:lnTo>
                  <a:close/>
                </a:path>
              </a:pathLst>
            </a:custGeom>
            <a:solidFill>
              <a:srgbClr val="FFCC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2" name="Freeform 81"/>
            <p:cNvSpPr>
              <a:spLocks/>
            </p:cNvSpPr>
            <p:nvPr/>
          </p:nvSpPr>
          <p:spPr bwMode="auto">
            <a:xfrm>
              <a:off x="5988050" y="3859213"/>
              <a:ext cx="2085975" cy="11112"/>
            </a:xfrm>
            <a:custGeom>
              <a:avLst/>
              <a:gdLst>
                <a:gd name="T0" fmla="*/ 0 w 1478"/>
                <a:gd name="T1" fmla="*/ 2147483647 h 7"/>
                <a:gd name="T2" fmla="*/ 2147483647 w 1478"/>
                <a:gd name="T3" fmla="*/ 2147483647 h 7"/>
                <a:gd name="T4" fmla="*/ 2147483647 w 1478"/>
                <a:gd name="T5" fmla="*/ 2147483647 h 7"/>
                <a:gd name="T6" fmla="*/ 2147483647 w 1478"/>
                <a:gd name="T7" fmla="*/ 0 h 7"/>
                <a:gd name="T8" fmla="*/ 2147483647 w 1478"/>
                <a:gd name="T9" fmla="*/ 0 h 7"/>
                <a:gd name="T10" fmla="*/ 2147483647 w 1478"/>
                <a:gd name="T11" fmla="*/ 0 h 7"/>
                <a:gd name="T12" fmla="*/ 2147483647 w 1478"/>
                <a:gd name="T13" fmla="*/ 0 h 7"/>
                <a:gd name="T14" fmla="*/ 0 w 1478"/>
                <a:gd name="T15" fmla="*/ 0 h 7"/>
                <a:gd name="T16" fmla="*/ 0 w 1478"/>
                <a:gd name="T17" fmla="*/ 2147483647 h 7"/>
                <a:gd name="T18" fmla="*/ 0 w 1478"/>
                <a:gd name="T19" fmla="*/ 2147483647 h 7"/>
                <a:gd name="T20" fmla="*/ 2147483647 w 1478"/>
                <a:gd name="T21" fmla="*/ 2147483647 h 7"/>
                <a:gd name="T22" fmla="*/ 0 w 1478"/>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8"/>
                <a:gd name="T37" fmla="*/ 0 h 7"/>
                <a:gd name="T38" fmla="*/ 1478 w 147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8" h="7">
                  <a:moveTo>
                    <a:pt x="0" y="6"/>
                  </a:moveTo>
                  <a:lnTo>
                    <a:pt x="5" y="7"/>
                  </a:lnTo>
                  <a:lnTo>
                    <a:pt x="1478" y="7"/>
                  </a:lnTo>
                  <a:lnTo>
                    <a:pt x="1478" y="0"/>
                  </a:lnTo>
                  <a:lnTo>
                    <a:pt x="5" y="0"/>
                  </a:lnTo>
                  <a:lnTo>
                    <a:pt x="8" y="0"/>
                  </a:lnTo>
                  <a:lnTo>
                    <a:pt x="5" y="0"/>
                  </a:lnTo>
                  <a:lnTo>
                    <a:pt x="0" y="0"/>
                  </a:lnTo>
                  <a:lnTo>
                    <a:pt x="0" y="4"/>
                  </a:lnTo>
                  <a:lnTo>
                    <a:pt x="0" y="6"/>
                  </a:lnTo>
                  <a:lnTo>
                    <a:pt x="5" y="7"/>
                  </a:lnTo>
                  <a:lnTo>
                    <a:pt x="0" y="6"/>
                  </a:lnTo>
                  <a:close/>
                </a:path>
              </a:pathLst>
            </a:custGeom>
            <a:solidFill>
              <a:srgbClr val="FFCC00"/>
            </a:solidFill>
            <a:ln w="9525">
              <a:solidFill>
                <a:srgbClr val="DC88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3" name="Freeform 82"/>
            <p:cNvSpPr>
              <a:spLocks/>
            </p:cNvSpPr>
            <p:nvPr/>
          </p:nvSpPr>
          <p:spPr bwMode="auto">
            <a:xfrm>
              <a:off x="5873750" y="3765550"/>
              <a:ext cx="127000" cy="103188"/>
            </a:xfrm>
            <a:custGeom>
              <a:avLst/>
              <a:gdLst>
                <a:gd name="T0" fmla="*/ 2147483647 w 89"/>
                <a:gd name="T1" fmla="*/ 0 h 65"/>
                <a:gd name="T2" fmla="*/ 2147483647 w 89"/>
                <a:gd name="T3" fmla="*/ 2147483647 h 65"/>
                <a:gd name="T4" fmla="*/ 2147483647 w 89"/>
                <a:gd name="T5" fmla="*/ 2147483647 h 65"/>
                <a:gd name="T6" fmla="*/ 2147483647 w 89"/>
                <a:gd name="T7" fmla="*/ 2147483647 h 65"/>
                <a:gd name="T8" fmla="*/ 2147483647 w 89"/>
                <a:gd name="T9" fmla="*/ 0 h 65"/>
                <a:gd name="T10" fmla="*/ 2147483647 w 89"/>
                <a:gd name="T11" fmla="*/ 2147483647 h 65"/>
                <a:gd name="T12" fmla="*/ 2147483647 w 89"/>
                <a:gd name="T13" fmla="*/ 0 h 65"/>
                <a:gd name="T14" fmla="*/ 2147483647 w 89"/>
                <a:gd name="T15" fmla="*/ 0 h 65"/>
                <a:gd name="T16" fmla="*/ 2147483647 w 89"/>
                <a:gd name="T17" fmla="*/ 0 h 65"/>
                <a:gd name="T18" fmla="*/ 0 w 89"/>
                <a:gd name="T19" fmla="*/ 2147483647 h 65"/>
                <a:gd name="T20" fmla="*/ 2147483647 w 89"/>
                <a:gd name="T21" fmla="*/ 2147483647 h 65"/>
                <a:gd name="T22" fmla="*/ 2147483647 w 8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65"/>
                <a:gd name="T38" fmla="*/ 89 w 8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65">
                  <a:moveTo>
                    <a:pt x="5" y="0"/>
                  </a:moveTo>
                  <a:lnTo>
                    <a:pt x="3" y="6"/>
                  </a:lnTo>
                  <a:lnTo>
                    <a:pt x="81" y="65"/>
                  </a:lnTo>
                  <a:lnTo>
                    <a:pt x="89" y="59"/>
                  </a:lnTo>
                  <a:lnTo>
                    <a:pt x="11" y="0"/>
                  </a:lnTo>
                  <a:lnTo>
                    <a:pt x="5" y="8"/>
                  </a:lnTo>
                  <a:lnTo>
                    <a:pt x="11" y="0"/>
                  </a:lnTo>
                  <a:lnTo>
                    <a:pt x="5" y="0"/>
                  </a:lnTo>
                  <a:lnTo>
                    <a:pt x="3" y="0"/>
                  </a:lnTo>
                  <a:lnTo>
                    <a:pt x="0" y="4"/>
                  </a:lnTo>
                  <a:lnTo>
                    <a:pt x="3" y="6"/>
                  </a:lnTo>
                  <a:lnTo>
                    <a:pt x="5" y="0"/>
                  </a:lnTo>
                  <a:close/>
                </a:path>
              </a:pathLst>
            </a:custGeom>
            <a:solidFill>
              <a:srgbClr val="DC8800"/>
            </a:solidFill>
            <a:ln w="9525">
              <a:solidFill>
                <a:srgbClr val="DC88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4" name="Freeform 83"/>
            <p:cNvSpPr>
              <a:spLocks/>
            </p:cNvSpPr>
            <p:nvPr/>
          </p:nvSpPr>
          <p:spPr bwMode="auto">
            <a:xfrm>
              <a:off x="1106488" y="5213350"/>
              <a:ext cx="2303462" cy="12700"/>
            </a:xfrm>
            <a:custGeom>
              <a:avLst/>
              <a:gdLst>
                <a:gd name="T0" fmla="*/ 2147483647 w 1632"/>
                <a:gd name="T1" fmla="*/ 2147483647 h 8"/>
                <a:gd name="T2" fmla="*/ 2147483647 w 1632"/>
                <a:gd name="T3" fmla="*/ 0 h 8"/>
                <a:gd name="T4" fmla="*/ 0 w 1632"/>
                <a:gd name="T5" fmla="*/ 0 h 8"/>
                <a:gd name="T6" fmla="*/ 0 w 1632"/>
                <a:gd name="T7" fmla="*/ 2147483647 h 8"/>
                <a:gd name="T8" fmla="*/ 2147483647 w 1632"/>
                <a:gd name="T9" fmla="*/ 2147483647 h 8"/>
                <a:gd name="T10" fmla="*/ 2147483647 w 1632"/>
                <a:gd name="T11" fmla="*/ 0 h 8"/>
                <a:gd name="T12" fmla="*/ 2147483647 w 1632"/>
                <a:gd name="T13" fmla="*/ 2147483647 h 8"/>
                <a:gd name="T14" fmla="*/ 2147483647 w 1632"/>
                <a:gd name="T15" fmla="*/ 2147483647 h 8"/>
                <a:gd name="T16" fmla="*/ 2147483647 w 1632"/>
                <a:gd name="T17" fmla="*/ 2147483647 h 8"/>
                <a:gd name="T18" fmla="*/ 2147483647 w 1632"/>
                <a:gd name="T19" fmla="*/ 0 h 8"/>
                <a:gd name="T20" fmla="*/ 2147483647 w 1632"/>
                <a:gd name="T21" fmla="*/ 0 h 8"/>
                <a:gd name="T22" fmla="*/ 2147483647 w 163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2"/>
                <a:gd name="T37" fmla="*/ 0 h 8"/>
                <a:gd name="T38" fmla="*/ 1632 w 163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2" h="8">
                  <a:moveTo>
                    <a:pt x="1632" y="6"/>
                  </a:moveTo>
                  <a:lnTo>
                    <a:pt x="1627" y="0"/>
                  </a:lnTo>
                  <a:lnTo>
                    <a:pt x="0" y="0"/>
                  </a:lnTo>
                  <a:lnTo>
                    <a:pt x="0" y="8"/>
                  </a:lnTo>
                  <a:lnTo>
                    <a:pt x="1627" y="8"/>
                  </a:lnTo>
                  <a:lnTo>
                    <a:pt x="1624" y="0"/>
                  </a:lnTo>
                  <a:lnTo>
                    <a:pt x="1627" y="8"/>
                  </a:lnTo>
                  <a:lnTo>
                    <a:pt x="1632" y="6"/>
                  </a:lnTo>
                  <a:lnTo>
                    <a:pt x="1632" y="4"/>
                  </a:lnTo>
                  <a:lnTo>
                    <a:pt x="1632" y="0"/>
                  </a:lnTo>
                  <a:lnTo>
                    <a:pt x="1627" y="0"/>
                  </a:lnTo>
                  <a:lnTo>
                    <a:pt x="1632" y="6"/>
                  </a:lnTo>
                  <a:close/>
                </a:path>
              </a:pathLst>
            </a:custGeom>
            <a:solidFill>
              <a:srgbClr val="FFCC00"/>
            </a:solidFill>
            <a:ln w="9525">
              <a:solidFill>
                <a:srgbClr val="DC88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5" name="Freeform 84"/>
            <p:cNvSpPr>
              <a:spLocks/>
            </p:cNvSpPr>
            <p:nvPr/>
          </p:nvSpPr>
          <p:spPr bwMode="auto">
            <a:xfrm>
              <a:off x="3292475" y="5213350"/>
              <a:ext cx="117475" cy="104775"/>
            </a:xfrm>
            <a:custGeom>
              <a:avLst/>
              <a:gdLst>
                <a:gd name="T0" fmla="*/ 2147483647 w 83"/>
                <a:gd name="T1" fmla="*/ 2147483647 h 66"/>
                <a:gd name="T2" fmla="*/ 2147483647 w 83"/>
                <a:gd name="T3" fmla="*/ 2147483647 h 66"/>
                <a:gd name="T4" fmla="*/ 2147483647 w 83"/>
                <a:gd name="T5" fmla="*/ 2147483647 h 66"/>
                <a:gd name="T6" fmla="*/ 2147483647 w 83"/>
                <a:gd name="T7" fmla="*/ 0 h 66"/>
                <a:gd name="T8" fmla="*/ 2147483647 w 83"/>
                <a:gd name="T9" fmla="*/ 2147483647 h 66"/>
                <a:gd name="T10" fmla="*/ 2147483647 w 83"/>
                <a:gd name="T11" fmla="*/ 2147483647 h 66"/>
                <a:gd name="T12" fmla="*/ 2147483647 w 83"/>
                <a:gd name="T13" fmla="*/ 2147483647 h 66"/>
                <a:gd name="T14" fmla="*/ 0 w 83"/>
                <a:gd name="T15" fmla="*/ 2147483647 h 66"/>
                <a:gd name="T16" fmla="*/ 2147483647 w 83"/>
                <a:gd name="T17" fmla="*/ 2147483647 h 66"/>
                <a:gd name="T18" fmla="*/ 2147483647 w 83"/>
                <a:gd name="T19" fmla="*/ 2147483647 h 66"/>
                <a:gd name="T20" fmla="*/ 2147483647 w 83"/>
                <a:gd name="T21" fmla="*/ 2147483647 h 66"/>
                <a:gd name="T22" fmla="*/ 2147483647 w 83"/>
                <a:gd name="T23" fmla="*/ 214748364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66"/>
                <a:gd name="T38" fmla="*/ 83 w 83"/>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66">
                  <a:moveTo>
                    <a:pt x="5" y="66"/>
                  </a:moveTo>
                  <a:lnTo>
                    <a:pt x="10" y="65"/>
                  </a:lnTo>
                  <a:lnTo>
                    <a:pt x="83" y="6"/>
                  </a:lnTo>
                  <a:lnTo>
                    <a:pt x="75" y="0"/>
                  </a:lnTo>
                  <a:lnTo>
                    <a:pt x="2" y="59"/>
                  </a:lnTo>
                  <a:lnTo>
                    <a:pt x="5" y="59"/>
                  </a:lnTo>
                  <a:lnTo>
                    <a:pt x="2" y="59"/>
                  </a:lnTo>
                  <a:lnTo>
                    <a:pt x="0" y="63"/>
                  </a:lnTo>
                  <a:lnTo>
                    <a:pt x="2" y="65"/>
                  </a:lnTo>
                  <a:lnTo>
                    <a:pt x="5" y="66"/>
                  </a:lnTo>
                  <a:lnTo>
                    <a:pt x="10" y="65"/>
                  </a:lnTo>
                  <a:lnTo>
                    <a:pt x="5" y="66"/>
                  </a:lnTo>
                  <a:close/>
                </a:path>
              </a:pathLst>
            </a:custGeom>
            <a:solidFill>
              <a:srgbClr val="FFCC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6" name="Freeform 85"/>
            <p:cNvSpPr>
              <a:spLocks/>
            </p:cNvSpPr>
            <p:nvPr/>
          </p:nvSpPr>
          <p:spPr bwMode="auto">
            <a:xfrm>
              <a:off x="1209675" y="5307013"/>
              <a:ext cx="2089150" cy="11112"/>
            </a:xfrm>
            <a:custGeom>
              <a:avLst/>
              <a:gdLst>
                <a:gd name="T0" fmla="*/ 2147483647 w 1481"/>
                <a:gd name="T1" fmla="*/ 2147483647 h 7"/>
                <a:gd name="T2" fmla="*/ 2147483647 w 1481"/>
                <a:gd name="T3" fmla="*/ 2147483647 h 7"/>
                <a:gd name="T4" fmla="*/ 2147483647 w 1481"/>
                <a:gd name="T5" fmla="*/ 2147483647 h 7"/>
                <a:gd name="T6" fmla="*/ 2147483647 w 1481"/>
                <a:gd name="T7" fmla="*/ 0 h 7"/>
                <a:gd name="T8" fmla="*/ 2147483647 w 1481"/>
                <a:gd name="T9" fmla="*/ 0 h 7"/>
                <a:gd name="T10" fmla="*/ 2147483647 w 1481"/>
                <a:gd name="T11" fmla="*/ 0 h 7"/>
                <a:gd name="T12" fmla="*/ 2147483647 w 1481"/>
                <a:gd name="T13" fmla="*/ 0 h 7"/>
                <a:gd name="T14" fmla="*/ 2147483647 w 1481"/>
                <a:gd name="T15" fmla="*/ 0 h 7"/>
                <a:gd name="T16" fmla="*/ 0 w 1481"/>
                <a:gd name="T17" fmla="*/ 2147483647 h 7"/>
                <a:gd name="T18" fmla="*/ 2147483647 w 1481"/>
                <a:gd name="T19" fmla="*/ 2147483647 h 7"/>
                <a:gd name="T20" fmla="*/ 2147483647 w 1481"/>
                <a:gd name="T21" fmla="*/ 2147483647 h 7"/>
                <a:gd name="T22" fmla="*/ 2147483647 w 1481"/>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1"/>
                <a:gd name="T37" fmla="*/ 0 h 7"/>
                <a:gd name="T38" fmla="*/ 1481 w 148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1" h="7">
                  <a:moveTo>
                    <a:pt x="3" y="6"/>
                  </a:moveTo>
                  <a:lnTo>
                    <a:pt x="8" y="7"/>
                  </a:lnTo>
                  <a:lnTo>
                    <a:pt x="1481" y="7"/>
                  </a:lnTo>
                  <a:lnTo>
                    <a:pt x="1481" y="0"/>
                  </a:lnTo>
                  <a:lnTo>
                    <a:pt x="8" y="0"/>
                  </a:lnTo>
                  <a:lnTo>
                    <a:pt x="11" y="0"/>
                  </a:lnTo>
                  <a:lnTo>
                    <a:pt x="8" y="0"/>
                  </a:lnTo>
                  <a:lnTo>
                    <a:pt x="3" y="0"/>
                  </a:lnTo>
                  <a:lnTo>
                    <a:pt x="0" y="4"/>
                  </a:lnTo>
                  <a:lnTo>
                    <a:pt x="3" y="6"/>
                  </a:lnTo>
                  <a:lnTo>
                    <a:pt x="8" y="7"/>
                  </a:lnTo>
                  <a:lnTo>
                    <a:pt x="3" y="6"/>
                  </a:lnTo>
                  <a:close/>
                </a:path>
              </a:pathLst>
            </a:custGeom>
            <a:solidFill>
              <a:srgbClr val="FFCC00"/>
            </a:solidFill>
            <a:ln w="9525">
              <a:solidFill>
                <a:srgbClr val="DC88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7" name="Freeform 86"/>
            <p:cNvSpPr>
              <a:spLocks/>
            </p:cNvSpPr>
            <p:nvPr/>
          </p:nvSpPr>
          <p:spPr bwMode="auto">
            <a:xfrm>
              <a:off x="1098550" y="5213350"/>
              <a:ext cx="127000" cy="103188"/>
            </a:xfrm>
            <a:custGeom>
              <a:avLst/>
              <a:gdLst>
                <a:gd name="T0" fmla="*/ 2147483647 w 89"/>
                <a:gd name="T1" fmla="*/ 0 h 65"/>
                <a:gd name="T2" fmla="*/ 2147483647 w 89"/>
                <a:gd name="T3" fmla="*/ 2147483647 h 65"/>
                <a:gd name="T4" fmla="*/ 2147483647 w 89"/>
                <a:gd name="T5" fmla="*/ 2147483647 h 65"/>
                <a:gd name="T6" fmla="*/ 2147483647 w 89"/>
                <a:gd name="T7" fmla="*/ 2147483647 h 65"/>
                <a:gd name="T8" fmla="*/ 2147483647 w 89"/>
                <a:gd name="T9" fmla="*/ 0 h 65"/>
                <a:gd name="T10" fmla="*/ 2147483647 w 89"/>
                <a:gd name="T11" fmla="*/ 2147483647 h 65"/>
                <a:gd name="T12" fmla="*/ 2147483647 w 89"/>
                <a:gd name="T13" fmla="*/ 0 h 65"/>
                <a:gd name="T14" fmla="*/ 2147483647 w 89"/>
                <a:gd name="T15" fmla="*/ 0 h 65"/>
                <a:gd name="T16" fmla="*/ 2147483647 w 89"/>
                <a:gd name="T17" fmla="*/ 0 h 65"/>
                <a:gd name="T18" fmla="*/ 0 w 89"/>
                <a:gd name="T19" fmla="*/ 2147483647 h 65"/>
                <a:gd name="T20" fmla="*/ 2147483647 w 89"/>
                <a:gd name="T21" fmla="*/ 2147483647 h 65"/>
                <a:gd name="T22" fmla="*/ 2147483647 w 89"/>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65"/>
                <a:gd name="T38" fmla="*/ 89 w 8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65">
                  <a:moveTo>
                    <a:pt x="5" y="0"/>
                  </a:moveTo>
                  <a:lnTo>
                    <a:pt x="3" y="6"/>
                  </a:lnTo>
                  <a:lnTo>
                    <a:pt x="81" y="65"/>
                  </a:lnTo>
                  <a:lnTo>
                    <a:pt x="89" y="59"/>
                  </a:lnTo>
                  <a:lnTo>
                    <a:pt x="11" y="0"/>
                  </a:lnTo>
                  <a:lnTo>
                    <a:pt x="5" y="8"/>
                  </a:lnTo>
                  <a:lnTo>
                    <a:pt x="11" y="0"/>
                  </a:lnTo>
                  <a:lnTo>
                    <a:pt x="5" y="0"/>
                  </a:lnTo>
                  <a:lnTo>
                    <a:pt x="3" y="0"/>
                  </a:lnTo>
                  <a:lnTo>
                    <a:pt x="0" y="4"/>
                  </a:lnTo>
                  <a:lnTo>
                    <a:pt x="3" y="6"/>
                  </a:lnTo>
                  <a:lnTo>
                    <a:pt x="5" y="0"/>
                  </a:lnTo>
                  <a:close/>
                </a:path>
              </a:pathLst>
            </a:custGeom>
            <a:solidFill>
              <a:srgbClr val="DC8800"/>
            </a:solidFill>
            <a:ln w="9525">
              <a:solidFill>
                <a:srgbClr val="DC88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8" name="Freeform 87"/>
            <p:cNvSpPr>
              <a:spLocks/>
            </p:cNvSpPr>
            <p:nvPr/>
          </p:nvSpPr>
          <p:spPr bwMode="auto">
            <a:xfrm>
              <a:off x="6545263" y="3778250"/>
              <a:ext cx="1609725" cy="80963"/>
            </a:xfrm>
            <a:custGeom>
              <a:avLst/>
              <a:gdLst>
                <a:gd name="T0" fmla="*/ 0 w 1141"/>
                <a:gd name="T1" fmla="*/ 0 h 51"/>
                <a:gd name="T2" fmla="*/ 2147483647 w 1141"/>
                <a:gd name="T3" fmla="*/ 0 h 51"/>
                <a:gd name="T4" fmla="*/ 2147483647 w 1141"/>
                <a:gd name="T5" fmla="*/ 2147483647 h 51"/>
                <a:gd name="T6" fmla="*/ 2147483647 w 1141"/>
                <a:gd name="T7" fmla="*/ 2147483647 h 51"/>
                <a:gd name="T8" fmla="*/ 2147483647 w 1141"/>
                <a:gd name="T9" fmla="*/ 2147483647 h 51"/>
                <a:gd name="T10" fmla="*/ 2147483647 w 1141"/>
                <a:gd name="T11" fmla="*/ 2147483647 h 51"/>
                <a:gd name="T12" fmla="*/ 2147483647 w 1141"/>
                <a:gd name="T13" fmla="*/ 2147483647 h 51"/>
                <a:gd name="T14" fmla="*/ 2147483647 w 1141"/>
                <a:gd name="T15" fmla="*/ 2147483647 h 51"/>
                <a:gd name="T16" fmla="*/ 2147483647 w 1141"/>
                <a:gd name="T17" fmla="*/ 2147483647 h 51"/>
                <a:gd name="T18" fmla="*/ 2147483647 w 1141"/>
                <a:gd name="T19" fmla="*/ 2147483647 h 51"/>
                <a:gd name="T20" fmla="*/ 2147483647 w 1141"/>
                <a:gd name="T21" fmla="*/ 2147483647 h 51"/>
                <a:gd name="T22" fmla="*/ 2147483647 w 1141"/>
                <a:gd name="T23" fmla="*/ 2147483647 h 51"/>
                <a:gd name="T24" fmla="*/ 2147483647 w 1141"/>
                <a:gd name="T25" fmla="*/ 2147483647 h 51"/>
                <a:gd name="T26" fmla="*/ 2147483647 w 1141"/>
                <a:gd name="T27" fmla="*/ 2147483647 h 51"/>
                <a:gd name="T28" fmla="*/ 2147483647 w 1141"/>
                <a:gd name="T29" fmla="*/ 2147483647 h 51"/>
                <a:gd name="T30" fmla="*/ 2147483647 w 1141"/>
                <a:gd name="T31" fmla="*/ 2147483647 h 51"/>
                <a:gd name="T32" fmla="*/ 2147483647 w 1141"/>
                <a:gd name="T33" fmla="*/ 2147483647 h 51"/>
                <a:gd name="T34" fmla="*/ 2147483647 w 1141"/>
                <a:gd name="T35" fmla="*/ 2147483647 h 51"/>
                <a:gd name="T36" fmla="*/ 2147483647 w 1141"/>
                <a:gd name="T37" fmla="*/ 2147483647 h 51"/>
                <a:gd name="T38" fmla="*/ 2147483647 w 1141"/>
                <a:gd name="T39" fmla="*/ 2147483647 h 51"/>
                <a:gd name="T40" fmla="*/ 2147483647 w 1141"/>
                <a:gd name="T41" fmla="*/ 2147483647 h 51"/>
                <a:gd name="T42" fmla="*/ 2147483647 w 1141"/>
                <a:gd name="T43" fmla="*/ 2147483647 h 51"/>
                <a:gd name="T44" fmla="*/ 2147483647 w 1141"/>
                <a:gd name="T45" fmla="*/ 2147483647 h 51"/>
                <a:gd name="T46" fmla="*/ 2147483647 w 1141"/>
                <a:gd name="T47" fmla="*/ 2147483647 h 51"/>
                <a:gd name="T48" fmla="*/ 2147483647 w 1141"/>
                <a:gd name="T49" fmla="*/ 2147483647 h 51"/>
                <a:gd name="T50" fmla="*/ 2147483647 w 1141"/>
                <a:gd name="T51" fmla="*/ 2147483647 h 51"/>
                <a:gd name="T52" fmla="*/ 2147483647 w 1141"/>
                <a:gd name="T53" fmla="*/ 2147483647 h 51"/>
                <a:gd name="T54" fmla="*/ 2147483647 w 1141"/>
                <a:gd name="T55" fmla="*/ 2147483647 h 51"/>
                <a:gd name="T56" fmla="*/ 2147483647 w 1141"/>
                <a:gd name="T57" fmla="*/ 2147483647 h 51"/>
                <a:gd name="T58" fmla="*/ 2147483647 w 1141"/>
                <a:gd name="T59" fmla="*/ 2147483647 h 51"/>
                <a:gd name="T60" fmla="*/ 2147483647 w 1141"/>
                <a:gd name="T61" fmla="*/ 2147483647 h 51"/>
                <a:gd name="T62" fmla="*/ 2147483647 w 1141"/>
                <a:gd name="T63" fmla="*/ 2147483647 h 51"/>
                <a:gd name="T64" fmla="*/ 2147483647 w 1141"/>
                <a:gd name="T65" fmla="*/ 2147483647 h 51"/>
                <a:gd name="T66" fmla="*/ 2147483647 w 1141"/>
                <a:gd name="T67" fmla="*/ 2147483647 h 51"/>
                <a:gd name="T68" fmla="*/ 2147483647 w 1141"/>
                <a:gd name="T69" fmla="*/ 0 h 51"/>
                <a:gd name="T70" fmla="*/ 0 w 1141"/>
                <a:gd name="T71" fmla="*/ 0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1"/>
                <a:gd name="T109" fmla="*/ 0 h 51"/>
                <a:gd name="T110" fmla="*/ 1141 w 1141"/>
                <a:gd name="T111" fmla="*/ 51 h 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1" h="51">
                  <a:moveTo>
                    <a:pt x="0" y="0"/>
                  </a:moveTo>
                  <a:lnTo>
                    <a:pt x="1141" y="0"/>
                  </a:lnTo>
                  <a:lnTo>
                    <a:pt x="1079" y="51"/>
                  </a:lnTo>
                  <a:lnTo>
                    <a:pt x="17" y="51"/>
                  </a:lnTo>
                  <a:lnTo>
                    <a:pt x="81" y="49"/>
                  </a:lnTo>
                  <a:lnTo>
                    <a:pt x="141" y="47"/>
                  </a:lnTo>
                  <a:lnTo>
                    <a:pt x="195" y="46"/>
                  </a:lnTo>
                  <a:lnTo>
                    <a:pt x="246" y="44"/>
                  </a:lnTo>
                  <a:lnTo>
                    <a:pt x="292" y="42"/>
                  </a:lnTo>
                  <a:lnTo>
                    <a:pt x="333" y="40"/>
                  </a:lnTo>
                  <a:lnTo>
                    <a:pt x="371" y="38"/>
                  </a:lnTo>
                  <a:lnTo>
                    <a:pt x="406" y="36"/>
                  </a:lnTo>
                  <a:lnTo>
                    <a:pt x="435" y="35"/>
                  </a:lnTo>
                  <a:lnTo>
                    <a:pt x="460" y="33"/>
                  </a:lnTo>
                  <a:lnTo>
                    <a:pt x="481" y="31"/>
                  </a:lnTo>
                  <a:lnTo>
                    <a:pt x="498" y="29"/>
                  </a:lnTo>
                  <a:lnTo>
                    <a:pt x="511" y="25"/>
                  </a:lnTo>
                  <a:lnTo>
                    <a:pt x="519" y="24"/>
                  </a:lnTo>
                  <a:lnTo>
                    <a:pt x="525" y="22"/>
                  </a:lnTo>
                  <a:lnTo>
                    <a:pt x="525" y="20"/>
                  </a:lnTo>
                  <a:lnTo>
                    <a:pt x="522" y="18"/>
                  </a:lnTo>
                  <a:lnTo>
                    <a:pt x="517" y="16"/>
                  </a:lnTo>
                  <a:lnTo>
                    <a:pt x="503" y="14"/>
                  </a:lnTo>
                  <a:lnTo>
                    <a:pt x="489" y="13"/>
                  </a:lnTo>
                  <a:lnTo>
                    <a:pt x="468" y="11"/>
                  </a:lnTo>
                  <a:lnTo>
                    <a:pt x="446" y="9"/>
                  </a:lnTo>
                  <a:lnTo>
                    <a:pt x="419" y="9"/>
                  </a:lnTo>
                  <a:lnTo>
                    <a:pt x="387" y="7"/>
                  </a:lnTo>
                  <a:lnTo>
                    <a:pt x="354" y="5"/>
                  </a:lnTo>
                  <a:lnTo>
                    <a:pt x="314" y="5"/>
                  </a:lnTo>
                  <a:lnTo>
                    <a:pt x="273" y="3"/>
                  </a:lnTo>
                  <a:lnTo>
                    <a:pt x="225" y="3"/>
                  </a:lnTo>
                  <a:lnTo>
                    <a:pt x="176" y="2"/>
                  </a:lnTo>
                  <a:lnTo>
                    <a:pt x="122" y="2"/>
                  </a:lnTo>
                  <a:lnTo>
                    <a:pt x="63" y="0"/>
                  </a:lnTo>
                  <a:lnTo>
                    <a:pt x="0" y="0"/>
                  </a:lnTo>
                  <a:close/>
                </a:path>
              </a:pathLst>
            </a:custGeom>
            <a:solidFill>
              <a:srgbClr val="000000"/>
            </a:solidFill>
            <a:ln w="9525">
              <a:solidFill>
                <a:srgbClr val="DC88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89" name="Freeform 88"/>
            <p:cNvSpPr>
              <a:spLocks/>
            </p:cNvSpPr>
            <p:nvPr/>
          </p:nvSpPr>
          <p:spPr bwMode="auto">
            <a:xfrm>
              <a:off x="1771650" y="5226050"/>
              <a:ext cx="1608138" cy="80963"/>
            </a:xfrm>
            <a:custGeom>
              <a:avLst/>
              <a:gdLst>
                <a:gd name="T0" fmla="*/ 0 w 1140"/>
                <a:gd name="T1" fmla="*/ 0 h 51"/>
                <a:gd name="T2" fmla="*/ 2147483647 w 1140"/>
                <a:gd name="T3" fmla="*/ 0 h 51"/>
                <a:gd name="T4" fmla="*/ 2147483647 w 1140"/>
                <a:gd name="T5" fmla="*/ 2147483647 h 51"/>
                <a:gd name="T6" fmla="*/ 2147483647 w 1140"/>
                <a:gd name="T7" fmla="*/ 2147483647 h 51"/>
                <a:gd name="T8" fmla="*/ 2147483647 w 1140"/>
                <a:gd name="T9" fmla="*/ 2147483647 h 51"/>
                <a:gd name="T10" fmla="*/ 2147483647 w 1140"/>
                <a:gd name="T11" fmla="*/ 2147483647 h 51"/>
                <a:gd name="T12" fmla="*/ 2147483647 w 1140"/>
                <a:gd name="T13" fmla="*/ 2147483647 h 51"/>
                <a:gd name="T14" fmla="*/ 2147483647 w 1140"/>
                <a:gd name="T15" fmla="*/ 2147483647 h 51"/>
                <a:gd name="T16" fmla="*/ 2147483647 w 1140"/>
                <a:gd name="T17" fmla="*/ 2147483647 h 51"/>
                <a:gd name="T18" fmla="*/ 2147483647 w 1140"/>
                <a:gd name="T19" fmla="*/ 2147483647 h 51"/>
                <a:gd name="T20" fmla="*/ 2147483647 w 1140"/>
                <a:gd name="T21" fmla="*/ 2147483647 h 51"/>
                <a:gd name="T22" fmla="*/ 2147483647 w 1140"/>
                <a:gd name="T23" fmla="*/ 2147483647 h 51"/>
                <a:gd name="T24" fmla="*/ 2147483647 w 1140"/>
                <a:gd name="T25" fmla="*/ 2147483647 h 51"/>
                <a:gd name="T26" fmla="*/ 2147483647 w 1140"/>
                <a:gd name="T27" fmla="*/ 2147483647 h 51"/>
                <a:gd name="T28" fmla="*/ 2147483647 w 1140"/>
                <a:gd name="T29" fmla="*/ 2147483647 h 51"/>
                <a:gd name="T30" fmla="*/ 2147483647 w 1140"/>
                <a:gd name="T31" fmla="*/ 2147483647 h 51"/>
                <a:gd name="T32" fmla="*/ 2147483647 w 1140"/>
                <a:gd name="T33" fmla="*/ 2147483647 h 51"/>
                <a:gd name="T34" fmla="*/ 2147483647 w 1140"/>
                <a:gd name="T35" fmla="*/ 2147483647 h 51"/>
                <a:gd name="T36" fmla="*/ 2147483647 w 1140"/>
                <a:gd name="T37" fmla="*/ 2147483647 h 51"/>
                <a:gd name="T38" fmla="*/ 2147483647 w 1140"/>
                <a:gd name="T39" fmla="*/ 2147483647 h 51"/>
                <a:gd name="T40" fmla="*/ 2147483647 w 1140"/>
                <a:gd name="T41" fmla="*/ 2147483647 h 51"/>
                <a:gd name="T42" fmla="*/ 2147483647 w 1140"/>
                <a:gd name="T43" fmla="*/ 2147483647 h 51"/>
                <a:gd name="T44" fmla="*/ 2147483647 w 1140"/>
                <a:gd name="T45" fmla="*/ 2147483647 h 51"/>
                <a:gd name="T46" fmla="*/ 2147483647 w 1140"/>
                <a:gd name="T47" fmla="*/ 2147483647 h 51"/>
                <a:gd name="T48" fmla="*/ 2147483647 w 1140"/>
                <a:gd name="T49" fmla="*/ 2147483647 h 51"/>
                <a:gd name="T50" fmla="*/ 2147483647 w 1140"/>
                <a:gd name="T51" fmla="*/ 2147483647 h 51"/>
                <a:gd name="T52" fmla="*/ 2147483647 w 1140"/>
                <a:gd name="T53" fmla="*/ 2147483647 h 51"/>
                <a:gd name="T54" fmla="*/ 2147483647 w 1140"/>
                <a:gd name="T55" fmla="*/ 2147483647 h 51"/>
                <a:gd name="T56" fmla="*/ 2147483647 w 1140"/>
                <a:gd name="T57" fmla="*/ 2147483647 h 51"/>
                <a:gd name="T58" fmla="*/ 2147483647 w 1140"/>
                <a:gd name="T59" fmla="*/ 2147483647 h 51"/>
                <a:gd name="T60" fmla="*/ 2147483647 w 1140"/>
                <a:gd name="T61" fmla="*/ 2147483647 h 51"/>
                <a:gd name="T62" fmla="*/ 2147483647 w 1140"/>
                <a:gd name="T63" fmla="*/ 2147483647 h 51"/>
                <a:gd name="T64" fmla="*/ 2147483647 w 1140"/>
                <a:gd name="T65" fmla="*/ 2147483647 h 51"/>
                <a:gd name="T66" fmla="*/ 2147483647 w 1140"/>
                <a:gd name="T67" fmla="*/ 2147483647 h 51"/>
                <a:gd name="T68" fmla="*/ 2147483647 w 1140"/>
                <a:gd name="T69" fmla="*/ 0 h 51"/>
                <a:gd name="T70" fmla="*/ 0 w 1140"/>
                <a:gd name="T71" fmla="*/ 0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0"/>
                <a:gd name="T109" fmla="*/ 0 h 51"/>
                <a:gd name="T110" fmla="*/ 1140 w 1140"/>
                <a:gd name="T111" fmla="*/ 51 h 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0" h="51">
                  <a:moveTo>
                    <a:pt x="0" y="0"/>
                  </a:moveTo>
                  <a:lnTo>
                    <a:pt x="1140" y="0"/>
                  </a:lnTo>
                  <a:lnTo>
                    <a:pt x="1078" y="51"/>
                  </a:lnTo>
                  <a:lnTo>
                    <a:pt x="16" y="51"/>
                  </a:lnTo>
                  <a:lnTo>
                    <a:pt x="81" y="49"/>
                  </a:lnTo>
                  <a:lnTo>
                    <a:pt x="137" y="47"/>
                  </a:lnTo>
                  <a:lnTo>
                    <a:pt x="194" y="46"/>
                  </a:lnTo>
                  <a:lnTo>
                    <a:pt x="243" y="44"/>
                  </a:lnTo>
                  <a:lnTo>
                    <a:pt x="291" y="42"/>
                  </a:lnTo>
                  <a:lnTo>
                    <a:pt x="332" y="40"/>
                  </a:lnTo>
                  <a:lnTo>
                    <a:pt x="370" y="38"/>
                  </a:lnTo>
                  <a:lnTo>
                    <a:pt x="405" y="36"/>
                  </a:lnTo>
                  <a:lnTo>
                    <a:pt x="432" y="35"/>
                  </a:lnTo>
                  <a:lnTo>
                    <a:pt x="459" y="33"/>
                  </a:lnTo>
                  <a:lnTo>
                    <a:pt x="481" y="31"/>
                  </a:lnTo>
                  <a:lnTo>
                    <a:pt x="497" y="29"/>
                  </a:lnTo>
                  <a:lnTo>
                    <a:pt x="510" y="25"/>
                  </a:lnTo>
                  <a:lnTo>
                    <a:pt x="518" y="24"/>
                  </a:lnTo>
                  <a:lnTo>
                    <a:pt x="524" y="22"/>
                  </a:lnTo>
                  <a:lnTo>
                    <a:pt x="524" y="20"/>
                  </a:lnTo>
                  <a:lnTo>
                    <a:pt x="521" y="18"/>
                  </a:lnTo>
                  <a:lnTo>
                    <a:pt x="513" y="16"/>
                  </a:lnTo>
                  <a:lnTo>
                    <a:pt x="502" y="14"/>
                  </a:lnTo>
                  <a:lnTo>
                    <a:pt x="486" y="13"/>
                  </a:lnTo>
                  <a:lnTo>
                    <a:pt x="467" y="11"/>
                  </a:lnTo>
                  <a:lnTo>
                    <a:pt x="445" y="9"/>
                  </a:lnTo>
                  <a:lnTo>
                    <a:pt x="418" y="9"/>
                  </a:lnTo>
                  <a:lnTo>
                    <a:pt x="386" y="7"/>
                  </a:lnTo>
                  <a:lnTo>
                    <a:pt x="351" y="5"/>
                  </a:lnTo>
                  <a:lnTo>
                    <a:pt x="313" y="5"/>
                  </a:lnTo>
                  <a:lnTo>
                    <a:pt x="270" y="3"/>
                  </a:lnTo>
                  <a:lnTo>
                    <a:pt x="224" y="3"/>
                  </a:lnTo>
                  <a:lnTo>
                    <a:pt x="172" y="2"/>
                  </a:lnTo>
                  <a:lnTo>
                    <a:pt x="121" y="2"/>
                  </a:lnTo>
                  <a:lnTo>
                    <a:pt x="62" y="0"/>
                  </a:lnTo>
                  <a:lnTo>
                    <a:pt x="0"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0" name="Freeform 89"/>
            <p:cNvSpPr>
              <a:spLocks/>
            </p:cNvSpPr>
            <p:nvPr/>
          </p:nvSpPr>
          <p:spPr bwMode="auto">
            <a:xfrm>
              <a:off x="6545263" y="3771900"/>
              <a:ext cx="1616075" cy="11113"/>
            </a:xfrm>
            <a:custGeom>
              <a:avLst/>
              <a:gdLst>
                <a:gd name="T0" fmla="*/ 2147483647 w 1146"/>
                <a:gd name="T1" fmla="*/ 2147483647 h 7"/>
                <a:gd name="T2" fmla="*/ 2147483647 w 1146"/>
                <a:gd name="T3" fmla="*/ 0 h 7"/>
                <a:gd name="T4" fmla="*/ 0 w 1146"/>
                <a:gd name="T5" fmla="*/ 0 h 7"/>
                <a:gd name="T6" fmla="*/ 0 w 1146"/>
                <a:gd name="T7" fmla="*/ 2147483647 h 7"/>
                <a:gd name="T8" fmla="*/ 2147483647 w 1146"/>
                <a:gd name="T9" fmla="*/ 2147483647 h 7"/>
                <a:gd name="T10" fmla="*/ 2147483647 w 1146"/>
                <a:gd name="T11" fmla="*/ 2147483647 h 7"/>
                <a:gd name="T12" fmla="*/ 2147483647 w 1146"/>
                <a:gd name="T13" fmla="*/ 2147483647 h 7"/>
                <a:gd name="T14" fmla="*/ 2147483647 w 1146"/>
                <a:gd name="T15" fmla="*/ 2147483647 h 7"/>
                <a:gd name="T16" fmla="*/ 2147483647 w 1146"/>
                <a:gd name="T17" fmla="*/ 2147483647 h 7"/>
                <a:gd name="T18" fmla="*/ 2147483647 w 1146"/>
                <a:gd name="T19" fmla="*/ 2147483647 h 7"/>
                <a:gd name="T20" fmla="*/ 2147483647 w 1146"/>
                <a:gd name="T21" fmla="*/ 0 h 7"/>
                <a:gd name="T22" fmla="*/ 2147483647 w 1146"/>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6"/>
                <a:gd name="T37" fmla="*/ 0 h 7"/>
                <a:gd name="T38" fmla="*/ 1146 w 1146"/>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6" h="7">
                  <a:moveTo>
                    <a:pt x="1143" y="6"/>
                  </a:moveTo>
                  <a:lnTo>
                    <a:pt x="1141" y="0"/>
                  </a:lnTo>
                  <a:lnTo>
                    <a:pt x="0" y="0"/>
                  </a:lnTo>
                  <a:lnTo>
                    <a:pt x="0" y="7"/>
                  </a:lnTo>
                  <a:lnTo>
                    <a:pt x="1141" y="7"/>
                  </a:lnTo>
                  <a:lnTo>
                    <a:pt x="1135" y="2"/>
                  </a:lnTo>
                  <a:lnTo>
                    <a:pt x="1141" y="7"/>
                  </a:lnTo>
                  <a:lnTo>
                    <a:pt x="1143" y="7"/>
                  </a:lnTo>
                  <a:lnTo>
                    <a:pt x="1146" y="4"/>
                  </a:lnTo>
                  <a:lnTo>
                    <a:pt x="1143" y="2"/>
                  </a:lnTo>
                  <a:lnTo>
                    <a:pt x="1141" y="0"/>
                  </a:lnTo>
                  <a:lnTo>
                    <a:pt x="1143" y="6"/>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1" name="Freeform 90"/>
            <p:cNvSpPr>
              <a:spLocks/>
            </p:cNvSpPr>
            <p:nvPr/>
          </p:nvSpPr>
          <p:spPr bwMode="auto">
            <a:xfrm>
              <a:off x="8062913" y="3775075"/>
              <a:ext cx="95250" cy="90488"/>
            </a:xfrm>
            <a:custGeom>
              <a:avLst/>
              <a:gdLst>
                <a:gd name="T0" fmla="*/ 2147483647 w 67"/>
                <a:gd name="T1" fmla="*/ 2147483647 h 57"/>
                <a:gd name="T2" fmla="*/ 2147483647 w 67"/>
                <a:gd name="T3" fmla="*/ 2147483647 h 57"/>
                <a:gd name="T4" fmla="*/ 2147483647 w 67"/>
                <a:gd name="T5" fmla="*/ 2147483647 h 57"/>
                <a:gd name="T6" fmla="*/ 2147483647 w 67"/>
                <a:gd name="T7" fmla="*/ 0 h 57"/>
                <a:gd name="T8" fmla="*/ 0 w 67"/>
                <a:gd name="T9" fmla="*/ 2147483647 h 57"/>
                <a:gd name="T10" fmla="*/ 2147483647 w 67"/>
                <a:gd name="T11" fmla="*/ 2147483647 h 57"/>
                <a:gd name="T12" fmla="*/ 0 w 67"/>
                <a:gd name="T13" fmla="*/ 2147483647 h 57"/>
                <a:gd name="T14" fmla="*/ 0 w 67"/>
                <a:gd name="T15" fmla="*/ 2147483647 h 57"/>
                <a:gd name="T16" fmla="*/ 0 w 67"/>
                <a:gd name="T17" fmla="*/ 2147483647 h 57"/>
                <a:gd name="T18" fmla="*/ 2147483647 w 67"/>
                <a:gd name="T19" fmla="*/ 2147483647 h 57"/>
                <a:gd name="T20" fmla="*/ 2147483647 w 67"/>
                <a:gd name="T21" fmla="*/ 2147483647 h 57"/>
                <a:gd name="T22" fmla="*/ 2147483647 w 67"/>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57"/>
                <a:gd name="T38" fmla="*/ 67 w 67"/>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57">
                  <a:moveTo>
                    <a:pt x="3" y="57"/>
                  </a:moveTo>
                  <a:lnTo>
                    <a:pt x="8" y="55"/>
                  </a:lnTo>
                  <a:lnTo>
                    <a:pt x="67" y="4"/>
                  </a:lnTo>
                  <a:lnTo>
                    <a:pt x="59" y="0"/>
                  </a:lnTo>
                  <a:lnTo>
                    <a:pt x="0" y="49"/>
                  </a:lnTo>
                  <a:lnTo>
                    <a:pt x="3" y="49"/>
                  </a:lnTo>
                  <a:lnTo>
                    <a:pt x="0" y="49"/>
                  </a:lnTo>
                  <a:lnTo>
                    <a:pt x="0" y="53"/>
                  </a:lnTo>
                  <a:lnTo>
                    <a:pt x="0" y="55"/>
                  </a:lnTo>
                  <a:lnTo>
                    <a:pt x="5" y="55"/>
                  </a:lnTo>
                  <a:lnTo>
                    <a:pt x="8" y="55"/>
                  </a:lnTo>
                  <a:lnTo>
                    <a:pt x="3" y="57"/>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2" name="Freeform 91"/>
            <p:cNvSpPr>
              <a:spLocks/>
            </p:cNvSpPr>
            <p:nvPr/>
          </p:nvSpPr>
          <p:spPr bwMode="auto">
            <a:xfrm>
              <a:off x="6559550" y="3852863"/>
              <a:ext cx="1508125" cy="12700"/>
            </a:xfrm>
            <a:custGeom>
              <a:avLst/>
              <a:gdLst>
                <a:gd name="T0" fmla="*/ 2147483647 w 1068"/>
                <a:gd name="T1" fmla="*/ 0 h 8"/>
                <a:gd name="T2" fmla="*/ 2147483647 w 1068"/>
                <a:gd name="T3" fmla="*/ 2147483647 h 8"/>
                <a:gd name="T4" fmla="*/ 2147483647 w 1068"/>
                <a:gd name="T5" fmla="*/ 2147483647 h 8"/>
                <a:gd name="T6" fmla="*/ 2147483647 w 1068"/>
                <a:gd name="T7" fmla="*/ 0 h 8"/>
                <a:gd name="T8" fmla="*/ 2147483647 w 1068"/>
                <a:gd name="T9" fmla="*/ 0 h 8"/>
                <a:gd name="T10" fmla="*/ 2147483647 w 1068"/>
                <a:gd name="T11" fmla="*/ 2147483647 h 8"/>
                <a:gd name="T12" fmla="*/ 2147483647 w 1068"/>
                <a:gd name="T13" fmla="*/ 0 h 8"/>
                <a:gd name="T14" fmla="*/ 2147483647 w 1068"/>
                <a:gd name="T15" fmla="*/ 0 h 8"/>
                <a:gd name="T16" fmla="*/ 0 w 1068"/>
                <a:gd name="T17" fmla="*/ 2147483647 h 8"/>
                <a:gd name="T18" fmla="*/ 2147483647 w 1068"/>
                <a:gd name="T19" fmla="*/ 2147483647 h 8"/>
                <a:gd name="T20" fmla="*/ 2147483647 w 1068"/>
                <a:gd name="T21" fmla="*/ 2147483647 h 8"/>
                <a:gd name="T22" fmla="*/ 2147483647 w 106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8"/>
                <a:gd name="T37" fmla="*/ 0 h 8"/>
                <a:gd name="T38" fmla="*/ 1068 w 106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8" h="8">
                  <a:moveTo>
                    <a:pt x="6" y="0"/>
                  </a:moveTo>
                  <a:lnTo>
                    <a:pt x="6" y="8"/>
                  </a:lnTo>
                  <a:lnTo>
                    <a:pt x="1068" y="8"/>
                  </a:lnTo>
                  <a:lnTo>
                    <a:pt x="1068" y="0"/>
                  </a:lnTo>
                  <a:lnTo>
                    <a:pt x="6" y="0"/>
                  </a:lnTo>
                  <a:lnTo>
                    <a:pt x="6" y="8"/>
                  </a:lnTo>
                  <a:lnTo>
                    <a:pt x="6" y="0"/>
                  </a:lnTo>
                  <a:lnTo>
                    <a:pt x="3" y="0"/>
                  </a:lnTo>
                  <a:lnTo>
                    <a:pt x="0" y="4"/>
                  </a:lnTo>
                  <a:lnTo>
                    <a:pt x="3" y="6"/>
                  </a:lnTo>
                  <a:lnTo>
                    <a:pt x="6" y="8"/>
                  </a:lnTo>
                  <a:lnTo>
                    <a:pt x="6"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3" name="Freeform 92"/>
            <p:cNvSpPr>
              <a:spLocks/>
            </p:cNvSpPr>
            <p:nvPr/>
          </p:nvSpPr>
          <p:spPr bwMode="auto">
            <a:xfrm>
              <a:off x="6537325" y="3771900"/>
              <a:ext cx="755650" cy="93663"/>
            </a:xfrm>
            <a:custGeom>
              <a:avLst/>
              <a:gdLst>
                <a:gd name="T0" fmla="*/ 2147483647 w 535"/>
                <a:gd name="T1" fmla="*/ 2147483647 h 59"/>
                <a:gd name="T2" fmla="*/ 2147483647 w 535"/>
                <a:gd name="T3" fmla="*/ 2147483647 h 59"/>
                <a:gd name="T4" fmla="*/ 2147483647 w 535"/>
                <a:gd name="T5" fmla="*/ 2147483647 h 59"/>
                <a:gd name="T6" fmla="*/ 2147483647 w 535"/>
                <a:gd name="T7" fmla="*/ 2147483647 h 59"/>
                <a:gd name="T8" fmla="*/ 2147483647 w 535"/>
                <a:gd name="T9" fmla="*/ 2147483647 h 59"/>
                <a:gd name="T10" fmla="*/ 2147483647 w 535"/>
                <a:gd name="T11" fmla="*/ 2147483647 h 59"/>
                <a:gd name="T12" fmla="*/ 2147483647 w 535"/>
                <a:gd name="T13" fmla="*/ 2147483647 h 59"/>
                <a:gd name="T14" fmla="*/ 2147483647 w 535"/>
                <a:gd name="T15" fmla="*/ 2147483647 h 59"/>
                <a:gd name="T16" fmla="*/ 2147483647 w 535"/>
                <a:gd name="T17" fmla="*/ 2147483647 h 59"/>
                <a:gd name="T18" fmla="*/ 2147483647 w 535"/>
                <a:gd name="T19" fmla="*/ 2147483647 h 59"/>
                <a:gd name="T20" fmla="*/ 2147483647 w 535"/>
                <a:gd name="T21" fmla="*/ 2147483647 h 59"/>
                <a:gd name="T22" fmla="*/ 2147483647 w 535"/>
                <a:gd name="T23" fmla="*/ 2147483647 h 59"/>
                <a:gd name="T24" fmla="*/ 2147483647 w 535"/>
                <a:gd name="T25" fmla="*/ 2147483647 h 59"/>
                <a:gd name="T26" fmla="*/ 2147483647 w 535"/>
                <a:gd name="T27" fmla="*/ 2147483647 h 59"/>
                <a:gd name="T28" fmla="*/ 2147483647 w 535"/>
                <a:gd name="T29" fmla="*/ 2147483647 h 59"/>
                <a:gd name="T30" fmla="*/ 2147483647 w 535"/>
                <a:gd name="T31" fmla="*/ 2147483647 h 59"/>
                <a:gd name="T32" fmla="*/ 2147483647 w 535"/>
                <a:gd name="T33" fmla="*/ 2147483647 h 59"/>
                <a:gd name="T34" fmla="*/ 2147483647 w 535"/>
                <a:gd name="T35" fmla="*/ 2147483647 h 59"/>
                <a:gd name="T36" fmla="*/ 2147483647 w 535"/>
                <a:gd name="T37" fmla="*/ 2147483647 h 59"/>
                <a:gd name="T38" fmla="*/ 2147483647 w 535"/>
                <a:gd name="T39" fmla="*/ 2147483647 h 59"/>
                <a:gd name="T40" fmla="*/ 2147483647 w 535"/>
                <a:gd name="T41" fmla="*/ 2147483647 h 59"/>
                <a:gd name="T42" fmla="*/ 2147483647 w 535"/>
                <a:gd name="T43" fmla="*/ 2147483647 h 59"/>
                <a:gd name="T44" fmla="*/ 2147483647 w 535"/>
                <a:gd name="T45" fmla="*/ 2147483647 h 59"/>
                <a:gd name="T46" fmla="*/ 2147483647 w 535"/>
                <a:gd name="T47" fmla="*/ 2147483647 h 59"/>
                <a:gd name="T48" fmla="*/ 2147483647 w 535"/>
                <a:gd name="T49" fmla="*/ 2147483647 h 59"/>
                <a:gd name="T50" fmla="*/ 2147483647 w 535"/>
                <a:gd name="T51" fmla="*/ 2147483647 h 59"/>
                <a:gd name="T52" fmla="*/ 2147483647 w 535"/>
                <a:gd name="T53" fmla="*/ 2147483647 h 59"/>
                <a:gd name="T54" fmla="*/ 2147483647 w 535"/>
                <a:gd name="T55" fmla="*/ 2147483647 h 59"/>
                <a:gd name="T56" fmla="*/ 2147483647 w 535"/>
                <a:gd name="T57" fmla="*/ 2147483647 h 59"/>
                <a:gd name="T58" fmla="*/ 2147483647 w 535"/>
                <a:gd name="T59" fmla="*/ 2147483647 h 59"/>
                <a:gd name="T60" fmla="*/ 2147483647 w 535"/>
                <a:gd name="T61" fmla="*/ 2147483647 h 59"/>
                <a:gd name="T62" fmla="*/ 2147483647 w 535"/>
                <a:gd name="T63" fmla="*/ 2147483647 h 59"/>
                <a:gd name="T64" fmla="*/ 2147483647 w 535"/>
                <a:gd name="T65" fmla="*/ 0 h 59"/>
                <a:gd name="T66" fmla="*/ 2147483647 w 535"/>
                <a:gd name="T67" fmla="*/ 2147483647 h 59"/>
                <a:gd name="T68" fmla="*/ 2147483647 w 535"/>
                <a:gd name="T69" fmla="*/ 2147483647 h 59"/>
                <a:gd name="T70" fmla="*/ 2147483647 w 535"/>
                <a:gd name="T71" fmla="*/ 2147483647 h 59"/>
                <a:gd name="T72" fmla="*/ 2147483647 w 535"/>
                <a:gd name="T73" fmla="*/ 0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5"/>
                <a:gd name="T112" fmla="*/ 0 h 59"/>
                <a:gd name="T113" fmla="*/ 535 w 535"/>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5" h="59">
                  <a:moveTo>
                    <a:pt x="5" y="0"/>
                  </a:moveTo>
                  <a:lnTo>
                    <a:pt x="5" y="7"/>
                  </a:lnTo>
                  <a:lnTo>
                    <a:pt x="68" y="7"/>
                  </a:lnTo>
                  <a:lnTo>
                    <a:pt x="127" y="9"/>
                  </a:lnTo>
                  <a:lnTo>
                    <a:pt x="181" y="9"/>
                  </a:lnTo>
                  <a:lnTo>
                    <a:pt x="230" y="11"/>
                  </a:lnTo>
                  <a:lnTo>
                    <a:pt x="278" y="11"/>
                  </a:lnTo>
                  <a:lnTo>
                    <a:pt x="319" y="13"/>
                  </a:lnTo>
                  <a:lnTo>
                    <a:pt x="359" y="13"/>
                  </a:lnTo>
                  <a:lnTo>
                    <a:pt x="392" y="15"/>
                  </a:lnTo>
                  <a:lnTo>
                    <a:pt x="424" y="17"/>
                  </a:lnTo>
                  <a:lnTo>
                    <a:pt x="451" y="18"/>
                  </a:lnTo>
                  <a:lnTo>
                    <a:pt x="473" y="18"/>
                  </a:lnTo>
                  <a:lnTo>
                    <a:pt x="492" y="20"/>
                  </a:lnTo>
                  <a:lnTo>
                    <a:pt x="508" y="22"/>
                  </a:lnTo>
                  <a:lnTo>
                    <a:pt x="519" y="24"/>
                  </a:lnTo>
                  <a:lnTo>
                    <a:pt x="524" y="26"/>
                  </a:lnTo>
                  <a:lnTo>
                    <a:pt x="527" y="26"/>
                  </a:lnTo>
                  <a:lnTo>
                    <a:pt x="527" y="24"/>
                  </a:lnTo>
                  <a:lnTo>
                    <a:pt x="522" y="24"/>
                  </a:lnTo>
                  <a:lnTo>
                    <a:pt x="513" y="26"/>
                  </a:lnTo>
                  <a:lnTo>
                    <a:pt x="503" y="29"/>
                  </a:lnTo>
                  <a:lnTo>
                    <a:pt x="486" y="29"/>
                  </a:lnTo>
                  <a:lnTo>
                    <a:pt x="465" y="33"/>
                  </a:lnTo>
                  <a:lnTo>
                    <a:pt x="438" y="35"/>
                  </a:lnTo>
                  <a:lnTo>
                    <a:pt x="408" y="37"/>
                  </a:lnTo>
                  <a:lnTo>
                    <a:pt x="376" y="39"/>
                  </a:lnTo>
                  <a:lnTo>
                    <a:pt x="338" y="40"/>
                  </a:lnTo>
                  <a:lnTo>
                    <a:pt x="297" y="42"/>
                  </a:lnTo>
                  <a:lnTo>
                    <a:pt x="251" y="44"/>
                  </a:lnTo>
                  <a:lnTo>
                    <a:pt x="200" y="46"/>
                  </a:lnTo>
                  <a:lnTo>
                    <a:pt x="146" y="48"/>
                  </a:lnTo>
                  <a:lnTo>
                    <a:pt x="86" y="50"/>
                  </a:lnTo>
                  <a:lnTo>
                    <a:pt x="22" y="51"/>
                  </a:lnTo>
                  <a:lnTo>
                    <a:pt x="22" y="59"/>
                  </a:lnTo>
                  <a:lnTo>
                    <a:pt x="86" y="57"/>
                  </a:lnTo>
                  <a:lnTo>
                    <a:pt x="146" y="55"/>
                  </a:lnTo>
                  <a:lnTo>
                    <a:pt x="200" y="53"/>
                  </a:lnTo>
                  <a:lnTo>
                    <a:pt x="251" y="51"/>
                  </a:lnTo>
                  <a:lnTo>
                    <a:pt x="297" y="50"/>
                  </a:lnTo>
                  <a:lnTo>
                    <a:pt x="338" y="48"/>
                  </a:lnTo>
                  <a:lnTo>
                    <a:pt x="376" y="46"/>
                  </a:lnTo>
                  <a:lnTo>
                    <a:pt x="411" y="44"/>
                  </a:lnTo>
                  <a:lnTo>
                    <a:pt x="440" y="42"/>
                  </a:lnTo>
                  <a:lnTo>
                    <a:pt x="465" y="40"/>
                  </a:lnTo>
                  <a:lnTo>
                    <a:pt x="486" y="39"/>
                  </a:lnTo>
                  <a:lnTo>
                    <a:pt x="505" y="37"/>
                  </a:lnTo>
                  <a:lnTo>
                    <a:pt x="519" y="35"/>
                  </a:lnTo>
                  <a:lnTo>
                    <a:pt x="527" y="31"/>
                  </a:lnTo>
                  <a:lnTo>
                    <a:pt x="535" y="29"/>
                  </a:lnTo>
                  <a:lnTo>
                    <a:pt x="535" y="22"/>
                  </a:lnTo>
                  <a:lnTo>
                    <a:pt x="530" y="18"/>
                  </a:lnTo>
                  <a:lnTo>
                    <a:pt x="522" y="17"/>
                  </a:lnTo>
                  <a:lnTo>
                    <a:pt x="511" y="15"/>
                  </a:lnTo>
                  <a:lnTo>
                    <a:pt x="494" y="13"/>
                  </a:lnTo>
                  <a:lnTo>
                    <a:pt x="476" y="11"/>
                  </a:lnTo>
                  <a:lnTo>
                    <a:pt x="451" y="9"/>
                  </a:lnTo>
                  <a:lnTo>
                    <a:pt x="424" y="9"/>
                  </a:lnTo>
                  <a:lnTo>
                    <a:pt x="392" y="7"/>
                  </a:lnTo>
                  <a:lnTo>
                    <a:pt x="359" y="6"/>
                  </a:lnTo>
                  <a:lnTo>
                    <a:pt x="319" y="6"/>
                  </a:lnTo>
                  <a:lnTo>
                    <a:pt x="278" y="4"/>
                  </a:lnTo>
                  <a:lnTo>
                    <a:pt x="230" y="2"/>
                  </a:lnTo>
                  <a:lnTo>
                    <a:pt x="181" y="2"/>
                  </a:lnTo>
                  <a:lnTo>
                    <a:pt x="127" y="2"/>
                  </a:lnTo>
                  <a:lnTo>
                    <a:pt x="68" y="0"/>
                  </a:lnTo>
                  <a:lnTo>
                    <a:pt x="5" y="0"/>
                  </a:lnTo>
                  <a:lnTo>
                    <a:pt x="5" y="7"/>
                  </a:lnTo>
                  <a:lnTo>
                    <a:pt x="5" y="0"/>
                  </a:lnTo>
                  <a:lnTo>
                    <a:pt x="3" y="2"/>
                  </a:lnTo>
                  <a:lnTo>
                    <a:pt x="0" y="4"/>
                  </a:lnTo>
                  <a:lnTo>
                    <a:pt x="3" y="7"/>
                  </a:lnTo>
                  <a:lnTo>
                    <a:pt x="5" y="7"/>
                  </a:lnTo>
                  <a:lnTo>
                    <a:pt x="5"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4" name="Freeform 93"/>
            <p:cNvSpPr>
              <a:spLocks/>
            </p:cNvSpPr>
            <p:nvPr/>
          </p:nvSpPr>
          <p:spPr bwMode="auto">
            <a:xfrm>
              <a:off x="1771650" y="5219700"/>
              <a:ext cx="1614488" cy="11113"/>
            </a:xfrm>
            <a:custGeom>
              <a:avLst/>
              <a:gdLst>
                <a:gd name="T0" fmla="*/ 2147483647 w 1145"/>
                <a:gd name="T1" fmla="*/ 2147483647 h 7"/>
                <a:gd name="T2" fmla="*/ 2147483647 w 1145"/>
                <a:gd name="T3" fmla="*/ 0 h 7"/>
                <a:gd name="T4" fmla="*/ 0 w 1145"/>
                <a:gd name="T5" fmla="*/ 0 h 7"/>
                <a:gd name="T6" fmla="*/ 0 w 1145"/>
                <a:gd name="T7" fmla="*/ 2147483647 h 7"/>
                <a:gd name="T8" fmla="*/ 2147483647 w 1145"/>
                <a:gd name="T9" fmla="*/ 2147483647 h 7"/>
                <a:gd name="T10" fmla="*/ 2147483647 w 1145"/>
                <a:gd name="T11" fmla="*/ 2147483647 h 7"/>
                <a:gd name="T12" fmla="*/ 2147483647 w 1145"/>
                <a:gd name="T13" fmla="*/ 2147483647 h 7"/>
                <a:gd name="T14" fmla="*/ 2147483647 w 1145"/>
                <a:gd name="T15" fmla="*/ 2147483647 h 7"/>
                <a:gd name="T16" fmla="*/ 2147483647 w 1145"/>
                <a:gd name="T17" fmla="*/ 2147483647 h 7"/>
                <a:gd name="T18" fmla="*/ 2147483647 w 1145"/>
                <a:gd name="T19" fmla="*/ 2147483647 h 7"/>
                <a:gd name="T20" fmla="*/ 2147483647 w 1145"/>
                <a:gd name="T21" fmla="*/ 0 h 7"/>
                <a:gd name="T22" fmla="*/ 2147483647 w 1145"/>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5"/>
                <a:gd name="T37" fmla="*/ 0 h 7"/>
                <a:gd name="T38" fmla="*/ 1145 w 1145"/>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5" h="7">
                  <a:moveTo>
                    <a:pt x="1143" y="6"/>
                  </a:moveTo>
                  <a:lnTo>
                    <a:pt x="1140" y="0"/>
                  </a:lnTo>
                  <a:lnTo>
                    <a:pt x="0" y="0"/>
                  </a:lnTo>
                  <a:lnTo>
                    <a:pt x="0" y="7"/>
                  </a:lnTo>
                  <a:lnTo>
                    <a:pt x="1140" y="7"/>
                  </a:lnTo>
                  <a:lnTo>
                    <a:pt x="1134" y="2"/>
                  </a:lnTo>
                  <a:lnTo>
                    <a:pt x="1140" y="7"/>
                  </a:lnTo>
                  <a:lnTo>
                    <a:pt x="1143" y="7"/>
                  </a:lnTo>
                  <a:lnTo>
                    <a:pt x="1145" y="4"/>
                  </a:lnTo>
                  <a:lnTo>
                    <a:pt x="1143" y="2"/>
                  </a:lnTo>
                  <a:lnTo>
                    <a:pt x="1140" y="0"/>
                  </a:lnTo>
                  <a:lnTo>
                    <a:pt x="1143" y="6"/>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5" name="Freeform 94"/>
            <p:cNvSpPr>
              <a:spLocks/>
            </p:cNvSpPr>
            <p:nvPr/>
          </p:nvSpPr>
          <p:spPr bwMode="auto">
            <a:xfrm>
              <a:off x="3282950" y="5222875"/>
              <a:ext cx="101600" cy="90488"/>
            </a:xfrm>
            <a:custGeom>
              <a:avLst/>
              <a:gdLst>
                <a:gd name="T0" fmla="*/ 2147483647 w 71"/>
                <a:gd name="T1" fmla="*/ 2147483647 h 57"/>
                <a:gd name="T2" fmla="*/ 2147483647 w 71"/>
                <a:gd name="T3" fmla="*/ 2147483647 h 57"/>
                <a:gd name="T4" fmla="*/ 2147483647 w 71"/>
                <a:gd name="T5" fmla="*/ 2147483647 h 57"/>
                <a:gd name="T6" fmla="*/ 2147483647 w 71"/>
                <a:gd name="T7" fmla="*/ 0 h 57"/>
                <a:gd name="T8" fmla="*/ 2147483647 w 71"/>
                <a:gd name="T9" fmla="*/ 2147483647 h 57"/>
                <a:gd name="T10" fmla="*/ 2147483647 w 71"/>
                <a:gd name="T11" fmla="*/ 2147483647 h 57"/>
                <a:gd name="T12" fmla="*/ 2147483647 w 71"/>
                <a:gd name="T13" fmla="*/ 2147483647 h 57"/>
                <a:gd name="T14" fmla="*/ 0 w 71"/>
                <a:gd name="T15" fmla="*/ 2147483647 h 57"/>
                <a:gd name="T16" fmla="*/ 2147483647 w 71"/>
                <a:gd name="T17" fmla="*/ 2147483647 h 57"/>
                <a:gd name="T18" fmla="*/ 2147483647 w 71"/>
                <a:gd name="T19" fmla="*/ 2147483647 h 57"/>
                <a:gd name="T20" fmla="*/ 2147483647 w 71"/>
                <a:gd name="T21" fmla="*/ 2147483647 h 57"/>
                <a:gd name="T22" fmla="*/ 2147483647 w 71"/>
                <a:gd name="T23" fmla="*/ 21474836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57"/>
                <a:gd name="T38" fmla="*/ 71 w 71"/>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57">
                  <a:moveTo>
                    <a:pt x="6" y="57"/>
                  </a:moveTo>
                  <a:lnTo>
                    <a:pt x="11" y="55"/>
                  </a:lnTo>
                  <a:lnTo>
                    <a:pt x="71" y="4"/>
                  </a:lnTo>
                  <a:lnTo>
                    <a:pt x="62" y="0"/>
                  </a:lnTo>
                  <a:lnTo>
                    <a:pt x="3" y="49"/>
                  </a:lnTo>
                  <a:lnTo>
                    <a:pt x="6" y="49"/>
                  </a:lnTo>
                  <a:lnTo>
                    <a:pt x="3" y="49"/>
                  </a:lnTo>
                  <a:lnTo>
                    <a:pt x="0" y="53"/>
                  </a:lnTo>
                  <a:lnTo>
                    <a:pt x="3" y="55"/>
                  </a:lnTo>
                  <a:lnTo>
                    <a:pt x="6" y="55"/>
                  </a:lnTo>
                  <a:lnTo>
                    <a:pt x="11" y="55"/>
                  </a:lnTo>
                  <a:lnTo>
                    <a:pt x="6" y="57"/>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6" name="Freeform 95"/>
            <p:cNvSpPr>
              <a:spLocks/>
            </p:cNvSpPr>
            <p:nvPr/>
          </p:nvSpPr>
          <p:spPr bwMode="auto">
            <a:xfrm>
              <a:off x="1784350" y="5300663"/>
              <a:ext cx="1508125" cy="12700"/>
            </a:xfrm>
            <a:custGeom>
              <a:avLst/>
              <a:gdLst>
                <a:gd name="T0" fmla="*/ 2147483647 w 1068"/>
                <a:gd name="T1" fmla="*/ 0 h 8"/>
                <a:gd name="T2" fmla="*/ 2147483647 w 1068"/>
                <a:gd name="T3" fmla="*/ 2147483647 h 8"/>
                <a:gd name="T4" fmla="*/ 2147483647 w 1068"/>
                <a:gd name="T5" fmla="*/ 2147483647 h 8"/>
                <a:gd name="T6" fmla="*/ 2147483647 w 1068"/>
                <a:gd name="T7" fmla="*/ 0 h 8"/>
                <a:gd name="T8" fmla="*/ 2147483647 w 1068"/>
                <a:gd name="T9" fmla="*/ 0 h 8"/>
                <a:gd name="T10" fmla="*/ 2147483647 w 1068"/>
                <a:gd name="T11" fmla="*/ 2147483647 h 8"/>
                <a:gd name="T12" fmla="*/ 2147483647 w 1068"/>
                <a:gd name="T13" fmla="*/ 0 h 8"/>
                <a:gd name="T14" fmla="*/ 2147483647 w 1068"/>
                <a:gd name="T15" fmla="*/ 0 h 8"/>
                <a:gd name="T16" fmla="*/ 0 w 1068"/>
                <a:gd name="T17" fmla="*/ 2147483647 h 8"/>
                <a:gd name="T18" fmla="*/ 2147483647 w 1068"/>
                <a:gd name="T19" fmla="*/ 2147483647 h 8"/>
                <a:gd name="T20" fmla="*/ 2147483647 w 1068"/>
                <a:gd name="T21" fmla="*/ 2147483647 h 8"/>
                <a:gd name="T22" fmla="*/ 2147483647 w 106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8"/>
                <a:gd name="T37" fmla="*/ 0 h 8"/>
                <a:gd name="T38" fmla="*/ 1068 w 106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8" h="8">
                  <a:moveTo>
                    <a:pt x="6" y="0"/>
                  </a:moveTo>
                  <a:lnTo>
                    <a:pt x="6" y="8"/>
                  </a:lnTo>
                  <a:lnTo>
                    <a:pt x="1068" y="8"/>
                  </a:lnTo>
                  <a:lnTo>
                    <a:pt x="1068" y="0"/>
                  </a:lnTo>
                  <a:lnTo>
                    <a:pt x="6" y="0"/>
                  </a:lnTo>
                  <a:lnTo>
                    <a:pt x="6" y="8"/>
                  </a:lnTo>
                  <a:lnTo>
                    <a:pt x="6" y="0"/>
                  </a:lnTo>
                  <a:lnTo>
                    <a:pt x="3" y="0"/>
                  </a:lnTo>
                  <a:lnTo>
                    <a:pt x="0" y="4"/>
                  </a:lnTo>
                  <a:lnTo>
                    <a:pt x="3" y="6"/>
                  </a:lnTo>
                  <a:lnTo>
                    <a:pt x="6" y="8"/>
                  </a:lnTo>
                  <a:lnTo>
                    <a:pt x="6"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7" name="Freeform 96"/>
            <p:cNvSpPr>
              <a:spLocks/>
            </p:cNvSpPr>
            <p:nvPr/>
          </p:nvSpPr>
          <p:spPr bwMode="auto">
            <a:xfrm>
              <a:off x="1762125" y="5219700"/>
              <a:ext cx="755650" cy="93663"/>
            </a:xfrm>
            <a:custGeom>
              <a:avLst/>
              <a:gdLst>
                <a:gd name="T0" fmla="*/ 2147483647 w 535"/>
                <a:gd name="T1" fmla="*/ 2147483647 h 59"/>
                <a:gd name="T2" fmla="*/ 2147483647 w 535"/>
                <a:gd name="T3" fmla="*/ 2147483647 h 59"/>
                <a:gd name="T4" fmla="*/ 2147483647 w 535"/>
                <a:gd name="T5" fmla="*/ 2147483647 h 59"/>
                <a:gd name="T6" fmla="*/ 2147483647 w 535"/>
                <a:gd name="T7" fmla="*/ 2147483647 h 59"/>
                <a:gd name="T8" fmla="*/ 2147483647 w 535"/>
                <a:gd name="T9" fmla="*/ 2147483647 h 59"/>
                <a:gd name="T10" fmla="*/ 2147483647 w 535"/>
                <a:gd name="T11" fmla="*/ 2147483647 h 59"/>
                <a:gd name="T12" fmla="*/ 2147483647 w 535"/>
                <a:gd name="T13" fmla="*/ 2147483647 h 59"/>
                <a:gd name="T14" fmla="*/ 2147483647 w 535"/>
                <a:gd name="T15" fmla="*/ 2147483647 h 59"/>
                <a:gd name="T16" fmla="*/ 2147483647 w 535"/>
                <a:gd name="T17" fmla="*/ 2147483647 h 59"/>
                <a:gd name="T18" fmla="*/ 2147483647 w 535"/>
                <a:gd name="T19" fmla="*/ 2147483647 h 59"/>
                <a:gd name="T20" fmla="*/ 2147483647 w 535"/>
                <a:gd name="T21" fmla="*/ 2147483647 h 59"/>
                <a:gd name="T22" fmla="*/ 2147483647 w 535"/>
                <a:gd name="T23" fmla="*/ 2147483647 h 59"/>
                <a:gd name="T24" fmla="*/ 2147483647 w 535"/>
                <a:gd name="T25" fmla="*/ 2147483647 h 59"/>
                <a:gd name="T26" fmla="*/ 2147483647 w 535"/>
                <a:gd name="T27" fmla="*/ 2147483647 h 59"/>
                <a:gd name="T28" fmla="*/ 2147483647 w 535"/>
                <a:gd name="T29" fmla="*/ 2147483647 h 59"/>
                <a:gd name="T30" fmla="*/ 2147483647 w 535"/>
                <a:gd name="T31" fmla="*/ 2147483647 h 59"/>
                <a:gd name="T32" fmla="*/ 2147483647 w 535"/>
                <a:gd name="T33" fmla="*/ 2147483647 h 59"/>
                <a:gd name="T34" fmla="*/ 2147483647 w 535"/>
                <a:gd name="T35" fmla="*/ 2147483647 h 59"/>
                <a:gd name="T36" fmla="*/ 2147483647 w 535"/>
                <a:gd name="T37" fmla="*/ 2147483647 h 59"/>
                <a:gd name="T38" fmla="*/ 2147483647 w 535"/>
                <a:gd name="T39" fmla="*/ 2147483647 h 59"/>
                <a:gd name="T40" fmla="*/ 2147483647 w 535"/>
                <a:gd name="T41" fmla="*/ 2147483647 h 59"/>
                <a:gd name="T42" fmla="*/ 2147483647 w 535"/>
                <a:gd name="T43" fmla="*/ 2147483647 h 59"/>
                <a:gd name="T44" fmla="*/ 2147483647 w 535"/>
                <a:gd name="T45" fmla="*/ 2147483647 h 59"/>
                <a:gd name="T46" fmla="*/ 2147483647 w 535"/>
                <a:gd name="T47" fmla="*/ 2147483647 h 59"/>
                <a:gd name="T48" fmla="*/ 2147483647 w 535"/>
                <a:gd name="T49" fmla="*/ 2147483647 h 59"/>
                <a:gd name="T50" fmla="*/ 2147483647 w 535"/>
                <a:gd name="T51" fmla="*/ 2147483647 h 59"/>
                <a:gd name="T52" fmla="*/ 2147483647 w 535"/>
                <a:gd name="T53" fmla="*/ 2147483647 h 59"/>
                <a:gd name="T54" fmla="*/ 2147483647 w 535"/>
                <a:gd name="T55" fmla="*/ 2147483647 h 59"/>
                <a:gd name="T56" fmla="*/ 2147483647 w 535"/>
                <a:gd name="T57" fmla="*/ 2147483647 h 59"/>
                <a:gd name="T58" fmla="*/ 2147483647 w 535"/>
                <a:gd name="T59" fmla="*/ 2147483647 h 59"/>
                <a:gd name="T60" fmla="*/ 2147483647 w 535"/>
                <a:gd name="T61" fmla="*/ 2147483647 h 59"/>
                <a:gd name="T62" fmla="*/ 2147483647 w 535"/>
                <a:gd name="T63" fmla="*/ 2147483647 h 59"/>
                <a:gd name="T64" fmla="*/ 2147483647 w 535"/>
                <a:gd name="T65" fmla="*/ 0 h 59"/>
                <a:gd name="T66" fmla="*/ 2147483647 w 535"/>
                <a:gd name="T67" fmla="*/ 0 h 59"/>
                <a:gd name="T68" fmla="*/ 0 w 535"/>
                <a:gd name="T69" fmla="*/ 2147483647 h 59"/>
                <a:gd name="T70" fmla="*/ 2147483647 w 535"/>
                <a:gd name="T71" fmla="*/ 2147483647 h 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5"/>
                <a:gd name="T109" fmla="*/ 0 h 59"/>
                <a:gd name="T110" fmla="*/ 535 w 535"/>
                <a:gd name="T111" fmla="*/ 59 h 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5" h="59">
                  <a:moveTo>
                    <a:pt x="6" y="0"/>
                  </a:moveTo>
                  <a:lnTo>
                    <a:pt x="6" y="7"/>
                  </a:lnTo>
                  <a:lnTo>
                    <a:pt x="68" y="7"/>
                  </a:lnTo>
                  <a:lnTo>
                    <a:pt x="127" y="9"/>
                  </a:lnTo>
                  <a:lnTo>
                    <a:pt x="178" y="9"/>
                  </a:lnTo>
                  <a:lnTo>
                    <a:pt x="230" y="11"/>
                  </a:lnTo>
                  <a:lnTo>
                    <a:pt x="276" y="11"/>
                  </a:lnTo>
                  <a:lnTo>
                    <a:pt x="319" y="13"/>
                  </a:lnTo>
                  <a:lnTo>
                    <a:pt x="357" y="13"/>
                  </a:lnTo>
                  <a:lnTo>
                    <a:pt x="392" y="15"/>
                  </a:lnTo>
                  <a:lnTo>
                    <a:pt x="424" y="17"/>
                  </a:lnTo>
                  <a:lnTo>
                    <a:pt x="451" y="18"/>
                  </a:lnTo>
                  <a:lnTo>
                    <a:pt x="473" y="18"/>
                  </a:lnTo>
                  <a:lnTo>
                    <a:pt x="492" y="20"/>
                  </a:lnTo>
                  <a:lnTo>
                    <a:pt x="508" y="22"/>
                  </a:lnTo>
                  <a:lnTo>
                    <a:pt x="519" y="24"/>
                  </a:lnTo>
                  <a:lnTo>
                    <a:pt x="524" y="26"/>
                  </a:lnTo>
                  <a:lnTo>
                    <a:pt x="524" y="24"/>
                  </a:lnTo>
                  <a:lnTo>
                    <a:pt x="522" y="24"/>
                  </a:lnTo>
                  <a:lnTo>
                    <a:pt x="514" y="26"/>
                  </a:lnTo>
                  <a:lnTo>
                    <a:pt x="503" y="29"/>
                  </a:lnTo>
                  <a:lnTo>
                    <a:pt x="484" y="29"/>
                  </a:lnTo>
                  <a:lnTo>
                    <a:pt x="462" y="33"/>
                  </a:lnTo>
                  <a:lnTo>
                    <a:pt x="438" y="35"/>
                  </a:lnTo>
                  <a:lnTo>
                    <a:pt x="408" y="37"/>
                  </a:lnTo>
                  <a:lnTo>
                    <a:pt x="376" y="39"/>
                  </a:lnTo>
                  <a:lnTo>
                    <a:pt x="338" y="40"/>
                  </a:lnTo>
                  <a:lnTo>
                    <a:pt x="297" y="42"/>
                  </a:lnTo>
                  <a:lnTo>
                    <a:pt x="249" y="44"/>
                  </a:lnTo>
                  <a:lnTo>
                    <a:pt x="200" y="46"/>
                  </a:lnTo>
                  <a:lnTo>
                    <a:pt x="143" y="48"/>
                  </a:lnTo>
                  <a:lnTo>
                    <a:pt x="87" y="50"/>
                  </a:lnTo>
                  <a:lnTo>
                    <a:pt x="22" y="51"/>
                  </a:lnTo>
                  <a:lnTo>
                    <a:pt x="22" y="59"/>
                  </a:lnTo>
                  <a:lnTo>
                    <a:pt x="87" y="57"/>
                  </a:lnTo>
                  <a:lnTo>
                    <a:pt x="143" y="55"/>
                  </a:lnTo>
                  <a:lnTo>
                    <a:pt x="200" y="53"/>
                  </a:lnTo>
                  <a:lnTo>
                    <a:pt x="249" y="51"/>
                  </a:lnTo>
                  <a:lnTo>
                    <a:pt x="297" y="50"/>
                  </a:lnTo>
                  <a:lnTo>
                    <a:pt x="338" y="48"/>
                  </a:lnTo>
                  <a:lnTo>
                    <a:pt x="376" y="46"/>
                  </a:lnTo>
                  <a:lnTo>
                    <a:pt x="411" y="44"/>
                  </a:lnTo>
                  <a:lnTo>
                    <a:pt x="441" y="42"/>
                  </a:lnTo>
                  <a:lnTo>
                    <a:pt x="465" y="40"/>
                  </a:lnTo>
                  <a:lnTo>
                    <a:pt x="487" y="39"/>
                  </a:lnTo>
                  <a:lnTo>
                    <a:pt x="503" y="37"/>
                  </a:lnTo>
                  <a:lnTo>
                    <a:pt x="516" y="35"/>
                  </a:lnTo>
                  <a:lnTo>
                    <a:pt x="527" y="31"/>
                  </a:lnTo>
                  <a:lnTo>
                    <a:pt x="532" y="29"/>
                  </a:lnTo>
                  <a:lnTo>
                    <a:pt x="535" y="22"/>
                  </a:lnTo>
                  <a:lnTo>
                    <a:pt x="530" y="18"/>
                  </a:lnTo>
                  <a:lnTo>
                    <a:pt x="522" y="17"/>
                  </a:lnTo>
                  <a:lnTo>
                    <a:pt x="508" y="15"/>
                  </a:lnTo>
                  <a:lnTo>
                    <a:pt x="495" y="13"/>
                  </a:lnTo>
                  <a:lnTo>
                    <a:pt x="476" y="11"/>
                  </a:lnTo>
                  <a:lnTo>
                    <a:pt x="451" y="9"/>
                  </a:lnTo>
                  <a:lnTo>
                    <a:pt x="424" y="9"/>
                  </a:lnTo>
                  <a:lnTo>
                    <a:pt x="392" y="7"/>
                  </a:lnTo>
                  <a:lnTo>
                    <a:pt x="357" y="6"/>
                  </a:lnTo>
                  <a:lnTo>
                    <a:pt x="319" y="6"/>
                  </a:lnTo>
                  <a:lnTo>
                    <a:pt x="276" y="4"/>
                  </a:lnTo>
                  <a:lnTo>
                    <a:pt x="230" y="2"/>
                  </a:lnTo>
                  <a:lnTo>
                    <a:pt x="178" y="2"/>
                  </a:lnTo>
                  <a:lnTo>
                    <a:pt x="127" y="2"/>
                  </a:lnTo>
                  <a:lnTo>
                    <a:pt x="68" y="0"/>
                  </a:lnTo>
                  <a:lnTo>
                    <a:pt x="6" y="0"/>
                  </a:lnTo>
                  <a:lnTo>
                    <a:pt x="6" y="7"/>
                  </a:lnTo>
                  <a:lnTo>
                    <a:pt x="6" y="0"/>
                  </a:lnTo>
                  <a:lnTo>
                    <a:pt x="3" y="2"/>
                  </a:lnTo>
                  <a:lnTo>
                    <a:pt x="0" y="4"/>
                  </a:lnTo>
                  <a:lnTo>
                    <a:pt x="3" y="7"/>
                  </a:lnTo>
                  <a:lnTo>
                    <a:pt x="6" y="7"/>
                  </a:lnTo>
                  <a:lnTo>
                    <a:pt x="6"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8" name="Freeform 97"/>
            <p:cNvSpPr>
              <a:spLocks/>
            </p:cNvSpPr>
            <p:nvPr/>
          </p:nvSpPr>
          <p:spPr bwMode="auto">
            <a:xfrm>
              <a:off x="3005138" y="2414588"/>
              <a:ext cx="3214687" cy="3124200"/>
            </a:xfrm>
            <a:custGeom>
              <a:avLst/>
              <a:gdLst>
                <a:gd name="T0" fmla="*/ 2147483647 w 2278"/>
                <a:gd name="T1" fmla="*/ 2147483647 h 1968"/>
                <a:gd name="T2" fmla="*/ 2147483647 w 2278"/>
                <a:gd name="T3" fmla="*/ 2147483647 h 1968"/>
                <a:gd name="T4" fmla="*/ 2147483647 w 2278"/>
                <a:gd name="T5" fmla="*/ 2147483647 h 1968"/>
                <a:gd name="T6" fmla="*/ 2147483647 w 2278"/>
                <a:gd name="T7" fmla="*/ 2147483647 h 1968"/>
                <a:gd name="T8" fmla="*/ 2147483647 w 2278"/>
                <a:gd name="T9" fmla="*/ 2147483647 h 1968"/>
                <a:gd name="T10" fmla="*/ 2147483647 w 2278"/>
                <a:gd name="T11" fmla="*/ 2147483647 h 1968"/>
                <a:gd name="T12" fmla="*/ 2147483647 w 2278"/>
                <a:gd name="T13" fmla="*/ 2147483647 h 1968"/>
                <a:gd name="T14" fmla="*/ 2147483647 w 2278"/>
                <a:gd name="T15" fmla="*/ 2147483647 h 1968"/>
                <a:gd name="T16" fmla="*/ 2147483647 w 2278"/>
                <a:gd name="T17" fmla="*/ 2147483647 h 1968"/>
                <a:gd name="T18" fmla="*/ 2147483647 w 2278"/>
                <a:gd name="T19" fmla="*/ 2147483647 h 1968"/>
                <a:gd name="T20" fmla="*/ 2147483647 w 2278"/>
                <a:gd name="T21" fmla="*/ 2147483647 h 1968"/>
                <a:gd name="T22" fmla="*/ 2147483647 w 2278"/>
                <a:gd name="T23" fmla="*/ 2147483647 h 1968"/>
                <a:gd name="T24" fmla="*/ 2147483647 w 2278"/>
                <a:gd name="T25" fmla="*/ 2147483647 h 1968"/>
                <a:gd name="T26" fmla="*/ 2147483647 w 2278"/>
                <a:gd name="T27" fmla="*/ 2147483647 h 1968"/>
                <a:gd name="T28" fmla="*/ 2147483647 w 2278"/>
                <a:gd name="T29" fmla="*/ 2147483647 h 1968"/>
                <a:gd name="T30" fmla="*/ 2147483647 w 2278"/>
                <a:gd name="T31" fmla="*/ 2147483647 h 1968"/>
                <a:gd name="T32" fmla="*/ 2147483647 w 2278"/>
                <a:gd name="T33" fmla="*/ 2147483647 h 1968"/>
                <a:gd name="T34" fmla="*/ 2147483647 w 2278"/>
                <a:gd name="T35" fmla="*/ 2147483647 h 1968"/>
                <a:gd name="T36" fmla="*/ 2147483647 w 2278"/>
                <a:gd name="T37" fmla="*/ 2147483647 h 1968"/>
                <a:gd name="T38" fmla="*/ 2147483647 w 2278"/>
                <a:gd name="T39" fmla="*/ 2147483647 h 1968"/>
                <a:gd name="T40" fmla="*/ 2147483647 w 2278"/>
                <a:gd name="T41" fmla="*/ 2147483647 h 1968"/>
                <a:gd name="T42" fmla="*/ 2147483647 w 2278"/>
                <a:gd name="T43" fmla="*/ 2147483647 h 1968"/>
                <a:gd name="T44" fmla="*/ 2147483647 w 2278"/>
                <a:gd name="T45" fmla="*/ 2147483647 h 1968"/>
                <a:gd name="T46" fmla="*/ 2147483647 w 2278"/>
                <a:gd name="T47" fmla="*/ 2147483647 h 1968"/>
                <a:gd name="T48" fmla="*/ 2147483647 w 2278"/>
                <a:gd name="T49" fmla="*/ 2147483647 h 1968"/>
                <a:gd name="T50" fmla="*/ 2147483647 w 2278"/>
                <a:gd name="T51" fmla="*/ 2147483647 h 1968"/>
                <a:gd name="T52" fmla="*/ 2147483647 w 2278"/>
                <a:gd name="T53" fmla="*/ 2147483647 h 1968"/>
                <a:gd name="T54" fmla="*/ 2147483647 w 2278"/>
                <a:gd name="T55" fmla="*/ 2147483647 h 1968"/>
                <a:gd name="T56" fmla="*/ 2147483647 w 2278"/>
                <a:gd name="T57" fmla="*/ 2147483647 h 1968"/>
                <a:gd name="T58" fmla="*/ 2147483647 w 2278"/>
                <a:gd name="T59" fmla="*/ 2147483647 h 1968"/>
                <a:gd name="T60" fmla="*/ 2147483647 w 2278"/>
                <a:gd name="T61" fmla="*/ 2147483647 h 1968"/>
                <a:gd name="T62" fmla="*/ 2147483647 w 2278"/>
                <a:gd name="T63" fmla="*/ 2147483647 h 1968"/>
                <a:gd name="T64" fmla="*/ 2147483647 w 2278"/>
                <a:gd name="T65" fmla="*/ 2147483647 h 1968"/>
                <a:gd name="T66" fmla="*/ 2147483647 w 2278"/>
                <a:gd name="T67" fmla="*/ 2147483647 h 1968"/>
                <a:gd name="T68" fmla="*/ 2147483647 w 2278"/>
                <a:gd name="T69" fmla="*/ 2147483647 h 1968"/>
                <a:gd name="T70" fmla="*/ 2147483647 w 2278"/>
                <a:gd name="T71" fmla="*/ 2147483647 h 1968"/>
                <a:gd name="T72" fmla="*/ 2147483647 w 2278"/>
                <a:gd name="T73" fmla="*/ 2147483647 h 1968"/>
                <a:gd name="T74" fmla="*/ 2147483647 w 2278"/>
                <a:gd name="T75" fmla="*/ 2147483647 h 1968"/>
                <a:gd name="T76" fmla="*/ 2147483647 w 2278"/>
                <a:gd name="T77" fmla="*/ 2147483647 h 1968"/>
                <a:gd name="T78" fmla="*/ 2147483647 w 2278"/>
                <a:gd name="T79" fmla="*/ 2147483647 h 1968"/>
                <a:gd name="T80" fmla="*/ 2147483647 w 2278"/>
                <a:gd name="T81" fmla="*/ 2147483647 h 1968"/>
                <a:gd name="T82" fmla="*/ 2147483647 w 2278"/>
                <a:gd name="T83" fmla="*/ 2147483647 h 1968"/>
                <a:gd name="T84" fmla="*/ 2147483647 w 2278"/>
                <a:gd name="T85" fmla="*/ 2147483647 h 1968"/>
                <a:gd name="T86" fmla="*/ 2147483647 w 2278"/>
                <a:gd name="T87" fmla="*/ 2147483647 h 1968"/>
                <a:gd name="T88" fmla="*/ 2147483647 w 2278"/>
                <a:gd name="T89" fmla="*/ 2147483647 h 1968"/>
                <a:gd name="T90" fmla="*/ 2147483647 w 2278"/>
                <a:gd name="T91" fmla="*/ 2147483647 h 1968"/>
                <a:gd name="T92" fmla="*/ 2147483647 w 2278"/>
                <a:gd name="T93" fmla="*/ 2147483647 h 1968"/>
                <a:gd name="T94" fmla="*/ 2147483647 w 2278"/>
                <a:gd name="T95" fmla="*/ 2147483647 h 1968"/>
                <a:gd name="T96" fmla="*/ 2147483647 w 2278"/>
                <a:gd name="T97" fmla="*/ 2147483647 h 1968"/>
                <a:gd name="T98" fmla="*/ 2147483647 w 2278"/>
                <a:gd name="T99" fmla="*/ 2147483647 h 1968"/>
                <a:gd name="T100" fmla="*/ 2147483647 w 2278"/>
                <a:gd name="T101" fmla="*/ 2147483647 h 1968"/>
                <a:gd name="T102" fmla="*/ 2147483647 w 2278"/>
                <a:gd name="T103" fmla="*/ 2147483647 h 1968"/>
                <a:gd name="T104" fmla="*/ 2147483647 w 2278"/>
                <a:gd name="T105" fmla="*/ 2147483647 h 1968"/>
                <a:gd name="T106" fmla="*/ 2147483647 w 2278"/>
                <a:gd name="T107" fmla="*/ 2147483647 h 1968"/>
                <a:gd name="T108" fmla="*/ 2147483647 w 2278"/>
                <a:gd name="T109" fmla="*/ 2147483647 h 1968"/>
                <a:gd name="T110" fmla="*/ 2147483647 w 2278"/>
                <a:gd name="T111" fmla="*/ 2147483647 h 1968"/>
                <a:gd name="T112" fmla="*/ 2147483647 w 2278"/>
                <a:gd name="T113" fmla="*/ 2147483647 h 1968"/>
                <a:gd name="T114" fmla="*/ 2147483647 w 2278"/>
                <a:gd name="T115" fmla="*/ 2147483647 h 1968"/>
                <a:gd name="T116" fmla="*/ 2147483647 w 2278"/>
                <a:gd name="T117" fmla="*/ 2147483647 h 1968"/>
                <a:gd name="T118" fmla="*/ 2147483647 w 2278"/>
                <a:gd name="T119" fmla="*/ 0 h 19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8"/>
                <a:gd name="T181" fmla="*/ 0 h 1968"/>
                <a:gd name="T182" fmla="*/ 2278 w 2278"/>
                <a:gd name="T183" fmla="*/ 1968 h 19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8" h="1968">
                  <a:moveTo>
                    <a:pt x="1273" y="0"/>
                  </a:moveTo>
                  <a:lnTo>
                    <a:pt x="1273" y="319"/>
                  </a:lnTo>
                  <a:lnTo>
                    <a:pt x="1305" y="341"/>
                  </a:lnTo>
                  <a:lnTo>
                    <a:pt x="1324" y="368"/>
                  </a:lnTo>
                  <a:lnTo>
                    <a:pt x="1338" y="396"/>
                  </a:lnTo>
                  <a:lnTo>
                    <a:pt x="1340" y="423"/>
                  </a:lnTo>
                  <a:lnTo>
                    <a:pt x="1335" y="452"/>
                  </a:lnTo>
                  <a:lnTo>
                    <a:pt x="1321" y="480"/>
                  </a:lnTo>
                  <a:lnTo>
                    <a:pt x="1302" y="506"/>
                  </a:lnTo>
                  <a:lnTo>
                    <a:pt x="1273" y="528"/>
                  </a:lnTo>
                  <a:lnTo>
                    <a:pt x="1273" y="1176"/>
                  </a:lnTo>
                  <a:lnTo>
                    <a:pt x="1308" y="1200"/>
                  </a:lnTo>
                  <a:lnTo>
                    <a:pt x="1330" y="1230"/>
                  </a:lnTo>
                  <a:lnTo>
                    <a:pt x="1340" y="1259"/>
                  </a:lnTo>
                  <a:lnTo>
                    <a:pt x="1340" y="1290"/>
                  </a:lnTo>
                  <a:lnTo>
                    <a:pt x="1332" y="1319"/>
                  </a:lnTo>
                  <a:lnTo>
                    <a:pt x="1319" y="1345"/>
                  </a:lnTo>
                  <a:lnTo>
                    <a:pt x="1297" y="1367"/>
                  </a:lnTo>
                  <a:lnTo>
                    <a:pt x="1273" y="1382"/>
                  </a:lnTo>
                  <a:lnTo>
                    <a:pt x="1273" y="1517"/>
                  </a:lnTo>
                  <a:lnTo>
                    <a:pt x="1305" y="1525"/>
                  </a:lnTo>
                  <a:lnTo>
                    <a:pt x="1335" y="1532"/>
                  </a:lnTo>
                  <a:lnTo>
                    <a:pt x="1365" y="1541"/>
                  </a:lnTo>
                  <a:lnTo>
                    <a:pt x="1394" y="1552"/>
                  </a:lnTo>
                  <a:lnTo>
                    <a:pt x="1421" y="1563"/>
                  </a:lnTo>
                  <a:lnTo>
                    <a:pt x="1448" y="1576"/>
                  </a:lnTo>
                  <a:lnTo>
                    <a:pt x="1475" y="1589"/>
                  </a:lnTo>
                  <a:lnTo>
                    <a:pt x="1502" y="1602"/>
                  </a:lnTo>
                  <a:lnTo>
                    <a:pt x="1529" y="1615"/>
                  </a:lnTo>
                  <a:lnTo>
                    <a:pt x="1556" y="1629"/>
                  </a:lnTo>
                  <a:lnTo>
                    <a:pt x="1581" y="1644"/>
                  </a:lnTo>
                  <a:lnTo>
                    <a:pt x="1608" y="1659"/>
                  </a:lnTo>
                  <a:lnTo>
                    <a:pt x="1635" y="1673"/>
                  </a:lnTo>
                  <a:lnTo>
                    <a:pt x="1659" y="1688"/>
                  </a:lnTo>
                  <a:lnTo>
                    <a:pt x="1686" y="1704"/>
                  </a:lnTo>
                  <a:lnTo>
                    <a:pt x="1710" y="1719"/>
                  </a:lnTo>
                  <a:lnTo>
                    <a:pt x="1738" y="1734"/>
                  </a:lnTo>
                  <a:lnTo>
                    <a:pt x="1765" y="1748"/>
                  </a:lnTo>
                  <a:lnTo>
                    <a:pt x="1792" y="1761"/>
                  </a:lnTo>
                  <a:lnTo>
                    <a:pt x="1819" y="1776"/>
                  </a:lnTo>
                  <a:lnTo>
                    <a:pt x="1848" y="1787"/>
                  </a:lnTo>
                  <a:lnTo>
                    <a:pt x="1875" y="1800"/>
                  </a:lnTo>
                  <a:lnTo>
                    <a:pt x="1905" y="1813"/>
                  </a:lnTo>
                  <a:lnTo>
                    <a:pt x="1935" y="1822"/>
                  </a:lnTo>
                  <a:lnTo>
                    <a:pt x="1964" y="1833"/>
                  </a:lnTo>
                  <a:lnTo>
                    <a:pt x="1997" y="1842"/>
                  </a:lnTo>
                  <a:lnTo>
                    <a:pt x="2029" y="1849"/>
                  </a:lnTo>
                  <a:lnTo>
                    <a:pt x="2062" y="1855"/>
                  </a:lnTo>
                  <a:lnTo>
                    <a:pt x="2097" y="1860"/>
                  </a:lnTo>
                  <a:lnTo>
                    <a:pt x="2132" y="1864"/>
                  </a:lnTo>
                  <a:lnTo>
                    <a:pt x="2170" y="1868"/>
                  </a:lnTo>
                  <a:lnTo>
                    <a:pt x="2208" y="1868"/>
                  </a:lnTo>
                  <a:lnTo>
                    <a:pt x="2237" y="1873"/>
                  </a:lnTo>
                  <a:lnTo>
                    <a:pt x="2259" y="1884"/>
                  </a:lnTo>
                  <a:lnTo>
                    <a:pt x="2273" y="1899"/>
                  </a:lnTo>
                  <a:lnTo>
                    <a:pt x="2278" y="1917"/>
                  </a:lnTo>
                  <a:lnTo>
                    <a:pt x="2275" y="1935"/>
                  </a:lnTo>
                  <a:lnTo>
                    <a:pt x="2264" y="1952"/>
                  </a:lnTo>
                  <a:lnTo>
                    <a:pt x="2240" y="1963"/>
                  </a:lnTo>
                  <a:lnTo>
                    <a:pt x="2208" y="1967"/>
                  </a:lnTo>
                  <a:lnTo>
                    <a:pt x="87" y="1968"/>
                  </a:lnTo>
                  <a:lnTo>
                    <a:pt x="49" y="1963"/>
                  </a:lnTo>
                  <a:lnTo>
                    <a:pt x="22" y="1952"/>
                  </a:lnTo>
                  <a:lnTo>
                    <a:pt x="6" y="1935"/>
                  </a:lnTo>
                  <a:lnTo>
                    <a:pt x="0" y="1919"/>
                  </a:lnTo>
                  <a:lnTo>
                    <a:pt x="3" y="1901"/>
                  </a:lnTo>
                  <a:lnTo>
                    <a:pt x="19" y="1884"/>
                  </a:lnTo>
                  <a:lnTo>
                    <a:pt x="46" y="1873"/>
                  </a:lnTo>
                  <a:lnTo>
                    <a:pt x="87" y="1868"/>
                  </a:lnTo>
                  <a:lnTo>
                    <a:pt x="119" y="1868"/>
                  </a:lnTo>
                  <a:lnTo>
                    <a:pt x="151" y="1866"/>
                  </a:lnTo>
                  <a:lnTo>
                    <a:pt x="181" y="1862"/>
                  </a:lnTo>
                  <a:lnTo>
                    <a:pt x="214" y="1857"/>
                  </a:lnTo>
                  <a:lnTo>
                    <a:pt x="243" y="1851"/>
                  </a:lnTo>
                  <a:lnTo>
                    <a:pt x="276" y="1844"/>
                  </a:lnTo>
                  <a:lnTo>
                    <a:pt x="305" y="1836"/>
                  </a:lnTo>
                  <a:lnTo>
                    <a:pt x="335" y="1825"/>
                  </a:lnTo>
                  <a:lnTo>
                    <a:pt x="365" y="1816"/>
                  </a:lnTo>
                  <a:lnTo>
                    <a:pt x="392" y="1805"/>
                  </a:lnTo>
                  <a:lnTo>
                    <a:pt x="422" y="1794"/>
                  </a:lnTo>
                  <a:lnTo>
                    <a:pt x="449" y="1781"/>
                  </a:lnTo>
                  <a:lnTo>
                    <a:pt x="478" y="1769"/>
                  </a:lnTo>
                  <a:lnTo>
                    <a:pt x="505" y="1756"/>
                  </a:lnTo>
                  <a:lnTo>
                    <a:pt x="535" y="1743"/>
                  </a:lnTo>
                  <a:lnTo>
                    <a:pt x="562" y="1728"/>
                  </a:lnTo>
                  <a:lnTo>
                    <a:pt x="589" y="1714"/>
                  </a:lnTo>
                  <a:lnTo>
                    <a:pt x="616" y="1699"/>
                  </a:lnTo>
                  <a:lnTo>
                    <a:pt x="643" y="1684"/>
                  </a:lnTo>
                  <a:lnTo>
                    <a:pt x="670" y="1670"/>
                  </a:lnTo>
                  <a:lnTo>
                    <a:pt x="697" y="1655"/>
                  </a:lnTo>
                  <a:lnTo>
                    <a:pt x="724" y="1640"/>
                  </a:lnTo>
                  <a:lnTo>
                    <a:pt x="754" y="1626"/>
                  </a:lnTo>
                  <a:lnTo>
                    <a:pt x="781" y="1611"/>
                  </a:lnTo>
                  <a:lnTo>
                    <a:pt x="808" y="1596"/>
                  </a:lnTo>
                  <a:lnTo>
                    <a:pt x="835" y="1583"/>
                  </a:lnTo>
                  <a:lnTo>
                    <a:pt x="862" y="1571"/>
                  </a:lnTo>
                  <a:lnTo>
                    <a:pt x="892" y="1558"/>
                  </a:lnTo>
                  <a:lnTo>
                    <a:pt x="919" y="1545"/>
                  </a:lnTo>
                  <a:lnTo>
                    <a:pt x="949" y="1534"/>
                  </a:lnTo>
                  <a:lnTo>
                    <a:pt x="976" y="1523"/>
                  </a:lnTo>
                  <a:lnTo>
                    <a:pt x="1005" y="1514"/>
                  </a:lnTo>
                  <a:lnTo>
                    <a:pt x="1005" y="1384"/>
                  </a:lnTo>
                  <a:lnTo>
                    <a:pt x="973" y="1360"/>
                  </a:lnTo>
                  <a:lnTo>
                    <a:pt x="954" y="1334"/>
                  </a:lnTo>
                  <a:lnTo>
                    <a:pt x="940" y="1305"/>
                  </a:lnTo>
                  <a:lnTo>
                    <a:pt x="935" y="1277"/>
                  </a:lnTo>
                  <a:lnTo>
                    <a:pt x="940" y="1250"/>
                  </a:lnTo>
                  <a:lnTo>
                    <a:pt x="954" y="1222"/>
                  </a:lnTo>
                  <a:lnTo>
                    <a:pt x="976" y="1198"/>
                  </a:lnTo>
                  <a:lnTo>
                    <a:pt x="1005" y="1176"/>
                  </a:lnTo>
                  <a:lnTo>
                    <a:pt x="1005" y="524"/>
                  </a:lnTo>
                  <a:lnTo>
                    <a:pt x="973" y="496"/>
                  </a:lnTo>
                  <a:lnTo>
                    <a:pt x="951" y="469"/>
                  </a:lnTo>
                  <a:lnTo>
                    <a:pt x="940" y="441"/>
                  </a:lnTo>
                  <a:lnTo>
                    <a:pt x="938" y="414"/>
                  </a:lnTo>
                  <a:lnTo>
                    <a:pt x="943" y="388"/>
                  </a:lnTo>
                  <a:lnTo>
                    <a:pt x="957" y="363"/>
                  </a:lnTo>
                  <a:lnTo>
                    <a:pt x="978" y="339"/>
                  </a:lnTo>
                  <a:lnTo>
                    <a:pt x="1005" y="319"/>
                  </a:lnTo>
                  <a:lnTo>
                    <a:pt x="1005" y="0"/>
                  </a:lnTo>
                  <a:lnTo>
                    <a:pt x="1273" y="0"/>
                  </a:lnTo>
                  <a:close/>
                </a:path>
              </a:pathLst>
            </a:custGeom>
            <a:solidFill>
              <a:srgbClr val="DC8800"/>
            </a:solidFill>
            <a:ln w="12700"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99" name="Freeform 98"/>
            <p:cNvSpPr>
              <a:spLocks/>
            </p:cNvSpPr>
            <p:nvPr/>
          </p:nvSpPr>
          <p:spPr bwMode="auto">
            <a:xfrm>
              <a:off x="3001963" y="2411413"/>
              <a:ext cx="3214687" cy="3125787"/>
            </a:xfrm>
            <a:custGeom>
              <a:avLst/>
              <a:gdLst>
                <a:gd name="T0" fmla="*/ 2147483647 w 2278"/>
                <a:gd name="T1" fmla="*/ 2147483647 h 1969"/>
                <a:gd name="T2" fmla="*/ 2147483647 w 2278"/>
                <a:gd name="T3" fmla="*/ 2147483647 h 1969"/>
                <a:gd name="T4" fmla="*/ 2147483647 w 2278"/>
                <a:gd name="T5" fmla="*/ 2147483647 h 1969"/>
                <a:gd name="T6" fmla="*/ 2147483647 w 2278"/>
                <a:gd name="T7" fmla="*/ 2147483647 h 1969"/>
                <a:gd name="T8" fmla="*/ 2147483647 w 2278"/>
                <a:gd name="T9" fmla="*/ 2147483647 h 1969"/>
                <a:gd name="T10" fmla="*/ 2147483647 w 2278"/>
                <a:gd name="T11" fmla="*/ 2147483647 h 1969"/>
                <a:gd name="T12" fmla="*/ 2147483647 w 2278"/>
                <a:gd name="T13" fmla="*/ 2147483647 h 1969"/>
                <a:gd name="T14" fmla="*/ 2147483647 w 2278"/>
                <a:gd name="T15" fmla="*/ 2147483647 h 1969"/>
                <a:gd name="T16" fmla="*/ 2147483647 w 2278"/>
                <a:gd name="T17" fmla="*/ 2147483647 h 1969"/>
                <a:gd name="T18" fmla="*/ 2147483647 w 2278"/>
                <a:gd name="T19" fmla="*/ 2147483647 h 1969"/>
                <a:gd name="T20" fmla="*/ 2147483647 w 2278"/>
                <a:gd name="T21" fmla="*/ 2147483647 h 1969"/>
                <a:gd name="T22" fmla="*/ 2147483647 w 2278"/>
                <a:gd name="T23" fmla="*/ 2147483647 h 1969"/>
                <a:gd name="T24" fmla="*/ 2147483647 w 2278"/>
                <a:gd name="T25" fmla="*/ 2147483647 h 1969"/>
                <a:gd name="T26" fmla="*/ 2147483647 w 2278"/>
                <a:gd name="T27" fmla="*/ 2147483647 h 1969"/>
                <a:gd name="T28" fmla="*/ 2147483647 w 2278"/>
                <a:gd name="T29" fmla="*/ 2147483647 h 1969"/>
                <a:gd name="T30" fmla="*/ 2147483647 w 2278"/>
                <a:gd name="T31" fmla="*/ 2147483647 h 1969"/>
                <a:gd name="T32" fmla="*/ 2147483647 w 2278"/>
                <a:gd name="T33" fmla="*/ 2147483647 h 1969"/>
                <a:gd name="T34" fmla="*/ 2147483647 w 2278"/>
                <a:gd name="T35" fmla="*/ 2147483647 h 1969"/>
                <a:gd name="T36" fmla="*/ 2147483647 w 2278"/>
                <a:gd name="T37" fmla="*/ 2147483647 h 1969"/>
                <a:gd name="T38" fmla="*/ 2147483647 w 2278"/>
                <a:gd name="T39" fmla="*/ 2147483647 h 1969"/>
                <a:gd name="T40" fmla="*/ 2147483647 w 2278"/>
                <a:gd name="T41" fmla="*/ 2147483647 h 1969"/>
                <a:gd name="T42" fmla="*/ 2147483647 w 2278"/>
                <a:gd name="T43" fmla="*/ 2147483647 h 1969"/>
                <a:gd name="T44" fmla="*/ 2147483647 w 2278"/>
                <a:gd name="T45" fmla="*/ 2147483647 h 1969"/>
                <a:gd name="T46" fmla="*/ 2147483647 w 2278"/>
                <a:gd name="T47" fmla="*/ 2147483647 h 1969"/>
                <a:gd name="T48" fmla="*/ 2147483647 w 2278"/>
                <a:gd name="T49" fmla="*/ 2147483647 h 1969"/>
                <a:gd name="T50" fmla="*/ 2147483647 w 2278"/>
                <a:gd name="T51" fmla="*/ 2147483647 h 1969"/>
                <a:gd name="T52" fmla="*/ 2147483647 w 2278"/>
                <a:gd name="T53" fmla="*/ 2147483647 h 1969"/>
                <a:gd name="T54" fmla="*/ 2147483647 w 2278"/>
                <a:gd name="T55" fmla="*/ 2147483647 h 1969"/>
                <a:gd name="T56" fmla="*/ 2147483647 w 2278"/>
                <a:gd name="T57" fmla="*/ 2147483647 h 1969"/>
                <a:gd name="T58" fmla="*/ 2147483647 w 2278"/>
                <a:gd name="T59" fmla="*/ 2147483647 h 1969"/>
                <a:gd name="T60" fmla="*/ 2147483647 w 2278"/>
                <a:gd name="T61" fmla="*/ 2147483647 h 1969"/>
                <a:gd name="T62" fmla="*/ 2147483647 w 2278"/>
                <a:gd name="T63" fmla="*/ 2147483647 h 1969"/>
                <a:gd name="T64" fmla="*/ 2147483647 w 2278"/>
                <a:gd name="T65" fmla="*/ 2147483647 h 1969"/>
                <a:gd name="T66" fmla="*/ 2147483647 w 2278"/>
                <a:gd name="T67" fmla="*/ 2147483647 h 1969"/>
                <a:gd name="T68" fmla="*/ 2147483647 w 2278"/>
                <a:gd name="T69" fmla="*/ 2147483647 h 1969"/>
                <a:gd name="T70" fmla="*/ 2147483647 w 2278"/>
                <a:gd name="T71" fmla="*/ 2147483647 h 1969"/>
                <a:gd name="T72" fmla="*/ 2147483647 w 2278"/>
                <a:gd name="T73" fmla="*/ 2147483647 h 1969"/>
                <a:gd name="T74" fmla="*/ 2147483647 w 2278"/>
                <a:gd name="T75" fmla="*/ 2147483647 h 1969"/>
                <a:gd name="T76" fmla="*/ 2147483647 w 2278"/>
                <a:gd name="T77" fmla="*/ 2147483647 h 1969"/>
                <a:gd name="T78" fmla="*/ 2147483647 w 2278"/>
                <a:gd name="T79" fmla="*/ 2147483647 h 1969"/>
                <a:gd name="T80" fmla="*/ 2147483647 w 2278"/>
                <a:gd name="T81" fmla="*/ 2147483647 h 1969"/>
                <a:gd name="T82" fmla="*/ 2147483647 w 2278"/>
                <a:gd name="T83" fmla="*/ 2147483647 h 1969"/>
                <a:gd name="T84" fmla="*/ 2147483647 w 2278"/>
                <a:gd name="T85" fmla="*/ 2147483647 h 1969"/>
                <a:gd name="T86" fmla="*/ 2147483647 w 2278"/>
                <a:gd name="T87" fmla="*/ 2147483647 h 1969"/>
                <a:gd name="T88" fmla="*/ 2147483647 w 2278"/>
                <a:gd name="T89" fmla="*/ 2147483647 h 1969"/>
                <a:gd name="T90" fmla="*/ 2147483647 w 2278"/>
                <a:gd name="T91" fmla="*/ 2147483647 h 1969"/>
                <a:gd name="T92" fmla="*/ 2147483647 w 2278"/>
                <a:gd name="T93" fmla="*/ 2147483647 h 1969"/>
                <a:gd name="T94" fmla="*/ 2147483647 w 2278"/>
                <a:gd name="T95" fmla="*/ 2147483647 h 1969"/>
                <a:gd name="T96" fmla="*/ 2147483647 w 2278"/>
                <a:gd name="T97" fmla="*/ 2147483647 h 1969"/>
                <a:gd name="T98" fmla="*/ 2147483647 w 2278"/>
                <a:gd name="T99" fmla="*/ 2147483647 h 1969"/>
                <a:gd name="T100" fmla="*/ 2147483647 w 2278"/>
                <a:gd name="T101" fmla="*/ 2147483647 h 1969"/>
                <a:gd name="T102" fmla="*/ 2147483647 w 2278"/>
                <a:gd name="T103" fmla="*/ 2147483647 h 1969"/>
                <a:gd name="T104" fmla="*/ 2147483647 w 2278"/>
                <a:gd name="T105" fmla="*/ 2147483647 h 1969"/>
                <a:gd name="T106" fmla="*/ 2147483647 w 2278"/>
                <a:gd name="T107" fmla="*/ 2147483647 h 1969"/>
                <a:gd name="T108" fmla="*/ 2147483647 w 2278"/>
                <a:gd name="T109" fmla="*/ 2147483647 h 1969"/>
                <a:gd name="T110" fmla="*/ 2147483647 w 2278"/>
                <a:gd name="T111" fmla="*/ 2147483647 h 1969"/>
                <a:gd name="T112" fmla="*/ 2147483647 w 2278"/>
                <a:gd name="T113" fmla="*/ 2147483647 h 1969"/>
                <a:gd name="T114" fmla="*/ 2147483647 w 2278"/>
                <a:gd name="T115" fmla="*/ 2147483647 h 1969"/>
                <a:gd name="T116" fmla="*/ 2147483647 w 2278"/>
                <a:gd name="T117" fmla="*/ 2147483647 h 1969"/>
                <a:gd name="T118" fmla="*/ 2147483647 w 2278"/>
                <a:gd name="T119" fmla="*/ 0 h 19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8"/>
                <a:gd name="T181" fmla="*/ 0 h 1969"/>
                <a:gd name="T182" fmla="*/ 2278 w 2278"/>
                <a:gd name="T183" fmla="*/ 1969 h 19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8" h="1969">
                  <a:moveTo>
                    <a:pt x="1273" y="0"/>
                  </a:moveTo>
                  <a:lnTo>
                    <a:pt x="1273" y="319"/>
                  </a:lnTo>
                  <a:lnTo>
                    <a:pt x="1305" y="341"/>
                  </a:lnTo>
                  <a:lnTo>
                    <a:pt x="1324" y="368"/>
                  </a:lnTo>
                  <a:lnTo>
                    <a:pt x="1338" y="396"/>
                  </a:lnTo>
                  <a:lnTo>
                    <a:pt x="1341" y="423"/>
                  </a:lnTo>
                  <a:lnTo>
                    <a:pt x="1335" y="453"/>
                  </a:lnTo>
                  <a:lnTo>
                    <a:pt x="1322" y="480"/>
                  </a:lnTo>
                  <a:lnTo>
                    <a:pt x="1303" y="506"/>
                  </a:lnTo>
                  <a:lnTo>
                    <a:pt x="1273" y="528"/>
                  </a:lnTo>
                  <a:lnTo>
                    <a:pt x="1273" y="1177"/>
                  </a:lnTo>
                  <a:lnTo>
                    <a:pt x="1308" y="1200"/>
                  </a:lnTo>
                  <a:lnTo>
                    <a:pt x="1330" y="1230"/>
                  </a:lnTo>
                  <a:lnTo>
                    <a:pt x="1341" y="1259"/>
                  </a:lnTo>
                  <a:lnTo>
                    <a:pt x="1341" y="1290"/>
                  </a:lnTo>
                  <a:lnTo>
                    <a:pt x="1333" y="1320"/>
                  </a:lnTo>
                  <a:lnTo>
                    <a:pt x="1319" y="1345"/>
                  </a:lnTo>
                  <a:lnTo>
                    <a:pt x="1297" y="1367"/>
                  </a:lnTo>
                  <a:lnTo>
                    <a:pt x="1273" y="1382"/>
                  </a:lnTo>
                  <a:lnTo>
                    <a:pt x="1273" y="1518"/>
                  </a:lnTo>
                  <a:lnTo>
                    <a:pt x="1305" y="1525"/>
                  </a:lnTo>
                  <a:lnTo>
                    <a:pt x="1335" y="1532"/>
                  </a:lnTo>
                  <a:lnTo>
                    <a:pt x="1365" y="1541"/>
                  </a:lnTo>
                  <a:lnTo>
                    <a:pt x="1395" y="1552"/>
                  </a:lnTo>
                  <a:lnTo>
                    <a:pt x="1422" y="1563"/>
                  </a:lnTo>
                  <a:lnTo>
                    <a:pt x="1449" y="1576"/>
                  </a:lnTo>
                  <a:lnTo>
                    <a:pt x="1476" y="1589"/>
                  </a:lnTo>
                  <a:lnTo>
                    <a:pt x="1503" y="1602"/>
                  </a:lnTo>
                  <a:lnTo>
                    <a:pt x="1530" y="1615"/>
                  </a:lnTo>
                  <a:lnTo>
                    <a:pt x="1557" y="1629"/>
                  </a:lnTo>
                  <a:lnTo>
                    <a:pt x="1581" y="1644"/>
                  </a:lnTo>
                  <a:lnTo>
                    <a:pt x="1608" y="1659"/>
                  </a:lnTo>
                  <a:lnTo>
                    <a:pt x="1635" y="1673"/>
                  </a:lnTo>
                  <a:lnTo>
                    <a:pt x="1659" y="1688"/>
                  </a:lnTo>
                  <a:lnTo>
                    <a:pt x="1686" y="1705"/>
                  </a:lnTo>
                  <a:lnTo>
                    <a:pt x="1711" y="1719"/>
                  </a:lnTo>
                  <a:lnTo>
                    <a:pt x="1738" y="1734"/>
                  </a:lnTo>
                  <a:lnTo>
                    <a:pt x="1765" y="1749"/>
                  </a:lnTo>
                  <a:lnTo>
                    <a:pt x="1792" y="1761"/>
                  </a:lnTo>
                  <a:lnTo>
                    <a:pt x="1819" y="1776"/>
                  </a:lnTo>
                  <a:lnTo>
                    <a:pt x="1849" y="1787"/>
                  </a:lnTo>
                  <a:lnTo>
                    <a:pt x="1876" y="1800"/>
                  </a:lnTo>
                  <a:lnTo>
                    <a:pt x="1905" y="1813"/>
                  </a:lnTo>
                  <a:lnTo>
                    <a:pt x="1935" y="1822"/>
                  </a:lnTo>
                  <a:lnTo>
                    <a:pt x="1965" y="1833"/>
                  </a:lnTo>
                  <a:lnTo>
                    <a:pt x="1997" y="1842"/>
                  </a:lnTo>
                  <a:lnTo>
                    <a:pt x="2030" y="1849"/>
                  </a:lnTo>
                  <a:lnTo>
                    <a:pt x="2062" y="1855"/>
                  </a:lnTo>
                  <a:lnTo>
                    <a:pt x="2097" y="1860"/>
                  </a:lnTo>
                  <a:lnTo>
                    <a:pt x="2132" y="1864"/>
                  </a:lnTo>
                  <a:lnTo>
                    <a:pt x="2170" y="1868"/>
                  </a:lnTo>
                  <a:lnTo>
                    <a:pt x="2208" y="1868"/>
                  </a:lnTo>
                  <a:lnTo>
                    <a:pt x="2238" y="1873"/>
                  </a:lnTo>
                  <a:lnTo>
                    <a:pt x="2259" y="1884"/>
                  </a:lnTo>
                  <a:lnTo>
                    <a:pt x="2273" y="1899"/>
                  </a:lnTo>
                  <a:lnTo>
                    <a:pt x="2278" y="1917"/>
                  </a:lnTo>
                  <a:lnTo>
                    <a:pt x="2276" y="1936"/>
                  </a:lnTo>
                  <a:lnTo>
                    <a:pt x="2265" y="1952"/>
                  </a:lnTo>
                  <a:lnTo>
                    <a:pt x="2240" y="1963"/>
                  </a:lnTo>
                  <a:lnTo>
                    <a:pt x="2208" y="1967"/>
                  </a:lnTo>
                  <a:lnTo>
                    <a:pt x="87" y="1969"/>
                  </a:lnTo>
                  <a:lnTo>
                    <a:pt x="49" y="1963"/>
                  </a:lnTo>
                  <a:lnTo>
                    <a:pt x="22" y="1952"/>
                  </a:lnTo>
                  <a:lnTo>
                    <a:pt x="6" y="1936"/>
                  </a:lnTo>
                  <a:lnTo>
                    <a:pt x="0" y="1919"/>
                  </a:lnTo>
                  <a:lnTo>
                    <a:pt x="3" y="1901"/>
                  </a:lnTo>
                  <a:lnTo>
                    <a:pt x="19" y="1884"/>
                  </a:lnTo>
                  <a:lnTo>
                    <a:pt x="46" y="1873"/>
                  </a:lnTo>
                  <a:lnTo>
                    <a:pt x="87" y="1868"/>
                  </a:lnTo>
                  <a:lnTo>
                    <a:pt x="119" y="1868"/>
                  </a:lnTo>
                  <a:lnTo>
                    <a:pt x="152" y="1866"/>
                  </a:lnTo>
                  <a:lnTo>
                    <a:pt x="181" y="1862"/>
                  </a:lnTo>
                  <a:lnTo>
                    <a:pt x="214" y="1857"/>
                  </a:lnTo>
                  <a:lnTo>
                    <a:pt x="244" y="1851"/>
                  </a:lnTo>
                  <a:lnTo>
                    <a:pt x="276" y="1844"/>
                  </a:lnTo>
                  <a:lnTo>
                    <a:pt x="306" y="1837"/>
                  </a:lnTo>
                  <a:lnTo>
                    <a:pt x="335" y="1826"/>
                  </a:lnTo>
                  <a:lnTo>
                    <a:pt x="365" y="1816"/>
                  </a:lnTo>
                  <a:lnTo>
                    <a:pt x="392" y="1805"/>
                  </a:lnTo>
                  <a:lnTo>
                    <a:pt x="422" y="1794"/>
                  </a:lnTo>
                  <a:lnTo>
                    <a:pt x="449" y="1782"/>
                  </a:lnTo>
                  <a:lnTo>
                    <a:pt x="479" y="1769"/>
                  </a:lnTo>
                  <a:lnTo>
                    <a:pt x="506" y="1756"/>
                  </a:lnTo>
                  <a:lnTo>
                    <a:pt x="535" y="1743"/>
                  </a:lnTo>
                  <a:lnTo>
                    <a:pt x="562" y="1728"/>
                  </a:lnTo>
                  <a:lnTo>
                    <a:pt x="589" y="1714"/>
                  </a:lnTo>
                  <a:lnTo>
                    <a:pt x="616" y="1699"/>
                  </a:lnTo>
                  <a:lnTo>
                    <a:pt x="643" y="1684"/>
                  </a:lnTo>
                  <a:lnTo>
                    <a:pt x="671" y="1670"/>
                  </a:lnTo>
                  <a:lnTo>
                    <a:pt x="698" y="1655"/>
                  </a:lnTo>
                  <a:lnTo>
                    <a:pt x="725" y="1640"/>
                  </a:lnTo>
                  <a:lnTo>
                    <a:pt x="754" y="1626"/>
                  </a:lnTo>
                  <a:lnTo>
                    <a:pt x="781" y="1611"/>
                  </a:lnTo>
                  <a:lnTo>
                    <a:pt x="808" y="1596"/>
                  </a:lnTo>
                  <a:lnTo>
                    <a:pt x="835" y="1584"/>
                  </a:lnTo>
                  <a:lnTo>
                    <a:pt x="862" y="1571"/>
                  </a:lnTo>
                  <a:lnTo>
                    <a:pt x="892" y="1558"/>
                  </a:lnTo>
                  <a:lnTo>
                    <a:pt x="919" y="1545"/>
                  </a:lnTo>
                  <a:lnTo>
                    <a:pt x="949" y="1534"/>
                  </a:lnTo>
                  <a:lnTo>
                    <a:pt x="976" y="1523"/>
                  </a:lnTo>
                  <a:lnTo>
                    <a:pt x="1006" y="1514"/>
                  </a:lnTo>
                  <a:lnTo>
                    <a:pt x="1006" y="1384"/>
                  </a:lnTo>
                  <a:lnTo>
                    <a:pt x="973" y="1360"/>
                  </a:lnTo>
                  <a:lnTo>
                    <a:pt x="954" y="1334"/>
                  </a:lnTo>
                  <a:lnTo>
                    <a:pt x="941" y="1305"/>
                  </a:lnTo>
                  <a:lnTo>
                    <a:pt x="935" y="1277"/>
                  </a:lnTo>
                  <a:lnTo>
                    <a:pt x="941" y="1250"/>
                  </a:lnTo>
                  <a:lnTo>
                    <a:pt x="954" y="1222"/>
                  </a:lnTo>
                  <a:lnTo>
                    <a:pt x="976" y="1199"/>
                  </a:lnTo>
                  <a:lnTo>
                    <a:pt x="1006" y="1177"/>
                  </a:lnTo>
                  <a:lnTo>
                    <a:pt x="1006" y="524"/>
                  </a:lnTo>
                  <a:lnTo>
                    <a:pt x="973" y="497"/>
                  </a:lnTo>
                  <a:lnTo>
                    <a:pt x="952" y="469"/>
                  </a:lnTo>
                  <a:lnTo>
                    <a:pt x="941" y="442"/>
                  </a:lnTo>
                  <a:lnTo>
                    <a:pt x="938" y="414"/>
                  </a:lnTo>
                  <a:lnTo>
                    <a:pt x="943" y="388"/>
                  </a:lnTo>
                  <a:lnTo>
                    <a:pt x="957" y="363"/>
                  </a:lnTo>
                  <a:lnTo>
                    <a:pt x="979" y="339"/>
                  </a:lnTo>
                  <a:lnTo>
                    <a:pt x="1006" y="319"/>
                  </a:lnTo>
                  <a:lnTo>
                    <a:pt x="1006" y="0"/>
                  </a:lnTo>
                  <a:lnTo>
                    <a:pt x="1273" y="0"/>
                  </a:lnTo>
                  <a:close/>
                </a:path>
              </a:pathLst>
            </a:custGeom>
            <a:noFill/>
            <a:ln w="7938">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0" name="Freeform 99"/>
            <p:cNvSpPr>
              <a:spLocks/>
            </p:cNvSpPr>
            <p:nvPr/>
          </p:nvSpPr>
          <p:spPr bwMode="auto">
            <a:xfrm>
              <a:off x="4618038" y="2414588"/>
              <a:ext cx="1601787" cy="3122612"/>
            </a:xfrm>
            <a:custGeom>
              <a:avLst/>
              <a:gdLst>
                <a:gd name="T0" fmla="*/ 2147483647 w 1135"/>
                <a:gd name="T1" fmla="*/ 0 h 1967"/>
                <a:gd name="T2" fmla="*/ 2147483647 w 1135"/>
                <a:gd name="T3" fmla="*/ 2147483647 h 1967"/>
                <a:gd name="T4" fmla="*/ 2147483647 w 1135"/>
                <a:gd name="T5" fmla="*/ 2147483647 h 1967"/>
                <a:gd name="T6" fmla="*/ 2147483647 w 1135"/>
                <a:gd name="T7" fmla="*/ 2147483647 h 1967"/>
                <a:gd name="T8" fmla="*/ 2147483647 w 1135"/>
                <a:gd name="T9" fmla="*/ 2147483647 h 1967"/>
                <a:gd name="T10" fmla="*/ 2147483647 w 1135"/>
                <a:gd name="T11" fmla="*/ 2147483647 h 1967"/>
                <a:gd name="T12" fmla="*/ 2147483647 w 1135"/>
                <a:gd name="T13" fmla="*/ 2147483647 h 1967"/>
                <a:gd name="T14" fmla="*/ 2147483647 w 1135"/>
                <a:gd name="T15" fmla="*/ 2147483647 h 1967"/>
                <a:gd name="T16" fmla="*/ 2147483647 w 1135"/>
                <a:gd name="T17" fmla="*/ 2147483647 h 1967"/>
                <a:gd name="T18" fmla="*/ 2147483647 w 1135"/>
                <a:gd name="T19" fmla="*/ 2147483647 h 1967"/>
                <a:gd name="T20" fmla="*/ 2147483647 w 1135"/>
                <a:gd name="T21" fmla="*/ 2147483647 h 1967"/>
                <a:gd name="T22" fmla="*/ 2147483647 w 1135"/>
                <a:gd name="T23" fmla="*/ 2147483647 h 1967"/>
                <a:gd name="T24" fmla="*/ 2147483647 w 1135"/>
                <a:gd name="T25" fmla="*/ 2147483647 h 1967"/>
                <a:gd name="T26" fmla="*/ 2147483647 w 1135"/>
                <a:gd name="T27" fmla="*/ 2147483647 h 1967"/>
                <a:gd name="T28" fmla="*/ 2147483647 w 1135"/>
                <a:gd name="T29" fmla="*/ 2147483647 h 1967"/>
                <a:gd name="T30" fmla="*/ 2147483647 w 1135"/>
                <a:gd name="T31" fmla="*/ 2147483647 h 1967"/>
                <a:gd name="T32" fmla="*/ 2147483647 w 1135"/>
                <a:gd name="T33" fmla="*/ 2147483647 h 1967"/>
                <a:gd name="T34" fmla="*/ 2147483647 w 1135"/>
                <a:gd name="T35" fmla="*/ 2147483647 h 1967"/>
                <a:gd name="T36" fmla="*/ 2147483647 w 1135"/>
                <a:gd name="T37" fmla="*/ 2147483647 h 1967"/>
                <a:gd name="T38" fmla="*/ 2147483647 w 1135"/>
                <a:gd name="T39" fmla="*/ 2147483647 h 1967"/>
                <a:gd name="T40" fmla="*/ 2147483647 w 1135"/>
                <a:gd name="T41" fmla="*/ 2147483647 h 1967"/>
                <a:gd name="T42" fmla="*/ 2147483647 w 1135"/>
                <a:gd name="T43" fmla="*/ 2147483647 h 1967"/>
                <a:gd name="T44" fmla="*/ 2147483647 w 1135"/>
                <a:gd name="T45" fmla="*/ 2147483647 h 1967"/>
                <a:gd name="T46" fmla="*/ 2147483647 w 1135"/>
                <a:gd name="T47" fmla="*/ 2147483647 h 1967"/>
                <a:gd name="T48" fmla="*/ 2147483647 w 1135"/>
                <a:gd name="T49" fmla="*/ 2147483647 h 1967"/>
                <a:gd name="T50" fmla="*/ 2147483647 w 1135"/>
                <a:gd name="T51" fmla="*/ 2147483647 h 1967"/>
                <a:gd name="T52" fmla="*/ 2147483647 w 1135"/>
                <a:gd name="T53" fmla="*/ 2147483647 h 1967"/>
                <a:gd name="T54" fmla="*/ 2147483647 w 1135"/>
                <a:gd name="T55" fmla="*/ 2147483647 h 1967"/>
                <a:gd name="T56" fmla="*/ 2147483647 w 1135"/>
                <a:gd name="T57" fmla="*/ 2147483647 h 1967"/>
                <a:gd name="T58" fmla="*/ 2147483647 w 1135"/>
                <a:gd name="T59" fmla="*/ 2147483647 h 1967"/>
                <a:gd name="T60" fmla="*/ 2147483647 w 1135"/>
                <a:gd name="T61" fmla="*/ 2147483647 h 1967"/>
                <a:gd name="T62" fmla="*/ 2147483647 w 1135"/>
                <a:gd name="T63" fmla="*/ 2147483647 h 1967"/>
                <a:gd name="T64" fmla="*/ 2147483647 w 1135"/>
                <a:gd name="T65" fmla="*/ 2147483647 h 1967"/>
                <a:gd name="T66" fmla="*/ 2147483647 w 1135"/>
                <a:gd name="T67" fmla="*/ 2147483647 h 1967"/>
                <a:gd name="T68" fmla="*/ 2147483647 w 1135"/>
                <a:gd name="T69" fmla="*/ 2147483647 h 1967"/>
                <a:gd name="T70" fmla="*/ 2147483647 w 1135"/>
                <a:gd name="T71" fmla="*/ 2147483647 h 1967"/>
                <a:gd name="T72" fmla="*/ 2147483647 w 1135"/>
                <a:gd name="T73" fmla="*/ 2147483647 h 1967"/>
                <a:gd name="T74" fmla="*/ 2147483647 w 1135"/>
                <a:gd name="T75" fmla="*/ 2147483647 h 1967"/>
                <a:gd name="T76" fmla="*/ 2147483647 w 1135"/>
                <a:gd name="T77" fmla="*/ 2147483647 h 1967"/>
                <a:gd name="T78" fmla="*/ 2147483647 w 1135"/>
                <a:gd name="T79" fmla="*/ 2147483647 h 1967"/>
                <a:gd name="T80" fmla="*/ 2147483647 w 1135"/>
                <a:gd name="T81" fmla="*/ 2147483647 h 1967"/>
                <a:gd name="T82" fmla="*/ 2147483647 w 1135"/>
                <a:gd name="T83" fmla="*/ 2147483647 h 1967"/>
                <a:gd name="T84" fmla="*/ 0 w 1135"/>
                <a:gd name="T85" fmla="*/ 2147483647 h 1967"/>
                <a:gd name="T86" fmla="*/ 2147483647 w 1135"/>
                <a:gd name="T87" fmla="*/ 2147483647 h 1967"/>
                <a:gd name="T88" fmla="*/ 2147483647 w 1135"/>
                <a:gd name="T89" fmla="*/ 2147483647 h 1967"/>
                <a:gd name="T90" fmla="*/ 2147483647 w 1135"/>
                <a:gd name="T91" fmla="*/ 2147483647 h 1967"/>
                <a:gd name="T92" fmla="*/ 2147483647 w 1135"/>
                <a:gd name="T93" fmla="*/ 2147483647 h 1967"/>
                <a:gd name="T94" fmla="*/ 0 w 1135"/>
                <a:gd name="T95" fmla="*/ 2147483647 h 1967"/>
                <a:gd name="T96" fmla="*/ 2147483647 w 1135"/>
                <a:gd name="T97" fmla="*/ 2147483647 h 1967"/>
                <a:gd name="T98" fmla="*/ 2147483647 w 1135"/>
                <a:gd name="T99" fmla="*/ 2147483647 h 1967"/>
                <a:gd name="T100" fmla="*/ 2147483647 w 1135"/>
                <a:gd name="T101" fmla="*/ 2147483647 h 1967"/>
                <a:gd name="T102" fmla="*/ 0 w 1135"/>
                <a:gd name="T103" fmla="*/ 2147483647 h 19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5"/>
                <a:gd name="T157" fmla="*/ 0 h 1967"/>
                <a:gd name="T158" fmla="*/ 1135 w 1135"/>
                <a:gd name="T159" fmla="*/ 1967 h 19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5" h="1967">
                  <a:moveTo>
                    <a:pt x="0" y="0"/>
                  </a:moveTo>
                  <a:lnTo>
                    <a:pt x="130" y="0"/>
                  </a:lnTo>
                  <a:lnTo>
                    <a:pt x="130" y="319"/>
                  </a:lnTo>
                  <a:lnTo>
                    <a:pt x="162" y="341"/>
                  </a:lnTo>
                  <a:lnTo>
                    <a:pt x="181" y="368"/>
                  </a:lnTo>
                  <a:lnTo>
                    <a:pt x="195" y="396"/>
                  </a:lnTo>
                  <a:lnTo>
                    <a:pt x="197" y="423"/>
                  </a:lnTo>
                  <a:lnTo>
                    <a:pt x="192" y="452"/>
                  </a:lnTo>
                  <a:lnTo>
                    <a:pt x="178" y="480"/>
                  </a:lnTo>
                  <a:lnTo>
                    <a:pt x="159" y="506"/>
                  </a:lnTo>
                  <a:lnTo>
                    <a:pt x="130" y="528"/>
                  </a:lnTo>
                  <a:lnTo>
                    <a:pt x="130" y="1176"/>
                  </a:lnTo>
                  <a:lnTo>
                    <a:pt x="165" y="1200"/>
                  </a:lnTo>
                  <a:lnTo>
                    <a:pt x="187" y="1230"/>
                  </a:lnTo>
                  <a:lnTo>
                    <a:pt x="197" y="1259"/>
                  </a:lnTo>
                  <a:lnTo>
                    <a:pt x="197" y="1290"/>
                  </a:lnTo>
                  <a:lnTo>
                    <a:pt x="189" y="1319"/>
                  </a:lnTo>
                  <a:lnTo>
                    <a:pt x="176" y="1345"/>
                  </a:lnTo>
                  <a:lnTo>
                    <a:pt x="154" y="1367"/>
                  </a:lnTo>
                  <a:lnTo>
                    <a:pt x="130" y="1382"/>
                  </a:lnTo>
                  <a:lnTo>
                    <a:pt x="130" y="1517"/>
                  </a:lnTo>
                  <a:lnTo>
                    <a:pt x="162" y="1525"/>
                  </a:lnTo>
                  <a:lnTo>
                    <a:pt x="192" y="1532"/>
                  </a:lnTo>
                  <a:lnTo>
                    <a:pt x="222" y="1541"/>
                  </a:lnTo>
                  <a:lnTo>
                    <a:pt x="251" y="1552"/>
                  </a:lnTo>
                  <a:lnTo>
                    <a:pt x="278" y="1563"/>
                  </a:lnTo>
                  <a:lnTo>
                    <a:pt x="305" y="1576"/>
                  </a:lnTo>
                  <a:lnTo>
                    <a:pt x="332" y="1589"/>
                  </a:lnTo>
                  <a:lnTo>
                    <a:pt x="359" y="1602"/>
                  </a:lnTo>
                  <a:lnTo>
                    <a:pt x="386" y="1615"/>
                  </a:lnTo>
                  <a:lnTo>
                    <a:pt x="413" y="1629"/>
                  </a:lnTo>
                  <a:lnTo>
                    <a:pt x="438" y="1644"/>
                  </a:lnTo>
                  <a:lnTo>
                    <a:pt x="465" y="1659"/>
                  </a:lnTo>
                  <a:lnTo>
                    <a:pt x="492" y="1673"/>
                  </a:lnTo>
                  <a:lnTo>
                    <a:pt x="516" y="1688"/>
                  </a:lnTo>
                  <a:lnTo>
                    <a:pt x="543" y="1704"/>
                  </a:lnTo>
                  <a:lnTo>
                    <a:pt x="567" y="1719"/>
                  </a:lnTo>
                  <a:lnTo>
                    <a:pt x="595" y="1734"/>
                  </a:lnTo>
                  <a:lnTo>
                    <a:pt x="622" y="1748"/>
                  </a:lnTo>
                  <a:lnTo>
                    <a:pt x="649" y="1761"/>
                  </a:lnTo>
                  <a:lnTo>
                    <a:pt x="676" y="1776"/>
                  </a:lnTo>
                  <a:lnTo>
                    <a:pt x="705" y="1787"/>
                  </a:lnTo>
                  <a:lnTo>
                    <a:pt x="732" y="1800"/>
                  </a:lnTo>
                  <a:lnTo>
                    <a:pt x="762" y="1813"/>
                  </a:lnTo>
                  <a:lnTo>
                    <a:pt x="792" y="1822"/>
                  </a:lnTo>
                  <a:lnTo>
                    <a:pt x="821" y="1833"/>
                  </a:lnTo>
                  <a:lnTo>
                    <a:pt x="854" y="1842"/>
                  </a:lnTo>
                  <a:lnTo>
                    <a:pt x="886" y="1849"/>
                  </a:lnTo>
                  <a:lnTo>
                    <a:pt x="919" y="1855"/>
                  </a:lnTo>
                  <a:lnTo>
                    <a:pt x="954" y="1860"/>
                  </a:lnTo>
                  <a:lnTo>
                    <a:pt x="989" y="1864"/>
                  </a:lnTo>
                  <a:lnTo>
                    <a:pt x="1027" y="1868"/>
                  </a:lnTo>
                  <a:lnTo>
                    <a:pt x="1065" y="1868"/>
                  </a:lnTo>
                  <a:lnTo>
                    <a:pt x="1094" y="1873"/>
                  </a:lnTo>
                  <a:lnTo>
                    <a:pt x="1116" y="1884"/>
                  </a:lnTo>
                  <a:lnTo>
                    <a:pt x="1130" y="1899"/>
                  </a:lnTo>
                  <a:lnTo>
                    <a:pt x="1135" y="1917"/>
                  </a:lnTo>
                  <a:lnTo>
                    <a:pt x="1132" y="1935"/>
                  </a:lnTo>
                  <a:lnTo>
                    <a:pt x="1121" y="1952"/>
                  </a:lnTo>
                  <a:lnTo>
                    <a:pt x="1097" y="1963"/>
                  </a:lnTo>
                  <a:lnTo>
                    <a:pt x="1065" y="1967"/>
                  </a:lnTo>
                  <a:lnTo>
                    <a:pt x="330" y="1967"/>
                  </a:lnTo>
                  <a:lnTo>
                    <a:pt x="354" y="1957"/>
                  </a:lnTo>
                  <a:lnTo>
                    <a:pt x="373" y="1946"/>
                  </a:lnTo>
                  <a:lnTo>
                    <a:pt x="384" y="1932"/>
                  </a:lnTo>
                  <a:lnTo>
                    <a:pt x="386" y="1917"/>
                  </a:lnTo>
                  <a:lnTo>
                    <a:pt x="384" y="1902"/>
                  </a:lnTo>
                  <a:lnTo>
                    <a:pt x="373" y="1888"/>
                  </a:lnTo>
                  <a:lnTo>
                    <a:pt x="357" y="1877"/>
                  </a:lnTo>
                  <a:lnTo>
                    <a:pt x="332" y="1868"/>
                  </a:lnTo>
                  <a:lnTo>
                    <a:pt x="300" y="1855"/>
                  </a:lnTo>
                  <a:lnTo>
                    <a:pt x="276" y="1838"/>
                  </a:lnTo>
                  <a:lnTo>
                    <a:pt x="257" y="1816"/>
                  </a:lnTo>
                  <a:lnTo>
                    <a:pt x="241" y="1794"/>
                  </a:lnTo>
                  <a:lnTo>
                    <a:pt x="227" y="1767"/>
                  </a:lnTo>
                  <a:lnTo>
                    <a:pt x="219" y="1739"/>
                  </a:lnTo>
                  <a:lnTo>
                    <a:pt x="211" y="1712"/>
                  </a:lnTo>
                  <a:lnTo>
                    <a:pt x="200" y="1682"/>
                  </a:lnTo>
                  <a:lnTo>
                    <a:pt x="189" y="1653"/>
                  </a:lnTo>
                  <a:lnTo>
                    <a:pt x="178" y="1624"/>
                  </a:lnTo>
                  <a:lnTo>
                    <a:pt x="162" y="1596"/>
                  </a:lnTo>
                  <a:lnTo>
                    <a:pt x="143" y="1571"/>
                  </a:lnTo>
                  <a:lnTo>
                    <a:pt x="119" y="1547"/>
                  </a:lnTo>
                  <a:lnTo>
                    <a:pt x="87" y="1527"/>
                  </a:lnTo>
                  <a:lnTo>
                    <a:pt x="49" y="1508"/>
                  </a:lnTo>
                  <a:lnTo>
                    <a:pt x="0" y="1495"/>
                  </a:lnTo>
                  <a:lnTo>
                    <a:pt x="0" y="1417"/>
                  </a:lnTo>
                  <a:lnTo>
                    <a:pt x="30" y="1384"/>
                  </a:lnTo>
                  <a:lnTo>
                    <a:pt x="49" y="1347"/>
                  </a:lnTo>
                  <a:lnTo>
                    <a:pt x="57" y="1308"/>
                  </a:lnTo>
                  <a:lnTo>
                    <a:pt x="60" y="1270"/>
                  </a:lnTo>
                  <a:lnTo>
                    <a:pt x="54" y="1233"/>
                  </a:lnTo>
                  <a:lnTo>
                    <a:pt x="41" y="1198"/>
                  </a:lnTo>
                  <a:lnTo>
                    <a:pt x="24" y="1167"/>
                  </a:lnTo>
                  <a:lnTo>
                    <a:pt x="0" y="1142"/>
                  </a:lnTo>
                  <a:lnTo>
                    <a:pt x="0" y="559"/>
                  </a:lnTo>
                  <a:lnTo>
                    <a:pt x="24" y="528"/>
                  </a:lnTo>
                  <a:lnTo>
                    <a:pt x="43" y="493"/>
                  </a:lnTo>
                  <a:lnTo>
                    <a:pt x="57" y="456"/>
                  </a:lnTo>
                  <a:lnTo>
                    <a:pt x="62" y="419"/>
                  </a:lnTo>
                  <a:lnTo>
                    <a:pt x="57" y="383"/>
                  </a:lnTo>
                  <a:lnTo>
                    <a:pt x="49" y="348"/>
                  </a:lnTo>
                  <a:lnTo>
                    <a:pt x="30" y="315"/>
                  </a:lnTo>
                  <a:lnTo>
                    <a:pt x="0" y="286"/>
                  </a:lnTo>
                  <a:lnTo>
                    <a:pt x="0" y="0"/>
                  </a:lnTo>
                  <a:close/>
                </a:path>
              </a:pathLst>
            </a:custGeom>
            <a:solidFill>
              <a:srgbClr val="000000"/>
            </a:solid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1" name="Freeform 100"/>
            <p:cNvSpPr>
              <a:spLocks/>
            </p:cNvSpPr>
            <p:nvPr/>
          </p:nvSpPr>
          <p:spPr bwMode="auto">
            <a:xfrm>
              <a:off x="4614863" y="2411413"/>
              <a:ext cx="1601787" cy="3122612"/>
            </a:xfrm>
            <a:custGeom>
              <a:avLst/>
              <a:gdLst>
                <a:gd name="T0" fmla="*/ 2147483647 w 1135"/>
                <a:gd name="T1" fmla="*/ 0 h 1967"/>
                <a:gd name="T2" fmla="*/ 2147483647 w 1135"/>
                <a:gd name="T3" fmla="*/ 2147483647 h 1967"/>
                <a:gd name="T4" fmla="*/ 2147483647 w 1135"/>
                <a:gd name="T5" fmla="*/ 2147483647 h 1967"/>
                <a:gd name="T6" fmla="*/ 2147483647 w 1135"/>
                <a:gd name="T7" fmla="*/ 2147483647 h 1967"/>
                <a:gd name="T8" fmla="*/ 2147483647 w 1135"/>
                <a:gd name="T9" fmla="*/ 2147483647 h 1967"/>
                <a:gd name="T10" fmla="*/ 2147483647 w 1135"/>
                <a:gd name="T11" fmla="*/ 2147483647 h 1967"/>
                <a:gd name="T12" fmla="*/ 2147483647 w 1135"/>
                <a:gd name="T13" fmla="*/ 2147483647 h 1967"/>
                <a:gd name="T14" fmla="*/ 2147483647 w 1135"/>
                <a:gd name="T15" fmla="*/ 2147483647 h 1967"/>
                <a:gd name="T16" fmla="*/ 2147483647 w 1135"/>
                <a:gd name="T17" fmla="*/ 2147483647 h 1967"/>
                <a:gd name="T18" fmla="*/ 2147483647 w 1135"/>
                <a:gd name="T19" fmla="*/ 2147483647 h 1967"/>
                <a:gd name="T20" fmla="*/ 2147483647 w 1135"/>
                <a:gd name="T21" fmla="*/ 2147483647 h 1967"/>
                <a:gd name="T22" fmla="*/ 2147483647 w 1135"/>
                <a:gd name="T23" fmla="*/ 2147483647 h 1967"/>
                <a:gd name="T24" fmla="*/ 2147483647 w 1135"/>
                <a:gd name="T25" fmla="*/ 2147483647 h 1967"/>
                <a:gd name="T26" fmla="*/ 2147483647 w 1135"/>
                <a:gd name="T27" fmla="*/ 2147483647 h 1967"/>
                <a:gd name="T28" fmla="*/ 2147483647 w 1135"/>
                <a:gd name="T29" fmla="*/ 2147483647 h 1967"/>
                <a:gd name="T30" fmla="*/ 2147483647 w 1135"/>
                <a:gd name="T31" fmla="*/ 2147483647 h 1967"/>
                <a:gd name="T32" fmla="*/ 2147483647 w 1135"/>
                <a:gd name="T33" fmla="*/ 2147483647 h 1967"/>
                <a:gd name="T34" fmla="*/ 2147483647 w 1135"/>
                <a:gd name="T35" fmla="*/ 2147483647 h 1967"/>
                <a:gd name="T36" fmla="*/ 2147483647 w 1135"/>
                <a:gd name="T37" fmla="*/ 2147483647 h 1967"/>
                <a:gd name="T38" fmla="*/ 2147483647 w 1135"/>
                <a:gd name="T39" fmla="*/ 2147483647 h 1967"/>
                <a:gd name="T40" fmla="*/ 2147483647 w 1135"/>
                <a:gd name="T41" fmla="*/ 2147483647 h 1967"/>
                <a:gd name="T42" fmla="*/ 2147483647 w 1135"/>
                <a:gd name="T43" fmla="*/ 2147483647 h 1967"/>
                <a:gd name="T44" fmla="*/ 2147483647 w 1135"/>
                <a:gd name="T45" fmla="*/ 2147483647 h 1967"/>
                <a:gd name="T46" fmla="*/ 2147483647 w 1135"/>
                <a:gd name="T47" fmla="*/ 2147483647 h 1967"/>
                <a:gd name="T48" fmla="*/ 2147483647 w 1135"/>
                <a:gd name="T49" fmla="*/ 2147483647 h 1967"/>
                <a:gd name="T50" fmla="*/ 2147483647 w 1135"/>
                <a:gd name="T51" fmla="*/ 2147483647 h 1967"/>
                <a:gd name="T52" fmla="*/ 2147483647 w 1135"/>
                <a:gd name="T53" fmla="*/ 2147483647 h 1967"/>
                <a:gd name="T54" fmla="*/ 2147483647 w 1135"/>
                <a:gd name="T55" fmla="*/ 2147483647 h 1967"/>
                <a:gd name="T56" fmla="*/ 2147483647 w 1135"/>
                <a:gd name="T57" fmla="*/ 2147483647 h 1967"/>
                <a:gd name="T58" fmla="*/ 2147483647 w 1135"/>
                <a:gd name="T59" fmla="*/ 2147483647 h 1967"/>
                <a:gd name="T60" fmla="*/ 2147483647 w 1135"/>
                <a:gd name="T61" fmla="*/ 2147483647 h 1967"/>
                <a:gd name="T62" fmla="*/ 2147483647 w 1135"/>
                <a:gd name="T63" fmla="*/ 2147483647 h 1967"/>
                <a:gd name="T64" fmla="*/ 2147483647 w 1135"/>
                <a:gd name="T65" fmla="*/ 2147483647 h 1967"/>
                <a:gd name="T66" fmla="*/ 2147483647 w 1135"/>
                <a:gd name="T67" fmla="*/ 2147483647 h 1967"/>
                <a:gd name="T68" fmla="*/ 2147483647 w 1135"/>
                <a:gd name="T69" fmla="*/ 2147483647 h 1967"/>
                <a:gd name="T70" fmla="*/ 2147483647 w 1135"/>
                <a:gd name="T71" fmla="*/ 2147483647 h 1967"/>
                <a:gd name="T72" fmla="*/ 2147483647 w 1135"/>
                <a:gd name="T73" fmla="*/ 2147483647 h 1967"/>
                <a:gd name="T74" fmla="*/ 2147483647 w 1135"/>
                <a:gd name="T75" fmla="*/ 2147483647 h 1967"/>
                <a:gd name="T76" fmla="*/ 2147483647 w 1135"/>
                <a:gd name="T77" fmla="*/ 2147483647 h 1967"/>
                <a:gd name="T78" fmla="*/ 2147483647 w 1135"/>
                <a:gd name="T79" fmla="*/ 2147483647 h 1967"/>
                <a:gd name="T80" fmla="*/ 2147483647 w 1135"/>
                <a:gd name="T81" fmla="*/ 2147483647 h 1967"/>
                <a:gd name="T82" fmla="*/ 2147483647 w 1135"/>
                <a:gd name="T83" fmla="*/ 2147483647 h 1967"/>
                <a:gd name="T84" fmla="*/ 0 w 1135"/>
                <a:gd name="T85" fmla="*/ 2147483647 h 1967"/>
                <a:gd name="T86" fmla="*/ 2147483647 w 1135"/>
                <a:gd name="T87" fmla="*/ 2147483647 h 1967"/>
                <a:gd name="T88" fmla="*/ 2147483647 w 1135"/>
                <a:gd name="T89" fmla="*/ 2147483647 h 1967"/>
                <a:gd name="T90" fmla="*/ 2147483647 w 1135"/>
                <a:gd name="T91" fmla="*/ 2147483647 h 1967"/>
                <a:gd name="T92" fmla="*/ 2147483647 w 1135"/>
                <a:gd name="T93" fmla="*/ 2147483647 h 1967"/>
                <a:gd name="T94" fmla="*/ 0 w 1135"/>
                <a:gd name="T95" fmla="*/ 2147483647 h 1967"/>
                <a:gd name="T96" fmla="*/ 2147483647 w 1135"/>
                <a:gd name="T97" fmla="*/ 2147483647 h 1967"/>
                <a:gd name="T98" fmla="*/ 2147483647 w 1135"/>
                <a:gd name="T99" fmla="*/ 2147483647 h 1967"/>
                <a:gd name="T100" fmla="*/ 2147483647 w 1135"/>
                <a:gd name="T101" fmla="*/ 2147483647 h 1967"/>
                <a:gd name="T102" fmla="*/ 0 w 1135"/>
                <a:gd name="T103" fmla="*/ 2147483647 h 19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5"/>
                <a:gd name="T157" fmla="*/ 0 h 1967"/>
                <a:gd name="T158" fmla="*/ 1135 w 1135"/>
                <a:gd name="T159" fmla="*/ 1967 h 19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5" h="1967">
                  <a:moveTo>
                    <a:pt x="0" y="0"/>
                  </a:moveTo>
                  <a:lnTo>
                    <a:pt x="130" y="0"/>
                  </a:lnTo>
                  <a:lnTo>
                    <a:pt x="130" y="319"/>
                  </a:lnTo>
                  <a:lnTo>
                    <a:pt x="162" y="341"/>
                  </a:lnTo>
                  <a:lnTo>
                    <a:pt x="181" y="368"/>
                  </a:lnTo>
                  <a:lnTo>
                    <a:pt x="195" y="396"/>
                  </a:lnTo>
                  <a:lnTo>
                    <a:pt x="198" y="423"/>
                  </a:lnTo>
                  <a:lnTo>
                    <a:pt x="192" y="453"/>
                  </a:lnTo>
                  <a:lnTo>
                    <a:pt x="179" y="480"/>
                  </a:lnTo>
                  <a:lnTo>
                    <a:pt x="160" y="506"/>
                  </a:lnTo>
                  <a:lnTo>
                    <a:pt x="130" y="528"/>
                  </a:lnTo>
                  <a:lnTo>
                    <a:pt x="130" y="1177"/>
                  </a:lnTo>
                  <a:lnTo>
                    <a:pt x="165" y="1200"/>
                  </a:lnTo>
                  <a:lnTo>
                    <a:pt x="187" y="1230"/>
                  </a:lnTo>
                  <a:lnTo>
                    <a:pt x="198" y="1259"/>
                  </a:lnTo>
                  <a:lnTo>
                    <a:pt x="198" y="1290"/>
                  </a:lnTo>
                  <a:lnTo>
                    <a:pt x="190" y="1320"/>
                  </a:lnTo>
                  <a:lnTo>
                    <a:pt x="176" y="1345"/>
                  </a:lnTo>
                  <a:lnTo>
                    <a:pt x="154" y="1367"/>
                  </a:lnTo>
                  <a:lnTo>
                    <a:pt x="130" y="1382"/>
                  </a:lnTo>
                  <a:lnTo>
                    <a:pt x="130" y="1518"/>
                  </a:lnTo>
                  <a:lnTo>
                    <a:pt x="162" y="1525"/>
                  </a:lnTo>
                  <a:lnTo>
                    <a:pt x="192" y="1532"/>
                  </a:lnTo>
                  <a:lnTo>
                    <a:pt x="222" y="1541"/>
                  </a:lnTo>
                  <a:lnTo>
                    <a:pt x="252" y="1552"/>
                  </a:lnTo>
                  <a:lnTo>
                    <a:pt x="279" y="1563"/>
                  </a:lnTo>
                  <a:lnTo>
                    <a:pt x="306" y="1576"/>
                  </a:lnTo>
                  <a:lnTo>
                    <a:pt x="333" y="1589"/>
                  </a:lnTo>
                  <a:lnTo>
                    <a:pt x="360" y="1602"/>
                  </a:lnTo>
                  <a:lnTo>
                    <a:pt x="387" y="1615"/>
                  </a:lnTo>
                  <a:lnTo>
                    <a:pt x="414" y="1629"/>
                  </a:lnTo>
                  <a:lnTo>
                    <a:pt x="438" y="1644"/>
                  </a:lnTo>
                  <a:lnTo>
                    <a:pt x="465" y="1659"/>
                  </a:lnTo>
                  <a:lnTo>
                    <a:pt x="492" y="1673"/>
                  </a:lnTo>
                  <a:lnTo>
                    <a:pt x="516" y="1688"/>
                  </a:lnTo>
                  <a:lnTo>
                    <a:pt x="543" y="1705"/>
                  </a:lnTo>
                  <a:lnTo>
                    <a:pt x="568" y="1719"/>
                  </a:lnTo>
                  <a:lnTo>
                    <a:pt x="595" y="1734"/>
                  </a:lnTo>
                  <a:lnTo>
                    <a:pt x="622" y="1749"/>
                  </a:lnTo>
                  <a:lnTo>
                    <a:pt x="649" y="1761"/>
                  </a:lnTo>
                  <a:lnTo>
                    <a:pt x="676" y="1776"/>
                  </a:lnTo>
                  <a:lnTo>
                    <a:pt x="706" y="1787"/>
                  </a:lnTo>
                  <a:lnTo>
                    <a:pt x="733" y="1800"/>
                  </a:lnTo>
                  <a:lnTo>
                    <a:pt x="762" y="1813"/>
                  </a:lnTo>
                  <a:lnTo>
                    <a:pt x="792" y="1822"/>
                  </a:lnTo>
                  <a:lnTo>
                    <a:pt x="822" y="1833"/>
                  </a:lnTo>
                  <a:lnTo>
                    <a:pt x="854" y="1842"/>
                  </a:lnTo>
                  <a:lnTo>
                    <a:pt x="887" y="1849"/>
                  </a:lnTo>
                  <a:lnTo>
                    <a:pt x="919" y="1855"/>
                  </a:lnTo>
                  <a:lnTo>
                    <a:pt x="954" y="1860"/>
                  </a:lnTo>
                  <a:lnTo>
                    <a:pt x="989" y="1864"/>
                  </a:lnTo>
                  <a:lnTo>
                    <a:pt x="1027" y="1868"/>
                  </a:lnTo>
                  <a:lnTo>
                    <a:pt x="1065" y="1868"/>
                  </a:lnTo>
                  <a:lnTo>
                    <a:pt x="1095" y="1873"/>
                  </a:lnTo>
                  <a:lnTo>
                    <a:pt x="1116" y="1884"/>
                  </a:lnTo>
                  <a:lnTo>
                    <a:pt x="1130" y="1899"/>
                  </a:lnTo>
                  <a:lnTo>
                    <a:pt x="1135" y="1917"/>
                  </a:lnTo>
                  <a:lnTo>
                    <a:pt x="1133" y="1936"/>
                  </a:lnTo>
                  <a:lnTo>
                    <a:pt x="1122" y="1952"/>
                  </a:lnTo>
                  <a:lnTo>
                    <a:pt x="1097" y="1963"/>
                  </a:lnTo>
                  <a:lnTo>
                    <a:pt x="1065" y="1967"/>
                  </a:lnTo>
                  <a:lnTo>
                    <a:pt x="330" y="1967"/>
                  </a:lnTo>
                  <a:lnTo>
                    <a:pt x="354" y="1958"/>
                  </a:lnTo>
                  <a:lnTo>
                    <a:pt x="373" y="1947"/>
                  </a:lnTo>
                  <a:lnTo>
                    <a:pt x="384" y="1932"/>
                  </a:lnTo>
                  <a:lnTo>
                    <a:pt x="387" y="1917"/>
                  </a:lnTo>
                  <a:lnTo>
                    <a:pt x="384" y="1903"/>
                  </a:lnTo>
                  <a:lnTo>
                    <a:pt x="373" y="1888"/>
                  </a:lnTo>
                  <a:lnTo>
                    <a:pt x="357" y="1877"/>
                  </a:lnTo>
                  <a:lnTo>
                    <a:pt x="333" y="1868"/>
                  </a:lnTo>
                  <a:lnTo>
                    <a:pt x="300" y="1855"/>
                  </a:lnTo>
                  <a:lnTo>
                    <a:pt x="276" y="1838"/>
                  </a:lnTo>
                  <a:lnTo>
                    <a:pt x="257" y="1816"/>
                  </a:lnTo>
                  <a:lnTo>
                    <a:pt x="241" y="1794"/>
                  </a:lnTo>
                  <a:lnTo>
                    <a:pt x="227" y="1767"/>
                  </a:lnTo>
                  <a:lnTo>
                    <a:pt x="219" y="1739"/>
                  </a:lnTo>
                  <a:lnTo>
                    <a:pt x="211" y="1712"/>
                  </a:lnTo>
                  <a:lnTo>
                    <a:pt x="200" y="1683"/>
                  </a:lnTo>
                  <a:lnTo>
                    <a:pt x="190" y="1653"/>
                  </a:lnTo>
                  <a:lnTo>
                    <a:pt x="179" y="1624"/>
                  </a:lnTo>
                  <a:lnTo>
                    <a:pt x="162" y="1596"/>
                  </a:lnTo>
                  <a:lnTo>
                    <a:pt x="144" y="1571"/>
                  </a:lnTo>
                  <a:lnTo>
                    <a:pt x="119" y="1547"/>
                  </a:lnTo>
                  <a:lnTo>
                    <a:pt x="87" y="1527"/>
                  </a:lnTo>
                  <a:lnTo>
                    <a:pt x="49" y="1508"/>
                  </a:lnTo>
                  <a:lnTo>
                    <a:pt x="0" y="1496"/>
                  </a:lnTo>
                  <a:lnTo>
                    <a:pt x="0" y="1417"/>
                  </a:lnTo>
                  <a:lnTo>
                    <a:pt x="30" y="1384"/>
                  </a:lnTo>
                  <a:lnTo>
                    <a:pt x="49" y="1347"/>
                  </a:lnTo>
                  <a:lnTo>
                    <a:pt x="57" y="1309"/>
                  </a:lnTo>
                  <a:lnTo>
                    <a:pt x="60" y="1270"/>
                  </a:lnTo>
                  <a:lnTo>
                    <a:pt x="54" y="1233"/>
                  </a:lnTo>
                  <a:lnTo>
                    <a:pt x="41" y="1199"/>
                  </a:lnTo>
                  <a:lnTo>
                    <a:pt x="25" y="1167"/>
                  </a:lnTo>
                  <a:lnTo>
                    <a:pt x="0" y="1142"/>
                  </a:lnTo>
                  <a:lnTo>
                    <a:pt x="0" y="559"/>
                  </a:lnTo>
                  <a:lnTo>
                    <a:pt x="25" y="528"/>
                  </a:lnTo>
                  <a:lnTo>
                    <a:pt x="44" y="493"/>
                  </a:lnTo>
                  <a:lnTo>
                    <a:pt x="57" y="456"/>
                  </a:lnTo>
                  <a:lnTo>
                    <a:pt x="63" y="420"/>
                  </a:lnTo>
                  <a:lnTo>
                    <a:pt x="57" y="383"/>
                  </a:lnTo>
                  <a:lnTo>
                    <a:pt x="49" y="348"/>
                  </a:lnTo>
                  <a:lnTo>
                    <a:pt x="30" y="315"/>
                  </a:lnTo>
                  <a:lnTo>
                    <a:pt x="0" y="286"/>
                  </a:lnTo>
                  <a:lnTo>
                    <a:pt x="0" y="0"/>
                  </a:lnTo>
                  <a:close/>
                </a:path>
              </a:pathLst>
            </a:custGeom>
            <a:noFill/>
            <a:ln w="7938">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2" name="Line 50"/>
            <p:cNvSpPr>
              <a:spLocks noChangeShapeType="1"/>
            </p:cNvSpPr>
            <p:nvPr/>
          </p:nvSpPr>
          <p:spPr bwMode="auto">
            <a:xfrm>
              <a:off x="3265488" y="5380038"/>
              <a:ext cx="2709862" cy="1587"/>
            </a:xfrm>
            <a:prstGeom prst="line">
              <a:avLst/>
            </a:prstGeom>
            <a:noFill/>
            <a:ln w="7938">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3" name="Freeform 102"/>
            <p:cNvSpPr>
              <a:spLocks/>
            </p:cNvSpPr>
            <p:nvPr/>
          </p:nvSpPr>
          <p:spPr bwMode="auto">
            <a:xfrm>
              <a:off x="4424363" y="2862263"/>
              <a:ext cx="198437" cy="52387"/>
            </a:xfrm>
            <a:custGeom>
              <a:avLst/>
              <a:gdLst>
                <a:gd name="T0" fmla="*/ 0 w 141"/>
                <a:gd name="T1" fmla="*/ 2147483647 h 33"/>
                <a:gd name="T2" fmla="*/ 2147483647 w 141"/>
                <a:gd name="T3" fmla="*/ 2147483647 h 33"/>
                <a:gd name="T4" fmla="*/ 2147483647 w 141"/>
                <a:gd name="T5" fmla="*/ 2147483647 h 33"/>
                <a:gd name="T6" fmla="*/ 2147483647 w 141"/>
                <a:gd name="T7" fmla="*/ 2147483647 h 33"/>
                <a:gd name="T8" fmla="*/ 2147483647 w 141"/>
                <a:gd name="T9" fmla="*/ 2147483647 h 33"/>
                <a:gd name="T10" fmla="*/ 2147483647 w 141"/>
                <a:gd name="T11" fmla="*/ 2147483647 h 33"/>
                <a:gd name="T12" fmla="*/ 2147483647 w 141"/>
                <a:gd name="T13" fmla="*/ 2147483647 h 33"/>
                <a:gd name="T14" fmla="*/ 2147483647 w 141"/>
                <a:gd name="T15" fmla="*/ 2147483647 h 33"/>
                <a:gd name="T16" fmla="*/ 2147483647 w 141"/>
                <a:gd name="T17" fmla="*/ 2147483647 h 33"/>
                <a:gd name="T18" fmla="*/ 2147483647 w 141"/>
                <a:gd name="T19" fmla="*/ 2147483647 h 33"/>
                <a:gd name="T20" fmla="*/ 2147483647 w 141"/>
                <a:gd name="T21" fmla="*/ 2147483647 h 33"/>
                <a:gd name="T22" fmla="*/ 2147483647 w 141"/>
                <a:gd name="T23" fmla="*/ 2147483647 h 33"/>
                <a:gd name="T24" fmla="*/ 2147483647 w 141"/>
                <a:gd name="T25" fmla="*/ 2147483647 h 33"/>
                <a:gd name="T26" fmla="*/ 2147483647 w 141"/>
                <a:gd name="T27" fmla="*/ 0 h 33"/>
                <a:gd name="T28" fmla="*/ 2147483647 w 141"/>
                <a:gd name="T29" fmla="*/ 0 h 33"/>
                <a:gd name="T30" fmla="*/ 2147483647 w 141"/>
                <a:gd name="T31" fmla="*/ 0 h 33"/>
                <a:gd name="T32" fmla="*/ 2147483647 w 14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33"/>
                <a:gd name="T53" fmla="*/ 141 w 14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33">
                  <a:moveTo>
                    <a:pt x="0" y="33"/>
                  </a:moveTo>
                  <a:lnTo>
                    <a:pt x="8" y="29"/>
                  </a:lnTo>
                  <a:lnTo>
                    <a:pt x="16" y="24"/>
                  </a:lnTo>
                  <a:lnTo>
                    <a:pt x="25" y="20"/>
                  </a:lnTo>
                  <a:lnTo>
                    <a:pt x="33" y="18"/>
                  </a:lnTo>
                  <a:lnTo>
                    <a:pt x="43" y="15"/>
                  </a:lnTo>
                  <a:lnTo>
                    <a:pt x="52" y="13"/>
                  </a:lnTo>
                  <a:lnTo>
                    <a:pt x="60" y="9"/>
                  </a:lnTo>
                  <a:lnTo>
                    <a:pt x="68" y="7"/>
                  </a:lnTo>
                  <a:lnTo>
                    <a:pt x="79" y="5"/>
                  </a:lnTo>
                  <a:lnTo>
                    <a:pt x="87" y="4"/>
                  </a:lnTo>
                  <a:lnTo>
                    <a:pt x="95" y="2"/>
                  </a:lnTo>
                  <a:lnTo>
                    <a:pt x="103" y="2"/>
                  </a:lnTo>
                  <a:lnTo>
                    <a:pt x="111" y="0"/>
                  </a:lnTo>
                  <a:lnTo>
                    <a:pt x="122" y="0"/>
                  </a:lnTo>
                  <a:lnTo>
                    <a:pt x="130" y="0"/>
                  </a:lnTo>
                  <a:lnTo>
                    <a:pt x="141" y="0"/>
                  </a:lnTo>
                </a:path>
              </a:pathLst>
            </a:custGeom>
            <a:noFill/>
            <a:ln w="7938">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4" name="Freeform 103"/>
            <p:cNvSpPr>
              <a:spLocks/>
            </p:cNvSpPr>
            <p:nvPr/>
          </p:nvSpPr>
          <p:spPr bwMode="auto">
            <a:xfrm>
              <a:off x="4427538" y="3246438"/>
              <a:ext cx="190500" cy="49212"/>
            </a:xfrm>
            <a:custGeom>
              <a:avLst/>
              <a:gdLst>
                <a:gd name="T0" fmla="*/ 0 w 135"/>
                <a:gd name="T1" fmla="*/ 0 h 31"/>
                <a:gd name="T2" fmla="*/ 2147483647 w 135"/>
                <a:gd name="T3" fmla="*/ 2147483647 h 31"/>
                <a:gd name="T4" fmla="*/ 2147483647 w 135"/>
                <a:gd name="T5" fmla="*/ 2147483647 h 31"/>
                <a:gd name="T6" fmla="*/ 2147483647 w 135"/>
                <a:gd name="T7" fmla="*/ 2147483647 h 31"/>
                <a:gd name="T8" fmla="*/ 2147483647 w 135"/>
                <a:gd name="T9" fmla="*/ 2147483647 h 31"/>
                <a:gd name="T10" fmla="*/ 2147483647 w 135"/>
                <a:gd name="T11" fmla="*/ 2147483647 h 31"/>
                <a:gd name="T12" fmla="*/ 2147483647 w 135"/>
                <a:gd name="T13" fmla="*/ 2147483647 h 31"/>
                <a:gd name="T14" fmla="*/ 2147483647 w 135"/>
                <a:gd name="T15" fmla="*/ 2147483647 h 31"/>
                <a:gd name="T16" fmla="*/ 2147483647 w 135"/>
                <a:gd name="T17" fmla="*/ 2147483647 h 31"/>
                <a:gd name="T18" fmla="*/ 2147483647 w 135"/>
                <a:gd name="T19" fmla="*/ 2147483647 h 31"/>
                <a:gd name="T20" fmla="*/ 2147483647 w 135"/>
                <a:gd name="T21" fmla="*/ 2147483647 h 31"/>
                <a:gd name="T22" fmla="*/ 2147483647 w 135"/>
                <a:gd name="T23" fmla="*/ 2147483647 h 31"/>
                <a:gd name="T24" fmla="*/ 2147483647 w 135"/>
                <a:gd name="T25" fmla="*/ 2147483647 h 31"/>
                <a:gd name="T26" fmla="*/ 2147483647 w 135"/>
                <a:gd name="T27" fmla="*/ 2147483647 h 31"/>
                <a:gd name="T28" fmla="*/ 2147483647 w 135"/>
                <a:gd name="T29" fmla="*/ 2147483647 h 31"/>
                <a:gd name="T30" fmla="*/ 2147483647 w 135"/>
                <a:gd name="T31" fmla="*/ 2147483647 h 31"/>
                <a:gd name="T32" fmla="*/ 2147483647 w 135"/>
                <a:gd name="T33" fmla="*/ 214748364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31"/>
                <a:gd name="T53" fmla="*/ 135 w 13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31">
                  <a:moveTo>
                    <a:pt x="0" y="0"/>
                  </a:moveTo>
                  <a:lnTo>
                    <a:pt x="5" y="4"/>
                  </a:lnTo>
                  <a:lnTo>
                    <a:pt x="11" y="7"/>
                  </a:lnTo>
                  <a:lnTo>
                    <a:pt x="19" y="11"/>
                  </a:lnTo>
                  <a:lnTo>
                    <a:pt x="27" y="13"/>
                  </a:lnTo>
                  <a:lnTo>
                    <a:pt x="35" y="16"/>
                  </a:lnTo>
                  <a:lnTo>
                    <a:pt x="43" y="18"/>
                  </a:lnTo>
                  <a:lnTo>
                    <a:pt x="51" y="22"/>
                  </a:lnTo>
                  <a:lnTo>
                    <a:pt x="59" y="24"/>
                  </a:lnTo>
                  <a:lnTo>
                    <a:pt x="68" y="26"/>
                  </a:lnTo>
                  <a:lnTo>
                    <a:pt x="76" y="27"/>
                  </a:lnTo>
                  <a:lnTo>
                    <a:pt x="86" y="29"/>
                  </a:lnTo>
                  <a:lnTo>
                    <a:pt x="95" y="29"/>
                  </a:lnTo>
                  <a:lnTo>
                    <a:pt x="105" y="31"/>
                  </a:lnTo>
                  <a:lnTo>
                    <a:pt x="116" y="31"/>
                  </a:lnTo>
                  <a:lnTo>
                    <a:pt x="124" y="31"/>
                  </a:lnTo>
                  <a:lnTo>
                    <a:pt x="135" y="31"/>
                  </a:lnTo>
                </a:path>
              </a:pathLst>
            </a:custGeom>
            <a:noFill/>
            <a:ln w="7938">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5" name="Freeform 104"/>
            <p:cNvSpPr>
              <a:spLocks/>
            </p:cNvSpPr>
            <p:nvPr/>
          </p:nvSpPr>
          <p:spPr bwMode="auto">
            <a:xfrm>
              <a:off x="4427538" y="4224338"/>
              <a:ext cx="187325" cy="52387"/>
            </a:xfrm>
            <a:custGeom>
              <a:avLst/>
              <a:gdLst>
                <a:gd name="T0" fmla="*/ 0 w 132"/>
                <a:gd name="T1" fmla="*/ 2147483647 h 33"/>
                <a:gd name="T2" fmla="*/ 2147483647 w 132"/>
                <a:gd name="T3" fmla="*/ 2147483647 h 33"/>
                <a:gd name="T4" fmla="*/ 2147483647 w 132"/>
                <a:gd name="T5" fmla="*/ 2147483647 h 33"/>
                <a:gd name="T6" fmla="*/ 2147483647 w 132"/>
                <a:gd name="T7" fmla="*/ 2147483647 h 33"/>
                <a:gd name="T8" fmla="*/ 2147483647 w 132"/>
                <a:gd name="T9" fmla="*/ 2147483647 h 33"/>
                <a:gd name="T10" fmla="*/ 2147483647 w 132"/>
                <a:gd name="T11" fmla="*/ 2147483647 h 33"/>
                <a:gd name="T12" fmla="*/ 2147483647 w 132"/>
                <a:gd name="T13" fmla="*/ 2147483647 h 33"/>
                <a:gd name="T14" fmla="*/ 2147483647 w 132"/>
                <a:gd name="T15" fmla="*/ 2147483647 h 33"/>
                <a:gd name="T16" fmla="*/ 2147483647 w 132"/>
                <a:gd name="T17" fmla="*/ 2147483647 h 33"/>
                <a:gd name="T18" fmla="*/ 2147483647 w 132"/>
                <a:gd name="T19" fmla="*/ 2147483647 h 33"/>
                <a:gd name="T20" fmla="*/ 2147483647 w 132"/>
                <a:gd name="T21" fmla="*/ 2147483647 h 33"/>
                <a:gd name="T22" fmla="*/ 2147483647 w 132"/>
                <a:gd name="T23" fmla="*/ 2147483647 h 33"/>
                <a:gd name="T24" fmla="*/ 2147483647 w 132"/>
                <a:gd name="T25" fmla="*/ 2147483647 h 33"/>
                <a:gd name="T26" fmla="*/ 2147483647 w 132"/>
                <a:gd name="T27" fmla="*/ 2147483647 h 33"/>
                <a:gd name="T28" fmla="*/ 2147483647 w 132"/>
                <a:gd name="T29" fmla="*/ 0 h 33"/>
                <a:gd name="T30" fmla="*/ 2147483647 w 132"/>
                <a:gd name="T31" fmla="*/ 0 h 33"/>
                <a:gd name="T32" fmla="*/ 2147483647 w 132"/>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33"/>
                <a:gd name="T53" fmla="*/ 132 w 1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33">
                  <a:moveTo>
                    <a:pt x="0" y="33"/>
                  </a:moveTo>
                  <a:lnTo>
                    <a:pt x="5" y="29"/>
                  </a:lnTo>
                  <a:lnTo>
                    <a:pt x="13" y="24"/>
                  </a:lnTo>
                  <a:lnTo>
                    <a:pt x="22" y="20"/>
                  </a:lnTo>
                  <a:lnTo>
                    <a:pt x="30" y="18"/>
                  </a:lnTo>
                  <a:lnTo>
                    <a:pt x="38" y="14"/>
                  </a:lnTo>
                  <a:lnTo>
                    <a:pt x="43" y="13"/>
                  </a:lnTo>
                  <a:lnTo>
                    <a:pt x="54" y="9"/>
                  </a:lnTo>
                  <a:lnTo>
                    <a:pt x="62" y="7"/>
                  </a:lnTo>
                  <a:lnTo>
                    <a:pt x="70" y="5"/>
                  </a:lnTo>
                  <a:lnTo>
                    <a:pt x="78" y="3"/>
                  </a:lnTo>
                  <a:lnTo>
                    <a:pt x="86" y="2"/>
                  </a:lnTo>
                  <a:lnTo>
                    <a:pt x="97" y="2"/>
                  </a:lnTo>
                  <a:lnTo>
                    <a:pt x="105" y="2"/>
                  </a:lnTo>
                  <a:lnTo>
                    <a:pt x="113" y="0"/>
                  </a:lnTo>
                  <a:lnTo>
                    <a:pt x="122" y="0"/>
                  </a:lnTo>
                  <a:lnTo>
                    <a:pt x="132" y="0"/>
                  </a:lnTo>
                </a:path>
              </a:pathLst>
            </a:custGeom>
            <a:noFill/>
            <a:ln w="7938">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6" name="Freeform 105"/>
            <p:cNvSpPr>
              <a:spLocks/>
            </p:cNvSpPr>
            <p:nvPr/>
          </p:nvSpPr>
          <p:spPr bwMode="auto">
            <a:xfrm>
              <a:off x="4424363" y="4611688"/>
              <a:ext cx="190500" cy="49212"/>
            </a:xfrm>
            <a:custGeom>
              <a:avLst/>
              <a:gdLst>
                <a:gd name="T0" fmla="*/ 0 w 135"/>
                <a:gd name="T1" fmla="*/ 0 h 31"/>
                <a:gd name="T2" fmla="*/ 2147483647 w 135"/>
                <a:gd name="T3" fmla="*/ 2147483647 h 31"/>
                <a:gd name="T4" fmla="*/ 2147483647 w 135"/>
                <a:gd name="T5" fmla="*/ 2147483647 h 31"/>
                <a:gd name="T6" fmla="*/ 2147483647 w 135"/>
                <a:gd name="T7" fmla="*/ 2147483647 h 31"/>
                <a:gd name="T8" fmla="*/ 2147483647 w 135"/>
                <a:gd name="T9" fmla="*/ 2147483647 h 31"/>
                <a:gd name="T10" fmla="*/ 2147483647 w 135"/>
                <a:gd name="T11" fmla="*/ 2147483647 h 31"/>
                <a:gd name="T12" fmla="*/ 2147483647 w 135"/>
                <a:gd name="T13" fmla="*/ 2147483647 h 31"/>
                <a:gd name="T14" fmla="*/ 2147483647 w 135"/>
                <a:gd name="T15" fmla="*/ 2147483647 h 31"/>
                <a:gd name="T16" fmla="*/ 2147483647 w 135"/>
                <a:gd name="T17" fmla="*/ 2147483647 h 31"/>
                <a:gd name="T18" fmla="*/ 2147483647 w 135"/>
                <a:gd name="T19" fmla="*/ 2147483647 h 31"/>
                <a:gd name="T20" fmla="*/ 2147483647 w 135"/>
                <a:gd name="T21" fmla="*/ 2147483647 h 31"/>
                <a:gd name="T22" fmla="*/ 2147483647 w 135"/>
                <a:gd name="T23" fmla="*/ 2147483647 h 31"/>
                <a:gd name="T24" fmla="*/ 2147483647 w 135"/>
                <a:gd name="T25" fmla="*/ 2147483647 h 31"/>
                <a:gd name="T26" fmla="*/ 2147483647 w 135"/>
                <a:gd name="T27" fmla="*/ 2147483647 h 31"/>
                <a:gd name="T28" fmla="*/ 2147483647 w 135"/>
                <a:gd name="T29" fmla="*/ 2147483647 h 31"/>
                <a:gd name="T30" fmla="*/ 2147483647 w 135"/>
                <a:gd name="T31" fmla="*/ 2147483647 h 31"/>
                <a:gd name="T32" fmla="*/ 2147483647 w 135"/>
                <a:gd name="T33" fmla="*/ 214748364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31"/>
                <a:gd name="T53" fmla="*/ 135 w 13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31">
                  <a:moveTo>
                    <a:pt x="0" y="0"/>
                  </a:moveTo>
                  <a:lnTo>
                    <a:pt x="6" y="3"/>
                  </a:lnTo>
                  <a:lnTo>
                    <a:pt x="14" y="7"/>
                  </a:lnTo>
                  <a:lnTo>
                    <a:pt x="22" y="11"/>
                  </a:lnTo>
                  <a:lnTo>
                    <a:pt x="30" y="12"/>
                  </a:lnTo>
                  <a:lnTo>
                    <a:pt x="38" y="16"/>
                  </a:lnTo>
                  <a:lnTo>
                    <a:pt x="46" y="18"/>
                  </a:lnTo>
                  <a:lnTo>
                    <a:pt x="54" y="20"/>
                  </a:lnTo>
                  <a:lnTo>
                    <a:pt x="62" y="22"/>
                  </a:lnTo>
                  <a:lnTo>
                    <a:pt x="71" y="23"/>
                  </a:lnTo>
                  <a:lnTo>
                    <a:pt x="79" y="25"/>
                  </a:lnTo>
                  <a:lnTo>
                    <a:pt x="87" y="27"/>
                  </a:lnTo>
                  <a:lnTo>
                    <a:pt x="98" y="27"/>
                  </a:lnTo>
                  <a:lnTo>
                    <a:pt x="106" y="29"/>
                  </a:lnTo>
                  <a:lnTo>
                    <a:pt x="116" y="29"/>
                  </a:lnTo>
                  <a:lnTo>
                    <a:pt x="127" y="31"/>
                  </a:lnTo>
                  <a:lnTo>
                    <a:pt x="135" y="31"/>
                  </a:lnTo>
                </a:path>
              </a:pathLst>
            </a:custGeom>
            <a:noFill/>
            <a:ln w="7938">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7" name="Freeform 106"/>
            <p:cNvSpPr>
              <a:spLocks/>
            </p:cNvSpPr>
            <p:nvPr/>
          </p:nvSpPr>
          <p:spPr bwMode="auto">
            <a:xfrm>
              <a:off x="4424363" y="4786313"/>
              <a:ext cx="190500" cy="25400"/>
            </a:xfrm>
            <a:custGeom>
              <a:avLst/>
              <a:gdLst>
                <a:gd name="T0" fmla="*/ 0 w 135"/>
                <a:gd name="T1" fmla="*/ 2147483647 h 16"/>
                <a:gd name="T2" fmla="*/ 2147483647 w 135"/>
                <a:gd name="T3" fmla="*/ 2147483647 h 16"/>
                <a:gd name="T4" fmla="*/ 2147483647 w 135"/>
                <a:gd name="T5" fmla="*/ 2147483647 h 16"/>
                <a:gd name="T6" fmla="*/ 2147483647 w 135"/>
                <a:gd name="T7" fmla="*/ 2147483647 h 16"/>
                <a:gd name="T8" fmla="*/ 2147483647 w 135"/>
                <a:gd name="T9" fmla="*/ 2147483647 h 16"/>
                <a:gd name="T10" fmla="*/ 2147483647 w 135"/>
                <a:gd name="T11" fmla="*/ 2147483647 h 16"/>
                <a:gd name="T12" fmla="*/ 2147483647 w 135"/>
                <a:gd name="T13" fmla="*/ 2147483647 h 16"/>
                <a:gd name="T14" fmla="*/ 2147483647 w 135"/>
                <a:gd name="T15" fmla="*/ 2147483647 h 16"/>
                <a:gd name="T16" fmla="*/ 2147483647 w 135"/>
                <a:gd name="T17" fmla="*/ 2147483647 h 16"/>
                <a:gd name="T18" fmla="*/ 2147483647 w 135"/>
                <a:gd name="T19" fmla="*/ 2147483647 h 16"/>
                <a:gd name="T20" fmla="*/ 2147483647 w 135"/>
                <a:gd name="T21" fmla="*/ 2147483647 h 16"/>
                <a:gd name="T22" fmla="*/ 2147483647 w 135"/>
                <a:gd name="T23" fmla="*/ 2147483647 h 16"/>
                <a:gd name="T24" fmla="*/ 2147483647 w 135"/>
                <a:gd name="T25" fmla="*/ 2147483647 h 16"/>
                <a:gd name="T26" fmla="*/ 2147483647 w 135"/>
                <a:gd name="T27" fmla="*/ 2147483647 h 16"/>
                <a:gd name="T28" fmla="*/ 2147483647 w 135"/>
                <a:gd name="T29" fmla="*/ 2147483647 h 16"/>
                <a:gd name="T30" fmla="*/ 2147483647 w 135"/>
                <a:gd name="T31" fmla="*/ 2147483647 h 16"/>
                <a:gd name="T32" fmla="*/ 2147483647 w 135"/>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16"/>
                <a:gd name="T53" fmla="*/ 135 w 1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16">
                  <a:moveTo>
                    <a:pt x="0" y="16"/>
                  </a:moveTo>
                  <a:lnTo>
                    <a:pt x="8" y="14"/>
                  </a:lnTo>
                  <a:lnTo>
                    <a:pt x="16" y="12"/>
                  </a:lnTo>
                  <a:lnTo>
                    <a:pt x="25" y="11"/>
                  </a:lnTo>
                  <a:lnTo>
                    <a:pt x="35" y="9"/>
                  </a:lnTo>
                  <a:lnTo>
                    <a:pt x="43" y="9"/>
                  </a:lnTo>
                  <a:lnTo>
                    <a:pt x="52" y="7"/>
                  </a:lnTo>
                  <a:lnTo>
                    <a:pt x="60" y="5"/>
                  </a:lnTo>
                  <a:lnTo>
                    <a:pt x="71" y="5"/>
                  </a:lnTo>
                  <a:lnTo>
                    <a:pt x="79" y="5"/>
                  </a:lnTo>
                  <a:lnTo>
                    <a:pt x="87" y="3"/>
                  </a:lnTo>
                  <a:lnTo>
                    <a:pt x="95" y="3"/>
                  </a:lnTo>
                  <a:lnTo>
                    <a:pt x="103" y="3"/>
                  </a:lnTo>
                  <a:lnTo>
                    <a:pt x="111" y="1"/>
                  </a:lnTo>
                  <a:lnTo>
                    <a:pt x="119" y="1"/>
                  </a:lnTo>
                  <a:lnTo>
                    <a:pt x="127" y="1"/>
                  </a:lnTo>
                  <a:lnTo>
                    <a:pt x="135" y="0"/>
                  </a:lnTo>
                </a:path>
              </a:pathLst>
            </a:custGeom>
            <a:noFill/>
            <a:ln w="7938">
              <a:solidFill>
                <a:srgbClr val="00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Calibri" pitchFamily="34" charset="0"/>
              </a:endParaRPr>
            </a:p>
          </p:txBody>
        </p:sp>
        <p:sp>
          <p:nvSpPr>
            <p:cNvPr id="108" name="Rectangle 107"/>
            <p:cNvSpPr>
              <a:spLocks noChangeArrowheads="1"/>
            </p:cNvSpPr>
            <p:nvPr/>
          </p:nvSpPr>
          <p:spPr bwMode="auto">
            <a:xfrm>
              <a:off x="1550988" y="4352925"/>
              <a:ext cx="1247775" cy="941921"/>
            </a:xfrm>
            <a:prstGeom prst="rect">
              <a:avLst/>
            </a:prstGeom>
            <a:noFill/>
            <a:ln w="9525">
              <a:noFill/>
              <a:miter lim="800000"/>
              <a:headEnd/>
              <a:tailEnd/>
            </a:ln>
            <a:effectLst/>
          </p:spPr>
          <p:txBody>
            <a:bodyPr lIns="77784" tIns="39686" rIns="77784" bIns="3968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61988" eaLnBrk="0" fontAlgn="auto" hangingPunct="0">
                <a:spcBef>
                  <a:spcPts val="0"/>
                </a:spcBef>
                <a:spcAft>
                  <a:spcPts val="0"/>
                </a:spcAft>
                <a:defRPr/>
              </a:pPr>
              <a:r>
                <a:rPr lang="fa-IR" sz="2800" b="1" dirty="0" smtClean="0">
                  <a:effectLst>
                    <a:outerShdw blurRad="38100" dist="38100" dir="2700000" algn="tl">
                      <a:srgbClr val="000000"/>
                    </a:outerShdw>
                  </a:effectLst>
                  <a:cs typeface="B Compset" pitchFamily="2" charset="-78"/>
                </a:rPr>
                <a:t>دریافت انرژی</a:t>
              </a:r>
              <a:endParaRPr lang="en-US" sz="2800" b="1" dirty="0">
                <a:effectLst>
                  <a:outerShdw blurRad="38100" dist="38100" dir="2700000" algn="tl">
                    <a:srgbClr val="000000"/>
                  </a:outerShdw>
                </a:effectLst>
                <a:cs typeface="B Compset" pitchFamily="2" charset="-78"/>
              </a:endParaRPr>
            </a:p>
          </p:txBody>
        </p:sp>
        <p:sp>
          <p:nvSpPr>
            <p:cNvPr id="109" name="Rectangle 108"/>
            <p:cNvSpPr>
              <a:spLocks noChangeArrowheads="1"/>
            </p:cNvSpPr>
            <p:nvPr/>
          </p:nvSpPr>
          <p:spPr bwMode="auto">
            <a:xfrm>
              <a:off x="6067425" y="2846388"/>
              <a:ext cx="1962150" cy="387924"/>
            </a:xfrm>
            <a:prstGeom prst="rect">
              <a:avLst/>
            </a:prstGeom>
            <a:noFill/>
            <a:ln w="9525">
              <a:noFill/>
              <a:miter lim="800000"/>
              <a:headEnd/>
              <a:tailEnd/>
            </a:ln>
            <a:effectLst/>
          </p:spPr>
          <p:txBody>
            <a:bodyPr lIns="77784" tIns="39686" rIns="77784" bIns="3968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61988" eaLnBrk="0" fontAlgn="auto" hangingPunct="0">
                <a:spcBef>
                  <a:spcPts val="0"/>
                </a:spcBef>
                <a:spcAft>
                  <a:spcPts val="0"/>
                </a:spcAft>
                <a:defRPr/>
              </a:pPr>
              <a:r>
                <a:rPr lang="fa-IR" sz="2000" b="1" dirty="0" smtClean="0">
                  <a:effectLst>
                    <a:outerShdw blurRad="38100" dist="38100" dir="2700000" algn="tl">
                      <a:srgbClr val="000000"/>
                    </a:outerShdw>
                  </a:effectLst>
                  <a:latin typeface="+mn-lt"/>
                  <a:cs typeface="+mn-cs"/>
                </a:rPr>
                <a:t>مصرف انرژی</a:t>
              </a:r>
              <a:endParaRPr lang="en-US" sz="2000" b="1" dirty="0">
                <a:effectLst>
                  <a:outerShdw blurRad="38100" dist="38100" dir="2700000" algn="tl">
                    <a:srgbClr val="000000"/>
                  </a:outerShdw>
                </a:effectLst>
                <a:latin typeface="+mn-lt"/>
                <a:cs typeface="+mn-cs"/>
              </a:endParaRPr>
            </a:p>
          </p:txBody>
        </p:sp>
        <p:sp>
          <p:nvSpPr>
            <p:cNvPr id="110" name="Rectangle 109"/>
            <p:cNvSpPr>
              <a:spLocks noChangeArrowheads="1"/>
            </p:cNvSpPr>
            <p:nvPr/>
          </p:nvSpPr>
          <p:spPr bwMode="auto">
            <a:xfrm>
              <a:off x="785786" y="5500702"/>
              <a:ext cx="3079360" cy="523858"/>
            </a:xfrm>
            <a:prstGeom prst="rect">
              <a:avLst/>
            </a:prstGeom>
            <a:noFill/>
            <a:ln w="9525">
              <a:noFill/>
              <a:miter lim="800000"/>
              <a:headEnd/>
              <a:tailEnd/>
            </a:ln>
            <a:effectLst/>
          </p:spPr>
          <p:txBody>
            <a:bodyPr wrap="none" lIns="92071" tIns="46036" rIns="92071" bIns="4603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eaLnBrk="0" fontAlgn="auto" hangingPunct="0">
                <a:spcBef>
                  <a:spcPts val="0"/>
                </a:spcBef>
                <a:spcAft>
                  <a:spcPts val="0"/>
                </a:spcAft>
                <a:defRPr/>
              </a:pPr>
              <a:r>
                <a:rPr lang="fa-IR" sz="2800" b="1" dirty="0" smtClean="0">
                  <a:effectLst>
                    <a:outerShdw blurRad="38100" dist="38100" dir="2700000" algn="tl">
                      <a:srgbClr val="000000"/>
                    </a:outerShdw>
                  </a:effectLst>
                  <a:cs typeface="B Compset" pitchFamily="2" charset="-78"/>
                </a:rPr>
                <a:t>رژیم </a:t>
              </a:r>
              <a:r>
                <a:rPr lang="fa-IR" sz="2800" b="1" dirty="0" smtClean="0">
                  <a:effectLst>
                    <a:outerShdw blurRad="38100" dist="38100" dir="2700000" algn="tl">
                      <a:srgbClr val="000000"/>
                    </a:outerShdw>
                  </a:effectLst>
                  <a:cs typeface="B Compset" pitchFamily="2" charset="-78"/>
                </a:rPr>
                <a:t>پر چرب و پر کالری</a:t>
              </a:r>
              <a:endParaRPr lang="en-US" sz="2800" b="1" dirty="0">
                <a:effectLst>
                  <a:outerShdw blurRad="38100" dist="38100" dir="2700000" algn="tl">
                    <a:srgbClr val="000000"/>
                  </a:outerShdw>
                </a:effectLst>
                <a:cs typeface="B Compset" pitchFamily="2" charset="-78"/>
              </a:endParaRPr>
            </a:p>
          </p:txBody>
        </p:sp>
        <p:sp>
          <p:nvSpPr>
            <p:cNvPr id="111" name="Rectangle 110"/>
            <p:cNvSpPr>
              <a:spLocks noChangeArrowheads="1"/>
            </p:cNvSpPr>
            <p:nvPr/>
          </p:nvSpPr>
          <p:spPr bwMode="auto">
            <a:xfrm>
              <a:off x="3929058" y="5572140"/>
              <a:ext cx="1667116" cy="893190"/>
            </a:xfrm>
            <a:prstGeom prst="rect">
              <a:avLst/>
            </a:prstGeom>
            <a:noFill/>
            <a:ln w="9525">
              <a:noFill/>
              <a:miter lim="800000"/>
              <a:headEnd/>
              <a:tailEnd/>
            </a:ln>
            <a:effectLst/>
          </p:spPr>
          <p:txBody>
            <a:bodyPr wrap="none" lIns="92071" tIns="46036" rIns="92071" bIns="4603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eaLnBrk="0" fontAlgn="auto" hangingPunct="0">
                <a:spcBef>
                  <a:spcPts val="0"/>
                </a:spcBef>
                <a:spcAft>
                  <a:spcPts val="0"/>
                </a:spcAft>
                <a:defRPr/>
              </a:pPr>
              <a:r>
                <a:rPr lang="fa-IR" sz="3200" b="1" dirty="0" smtClean="0">
                  <a:effectLst>
                    <a:outerShdw blurRad="38100" dist="38100" dir="2700000" algn="tl">
                      <a:srgbClr val="000000"/>
                    </a:outerShdw>
                  </a:effectLst>
                  <a:cs typeface="B Compset" pitchFamily="2" charset="-78"/>
                </a:rPr>
                <a:t>زمینه</a:t>
              </a:r>
              <a:r>
                <a:rPr lang="fa-IR" sz="2000" b="1" dirty="0" smtClean="0">
                  <a:effectLst>
                    <a:outerShdw blurRad="38100" dist="38100" dir="2700000" algn="tl">
                      <a:srgbClr val="000000"/>
                    </a:outerShdw>
                  </a:effectLst>
                  <a:cs typeface="B Compset" pitchFamily="2" charset="-78"/>
                </a:rPr>
                <a:t> </a:t>
              </a:r>
              <a:r>
                <a:rPr lang="fa-IR" sz="2800" b="1" dirty="0" smtClean="0">
                  <a:effectLst>
                    <a:outerShdw blurRad="38100" dist="38100" dir="2700000" algn="tl">
                      <a:srgbClr val="000000"/>
                    </a:outerShdw>
                  </a:effectLst>
                  <a:cs typeface="B Compset" pitchFamily="2" charset="-78"/>
                </a:rPr>
                <a:t>ژنتیکی</a:t>
              </a:r>
              <a:endParaRPr lang="en-US" sz="2000" b="1" dirty="0">
                <a:effectLst>
                  <a:outerShdw blurRad="38100" dist="38100" dir="2700000" algn="tl">
                    <a:srgbClr val="000000"/>
                  </a:outerShdw>
                </a:effectLst>
                <a:cs typeface="B Compset" pitchFamily="2" charset="-78"/>
              </a:endParaRPr>
            </a:p>
            <a:p>
              <a:pPr algn="ctr" defTabSz="912813" eaLnBrk="0" fontAlgn="auto" hangingPunct="0">
                <a:spcBef>
                  <a:spcPts val="0"/>
                </a:spcBef>
                <a:spcAft>
                  <a:spcPts val="0"/>
                </a:spcAft>
                <a:defRPr/>
              </a:pPr>
              <a:endParaRPr lang="en-US" sz="2000" b="1" dirty="0">
                <a:effectLst>
                  <a:outerShdw blurRad="38100" dist="38100" dir="2700000" algn="tl">
                    <a:srgbClr val="000000"/>
                  </a:outerShdw>
                </a:effectLst>
                <a:cs typeface="B Compset" pitchFamily="2" charset="-78"/>
              </a:endParaRPr>
            </a:p>
          </p:txBody>
        </p:sp>
        <p:sp>
          <p:nvSpPr>
            <p:cNvPr id="112" name="Text Box 60"/>
            <p:cNvSpPr txBox="1">
              <a:spLocks noChangeArrowheads="1"/>
            </p:cNvSpPr>
            <p:nvPr/>
          </p:nvSpPr>
          <p:spPr bwMode="auto">
            <a:xfrm>
              <a:off x="6119813" y="3992563"/>
              <a:ext cx="1141651" cy="461661"/>
            </a:xfrm>
            <a:prstGeom prst="rect">
              <a:avLst/>
            </a:prstGeom>
            <a:noFill/>
            <a:ln w="12700">
              <a:noFill/>
              <a:miter lim="800000"/>
              <a:headEnd type="none" w="sm" len="sm"/>
              <a:tailEnd type="none" w="sm" len="sm"/>
            </a:ln>
            <a:effectLst/>
          </p:spPr>
          <p:txBody>
            <a:bodyPr wrap="none" lIns="91436" tIns="45718" rIns="91436" bIns="4571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813" eaLnBrk="0" fontAlgn="auto" hangingPunct="0">
                <a:spcBef>
                  <a:spcPts val="0"/>
                </a:spcBef>
                <a:spcAft>
                  <a:spcPts val="0"/>
                </a:spcAft>
                <a:defRPr/>
              </a:pPr>
              <a:r>
                <a:rPr lang="fa-IR" sz="2400" b="1" dirty="0" smtClean="0">
                  <a:effectLst>
                    <a:outerShdw blurRad="38100" dist="38100" dir="2700000" algn="tl">
                      <a:srgbClr val="000000"/>
                    </a:outerShdw>
                  </a:effectLst>
                  <a:latin typeface="+mn-lt"/>
                  <a:cs typeface="+mn-cs"/>
                </a:rPr>
                <a:t>کم تحرکی</a:t>
              </a:r>
              <a:endParaRPr lang="en-US" sz="2400" b="1" dirty="0">
                <a:effectLst>
                  <a:outerShdw blurRad="38100" dist="38100" dir="2700000" algn="tl">
                    <a:srgbClr val="000000"/>
                  </a:outerShdw>
                </a:effectLst>
                <a:latin typeface="+mn-lt"/>
                <a:cs typeface="+mn-cs"/>
              </a:endParaRPr>
            </a:p>
          </p:txBody>
        </p:sp>
        <p:sp>
          <p:nvSpPr>
            <p:cNvPr id="113" name="Line 62"/>
            <p:cNvSpPr>
              <a:spLocks noChangeShapeType="1"/>
            </p:cNvSpPr>
            <p:nvPr/>
          </p:nvSpPr>
          <p:spPr bwMode="auto">
            <a:xfrm>
              <a:off x="2192338" y="2987675"/>
              <a:ext cx="0" cy="1227138"/>
            </a:xfrm>
            <a:prstGeom prst="line">
              <a:avLst/>
            </a:prstGeom>
            <a:noFill/>
            <a:ln w="17526">
              <a:solidFill>
                <a:schemeClr val="accent2"/>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Line 63"/>
            <p:cNvSpPr>
              <a:spLocks noChangeShapeType="1"/>
            </p:cNvSpPr>
            <p:nvPr/>
          </p:nvSpPr>
          <p:spPr bwMode="auto">
            <a:xfrm flipH="1">
              <a:off x="6991350" y="1558925"/>
              <a:ext cx="0" cy="1317625"/>
            </a:xfrm>
            <a:prstGeom prst="line">
              <a:avLst/>
            </a:prstGeom>
            <a:noFill/>
            <a:ln w="17526">
              <a:solidFill>
                <a:srgbClr val="000000"/>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26" name="Title 125"/>
          <p:cNvSpPr>
            <a:spLocks noGrp="1"/>
          </p:cNvSpPr>
          <p:nvPr>
            <p:ph type="title"/>
          </p:nvPr>
        </p:nvSpPr>
        <p:spPr/>
        <p:txBody>
          <a:bodyPr/>
          <a:lstStyle/>
          <a:p>
            <a:endParaRPr lang="fa-IR"/>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753</TotalTime>
  <Words>2032</Words>
  <Application>Microsoft Office PowerPoint</Application>
  <PresentationFormat>On-screen Show (4:3)</PresentationFormat>
  <Paragraphs>264</Paragraphs>
  <Slides>47</Slides>
  <Notes>7</Notes>
  <HiddenSlides>0</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Oriel</vt:lpstr>
      <vt:lpstr>Slide</vt:lpstr>
      <vt:lpstr>Slide 1</vt:lpstr>
      <vt:lpstr>Slide 2</vt:lpstr>
      <vt:lpstr>سمینار آموزشی چاقی</vt:lpstr>
      <vt:lpstr>زيان چاقي زياد</vt:lpstr>
      <vt:lpstr>Slide 5</vt:lpstr>
      <vt:lpstr>Slide 6</vt:lpstr>
      <vt:lpstr>Body Mass Index (BMI)</vt:lpstr>
      <vt:lpstr>Slide 8</vt:lpstr>
      <vt:lpstr>Slide 9</vt:lpstr>
      <vt:lpstr>Slide 10</vt:lpstr>
      <vt:lpstr>Slide 11</vt:lpstr>
      <vt:lpstr>Slide 12</vt:lpstr>
      <vt:lpstr>Visceral Fat: The Critical Adipose Depot</vt:lpstr>
      <vt:lpstr>اندازه دور كمر </vt:lpstr>
      <vt:lpstr>اجلاس كشوري تعيين شاخص هاي چاقي مركزي 1388/7/15</vt:lpstr>
      <vt:lpstr>Slide 16</vt:lpstr>
      <vt:lpstr>روشهای کاهش وزن و ثابت ماندن وزن</vt:lpstr>
      <vt:lpstr>تاثیر جراحی چاقی روی عوارض مربوط به جاقی مفرط </vt:lpstr>
      <vt:lpstr>تاثیر جراحی چاقی در کاهش میزان مرگ و میر ناشی از عوارض چاقی</vt:lpstr>
      <vt:lpstr>Slide 20</vt:lpstr>
      <vt:lpstr>چه کسی برای جراحی مناسب است ؟</vt:lpstr>
      <vt:lpstr>چه کسانی نباید جراحی شوند؟</vt:lpstr>
      <vt:lpstr>Slide 23</vt:lpstr>
      <vt:lpstr>روشهای جراحی درمان چاقی </vt:lpstr>
      <vt:lpstr>VERTICAL BANDING</vt:lpstr>
      <vt:lpstr>Slide 26</vt:lpstr>
      <vt:lpstr>حلقه دور معده (Banding)</vt:lpstr>
      <vt:lpstr>Slide 28</vt:lpstr>
      <vt:lpstr>برداشتن قسمت ذخیره ای معده  ( اسلیوگاستروکتومی) </vt:lpstr>
      <vt:lpstr>Slide 30</vt:lpstr>
      <vt:lpstr>Jejunoileal Bypass</vt:lpstr>
      <vt:lpstr>BPD &amp; BPD w/ DUODENAL SWITCH</vt:lpstr>
      <vt:lpstr>ROUX-EN-Y GASTRIC BYPASS</vt:lpstr>
      <vt:lpstr>Slide 34</vt:lpstr>
      <vt:lpstr>پلیسه زدن معده</vt:lpstr>
      <vt:lpstr>پلیسه زدن معده  </vt:lpstr>
      <vt:lpstr>بالون معده</vt:lpstr>
      <vt:lpstr>کدام روش جراحی چاقی بهتر است ؟( لاپاراسکوپی یا عمل باز ) </vt:lpstr>
      <vt:lpstr>مقایسه روش لاپاروسکوپی و جراحی باز</vt:lpstr>
      <vt:lpstr>عوارض بای پس روده </vt:lpstr>
      <vt:lpstr>عوارض BPD</vt:lpstr>
      <vt:lpstr>عوارض بای پس معده </vt:lpstr>
      <vt:lpstr>عوارض گاستروپلاستی </vt:lpstr>
      <vt:lpstr>عوارض مربوط به باندینگ معده </vt:lpstr>
      <vt:lpstr>عوارض جراحی Sleeve</vt:lpstr>
      <vt:lpstr>MORTALITY</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Surgery ?</dc:title>
  <dc:creator>site</dc:creator>
  <cp:lastModifiedBy>alireza</cp:lastModifiedBy>
  <cp:revision>88</cp:revision>
  <dcterms:created xsi:type="dcterms:W3CDTF">2010-09-29T06:10:52Z</dcterms:created>
  <dcterms:modified xsi:type="dcterms:W3CDTF">2011-06-19T06:15:24Z</dcterms:modified>
</cp:coreProperties>
</file>