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Default Extension="ppt" ContentType="application/vnd.ms-powerpoi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45" r:id="rId2"/>
    <p:sldId id="354" r:id="rId3"/>
    <p:sldId id="362" r:id="rId4"/>
    <p:sldId id="346" r:id="rId5"/>
    <p:sldId id="347" r:id="rId6"/>
    <p:sldId id="348" r:id="rId7"/>
    <p:sldId id="358" r:id="rId8"/>
    <p:sldId id="360" r:id="rId9"/>
    <p:sldId id="272" r:id="rId10"/>
    <p:sldId id="274" r:id="rId11"/>
    <p:sldId id="276" r:id="rId12"/>
    <p:sldId id="278" r:id="rId13"/>
    <p:sldId id="280" r:id="rId14"/>
    <p:sldId id="356" r:id="rId15"/>
    <p:sldId id="351" r:id="rId16"/>
    <p:sldId id="341" r:id="rId17"/>
    <p:sldId id="342" r:id="rId18"/>
    <p:sldId id="343" r:id="rId19"/>
    <p:sldId id="288" r:id="rId20"/>
    <p:sldId id="290" r:id="rId21"/>
    <p:sldId id="291" r:id="rId22"/>
    <p:sldId id="336" r:id="rId23"/>
    <p:sldId id="337" r:id="rId24"/>
    <p:sldId id="338" r:id="rId25"/>
    <p:sldId id="369" r:id="rId26"/>
    <p:sldId id="370" r:id="rId27"/>
    <p:sldId id="371" r:id="rId28"/>
    <p:sldId id="372" r:id="rId29"/>
    <p:sldId id="373" r:id="rId30"/>
    <p:sldId id="339" r:id="rId31"/>
    <p:sldId id="363" r:id="rId32"/>
    <p:sldId id="364" r:id="rId33"/>
    <p:sldId id="365" r:id="rId34"/>
    <p:sldId id="366" r:id="rId35"/>
    <p:sldId id="367" r:id="rId36"/>
    <p:sldId id="368" r:id="rId37"/>
    <p:sldId id="353" r:id="rId38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  <a:srgbClr val="FFFF66"/>
    <a:srgbClr val="FFFF00"/>
    <a:srgbClr val="FF9900"/>
    <a:srgbClr val="FF66CC"/>
    <a:srgbClr val="CC00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9513" autoAdjust="0"/>
    <p:restoredTop sz="90929"/>
  </p:normalViewPr>
  <p:slideViewPr>
    <p:cSldViewPr>
      <p:cViewPr varScale="1">
        <p:scale>
          <a:sx n="63" d="100"/>
          <a:sy n="63" d="100"/>
        </p:scale>
        <p:origin x="-3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012406947890819"/>
          <c:y val="6.6350710900473994E-2"/>
          <c:w val="0.65880893300248422"/>
          <c:h val="0.86018957345971725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Before Ramadan</c:v>
                </c:pt>
              </c:strCache>
            </c:strRef>
          </c:tx>
          <c:spPr>
            <a:solidFill>
              <a:srgbClr val="FF0000"/>
            </a:solidFill>
            <a:ln w="12705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89</c:v>
                </c:pt>
                <c:pt idx="1">
                  <c:v>33</c:v>
                </c:pt>
                <c:pt idx="2">
                  <c:v>42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During Ramadan</c:v>
                </c:pt>
              </c:strCache>
            </c:strRef>
          </c:tx>
          <c:spPr>
            <a:solidFill>
              <a:srgbClr val="00FF00"/>
            </a:solidFill>
            <a:ln w="12705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89</c:v>
                </c:pt>
                <c:pt idx="1">
                  <c:v>25</c:v>
                </c:pt>
                <c:pt idx="2">
                  <c:v>45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After Ramadan</c:v>
                </c:pt>
              </c:strCache>
            </c:strRef>
          </c:tx>
          <c:spPr>
            <a:solidFill>
              <a:srgbClr val="FFFF00"/>
            </a:solidFill>
            <a:ln w="12705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  <c:pt idx="0">
                  <c:v>85</c:v>
                </c:pt>
                <c:pt idx="1">
                  <c:v>43</c:v>
                </c:pt>
                <c:pt idx="2">
                  <c:v>32</c:v>
                </c:pt>
              </c:numCache>
            </c:numRef>
          </c:val>
        </c:ser>
        <c:axId val="59898880"/>
        <c:axId val="61752448"/>
      </c:barChart>
      <c:catAx>
        <c:axId val="59898880"/>
        <c:scaling>
          <c:orientation val="minMax"/>
        </c:scaling>
        <c:axPos val="b"/>
        <c:numFmt formatCode="General" sourceLinked="1"/>
        <c:tickLblPos val="nextTo"/>
        <c:spPr>
          <a:ln w="2541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401" b="1" i="0" u="none" strike="noStrik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61752448"/>
        <c:crosses val="autoZero"/>
        <c:auto val="1"/>
        <c:lblAlgn val="ctr"/>
        <c:lblOffset val="100"/>
        <c:tickLblSkip val="1"/>
        <c:tickMarkSkip val="1"/>
      </c:catAx>
      <c:valAx>
        <c:axId val="6175244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801" b="1" i="0" u="none" strike="noStrike" baseline="0">
                    <a:solidFill>
                      <a:srgbClr val="FFFFFF"/>
                    </a:solidFill>
                    <a:latin typeface="Mitra"/>
                    <a:ea typeface="Mitra"/>
                    <a:cs typeface="Mitra"/>
                  </a:defRPr>
                </a:pPr>
                <a:r>
                  <a:rPr lang="en-US" dirty="0" smtClean="0">
                    <a:latin typeface="+mj-lt"/>
                  </a:rPr>
                  <a:t>%</a:t>
                </a:r>
                <a:endParaRPr lang="en-US" dirty="0">
                  <a:latin typeface="+mj-lt"/>
                </a:endParaRPr>
              </a:p>
            </c:rich>
          </c:tx>
          <c:layout>
            <c:manualLayout>
              <c:xMode val="edge"/>
              <c:yMode val="edge"/>
              <c:x val="9.9255583126551181E-3"/>
              <c:y val="0.48578199052132703"/>
            </c:manualLayout>
          </c:layout>
          <c:spPr>
            <a:noFill/>
            <a:ln w="25410">
              <a:noFill/>
            </a:ln>
          </c:spPr>
        </c:title>
        <c:numFmt formatCode="General" sourceLinked="1"/>
        <c:tickLblPos val="nextTo"/>
        <c:spPr>
          <a:ln w="2541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401" b="1" i="0" u="none" strike="noStrik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59898880"/>
        <c:crosses val="autoZero"/>
        <c:crossBetween val="between"/>
        <c:majorUnit val="20"/>
      </c:valAx>
      <c:spPr>
        <a:noFill/>
        <a:ln w="25410">
          <a:noFill/>
        </a:ln>
      </c:spPr>
    </c:plotArea>
    <c:legend>
      <c:legendPos val="r"/>
      <c:layout>
        <c:manualLayout>
          <c:xMode val="edge"/>
          <c:yMode val="edge"/>
          <c:x val="0.82133995037220842"/>
          <c:y val="0.39573459715639808"/>
          <c:w val="0.17369727047146463"/>
          <c:h val="0.20142180094786741"/>
        </c:manualLayout>
      </c:layout>
      <c:spPr>
        <a:noFill/>
        <a:ln w="25410">
          <a:noFill/>
        </a:ln>
      </c:spPr>
      <c:txPr>
        <a:bodyPr/>
        <a:lstStyle/>
        <a:p>
          <a:pPr>
            <a:defRPr sz="1100" b="1" i="0" u="none" strike="noStrike" baseline="0">
              <a:solidFill>
                <a:srgbClr val="FFFFFF"/>
              </a:solidFill>
              <a:latin typeface="Mitra"/>
              <a:ea typeface="Mitra"/>
              <a:cs typeface="Mitra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0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6984126984127032"/>
          <c:y val="6.7146282973621282E-2"/>
          <c:w val="0.5853760165225248"/>
          <c:h val="0.8168568107343297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Before Ramadan</c:v>
                </c:pt>
              </c:strCache>
            </c:strRef>
          </c:tx>
          <c:spPr>
            <a:solidFill>
              <a:srgbClr val="FF0000"/>
            </a:solidFill>
            <a:ln w="15158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55</c:v>
                </c:pt>
                <c:pt idx="1">
                  <c:v>63</c:v>
                </c:pt>
                <c:pt idx="2">
                  <c:v>72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During Ramadan</c:v>
                </c:pt>
              </c:strCache>
            </c:strRef>
          </c:tx>
          <c:spPr>
            <a:solidFill>
              <a:srgbClr val="00FF00"/>
            </a:solidFill>
            <a:ln w="15158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78</c:v>
                </c:pt>
                <c:pt idx="1">
                  <c:v>25</c:v>
                </c:pt>
                <c:pt idx="2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After Ramadan </c:v>
                </c:pt>
              </c:strCache>
            </c:strRef>
          </c:tx>
          <c:spPr>
            <a:solidFill>
              <a:srgbClr val="FFFF00"/>
            </a:solidFill>
            <a:ln w="15158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  <c:pt idx="0">
                  <c:v>72</c:v>
                </c:pt>
                <c:pt idx="1">
                  <c:v>33</c:v>
                </c:pt>
                <c:pt idx="2">
                  <c:v>75</c:v>
                </c:pt>
              </c:numCache>
            </c:numRef>
          </c:val>
        </c:ser>
        <c:axId val="64441728"/>
        <c:axId val="64502016"/>
      </c:barChart>
      <c:catAx>
        <c:axId val="64441728"/>
        <c:scaling>
          <c:orientation val="minMax"/>
        </c:scaling>
        <c:axPos val="b"/>
        <c:numFmt formatCode="General" sourceLinked="1"/>
        <c:tickLblPos val="nextTo"/>
        <c:spPr>
          <a:ln w="30317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214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64502016"/>
        <c:crosses val="autoZero"/>
        <c:auto val="1"/>
        <c:lblAlgn val="ctr"/>
        <c:lblOffset val="100"/>
        <c:tickLblSkip val="1"/>
        <c:tickMarkSkip val="1"/>
      </c:catAx>
      <c:valAx>
        <c:axId val="64502016"/>
        <c:scaling>
          <c:orientation val="minMax"/>
          <c:max val="100"/>
        </c:scaling>
        <c:axPos val="l"/>
        <c:title>
          <c:tx>
            <c:rich>
              <a:bodyPr/>
              <a:lstStyle/>
              <a:p>
                <a:pPr>
                  <a:defRPr sz="1671" b="1" i="0" u="none" strike="noStrike" baseline="0">
                    <a:solidFill>
                      <a:srgbClr val="FFFFFF"/>
                    </a:solidFill>
                    <a:latin typeface="Mitra"/>
                    <a:ea typeface="Mitra"/>
                    <a:cs typeface="Mitra"/>
                  </a:defRPr>
                </a:pPr>
                <a:r>
                  <a:rPr lang="en-US" dirty="0" smtClean="0">
                    <a:latin typeface="+mj-lt"/>
                  </a:rPr>
                  <a:t>%</a:t>
                </a:r>
                <a:endParaRPr lang="fa-IR" dirty="0">
                  <a:latin typeface="+mj-lt"/>
                </a:endParaRPr>
              </a:p>
            </c:rich>
          </c:tx>
          <c:layout>
            <c:manualLayout>
              <c:xMode val="edge"/>
              <c:yMode val="edge"/>
              <c:x val="1.7460317460317461E-2"/>
              <c:y val="0.43884892086331007"/>
            </c:manualLayout>
          </c:layout>
          <c:spPr>
            <a:noFill/>
            <a:ln w="30317">
              <a:noFill/>
            </a:ln>
          </c:spPr>
        </c:title>
        <c:numFmt formatCode="General" sourceLinked="1"/>
        <c:tickLblPos val="nextTo"/>
        <c:spPr>
          <a:ln w="30317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671" b="1" i="0" u="none" strike="noStrik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64441728"/>
        <c:crosses val="autoZero"/>
        <c:crossBetween val="between"/>
        <c:majorUnit val="20"/>
      </c:valAx>
      <c:spPr>
        <a:noFill/>
        <a:ln w="30317">
          <a:noFill/>
        </a:ln>
      </c:spPr>
    </c:plotArea>
    <c:legend>
      <c:legendPos val="r"/>
      <c:layout>
        <c:manualLayout>
          <c:xMode val="edge"/>
          <c:yMode val="edge"/>
          <c:x val="0.78256576739382988"/>
          <c:y val="0.38848920863309422"/>
          <c:w val="0.21267238931199209"/>
          <c:h val="0.23590109352563432"/>
        </c:manualLayout>
      </c:layout>
      <c:spPr>
        <a:noFill/>
        <a:ln w="30317">
          <a:noFill/>
        </a:ln>
      </c:spPr>
      <c:txPr>
        <a:bodyPr/>
        <a:lstStyle/>
        <a:p>
          <a:pPr>
            <a:defRPr sz="1313" b="1" i="0" u="none" strike="noStrike" baseline="0">
              <a:solidFill>
                <a:srgbClr val="FFFFFF"/>
              </a:solidFill>
              <a:latin typeface="Mitra"/>
              <a:ea typeface="Mitra"/>
              <a:cs typeface="Mitra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14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409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04" y="0"/>
            <a:ext cx="2981409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2981409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04" y="8831059"/>
            <a:ext cx="2981409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AC2EDB1-1643-4A77-9AF0-8599DF1B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409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04" y="0"/>
            <a:ext cx="2981409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9787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357" y="4415530"/>
            <a:ext cx="5047100" cy="4183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2981409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04" y="8831059"/>
            <a:ext cx="2981409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72828D9-4AC3-4F46-9127-0D11CEF90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34F31F-AE60-4283-8CB1-EFE8EA1395C4}" type="slidenum">
              <a:rPr lang="en-US"/>
              <a:pPr/>
              <a:t>9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018" y="4415530"/>
            <a:ext cx="5505778" cy="418360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42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558013-EB30-48FA-96CC-BE710D1FF9FA}" type="slidenum">
              <a:rPr lang="en-US"/>
              <a:pPr/>
              <a:t>10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018" y="4415530"/>
            <a:ext cx="5505778" cy="418360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42 - A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8E292E-873E-445F-A168-90504A6F1D53}" type="slidenum">
              <a:rPr lang="en-US"/>
              <a:pPr/>
              <a:t>11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018" y="4415530"/>
            <a:ext cx="5505778" cy="418360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43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9904C9-DB2E-4483-A2DE-E65E1ABBD0A8}" type="slidenum">
              <a:rPr lang="en-US"/>
              <a:pPr/>
              <a:t>12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018" y="4415530"/>
            <a:ext cx="5505778" cy="418360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z="1000" smtClean="0"/>
              <a:t>44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74E586-7A63-4BEF-977F-5BEF1BD77536}" type="slidenum">
              <a:rPr lang="en-US"/>
              <a:pPr/>
              <a:t>13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018" y="4415530"/>
            <a:ext cx="5505778" cy="418360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latin typeface="MS Shell Dlg" charset="0"/>
              </a:rPr>
              <a:t>45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27C6A7-880E-43F5-9FB6-2BE5FB888937}" type="slidenum">
              <a:rPr lang="en-US"/>
              <a:pPr/>
              <a:t>14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018" y="4415530"/>
            <a:ext cx="5505778" cy="418360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47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74077-5AB0-469F-A254-C8FB1544CD5A}" type="slidenum">
              <a:rPr lang="en-US"/>
              <a:pPr/>
              <a:t>19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018" y="4415530"/>
            <a:ext cx="5505778" cy="418360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49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226F41-029C-48A2-8B6F-6CA439BA70C2}" type="slidenum">
              <a:rPr lang="en-US"/>
              <a:pPr/>
              <a:t>20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018" y="4415530"/>
            <a:ext cx="5505778" cy="418360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50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5BAD7-3E0A-4189-B976-B9092838B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5735B-C808-46A2-B788-D4900321C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CF278-3EFB-47CF-B435-9BCB62888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3B2C7-3D18-4C40-8EA3-FB8C86361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A7568-A3AF-44F6-908C-6C3D605A6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0" y="1295400"/>
            <a:ext cx="76962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2BA62-288A-4993-A2C5-7879BE786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82DCB-C8F3-408F-8CE7-BD4BCE88A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77E96-EF02-44FE-A24C-5AEAE29DB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8B22D-6140-4875-88E1-80799033A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112DF-84FA-485D-931B-AC83F7650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294AE-E057-4593-B8C9-3558B01EA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3269F-446C-4BAF-AECC-5C63F3987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F53B9-F0DF-4138-BA27-DD3F20F43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8B43B-3538-4779-B03A-152886E86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rgbClr val="0033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C18688F-AC1A-459D-8626-97E88A55D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Presentation1.ppt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2.x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?term=Hassanein%20M%5bAuthor%5d&amp;cauthor=true&amp;cauthor_uid=21568833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>
            <p:ph/>
          </p:nvPr>
        </p:nvGraphicFramePr>
        <p:xfrm>
          <a:off x="34925" y="-100013"/>
          <a:ext cx="9072563" cy="7100888"/>
        </p:xfrm>
        <a:graphic>
          <a:graphicData uri="http://schemas.openxmlformats.org/presentationml/2006/ole">
            <p:oleObj spid="_x0000_s1026" name="Presentation" r:id="rId3" imgW="4572180" imgH="3428932" progId="PowerPoint.Show.8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9144000" cy="685800"/>
          </a:xfrm>
        </p:spPr>
        <p:txBody>
          <a:bodyPr/>
          <a:lstStyle/>
          <a:p>
            <a:pPr eaLnBrk="1" hangingPunct="1"/>
            <a:r>
              <a:rPr lang="en-US" sz="2200" b="1" smtClean="0">
                <a:solidFill>
                  <a:srgbClr val="66FFFF"/>
                </a:solidFill>
              </a:rPr>
              <a:t>The distribution of individual values of glycosylated hemoglobin in both groups of subjects before fasting at the end of one month of fasting.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066800"/>
            <a:ext cx="8610600" cy="551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99FF33"/>
                </a:solidFill>
              </a:rPr>
              <a:t>Energy intake and serum lipid variables during Ramadan fasting in diabetics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153400" cy="4876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b="1" smtClean="0">
                <a:solidFill>
                  <a:schemeClr val="bg1"/>
                </a:solidFill>
              </a:rPr>
              <a:t>The amount of energy (calorie) intake have been reported in some of the literature, indicating a decrease in energy intake.Most patients with diabetes type 2 and diabetes type 1 show no change or a slight decrease in concentrationof total cholestrol and triglyceride. Increase in total cholesterol levels during Ramadan seldom occurs.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738188" y="1268413"/>
          <a:ext cx="7673975" cy="4021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55775" y="5029200"/>
            <a:ext cx="9989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600" b="1" dirty="0" smtClean="0">
                <a:solidFill>
                  <a:schemeClr val="bg1"/>
                </a:solidFill>
                <a:latin typeface="Symbol" pitchFamily="18" charset="2"/>
              </a:rPr>
              <a:t>³25 </a:t>
            </a:r>
            <a:r>
              <a:rPr lang="en-US" sz="1600" b="1" dirty="0">
                <a:solidFill>
                  <a:schemeClr val="bg1"/>
                </a:solidFill>
              </a:rPr>
              <a:t>kg/m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505200" y="5029200"/>
            <a:ext cx="12971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600" b="1" dirty="0" smtClean="0">
                <a:solidFill>
                  <a:schemeClr val="bg1"/>
                </a:solidFill>
                <a:latin typeface="Symbol" pitchFamily="18" charset="2"/>
              </a:rPr>
              <a:t>³90 </a:t>
            </a:r>
            <a:r>
              <a:rPr lang="en-US" sz="1600" b="1" dirty="0">
                <a:solidFill>
                  <a:schemeClr val="bg1"/>
                </a:solidFill>
                <a:latin typeface="Symbol" pitchFamily="18" charset="2"/>
              </a:rPr>
              <a:t>(</a:t>
            </a:r>
            <a:r>
              <a:rPr lang="en-US" sz="1600" b="1" dirty="0">
                <a:solidFill>
                  <a:schemeClr val="bg1"/>
                </a:solidFill>
              </a:rPr>
              <a:t>mmHg)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410200" y="5105400"/>
            <a:ext cx="12442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Symbol" pitchFamily="18" charset="2"/>
              </a:rPr>
              <a:t>³140 </a:t>
            </a:r>
            <a:r>
              <a:rPr lang="en-US" sz="1400" b="1" dirty="0">
                <a:solidFill>
                  <a:schemeClr val="bg1"/>
                </a:solidFill>
                <a:latin typeface="Symbol" pitchFamily="18" charset="2"/>
              </a:rPr>
              <a:t>(</a:t>
            </a:r>
            <a:r>
              <a:rPr lang="en-US" sz="1400" b="1" dirty="0">
                <a:solidFill>
                  <a:schemeClr val="bg1"/>
                </a:solidFill>
              </a:rPr>
              <a:t>mmHg</a:t>
            </a:r>
            <a:r>
              <a:rPr lang="en-US" sz="1400" b="1" dirty="0">
                <a:solidFill>
                  <a:schemeClr val="bg1"/>
                </a:solidFill>
                <a:latin typeface="Symbol" pitchFamily="18" charset="2"/>
              </a:rPr>
              <a:t>)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981200" y="5410200"/>
            <a:ext cx="541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400" b="1">
                <a:solidFill>
                  <a:schemeClr val="bg1"/>
                </a:solidFill>
              </a:rPr>
              <a:t>BMI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429000" y="5457825"/>
            <a:ext cx="994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200" b="1" dirty="0" smtClean="0">
                <a:solidFill>
                  <a:schemeClr val="bg1"/>
                </a:solidFill>
                <a:cs typeface="Mitra" pitchFamily="2" charset="-78"/>
              </a:rPr>
              <a:t>Diastolic BP</a:t>
            </a:r>
            <a:endParaRPr lang="en-US" sz="1200" b="1" dirty="0">
              <a:solidFill>
                <a:schemeClr val="bg1"/>
              </a:solidFill>
              <a:cs typeface="Mitra" pitchFamily="2" charset="-78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410200" y="5464175"/>
            <a:ext cx="10470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cs typeface="Mitra" pitchFamily="2" charset="-78"/>
              </a:rPr>
              <a:t>Systolic BP</a:t>
            </a:r>
            <a:endParaRPr lang="en-US" sz="1400" b="1" dirty="0">
              <a:solidFill>
                <a:schemeClr val="bg1"/>
              </a:solidFill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024"/>
          <p:cNvGraphicFramePr>
            <a:graphicFrameLocks noChangeAspect="1"/>
          </p:cNvGraphicFramePr>
          <p:nvPr>
            <p:ph type="chart" idx="1"/>
          </p:nvPr>
        </p:nvGraphicFramePr>
        <p:xfrm>
          <a:off x="685800" y="1981200"/>
          <a:ext cx="7772400" cy="4114800"/>
        </p:xfrm>
        <a:graphic>
          <a:graphicData uri="http://schemas.openxmlformats.org/presentationml/2006/ole">
            <p:oleObj spid="_x0000_s4098" name="Chart" r:id="rId4" imgW="7772400" imgH="4114800" progId="MSGraph.Chart.8">
              <p:embed followColorScheme="full"/>
            </p:oleObj>
          </a:graphicData>
        </a:graphic>
      </p:graphicFrame>
      <p:graphicFrame>
        <p:nvGraphicFramePr>
          <p:cNvPr id="10" name="Object 1025"/>
          <p:cNvGraphicFramePr>
            <a:graphicFrameLocks noChangeAspect="1"/>
          </p:cNvGraphicFramePr>
          <p:nvPr/>
        </p:nvGraphicFramePr>
        <p:xfrm>
          <a:off x="660400" y="889000"/>
          <a:ext cx="7747000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051720" y="5229200"/>
            <a:ext cx="11576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400" b="1" dirty="0" smtClean="0">
                <a:solidFill>
                  <a:schemeClr val="bg1"/>
                </a:solidFill>
                <a:cs typeface="Mitra" pitchFamily="2" charset="-78"/>
              </a:rPr>
              <a:t>&gt;139 </a:t>
            </a:r>
            <a:r>
              <a:rPr lang="en-US" sz="1400" b="1" dirty="0">
                <a:solidFill>
                  <a:schemeClr val="bg1"/>
                </a:solidFill>
                <a:cs typeface="Mitra" pitchFamily="2" charset="-78"/>
              </a:rPr>
              <a:t>(mg/dl)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635896" y="5229200"/>
            <a:ext cx="11576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400" b="1" dirty="0" smtClean="0">
                <a:solidFill>
                  <a:schemeClr val="bg1"/>
                </a:solidFill>
              </a:rPr>
              <a:t>&gt;239 </a:t>
            </a:r>
            <a:r>
              <a:rPr lang="en-US" sz="1400" b="1" dirty="0">
                <a:solidFill>
                  <a:schemeClr val="bg1"/>
                </a:solidFill>
              </a:rPr>
              <a:t>(mg/dl)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292080" y="5229200"/>
            <a:ext cx="115448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Symbol" pitchFamily="18" charset="2"/>
              </a:rPr>
              <a:t>³</a:t>
            </a:r>
            <a:r>
              <a:rPr lang="en-US" sz="1400" b="1" dirty="0" smtClean="0">
                <a:solidFill>
                  <a:schemeClr val="bg1"/>
                </a:solidFill>
              </a:rPr>
              <a:t>200 </a:t>
            </a:r>
            <a:r>
              <a:rPr lang="en-US" sz="1400" b="1" dirty="0">
                <a:solidFill>
                  <a:schemeClr val="bg1"/>
                </a:solidFill>
              </a:rPr>
              <a:t>(mg/dl)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339752" y="5517232"/>
            <a:ext cx="5341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MS Shell Dlg" charset="0"/>
                <a:cs typeface="Mitra" pitchFamily="2" charset="-78"/>
              </a:rPr>
              <a:t>FBS</a:t>
            </a:r>
            <a:endParaRPr lang="en-US" sz="1400" b="1" dirty="0">
              <a:solidFill>
                <a:schemeClr val="bg1"/>
              </a:solidFill>
              <a:latin typeface="MS Shell Dlg" charset="0"/>
              <a:cs typeface="Mitra" pitchFamily="2" charset="-78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779912" y="5589240"/>
            <a:ext cx="8771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chemeClr val="bg1"/>
                </a:solidFill>
                <a:latin typeface="MS Shell Dlg" charset="0"/>
                <a:cs typeface="Mitra" pitchFamily="2" charset="-78"/>
              </a:rPr>
              <a:t>Cholestrol</a:t>
            </a:r>
            <a:endParaRPr lang="en-US" sz="1200" b="1" dirty="0">
              <a:solidFill>
                <a:schemeClr val="bg1"/>
              </a:solidFill>
              <a:latin typeface="MS Shell Dlg" charset="0"/>
              <a:cs typeface="Mitra" pitchFamily="2" charset="-78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364088" y="5600273"/>
            <a:ext cx="9733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200" b="1" dirty="0" err="1" smtClean="0">
                <a:solidFill>
                  <a:schemeClr val="bg1"/>
                </a:solidFill>
                <a:latin typeface="MS Shell Dlg" charset="0"/>
                <a:cs typeface="Mitra" pitchFamily="2" charset="-78"/>
              </a:rPr>
              <a:t>Triglycrides</a:t>
            </a:r>
            <a:endParaRPr lang="en-US" sz="1200" b="1" dirty="0">
              <a:solidFill>
                <a:schemeClr val="bg1"/>
              </a:solidFill>
              <a:latin typeface="MS Shell Dlg" charset="0"/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pPr algn="l" eaLnBrk="1" hangingPunct="1"/>
            <a:r>
              <a:rPr lang="en-US" b="1" smtClean="0">
                <a:solidFill>
                  <a:srgbClr val="66FF33"/>
                </a:solidFill>
              </a:rPr>
              <a:t>The principles of pre-Ramadan consideration are: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600200"/>
            <a:ext cx="9144000" cy="5105400"/>
          </a:xfrm>
        </p:spPr>
        <p:txBody>
          <a:bodyPr/>
          <a:lstStyle/>
          <a:p>
            <a:pPr marL="609600" indent="-609600" algn="l" eaLnBrk="1" hangingPunct="1">
              <a:buClr>
                <a:srgbClr val="FF3300"/>
              </a:buClr>
              <a:buSzPct val="125000"/>
              <a:buFontTx/>
              <a:buAutoNum type="alphaLcPeriod"/>
            </a:pPr>
            <a:r>
              <a:rPr lang="en-US" sz="3000" b="1" smtClean="0">
                <a:solidFill>
                  <a:schemeClr val="bg1"/>
                </a:solidFill>
              </a:rPr>
              <a:t>Assessment of physical well being;</a:t>
            </a:r>
          </a:p>
          <a:p>
            <a:pPr marL="609600" indent="-609600" algn="l" eaLnBrk="1" hangingPunct="1">
              <a:buClr>
                <a:srgbClr val="FF3300"/>
              </a:buClr>
              <a:buSzPct val="125000"/>
              <a:buFontTx/>
              <a:buAutoNum type="alphaLcPeriod"/>
            </a:pPr>
            <a:r>
              <a:rPr lang="en-US" sz="3000" b="1" smtClean="0">
                <a:solidFill>
                  <a:schemeClr val="bg1"/>
                </a:solidFill>
              </a:rPr>
              <a:t>Assessment of metabolic control;</a:t>
            </a:r>
          </a:p>
          <a:p>
            <a:pPr marL="609600" indent="-609600" algn="l" eaLnBrk="1" hangingPunct="1">
              <a:buClr>
                <a:srgbClr val="FF3300"/>
              </a:buClr>
              <a:buSzPct val="125000"/>
              <a:buFontTx/>
              <a:buAutoNum type="alphaLcPeriod"/>
            </a:pPr>
            <a:r>
              <a:rPr lang="en-US" sz="3000" b="1" smtClean="0">
                <a:solidFill>
                  <a:schemeClr val="bg1"/>
                </a:solidFill>
              </a:rPr>
              <a:t>Adjustment of the diet protocol for Ramadan fasting;</a:t>
            </a:r>
          </a:p>
          <a:p>
            <a:pPr marL="609600" indent="-609600" algn="l" eaLnBrk="1" hangingPunct="1">
              <a:buClr>
                <a:srgbClr val="FF3300"/>
              </a:buClr>
              <a:buSzPct val="125000"/>
              <a:buFontTx/>
              <a:buAutoNum type="alphaLcPeriod"/>
            </a:pPr>
            <a:r>
              <a:rPr lang="en-US" sz="3000" b="1" smtClean="0">
                <a:solidFill>
                  <a:schemeClr val="bg1"/>
                </a:solidFill>
              </a:rPr>
              <a:t>Adjustment of drug regimen;</a:t>
            </a:r>
          </a:p>
          <a:p>
            <a:pPr marL="609600" indent="-609600" algn="l" eaLnBrk="1" hangingPunct="1">
              <a:buClr>
                <a:srgbClr val="FF3300"/>
              </a:buClr>
              <a:buSzPct val="125000"/>
              <a:buFontTx/>
              <a:buAutoNum type="alphaLcPeriod"/>
            </a:pPr>
            <a:r>
              <a:rPr lang="en-US" sz="3000" b="1" smtClean="0">
                <a:solidFill>
                  <a:schemeClr val="bg1"/>
                </a:solidFill>
              </a:rPr>
              <a:t>Encouragement of continued proper physical activity;</a:t>
            </a:r>
          </a:p>
          <a:p>
            <a:pPr marL="609600" indent="-609600" algn="l" eaLnBrk="1" hangingPunct="1">
              <a:buClr>
                <a:srgbClr val="FF3300"/>
              </a:buClr>
              <a:buSzPct val="125000"/>
              <a:buFontTx/>
              <a:buAutoNum type="alphaLcPeriod"/>
            </a:pPr>
            <a:r>
              <a:rPr lang="en-US" sz="3000" b="1" smtClean="0">
                <a:solidFill>
                  <a:schemeClr val="bg1"/>
                </a:solidFill>
              </a:rPr>
              <a:t>Recognition of warning symptoms dehydration,       hypoglycemia etc.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23850" y="476250"/>
            <a:ext cx="8496300" cy="59769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Recommendations for </a:t>
            </a:r>
            <a:r>
              <a:rPr lang="en-US" sz="2800" b="1" dirty="0" smtClean="0">
                <a:solidFill>
                  <a:srgbClr val="C00000"/>
                </a:solidFill>
              </a:rPr>
              <a:t>Management</a:t>
            </a:r>
            <a:r>
              <a:rPr lang="en-US" sz="3000" b="1" dirty="0" smtClean="0">
                <a:solidFill>
                  <a:srgbClr val="C00000"/>
                </a:solidFill>
              </a:rPr>
              <a:t> of Diabetes During Ramadan</a:t>
            </a:r>
          </a:p>
          <a:p>
            <a:pPr algn="ctr" eaLnBrk="1" hangingPunct="1">
              <a:buFontTx/>
              <a:buNone/>
            </a:pPr>
            <a:endParaRPr lang="en-US" sz="3000" b="1" dirty="0" smtClean="0">
              <a:solidFill>
                <a:srgbClr val="C00000"/>
              </a:solidFill>
            </a:endParaRPr>
          </a:p>
          <a:p>
            <a:pPr algn="ctr" eaLnBrk="1" hangingPunct="1">
              <a:buFontTx/>
              <a:buNone/>
            </a:pPr>
            <a:endParaRPr lang="en-US" sz="3000" b="1" dirty="0" smtClean="0">
              <a:solidFill>
                <a:srgbClr val="C00000"/>
              </a:solidFill>
            </a:endParaRPr>
          </a:p>
          <a:p>
            <a:pPr algn="ctr" eaLnBrk="1" hangingPunct="1">
              <a:lnSpc>
                <a:spcPct val="200000"/>
              </a:lnSpc>
              <a:buFontTx/>
              <a:buNone/>
            </a:pPr>
            <a:r>
              <a:rPr lang="en-US" sz="1500" b="1" dirty="0" err="1" smtClean="0">
                <a:solidFill>
                  <a:schemeClr val="bg1"/>
                </a:solidFill>
              </a:rPr>
              <a:t>Monira</a:t>
            </a:r>
            <a:r>
              <a:rPr lang="en-US" sz="1500" b="1" dirty="0" smtClean="0">
                <a:solidFill>
                  <a:schemeClr val="bg1"/>
                </a:solidFill>
              </a:rPr>
              <a:t> Al-</a:t>
            </a:r>
            <a:r>
              <a:rPr lang="en-US" sz="1500" b="1" dirty="0" err="1" smtClean="0">
                <a:solidFill>
                  <a:schemeClr val="bg1"/>
                </a:solidFill>
              </a:rPr>
              <a:t>Arouj</a:t>
            </a:r>
            <a:r>
              <a:rPr lang="en-US" sz="1500" b="1" dirty="0" smtClean="0">
                <a:solidFill>
                  <a:schemeClr val="bg1"/>
                </a:solidFill>
              </a:rPr>
              <a:t>, MD, </a:t>
            </a:r>
            <a:r>
              <a:rPr lang="en-US" sz="1500" b="1" dirty="0" err="1" smtClean="0">
                <a:solidFill>
                  <a:schemeClr val="bg1"/>
                </a:solidFill>
              </a:rPr>
              <a:t>Radhia</a:t>
            </a:r>
            <a:r>
              <a:rPr lang="en-US" sz="1500" b="1" dirty="0" smtClean="0">
                <a:solidFill>
                  <a:schemeClr val="bg1"/>
                </a:solidFill>
              </a:rPr>
              <a:t> </a:t>
            </a:r>
            <a:r>
              <a:rPr lang="en-US" sz="1500" b="1" dirty="0" err="1" smtClean="0">
                <a:solidFill>
                  <a:schemeClr val="bg1"/>
                </a:solidFill>
              </a:rPr>
              <a:t>Bouguerra</a:t>
            </a:r>
            <a:r>
              <a:rPr lang="en-US" sz="1500" b="1" dirty="0" smtClean="0">
                <a:solidFill>
                  <a:schemeClr val="bg1"/>
                </a:solidFill>
              </a:rPr>
              <a:t>, MD, John </a:t>
            </a:r>
            <a:r>
              <a:rPr lang="en-US" sz="1500" b="1" dirty="0" err="1" smtClean="0">
                <a:solidFill>
                  <a:schemeClr val="bg1"/>
                </a:solidFill>
              </a:rPr>
              <a:t>Buse</a:t>
            </a:r>
            <a:r>
              <a:rPr lang="en-US" sz="1500" b="1" dirty="0" smtClean="0">
                <a:solidFill>
                  <a:schemeClr val="bg1"/>
                </a:solidFill>
              </a:rPr>
              <a:t>, MD, PhD, </a:t>
            </a:r>
            <a:r>
              <a:rPr lang="en-US" sz="1500" b="1" dirty="0" err="1" smtClean="0">
                <a:solidFill>
                  <a:schemeClr val="bg1"/>
                </a:solidFill>
              </a:rPr>
              <a:t>Sherif</a:t>
            </a:r>
            <a:r>
              <a:rPr lang="en-US" sz="1500" b="1" dirty="0" smtClean="0">
                <a:solidFill>
                  <a:schemeClr val="bg1"/>
                </a:solidFill>
              </a:rPr>
              <a:t> Hafez, MD, FACP, Mohamed </a:t>
            </a:r>
            <a:r>
              <a:rPr lang="en-US" sz="1500" b="1" dirty="0" err="1" smtClean="0">
                <a:solidFill>
                  <a:schemeClr val="bg1"/>
                </a:solidFill>
              </a:rPr>
              <a:t>Hassanein</a:t>
            </a:r>
            <a:r>
              <a:rPr lang="en-US" sz="1500" b="1" dirty="0" smtClean="0">
                <a:solidFill>
                  <a:schemeClr val="bg1"/>
                </a:solidFill>
              </a:rPr>
              <a:t>, FRCP, </a:t>
            </a:r>
            <a:r>
              <a:rPr lang="en-US" sz="1500" b="1" dirty="0" err="1" smtClean="0">
                <a:solidFill>
                  <a:schemeClr val="bg1"/>
                </a:solidFill>
              </a:rPr>
              <a:t>Mahmoud</a:t>
            </a:r>
            <a:r>
              <a:rPr lang="en-US" sz="1500" b="1" dirty="0" smtClean="0">
                <a:solidFill>
                  <a:schemeClr val="bg1"/>
                </a:solidFill>
              </a:rPr>
              <a:t> </a:t>
            </a:r>
            <a:r>
              <a:rPr lang="en-US" sz="1500" b="1" dirty="0" err="1" smtClean="0">
                <a:solidFill>
                  <a:schemeClr val="bg1"/>
                </a:solidFill>
              </a:rPr>
              <a:t>Ashraf</a:t>
            </a:r>
            <a:r>
              <a:rPr lang="en-US" sz="1500" b="1" dirty="0" smtClean="0">
                <a:solidFill>
                  <a:schemeClr val="bg1"/>
                </a:solidFill>
              </a:rPr>
              <a:t> Ibrahim, MD, </a:t>
            </a:r>
            <a:r>
              <a:rPr lang="en-US" sz="1500" b="1" dirty="0" err="1" smtClean="0">
                <a:solidFill>
                  <a:schemeClr val="bg1"/>
                </a:solidFill>
              </a:rPr>
              <a:t>Faramarz</a:t>
            </a:r>
            <a:r>
              <a:rPr lang="en-US" sz="1500" b="1" dirty="0" smtClean="0">
                <a:solidFill>
                  <a:schemeClr val="bg1"/>
                </a:solidFill>
              </a:rPr>
              <a:t> Ismail-</a:t>
            </a:r>
            <a:r>
              <a:rPr lang="en-US" sz="1500" b="1" dirty="0" err="1" smtClean="0">
                <a:solidFill>
                  <a:schemeClr val="bg1"/>
                </a:solidFill>
              </a:rPr>
              <a:t>Beigi</a:t>
            </a:r>
            <a:r>
              <a:rPr lang="en-US" sz="1500" b="1" dirty="0" smtClean="0">
                <a:solidFill>
                  <a:schemeClr val="bg1"/>
                </a:solidFill>
              </a:rPr>
              <a:t>, MD, PhD, </a:t>
            </a:r>
            <a:r>
              <a:rPr lang="en-US" sz="1500" b="1" dirty="0" err="1" smtClean="0">
                <a:solidFill>
                  <a:schemeClr val="bg1"/>
                </a:solidFill>
              </a:rPr>
              <a:t>Imad</a:t>
            </a:r>
            <a:r>
              <a:rPr lang="en-US" sz="1500" b="1" dirty="0" smtClean="0">
                <a:solidFill>
                  <a:schemeClr val="bg1"/>
                </a:solidFill>
              </a:rPr>
              <a:t> El-</a:t>
            </a:r>
            <a:r>
              <a:rPr lang="en-US" sz="1500" b="1" dirty="0" err="1" smtClean="0">
                <a:solidFill>
                  <a:schemeClr val="bg1"/>
                </a:solidFill>
              </a:rPr>
              <a:t>Kebbi</a:t>
            </a:r>
            <a:r>
              <a:rPr lang="en-US" sz="1500" b="1" dirty="0" smtClean="0">
                <a:solidFill>
                  <a:schemeClr val="bg1"/>
                </a:solidFill>
              </a:rPr>
              <a:t>, MD, </a:t>
            </a:r>
            <a:r>
              <a:rPr lang="en-US" sz="1500" b="1" dirty="0" err="1" smtClean="0">
                <a:solidFill>
                  <a:schemeClr val="bg1"/>
                </a:solidFill>
              </a:rPr>
              <a:t>Oussama</a:t>
            </a:r>
            <a:r>
              <a:rPr lang="en-US" sz="1500" b="1" dirty="0" smtClean="0">
                <a:solidFill>
                  <a:schemeClr val="bg1"/>
                </a:solidFill>
              </a:rPr>
              <a:t> </a:t>
            </a:r>
            <a:r>
              <a:rPr lang="en-US" sz="1500" b="1" dirty="0" err="1" smtClean="0">
                <a:solidFill>
                  <a:schemeClr val="bg1"/>
                </a:solidFill>
              </a:rPr>
              <a:t>Khatib</a:t>
            </a:r>
            <a:r>
              <a:rPr lang="en-US" sz="1500" b="1" dirty="0" smtClean="0">
                <a:solidFill>
                  <a:schemeClr val="bg1"/>
                </a:solidFill>
              </a:rPr>
              <a:t>, MD, </a:t>
            </a:r>
            <a:r>
              <a:rPr lang="en-US" sz="1500" b="1" dirty="0" err="1" smtClean="0">
                <a:solidFill>
                  <a:schemeClr val="bg1"/>
                </a:solidFill>
              </a:rPr>
              <a:t>Phd</a:t>
            </a:r>
            <a:r>
              <a:rPr lang="en-US" sz="1500" b="1" dirty="0" smtClean="0">
                <a:solidFill>
                  <a:schemeClr val="bg1"/>
                </a:solidFill>
              </a:rPr>
              <a:t>, </a:t>
            </a:r>
            <a:r>
              <a:rPr lang="en-US" sz="1500" b="1" dirty="0" err="1" smtClean="0">
                <a:solidFill>
                  <a:schemeClr val="bg1"/>
                </a:solidFill>
              </a:rPr>
              <a:t>Suhail</a:t>
            </a:r>
            <a:r>
              <a:rPr lang="en-US" sz="1500" b="1" dirty="0" smtClean="0">
                <a:solidFill>
                  <a:schemeClr val="bg1"/>
                </a:solidFill>
              </a:rPr>
              <a:t> </a:t>
            </a:r>
            <a:r>
              <a:rPr lang="en-US" sz="1500" b="1" dirty="0" err="1" smtClean="0">
                <a:solidFill>
                  <a:schemeClr val="bg1"/>
                </a:solidFill>
              </a:rPr>
              <a:t>Kishawi</a:t>
            </a:r>
            <a:r>
              <a:rPr lang="en-US" sz="1500" b="1" dirty="0" smtClean="0">
                <a:solidFill>
                  <a:schemeClr val="bg1"/>
                </a:solidFill>
              </a:rPr>
              <a:t>, MD, </a:t>
            </a:r>
            <a:r>
              <a:rPr lang="en-US" sz="1500" b="1" dirty="0" err="1" smtClean="0">
                <a:solidFill>
                  <a:schemeClr val="bg1"/>
                </a:solidFill>
              </a:rPr>
              <a:t>Abdulrazzag</a:t>
            </a:r>
            <a:r>
              <a:rPr lang="en-US" sz="1500" b="1" dirty="0" smtClean="0">
                <a:solidFill>
                  <a:schemeClr val="bg1"/>
                </a:solidFill>
              </a:rPr>
              <a:t> Al-</a:t>
            </a:r>
            <a:r>
              <a:rPr lang="en-US" sz="1500" b="1" dirty="0" err="1" smtClean="0">
                <a:solidFill>
                  <a:schemeClr val="bg1"/>
                </a:solidFill>
              </a:rPr>
              <a:t>Madani</a:t>
            </a:r>
            <a:r>
              <a:rPr lang="en-US" sz="1500" b="1" dirty="0" smtClean="0">
                <a:solidFill>
                  <a:schemeClr val="bg1"/>
                </a:solidFill>
              </a:rPr>
              <a:t>, MD, </a:t>
            </a:r>
            <a:r>
              <a:rPr lang="en-US" sz="1500" b="1" dirty="0" err="1" smtClean="0">
                <a:solidFill>
                  <a:schemeClr val="bg1"/>
                </a:solidFill>
              </a:rPr>
              <a:t>Aly</a:t>
            </a:r>
            <a:r>
              <a:rPr lang="en-US" sz="1500" b="1" dirty="0" smtClean="0">
                <a:solidFill>
                  <a:schemeClr val="bg1"/>
                </a:solidFill>
              </a:rPr>
              <a:t> A. </a:t>
            </a:r>
            <a:r>
              <a:rPr lang="en-US" sz="1500" b="1" dirty="0" err="1" smtClean="0">
                <a:solidFill>
                  <a:schemeClr val="bg1"/>
                </a:solidFill>
              </a:rPr>
              <a:t>Mishal</a:t>
            </a:r>
            <a:r>
              <a:rPr lang="en-US" sz="1500" b="1" dirty="0" smtClean="0">
                <a:solidFill>
                  <a:schemeClr val="bg1"/>
                </a:solidFill>
              </a:rPr>
              <a:t>, MD, FACP, </a:t>
            </a:r>
            <a:r>
              <a:rPr lang="en-US" sz="1500" b="1" dirty="0" err="1" smtClean="0">
                <a:solidFill>
                  <a:schemeClr val="bg1"/>
                </a:solidFill>
              </a:rPr>
              <a:t>Masoud</a:t>
            </a:r>
            <a:r>
              <a:rPr lang="en-US" sz="1500" b="1" dirty="0" smtClean="0">
                <a:solidFill>
                  <a:schemeClr val="bg1"/>
                </a:solidFill>
              </a:rPr>
              <a:t> Al-</a:t>
            </a:r>
            <a:r>
              <a:rPr lang="en-US" sz="1500" b="1" dirty="0" err="1" smtClean="0">
                <a:solidFill>
                  <a:schemeClr val="bg1"/>
                </a:solidFill>
              </a:rPr>
              <a:t>Maskari</a:t>
            </a:r>
            <a:r>
              <a:rPr lang="en-US" sz="1500" b="1" dirty="0" smtClean="0">
                <a:solidFill>
                  <a:schemeClr val="bg1"/>
                </a:solidFill>
              </a:rPr>
              <a:t>, MD, </a:t>
            </a:r>
            <a:r>
              <a:rPr lang="en-US" sz="1500" b="1" dirty="0" err="1" smtClean="0">
                <a:solidFill>
                  <a:schemeClr val="bg1"/>
                </a:solidFill>
              </a:rPr>
              <a:t>Phd</a:t>
            </a:r>
            <a:r>
              <a:rPr lang="en-US" sz="1500" b="1" dirty="0" smtClean="0">
                <a:solidFill>
                  <a:schemeClr val="bg1"/>
                </a:solidFill>
              </a:rPr>
              <a:t>, </a:t>
            </a:r>
            <a:r>
              <a:rPr lang="en-US" sz="1500" b="1" dirty="0" err="1" smtClean="0">
                <a:solidFill>
                  <a:schemeClr val="bg1"/>
                </a:solidFill>
              </a:rPr>
              <a:t>Abdalla</a:t>
            </a:r>
            <a:r>
              <a:rPr lang="en-US" sz="1500" b="1" dirty="0" smtClean="0">
                <a:solidFill>
                  <a:schemeClr val="bg1"/>
                </a:solidFill>
              </a:rPr>
              <a:t> Ben </a:t>
            </a:r>
            <a:r>
              <a:rPr lang="en-US" sz="1500" b="1" dirty="0" err="1" smtClean="0">
                <a:solidFill>
                  <a:schemeClr val="bg1"/>
                </a:solidFill>
              </a:rPr>
              <a:t>Nakhi</a:t>
            </a:r>
            <a:r>
              <a:rPr lang="en-US" sz="1500" b="1" dirty="0" smtClean="0">
                <a:solidFill>
                  <a:schemeClr val="bg1"/>
                </a:solidFill>
              </a:rPr>
              <a:t>, MD and </a:t>
            </a:r>
            <a:r>
              <a:rPr lang="en-US" sz="1500" b="1" dirty="0" err="1" smtClean="0">
                <a:solidFill>
                  <a:schemeClr val="bg1"/>
                </a:solidFill>
              </a:rPr>
              <a:t>Khaled</a:t>
            </a:r>
            <a:r>
              <a:rPr lang="en-US" sz="1500" b="1" dirty="0" smtClean="0">
                <a:solidFill>
                  <a:schemeClr val="bg1"/>
                </a:solidFill>
              </a:rPr>
              <a:t> Al-</a:t>
            </a:r>
            <a:r>
              <a:rPr lang="en-US" sz="1500" b="1" dirty="0" err="1" smtClean="0">
                <a:solidFill>
                  <a:schemeClr val="bg1"/>
                </a:solidFill>
              </a:rPr>
              <a:t>Rubean</a:t>
            </a:r>
            <a:r>
              <a:rPr lang="en-US" sz="1500" b="1" dirty="0" smtClean="0">
                <a:solidFill>
                  <a:schemeClr val="bg1"/>
                </a:solidFill>
              </a:rPr>
              <a:t>, MD</a:t>
            </a:r>
          </a:p>
          <a:p>
            <a:pPr algn="ctr" eaLnBrk="1" hangingPunct="1">
              <a:lnSpc>
                <a:spcPct val="200000"/>
              </a:lnSpc>
              <a:buFontTx/>
              <a:buNone/>
            </a:pPr>
            <a:endParaRPr lang="en-US" sz="1500" b="1" dirty="0" smtClean="0"/>
          </a:p>
          <a:p>
            <a:pPr algn="just" eaLnBrk="1" hangingPunct="1">
              <a:lnSpc>
                <a:spcPct val="200000"/>
              </a:lnSpc>
              <a:buFontTx/>
              <a:buNone/>
            </a:pPr>
            <a:r>
              <a:rPr lang="en-US" sz="1600" dirty="0" smtClean="0">
                <a:solidFill>
                  <a:srgbClr val="00FFFF"/>
                </a:solidFill>
              </a:rPr>
              <a:t>Diabetes Care 2004; 28: 2305</a:t>
            </a:r>
          </a:p>
          <a:p>
            <a:pPr algn="ctr" eaLnBrk="1" hangingPunct="1">
              <a:lnSpc>
                <a:spcPct val="200000"/>
              </a:lnSpc>
              <a:buFontTx/>
              <a:buNone/>
            </a:pPr>
            <a:endParaRPr lang="en-US" sz="1500" b="1" dirty="0" smtClean="0"/>
          </a:p>
          <a:p>
            <a:pPr algn="ctr" eaLnBrk="1" hangingPunct="1">
              <a:lnSpc>
                <a:spcPct val="200000"/>
              </a:lnSpc>
              <a:buFontTx/>
              <a:buNone/>
            </a:pPr>
            <a:endParaRPr lang="en-US" sz="1500" b="1" dirty="0" smtClean="0"/>
          </a:p>
          <a:p>
            <a:pPr algn="ctr" eaLnBrk="1" hangingPunct="1">
              <a:lnSpc>
                <a:spcPct val="200000"/>
              </a:lnSpc>
              <a:buFontTx/>
              <a:buNone/>
            </a:pPr>
            <a:endParaRPr lang="en-US" sz="1500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04813"/>
            <a:ext cx="8459788" cy="1470025"/>
          </a:xfrm>
        </p:spPr>
        <p:txBody>
          <a:bodyPr/>
          <a:lstStyle/>
          <a:p>
            <a:pPr eaLnBrk="1" hangingPunct="1"/>
            <a:r>
              <a:rPr lang="en-US" sz="4200" b="1" smtClean="0">
                <a:solidFill>
                  <a:srgbClr val="00FF00"/>
                </a:solidFill>
              </a:rPr>
              <a:t>Major risks associated with fasting</a:t>
            </a:r>
            <a:r>
              <a:rPr lang="fa-IR" sz="4200" b="1" smtClean="0">
                <a:solidFill>
                  <a:srgbClr val="00FF00"/>
                </a:solidFill>
              </a:rPr>
              <a:t/>
            </a:r>
            <a:br>
              <a:rPr lang="fa-IR" sz="4200" b="1" smtClean="0">
                <a:solidFill>
                  <a:srgbClr val="00FF00"/>
                </a:solidFill>
              </a:rPr>
            </a:br>
            <a:r>
              <a:rPr lang="en-US" sz="4200" b="1" smtClean="0">
                <a:solidFill>
                  <a:srgbClr val="00FF00"/>
                </a:solidFill>
              </a:rPr>
              <a:t>in patients with diabetes</a:t>
            </a:r>
          </a:p>
        </p:txBody>
      </p:sp>
      <p:graphicFrame>
        <p:nvGraphicFramePr>
          <p:cNvPr id="120852" name="Group 20"/>
          <p:cNvGraphicFramePr>
            <a:graphicFrameLocks noGrp="1"/>
          </p:cNvGraphicFramePr>
          <p:nvPr>
            <p:ph type="subTitle" idx="1"/>
          </p:nvPr>
        </p:nvGraphicFramePr>
        <p:xfrm>
          <a:off x="323850" y="2133600"/>
          <a:ext cx="8496300" cy="4480560"/>
        </p:xfrm>
        <a:graphic>
          <a:graphicData uri="http://schemas.openxmlformats.org/drawingml/2006/table">
            <a:tbl>
              <a:tblPr/>
              <a:tblGrid>
                <a:gridCol w="8496300"/>
              </a:tblGrid>
              <a:tr h="1466850">
                <a:tc>
                  <a:txBody>
                    <a:bodyPr/>
                    <a:lstStyle/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Hypoglycemia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Hyperglycemia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Diabetic ketoacidosis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Dehydration and thrombosis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6309320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FFFF"/>
                </a:solidFill>
              </a:rPr>
              <a:t>Al-</a:t>
            </a:r>
            <a:r>
              <a:rPr lang="en-US" sz="1400" dirty="0" err="1" smtClean="0">
                <a:solidFill>
                  <a:srgbClr val="00FFFF"/>
                </a:solidFill>
              </a:rPr>
              <a:t>Arouj</a:t>
            </a:r>
            <a:r>
              <a:rPr lang="en-US" sz="1400" dirty="0" smtClean="0">
                <a:solidFill>
                  <a:srgbClr val="00FFFF"/>
                </a:solidFill>
              </a:rPr>
              <a:t> et al. Diabetes Care 2010; 33: 1895</a:t>
            </a: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-100013"/>
            <a:ext cx="7772400" cy="1470026"/>
          </a:xfrm>
        </p:spPr>
        <p:txBody>
          <a:bodyPr/>
          <a:lstStyle/>
          <a:p>
            <a:pPr eaLnBrk="1" hangingPunct="1"/>
            <a:r>
              <a:rPr lang="en-US" sz="3000" b="1" smtClean="0">
                <a:solidFill>
                  <a:srgbClr val="00FF00"/>
                </a:solidFill>
              </a:rPr>
              <a:t>Categories of risks in patients with type 1 or type 2 diabetes who fast during Ramadan</a:t>
            </a:r>
          </a:p>
        </p:txBody>
      </p:sp>
      <p:graphicFrame>
        <p:nvGraphicFramePr>
          <p:cNvPr id="121880" name="Group 24"/>
          <p:cNvGraphicFramePr>
            <a:graphicFrameLocks noGrp="1"/>
          </p:cNvGraphicFramePr>
          <p:nvPr>
            <p:ph type="subTitle" idx="1"/>
          </p:nvPr>
        </p:nvGraphicFramePr>
        <p:xfrm>
          <a:off x="142875" y="1412875"/>
          <a:ext cx="8893175" cy="5766816"/>
        </p:xfrm>
        <a:graphic>
          <a:graphicData uri="http://schemas.openxmlformats.org/drawingml/2006/table">
            <a:tbl>
              <a:tblPr/>
              <a:tblGrid>
                <a:gridCol w="8893175"/>
              </a:tblGrid>
              <a:tr h="1484313">
                <a:tc>
                  <a:txBody>
                    <a:bodyPr/>
                    <a:lstStyle/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Very high risk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Severe hypoglycemia within the last 3 months prior to Ramadan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Patient with a history of recurrent hypoglycemia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Patients with hypoglycemia unawareness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Patients with sustained poor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glycemic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control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Ketoacidosis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within the last 3 months prior to Ramadan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Type 1 diabetes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Acute illness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Hyperosmolar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hyperglycemic coma within the previous 3 months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Patients who perform intense physical labor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Pregnancy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Patients on chronic dialysis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6309320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FFFF"/>
                </a:solidFill>
              </a:rPr>
              <a:t>Al-</a:t>
            </a:r>
            <a:r>
              <a:rPr lang="en-US" sz="1400" dirty="0" err="1" smtClean="0">
                <a:solidFill>
                  <a:srgbClr val="00FFFF"/>
                </a:solidFill>
              </a:rPr>
              <a:t>Arouj</a:t>
            </a:r>
            <a:r>
              <a:rPr lang="en-US" sz="1400" dirty="0" smtClean="0">
                <a:solidFill>
                  <a:srgbClr val="00FFFF"/>
                </a:solidFill>
              </a:rPr>
              <a:t> et al. Diabetes Care 2010; 33: 1895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5288" y="117475"/>
            <a:ext cx="8458200" cy="1008063"/>
          </a:xfrm>
          <a:noFill/>
        </p:spPr>
        <p:txBody>
          <a:bodyPr/>
          <a:lstStyle/>
          <a:p>
            <a:pPr eaLnBrk="1" hangingPunct="1"/>
            <a:r>
              <a:rPr lang="en-US" sz="3000" b="1" smtClean="0">
                <a:solidFill>
                  <a:srgbClr val="FFFF00"/>
                </a:solidFill>
              </a:rPr>
              <a:t>Categories of risks in patients with type 1 or type 2 diabetes who fast during Ramadan </a:t>
            </a:r>
          </a:p>
        </p:txBody>
      </p:sp>
      <p:graphicFrame>
        <p:nvGraphicFramePr>
          <p:cNvPr id="122909" name="Group 29"/>
          <p:cNvGraphicFramePr>
            <a:graphicFrameLocks noGrp="1"/>
          </p:cNvGraphicFramePr>
          <p:nvPr>
            <p:ph type="subTitle" idx="1"/>
          </p:nvPr>
        </p:nvGraphicFramePr>
        <p:xfrm>
          <a:off x="107950" y="1341438"/>
          <a:ext cx="8820150" cy="5364480"/>
        </p:xfrm>
        <a:graphic>
          <a:graphicData uri="http://schemas.openxmlformats.org/drawingml/2006/table">
            <a:tbl>
              <a:tblPr/>
              <a:tblGrid>
                <a:gridCol w="8820150"/>
              </a:tblGrid>
              <a:tr h="154305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High risk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Patients with moderate hyperglycemia (average blood glucose between 150 and 300 mg/dl,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A1C 7.5–9.0%)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Patients with renal insufficiency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Patients with advanced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macrovascular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complications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People living alone that are treated with insulin or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sulfonylureas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Patients with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comorbid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conditions that present additional risk factors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Old age with ill health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Drugs that may affect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mentation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Moderate risk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Well-controlled patients treated with short-acting insulin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secretagogues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such as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repaglinide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nateglinide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Low risk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Well-controlled patients treated with diet alone,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metformin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acarbose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thiazolidinedione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or incretion drugs who are otherwise healthy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6309320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FFFF"/>
                </a:solidFill>
              </a:rPr>
              <a:t>Al-</a:t>
            </a:r>
            <a:r>
              <a:rPr lang="en-US" sz="1400" dirty="0" err="1" smtClean="0">
                <a:solidFill>
                  <a:srgbClr val="00FFFF"/>
                </a:solidFill>
              </a:rPr>
              <a:t>Arouj</a:t>
            </a:r>
            <a:r>
              <a:rPr lang="en-US" sz="1400" dirty="0" smtClean="0">
                <a:solidFill>
                  <a:srgbClr val="00FFFF"/>
                </a:solidFill>
              </a:rPr>
              <a:t> et al. Diabetes Care 2010; 33: 1895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2600" b="1" smtClean="0">
                <a:solidFill>
                  <a:srgbClr val="66FF33"/>
                </a:solidFill>
              </a:rPr>
              <a:t>RECOMMENDATIONS DURING RAMADAN FASTING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9144000" cy="6019800"/>
          </a:xfrm>
        </p:spPr>
        <p:txBody>
          <a:bodyPr/>
          <a:lstStyle/>
          <a:p>
            <a:pPr algn="l" eaLnBrk="1" hangingPunct="1"/>
            <a:r>
              <a:rPr lang="en-US" sz="2200" b="1" smtClean="0">
                <a:solidFill>
                  <a:srgbClr val="FF3300"/>
                </a:solidFill>
              </a:rPr>
              <a:t>I.</a:t>
            </a:r>
            <a:r>
              <a:rPr lang="en-US" sz="2200" smtClean="0"/>
              <a:t> </a:t>
            </a:r>
            <a:r>
              <a:rPr lang="en-US" sz="2200" b="1" smtClean="0">
                <a:solidFill>
                  <a:srgbClr val="FFFF00"/>
                </a:solidFill>
              </a:rPr>
              <a:t>Nutrition and Ramadan fasting:</a:t>
            </a:r>
          </a:p>
          <a:p>
            <a:pPr algn="l" eaLnBrk="1" hangingPunct="1"/>
            <a:r>
              <a:rPr lang="en-US" sz="2200" b="1" smtClean="0">
                <a:solidFill>
                  <a:schemeClr val="bg1"/>
                </a:solidFill>
              </a:rPr>
              <a:t>Dietary indiscretion during the non-fasting period with excessive gorging, or compensatory seating, of carbohydrate and fatty foods contributes to the tendency towards hyperglycemia and weight gain.</a:t>
            </a:r>
          </a:p>
          <a:p>
            <a:pPr algn="l" eaLnBrk="1" hangingPunct="1"/>
            <a:r>
              <a:rPr lang="en-US" sz="2200" b="1" smtClean="0">
                <a:solidFill>
                  <a:srgbClr val="FF3300"/>
                </a:solidFill>
              </a:rPr>
              <a:t>II.</a:t>
            </a:r>
            <a:r>
              <a:rPr lang="en-US" sz="2200" smtClean="0"/>
              <a:t> </a:t>
            </a:r>
            <a:r>
              <a:rPr lang="en-US" sz="2200" b="1" smtClean="0">
                <a:solidFill>
                  <a:srgbClr val="FFFF00"/>
                </a:solidFill>
              </a:rPr>
              <a:t>Physical activity and Ramadan fasting:</a:t>
            </a:r>
          </a:p>
          <a:p>
            <a:pPr algn="l" eaLnBrk="1" hangingPunct="1"/>
            <a:r>
              <a:rPr lang="en-US" sz="2200" b="1" smtClean="0">
                <a:solidFill>
                  <a:schemeClr val="bg1"/>
                </a:solidFill>
              </a:rPr>
              <a:t>It should be impressed upon diabetic patients that it is necessary to continue their usual physical activity especially during non-fasting periods</a:t>
            </a:r>
            <a:r>
              <a:rPr lang="en-US" sz="2200" b="1" smtClean="0"/>
              <a:t>.</a:t>
            </a:r>
          </a:p>
          <a:p>
            <a:pPr algn="l" eaLnBrk="1" hangingPunct="1"/>
            <a:r>
              <a:rPr lang="en-US" sz="2200" b="1" smtClean="0">
                <a:solidFill>
                  <a:srgbClr val="FF3300"/>
                </a:solidFill>
              </a:rPr>
              <a:t>III.</a:t>
            </a:r>
            <a:r>
              <a:rPr lang="en-US" sz="2200" smtClean="0"/>
              <a:t> </a:t>
            </a:r>
            <a:r>
              <a:rPr lang="en-US" sz="2200" b="1" smtClean="0">
                <a:solidFill>
                  <a:srgbClr val="FFFF00"/>
                </a:solidFill>
              </a:rPr>
              <a:t>Drug regiments for IDDM patients:</a:t>
            </a:r>
          </a:p>
          <a:p>
            <a:pPr algn="l" eaLnBrk="1" hangingPunct="1"/>
            <a:r>
              <a:rPr lang="en-US" sz="2200" b="1" smtClean="0">
                <a:solidFill>
                  <a:schemeClr val="bg1"/>
                </a:solidFill>
              </a:rPr>
              <a:t>It is fundamental to adjust the insulin regimen for good IDDM control during Ramadan fasting.</a:t>
            </a:r>
          </a:p>
          <a:p>
            <a:pPr algn="l" eaLnBrk="1" hangingPunct="1"/>
            <a:r>
              <a:rPr lang="en-US" sz="2200" b="1" smtClean="0">
                <a:solidFill>
                  <a:srgbClr val="FF3300"/>
                </a:solidFill>
              </a:rPr>
              <a:t>IV.</a:t>
            </a:r>
            <a:r>
              <a:rPr lang="en-US" sz="2200" smtClean="0"/>
              <a:t> </a:t>
            </a:r>
            <a:r>
              <a:rPr lang="en-US" sz="2200" b="1" smtClean="0">
                <a:solidFill>
                  <a:srgbClr val="FFFF00"/>
                </a:solidFill>
              </a:rPr>
              <a:t>Drug regimens for Type 2 patients:</a:t>
            </a:r>
          </a:p>
          <a:p>
            <a:pPr algn="l" eaLnBrk="1" hangingPunct="1"/>
            <a:r>
              <a:rPr lang="en-US" sz="2200" b="1" smtClean="0">
                <a:solidFill>
                  <a:schemeClr val="bg1"/>
                </a:solidFill>
              </a:rPr>
              <a:t>With proper changes in the dosage of hypoglycemia agents there will be low risk for hypoglycemia and hyperglycemia.</a:t>
            </a:r>
          </a:p>
          <a:p>
            <a:pPr algn="l" eaLnBrk="1" hangingPunct="1"/>
            <a:r>
              <a:rPr lang="en-US" sz="2200" b="1" smtClean="0">
                <a:solidFill>
                  <a:schemeClr val="bg1"/>
                </a:solidFill>
              </a:rPr>
              <a:t>The authors of the largest series of patients treated with glibenclamide during Ramadan recommended that diabetics switch the morning dose of this drug with the dosage taken at sunset.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040" y="620688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Evidence- Based Management of Diabetes During Ramadan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288" y="2365375"/>
            <a:ext cx="8443912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50000"/>
              </a:lnSpc>
              <a:spcBef>
                <a:spcPct val="20000"/>
              </a:spcBef>
              <a:buClr>
                <a:srgbClr val="808080"/>
              </a:buClr>
              <a:defRPr/>
            </a:pPr>
            <a:r>
              <a:rPr lang="en-US" sz="3000" b="1" kern="0" dirty="0" err="1">
                <a:solidFill>
                  <a:srgbClr val="FFFF00"/>
                </a:solidFill>
                <a:latin typeface="Albertus Medium" pitchFamily="34" charset="0"/>
                <a:cs typeface="Times New Roman" pitchFamily="18" charset="0"/>
              </a:rPr>
              <a:t>Fereidoun</a:t>
            </a:r>
            <a:r>
              <a:rPr lang="en-US" sz="3000" b="1" kern="0" dirty="0">
                <a:solidFill>
                  <a:srgbClr val="FFFF00"/>
                </a:solidFill>
                <a:latin typeface="Albertus Medium" pitchFamily="34" charset="0"/>
                <a:cs typeface="Times New Roman" pitchFamily="18" charset="0"/>
              </a:rPr>
              <a:t> </a:t>
            </a:r>
            <a:r>
              <a:rPr lang="en-US" sz="3000" b="1" kern="0" dirty="0" err="1">
                <a:solidFill>
                  <a:srgbClr val="FFFF00"/>
                </a:solidFill>
                <a:latin typeface="Albertus Medium" pitchFamily="34" charset="0"/>
                <a:cs typeface="Times New Roman" pitchFamily="18" charset="0"/>
              </a:rPr>
              <a:t>Azizi</a:t>
            </a:r>
            <a:r>
              <a:rPr lang="en-US" sz="3000" b="1" kern="0" dirty="0">
                <a:solidFill>
                  <a:srgbClr val="FFFF00"/>
                </a:solidFill>
                <a:latin typeface="Albertus Medium" pitchFamily="34" charset="0"/>
                <a:cs typeface="Times New Roman" pitchFamily="18" charset="0"/>
              </a:rPr>
              <a:t>, M.D.</a:t>
            </a: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  <a:buClr>
                <a:srgbClr val="808080"/>
              </a:buClr>
              <a:defRPr/>
            </a:pPr>
            <a:endParaRPr lang="en-US" sz="1600" b="1" kern="0" dirty="0">
              <a:solidFill>
                <a:srgbClr val="FFFF00"/>
              </a:solidFill>
              <a:latin typeface="Albertus Medium" pitchFamily="34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rgbClr val="808080"/>
              </a:buClr>
              <a:defRPr/>
            </a:pPr>
            <a:r>
              <a:rPr lang="en-US" sz="2400" b="1" i="1" kern="0" dirty="0">
                <a:solidFill>
                  <a:srgbClr val="FFFF00"/>
                </a:solidFill>
                <a:latin typeface="Albertus Medium" pitchFamily="34" charset="0"/>
                <a:cs typeface="Times New Roman" pitchFamily="18" charset="0"/>
              </a:rPr>
              <a:t>Professor of Internal Medicine &amp; Endocrinology</a:t>
            </a:r>
          </a:p>
          <a:p>
            <a:pPr marL="342900" indent="-342900" algn="ctr">
              <a:spcBef>
                <a:spcPct val="20000"/>
              </a:spcBef>
              <a:buClr>
                <a:srgbClr val="808080"/>
              </a:buClr>
              <a:defRPr/>
            </a:pPr>
            <a:r>
              <a:rPr lang="en-US" sz="2400" b="1" i="1" kern="0" dirty="0">
                <a:solidFill>
                  <a:srgbClr val="FFFF00"/>
                </a:solidFill>
                <a:latin typeface="Albertus Medium" pitchFamily="34" charset="0"/>
                <a:cs typeface="Times New Roman" pitchFamily="18" charset="0"/>
              </a:rPr>
              <a:t>Research institute for Endocrine Sciences</a:t>
            </a:r>
          </a:p>
          <a:p>
            <a:pPr marL="342900" indent="-342900" algn="ctr">
              <a:spcBef>
                <a:spcPct val="20000"/>
              </a:spcBef>
              <a:buClr>
                <a:srgbClr val="808080"/>
              </a:buClr>
              <a:defRPr/>
            </a:pPr>
            <a:r>
              <a:rPr lang="en-US" sz="2400" b="1" i="1" kern="0" smtClean="0">
                <a:solidFill>
                  <a:srgbClr val="FFFF00"/>
                </a:solidFill>
                <a:latin typeface="Albertus Medium" pitchFamily="34" charset="0"/>
                <a:cs typeface="Times New Roman" pitchFamily="18" charset="0"/>
              </a:rPr>
              <a:t>Shahid</a:t>
            </a:r>
            <a:r>
              <a:rPr lang="en-US" sz="2400" b="1" i="1" kern="0" dirty="0" smtClean="0">
                <a:solidFill>
                  <a:srgbClr val="FFFF00"/>
                </a:solidFill>
                <a:latin typeface="Albertus Medium" pitchFamily="34" charset="0"/>
                <a:cs typeface="Times New Roman" pitchFamily="18" charset="0"/>
              </a:rPr>
              <a:t> </a:t>
            </a:r>
            <a:r>
              <a:rPr lang="en-US" sz="2400" b="1" i="1" kern="0" dirty="0" err="1">
                <a:solidFill>
                  <a:srgbClr val="FFFF00"/>
                </a:solidFill>
                <a:latin typeface="Albertus Medium" pitchFamily="34" charset="0"/>
                <a:cs typeface="Times New Roman" pitchFamily="18" charset="0"/>
              </a:rPr>
              <a:t>Beheshti</a:t>
            </a:r>
            <a:r>
              <a:rPr lang="en-US" sz="2400" b="1" i="1" kern="0" dirty="0">
                <a:solidFill>
                  <a:srgbClr val="FFFF00"/>
                </a:solidFill>
                <a:latin typeface="Albertus Medium" pitchFamily="34" charset="0"/>
                <a:cs typeface="Times New Roman" pitchFamily="18" charset="0"/>
              </a:rPr>
              <a:t> University of Medical Sciences</a:t>
            </a:r>
          </a:p>
          <a:p>
            <a:pPr marL="342900" indent="-342900" algn="ctr">
              <a:spcBef>
                <a:spcPct val="20000"/>
              </a:spcBef>
              <a:buClr>
                <a:srgbClr val="808080"/>
              </a:buClr>
              <a:defRPr/>
            </a:pPr>
            <a:r>
              <a:rPr lang="en-US" sz="2400" b="1" i="1" kern="0" dirty="0">
                <a:solidFill>
                  <a:srgbClr val="FFFF00"/>
                </a:solidFill>
                <a:latin typeface="Albertus Medium" pitchFamily="34" charset="0"/>
                <a:cs typeface="Times New Roman" pitchFamily="18" charset="0"/>
              </a:rPr>
              <a:t>Tehran, I.R. Iran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defRPr/>
            </a:pPr>
            <a:endParaRPr lang="en-US" sz="2400" b="1" i="1" kern="0" dirty="0">
              <a:solidFill>
                <a:srgbClr val="3333FF"/>
              </a:solidFill>
              <a:latin typeface="Albertus Medium" pitchFamily="34" charset="0"/>
              <a:cs typeface="Times New Roman" pitchFamily="18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defRPr/>
            </a:pPr>
            <a:endParaRPr lang="en-US" sz="2400" b="1" i="1" kern="0" dirty="0">
              <a:solidFill>
                <a:srgbClr val="3333FF"/>
              </a:solidFill>
              <a:latin typeface="Albertus Medium" pitchFamily="34" charset="0"/>
              <a:cs typeface="Times New Roman" pitchFamily="18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defRPr/>
            </a:pPr>
            <a:r>
              <a:rPr lang="en-US" sz="2000" b="1" i="1" kern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Ramadan &amp; Health Conference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defRPr/>
            </a:pPr>
            <a:r>
              <a:rPr lang="en-US" sz="2000" b="1" i="1" kern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Jinnah </a:t>
            </a:r>
            <a:r>
              <a:rPr lang="en-US" sz="2000" b="1" i="1" kern="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Sindh</a:t>
            </a:r>
            <a:r>
              <a:rPr lang="en-US" sz="2000" b="1" i="1" kern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Medical University Karachi, Pakistan, October 2015</a:t>
            </a:r>
            <a:endParaRPr lang="en-US" sz="2000" b="1" i="1" kern="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5344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1"/>
                </a:solidFill>
              </a:rPr>
              <a:t>glycemic Events in Diabetics During Ramadan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304800" y="1752600"/>
          <a:ext cx="8458200" cy="4198938"/>
        </p:xfrm>
        <a:graphic>
          <a:graphicData uri="http://schemas.openxmlformats.org/presentationml/2006/ole">
            <p:oleObj spid="_x0000_s5122" name="Chart" r:id="rId4" imgW="8696249" imgH="4124249" progId="MSGraph.Chart.8">
              <p:embed followColorScheme="full"/>
            </p:oleObj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6291263"/>
            <a:ext cx="2371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FF00"/>
                </a:solidFill>
              </a:rPr>
              <a:t>Belkhadir J: BMJ 307: 1993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077200" cy="1143000"/>
          </a:xfrm>
        </p:spPr>
        <p:txBody>
          <a:bodyPr/>
          <a:lstStyle/>
          <a:p>
            <a:pPr eaLnBrk="1" hangingPunct="1"/>
            <a:r>
              <a:rPr lang="en-US" sz="3800" b="1" smtClean="0">
                <a:solidFill>
                  <a:srgbClr val="00FF00"/>
                </a:solidFill>
              </a:rPr>
              <a:t>Repaglinide Versus Glibenclamide in Type 2  Diabetes During Ramadan</a:t>
            </a:r>
          </a:p>
        </p:txBody>
      </p:sp>
      <p:graphicFrame>
        <p:nvGraphicFramePr>
          <p:cNvPr id="59494" name="Group 102"/>
          <p:cNvGraphicFramePr>
            <a:graphicFrameLocks noGrp="1"/>
          </p:cNvGraphicFramePr>
          <p:nvPr>
            <p:ph type="tbl" idx="1"/>
          </p:nvPr>
        </p:nvGraphicFramePr>
        <p:xfrm>
          <a:off x="533400" y="1828800"/>
          <a:ext cx="8001000" cy="3087624"/>
        </p:xfrm>
        <a:graphic>
          <a:graphicData uri="http://schemas.openxmlformats.org/drawingml/2006/table">
            <a:tbl>
              <a:tblPr/>
              <a:tblGrid>
                <a:gridCol w="2819400"/>
                <a:gridCol w="2513013"/>
                <a:gridCol w="2668587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Repaglinide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Glibenclamide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¯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Fructosamine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mol/l)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-16.9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±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-6.9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±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Hypoglycemia%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2.8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84" name="Text Box 98"/>
          <p:cNvSpPr txBox="1">
            <a:spLocks noChangeArrowheads="1"/>
          </p:cNvSpPr>
          <p:nvPr/>
        </p:nvSpPr>
        <p:spPr bwMode="auto">
          <a:xfrm>
            <a:off x="609600" y="5029200"/>
            <a:ext cx="1231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*</a:t>
            </a:r>
            <a:r>
              <a:rPr lang="en-US" sz="2000" b="1">
                <a:solidFill>
                  <a:schemeClr val="bg1"/>
                </a:solidFill>
              </a:rPr>
              <a:t> p&lt;0.001</a:t>
            </a:r>
          </a:p>
        </p:txBody>
      </p:sp>
      <p:sp>
        <p:nvSpPr>
          <p:cNvPr id="32785" name="Text Box 99"/>
          <p:cNvSpPr txBox="1">
            <a:spLocks noChangeArrowheads="1"/>
          </p:cNvSpPr>
          <p:nvPr/>
        </p:nvSpPr>
        <p:spPr bwMode="auto">
          <a:xfrm>
            <a:off x="4343400" y="5029200"/>
            <a:ext cx="4110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FFFF"/>
                </a:solidFill>
              </a:rPr>
              <a:t>Mafauzy, Diab Res Clin Pract 2002; 58:45-53</a:t>
            </a:r>
          </a:p>
        </p:txBody>
      </p:sp>
      <p:sp>
        <p:nvSpPr>
          <p:cNvPr id="32786" name="Text Box 100"/>
          <p:cNvSpPr txBox="1">
            <a:spLocks noChangeArrowheads="1"/>
          </p:cNvSpPr>
          <p:nvPr/>
        </p:nvSpPr>
        <p:spPr bwMode="auto">
          <a:xfrm>
            <a:off x="304800" y="6096000"/>
            <a:ext cx="883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FFFF66"/>
                </a:solidFill>
              </a:rPr>
              <a:t>Repaglinide is an insulin secretogogue with a rapid onset and relatively short duration of action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z="4200" b="1" i="1" smtClean="0">
                <a:solidFill>
                  <a:srgbClr val="FFFF00"/>
                </a:solidFill>
              </a:rPr>
              <a:t>Drug regimens for Type 1 patients:</a:t>
            </a:r>
            <a:endParaRPr lang="en-US" sz="4200" b="1" smtClean="0">
              <a:solidFill>
                <a:srgbClr val="FFFF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143000"/>
            <a:ext cx="8382000" cy="5486400"/>
          </a:xfrm>
        </p:spPr>
        <p:txBody>
          <a:bodyPr/>
          <a:lstStyle/>
          <a:p>
            <a:pPr algn="just" eaLnBrk="1" hangingPunct="1"/>
            <a:r>
              <a:rPr lang="en-US" sz="3000" smtClean="0">
                <a:solidFill>
                  <a:schemeClr val="bg1"/>
                </a:solidFill>
              </a:rPr>
              <a:t>Some experienced physicians conclude Ramadan fasting is safe for Type 1 patients with proper self-monitoring and close professional supervision. It is fundamental to adjust the insulin regimen for good Type 1 control during Ramadan fasting. Two insulin therapy methods have been studied successfully:</a:t>
            </a:r>
          </a:p>
          <a:p>
            <a:pPr algn="just" eaLnBrk="1" hangingPunct="1"/>
            <a:endParaRPr lang="en-US" sz="3000" smtClean="0">
              <a:solidFill>
                <a:schemeClr val="bg1"/>
              </a:solidFill>
            </a:endParaRPr>
          </a:p>
          <a:p>
            <a:pPr algn="just" eaLnBrk="1" hangingPunct="1"/>
            <a:r>
              <a:rPr lang="en-US" sz="3000" smtClean="0">
                <a:solidFill>
                  <a:srgbClr val="00FFFF"/>
                </a:solidFill>
              </a:rPr>
              <a:t>1. Three-dose insulin regimen: two doses before meals (sunset and dawn) of short-acting insulin and one dose in the late evening of intermediate-acting insulin.</a:t>
            </a:r>
          </a:p>
          <a:p>
            <a:pPr eaLnBrk="1" hangingPunct="1"/>
            <a:endParaRPr lang="en-US" sz="3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762000"/>
            <a:ext cx="8763000" cy="5715000"/>
          </a:xfrm>
        </p:spPr>
        <p:txBody>
          <a:bodyPr/>
          <a:lstStyle/>
          <a:p>
            <a:pPr algn="just" eaLnBrk="1" hangingPunct="1"/>
            <a:r>
              <a:rPr lang="en-US" sz="2400" smtClean="0">
                <a:solidFill>
                  <a:srgbClr val="00FFFF"/>
                </a:solidFill>
              </a:rPr>
              <a:t>2. Two-dose insulin regimen: Evening insulin combined with short-acting and medium-acting insulin equivalent to the previous morning dosage, and a pre-dawn insulin consisting only of a regular dosage of 0.1-0.2 unit/kg.</a:t>
            </a:r>
          </a:p>
          <a:p>
            <a:pPr algn="just" eaLnBrk="1" hangingPunct="1"/>
            <a:endParaRPr lang="en-US" sz="2400" smtClean="0">
              <a:solidFill>
                <a:schemeClr val="bg1"/>
              </a:solidFill>
            </a:endParaRPr>
          </a:p>
          <a:p>
            <a:pPr algn="just" eaLnBrk="1" hangingPunct="1"/>
            <a:r>
              <a:rPr lang="en-US" sz="2400" smtClean="0">
                <a:solidFill>
                  <a:srgbClr val="FFFF00"/>
                </a:solidFill>
              </a:rPr>
              <a:t>3. Replacing regular insulin-by-insulin lispro: Since it has been shown that postprandial glycemic excursions improve, and the rate of hypoglycemia is reduced by lispro, both in type 1 and type 2 diabetic patients. </a:t>
            </a:r>
          </a:p>
          <a:p>
            <a:pPr algn="just" eaLnBrk="1" hangingPunct="1"/>
            <a:r>
              <a:rPr lang="en-US" sz="2400" smtClean="0">
                <a:solidFill>
                  <a:schemeClr val="bg1"/>
                </a:solidFill>
              </a:rPr>
              <a:t>Home blood glucose monitoring should be performed just before the sunset meal and three hours afterwards. It should also be performed before the pre-dawn meal to adjust the insulin dose and prevent any hypoglycemia and post-prandial hyperglycemia following over-eating.</a:t>
            </a:r>
          </a:p>
          <a:p>
            <a:pPr eaLnBrk="1" hangingPunct="1"/>
            <a:endParaRPr lang="en-US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381000"/>
            <a:ext cx="7391400" cy="1143000"/>
          </a:xfrm>
        </p:spPr>
        <p:txBody>
          <a:bodyPr/>
          <a:lstStyle/>
          <a:p>
            <a:pPr eaLnBrk="1" hangingPunct="1"/>
            <a:r>
              <a:rPr lang="en-US" sz="4000" b="1" i="1" smtClean="0">
                <a:solidFill>
                  <a:srgbClr val="FFFF00"/>
                </a:solidFill>
              </a:rPr>
              <a:t>Drug regimens for type 2 </a:t>
            </a:r>
            <a:br>
              <a:rPr lang="en-US" sz="4000" b="1" i="1" smtClean="0">
                <a:solidFill>
                  <a:srgbClr val="FFFF00"/>
                </a:solidFill>
              </a:rPr>
            </a:br>
            <a:r>
              <a:rPr lang="en-US" sz="4000" b="1" i="1" smtClean="0">
                <a:solidFill>
                  <a:srgbClr val="FFFF00"/>
                </a:solidFill>
              </a:rPr>
              <a:t>diabetic patients: </a:t>
            </a:r>
            <a:r>
              <a:rPr lang="en-US" sz="4000" b="1" smtClean="0">
                <a:solidFill>
                  <a:srgbClr val="FFFF00"/>
                </a:solidFill>
              </a:rPr>
              <a:t/>
            </a:r>
            <a:br>
              <a:rPr lang="en-US" sz="4000" b="1" smtClean="0">
                <a:solidFill>
                  <a:srgbClr val="FFFF00"/>
                </a:solidFill>
              </a:rPr>
            </a:br>
            <a:endParaRPr lang="en-US" sz="4000" b="1" smtClean="0">
              <a:solidFill>
                <a:srgbClr val="FFFF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pPr algn="just" eaLnBrk="1" hangingPunct="1"/>
            <a:r>
              <a:rPr lang="en-US" sz="2800" smtClean="0">
                <a:solidFill>
                  <a:schemeClr val="bg1"/>
                </a:solidFill>
              </a:rPr>
              <a:t>Available reports indicate that there are no major problems encountered with Type 2 overweight patients who observe fasting in Ramadan. With proper changes in the dosage of hypoglycemic agents the risk of  hypoglycemia and hyperglycemia is greatly reduced.</a:t>
            </a:r>
          </a:p>
          <a:p>
            <a:pPr algn="just" eaLnBrk="1" hangingPunct="1"/>
            <a:r>
              <a:rPr lang="en-US" sz="2800" smtClean="0">
                <a:solidFill>
                  <a:schemeClr val="bg1"/>
                </a:solidFill>
              </a:rPr>
              <a:t>Investigators of the largest series of patients treated with glibenclamide during Ramadan recommended that diabetics switch the morning dose (together with any mid-day dose) of this drug with the dosage taken at sunset. A better glycemic control has also been reported, using repaglinide.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4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890574"/>
          </a:xfrm>
        </p:spPr>
        <p:txBody>
          <a:bodyPr/>
          <a:lstStyle/>
          <a:p>
            <a:pPr algn="ctr"/>
            <a:r>
              <a:rPr lang="en-US" sz="2500" b="1" i="1" dirty="0" smtClean="0">
                <a:solidFill>
                  <a:srgbClr val="FFFF00"/>
                </a:solidFill>
              </a:rPr>
              <a:t>Recommended changes of treatment regimen in patients with type 2 diabetes who fast during Ramadan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8" y="1142984"/>
          <a:ext cx="8929718" cy="528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8001"/>
                <a:gridCol w="4821717"/>
              </a:tblGrid>
              <a:tr h="1026994">
                <a:tc>
                  <a:txBody>
                    <a:bodyPr/>
                    <a:lstStyle/>
                    <a:p>
                      <a:pPr algn="ctr"/>
                      <a:r>
                        <a:rPr lang="en-US" sz="25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Before Ramadan</a:t>
                      </a:r>
                    </a:p>
                  </a:txBody>
                  <a:tcPr marL="86591" marR="8659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During Ramadan</a:t>
                      </a:r>
                    </a:p>
                  </a:txBody>
                  <a:tcPr marL="86591" marR="8659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08674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Patients on diet and exercise control</a:t>
                      </a:r>
                    </a:p>
                    <a:p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Patients on oral hypoglycemic agents </a:t>
                      </a:r>
                    </a:p>
                    <a:p>
                      <a:r>
                        <a:rPr lang="en-US" sz="18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Biguanide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metformin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500 mg three times a day, or sustained release </a:t>
                      </a:r>
                      <a:r>
                        <a:rPr lang="en-US" sz="18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metformin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glucophage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R)</a:t>
                      </a:r>
                    </a:p>
                    <a:p>
                      <a:endParaRPr lang="en-US" sz="1800" b="0" dirty="0"/>
                    </a:p>
                  </a:txBody>
                  <a:tcPr marL="86591" marR="8659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change needed (modify time and intensity of exercise), ensure adequate fluid intake</a:t>
                      </a:r>
                    </a:p>
                    <a:p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Ensure adequate fluid intake</a:t>
                      </a:r>
                    </a:p>
                    <a:p>
                      <a:r>
                        <a:rPr lang="en-US" sz="18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Metformin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1,000 mg at the sunset meal (</a:t>
                      </a:r>
                      <a:r>
                        <a:rPr lang="en-US" sz="18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Iftar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500 mg at the predawn meal (</a:t>
                      </a:r>
                      <a:r>
                        <a:rPr lang="en-US" sz="18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Suhur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b="0" dirty="0"/>
                    </a:p>
                  </a:txBody>
                  <a:tcPr marL="86591" marR="8659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81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TZDs, </a:t>
                      </a:r>
                      <a:r>
                        <a:rPr lang="en-US" sz="1800" dirty="0" err="1" smtClean="0"/>
                        <a:t>pioglitazone</a:t>
                      </a:r>
                      <a:r>
                        <a:rPr lang="en-US" sz="1800" dirty="0" smtClean="0"/>
                        <a:t> or </a:t>
                      </a:r>
                      <a:r>
                        <a:rPr lang="en-US" sz="1800" dirty="0" err="1" smtClean="0"/>
                        <a:t>rosiglitazone</a:t>
                      </a:r>
                      <a:r>
                        <a:rPr lang="en-US" sz="1800" dirty="0" smtClean="0"/>
                        <a:t> once daily</a:t>
                      </a:r>
                      <a:endParaRPr lang="en-US" sz="1800" b="0" dirty="0"/>
                    </a:p>
                  </a:txBody>
                  <a:tcPr marL="86591" marR="8659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 change needed</a:t>
                      </a:r>
                      <a:endParaRPr lang="en-US" sz="1800" b="0" dirty="0"/>
                    </a:p>
                  </a:txBody>
                  <a:tcPr marL="86591" marR="8659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92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Incretions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(GLP1</a:t>
                      </a:r>
                      <a:r>
                        <a:rPr lang="en-US" sz="1800" b="0" baseline="0" dirty="0" smtClean="0"/>
                        <a:t> analogies and DPP4 inhibitors)</a:t>
                      </a:r>
                      <a:endParaRPr lang="en-US" sz="1800" b="0" dirty="0"/>
                    </a:p>
                  </a:txBody>
                  <a:tcPr marL="86591" marR="8659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No change needed</a:t>
                      </a:r>
                      <a:endParaRPr lang="en-US" sz="1800" b="0" dirty="0"/>
                    </a:p>
                  </a:txBody>
                  <a:tcPr marL="86591" marR="8659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352800" y="6477000"/>
            <a:ext cx="5791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352800" y="6477000"/>
            <a:ext cx="5791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789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700" b="1" i="1" dirty="0" smtClean="0">
                <a:solidFill>
                  <a:srgbClr val="FFFF66"/>
                </a:solidFill>
                <a:latin typeface="Albertus Extra Bold" pitchFamily="34" charset="0"/>
              </a:rPr>
              <a:t>General safety summary (number of patients, %) in the safety population (n=59)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762000"/>
          <a:ext cx="9144000" cy="5568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2467"/>
                <a:gridCol w="2863701"/>
                <a:gridCol w="2487832"/>
              </a:tblGrid>
              <a:tr h="1136771">
                <a:tc>
                  <a:txBody>
                    <a:bodyPr/>
                    <a:lstStyle/>
                    <a:p>
                      <a:pPr algn="l"/>
                      <a:r>
                        <a:rPr lang="en-US" sz="2300" b="1" dirty="0" smtClean="0">
                          <a:solidFill>
                            <a:srgbClr val="C00000"/>
                          </a:solidFill>
                        </a:rPr>
                        <a:t>Event</a:t>
                      </a:r>
                      <a:endParaRPr lang="en-US" sz="23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err="1" smtClean="0">
                          <a:solidFill>
                            <a:srgbClr val="C00000"/>
                          </a:solidFill>
                        </a:rPr>
                        <a:t>Vildagliptin</a:t>
                      </a:r>
                      <a:r>
                        <a:rPr lang="en-US" sz="2300" b="1" dirty="0" smtClean="0">
                          <a:solidFill>
                            <a:srgbClr val="C00000"/>
                          </a:solidFill>
                        </a:rPr>
                        <a:t> cohort</a:t>
                      </a:r>
                    </a:p>
                    <a:p>
                      <a:pPr algn="ctr"/>
                      <a:r>
                        <a:rPr lang="en-US" sz="2300" b="1" dirty="0" smtClean="0">
                          <a:solidFill>
                            <a:srgbClr val="C00000"/>
                          </a:solidFill>
                        </a:rPr>
                        <a:t>N=23</a:t>
                      </a:r>
                    </a:p>
                    <a:p>
                      <a:pPr algn="ctr"/>
                      <a:r>
                        <a:rPr lang="en-US" sz="2300" b="1" dirty="0" smtClean="0">
                          <a:solidFill>
                            <a:srgbClr val="C00000"/>
                          </a:solidFill>
                        </a:rPr>
                        <a:t>(%)</a:t>
                      </a:r>
                      <a:endParaRPr lang="en-US" sz="23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rgbClr val="C00000"/>
                          </a:solidFill>
                        </a:rPr>
                        <a:t>SU cohort</a:t>
                      </a:r>
                    </a:p>
                    <a:p>
                      <a:pPr algn="ctr"/>
                      <a:r>
                        <a:rPr lang="en-US" sz="2300" b="1" dirty="0" smtClean="0">
                          <a:solidFill>
                            <a:srgbClr val="C00000"/>
                          </a:solidFill>
                        </a:rPr>
                        <a:t>N=36</a:t>
                      </a:r>
                    </a:p>
                    <a:p>
                      <a:pPr algn="ctr"/>
                      <a:r>
                        <a:rPr lang="en-US" sz="2300" b="1" dirty="0" smtClean="0">
                          <a:solidFill>
                            <a:srgbClr val="C00000"/>
                          </a:solidFill>
                        </a:rPr>
                        <a:t>(%)</a:t>
                      </a:r>
                      <a:endParaRPr lang="en-US" sz="23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81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Any AE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18 (50.0)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lvl="1"/>
                      <a:r>
                        <a:rPr lang="en-US" b="1" dirty="0" err="1" smtClean="0">
                          <a:solidFill>
                            <a:srgbClr val="7030A0"/>
                          </a:solidFill>
                        </a:rPr>
                        <a:t>Hypoglycaemia</a:t>
                      </a:r>
                      <a:endParaRPr lang="en-US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15 (41.7)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lvl="1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Asthma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 (2.8)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lvl="1"/>
                      <a:r>
                        <a:rPr lang="en-US" b="1" dirty="0" err="1" smtClean="0">
                          <a:solidFill>
                            <a:srgbClr val="7030A0"/>
                          </a:solidFill>
                        </a:rPr>
                        <a:t>Diarrhoea</a:t>
                      </a:r>
                      <a:endParaRPr lang="en-US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 (2.8)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lvl="1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Headache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 (2.8)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lvl="1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Heart valve</a:t>
                      </a:r>
                      <a:r>
                        <a:rPr lang="en-US" b="1" baseline="0" dirty="0" smtClean="0">
                          <a:solidFill>
                            <a:srgbClr val="7030A0"/>
                          </a:solidFill>
                        </a:rPr>
                        <a:t> incompetence</a:t>
                      </a:r>
                      <a:endParaRPr lang="en-US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 (2.8)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lvl="1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Influenza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 (2.8)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lvl="1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Productive cough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 (2.8)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81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Any AE/drug-related AE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 (2.8)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lvl="1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Leading to discontinuation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lvl="0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Any SAE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lvl="0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Deaths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7935" name="TextBox 4"/>
          <p:cNvSpPr txBox="1">
            <a:spLocks noChangeArrowheads="1"/>
          </p:cNvSpPr>
          <p:nvPr/>
        </p:nvSpPr>
        <p:spPr bwMode="auto">
          <a:xfrm>
            <a:off x="107950" y="6270625"/>
            <a:ext cx="38877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dirty="0" err="1">
                <a:solidFill>
                  <a:schemeClr val="accent1">
                    <a:lumMod val="20000"/>
                    <a:lumOff val="80000"/>
                  </a:schemeClr>
                </a:solidFill>
                <a:hlinkClick r:id="rId2"/>
              </a:rPr>
              <a:t>Hassanein</a:t>
            </a:r>
            <a:r>
              <a: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  <a:hlinkClick r:id="rId2"/>
              </a:rPr>
              <a:t> M</a:t>
            </a:r>
            <a:r>
              <a: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Curr</a:t>
            </a:r>
            <a:r>
              <a: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Med Res </a:t>
            </a:r>
            <a:r>
              <a:rPr lang="en-US" sz="11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Opin</a:t>
            </a:r>
            <a:r>
              <a: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2011; 27: 1367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</a:p>
          <a:p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8915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819136"/>
          </a:xfrm>
        </p:spPr>
        <p:txBody>
          <a:bodyPr/>
          <a:lstStyle/>
          <a:p>
            <a:pPr algn="ctr"/>
            <a:r>
              <a:rPr lang="en-US" sz="2500" b="1" i="1" dirty="0" smtClean="0">
                <a:solidFill>
                  <a:srgbClr val="FFFF66"/>
                </a:solidFill>
              </a:rPr>
              <a:t>Recommended changes of treatment regimen in patients with type 2 diabetes who fast during Ramadan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301656" y="1285860"/>
          <a:ext cx="8628062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8331"/>
                <a:gridCol w="4789731"/>
              </a:tblGrid>
              <a:tr h="970966">
                <a:tc>
                  <a:txBody>
                    <a:bodyPr/>
                    <a:lstStyle/>
                    <a:p>
                      <a:pPr algn="ctr"/>
                      <a:r>
                        <a:rPr lang="en-US" sz="25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Before Ramadan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During Ramadan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97395"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/>
                        <a:t>Sulfonylureas</a:t>
                      </a:r>
                      <a:r>
                        <a:rPr lang="en-US" sz="1800" dirty="0" smtClean="0"/>
                        <a:t> once a day, e.g., </a:t>
                      </a:r>
                      <a:r>
                        <a:rPr lang="en-US" sz="1800" dirty="0" err="1" smtClean="0"/>
                        <a:t>glimepiride</a:t>
                      </a:r>
                      <a:r>
                        <a:rPr lang="en-US" sz="1800" dirty="0" smtClean="0"/>
                        <a:t> 4 mg daily, </a:t>
                      </a:r>
                      <a:r>
                        <a:rPr lang="en-US" sz="1800" dirty="0" err="1" smtClean="0"/>
                        <a:t>gliclazide</a:t>
                      </a:r>
                      <a:r>
                        <a:rPr lang="en-US" sz="1800" dirty="0" smtClean="0"/>
                        <a:t> MR 60 mg daily</a:t>
                      </a:r>
                      <a:endParaRPr lang="en-US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Dose should be given before the sunset meal (</a:t>
                      </a:r>
                      <a:r>
                        <a:rPr lang="en-US" sz="1800" dirty="0" err="1" smtClean="0"/>
                        <a:t>Iftar</a:t>
                      </a:r>
                      <a:r>
                        <a:rPr lang="en-US" sz="1800" dirty="0" smtClean="0"/>
                        <a:t>); adjust the dose based on the </a:t>
                      </a:r>
                      <a:r>
                        <a:rPr lang="en-US" sz="1800" dirty="0" err="1" smtClean="0"/>
                        <a:t>glycemic</a:t>
                      </a:r>
                      <a:r>
                        <a:rPr lang="en-US" sz="1800" dirty="0" smtClean="0"/>
                        <a:t> control and the risk of hypoglycemia</a:t>
                      </a:r>
                      <a:endParaRPr lang="en-US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37039"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/>
                        <a:t>Sulfonylureas</a:t>
                      </a:r>
                      <a:r>
                        <a:rPr lang="en-US" sz="1800" dirty="0" smtClean="0"/>
                        <a:t> twice a day, e.g., </a:t>
                      </a:r>
                      <a:r>
                        <a:rPr lang="en-US" sz="1800" dirty="0" err="1" smtClean="0"/>
                        <a:t>glibenclamide</a:t>
                      </a:r>
                      <a:r>
                        <a:rPr lang="en-US" sz="1800" dirty="0" smtClean="0"/>
                        <a:t> 5 mg or </a:t>
                      </a:r>
                      <a:r>
                        <a:rPr lang="en-US" sz="1800" dirty="0" err="1" smtClean="0"/>
                        <a:t>gliclazide</a:t>
                      </a:r>
                      <a:r>
                        <a:rPr lang="en-US" sz="1800" dirty="0" smtClean="0"/>
                        <a:t> 80 mg, twice a day (morning and evening)</a:t>
                      </a:r>
                      <a:endParaRPr lang="en-US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Use half the usual morning dose at the predawn meal (</a:t>
                      </a:r>
                      <a:r>
                        <a:rPr lang="en-US" sz="1800" dirty="0" err="1" smtClean="0"/>
                        <a:t>Suhur</a:t>
                      </a:r>
                      <a:r>
                        <a:rPr lang="en-US" sz="1800" dirty="0" smtClean="0"/>
                        <a:t>) and the full dose at the sunset meal (</a:t>
                      </a:r>
                      <a:r>
                        <a:rPr lang="en-US" sz="1800" dirty="0" err="1" smtClean="0"/>
                        <a:t>Iftar</a:t>
                      </a:r>
                      <a:r>
                        <a:rPr lang="en-US" sz="1800" dirty="0" smtClean="0"/>
                        <a:t>), e.g., </a:t>
                      </a:r>
                      <a:r>
                        <a:rPr lang="en-US" sz="1800" dirty="0" err="1" smtClean="0"/>
                        <a:t>glibenclamide</a:t>
                      </a:r>
                      <a:r>
                        <a:rPr lang="en-US" sz="1800" dirty="0" smtClean="0"/>
                        <a:t> 2.5 mg or </a:t>
                      </a:r>
                      <a:r>
                        <a:rPr lang="en-US" sz="1800" dirty="0" err="1" smtClean="0"/>
                        <a:t>gliclazide</a:t>
                      </a:r>
                      <a:r>
                        <a:rPr lang="en-US" sz="1800" dirty="0" smtClean="0"/>
                        <a:t> 40 mg in the morning, </a:t>
                      </a:r>
                      <a:r>
                        <a:rPr lang="en-US" sz="1800" dirty="0" err="1" smtClean="0"/>
                        <a:t>glibenclamide</a:t>
                      </a:r>
                      <a:r>
                        <a:rPr lang="en-US" sz="1800" dirty="0" smtClean="0"/>
                        <a:t> 5 mg or </a:t>
                      </a:r>
                      <a:r>
                        <a:rPr lang="en-US" sz="1800" dirty="0" err="1" smtClean="0"/>
                        <a:t>gliclazide</a:t>
                      </a:r>
                      <a:r>
                        <a:rPr lang="en-US" sz="1800" dirty="0" smtClean="0"/>
                        <a:t> 80 mg in evening</a:t>
                      </a:r>
                      <a:endParaRPr lang="en-US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352800" y="6477000"/>
            <a:ext cx="5791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85800" y="-24"/>
            <a:ext cx="7772400" cy="1143000"/>
          </a:xfrm>
        </p:spPr>
        <p:txBody>
          <a:bodyPr/>
          <a:lstStyle/>
          <a:p>
            <a:pPr algn="ctr"/>
            <a:r>
              <a:rPr lang="en-US" sz="2500" b="1" i="1" dirty="0" smtClean="0">
                <a:solidFill>
                  <a:srgbClr val="FFFF66"/>
                </a:solidFill>
              </a:rPr>
              <a:t>Recommended changes of treatment regimen in patients on insulin therapy who fast during Ramadan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287338" y="1285860"/>
          <a:ext cx="8628062" cy="500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8331"/>
                <a:gridCol w="4789731"/>
              </a:tblGrid>
              <a:tr h="1384111">
                <a:tc>
                  <a:txBody>
                    <a:bodyPr/>
                    <a:lstStyle/>
                    <a:p>
                      <a:pPr algn="ctr"/>
                      <a:r>
                        <a:rPr lang="en-US" sz="25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Before Ramadan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During Ramadan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165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1" dirty="0" smtClean="0"/>
                        <a:t>Patients on insulin Ensure adequate fluid intake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70/30 premixed insulin twice daily, e.g., 30 units in morning and 20 units in evening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Use the usual morning dose at the sunset meal (</a:t>
                      </a:r>
                      <a:r>
                        <a:rPr lang="en-US" sz="1800" dirty="0" err="1" smtClean="0"/>
                        <a:t>Iftar</a:t>
                      </a:r>
                      <a:r>
                        <a:rPr lang="en-US" sz="1800" dirty="0" smtClean="0"/>
                        <a:t>) and half the usual evening dose at predawn (</a:t>
                      </a:r>
                      <a:r>
                        <a:rPr lang="en-US" sz="1800" dirty="0" err="1" smtClean="0"/>
                        <a:t>Suhur</a:t>
                      </a:r>
                      <a:r>
                        <a:rPr lang="en-US" sz="1800" dirty="0" smtClean="0"/>
                        <a:t>), e.g., 70/30 premixed insulin, 30 units in evening and 10 units in morning; also consider changing to </a:t>
                      </a:r>
                      <a:r>
                        <a:rPr lang="en-US" sz="1800" dirty="0" err="1" smtClean="0"/>
                        <a:t>glargine</a:t>
                      </a:r>
                      <a:r>
                        <a:rPr lang="en-US" sz="1800" dirty="0" smtClean="0"/>
                        <a:t> or </a:t>
                      </a:r>
                      <a:r>
                        <a:rPr lang="en-US" sz="1800" dirty="0" err="1" smtClean="0"/>
                        <a:t>detemir</a:t>
                      </a:r>
                      <a:r>
                        <a:rPr lang="en-US" sz="1800" dirty="0" smtClean="0"/>
                        <a:t> plus </a:t>
                      </a:r>
                      <a:r>
                        <a:rPr lang="en-US" sz="1800" dirty="0" err="1" smtClean="0"/>
                        <a:t>lispro</a:t>
                      </a:r>
                      <a:r>
                        <a:rPr lang="en-US" sz="1800" dirty="0" smtClean="0"/>
                        <a:t> or </a:t>
                      </a:r>
                      <a:r>
                        <a:rPr lang="en-US" sz="1800" dirty="0" err="1" smtClean="0"/>
                        <a:t>aspart</a:t>
                      </a:r>
                      <a:endParaRPr lang="en-US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352800" y="6477000"/>
            <a:ext cx="5791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719282"/>
          <a:ext cx="8610600" cy="449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7600"/>
                <a:gridCol w="49530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500" kern="1200" baseline="0" dirty="0" smtClean="0">
                          <a:solidFill>
                            <a:srgbClr val="00FFFF"/>
                          </a:solidFill>
                        </a:rPr>
                        <a:t>Before Ramadan</a:t>
                      </a:r>
                      <a:endParaRPr lang="en-US" sz="2500" b="1" kern="1200" baseline="0" dirty="0" smtClean="0">
                        <a:solidFill>
                          <a:srgbClr val="00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kern="1200" baseline="0" dirty="0" smtClean="0">
                          <a:solidFill>
                            <a:srgbClr val="00FFFF"/>
                          </a:solidFill>
                        </a:rPr>
                        <a:t>During Ramadan</a:t>
                      </a:r>
                      <a:endParaRPr lang="en-US" sz="2500" b="1" kern="1200" baseline="0" dirty="0" smtClean="0">
                        <a:solidFill>
                          <a:srgbClr val="00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800" dirty="0" smtClean="0">
                          <a:solidFill>
                            <a:srgbClr val="00FFFF"/>
                          </a:solidFill>
                        </a:rPr>
                        <a:t>Patients on insulin glaring and rapid acting insulin </a:t>
                      </a:r>
                      <a:endParaRPr lang="en-US" sz="2800" b="1" dirty="0">
                        <a:solidFill>
                          <a:srgbClr val="00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800" dirty="0" smtClean="0">
                          <a:solidFill>
                            <a:srgbClr val="00FFFF"/>
                          </a:solidFill>
                        </a:rPr>
                        <a:t>Reduce total insulin dose 70% 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800" dirty="0" smtClean="0">
                          <a:solidFill>
                            <a:srgbClr val="00FFFF"/>
                          </a:solidFill>
                        </a:rPr>
                        <a:t>60% as glaring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800" dirty="0" smtClean="0">
                          <a:solidFill>
                            <a:srgbClr val="00FFFF"/>
                          </a:solidFill>
                        </a:rPr>
                        <a:t>40% as rapid-acting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2800" dirty="0" smtClean="0">
                          <a:solidFill>
                            <a:srgbClr val="00FFFF"/>
                          </a:solidFill>
                        </a:rPr>
                        <a:t>Before </a:t>
                      </a:r>
                      <a:r>
                        <a:rPr lang="en-US" sz="2800" dirty="0" err="1" smtClean="0">
                          <a:solidFill>
                            <a:srgbClr val="00FFFF"/>
                          </a:solidFill>
                        </a:rPr>
                        <a:t>Iftar</a:t>
                      </a:r>
                      <a:r>
                        <a:rPr lang="en-US" sz="2800" dirty="0" smtClean="0">
                          <a:solidFill>
                            <a:srgbClr val="00FFFF"/>
                          </a:solidFill>
                        </a:rPr>
                        <a:t> and </a:t>
                      </a:r>
                      <a:r>
                        <a:rPr lang="en-US" sz="2800" dirty="0" err="1" smtClean="0">
                          <a:solidFill>
                            <a:srgbClr val="00FFFF"/>
                          </a:solidFill>
                        </a:rPr>
                        <a:t>Sahur</a:t>
                      </a:r>
                      <a:endParaRPr lang="en-US" sz="2800" b="1" dirty="0">
                        <a:solidFill>
                          <a:srgbClr val="00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65" name="Title 1"/>
          <p:cNvSpPr>
            <a:spLocks noGrp="1"/>
          </p:cNvSpPr>
          <p:nvPr>
            <p:ph type="title"/>
          </p:nvPr>
        </p:nvSpPr>
        <p:spPr>
          <a:xfrm>
            <a:off x="685800" y="142852"/>
            <a:ext cx="7772400" cy="11430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500" b="1" i="1" dirty="0" smtClean="0">
                <a:solidFill>
                  <a:srgbClr val="FFFF66"/>
                </a:solidFill>
              </a:rPr>
              <a:t>Recommended changes of treatment regimen in patients on insulin therapy who fast during Ramadan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36815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How many people with diabetes fast during Ramadan?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3568" y="2097648"/>
          <a:ext cx="7772400" cy="34061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90800"/>
                <a:gridCol w="2590800"/>
                <a:gridCol w="2590800"/>
              </a:tblGrid>
              <a:tr h="370840"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500" b="1" dirty="0" smtClean="0">
                          <a:solidFill>
                            <a:srgbClr val="002060"/>
                          </a:solidFill>
                        </a:rPr>
                        <a:t>Type of diabetes</a:t>
                      </a:r>
                      <a:endParaRPr lang="en-US" sz="25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="1" dirty="0" smtClean="0"/>
                        <a:t>Fast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="1" dirty="0" smtClean="0"/>
                        <a:t>During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="1" dirty="0" smtClean="0"/>
                        <a:t>Ramadan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b="1" dirty="0" smtClean="0"/>
                        <a:t>43%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b="1" dirty="0" smtClean="0"/>
                        <a:t>79%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05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Font typeface="Wingdings"/>
                        <a:buChar char="Ø"/>
                      </a:pPr>
                      <a:r>
                        <a:rPr lang="en-US" b="1" dirty="0" smtClean="0"/>
                        <a:t>50 million Muslims with</a:t>
                      </a:r>
                      <a:r>
                        <a:rPr lang="en-US" b="1" baseline="0" dirty="0" smtClean="0"/>
                        <a:t> diabetes</a:t>
                      </a:r>
                    </a:p>
                    <a:p>
                      <a:pPr algn="l">
                        <a:lnSpc>
                          <a:spcPct val="150000"/>
                        </a:lnSpc>
                        <a:buFont typeface="Wingdings"/>
                        <a:buChar char="Ø"/>
                      </a:pPr>
                      <a:r>
                        <a:rPr lang="en-US" b="1" baseline="0" dirty="0" smtClean="0"/>
                        <a:t>Fast each year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5589240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Salti</a:t>
            </a:r>
            <a:r>
              <a:rPr lang="en-US" sz="1400" dirty="0" smtClean="0">
                <a:solidFill>
                  <a:schemeClr val="bg1"/>
                </a:solidFill>
              </a:rPr>
              <a:t> et al. Diabetes Care 2004; 27: 2306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304800"/>
            <a:ext cx="9067800" cy="60960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2000" b="1" smtClean="0">
                <a:solidFill>
                  <a:schemeClr val="bg1"/>
                </a:solidFill>
              </a:rPr>
              <a:t>   </a:t>
            </a:r>
            <a:r>
              <a:rPr lang="en-US" b="1" smtClean="0">
                <a:solidFill>
                  <a:schemeClr val="bg1"/>
                </a:solidFill>
              </a:rPr>
              <a:t>Diabetic home management </a:t>
            </a:r>
            <a:r>
              <a:rPr lang="en-US" sz="2000" b="1" smtClean="0">
                <a:solidFill>
                  <a:schemeClr val="bg1"/>
                </a:solidFill>
              </a:rPr>
              <a:t>consists of: </a:t>
            </a:r>
          </a:p>
          <a:p>
            <a:pPr algn="just" eaLnBrk="1" hangingPunct="1">
              <a:buClr>
                <a:srgbClr val="FF3300"/>
              </a:buClr>
              <a:buSzPct val="115000"/>
            </a:pPr>
            <a:r>
              <a:rPr lang="en-US" sz="2000" b="1" smtClean="0">
                <a:solidFill>
                  <a:srgbClr val="00FFFF"/>
                </a:solidFill>
              </a:rPr>
              <a:t> Monitoring home blood glucose especially for type 1 patients, as described above; </a:t>
            </a:r>
          </a:p>
          <a:p>
            <a:pPr algn="just" eaLnBrk="1" hangingPunct="1">
              <a:buClr>
                <a:srgbClr val="FF3300"/>
              </a:buClr>
              <a:buSzPct val="115000"/>
            </a:pPr>
            <a:r>
              <a:rPr lang="en-US" sz="2000" b="1" smtClean="0">
                <a:solidFill>
                  <a:srgbClr val="00FFFF"/>
                </a:solidFill>
              </a:rPr>
              <a:t> Checking urine for acetone (type 1 patients);</a:t>
            </a:r>
          </a:p>
          <a:p>
            <a:pPr algn="just" eaLnBrk="1" hangingPunct="1">
              <a:buClr>
                <a:srgbClr val="FF3300"/>
              </a:buClr>
              <a:buSzPct val="115000"/>
            </a:pPr>
            <a:r>
              <a:rPr lang="en-US" sz="2000" b="1" smtClean="0">
                <a:solidFill>
                  <a:srgbClr val="FF66CC"/>
                </a:solidFill>
              </a:rPr>
              <a:t> Measuring daily weights and informing physicians of weight reduction (dehydration, low food intake, polyuria) or weight increase (excessive calorie intake) above two kilograms; </a:t>
            </a:r>
          </a:p>
          <a:p>
            <a:pPr algn="just" eaLnBrk="1" hangingPunct="1">
              <a:buClr>
                <a:srgbClr val="FF3300"/>
              </a:buClr>
              <a:buSzPct val="115000"/>
            </a:pPr>
            <a:r>
              <a:rPr lang="en-US" sz="2000" b="1" smtClean="0">
                <a:solidFill>
                  <a:srgbClr val="FF66CC"/>
                </a:solidFill>
              </a:rPr>
              <a:t> Recording daily diet intake (prevention of excessive and very low energy consumption).</a:t>
            </a:r>
          </a:p>
          <a:p>
            <a:pPr algn="just" eaLnBrk="1" hangingPunct="1">
              <a:buFontTx/>
              <a:buNone/>
            </a:pPr>
            <a:r>
              <a:rPr lang="en-US" sz="2000" b="1" smtClean="0">
                <a:solidFill>
                  <a:srgbClr val="FFC000"/>
                </a:solidFill>
              </a:rPr>
              <a:t>3. Education about the warning symptoms of dehydration, hypoglycemia and hyperglycemia. </a:t>
            </a:r>
          </a:p>
          <a:p>
            <a:pPr algn="just" eaLnBrk="1" hangingPunct="1">
              <a:buFontTx/>
              <a:buNone/>
            </a:pPr>
            <a:r>
              <a:rPr lang="en-US" sz="2000" b="1" smtClean="0">
                <a:solidFill>
                  <a:srgbClr val="FFC000"/>
                </a:solidFill>
              </a:rPr>
              <a:t>4. Education about breaking or discontinuing of the fast as soon as any complication or new harmful condition occurs.</a:t>
            </a:r>
          </a:p>
          <a:p>
            <a:pPr algn="just" eaLnBrk="1" hangingPunct="1">
              <a:buFontTx/>
              <a:buNone/>
            </a:pPr>
            <a:r>
              <a:rPr lang="en-US" sz="2000" b="1" smtClean="0">
                <a:solidFill>
                  <a:schemeClr val="bg1"/>
                </a:solidFill>
              </a:rPr>
              <a:t>5. Immediate medical help for diabetics who need medical help quickly, rather than waiting for medial assistance when available. </a:t>
            </a:r>
          </a:p>
          <a:p>
            <a:pPr algn="just" eaLnBrk="1" hangingPunct="1">
              <a:buFontTx/>
              <a:buNone/>
            </a:pPr>
            <a:r>
              <a:rPr lang="en-US" sz="2000" b="1" smtClean="0">
                <a:solidFill>
                  <a:schemeClr val="bg1"/>
                </a:solidFill>
              </a:rPr>
              <a:t>6. Further attention on fasting during the summer season and geographical areas with longer fasting hours. </a:t>
            </a:r>
          </a:p>
          <a:p>
            <a:pPr eaLnBrk="1" hangingPunct="1"/>
            <a:endParaRPr lang="en-US" sz="20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45 year old diabetic man is on </a:t>
            </a:r>
            <a:r>
              <a:rPr lang="en-US" sz="28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metformin</a:t>
            </a:r>
            <a:r>
              <a:rPr lang="en-US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1500 mg and </a:t>
            </a:r>
            <a:r>
              <a:rPr lang="en-US" sz="28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glibenclamide</a:t>
            </a:r>
            <a:r>
              <a:rPr lang="en-US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10 mg daily. Wt=170 cm and Ht=65 kg; FBS=115 and 2hPPBS=130 mg/dl and HbA1c=6.0%. He wants to fast during Ramadan.</a:t>
            </a:r>
          </a:p>
          <a:p>
            <a:pPr algn="just">
              <a:lnSpc>
                <a:spcPct val="150000"/>
              </a:lnSpc>
              <a:buNone/>
            </a:pPr>
            <a:endParaRPr lang="en-US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35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What are your recommendations?</a:t>
            </a:r>
            <a:endParaRPr lang="en-US" sz="3500" b="1" dirty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3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17 year old woman, type 1 diabetic, is taking 34 units NPH and 16 units regular insulin before breakfast and 20 and 8 units after supper. SMBG shows FBS 120-180 and 2hppBS 140-220 mg/dl and HbA1c is 6.8%. She insists to observe fasting during Ramadan.</a:t>
            </a:r>
          </a:p>
          <a:p>
            <a:pPr algn="just">
              <a:lnSpc>
                <a:spcPct val="150000"/>
              </a:lnSpc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8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What are your recommendations?</a:t>
            </a:r>
          </a:p>
          <a:p>
            <a:pPr algn="just">
              <a:buNone/>
            </a:pPr>
            <a:r>
              <a:rPr lang="en-US" sz="38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What if she gave you a history of 3 hypoglycemic episodes in the last 2 weeks?</a:t>
            </a:r>
            <a:endParaRPr lang="en-US" sz="3800" b="1" dirty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3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28 year old diabetic woman on 28 and 12 units in am and 12 and 8 units of NPH and regular, respectively in pm is now 3 month pregnant. SMBG shows FBS 90-120 and 2hppBS 100-140 mg/dl and HbA1c is 5.8%. She states that 2 ½ year ago she fasted during her first pregnancy and had no problem and that her 2 year old boy is totally healthy. She insists that she wants to fast during Ramadan.</a:t>
            </a:r>
          </a:p>
          <a:p>
            <a:pPr algn="just">
              <a:lnSpc>
                <a:spcPct val="150000"/>
              </a:lnSpc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41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What are your recommendations?</a:t>
            </a:r>
            <a:endParaRPr lang="en-US" sz="4100" b="1" dirty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3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7 days before the start of Ramadan, a 60 year old man consults you for fasting in Ramadan. He was on </a:t>
            </a:r>
            <a:r>
              <a:rPr lang="en-US" sz="3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metformin</a:t>
            </a:r>
            <a:r>
              <a:rPr lang="en-US" sz="3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2000 mg daily until 2 months ago when his diabetes became out of control with FBS= 190 mg/dl and HbA1c= 7.8%. </a:t>
            </a:r>
            <a:r>
              <a:rPr lang="en-US" sz="3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Repaglinide</a:t>
            </a:r>
            <a:r>
              <a:rPr lang="en-US" sz="3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1 mg daily was added.  He had to decrease the dose to 0.5 mg, because of late morning hypoglycemia. SMBG shows FBS 60-80 and 2hppBS 95-120 mg/dl.</a:t>
            </a:r>
          </a:p>
          <a:p>
            <a:pPr algn="just">
              <a:lnSpc>
                <a:spcPct val="150000"/>
              </a:lnSpc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41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What are your recommendations?</a:t>
            </a:r>
            <a:endParaRPr lang="en-US" sz="4100" b="1" dirty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352800" y="6477000"/>
            <a:ext cx="5791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285728"/>
            <a:ext cx="8915400" cy="5910282"/>
          </a:xfrm>
        </p:spPr>
        <p:txBody>
          <a:bodyPr/>
          <a:lstStyle/>
          <a:p>
            <a:pPr algn="just">
              <a:lnSpc>
                <a:spcPct val="200000"/>
              </a:lnSpc>
              <a:buFont typeface="Webdings" pitchFamily="18" charset="2"/>
              <a:buNone/>
              <a:defRPr/>
            </a:pPr>
            <a:r>
              <a:rPr lang="en-US" sz="3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30 year old woman, on 70/30 premixed insulin twice daily (30 units in morning and 20 units in evening) with FBS 120 mg/dl and HgbA1c 7% wants to observe Ramadan fasting.</a:t>
            </a:r>
          </a:p>
          <a:p>
            <a:pPr algn="just">
              <a:lnSpc>
                <a:spcPct val="200000"/>
              </a:lnSpc>
              <a:buFont typeface="Webdings" pitchFamily="18" charset="2"/>
              <a:buNone/>
              <a:defRPr/>
            </a:pPr>
            <a:endParaRPr lang="en-US" sz="30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Font typeface="Webdings" pitchFamily="18" charset="2"/>
              <a:buNone/>
              <a:defRPr/>
            </a:pPr>
            <a:r>
              <a:rPr lang="en-US" sz="30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What would you advise?</a:t>
            </a:r>
          </a:p>
          <a:p>
            <a:pPr algn="just">
              <a:lnSpc>
                <a:spcPct val="200000"/>
              </a:lnSpc>
              <a:buFont typeface="Webdings" pitchFamily="18" charset="2"/>
              <a:buNone/>
              <a:defRPr/>
            </a:pPr>
            <a:endParaRPr lang="en-US" sz="3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352800" y="6477000"/>
            <a:ext cx="5791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428604"/>
            <a:ext cx="8915400" cy="6124596"/>
          </a:xfrm>
        </p:spPr>
        <p:txBody>
          <a:bodyPr/>
          <a:lstStyle/>
          <a:p>
            <a:pPr algn="just">
              <a:lnSpc>
                <a:spcPct val="200000"/>
              </a:lnSpc>
              <a:buFont typeface="Webdings" pitchFamily="18" charset="2"/>
              <a:buNone/>
              <a:defRPr/>
            </a:pPr>
            <a:r>
              <a:rPr lang="en-US" sz="35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26 year old men, on 20 units glaring and 30 units of rapid-acting insulin wants to observe Ramadan fasting.</a:t>
            </a:r>
          </a:p>
          <a:p>
            <a:pPr algn="just">
              <a:lnSpc>
                <a:spcPct val="200000"/>
              </a:lnSpc>
              <a:buFont typeface="Webdings" pitchFamily="18" charset="2"/>
              <a:buNone/>
              <a:defRPr/>
            </a:pPr>
            <a:endParaRPr lang="en-US" sz="35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lnSpc>
                <a:spcPct val="200000"/>
              </a:lnSpc>
              <a:buFont typeface="Webdings" pitchFamily="18" charset="2"/>
              <a:buNone/>
              <a:defRPr/>
            </a:pPr>
            <a:r>
              <a:rPr lang="en-US" sz="35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What would you advise?</a:t>
            </a:r>
          </a:p>
          <a:p>
            <a:pPr algn="just">
              <a:lnSpc>
                <a:spcPct val="200000"/>
              </a:lnSpc>
              <a:buFont typeface="Webdings" pitchFamily="18" charset="2"/>
              <a:buNone/>
              <a:defRPr/>
            </a:pPr>
            <a:endParaRPr lang="en-US" sz="35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 descr="cabc3033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125"/>
            <a:ext cx="9144000" cy="623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287338"/>
            <a:ext cx="8424863" cy="638175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A Population-Based Study of Diabetes and Its Characteristics During the Fasting Month of Ramadan in 13 Countries</a:t>
            </a:r>
          </a:p>
          <a:p>
            <a:pPr algn="ctr" eaLnBrk="1" hangingPunct="1">
              <a:lnSpc>
                <a:spcPct val="150000"/>
              </a:lnSpc>
              <a:buFontTx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Results of the Epidemiology of Diabetes and Ramadan </a:t>
            </a:r>
          </a:p>
          <a:p>
            <a:pPr algn="ctr" eaLnBrk="1" hangingPunct="1">
              <a:lnSpc>
                <a:spcPct val="150000"/>
              </a:lnSpc>
              <a:buFontTx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1422/2001 (EPIDIAR) study </a:t>
            </a:r>
          </a:p>
          <a:p>
            <a:pPr algn="ctr" eaLnBrk="1" hangingPunct="1">
              <a:lnSpc>
                <a:spcPct val="150000"/>
              </a:lnSpc>
              <a:buFontTx/>
              <a:buNone/>
              <a:defRPr/>
            </a:pPr>
            <a:endParaRPr lang="en-US" sz="2000" dirty="0" smtClean="0"/>
          </a:p>
          <a:p>
            <a:pPr algn="ctr" eaLnBrk="1" hangingPunct="1">
              <a:lnSpc>
                <a:spcPct val="150000"/>
              </a:lnSpc>
              <a:buFontTx/>
              <a:buNone/>
              <a:defRPr/>
            </a:pPr>
            <a:endParaRPr lang="en-US" sz="1100" dirty="0" smtClean="0"/>
          </a:p>
          <a:p>
            <a:pPr algn="ctr" eaLnBrk="1" hangingPunct="1">
              <a:lnSpc>
                <a:spcPct val="15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Ibrahim </a:t>
            </a:r>
            <a:r>
              <a:rPr lang="en-US" sz="2000" dirty="0" err="1" smtClean="0">
                <a:solidFill>
                  <a:schemeClr val="bg1"/>
                </a:solidFill>
              </a:rPr>
              <a:t>Salti</a:t>
            </a:r>
            <a:r>
              <a:rPr lang="en-US" sz="2000" dirty="0" smtClean="0">
                <a:solidFill>
                  <a:schemeClr val="bg1"/>
                </a:solidFill>
              </a:rPr>
              <a:t>, MD, </a:t>
            </a:r>
            <a:r>
              <a:rPr lang="en-US" sz="2000" dirty="0" err="1" smtClean="0">
                <a:solidFill>
                  <a:schemeClr val="bg1"/>
                </a:solidFill>
              </a:rPr>
              <a:t>PHhD</a:t>
            </a:r>
            <a:r>
              <a:rPr lang="en-US" sz="2000" dirty="0" smtClean="0">
                <a:solidFill>
                  <a:schemeClr val="bg1"/>
                </a:solidFill>
              </a:rPr>
              <a:t>, Eric </a:t>
            </a:r>
            <a:r>
              <a:rPr lang="en-US" sz="2000" dirty="0" err="1" smtClean="0">
                <a:solidFill>
                  <a:schemeClr val="bg1"/>
                </a:solidFill>
              </a:rPr>
              <a:t>Benard</a:t>
            </a:r>
            <a:r>
              <a:rPr lang="en-US" sz="2000" dirty="0" smtClean="0">
                <a:solidFill>
                  <a:schemeClr val="bg1"/>
                </a:solidFill>
              </a:rPr>
              <a:t>, MD, Bruno </a:t>
            </a:r>
            <a:r>
              <a:rPr lang="en-US" sz="2000" dirty="0" err="1" smtClean="0">
                <a:solidFill>
                  <a:schemeClr val="bg1"/>
                </a:solidFill>
              </a:rPr>
              <a:t>Detournay</a:t>
            </a:r>
            <a:r>
              <a:rPr lang="en-US" sz="2000" dirty="0" smtClean="0">
                <a:solidFill>
                  <a:schemeClr val="bg1"/>
                </a:solidFill>
              </a:rPr>
              <a:t>, MD, MBA, Monique Biscay, MD, Corinne Le Brigand, Celine </a:t>
            </a:r>
            <a:r>
              <a:rPr lang="en-US" sz="2000" dirty="0" err="1" smtClean="0">
                <a:solidFill>
                  <a:schemeClr val="bg1"/>
                </a:solidFill>
              </a:rPr>
              <a:t>Voinet</a:t>
            </a:r>
            <a:r>
              <a:rPr lang="en-US" sz="2000" dirty="0" smtClean="0">
                <a:solidFill>
                  <a:schemeClr val="bg1"/>
                </a:solidFill>
              </a:rPr>
              <a:t>, Abdul </a:t>
            </a:r>
            <a:r>
              <a:rPr lang="en-US" sz="2000" dirty="0" err="1" smtClean="0">
                <a:solidFill>
                  <a:schemeClr val="bg1"/>
                </a:solidFill>
              </a:rPr>
              <a:t>Jabbar</a:t>
            </a:r>
            <a:r>
              <a:rPr lang="en-US" sz="2000" dirty="0" smtClean="0">
                <a:solidFill>
                  <a:schemeClr val="bg1"/>
                </a:solidFill>
              </a:rPr>
              <a:t>, MD, on behalf of the EPIDIAR Study Group*</a:t>
            </a:r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endParaRPr lang="en-US" sz="1400" dirty="0" smtClean="0"/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Diabetes Care 2004; 27: 2306</a:t>
            </a:r>
          </a:p>
          <a:p>
            <a:pPr marL="514350" indent="-514350" algn="ctr" eaLnBrk="1" hangingPunct="1">
              <a:lnSpc>
                <a:spcPct val="150000"/>
              </a:lnSpc>
              <a:buFontTx/>
              <a:buNone/>
              <a:defRPr/>
            </a:pPr>
            <a:endParaRPr lang="en-US" sz="2500" spc="-80" dirty="0">
              <a:cs typeface="Mitra Bold Mazar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144463" y="44450"/>
            <a:ext cx="8820150" cy="68135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1600" b="1" smtClean="0">
                <a:solidFill>
                  <a:srgbClr val="FF0000"/>
                </a:solidFill>
              </a:rPr>
              <a:t>RESEARCH DESIGN AND METHODS: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1800" smtClean="0"/>
              <a:t>      </a:t>
            </a:r>
            <a:r>
              <a:rPr lang="en-US" sz="1800" smtClean="0">
                <a:solidFill>
                  <a:schemeClr val="bg1"/>
                </a:solidFill>
              </a:rPr>
              <a:t>This was a population-based, retrospective, transversal survey conducted in 13 countries. A total of 12,914 patients with diabetes were recruited using a stratified sampling method, and 12,243 were considered for the analysis.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1600" b="1" smtClean="0">
                <a:solidFill>
                  <a:srgbClr val="00FF00"/>
                </a:solidFill>
              </a:rPr>
              <a:t>RESULTS: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1800" smtClean="0">
                <a:solidFill>
                  <a:schemeClr val="bg1"/>
                </a:solidFill>
              </a:rPr>
              <a:t>       Investigators recruited 1,070 (8.7%) patients with type 1 diabetes and 11,173 (91.3%) patients with type 2 diabetes. During Ramadan, 42.8% of patients with type 1 diabetes and 78.7% with type 2 diabetes fasted for at least 15 days. Less than 50% of the whole population changed their treatment dose (approximately one-fourth of patients treated with oral antidiabetic drugs [OADs] and one-third of patients using insulin</a:t>
            </a:r>
            <a:r>
              <a:rPr lang="en-US" sz="1800" smtClean="0">
                <a:solidFill>
                  <a:srgbClr val="FFFF00"/>
                </a:solidFill>
              </a:rPr>
              <a:t>). Severe hypoglycemic episodes were significantly more frequent during Ramadan compared with other months (type 1 diabetes, 0.14 vs. 0.03 episode/month, P = 0.0174; type 2 diabetes, 0.03 vs. 0.004 episode/month, P &lt; 0.0001). Severe hypoglycemia was more frequent in subjects who changed their dose of OADs or insulin or modified their level of physical activity.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sz="16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68313" y="188913"/>
            <a:ext cx="8061325" cy="6264275"/>
          </a:xfrm>
        </p:spPr>
        <p:txBody>
          <a:bodyPr/>
          <a:lstStyle/>
          <a:p>
            <a:pPr algn="just" eaLnBrk="1" hangingPunct="1">
              <a:lnSpc>
                <a:spcPct val="200000"/>
              </a:lnSpc>
              <a:buFontTx/>
              <a:buNone/>
            </a:pPr>
            <a:r>
              <a:rPr lang="en-US" sz="2500" b="1" smtClean="0">
                <a:solidFill>
                  <a:schemeClr val="bg1"/>
                </a:solidFill>
              </a:rPr>
              <a:t>    Recommendations and education, including counseling for blood glucose control and self-management of diabetes, were dispensed by physicians to 89% of patients with type 1 diabetes and to 80% of patients with type 2 diabetes. </a:t>
            </a:r>
            <a:r>
              <a:rPr lang="en-US" sz="2500" b="1" smtClean="0">
                <a:solidFill>
                  <a:srgbClr val="FFFF00"/>
                </a:solidFill>
              </a:rPr>
              <a:t>However, only 67% of patients with type 1 diabetes and 37% of patients with type 2 diabetes were monitoring blood glucose levels themselves.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747930" y="6323946"/>
            <a:ext cx="45441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en-US" sz="1600" dirty="0" err="1" smtClean="0">
                <a:solidFill>
                  <a:schemeClr val="bg1"/>
                </a:solidFill>
              </a:rPr>
              <a:t>Salti</a:t>
            </a:r>
            <a:r>
              <a:rPr lang="en-US" sz="1600" dirty="0" smtClean="0">
                <a:solidFill>
                  <a:schemeClr val="bg1"/>
                </a:solidFill>
              </a:rPr>
              <a:t>, et al. Diabetes Care 2004; 27: 2306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en-US" sz="3000" dirty="0" smtClean="0">
                <a:solidFill>
                  <a:srgbClr val="FFFF00"/>
                </a:solidFill>
              </a:rPr>
              <a:t>Change in physical activity and food intake during Ramadan in patients with diabetes</a:t>
            </a:r>
            <a:endParaRPr lang="en-US" sz="3000" dirty="0">
              <a:solidFill>
                <a:srgbClr val="FFFF00"/>
              </a:solidFill>
            </a:endParaRP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467545" y="1484784"/>
          <a:ext cx="8208910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404"/>
                <a:gridCol w="1842816"/>
                <a:gridCol w="2177874"/>
                <a:gridCol w="1842816"/>
              </a:tblGrid>
              <a:tr h="1003024">
                <a:tc>
                  <a:txBody>
                    <a:bodyPr/>
                    <a:lstStyle/>
                    <a:p>
                      <a:r>
                        <a:rPr lang="en-US" i="1" dirty="0" smtClean="0"/>
                        <a:t>Variable</a:t>
                      </a:r>
                      <a:endParaRPr lang="en-US" i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Type1</a:t>
                      </a:r>
                    </a:p>
                    <a:p>
                      <a:pPr algn="ctr"/>
                      <a:endParaRPr lang="en-US" i="1" dirty="0" smtClean="0"/>
                    </a:p>
                    <a:p>
                      <a:pPr algn="ctr"/>
                      <a:r>
                        <a:rPr lang="en-US" i="1" dirty="0" smtClean="0"/>
                        <a:t>n=1070</a:t>
                      </a:r>
                      <a:endParaRPr lang="en-US" i="1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Type2</a:t>
                      </a:r>
                    </a:p>
                    <a:p>
                      <a:pPr algn="ctr"/>
                      <a:endParaRPr lang="en-US" i="1" dirty="0" smtClean="0"/>
                    </a:p>
                    <a:p>
                      <a:pPr algn="ctr"/>
                      <a:r>
                        <a:rPr lang="en-US" i="1" dirty="0" smtClean="0"/>
                        <a:t>n=1173</a:t>
                      </a:r>
                      <a:endParaRPr lang="en-US" i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29626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00FF00"/>
                          </a:solidFill>
                        </a:rPr>
                        <a:t>Physical activity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FF00"/>
                          </a:solidFill>
                        </a:rPr>
                        <a:t>More</a:t>
                      </a:r>
                    </a:p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Less</a:t>
                      </a:r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Same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FF00"/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35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FF00"/>
                          </a:solidFill>
                        </a:rPr>
                        <a:t>9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37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4806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00FF00"/>
                          </a:solidFill>
                        </a:rPr>
                        <a:t>Food intake</a:t>
                      </a:r>
                      <a:endParaRPr lang="en-US" b="1" i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00FF00"/>
                          </a:solidFill>
                          <a:latin typeface="+mn-lt"/>
                          <a:ea typeface="+mn-ea"/>
                          <a:cs typeface="+mn-cs"/>
                        </a:rPr>
                        <a:t>More</a:t>
                      </a:r>
                    </a:p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Less</a:t>
                      </a:r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Same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rgbClr val="00FF0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23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57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rgbClr val="00FF00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30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51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3024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00FF00"/>
                          </a:solidFill>
                          <a:latin typeface="+mn-lt"/>
                          <a:ea typeface="+mn-ea"/>
                          <a:cs typeface="+mn-cs"/>
                        </a:rPr>
                        <a:t>Weight change</a:t>
                      </a:r>
                      <a:endParaRPr lang="en-US" sz="1800" b="1" kern="1200" dirty="0">
                        <a:solidFill>
                          <a:srgbClr val="00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More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Less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Same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rgbClr val="00FF00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20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62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rgbClr val="00FF00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27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23528" y="6207695"/>
            <a:ext cx="45441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en-US" sz="1600" dirty="0" err="1" smtClean="0">
                <a:solidFill>
                  <a:schemeClr val="bg1"/>
                </a:solidFill>
              </a:rPr>
              <a:t>Salti</a:t>
            </a:r>
            <a:r>
              <a:rPr lang="en-US" sz="1600" dirty="0" smtClean="0">
                <a:solidFill>
                  <a:schemeClr val="bg1"/>
                </a:solidFill>
              </a:rPr>
              <a:t>, et al. Diabetes Care 2004; 27: 2306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9816"/>
            <a:ext cx="7772400" cy="1143000"/>
          </a:xfrm>
        </p:spPr>
        <p:txBody>
          <a:bodyPr/>
          <a:lstStyle/>
          <a:p>
            <a:r>
              <a:rPr lang="en-US" sz="3000" b="1" dirty="0" smtClean="0">
                <a:solidFill>
                  <a:srgbClr val="FFFF00"/>
                </a:solidFill>
              </a:rPr>
              <a:t>Change in dosage of insulin and oral hypoglycemic drugs during Ramadan</a:t>
            </a:r>
            <a:endParaRPr lang="en-US" sz="30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75656" y="2195696"/>
          <a:ext cx="6048672" cy="375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584176"/>
                <a:gridCol w="1512168"/>
                <a:gridCol w="1440160"/>
              </a:tblGrid>
              <a:tr h="792088">
                <a:tc>
                  <a:txBody>
                    <a:bodyPr/>
                    <a:lstStyle/>
                    <a:p>
                      <a:r>
                        <a:rPr lang="en-US" i="1" dirty="0" smtClean="0"/>
                        <a:t>Variable</a:t>
                      </a:r>
                      <a:endParaRPr lang="en-US" i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rgbClr val="FF9900"/>
                          </a:solidFill>
                        </a:rPr>
                        <a:t>Type1</a:t>
                      </a:r>
                    </a:p>
                    <a:p>
                      <a:pPr algn="ctr"/>
                      <a:endParaRPr lang="en-US" i="1" dirty="0" smtClean="0">
                        <a:solidFill>
                          <a:srgbClr val="FF9900"/>
                        </a:solidFill>
                      </a:endParaRPr>
                    </a:p>
                    <a:p>
                      <a:pPr algn="ctr"/>
                      <a:r>
                        <a:rPr lang="en-US" i="1" dirty="0" smtClean="0">
                          <a:solidFill>
                            <a:srgbClr val="FF9900"/>
                          </a:solidFill>
                        </a:rPr>
                        <a:t>n=1070</a:t>
                      </a:r>
                      <a:endParaRPr lang="en-US" i="1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rgbClr val="FFFF66"/>
                          </a:solidFill>
                        </a:rPr>
                        <a:t>Type2</a:t>
                      </a:r>
                    </a:p>
                    <a:p>
                      <a:pPr algn="ctr"/>
                      <a:endParaRPr lang="en-US" i="1" dirty="0" smtClean="0">
                        <a:solidFill>
                          <a:srgbClr val="FFFF66"/>
                        </a:solidFill>
                      </a:endParaRPr>
                    </a:p>
                    <a:p>
                      <a:pPr algn="ctr"/>
                      <a:r>
                        <a:rPr lang="en-US" i="1" dirty="0" smtClean="0">
                          <a:solidFill>
                            <a:srgbClr val="FFFF66"/>
                          </a:solidFill>
                        </a:rPr>
                        <a:t>n=1173</a:t>
                      </a:r>
                      <a:endParaRPr lang="en-US" i="1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76144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00FF00"/>
                          </a:solidFill>
                        </a:rPr>
                        <a:t>Insulin dose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Increased</a:t>
                      </a:r>
                    </a:p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Decreased</a:t>
                      </a:r>
                    </a:p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Maintained</a:t>
                      </a:r>
                    </a:p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Stopped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9900"/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9900"/>
                          </a:solidFill>
                        </a:rPr>
                        <a:t>24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9900"/>
                          </a:solidFill>
                        </a:rPr>
                        <a:t>64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99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66"/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FF66"/>
                          </a:solidFill>
                        </a:rPr>
                        <a:t>25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FF66"/>
                          </a:solidFill>
                        </a:rPr>
                        <a:t>64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FF66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00FF00"/>
                          </a:solidFill>
                        </a:rPr>
                        <a:t>OAD dose</a:t>
                      </a:r>
                      <a:endParaRPr lang="en-US" b="1" i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Increased</a:t>
                      </a:r>
                    </a:p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Decreased</a:t>
                      </a:r>
                    </a:p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Maintained</a:t>
                      </a:r>
                    </a:p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Stopped</a:t>
                      </a:r>
                    </a:p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9900"/>
                          </a:solidFill>
                        </a:rPr>
                        <a:t>5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9900"/>
                          </a:solidFill>
                        </a:rPr>
                        <a:t>15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9900"/>
                          </a:solidFill>
                        </a:rPr>
                        <a:t>79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99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66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FF66"/>
                          </a:solidFill>
                        </a:rPr>
                        <a:t>19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FF66"/>
                          </a:solidFill>
                        </a:rPr>
                        <a:t>75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FF66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47930" y="6323946"/>
            <a:ext cx="45441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en-US" sz="1600" dirty="0" err="1" smtClean="0">
                <a:solidFill>
                  <a:schemeClr val="bg1"/>
                </a:solidFill>
              </a:rPr>
              <a:t>Salti</a:t>
            </a:r>
            <a:r>
              <a:rPr lang="en-US" sz="1600" dirty="0" smtClean="0">
                <a:solidFill>
                  <a:schemeClr val="bg1"/>
                </a:solidFill>
              </a:rPr>
              <a:t>, et al. Diabetes Care 2004; 27: 2306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99FF33"/>
                </a:solidFill>
              </a:rPr>
              <a:t>Control of Diabetes Mellitus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01000" cy="5105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b="1" smtClean="0">
                <a:solidFill>
                  <a:schemeClr val="bg1"/>
                </a:solidFill>
              </a:rPr>
              <a:t>Available reports indicate that there are no major problem encountered with Type 2 and even controlled Type 1 patients during Ramadan fasting. Most patients show </a:t>
            </a:r>
            <a:r>
              <a:rPr lang="en-US" b="1" u="sng" smtClean="0">
                <a:solidFill>
                  <a:schemeClr val="bg1"/>
                </a:solidFill>
              </a:rPr>
              <a:t>no change in their glucose control</a:t>
            </a:r>
            <a:r>
              <a:rPr lang="en-US" b="1" smtClean="0">
                <a:solidFill>
                  <a:schemeClr val="bg1"/>
                </a:solidFill>
              </a:rPr>
              <a:t>. In some patients, serum glucose concentration may fall or rise, which may be due to amount or type of </a:t>
            </a:r>
            <a:r>
              <a:rPr lang="en-US" b="1" u="sng" smtClean="0">
                <a:solidFill>
                  <a:schemeClr val="bg1"/>
                </a:solidFill>
              </a:rPr>
              <a:t>food</a:t>
            </a:r>
            <a:r>
              <a:rPr lang="en-US" b="1" smtClean="0">
                <a:solidFill>
                  <a:schemeClr val="bg1"/>
                </a:solidFill>
              </a:rPr>
              <a:t> consumption, regularity of taking </a:t>
            </a:r>
            <a:r>
              <a:rPr lang="en-US" b="1" u="sng" smtClean="0">
                <a:solidFill>
                  <a:schemeClr val="bg1"/>
                </a:solidFill>
              </a:rPr>
              <a:t>medications</a:t>
            </a:r>
            <a:r>
              <a:rPr lang="en-US" b="1" smtClean="0">
                <a:solidFill>
                  <a:schemeClr val="bg1"/>
                </a:solidFill>
              </a:rPr>
              <a:t>, or </a:t>
            </a:r>
            <a:r>
              <a:rPr lang="en-US" b="1" u="sng" smtClean="0">
                <a:solidFill>
                  <a:schemeClr val="bg1"/>
                </a:solidFill>
              </a:rPr>
              <a:t>engorging</a:t>
            </a:r>
            <a:r>
              <a:rPr lang="en-US" b="1" smtClean="0">
                <a:solidFill>
                  <a:schemeClr val="bg1"/>
                </a:solidFill>
              </a:rPr>
              <a:t> after the fast is broken.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33400" y="1066800"/>
            <a:ext cx="80772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2649</Words>
  <Application>Microsoft Office PowerPoint</Application>
  <PresentationFormat>On-screen Show (4:3)</PresentationFormat>
  <Paragraphs>339</Paragraphs>
  <Slides>37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Default Design</vt:lpstr>
      <vt:lpstr>Presentation</vt:lpstr>
      <vt:lpstr>Chart</vt:lpstr>
      <vt:lpstr>Slide 1</vt:lpstr>
      <vt:lpstr>Evidence- Based Management of Diabetes During Ramadan</vt:lpstr>
      <vt:lpstr>How many people with diabetes fast during Ramadan?</vt:lpstr>
      <vt:lpstr>Slide 4</vt:lpstr>
      <vt:lpstr>Slide 5</vt:lpstr>
      <vt:lpstr>Slide 6</vt:lpstr>
      <vt:lpstr>Change in physical activity and food intake during Ramadan in patients with diabetes</vt:lpstr>
      <vt:lpstr>Change in dosage of insulin and oral hypoglycemic drugs during Ramadan</vt:lpstr>
      <vt:lpstr>Control of Diabetes Mellitus</vt:lpstr>
      <vt:lpstr>The distribution of individual values of glycosylated hemoglobin in both groups of subjects before fasting at the end of one month of fasting.</vt:lpstr>
      <vt:lpstr>Energy intake and serum lipid variables during Ramadan fasting in diabetics</vt:lpstr>
      <vt:lpstr>Slide 12</vt:lpstr>
      <vt:lpstr>Slide 13</vt:lpstr>
      <vt:lpstr>The principles of pre-Ramadan consideration are:</vt:lpstr>
      <vt:lpstr>Slide 15</vt:lpstr>
      <vt:lpstr>Major risks associated with fasting in patients with diabetes</vt:lpstr>
      <vt:lpstr>Categories of risks in patients with type 1 or type 2 diabetes who fast during Ramadan</vt:lpstr>
      <vt:lpstr>Categories of risks in patients with type 1 or type 2 diabetes who fast during Ramadan </vt:lpstr>
      <vt:lpstr>RECOMMENDATIONS DURING RAMADAN FASTING</vt:lpstr>
      <vt:lpstr>glycemic Events in Diabetics During Ramadan</vt:lpstr>
      <vt:lpstr>Repaglinide Versus Glibenclamide in Type 2  Diabetes During Ramadan</vt:lpstr>
      <vt:lpstr>Drug regimens for Type 1 patients:</vt:lpstr>
      <vt:lpstr>Slide 23</vt:lpstr>
      <vt:lpstr>Drug regimens for type 2  diabetic patients:  </vt:lpstr>
      <vt:lpstr>Recommended changes of treatment regimen in patients with type 2 diabetes who fast during Ramadan</vt:lpstr>
      <vt:lpstr>General safety summary (number of patients, %) in the safety population (n=59)</vt:lpstr>
      <vt:lpstr>Recommended changes of treatment regimen in patients with type 2 diabetes who fast during Ramadan</vt:lpstr>
      <vt:lpstr>Recommended changes of treatment regimen in patients on insulin therapy who fast during Ramadan</vt:lpstr>
      <vt:lpstr>Recommended changes of treatment regimen in patients on insulin therapy who fast during Ramadan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pourzargar</dc:creator>
  <cp:lastModifiedBy>fakhimi</cp:lastModifiedBy>
  <cp:revision>128</cp:revision>
  <dcterms:created xsi:type="dcterms:W3CDTF">2004-02-17T05:18:08Z</dcterms:created>
  <dcterms:modified xsi:type="dcterms:W3CDTF">2015-10-06T09:44:37Z</dcterms:modified>
</cp:coreProperties>
</file>