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344" r:id="rId3"/>
    <p:sldId id="345" r:id="rId4"/>
    <p:sldId id="332" r:id="rId5"/>
    <p:sldId id="336" r:id="rId6"/>
    <p:sldId id="330" r:id="rId7"/>
    <p:sldId id="328" r:id="rId8"/>
    <p:sldId id="329" r:id="rId9"/>
    <p:sldId id="300" r:id="rId10"/>
    <p:sldId id="337" r:id="rId11"/>
    <p:sldId id="338" r:id="rId12"/>
    <p:sldId id="340" r:id="rId13"/>
    <p:sldId id="333" r:id="rId14"/>
    <p:sldId id="342" r:id="rId15"/>
    <p:sldId id="343" r:id="rId16"/>
    <p:sldId id="334" r:id="rId17"/>
    <p:sldId id="335" r:id="rId18"/>
    <p:sldId id="339" r:id="rId19"/>
    <p:sldId id="31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F9AB10-789C-4F49-AA5D-F2D465374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617D5-BE9A-45BC-B667-9D225F189D6F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9B1D9-F6C9-4276-ACB0-9B84BE09DA1D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9F499-D76F-4E00-9273-E603B1CA5C0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3A47E-EAFE-4524-A8D2-224CC4FE62DD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8068 w 794"/>
                <a:gd name="T1" fmla="*/ 5854 h 414"/>
                <a:gd name="T2" fmla="*/ 16158 w 794"/>
                <a:gd name="T3" fmla="*/ 4714 h 414"/>
                <a:gd name="T4" fmla="*/ 12656 w 794"/>
                <a:gd name="T5" fmla="*/ 3115 h 414"/>
                <a:gd name="T6" fmla="*/ 1615 w 794"/>
                <a:gd name="T7" fmla="*/ 0 h 414"/>
                <a:gd name="T8" fmla="*/ 521 w 794"/>
                <a:gd name="T9" fmla="*/ 295 h 414"/>
                <a:gd name="T10" fmla="*/ 0 w 794"/>
                <a:gd name="T11" fmla="*/ 1231 h 414"/>
                <a:gd name="T12" fmla="*/ 635 w 794"/>
                <a:gd name="T13" fmla="*/ 2299 h 414"/>
                <a:gd name="T14" fmla="*/ 12970 w 794"/>
                <a:gd name="T15" fmla="*/ 6065 h 414"/>
                <a:gd name="T16" fmla="*/ 15673 w 794"/>
                <a:gd name="T17" fmla="*/ 5824 h 414"/>
                <a:gd name="T18" fmla="*/ 17858 w 794"/>
                <a:gd name="T19" fmla="*/ 6136 h 414"/>
                <a:gd name="T20" fmla="*/ 18068 w 794"/>
                <a:gd name="T21" fmla="*/ 5854 h 414"/>
                <a:gd name="T22" fmla="*/ 18068 w 794"/>
                <a:gd name="T23" fmla="*/ 585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88 w 1586"/>
                <a:gd name="T1" fmla="*/ 0 h 821"/>
                <a:gd name="T2" fmla="*/ 3769 w 1586"/>
                <a:gd name="T3" fmla="*/ 958 h 821"/>
                <a:gd name="T4" fmla="*/ 4044 w 1586"/>
                <a:gd name="T5" fmla="*/ 1177 h 821"/>
                <a:gd name="T6" fmla="*/ 4492 w 1586"/>
                <a:gd name="T7" fmla="*/ 1461 h 821"/>
                <a:gd name="T8" fmla="*/ 4433 w 1586"/>
                <a:gd name="T9" fmla="*/ 1515 h 821"/>
                <a:gd name="T10" fmla="*/ 3823 w 1586"/>
                <a:gd name="T11" fmla="*/ 1452 h 821"/>
                <a:gd name="T12" fmla="*/ 3243 w 1586"/>
                <a:gd name="T13" fmla="*/ 1496 h 821"/>
                <a:gd name="T14" fmla="*/ 117 w 1586"/>
                <a:gd name="T15" fmla="*/ 551 h 821"/>
                <a:gd name="T16" fmla="*/ 0 w 1586"/>
                <a:gd name="T17" fmla="*/ 277 h 821"/>
                <a:gd name="T18" fmla="*/ 130 w 1586"/>
                <a:gd name="T19" fmla="*/ 59 h 821"/>
                <a:gd name="T20" fmla="*/ 388 w 1586"/>
                <a:gd name="T21" fmla="*/ 0 h 821"/>
                <a:gd name="T22" fmla="*/ 38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605 h 747"/>
                <a:gd name="T2" fmla="*/ 2631 w 1049"/>
                <a:gd name="T3" fmla="*/ 1391 h 747"/>
                <a:gd name="T4" fmla="*/ 2680 w 1049"/>
                <a:gd name="T5" fmla="*/ 994 h 747"/>
                <a:gd name="T6" fmla="*/ 2994 w 1049"/>
                <a:gd name="T7" fmla="*/ 786 h 747"/>
                <a:gd name="T8" fmla="*/ 223 w 1049"/>
                <a:gd name="T9" fmla="*/ 0 h 747"/>
                <a:gd name="T10" fmla="*/ 0 w 1049"/>
                <a:gd name="T11" fmla="*/ 236 h 747"/>
                <a:gd name="T12" fmla="*/ 0 w 1049"/>
                <a:gd name="T13" fmla="*/ 605 h 747"/>
                <a:gd name="T14" fmla="*/ 0 w 1049"/>
                <a:gd name="T15" fmla="*/ 60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10 w 150"/>
                  <a:gd name="T1" fmla="*/ 0 h 173"/>
                  <a:gd name="T2" fmla="*/ 114 w 150"/>
                  <a:gd name="T3" fmla="*/ 125 h 173"/>
                  <a:gd name="T4" fmla="*/ 0 w 150"/>
                  <a:gd name="T5" fmla="*/ 328 h 173"/>
                  <a:gd name="T6" fmla="*/ 226 w 150"/>
                  <a:gd name="T7" fmla="*/ 303 h 173"/>
                  <a:gd name="T8" fmla="*/ 291 w 150"/>
                  <a:gd name="T9" fmla="*/ 160 h 173"/>
                  <a:gd name="T10" fmla="*/ 424 w 150"/>
                  <a:gd name="T11" fmla="*/ 51 h 173"/>
                  <a:gd name="T12" fmla="*/ 310 w 150"/>
                  <a:gd name="T13" fmla="*/ 0 h 173"/>
                  <a:gd name="T14" fmla="*/ 3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443 w 1684"/>
                  <a:gd name="T1" fmla="*/ 0 h 880"/>
                  <a:gd name="T2" fmla="*/ 179 w 1684"/>
                  <a:gd name="T3" fmla="*/ 97 h 880"/>
                  <a:gd name="T4" fmla="*/ 0 w 1684"/>
                  <a:gd name="T5" fmla="*/ 386 h 880"/>
                  <a:gd name="T6" fmla="*/ 191 w 1684"/>
                  <a:gd name="T7" fmla="*/ 665 h 880"/>
                  <a:gd name="T8" fmla="*/ 3362 w 1684"/>
                  <a:gd name="T9" fmla="*/ 1607 h 880"/>
                  <a:gd name="T10" fmla="*/ 4045 w 1684"/>
                  <a:gd name="T11" fmla="*/ 1548 h 880"/>
                  <a:gd name="T12" fmla="*/ 4598 w 1684"/>
                  <a:gd name="T13" fmla="*/ 1631 h 880"/>
                  <a:gd name="T14" fmla="*/ 4790 w 1684"/>
                  <a:gd name="T15" fmla="*/ 1499 h 880"/>
                  <a:gd name="T16" fmla="*/ 4272 w 1684"/>
                  <a:gd name="T17" fmla="*/ 1231 h 880"/>
                  <a:gd name="T18" fmla="*/ 4061 w 1684"/>
                  <a:gd name="T19" fmla="*/ 950 h 880"/>
                  <a:gd name="T20" fmla="*/ 3895 w 1684"/>
                  <a:gd name="T21" fmla="*/ 977 h 880"/>
                  <a:gd name="T22" fmla="*/ 4093 w 1684"/>
                  <a:gd name="T23" fmla="*/ 1231 h 880"/>
                  <a:gd name="T24" fmla="*/ 4489 w 1684"/>
                  <a:gd name="T25" fmla="*/ 1501 h 880"/>
                  <a:gd name="T26" fmla="*/ 4020 w 1684"/>
                  <a:gd name="T27" fmla="*/ 1459 h 880"/>
                  <a:gd name="T28" fmla="*/ 3467 w 1684"/>
                  <a:gd name="T29" fmla="*/ 1508 h 880"/>
                  <a:gd name="T30" fmla="*/ 3569 w 1684"/>
                  <a:gd name="T31" fmla="*/ 1204 h 880"/>
                  <a:gd name="T32" fmla="*/ 3806 w 1684"/>
                  <a:gd name="T33" fmla="*/ 997 h 880"/>
                  <a:gd name="T34" fmla="*/ 3529 w 1684"/>
                  <a:gd name="T35" fmla="*/ 1023 h 880"/>
                  <a:gd name="T36" fmla="*/ 3314 w 1684"/>
                  <a:gd name="T37" fmla="*/ 1220 h 880"/>
                  <a:gd name="T38" fmla="*/ 3240 w 1684"/>
                  <a:gd name="T39" fmla="*/ 1467 h 880"/>
                  <a:gd name="T40" fmla="*/ 305 w 1684"/>
                  <a:gd name="T41" fmla="*/ 575 h 880"/>
                  <a:gd name="T42" fmla="*/ 227 w 1684"/>
                  <a:gd name="T43" fmla="*/ 398 h 880"/>
                  <a:gd name="T44" fmla="*/ 293 w 1684"/>
                  <a:gd name="T45" fmla="*/ 177 h 880"/>
                  <a:gd name="T46" fmla="*/ 616 w 1684"/>
                  <a:gd name="T47" fmla="*/ 0 h 880"/>
                  <a:gd name="T48" fmla="*/ 443 w 1684"/>
                  <a:gd name="T49" fmla="*/ 0 h 880"/>
                  <a:gd name="T50" fmla="*/ 44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85 w 1190"/>
                  <a:gd name="T1" fmla="*/ 0 h 500"/>
                  <a:gd name="T2" fmla="*/ 3385 w 1190"/>
                  <a:gd name="T3" fmla="*/ 907 h 500"/>
                  <a:gd name="T4" fmla="*/ 3059 w 1190"/>
                  <a:gd name="T5" fmla="*/ 926 h 500"/>
                  <a:gd name="T6" fmla="*/ 0 w 1190"/>
                  <a:gd name="T7" fmla="*/ 50 h 500"/>
                  <a:gd name="T8" fmla="*/ 285 w 1190"/>
                  <a:gd name="T9" fmla="*/ 0 h 500"/>
                  <a:gd name="T10" fmla="*/ 28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32 w 160"/>
                  <a:gd name="T1" fmla="*/ 0 h 335"/>
                  <a:gd name="T2" fmla="*/ 54 w 160"/>
                  <a:gd name="T3" fmla="*/ 195 h 335"/>
                  <a:gd name="T4" fmla="*/ 0 w 160"/>
                  <a:gd name="T5" fmla="*/ 421 h 335"/>
                  <a:gd name="T6" fmla="*/ 95 w 160"/>
                  <a:gd name="T7" fmla="*/ 575 h 335"/>
                  <a:gd name="T8" fmla="*/ 268 w 160"/>
                  <a:gd name="T9" fmla="*/ 614 h 335"/>
                  <a:gd name="T10" fmla="*/ 217 w 160"/>
                  <a:gd name="T11" fmla="*/ 281 h 335"/>
                  <a:gd name="T12" fmla="*/ 457 w 160"/>
                  <a:gd name="T13" fmla="*/ 32 h 335"/>
                  <a:gd name="T14" fmla="*/ 332 w 160"/>
                  <a:gd name="T15" fmla="*/ 0 h 335"/>
                  <a:gd name="T16" fmla="*/ 332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0 w 489"/>
                  <a:gd name="T1" fmla="*/ 64 h 296"/>
                  <a:gd name="T2" fmla="*/ 451 w 489"/>
                  <a:gd name="T3" fmla="*/ 123 h 296"/>
                  <a:gd name="T4" fmla="*/ 914 w 489"/>
                  <a:gd name="T5" fmla="*/ 255 h 296"/>
                  <a:gd name="T6" fmla="*/ 1242 w 489"/>
                  <a:gd name="T7" fmla="*/ 453 h 296"/>
                  <a:gd name="T8" fmla="*/ 920 w 489"/>
                  <a:gd name="T9" fmla="*/ 428 h 296"/>
                  <a:gd name="T10" fmla="*/ 391 w 489"/>
                  <a:gd name="T11" fmla="*/ 272 h 296"/>
                  <a:gd name="T12" fmla="*/ 141 w 489"/>
                  <a:gd name="T13" fmla="*/ 149 h 296"/>
                  <a:gd name="T14" fmla="*/ 301 w 489"/>
                  <a:gd name="T15" fmla="*/ 303 h 296"/>
                  <a:gd name="T16" fmla="*/ 767 w 489"/>
                  <a:gd name="T17" fmla="*/ 502 h 296"/>
                  <a:gd name="T18" fmla="*/ 1314 w 489"/>
                  <a:gd name="T19" fmla="*/ 551 h 296"/>
                  <a:gd name="T20" fmla="*/ 1379 w 489"/>
                  <a:gd name="T21" fmla="*/ 416 h 296"/>
                  <a:gd name="T22" fmla="*/ 1112 w 489"/>
                  <a:gd name="T23" fmla="*/ 224 h 296"/>
                  <a:gd name="T24" fmla="*/ 479 w 489"/>
                  <a:gd name="T25" fmla="*/ 32 h 296"/>
                  <a:gd name="T26" fmla="*/ 0 w 489"/>
                  <a:gd name="T27" fmla="*/ 0 h 296"/>
                  <a:gd name="T28" fmla="*/ 40 w 489"/>
                  <a:gd name="T29" fmla="*/ 64 h 296"/>
                  <a:gd name="T30" fmla="*/ 40 w 489"/>
                  <a:gd name="T31" fmla="*/ 6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95 w 794"/>
                <a:gd name="T1" fmla="*/ 140 h 414"/>
                <a:gd name="T2" fmla="*/ 353 w 794"/>
                <a:gd name="T3" fmla="*/ 113 h 414"/>
                <a:gd name="T4" fmla="*/ 276 w 794"/>
                <a:gd name="T5" fmla="*/ 74 h 414"/>
                <a:gd name="T6" fmla="*/ 35 w 794"/>
                <a:gd name="T7" fmla="*/ 0 h 414"/>
                <a:gd name="T8" fmla="*/ 11 w 794"/>
                <a:gd name="T9" fmla="*/ 7 h 414"/>
                <a:gd name="T10" fmla="*/ 0 w 794"/>
                <a:gd name="T11" fmla="*/ 30 h 414"/>
                <a:gd name="T12" fmla="*/ 13 w 794"/>
                <a:gd name="T13" fmla="*/ 55 h 414"/>
                <a:gd name="T14" fmla="*/ 284 w 794"/>
                <a:gd name="T15" fmla="*/ 145 h 414"/>
                <a:gd name="T16" fmla="*/ 343 w 794"/>
                <a:gd name="T17" fmla="*/ 139 h 414"/>
                <a:gd name="T18" fmla="*/ 391 w 794"/>
                <a:gd name="T19" fmla="*/ 147 h 414"/>
                <a:gd name="T20" fmla="*/ 395 w 794"/>
                <a:gd name="T21" fmla="*/ 140 h 414"/>
                <a:gd name="T22" fmla="*/ 395 w 794"/>
                <a:gd name="T23" fmla="*/ 14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8 w 1586"/>
                <a:gd name="T1" fmla="*/ 0 h 821"/>
                <a:gd name="T2" fmla="*/ 82 w 1586"/>
                <a:gd name="T3" fmla="*/ 23 h 821"/>
                <a:gd name="T4" fmla="*/ 88 w 1586"/>
                <a:gd name="T5" fmla="*/ 28 h 821"/>
                <a:gd name="T6" fmla="*/ 98 w 1586"/>
                <a:gd name="T7" fmla="*/ 35 h 821"/>
                <a:gd name="T8" fmla="*/ 97 w 1586"/>
                <a:gd name="T9" fmla="*/ 36 h 821"/>
                <a:gd name="T10" fmla="*/ 83 w 1586"/>
                <a:gd name="T11" fmla="*/ 35 h 821"/>
                <a:gd name="T12" fmla="*/ 71 w 1586"/>
                <a:gd name="T13" fmla="*/ 36 h 821"/>
                <a:gd name="T14" fmla="*/ 3 w 1586"/>
                <a:gd name="T15" fmla="*/ 13 h 821"/>
                <a:gd name="T16" fmla="*/ 0 w 1586"/>
                <a:gd name="T17" fmla="*/ 7 h 821"/>
                <a:gd name="T18" fmla="*/ 3 w 1586"/>
                <a:gd name="T19" fmla="*/ 1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5 h 747"/>
                <a:gd name="T2" fmla="*/ 58 w 1049"/>
                <a:gd name="T3" fmla="*/ 33 h 747"/>
                <a:gd name="T4" fmla="*/ 59 w 1049"/>
                <a:gd name="T5" fmla="*/ 24 h 747"/>
                <a:gd name="T6" fmla="*/ 65 w 1049"/>
                <a:gd name="T7" fmla="*/ 19 h 747"/>
                <a:gd name="T8" fmla="*/ 5 w 1049"/>
                <a:gd name="T9" fmla="*/ 0 h 747"/>
                <a:gd name="T10" fmla="*/ 0 w 1049"/>
                <a:gd name="T11" fmla="*/ 6 h 747"/>
                <a:gd name="T12" fmla="*/ 0 w 1049"/>
                <a:gd name="T13" fmla="*/ 15 h 747"/>
                <a:gd name="T14" fmla="*/ 0 w 1049"/>
                <a:gd name="T15" fmla="*/ 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7 w 150"/>
                  <a:gd name="T1" fmla="*/ 0 h 173"/>
                  <a:gd name="T2" fmla="*/ 2 w 150"/>
                  <a:gd name="T3" fmla="*/ 3 h 173"/>
                  <a:gd name="T4" fmla="*/ 0 w 150"/>
                  <a:gd name="T5" fmla="*/ 8 h 173"/>
                  <a:gd name="T6" fmla="*/ 5 w 150"/>
                  <a:gd name="T7" fmla="*/ 7 h 173"/>
                  <a:gd name="T8" fmla="*/ 6 w 150"/>
                  <a:gd name="T9" fmla="*/ 4 h 173"/>
                  <a:gd name="T10" fmla="*/ 9 w 150"/>
                  <a:gd name="T11" fmla="*/ 1 h 173"/>
                  <a:gd name="T12" fmla="*/ 7 w 150"/>
                  <a:gd name="T13" fmla="*/ 0 h 173"/>
                  <a:gd name="T14" fmla="*/ 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0 w 1684"/>
                  <a:gd name="T1" fmla="*/ 0 h 880"/>
                  <a:gd name="T2" fmla="*/ 4 w 1684"/>
                  <a:gd name="T3" fmla="*/ 2 h 880"/>
                  <a:gd name="T4" fmla="*/ 0 w 1684"/>
                  <a:gd name="T5" fmla="*/ 9 h 880"/>
                  <a:gd name="T6" fmla="*/ 4 w 1684"/>
                  <a:gd name="T7" fmla="*/ 16 h 880"/>
                  <a:gd name="T8" fmla="*/ 73 w 1684"/>
                  <a:gd name="T9" fmla="*/ 38 h 880"/>
                  <a:gd name="T10" fmla="*/ 88 w 1684"/>
                  <a:gd name="T11" fmla="*/ 37 h 880"/>
                  <a:gd name="T12" fmla="*/ 100 w 1684"/>
                  <a:gd name="T13" fmla="*/ 39 h 880"/>
                  <a:gd name="T14" fmla="*/ 105 w 1684"/>
                  <a:gd name="T15" fmla="*/ 36 h 880"/>
                  <a:gd name="T16" fmla="*/ 93 w 1684"/>
                  <a:gd name="T17" fmla="*/ 29 h 880"/>
                  <a:gd name="T18" fmla="*/ 89 w 1684"/>
                  <a:gd name="T19" fmla="*/ 23 h 880"/>
                  <a:gd name="T20" fmla="*/ 85 w 1684"/>
                  <a:gd name="T21" fmla="*/ 23 h 880"/>
                  <a:gd name="T22" fmla="*/ 90 w 1684"/>
                  <a:gd name="T23" fmla="*/ 29 h 880"/>
                  <a:gd name="T24" fmla="*/ 98 w 1684"/>
                  <a:gd name="T25" fmla="*/ 36 h 880"/>
                  <a:gd name="T26" fmla="*/ 88 w 1684"/>
                  <a:gd name="T27" fmla="*/ 35 h 880"/>
                  <a:gd name="T28" fmla="*/ 76 w 1684"/>
                  <a:gd name="T29" fmla="*/ 36 h 880"/>
                  <a:gd name="T30" fmla="*/ 78 w 1684"/>
                  <a:gd name="T31" fmla="*/ 29 h 880"/>
                  <a:gd name="T32" fmla="*/ 83 w 1684"/>
                  <a:gd name="T33" fmla="*/ 24 h 880"/>
                  <a:gd name="T34" fmla="*/ 77 w 1684"/>
                  <a:gd name="T35" fmla="*/ 24 h 880"/>
                  <a:gd name="T36" fmla="*/ 72 w 1684"/>
                  <a:gd name="T37" fmla="*/ 29 h 880"/>
                  <a:gd name="T38" fmla="*/ 71 w 1684"/>
                  <a:gd name="T39" fmla="*/ 35 h 880"/>
                  <a:gd name="T40" fmla="*/ 7 w 1684"/>
                  <a:gd name="T41" fmla="*/ 14 h 880"/>
                  <a:gd name="T42" fmla="*/ 5 w 1684"/>
                  <a:gd name="T43" fmla="*/ 10 h 880"/>
                  <a:gd name="T44" fmla="*/ 6 w 1684"/>
                  <a:gd name="T45" fmla="*/ 4 h 880"/>
                  <a:gd name="T46" fmla="*/ 13 w 1684"/>
                  <a:gd name="T47" fmla="*/ 0 h 880"/>
                  <a:gd name="T48" fmla="*/ 10 w 1684"/>
                  <a:gd name="T49" fmla="*/ 0 h 880"/>
                  <a:gd name="T50" fmla="*/ 1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6 w 1190"/>
                  <a:gd name="T1" fmla="*/ 0 h 500"/>
                  <a:gd name="T2" fmla="*/ 74 w 1190"/>
                  <a:gd name="T3" fmla="*/ 21 h 500"/>
                  <a:gd name="T4" fmla="*/ 67 w 1190"/>
                  <a:gd name="T5" fmla="*/ 22 h 500"/>
                  <a:gd name="T6" fmla="*/ 0 w 1190"/>
                  <a:gd name="T7" fmla="*/ 1 h 500"/>
                  <a:gd name="T8" fmla="*/ 6 w 1190"/>
                  <a:gd name="T9" fmla="*/ 0 h 500"/>
                  <a:gd name="T10" fmla="*/ 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7 w 160"/>
                  <a:gd name="T1" fmla="*/ 0 h 335"/>
                  <a:gd name="T2" fmla="*/ 1 w 160"/>
                  <a:gd name="T3" fmla="*/ 5 h 335"/>
                  <a:gd name="T4" fmla="*/ 0 w 160"/>
                  <a:gd name="T5" fmla="*/ 10 h 335"/>
                  <a:gd name="T6" fmla="*/ 2 w 160"/>
                  <a:gd name="T7" fmla="*/ 14 h 335"/>
                  <a:gd name="T8" fmla="*/ 6 w 160"/>
                  <a:gd name="T9" fmla="*/ 15 h 335"/>
                  <a:gd name="T10" fmla="*/ 5 w 160"/>
                  <a:gd name="T11" fmla="*/ 7 h 335"/>
                  <a:gd name="T12" fmla="*/ 10 w 160"/>
                  <a:gd name="T13" fmla="*/ 1 h 335"/>
                  <a:gd name="T14" fmla="*/ 7 w 160"/>
                  <a:gd name="T15" fmla="*/ 0 h 335"/>
                  <a:gd name="T16" fmla="*/ 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 w 489"/>
                  <a:gd name="T1" fmla="*/ 1 h 296"/>
                  <a:gd name="T2" fmla="*/ 10 w 489"/>
                  <a:gd name="T3" fmla="*/ 3 h 296"/>
                  <a:gd name="T4" fmla="*/ 20 w 489"/>
                  <a:gd name="T5" fmla="*/ 6 h 296"/>
                  <a:gd name="T6" fmla="*/ 27 w 489"/>
                  <a:gd name="T7" fmla="*/ 11 h 296"/>
                  <a:gd name="T8" fmla="*/ 20 w 489"/>
                  <a:gd name="T9" fmla="*/ 10 h 296"/>
                  <a:gd name="T10" fmla="*/ 9 w 489"/>
                  <a:gd name="T11" fmla="*/ 6 h 296"/>
                  <a:gd name="T12" fmla="*/ 3 w 489"/>
                  <a:gd name="T13" fmla="*/ 4 h 296"/>
                  <a:gd name="T14" fmla="*/ 7 w 489"/>
                  <a:gd name="T15" fmla="*/ 7 h 296"/>
                  <a:gd name="T16" fmla="*/ 17 w 489"/>
                  <a:gd name="T17" fmla="*/ 12 h 296"/>
                  <a:gd name="T18" fmla="*/ 29 w 489"/>
                  <a:gd name="T19" fmla="*/ 13 h 296"/>
                  <a:gd name="T20" fmla="*/ 30 w 489"/>
                  <a:gd name="T21" fmla="*/ 10 h 296"/>
                  <a:gd name="T22" fmla="*/ 24 w 489"/>
                  <a:gd name="T23" fmla="*/ 5 h 296"/>
                  <a:gd name="T24" fmla="*/ 10 w 489"/>
                  <a:gd name="T25" fmla="*/ 1 h 296"/>
                  <a:gd name="T26" fmla="*/ 0 w 489"/>
                  <a:gd name="T27" fmla="*/ 0 h 296"/>
                  <a:gd name="T28" fmla="*/ 1 w 489"/>
                  <a:gd name="T29" fmla="*/ 1 h 296"/>
                  <a:gd name="T30" fmla="*/ 1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8F562-A89A-45C0-8A52-D114D6E42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8C6E6-67CB-4CB2-8BD8-8019A169C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2130-896D-4E4C-AB69-087E50D0A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A986-CD5F-4EB3-AB37-00347BB2E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C133B-E68A-488D-A981-1BCC4D2FE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F2B3-0A24-4F6D-9AE2-07216E30A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8E8BA-0D86-4328-90B7-31F0CB50B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88C07-4A29-49A0-99E0-B1A8D0DF6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ADD7-43CB-44C5-B392-EA5B9595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2C026-00CC-4CFE-B162-FCE293230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324A3-CD02-4C13-8ED3-691D85C4D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5A32-25B7-4B9D-AC8B-D6FC86210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71905-D237-4D08-97B8-49662AAF2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D61F9-128F-4D2D-9B35-DA9FE75AF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5235-7B07-4835-AED2-EA7791EE5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Dr Mona Shroff                          www.obgyntoday.info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EE57485-0B98-44B8-8FA5-EB72028F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99 w 2177"/>
                <a:gd name="T1" fmla="*/ 158 h 1298"/>
                <a:gd name="T2" fmla="*/ 178 w 2177"/>
                <a:gd name="T3" fmla="*/ 139 h 1298"/>
                <a:gd name="T4" fmla="*/ 167 w 2177"/>
                <a:gd name="T5" fmla="*/ 60 h 1298"/>
                <a:gd name="T6" fmla="*/ 268 w 2177"/>
                <a:gd name="T7" fmla="*/ 42 h 1298"/>
                <a:gd name="T8" fmla="*/ 273 w 2177"/>
                <a:gd name="T9" fmla="*/ 26 h 1298"/>
                <a:gd name="T10" fmla="*/ 263 w 2177"/>
                <a:gd name="T11" fmla="*/ 13 h 1298"/>
                <a:gd name="T12" fmla="*/ 160 w 2177"/>
                <a:gd name="T13" fmla="*/ 27 h 1298"/>
                <a:gd name="T14" fmla="*/ 153 w 2177"/>
                <a:gd name="T15" fmla="*/ 4 h 1298"/>
                <a:gd name="T16" fmla="*/ 136 w 2177"/>
                <a:gd name="T17" fmla="*/ 0 h 1298"/>
                <a:gd name="T18" fmla="*/ 120 w 2177"/>
                <a:gd name="T19" fmla="*/ 4 h 1298"/>
                <a:gd name="T20" fmla="*/ 111 w 2177"/>
                <a:gd name="T21" fmla="*/ 14 h 1298"/>
                <a:gd name="T22" fmla="*/ 118 w 2177"/>
                <a:gd name="T23" fmla="*/ 36 h 1298"/>
                <a:gd name="T24" fmla="*/ 83 w 2177"/>
                <a:gd name="T25" fmla="*/ 56 h 1298"/>
                <a:gd name="T26" fmla="*/ 123 w 2177"/>
                <a:gd name="T27" fmla="*/ 60 h 1298"/>
                <a:gd name="T28" fmla="*/ 139 w 2177"/>
                <a:gd name="T29" fmla="*/ 112 h 1298"/>
                <a:gd name="T30" fmla="*/ 18 w 2177"/>
                <a:gd name="T31" fmla="*/ 59 h 1298"/>
                <a:gd name="T32" fmla="*/ 6 w 2177"/>
                <a:gd name="T33" fmla="*/ 64 h 1298"/>
                <a:gd name="T34" fmla="*/ 0 w 2177"/>
                <a:gd name="T35" fmla="*/ 80 h 1298"/>
                <a:gd name="T36" fmla="*/ 7 w 2177"/>
                <a:gd name="T37" fmla="*/ 98 h 1298"/>
                <a:gd name="T38" fmla="*/ 143 w 2177"/>
                <a:gd name="T39" fmla="*/ 161 h 1298"/>
                <a:gd name="T40" fmla="*/ 173 w 2177"/>
                <a:gd name="T41" fmla="*/ 157 h 1298"/>
                <a:gd name="T42" fmla="*/ 197 w 2177"/>
                <a:gd name="T43" fmla="*/ 163 h 1298"/>
                <a:gd name="T44" fmla="*/ 199 w 2177"/>
                <a:gd name="T45" fmla="*/ 158 h 1298"/>
                <a:gd name="T46" fmla="*/ 199 w 2177"/>
                <a:gd name="T47" fmla="*/ 158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5 w 143"/>
                <a:gd name="T3" fmla="*/ 0 h 258"/>
                <a:gd name="T4" fmla="*/ 17 w 143"/>
                <a:gd name="T5" fmla="*/ 30 h 258"/>
                <a:gd name="T6" fmla="*/ 1 w 143"/>
                <a:gd name="T7" fmla="*/ 3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7 w 1586"/>
                <a:gd name="T1" fmla="*/ 0 h 821"/>
                <a:gd name="T2" fmla="*/ 166 w 1586"/>
                <a:gd name="T3" fmla="*/ 64 h 821"/>
                <a:gd name="T4" fmla="*/ 178 w 1586"/>
                <a:gd name="T5" fmla="*/ 79 h 821"/>
                <a:gd name="T6" fmla="*/ 198 w 1586"/>
                <a:gd name="T7" fmla="*/ 99 h 821"/>
                <a:gd name="T8" fmla="*/ 195 w 1586"/>
                <a:gd name="T9" fmla="*/ 102 h 821"/>
                <a:gd name="T10" fmla="*/ 168 w 1586"/>
                <a:gd name="T11" fmla="*/ 98 h 821"/>
                <a:gd name="T12" fmla="*/ 143 w 1586"/>
                <a:gd name="T13" fmla="*/ 101 h 821"/>
                <a:gd name="T14" fmla="*/ 5 w 1586"/>
                <a:gd name="T15" fmla="*/ 37 h 821"/>
                <a:gd name="T16" fmla="*/ 0 w 1586"/>
                <a:gd name="T17" fmla="*/ 18 h 821"/>
                <a:gd name="T18" fmla="*/ 5 w 1586"/>
                <a:gd name="T19" fmla="*/ 4 h 821"/>
                <a:gd name="T20" fmla="*/ 17 w 1586"/>
                <a:gd name="T21" fmla="*/ 0 h 821"/>
                <a:gd name="T22" fmla="*/ 1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41 h 747"/>
                <a:gd name="T2" fmla="*/ 116 w 1049"/>
                <a:gd name="T3" fmla="*/ 94 h 747"/>
                <a:gd name="T4" fmla="*/ 118 w 1049"/>
                <a:gd name="T5" fmla="*/ 67 h 747"/>
                <a:gd name="T6" fmla="*/ 132 w 1049"/>
                <a:gd name="T7" fmla="*/ 53 h 747"/>
                <a:gd name="T8" fmla="*/ 10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4 h 241"/>
                <a:gd name="T2" fmla="*/ 19 w 272"/>
                <a:gd name="T3" fmla="*/ 0 h 241"/>
                <a:gd name="T4" fmla="*/ 31 w 272"/>
                <a:gd name="T5" fmla="*/ 5 h 241"/>
                <a:gd name="T6" fmla="*/ 33 w 272"/>
                <a:gd name="T7" fmla="*/ 18 h 241"/>
                <a:gd name="T8" fmla="*/ 20 w 272"/>
                <a:gd name="T9" fmla="*/ 19 h 241"/>
                <a:gd name="T10" fmla="*/ 4 w 272"/>
                <a:gd name="T11" fmla="*/ 31 h 241"/>
                <a:gd name="T12" fmla="*/ 0 w 272"/>
                <a:gd name="T13" fmla="*/ 4 h 241"/>
                <a:gd name="T14" fmla="*/ 0 w 272"/>
                <a:gd name="T15" fmla="*/ 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9 w 152"/>
                <a:gd name="T1" fmla="*/ 1 h 224"/>
                <a:gd name="T2" fmla="*/ 19 w 152"/>
                <a:gd name="T3" fmla="*/ 28 h 224"/>
                <a:gd name="T4" fmla="*/ 0 w 152"/>
                <a:gd name="T5" fmla="*/ 1 h 224"/>
                <a:gd name="T6" fmla="*/ 9 w 152"/>
                <a:gd name="T7" fmla="*/ 0 h 224"/>
                <a:gd name="T8" fmla="*/ 19 w 152"/>
                <a:gd name="T9" fmla="*/ 1 h 224"/>
                <a:gd name="T10" fmla="*/ 19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0 h 764"/>
                <a:gd name="T2" fmla="*/ 11 w 386"/>
                <a:gd name="T3" fmla="*/ 0 h 764"/>
                <a:gd name="T4" fmla="*/ 29 w 386"/>
                <a:gd name="T5" fmla="*/ 1 h 764"/>
                <a:gd name="T6" fmla="*/ 49 w 386"/>
                <a:gd name="T7" fmla="*/ 96 h 764"/>
                <a:gd name="T8" fmla="*/ 35 w 386"/>
                <a:gd name="T9" fmla="*/ 91 h 764"/>
                <a:gd name="T10" fmla="*/ 19 w 386"/>
                <a:gd name="T11" fmla="*/ 85 h 764"/>
                <a:gd name="T12" fmla="*/ 0 w 386"/>
                <a:gd name="T13" fmla="*/ 10 h 764"/>
                <a:gd name="T14" fmla="*/ 0 w 386"/>
                <a:gd name="T15" fmla="*/ 1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87 w 728"/>
                <a:gd name="T1" fmla="*/ 0 h 348"/>
                <a:gd name="T2" fmla="*/ 0 w 728"/>
                <a:gd name="T3" fmla="*/ 14 h 348"/>
                <a:gd name="T4" fmla="*/ 4 w 728"/>
                <a:gd name="T5" fmla="*/ 44 h 348"/>
                <a:gd name="T6" fmla="*/ 90 w 728"/>
                <a:gd name="T7" fmla="*/ 30 h 348"/>
                <a:gd name="T8" fmla="*/ 91 w 728"/>
                <a:gd name="T9" fmla="*/ 6 h 348"/>
                <a:gd name="T10" fmla="*/ 87 w 728"/>
                <a:gd name="T11" fmla="*/ 0 h 348"/>
                <a:gd name="T12" fmla="*/ 87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4 w 312"/>
                <a:gd name="T1" fmla="*/ 0 h 135"/>
                <a:gd name="T2" fmla="*/ 0 w 312"/>
                <a:gd name="T3" fmla="*/ 9 h 135"/>
                <a:gd name="T4" fmla="*/ 39 w 312"/>
                <a:gd name="T5" fmla="*/ 16 h 135"/>
                <a:gd name="T6" fmla="*/ 34 w 312"/>
                <a:gd name="T7" fmla="*/ 0 h 135"/>
                <a:gd name="T8" fmla="*/ 34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3 h 175"/>
                    <a:gd name="T2" fmla="*/ 15 w 313"/>
                    <a:gd name="T3" fmla="*/ 1 h 175"/>
                    <a:gd name="T4" fmla="*/ 27 w 313"/>
                    <a:gd name="T5" fmla="*/ 0 h 175"/>
                    <a:gd name="T6" fmla="*/ 37 w 313"/>
                    <a:gd name="T7" fmla="*/ 3 h 175"/>
                    <a:gd name="T8" fmla="*/ 40 w 313"/>
                    <a:gd name="T9" fmla="*/ 11 h 175"/>
                    <a:gd name="T10" fmla="*/ 21 w 313"/>
                    <a:gd name="T11" fmla="*/ 8 h 175"/>
                    <a:gd name="T12" fmla="*/ 10 w 313"/>
                    <a:gd name="T13" fmla="*/ 12 h 175"/>
                    <a:gd name="T14" fmla="*/ 2 w 313"/>
                    <a:gd name="T15" fmla="*/ 21 h 175"/>
                    <a:gd name="T16" fmla="*/ 0 w 313"/>
                    <a:gd name="T17" fmla="*/ 13 h 175"/>
                    <a:gd name="T18" fmla="*/ 0 w 313"/>
                    <a:gd name="T19" fmla="*/ 1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5 h 266"/>
                    <a:gd name="T2" fmla="*/ 20 w 230"/>
                    <a:gd name="T3" fmla="*/ 34 h 266"/>
                    <a:gd name="T4" fmla="*/ 29 w 230"/>
                    <a:gd name="T5" fmla="*/ 32 h 266"/>
                    <a:gd name="T6" fmla="*/ 28 w 230"/>
                    <a:gd name="T7" fmla="*/ 3 h 266"/>
                    <a:gd name="T8" fmla="*/ 21 w 230"/>
                    <a:gd name="T9" fmla="*/ 0 h 266"/>
                    <a:gd name="T10" fmla="*/ 23 w 230"/>
                    <a:gd name="T11" fmla="*/ 25 h 266"/>
                    <a:gd name="T12" fmla="*/ 9 w 230"/>
                    <a:gd name="T13" fmla="*/ 1 h 266"/>
                    <a:gd name="T14" fmla="*/ 0 w 230"/>
                    <a:gd name="T15" fmla="*/ 5 h 266"/>
                    <a:gd name="T16" fmla="*/ 0 w 230"/>
                    <a:gd name="T17" fmla="*/ 5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3 h 234"/>
                    <a:gd name="T2" fmla="*/ 4 w 87"/>
                    <a:gd name="T3" fmla="*/ 12 h 234"/>
                    <a:gd name="T4" fmla="*/ 5 w 87"/>
                    <a:gd name="T5" fmla="*/ 20 h 234"/>
                    <a:gd name="T6" fmla="*/ 3 w 87"/>
                    <a:gd name="T7" fmla="*/ 30 h 234"/>
                    <a:gd name="T8" fmla="*/ 10 w 87"/>
                    <a:gd name="T9" fmla="*/ 28 h 234"/>
                    <a:gd name="T10" fmla="*/ 10 w 87"/>
                    <a:gd name="T11" fmla="*/ 15 h 234"/>
                    <a:gd name="T12" fmla="*/ 5 w 87"/>
                    <a:gd name="T13" fmla="*/ 0 h 234"/>
                    <a:gd name="T14" fmla="*/ 0 w 87"/>
                    <a:gd name="T15" fmla="*/ 3 h 234"/>
                    <a:gd name="T16" fmla="*/ 0 w 87"/>
                    <a:gd name="T17" fmla="*/ 3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3 w 1190"/>
                  <a:gd name="T1" fmla="*/ 0 h 500"/>
                  <a:gd name="T2" fmla="*/ 149 w 1190"/>
                  <a:gd name="T3" fmla="*/ 62 h 500"/>
                  <a:gd name="T4" fmla="*/ 135 w 1190"/>
                  <a:gd name="T5" fmla="*/ 63 h 500"/>
                  <a:gd name="T6" fmla="*/ 0 w 1190"/>
                  <a:gd name="T7" fmla="*/ 4 h 500"/>
                  <a:gd name="T8" fmla="*/ 13 w 1190"/>
                  <a:gd name="T9" fmla="*/ 0 h 500"/>
                  <a:gd name="T10" fmla="*/ 13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 w 489"/>
                  <a:gd name="T1" fmla="*/ 5 h 296"/>
                  <a:gd name="T2" fmla="*/ 20 w 489"/>
                  <a:gd name="T3" fmla="*/ 9 h 296"/>
                  <a:gd name="T4" fmla="*/ 40 w 489"/>
                  <a:gd name="T5" fmla="*/ 18 h 296"/>
                  <a:gd name="T6" fmla="*/ 55 w 489"/>
                  <a:gd name="T7" fmla="*/ 31 h 296"/>
                  <a:gd name="T8" fmla="*/ 40 w 489"/>
                  <a:gd name="T9" fmla="*/ 29 h 296"/>
                  <a:gd name="T10" fmla="*/ 17 w 489"/>
                  <a:gd name="T11" fmla="*/ 19 h 296"/>
                  <a:gd name="T12" fmla="*/ 6 w 489"/>
                  <a:gd name="T13" fmla="*/ 10 h 296"/>
                  <a:gd name="T14" fmla="*/ 13 w 489"/>
                  <a:gd name="T15" fmla="*/ 21 h 296"/>
                  <a:gd name="T16" fmla="*/ 34 w 489"/>
                  <a:gd name="T17" fmla="*/ 34 h 296"/>
                  <a:gd name="T18" fmla="*/ 58 w 489"/>
                  <a:gd name="T19" fmla="*/ 37 h 296"/>
                  <a:gd name="T20" fmla="*/ 61 w 489"/>
                  <a:gd name="T21" fmla="*/ 28 h 296"/>
                  <a:gd name="T22" fmla="*/ 49 w 489"/>
                  <a:gd name="T23" fmla="*/ 15 h 296"/>
                  <a:gd name="T24" fmla="*/ 21 w 489"/>
                  <a:gd name="T25" fmla="*/ 3 h 296"/>
                  <a:gd name="T26" fmla="*/ 0 w 489"/>
                  <a:gd name="T27" fmla="*/ 0 h 296"/>
                  <a:gd name="T28" fmla="*/ 1 w 489"/>
                  <a:gd name="T29" fmla="*/ 5 h 296"/>
                  <a:gd name="T30" fmla="*/ 1 w 489"/>
                  <a:gd name="T31" fmla="*/ 5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3 w 213"/>
                  <a:gd name="T1" fmla="*/ 0 h 478"/>
                  <a:gd name="T2" fmla="*/ 12 w 213"/>
                  <a:gd name="T3" fmla="*/ 3 h 478"/>
                  <a:gd name="T4" fmla="*/ 10 w 213"/>
                  <a:gd name="T5" fmla="*/ 24 h 478"/>
                  <a:gd name="T6" fmla="*/ 14 w 213"/>
                  <a:gd name="T7" fmla="*/ 40 h 478"/>
                  <a:gd name="T8" fmla="*/ 27 w 213"/>
                  <a:gd name="T9" fmla="*/ 56 h 478"/>
                  <a:gd name="T10" fmla="*/ 13 w 213"/>
                  <a:gd name="T11" fmla="*/ 59 h 478"/>
                  <a:gd name="T12" fmla="*/ 4 w 213"/>
                  <a:gd name="T13" fmla="*/ 42 h 478"/>
                  <a:gd name="T14" fmla="*/ 0 w 213"/>
                  <a:gd name="T15" fmla="*/ 7 h 478"/>
                  <a:gd name="T16" fmla="*/ 3 w 213"/>
                  <a:gd name="T17" fmla="*/ 0 h 478"/>
                  <a:gd name="T18" fmla="*/ 3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4 w 150"/>
                    <a:gd name="T1" fmla="*/ 0 h 173"/>
                    <a:gd name="T2" fmla="*/ 5 w 150"/>
                    <a:gd name="T3" fmla="*/ 9 h 173"/>
                    <a:gd name="T4" fmla="*/ 0 w 150"/>
                    <a:gd name="T5" fmla="*/ 22 h 173"/>
                    <a:gd name="T6" fmla="*/ 10 w 150"/>
                    <a:gd name="T7" fmla="*/ 20 h 173"/>
                    <a:gd name="T8" fmla="*/ 13 w 150"/>
                    <a:gd name="T9" fmla="*/ 11 h 173"/>
                    <a:gd name="T10" fmla="*/ 19 w 150"/>
                    <a:gd name="T11" fmla="*/ 4 h 173"/>
                    <a:gd name="T12" fmla="*/ 14 w 150"/>
                    <a:gd name="T13" fmla="*/ 0 h 173"/>
                    <a:gd name="T14" fmla="*/ 1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0 w 1684"/>
                    <a:gd name="T1" fmla="*/ 0 h 880"/>
                    <a:gd name="T2" fmla="*/ 8 w 1684"/>
                    <a:gd name="T3" fmla="*/ 7 h 880"/>
                    <a:gd name="T4" fmla="*/ 0 w 1684"/>
                    <a:gd name="T5" fmla="*/ 26 h 880"/>
                    <a:gd name="T6" fmla="*/ 9 w 1684"/>
                    <a:gd name="T7" fmla="*/ 45 h 880"/>
                    <a:gd name="T8" fmla="*/ 148 w 1684"/>
                    <a:gd name="T9" fmla="*/ 109 h 880"/>
                    <a:gd name="T10" fmla="*/ 178 w 1684"/>
                    <a:gd name="T11" fmla="*/ 105 h 880"/>
                    <a:gd name="T12" fmla="*/ 202 w 1684"/>
                    <a:gd name="T13" fmla="*/ 110 h 880"/>
                    <a:gd name="T14" fmla="*/ 211 w 1684"/>
                    <a:gd name="T15" fmla="*/ 101 h 880"/>
                    <a:gd name="T16" fmla="*/ 188 w 1684"/>
                    <a:gd name="T17" fmla="*/ 83 h 880"/>
                    <a:gd name="T18" fmla="*/ 179 w 1684"/>
                    <a:gd name="T19" fmla="*/ 64 h 880"/>
                    <a:gd name="T20" fmla="*/ 172 w 1684"/>
                    <a:gd name="T21" fmla="*/ 66 h 880"/>
                    <a:gd name="T22" fmla="*/ 180 w 1684"/>
                    <a:gd name="T23" fmla="*/ 83 h 880"/>
                    <a:gd name="T24" fmla="*/ 198 w 1684"/>
                    <a:gd name="T25" fmla="*/ 102 h 880"/>
                    <a:gd name="T26" fmla="*/ 177 w 1684"/>
                    <a:gd name="T27" fmla="*/ 99 h 880"/>
                    <a:gd name="T28" fmla="*/ 153 w 1684"/>
                    <a:gd name="T29" fmla="*/ 102 h 880"/>
                    <a:gd name="T30" fmla="*/ 157 w 1684"/>
                    <a:gd name="T31" fmla="*/ 82 h 880"/>
                    <a:gd name="T32" fmla="*/ 168 w 1684"/>
                    <a:gd name="T33" fmla="*/ 68 h 880"/>
                    <a:gd name="T34" fmla="*/ 156 w 1684"/>
                    <a:gd name="T35" fmla="*/ 69 h 880"/>
                    <a:gd name="T36" fmla="*/ 146 w 1684"/>
                    <a:gd name="T37" fmla="*/ 83 h 880"/>
                    <a:gd name="T38" fmla="*/ 143 w 1684"/>
                    <a:gd name="T39" fmla="*/ 99 h 880"/>
                    <a:gd name="T40" fmla="*/ 14 w 1684"/>
                    <a:gd name="T41" fmla="*/ 39 h 880"/>
                    <a:gd name="T42" fmla="*/ 10 w 1684"/>
                    <a:gd name="T43" fmla="*/ 27 h 880"/>
                    <a:gd name="T44" fmla="*/ 13 w 1684"/>
                    <a:gd name="T45" fmla="*/ 12 h 880"/>
                    <a:gd name="T46" fmla="*/ 28 w 1684"/>
                    <a:gd name="T47" fmla="*/ 0 h 880"/>
                    <a:gd name="T48" fmla="*/ 20 w 1684"/>
                    <a:gd name="T49" fmla="*/ 0 h 880"/>
                    <a:gd name="T50" fmla="*/ 2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5 w 160"/>
                    <a:gd name="T1" fmla="*/ 0 h 335"/>
                    <a:gd name="T2" fmla="*/ 3 w 160"/>
                    <a:gd name="T3" fmla="*/ 13 h 335"/>
                    <a:gd name="T4" fmla="*/ 0 w 160"/>
                    <a:gd name="T5" fmla="*/ 28 h 335"/>
                    <a:gd name="T6" fmla="*/ 5 w 160"/>
                    <a:gd name="T7" fmla="*/ 39 h 335"/>
                    <a:gd name="T8" fmla="*/ 12 w 160"/>
                    <a:gd name="T9" fmla="*/ 41 h 335"/>
                    <a:gd name="T10" fmla="*/ 10 w 160"/>
                    <a:gd name="T11" fmla="*/ 19 h 335"/>
                    <a:gd name="T12" fmla="*/ 20 w 160"/>
                    <a:gd name="T13" fmla="*/ 2 h 335"/>
                    <a:gd name="T14" fmla="*/ 15 w 160"/>
                    <a:gd name="T15" fmla="*/ 0 h 335"/>
                    <a:gd name="T16" fmla="*/ 15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8 w 642"/>
                    <a:gd name="T1" fmla="*/ 112 h 1188"/>
                    <a:gd name="T2" fmla="*/ 0 w 642"/>
                    <a:gd name="T3" fmla="*/ 16 h 1188"/>
                    <a:gd name="T4" fmla="*/ 11 w 642"/>
                    <a:gd name="T5" fmla="*/ 5 h 1188"/>
                    <a:gd name="T6" fmla="*/ 33 w 642"/>
                    <a:gd name="T7" fmla="*/ 0 h 1188"/>
                    <a:gd name="T8" fmla="*/ 50 w 642"/>
                    <a:gd name="T9" fmla="*/ 8 h 1188"/>
                    <a:gd name="T10" fmla="*/ 81 w 642"/>
                    <a:gd name="T11" fmla="*/ 149 h 1188"/>
                    <a:gd name="T12" fmla="*/ 70 w 642"/>
                    <a:gd name="T13" fmla="*/ 137 h 1188"/>
                    <a:gd name="T14" fmla="*/ 45 w 642"/>
                    <a:gd name="T15" fmla="*/ 13 h 1188"/>
                    <a:gd name="T16" fmla="*/ 29 w 642"/>
                    <a:gd name="T17" fmla="*/ 8 h 1188"/>
                    <a:gd name="T18" fmla="*/ 15 w 642"/>
                    <a:gd name="T19" fmla="*/ 10 h 1188"/>
                    <a:gd name="T20" fmla="*/ 10 w 642"/>
                    <a:gd name="T21" fmla="*/ 18 h 1188"/>
                    <a:gd name="T22" fmla="*/ 39 w 642"/>
                    <a:gd name="T23" fmla="*/ 116 h 1188"/>
                    <a:gd name="T24" fmla="*/ 28 w 642"/>
                    <a:gd name="T25" fmla="*/ 112 h 1188"/>
                    <a:gd name="T26" fmla="*/ 28 w 642"/>
                    <a:gd name="T27" fmla="*/ 11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4 h 504"/>
                    <a:gd name="T2" fmla="*/ 10 w 192"/>
                    <a:gd name="T3" fmla="*/ 25 h 504"/>
                    <a:gd name="T4" fmla="*/ 15 w 192"/>
                    <a:gd name="T5" fmla="*/ 40 h 504"/>
                    <a:gd name="T6" fmla="*/ 15 w 192"/>
                    <a:gd name="T7" fmla="*/ 63 h 504"/>
                    <a:gd name="T8" fmla="*/ 24 w 192"/>
                    <a:gd name="T9" fmla="*/ 63 h 504"/>
                    <a:gd name="T10" fmla="*/ 24 w 192"/>
                    <a:gd name="T11" fmla="*/ 45 h 504"/>
                    <a:gd name="T12" fmla="*/ 21 w 192"/>
                    <a:gd name="T13" fmla="*/ 26 h 504"/>
                    <a:gd name="T14" fmla="*/ 13 w 192"/>
                    <a:gd name="T15" fmla="*/ 8 h 504"/>
                    <a:gd name="T16" fmla="*/ 8 w 192"/>
                    <a:gd name="T17" fmla="*/ 0 h 504"/>
                    <a:gd name="T18" fmla="*/ 0 w 192"/>
                    <a:gd name="T19" fmla="*/ 4 h 504"/>
                    <a:gd name="T20" fmla="*/ 0 w 192"/>
                    <a:gd name="T21" fmla="*/ 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8 w 390"/>
                    <a:gd name="T1" fmla="*/ 0 h 269"/>
                    <a:gd name="T2" fmla="*/ 33 w 390"/>
                    <a:gd name="T3" fmla="*/ 3 h 269"/>
                    <a:gd name="T4" fmla="*/ 32 w 390"/>
                    <a:gd name="T5" fmla="*/ 9 h 269"/>
                    <a:gd name="T6" fmla="*/ 0 w 390"/>
                    <a:gd name="T7" fmla="*/ 22 h 269"/>
                    <a:gd name="T8" fmla="*/ 0 w 390"/>
                    <a:gd name="T9" fmla="*/ 28 h 269"/>
                    <a:gd name="T10" fmla="*/ 36 w 390"/>
                    <a:gd name="T11" fmla="*/ 29 h 269"/>
                    <a:gd name="T12" fmla="*/ 40 w 390"/>
                    <a:gd name="T13" fmla="*/ 34 h 269"/>
                    <a:gd name="T14" fmla="*/ 49 w 390"/>
                    <a:gd name="T15" fmla="*/ 34 h 269"/>
                    <a:gd name="T16" fmla="*/ 48 w 390"/>
                    <a:gd name="T17" fmla="*/ 24 h 269"/>
                    <a:gd name="T18" fmla="*/ 15 w 390"/>
                    <a:gd name="T19" fmla="*/ 22 h 269"/>
                    <a:gd name="T20" fmla="*/ 42 w 390"/>
                    <a:gd name="T21" fmla="*/ 12 h 269"/>
                    <a:gd name="T22" fmla="*/ 38 w 390"/>
                    <a:gd name="T23" fmla="*/ 0 h 269"/>
                    <a:gd name="T24" fmla="*/ 38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7 h 424"/>
                    <a:gd name="T2" fmla="*/ 108 w 941"/>
                    <a:gd name="T3" fmla="*/ 0 h 424"/>
                    <a:gd name="T4" fmla="*/ 116 w 941"/>
                    <a:gd name="T5" fmla="*/ 10 h 424"/>
                    <a:gd name="T6" fmla="*/ 118 w 941"/>
                    <a:gd name="T7" fmla="*/ 23 h 424"/>
                    <a:gd name="T8" fmla="*/ 113 w 941"/>
                    <a:gd name="T9" fmla="*/ 36 h 424"/>
                    <a:gd name="T10" fmla="*/ 8 w 941"/>
                    <a:gd name="T11" fmla="*/ 53 h 424"/>
                    <a:gd name="T12" fmla="*/ 7 w 941"/>
                    <a:gd name="T13" fmla="*/ 48 h 424"/>
                    <a:gd name="T14" fmla="*/ 108 w 941"/>
                    <a:gd name="T15" fmla="*/ 31 h 424"/>
                    <a:gd name="T16" fmla="*/ 112 w 941"/>
                    <a:gd name="T17" fmla="*/ 19 h 424"/>
                    <a:gd name="T18" fmla="*/ 105 w 941"/>
                    <a:gd name="T19" fmla="*/ 8 h 424"/>
                    <a:gd name="T20" fmla="*/ 0 w 941"/>
                    <a:gd name="T21" fmla="*/ 24 h 424"/>
                    <a:gd name="T22" fmla="*/ 0 w 941"/>
                    <a:gd name="T23" fmla="*/ 17 h 424"/>
                    <a:gd name="T24" fmla="*/ 0 w 941"/>
                    <a:gd name="T25" fmla="*/ 17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5 h 173"/>
                    <a:gd name="T2" fmla="*/ 9 w 488"/>
                    <a:gd name="T3" fmla="*/ 21 h 173"/>
                    <a:gd name="T4" fmla="*/ 28 w 488"/>
                    <a:gd name="T5" fmla="*/ 20 h 173"/>
                    <a:gd name="T6" fmla="*/ 53 w 488"/>
                    <a:gd name="T7" fmla="*/ 14 h 173"/>
                    <a:gd name="T8" fmla="*/ 62 w 488"/>
                    <a:gd name="T9" fmla="*/ 5 h 173"/>
                    <a:gd name="T10" fmla="*/ 56 w 488"/>
                    <a:gd name="T11" fmla="*/ 0 h 173"/>
                    <a:gd name="T12" fmla="*/ 32 w 488"/>
                    <a:gd name="T13" fmla="*/ 0 h 173"/>
                    <a:gd name="T14" fmla="*/ 14 w 488"/>
                    <a:gd name="T15" fmla="*/ 1 h 173"/>
                    <a:gd name="T16" fmla="*/ 2 w 488"/>
                    <a:gd name="T17" fmla="*/ 9 h 173"/>
                    <a:gd name="T18" fmla="*/ 14 w 488"/>
                    <a:gd name="T19" fmla="*/ 11 h 173"/>
                    <a:gd name="T20" fmla="*/ 35 w 488"/>
                    <a:gd name="T21" fmla="*/ 6 h 173"/>
                    <a:gd name="T22" fmla="*/ 53 w 488"/>
                    <a:gd name="T23" fmla="*/ 6 h 173"/>
                    <a:gd name="T24" fmla="*/ 34 w 488"/>
                    <a:gd name="T25" fmla="*/ 13 h 173"/>
                    <a:gd name="T26" fmla="*/ 18 w 488"/>
                    <a:gd name="T27" fmla="*/ 15 h 173"/>
                    <a:gd name="T28" fmla="*/ 0 w 488"/>
                    <a:gd name="T29" fmla="*/ 15 h 173"/>
                    <a:gd name="T30" fmla="*/ 0 w 488"/>
                    <a:gd name="T31" fmla="*/ 15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3 w 772"/>
                <a:gd name="T1" fmla="*/ 263 h 3266"/>
                <a:gd name="T2" fmla="*/ 7 w 772"/>
                <a:gd name="T3" fmla="*/ 246 h 3266"/>
                <a:gd name="T4" fmla="*/ 6 w 772"/>
                <a:gd name="T5" fmla="*/ 232 h 3266"/>
                <a:gd name="T6" fmla="*/ 7 w 772"/>
                <a:gd name="T7" fmla="*/ 212 h 3266"/>
                <a:gd name="T8" fmla="*/ 11 w 772"/>
                <a:gd name="T9" fmla="*/ 188 h 3266"/>
                <a:gd name="T10" fmla="*/ 12 w 772"/>
                <a:gd name="T11" fmla="*/ 173 h 3266"/>
                <a:gd name="T12" fmla="*/ 11 w 772"/>
                <a:gd name="T13" fmla="*/ 163 h 3266"/>
                <a:gd name="T14" fmla="*/ 7 w 772"/>
                <a:gd name="T15" fmla="*/ 155 h 3266"/>
                <a:gd name="T16" fmla="*/ 7 w 772"/>
                <a:gd name="T17" fmla="*/ 145 h 3266"/>
                <a:gd name="T18" fmla="*/ 8 w 772"/>
                <a:gd name="T19" fmla="*/ 132 h 3266"/>
                <a:gd name="T20" fmla="*/ 14 w 772"/>
                <a:gd name="T21" fmla="*/ 97 h 3266"/>
                <a:gd name="T22" fmla="*/ 14 w 772"/>
                <a:gd name="T23" fmla="*/ 79 h 3266"/>
                <a:gd name="T24" fmla="*/ 13 w 772"/>
                <a:gd name="T25" fmla="*/ 59 h 3266"/>
                <a:gd name="T26" fmla="*/ 8 w 772"/>
                <a:gd name="T27" fmla="*/ 50 h 3266"/>
                <a:gd name="T28" fmla="*/ 4 w 772"/>
                <a:gd name="T29" fmla="*/ 35 h 3266"/>
                <a:gd name="T30" fmla="*/ 0 w 772"/>
                <a:gd name="T31" fmla="*/ 0 h 3266"/>
                <a:gd name="T32" fmla="*/ 1 w 772"/>
                <a:gd name="T33" fmla="*/ 32 h 3266"/>
                <a:gd name="T34" fmla="*/ 3 w 772"/>
                <a:gd name="T35" fmla="*/ 51 h 3266"/>
                <a:gd name="T36" fmla="*/ 7 w 772"/>
                <a:gd name="T37" fmla="*/ 63 h 3266"/>
                <a:gd name="T38" fmla="*/ 11 w 772"/>
                <a:gd name="T39" fmla="*/ 69 h 3266"/>
                <a:gd name="T40" fmla="*/ 11 w 772"/>
                <a:gd name="T41" fmla="*/ 87 h 3266"/>
                <a:gd name="T42" fmla="*/ 9 w 772"/>
                <a:gd name="T43" fmla="*/ 106 h 3266"/>
                <a:gd name="T44" fmla="*/ 5 w 772"/>
                <a:gd name="T45" fmla="*/ 138 h 3266"/>
                <a:gd name="T46" fmla="*/ 4 w 772"/>
                <a:gd name="T47" fmla="*/ 159 h 3266"/>
                <a:gd name="T48" fmla="*/ 9 w 772"/>
                <a:gd name="T49" fmla="*/ 171 h 3266"/>
                <a:gd name="T50" fmla="*/ 8 w 772"/>
                <a:gd name="T51" fmla="*/ 182 h 3266"/>
                <a:gd name="T52" fmla="*/ 5 w 772"/>
                <a:gd name="T53" fmla="*/ 204 h 3266"/>
                <a:gd name="T54" fmla="*/ 3 w 772"/>
                <a:gd name="T55" fmla="*/ 226 h 3266"/>
                <a:gd name="T56" fmla="*/ 5 w 772"/>
                <a:gd name="T57" fmla="*/ 249 h 3266"/>
                <a:gd name="T58" fmla="*/ 8 w 772"/>
                <a:gd name="T59" fmla="*/ 262 h 3266"/>
                <a:gd name="T60" fmla="*/ 12 w 772"/>
                <a:gd name="T61" fmla="*/ 272 h 3266"/>
                <a:gd name="T62" fmla="*/ 13 w 772"/>
                <a:gd name="T63" fmla="*/ 263 h 3266"/>
                <a:gd name="T64" fmla="*/ 13 w 772"/>
                <a:gd name="T65" fmla="*/ 26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3 w 772"/>
                <a:gd name="T1" fmla="*/ 395 h 3266"/>
                <a:gd name="T2" fmla="*/ 7 w 772"/>
                <a:gd name="T3" fmla="*/ 369 h 3266"/>
                <a:gd name="T4" fmla="*/ 6 w 772"/>
                <a:gd name="T5" fmla="*/ 348 h 3266"/>
                <a:gd name="T6" fmla="*/ 7 w 772"/>
                <a:gd name="T7" fmla="*/ 318 h 3266"/>
                <a:gd name="T8" fmla="*/ 11 w 772"/>
                <a:gd name="T9" fmla="*/ 282 h 3266"/>
                <a:gd name="T10" fmla="*/ 12 w 772"/>
                <a:gd name="T11" fmla="*/ 259 h 3266"/>
                <a:gd name="T12" fmla="*/ 11 w 772"/>
                <a:gd name="T13" fmla="*/ 244 h 3266"/>
                <a:gd name="T14" fmla="*/ 7 w 772"/>
                <a:gd name="T15" fmla="*/ 233 h 3266"/>
                <a:gd name="T16" fmla="*/ 7 w 772"/>
                <a:gd name="T17" fmla="*/ 219 h 3266"/>
                <a:gd name="T18" fmla="*/ 8 w 772"/>
                <a:gd name="T19" fmla="*/ 199 h 3266"/>
                <a:gd name="T20" fmla="*/ 14 w 772"/>
                <a:gd name="T21" fmla="*/ 145 h 3266"/>
                <a:gd name="T22" fmla="*/ 14 w 772"/>
                <a:gd name="T23" fmla="*/ 119 h 3266"/>
                <a:gd name="T24" fmla="*/ 13 w 772"/>
                <a:gd name="T25" fmla="*/ 90 h 3266"/>
                <a:gd name="T26" fmla="*/ 8 w 772"/>
                <a:gd name="T27" fmla="*/ 76 h 3266"/>
                <a:gd name="T28" fmla="*/ 4 w 772"/>
                <a:gd name="T29" fmla="*/ 53 h 3266"/>
                <a:gd name="T30" fmla="*/ 0 w 772"/>
                <a:gd name="T31" fmla="*/ 0 h 3266"/>
                <a:gd name="T32" fmla="*/ 1 w 772"/>
                <a:gd name="T33" fmla="*/ 48 h 3266"/>
                <a:gd name="T34" fmla="*/ 3 w 772"/>
                <a:gd name="T35" fmla="*/ 77 h 3266"/>
                <a:gd name="T36" fmla="*/ 7 w 772"/>
                <a:gd name="T37" fmla="*/ 95 h 3266"/>
                <a:gd name="T38" fmla="*/ 11 w 772"/>
                <a:gd name="T39" fmla="*/ 105 h 3266"/>
                <a:gd name="T40" fmla="*/ 11 w 772"/>
                <a:gd name="T41" fmla="*/ 131 h 3266"/>
                <a:gd name="T42" fmla="*/ 9 w 772"/>
                <a:gd name="T43" fmla="*/ 159 h 3266"/>
                <a:gd name="T44" fmla="*/ 5 w 772"/>
                <a:gd name="T45" fmla="*/ 208 h 3266"/>
                <a:gd name="T46" fmla="*/ 4 w 772"/>
                <a:gd name="T47" fmla="*/ 239 h 3266"/>
                <a:gd name="T48" fmla="*/ 9 w 772"/>
                <a:gd name="T49" fmla="*/ 257 h 3266"/>
                <a:gd name="T50" fmla="*/ 8 w 772"/>
                <a:gd name="T51" fmla="*/ 273 h 3266"/>
                <a:gd name="T52" fmla="*/ 5 w 772"/>
                <a:gd name="T53" fmla="*/ 307 h 3266"/>
                <a:gd name="T54" fmla="*/ 3 w 772"/>
                <a:gd name="T55" fmla="*/ 340 h 3266"/>
                <a:gd name="T56" fmla="*/ 5 w 772"/>
                <a:gd name="T57" fmla="*/ 375 h 3266"/>
                <a:gd name="T58" fmla="*/ 8 w 772"/>
                <a:gd name="T59" fmla="*/ 393 h 3266"/>
                <a:gd name="T60" fmla="*/ 12 w 772"/>
                <a:gd name="T61" fmla="*/ 409 h 3266"/>
                <a:gd name="T62" fmla="*/ 13 w 772"/>
                <a:gd name="T63" fmla="*/ 395 h 3266"/>
                <a:gd name="T64" fmla="*/ 13 w 772"/>
                <a:gd name="T65" fmla="*/ 39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2 w 245"/>
                  <a:gd name="T1" fmla="*/ 0 h 806"/>
                  <a:gd name="T2" fmla="*/ 2 w 245"/>
                  <a:gd name="T3" fmla="*/ 16 h 806"/>
                  <a:gd name="T4" fmla="*/ 0 w 245"/>
                  <a:gd name="T5" fmla="*/ 37 h 806"/>
                  <a:gd name="T6" fmla="*/ 1 w 245"/>
                  <a:gd name="T7" fmla="*/ 36 h 806"/>
                  <a:gd name="T8" fmla="*/ 4 w 245"/>
                  <a:gd name="T9" fmla="*/ 17 h 806"/>
                  <a:gd name="T10" fmla="*/ 4 w 245"/>
                  <a:gd name="T11" fmla="*/ 0 h 806"/>
                  <a:gd name="T12" fmla="*/ 2 w 245"/>
                  <a:gd name="T13" fmla="*/ 0 h 806"/>
                  <a:gd name="T14" fmla="*/ 2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5 w 604"/>
                    <a:gd name="T3" fmla="*/ 9 h 349"/>
                    <a:gd name="T4" fmla="*/ 8 w 604"/>
                    <a:gd name="T5" fmla="*/ 16 h 349"/>
                    <a:gd name="T6" fmla="*/ 10 w 604"/>
                    <a:gd name="T7" fmla="*/ 6 h 349"/>
                    <a:gd name="T8" fmla="*/ 6 w 604"/>
                    <a:gd name="T9" fmla="*/ 0 h 349"/>
                    <a:gd name="T10" fmla="*/ 8 w 604"/>
                    <a:gd name="T11" fmla="*/ 9 h 349"/>
                    <a:gd name="T12" fmla="*/ 2 w 604"/>
                    <a:gd name="T13" fmla="*/ 1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12 w 1064"/>
                    <a:gd name="T1" fmla="*/ 6 h 1230"/>
                    <a:gd name="T2" fmla="*/ 8 w 1064"/>
                    <a:gd name="T3" fmla="*/ 16 h 1230"/>
                    <a:gd name="T4" fmla="*/ 3 w 1064"/>
                    <a:gd name="T5" fmla="*/ 35 h 1230"/>
                    <a:gd name="T6" fmla="*/ 0 w 1064"/>
                    <a:gd name="T7" fmla="*/ 50 h 1230"/>
                    <a:gd name="T8" fmla="*/ 1 w 1064"/>
                    <a:gd name="T9" fmla="*/ 56 h 1230"/>
                    <a:gd name="T10" fmla="*/ 4 w 1064"/>
                    <a:gd name="T11" fmla="*/ 54 h 1230"/>
                    <a:gd name="T12" fmla="*/ 9 w 1064"/>
                    <a:gd name="T13" fmla="*/ 41 h 1230"/>
                    <a:gd name="T14" fmla="*/ 14 w 1064"/>
                    <a:gd name="T15" fmla="*/ 24 h 1230"/>
                    <a:gd name="T16" fmla="*/ 17 w 1064"/>
                    <a:gd name="T17" fmla="*/ 12 h 1230"/>
                    <a:gd name="T18" fmla="*/ 17 w 1064"/>
                    <a:gd name="T19" fmla="*/ 4 h 1230"/>
                    <a:gd name="T20" fmla="*/ 16 w 1064"/>
                    <a:gd name="T21" fmla="*/ 0 h 1230"/>
                    <a:gd name="T22" fmla="*/ 13 w 1064"/>
                    <a:gd name="T23" fmla="*/ 3 h 1230"/>
                    <a:gd name="T24" fmla="*/ 16 w 1064"/>
                    <a:gd name="T25" fmla="*/ 5 h 1230"/>
                    <a:gd name="T26" fmla="*/ 14 w 1064"/>
                    <a:gd name="T27" fmla="*/ 16 h 1230"/>
                    <a:gd name="T28" fmla="*/ 11 w 1064"/>
                    <a:gd name="T29" fmla="*/ 30 h 1230"/>
                    <a:gd name="T30" fmla="*/ 6 w 1064"/>
                    <a:gd name="T31" fmla="*/ 46 h 1230"/>
                    <a:gd name="T32" fmla="*/ 2 w 1064"/>
                    <a:gd name="T33" fmla="*/ 50 h 1230"/>
                    <a:gd name="T34" fmla="*/ 2 w 1064"/>
                    <a:gd name="T35" fmla="*/ 43 h 1230"/>
                    <a:gd name="T36" fmla="*/ 7 w 1064"/>
                    <a:gd name="T37" fmla="*/ 23 h 1230"/>
                    <a:gd name="T38" fmla="*/ 13 w 1064"/>
                    <a:gd name="T39" fmla="*/ 5 h 1230"/>
                    <a:gd name="T40" fmla="*/ 12 w 1064"/>
                    <a:gd name="T41" fmla="*/ 6 h 1230"/>
                    <a:gd name="T42" fmla="*/ 12 w 1064"/>
                    <a:gd name="T43" fmla="*/ 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31 w 2002"/>
                    <a:gd name="T1" fmla="*/ 0 h 2521"/>
                    <a:gd name="T2" fmla="*/ 0 w 2002"/>
                    <a:gd name="T3" fmla="*/ 114 h 2521"/>
                    <a:gd name="T4" fmla="*/ 3 w 2002"/>
                    <a:gd name="T5" fmla="*/ 111 h 2521"/>
                    <a:gd name="T6" fmla="*/ 32 w 2002"/>
                    <a:gd name="T7" fmla="*/ 3 h 2521"/>
                    <a:gd name="T8" fmla="*/ 31 w 2002"/>
                    <a:gd name="T9" fmla="*/ 0 h 2521"/>
                    <a:gd name="T10" fmla="*/ 3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 w 3007"/>
                    <a:gd name="T1" fmla="*/ 129 h 3771"/>
                    <a:gd name="T2" fmla="*/ 6 w 3007"/>
                    <a:gd name="T3" fmla="*/ 128 h 3771"/>
                    <a:gd name="T4" fmla="*/ 13 w 3007"/>
                    <a:gd name="T5" fmla="*/ 136 h 3771"/>
                    <a:gd name="T6" fmla="*/ 11 w 3007"/>
                    <a:gd name="T7" fmla="*/ 128 h 3771"/>
                    <a:gd name="T8" fmla="*/ 6 w 3007"/>
                    <a:gd name="T9" fmla="*/ 122 h 3771"/>
                    <a:gd name="T10" fmla="*/ 10 w 3007"/>
                    <a:gd name="T11" fmla="*/ 123 h 3771"/>
                    <a:gd name="T12" fmla="*/ 16 w 3007"/>
                    <a:gd name="T13" fmla="*/ 130 h 3771"/>
                    <a:gd name="T14" fmla="*/ 46 w 3007"/>
                    <a:gd name="T15" fmla="*/ 19 h 3771"/>
                    <a:gd name="T16" fmla="*/ 41 w 3007"/>
                    <a:gd name="T17" fmla="*/ 7 h 3771"/>
                    <a:gd name="T18" fmla="*/ 37 w 3007"/>
                    <a:gd name="T19" fmla="*/ 0 h 3771"/>
                    <a:gd name="T20" fmla="*/ 43 w 3007"/>
                    <a:gd name="T21" fmla="*/ 4 h 3771"/>
                    <a:gd name="T22" fmla="*/ 48 w 3007"/>
                    <a:gd name="T23" fmla="*/ 20 h 3771"/>
                    <a:gd name="T24" fmla="*/ 13 w 3007"/>
                    <a:gd name="T25" fmla="*/ 148 h 3771"/>
                    <a:gd name="T26" fmla="*/ 8 w 3007"/>
                    <a:gd name="T27" fmla="*/ 154 h 3771"/>
                    <a:gd name="T28" fmla="*/ 2 w 3007"/>
                    <a:gd name="T29" fmla="*/ 171 h 3771"/>
                    <a:gd name="T30" fmla="*/ 0 w 3007"/>
                    <a:gd name="T31" fmla="*/ 166 h 3771"/>
                    <a:gd name="T32" fmla="*/ 2 w 3007"/>
                    <a:gd name="T33" fmla="*/ 164 h 3771"/>
                    <a:gd name="T34" fmla="*/ 6 w 3007"/>
                    <a:gd name="T35" fmla="*/ 153 h 3771"/>
                    <a:gd name="T36" fmla="*/ 3 w 3007"/>
                    <a:gd name="T37" fmla="*/ 148 h 3771"/>
                    <a:gd name="T38" fmla="*/ 3 w 3007"/>
                    <a:gd name="T39" fmla="*/ 144 h 3771"/>
                    <a:gd name="T40" fmla="*/ 7 w 3007"/>
                    <a:gd name="T41" fmla="*/ 149 h 3771"/>
                    <a:gd name="T42" fmla="*/ 7 w 3007"/>
                    <a:gd name="T43" fmla="*/ 144 h 3771"/>
                    <a:gd name="T44" fmla="*/ 10 w 3007"/>
                    <a:gd name="T45" fmla="*/ 146 h 3771"/>
                    <a:gd name="T46" fmla="*/ 7 w 3007"/>
                    <a:gd name="T47" fmla="*/ 139 h 3771"/>
                    <a:gd name="T48" fmla="*/ 10 w 3007"/>
                    <a:gd name="T49" fmla="*/ 139 h 3771"/>
                    <a:gd name="T50" fmla="*/ 2 w 3007"/>
                    <a:gd name="T51" fmla="*/ 129 h 3771"/>
                    <a:gd name="T52" fmla="*/ 2 w 3007"/>
                    <a:gd name="T53" fmla="*/ 129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4 h 342"/>
                    <a:gd name="T2" fmla="*/ 4 w 673"/>
                    <a:gd name="T3" fmla="*/ 5 h 342"/>
                    <a:gd name="T4" fmla="*/ 10 w 673"/>
                    <a:gd name="T5" fmla="*/ 16 h 342"/>
                    <a:gd name="T6" fmla="*/ 11 w 673"/>
                    <a:gd name="T7" fmla="*/ 13 h 342"/>
                    <a:gd name="T8" fmla="*/ 7 w 673"/>
                    <a:gd name="T9" fmla="*/ 5 h 342"/>
                    <a:gd name="T10" fmla="*/ 1 w 673"/>
                    <a:gd name="T11" fmla="*/ 0 h 342"/>
                    <a:gd name="T12" fmla="*/ 0 w 673"/>
                    <a:gd name="T13" fmla="*/ 4 h 342"/>
                    <a:gd name="T14" fmla="*/ 0 w 673"/>
                    <a:gd name="T15" fmla="*/ 4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4 h 403"/>
                    <a:gd name="T2" fmla="*/ 6 w 716"/>
                    <a:gd name="T3" fmla="*/ 7 h 403"/>
                    <a:gd name="T4" fmla="*/ 10 w 716"/>
                    <a:gd name="T5" fmla="*/ 18 h 403"/>
                    <a:gd name="T6" fmla="*/ 12 w 716"/>
                    <a:gd name="T7" fmla="*/ 14 h 403"/>
                    <a:gd name="T8" fmla="*/ 7 w 716"/>
                    <a:gd name="T9" fmla="*/ 5 h 403"/>
                    <a:gd name="T10" fmla="*/ 1 w 716"/>
                    <a:gd name="T11" fmla="*/ 0 h 403"/>
                    <a:gd name="T12" fmla="*/ 0 w 716"/>
                    <a:gd name="T13" fmla="*/ 4 h 403"/>
                    <a:gd name="T14" fmla="*/ 0 w 716"/>
                    <a:gd name="T15" fmla="*/ 4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4 h 411"/>
                    <a:gd name="T2" fmla="*/ 5 w 717"/>
                    <a:gd name="T3" fmla="*/ 6 h 411"/>
                    <a:gd name="T4" fmla="*/ 10 w 717"/>
                    <a:gd name="T5" fmla="*/ 19 h 411"/>
                    <a:gd name="T6" fmla="*/ 12 w 717"/>
                    <a:gd name="T7" fmla="*/ 14 h 411"/>
                    <a:gd name="T8" fmla="*/ 6 w 717"/>
                    <a:gd name="T9" fmla="*/ 4 h 411"/>
                    <a:gd name="T10" fmla="*/ 1 w 717"/>
                    <a:gd name="T11" fmla="*/ 0 h 411"/>
                    <a:gd name="T12" fmla="*/ 0 w 717"/>
                    <a:gd name="T13" fmla="*/ 4 h 411"/>
                    <a:gd name="T14" fmla="*/ 0 w 717"/>
                    <a:gd name="T15" fmla="*/ 4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4 h 386"/>
                    <a:gd name="T2" fmla="*/ 4 w 709"/>
                    <a:gd name="T3" fmla="*/ 6 h 386"/>
                    <a:gd name="T4" fmla="*/ 11 w 709"/>
                    <a:gd name="T5" fmla="*/ 18 h 386"/>
                    <a:gd name="T6" fmla="*/ 11 w 709"/>
                    <a:gd name="T7" fmla="*/ 14 h 386"/>
                    <a:gd name="T8" fmla="*/ 5 w 709"/>
                    <a:gd name="T9" fmla="*/ 3 h 386"/>
                    <a:gd name="T10" fmla="*/ 1 w 709"/>
                    <a:gd name="T11" fmla="*/ 0 h 386"/>
                    <a:gd name="T12" fmla="*/ 0 w 709"/>
                    <a:gd name="T13" fmla="*/ 4 h 386"/>
                    <a:gd name="T14" fmla="*/ 0 w 709"/>
                    <a:gd name="T15" fmla="*/ 4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polycystic-ovarian-syndrome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133600"/>
            <a:ext cx="6400800" cy="1346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Gestational </a:t>
            </a:r>
            <a:r>
              <a:rPr lang="en-US" dirty="0" err="1" smtClean="0"/>
              <a:t>Hyperandrogenism</a:t>
            </a:r>
            <a:r>
              <a:rPr lang="en-US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57600"/>
            <a:ext cx="6032500" cy="1663700"/>
          </a:xfrm>
        </p:spPr>
        <p:txBody>
          <a:bodyPr/>
          <a:lstStyle/>
          <a:p>
            <a:pPr>
              <a:defRPr/>
            </a:pPr>
            <a:r>
              <a:rPr lang="en-US" sz="1600" dirty="0">
                <a:solidFill>
                  <a:schemeClr val="accent2"/>
                </a:solidFill>
                <a:ea typeface="Adobe Gothic Std B" pitchFamily="34" charset="-128"/>
              </a:rPr>
              <a:t>Dr. Zahra </a:t>
            </a:r>
            <a:r>
              <a:rPr lang="en-US" sz="1600" dirty="0" err="1">
                <a:solidFill>
                  <a:schemeClr val="accent2"/>
                </a:solidFill>
                <a:ea typeface="Adobe Gothic Std B" pitchFamily="34" charset="-128"/>
              </a:rPr>
              <a:t>Ghasemzade</a:t>
            </a:r>
            <a:endParaRPr lang="en-US" sz="1600" dirty="0">
              <a:solidFill>
                <a:schemeClr val="accent2"/>
              </a:solidFill>
              <a:ea typeface="Adobe Gothic Std B" pitchFamily="34" charset="-128"/>
            </a:endParaRPr>
          </a:p>
          <a:p>
            <a:pPr>
              <a:defRPr/>
            </a:pPr>
            <a:r>
              <a:rPr lang="en-US" sz="1600" dirty="0">
                <a:solidFill>
                  <a:schemeClr val="accent2"/>
                </a:solidFill>
                <a:ea typeface="Adobe Gothic Std B" pitchFamily="34" charset="-128"/>
              </a:rPr>
              <a:t>Endocrine Fellow</a:t>
            </a:r>
          </a:p>
          <a:p>
            <a:pPr>
              <a:defRPr/>
            </a:pPr>
            <a:r>
              <a:rPr lang="en-US" sz="1600" dirty="0">
                <a:solidFill>
                  <a:schemeClr val="accent2"/>
                </a:solidFill>
                <a:ea typeface="Adobe Gothic Std B" pitchFamily="34" charset="-128"/>
              </a:rPr>
              <a:t>Research Institute Of Endocrine Sciences </a:t>
            </a:r>
          </a:p>
          <a:p>
            <a:pPr>
              <a:defRPr/>
            </a:pPr>
            <a:r>
              <a:rPr lang="en-US" sz="1600" dirty="0" err="1">
                <a:solidFill>
                  <a:schemeClr val="accent2"/>
                </a:solidFill>
                <a:ea typeface="Adobe Gothic Std B" pitchFamily="34" charset="-128"/>
              </a:rPr>
              <a:t>Shahid</a:t>
            </a:r>
            <a:r>
              <a:rPr lang="en-US" sz="1600" dirty="0">
                <a:solidFill>
                  <a:schemeClr val="accent2"/>
                </a:solidFill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ea typeface="Adobe Gothic Std B" pitchFamily="34" charset="-128"/>
              </a:rPr>
              <a:t>Beheshti</a:t>
            </a:r>
            <a:r>
              <a:rPr lang="en-US" sz="1600" dirty="0">
                <a:solidFill>
                  <a:schemeClr val="accent2"/>
                </a:solidFill>
                <a:ea typeface="Adobe Gothic Std B" pitchFamily="34" charset="-128"/>
              </a:rPr>
              <a:t> University Of Medical Science</a:t>
            </a:r>
          </a:p>
          <a:p>
            <a:pPr>
              <a:defRPr/>
            </a:pPr>
            <a:r>
              <a:rPr lang="en-US" sz="1600" dirty="0" err="1">
                <a:solidFill>
                  <a:schemeClr val="accent2"/>
                </a:solidFill>
                <a:ea typeface="Adobe Gothic Std B" pitchFamily="34" charset="-128"/>
              </a:rPr>
              <a:t>Tir</a:t>
            </a:r>
            <a:r>
              <a:rPr lang="en-US" sz="1600" dirty="0">
                <a:solidFill>
                  <a:schemeClr val="accent2"/>
                </a:solidFill>
                <a:ea typeface="Adobe Gothic Std B" pitchFamily="34" charset="-128"/>
              </a:rPr>
              <a:t> 1394 – July </a:t>
            </a:r>
            <a:r>
              <a:rPr lang="en-US" sz="1600" dirty="0" smtClean="0">
                <a:solidFill>
                  <a:schemeClr val="accent2"/>
                </a:solidFill>
                <a:ea typeface="Adobe Gothic Std B" pitchFamily="34" charset="-128"/>
              </a:rPr>
              <a:t>2015</a:t>
            </a:r>
            <a:endParaRPr lang="en-US" sz="1600" b="1" dirty="0" smtClean="0">
              <a:solidFill>
                <a:schemeClr val="accent2"/>
              </a:solidFill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AE07AA-280A-4BF7-821A-FFB9BC5CCAD9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5651500" cy="1219200"/>
          </a:xfrm>
        </p:spPr>
        <p:txBody>
          <a:bodyPr/>
          <a:lstStyle/>
          <a:p>
            <a:r>
              <a:rPr lang="en-US" altLang="en-US" sz="2400" b="1" smtClean="0"/>
              <a:t>Gestational hyperandrogenism:</a:t>
            </a:r>
            <a:br>
              <a:rPr lang="en-US" altLang="en-US" sz="2400" b="1" smtClean="0"/>
            </a:br>
            <a:r>
              <a:rPr lang="en-US" altLang="en-US" sz="2400" b="1" smtClean="0"/>
              <a:t> A case report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3657600"/>
          </a:xfrm>
        </p:spPr>
        <p:txBody>
          <a:bodyPr/>
          <a:lstStyle/>
          <a:p>
            <a:r>
              <a:rPr lang="en-US" altLang="en-US" sz="1800" smtClean="0"/>
              <a:t>A 34 weeks pregnant applied for generalized itching and rashes. Her examination was detected common acneiform eruptions, temporal alopecia, hirsuitism and deepening of the voice.</a:t>
            </a:r>
          </a:p>
          <a:p>
            <a:r>
              <a:rPr lang="en-US" altLang="en-US" sz="1800" smtClean="0"/>
              <a:t> Modified Ferriman-Gallwey hirsutism score was found as 20. Her serum total testosterone level was 3162.87 ng/dl (14.2-73.1) and β-HCG was 461928.1 nU/ml.</a:t>
            </a:r>
          </a:p>
          <a:p>
            <a:r>
              <a:rPr lang="en-US" altLang="en-US" sz="1800" smtClean="0"/>
              <a:t> Her ultrasound was demonstrated bilateral ovarian multicystic appearance and she was diagnosed as gestational bilateral ovarian theca-lutein cysts .</a:t>
            </a:r>
            <a:endParaRPr lang="en-US" altLang="en-US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3200400" cy="457200"/>
          </a:xfrm>
          <a:noFill/>
        </p:spPr>
        <p:txBody>
          <a:bodyPr/>
          <a:lstStyle/>
          <a:p>
            <a:r>
              <a:rPr lang="en-US" altLang="en-US" smtClean="0"/>
              <a:t>Obstetrics &amp; Gynecology </a:t>
            </a:r>
          </a:p>
          <a:p>
            <a:r>
              <a:rPr lang="en-US" altLang="en-US" smtClean="0"/>
              <a:t> 2014 Jan 18;3(1):1. </a:t>
            </a:r>
          </a:p>
          <a:p>
            <a:endParaRPr lang="en-US" altLang="en-US" smtClean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3071FC-0735-4335-96EC-AC150BEDA55F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pic>
        <p:nvPicPr>
          <p:cNvPr id="32770" name="Picture 2" descr="C:\Users\Hosna\Desktop\bbbbbbb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8936" y="3581400"/>
            <a:ext cx="521970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Late </a:t>
            </a:r>
            <a:r>
              <a:rPr lang="en-US" altLang="en-US" sz="2000" smtClean="0"/>
              <a:t>presentation of hyperandrogenism</a:t>
            </a:r>
            <a:br>
              <a:rPr lang="en-US" altLang="en-US" sz="2000" smtClean="0"/>
            </a:br>
            <a:r>
              <a:rPr lang="en-US" altLang="en-US" sz="2000" smtClean="0"/>
              <a:t>in pregnancy: clinical features and</a:t>
            </a:r>
            <a:br>
              <a:rPr lang="en-US" altLang="en-US" sz="2000" smtClean="0"/>
            </a:br>
            <a:r>
              <a:rPr lang="en-US" altLang="en-US" sz="2000" smtClean="0"/>
              <a:t>differential diagnosis</a:t>
            </a: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3606800" cy="457200"/>
          </a:xfrm>
          <a:noFill/>
        </p:spPr>
        <p:txBody>
          <a:bodyPr/>
          <a:lstStyle/>
          <a:p>
            <a:r>
              <a:rPr lang="en-US" altLang="en-US" smtClean="0"/>
              <a:t>http://www.edmcasereports.com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B365A5-CDB0-4A85-99BC-C272D826C110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1866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C:\Users\Hosna\Desktop\hjkl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057400"/>
            <a:ext cx="8458200" cy="3124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smtClean="0"/>
              <a:t>Hirsutism and hyperandrogenism associated with hyperreactio</a:t>
            </a:r>
            <a:br>
              <a:rPr lang="en-US" altLang="en-US" sz="2400" b="1" smtClean="0"/>
            </a:br>
            <a:r>
              <a:rPr lang="en-US" altLang="en-US" sz="2400" b="1" smtClean="0"/>
              <a:t>luteinalis in a singleton pregnancy:</a:t>
            </a:r>
            <a:br>
              <a:rPr lang="en-US" altLang="en-US" sz="2400" b="1" smtClean="0"/>
            </a:br>
            <a:r>
              <a:rPr lang="en-US" altLang="en-US" sz="2400" b="1" smtClean="0"/>
              <a:t> A case report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248400"/>
            <a:ext cx="4394200" cy="457200"/>
          </a:xfrm>
          <a:noFill/>
        </p:spPr>
        <p:txBody>
          <a:bodyPr/>
          <a:lstStyle/>
          <a:p>
            <a:r>
              <a:rPr lang="en-US" altLang="en-US" smtClean="0"/>
              <a:t>Gynecological Endocrinology, May 2007; 23(5): 248–251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5C9230-5835-463A-80A4-91E30AE3537C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pic>
        <p:nvPicPr>
          <p:cNvPr id="14341" name="Picture 2" descr="C:\Users\Hosna\Desktop\k[ipl;,kopl;p.';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133600"/>
            <a:ext cx="8382000" cy="1712913"/>
          </a:xfrm>
          <a:noFill/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7988" y="3670300"/>
            <a:ext cx="4148137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CA9F45-6065-4127-82BE-E578E08462FA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pic>
        <p:nvPicPr>
          <p:cNvPr id="15363" name="Picture 2" descr="C:\Users\Hosna\Desktop\ssdfgh.png"/>
          <p:cNvPicPr>
            <a:picLocks noChangeAspect="1" noChangeArrowheads="1"/>
          </p:cNvPicPr>
          <p:nvPr/>
        </p:nvPicPr>
        <p:blipFill>
          <a:blip r:embed="rId2"/>
          <a:srcRect b="23167"/>
          <a:stretch>
            <a:fillRect/>
          </a:stretch>
        </p:blipFill>
        <p:spPr bwMode="auto">
          <a:xfrm>
            <a:off x="762000" y="76200"/>
            <a:ext cx="6324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828800" y="4967288"/>
            <a:ext cx="6629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/>
              <a:t>*Including but not limited to 21-hydroxylase-deficient nonclassic adrenal hyperplasia,</a:t>
            </a:r>
          </a:p>
          <a:p>
            <a:r>
              <a:rPr lang="en-US" altLang="en-US" sz="1200"/>
              <a:t>thyroid dysfunction, hyperprolactinemia, neoplastic androgen secretion,</a:t>
            </a:r>
          </a:p>
          <a:p>
            <a:r>
              <a:rPr lang="en-US" altLang="en-US" sz="1200"/>
              <a:t>drug-induced androgen excess, the syndromes of severe insulin resistance,</a:t>
            </a:r>
          </a:p>
          <a:p>
            <a:r>
              <a:rPr lang="en-US" altLang="en-US" sz="1200"/>
              <a:t>Cushing’s syndrome, and glucocorticoid resistance.</a:t>
            </a:r>
          </a:p>
          <a:p>
            <a:r>
              <a:rPr lang="en-US" altLang="en-US" sz="1200"/>
              <a:t>NIH, National Institutes of Health; ESHRE, European Society for Human Reproduction</a:t>
            </a:r>
          </a:p>
          <a:p>
            <a:r>
              <a:rPr lang="en-US" altLang="en-US" sz="1200"/>
              <a:t>and Embryology; ASRM, American Society for Reproductive Medicine;</a:t>
            </a:r>
          </a:p>
          <a:p>
            <a:r>
              <a:rPr lang="en-US" altLang="en-US" sz="1200"/>
              <a:t>AES, Androgen Excess Society.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248400"/>
            <a:ext cx="6324600" cy="457200"/>
          </a:xfrm>
          <a:noFill/>
        </p:spPr>
        <p:txBody>
          <a:bodyPr/>
          <a:lstStyle/>
          <a:p>
            <a:r>
              <a:rPr lang="en-US" b="1" smtClean="0"/>
              <a:t>Human Reproduction Vol.17, No.10 pp. 2573–2579, 2002</a:t>
            </a:r>
            <a:endParaRPr lang="en-US" smtClean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7A8397-F601-4D54-A2F7-3F8FBCAE8A1A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6388" name="Picture 2" descr="C:\Users\Hosna\Desktop\jk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3"/>
            <a:ext cx="79248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Hosna\Desktop\gggggg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3124200"/>
            <a:ext cx="89154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5791200" cy="457200"/>
          </a:xfrm>
          <a:noFill/>
        </p:spPr>
        <p:txBody>
          <a:bodyPr/>
          <a:lstStyle/>
          <a:p>
            <a:r>
              <a:rPr lang="en-US" b="1" smtClean="0"/>
              <a:t>Human Reproduction Vol.17, No.10 pp. 2573–2579, 2002</a:t>
            </a:r>
            <a:endParaRPr lang="en-US" smtClean="0"/>
          </a:p>
          <a:p>
            <a:endParaRPr lang="en-US" smtClean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5F231B-A7A5-4AAC-9FE6-C41FC46756F1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7412" name="Picture 2" descr="C:\Users\Hosna\Desktop\hhhhhhhhhh.png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52400"/>
            <a:ext cx="6667500" cy="4343400"/>
          </a:xfr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62000" y="4572000"/>
            <a:ext cx="8229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CONCLUSIONS: </a:t>
            </a:r>
          </a:p>
          <a:p>
            <a:r>
              <a:rPr lang="en-US" b="1"/>
              <a:t>The present study demonstrates a significant increase in androgen concentrations during pregnancy in PCOS women. We propose that these androgen concentrations could provide a potential source of</a:t>
            </a:r>
          </a:p>
          <a:p>
            <a:r>
              <a:rPr lang="en-US" b="1"/>
              <a:t>androgen excess for the fetus, without leading to fetal virilization.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A13C74-70E8-4404-80A0-939672340336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pic>
        <p:nvPicPr>
          <p:cNvPr id="30722" name="Picture 2" descr="C:\Users\Hosna\Desktop\photo_2015-07-19_16-43-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87" t="14534" r="17882"/>
          <a:stretch/>
        </p:blipFill>
        <p:spPr bwMode="auto">
          <a:xfrm>
            <a:off x="-187036" y="0"/>
            <a:ext cx="3581400" cy="2519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Hosna\Desktop\photo_2015-07-19_16-44-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26" t="10209" r="24306"/>
          <a:stretch/>
        </p:blipFill>
        <p:spPr bwMode="auto">
          <a:xfrm>
            <a:off x="-152400" y="3878187"/>
            <a:ext cx="3215531" cy="3131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Hosna\Desktop\photo_2015-07-19_16-44-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14" t="16466" r="17614" b="-1"/>
          <a:stretch/>
        </p:blipFill>
        <p:spPr bwMode="auto">
          <a:xfrm>
            <a:off x="5805055" y="-86376"/>
            <a:ext cx="3338945" cy="2864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C:\Users\Hosna\Desktop\photo_2015-07-19_16-44-2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34" t="23614" r="24648"/>
          <a:stretch/>
        </p:blipFill>
        <p:spPr bwMode="auto">
          <a:xfrm>
            <a:off x="5805055" y="4560063"/>
            <a:ext cx="3532909" cy="2412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Hosna\Desktop\a509797a761207_30-Theca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909" y="1905000"/>
            <a:ext cx="4191000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TextBox 5"/>
          <p:cNvSpPr txBox="1">
            <a:spLocks noChangeArrowheads="1"/>
          </p:cNvSpPr>
          <p:nvPr/>
        </p:nvSpPr>
        <p:spPr bwMode="auto">
          <a:xfrm>
            <a:off x="3200400" y="4686300"/>
            <a:ext cx="2909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www.radiologyassistant.nl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9C0C68-0239-4EE7-BB75-22C55108D581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pic>
        <p:nvPicPr>
          <p:cNvPr id="31746" name="Picture 2" descr="C:\Users\Hosna\Desktop\photo_2015-07-19_16-44-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6" r="10327"/>
          <a:stretch/>
        </p:blipFill>
        <p:spPr bwMode="auto">
          <a:xfrm>
            <a:off x="568036" y="914400"/>
            <a:ext cx="6622473" cy="4414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096000"/>
            <a:ext cx="4267200" cy="457200"/>
          </a:xfrm>
          <a:noFill/>
        </p:spPr>
        <p:txBody>
          <a:bodyPr/>
          <a:lstStyle/>
          <a:p>
            <a:r>
              <a:rPr lang="en-US" altLang="en-US" b="1" smtClean="0"/>
              <a:t>Human Reproduction Update, Vol.12, No.6 pp. 673–683, 2006</a:t>
            </a:r>
            <a:endParaRPr lang="en-US" altLang="en-US" smtClean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8243C5-3022-422D-BC3F-EB0007435824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52600" y="76200"/>
            <a:ext cx="5791200" cy="5440033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6962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9600" smtClean="0">
                <a:solidFill>
                  <a:srgbClr val="990000"/>
                </a:solidFill>
              </a:rPr>
              <a:t>THANK YOU 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99BACC-0A66-48C5-AE8B-2850F2F0E45E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Williams text book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4289B3-5BC5-46D2-A8C6-9EBF89B05E02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4100" name="Picture 2" descr="C:\Users\Hosna\Desktop\;lkjhgfd.png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990600"/>
            <a:ext cx="7010400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B54FA0-513C-4057-91E6-69A579301B1E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pic>
        <p:nvPicPr>
          <p:cNvPr id="5123" name="Picture 2" descr="C:\Users\Hosna\Desktop\';'lkjhgtrfsedxcvbnmjklklkjmnbvcbjkljh.png"/>
          <p:cNvPicPr>
            <a:picLocks noChangeAspect="1" noChangeArrowheads="1"/>
          </p:cNvPicPr>
          <p:nvPr/>
        </p:nvPicPr>
        <p:blipFill>
          <a:blip r:embed="rId2"/>
          <a:srcRect r="8150" b="2232"/>
          <a:stretch>
            <a:fillRect/>
          </a:stretch>
        </p:blipFill>
        <p:spPr bwMode="auto">
          <a:xfrm>
            <a:off x="2205038" y="374650"/>
            <a:ext cx="4348162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F62259-4675-4080-A6F9-F53C0DDB7320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14288" y="619125"/>
          <a:ext cx="7696201" cy="623889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971800"/>
                <a:gridCol w="4724401"/>
              </a:tblGrid>
              <a:tr h="503668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chemeClr val="accent2"/>
                          </a:solidFill>
                        </a:rPr>
                        <a:t>Maternal Compartment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chemeClr val="accent2"/>
                          </a:solidFill>
                        </a:rPr>
                        <a:t>Change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T="45719" marB="45719"/>
                </a:tc>
              </a:tr>
              <a:tr h="671558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Free testosterone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Modest increase until the third trimester when the level doubles</a:t>
                      </a:r>
                      <a:endParaRPr lang="en-US" sz="1800" dirty="0"/>
                    </a:p>
                  </a:txBody>
                  <a:tcPr marT="45719" marB="45719"/>
                </a:tc>
              </a:tr>
              <a:tr h="671558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Total testosterone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Increases progressively throughout pregnancy</a:t>
                      </a:r>
                      <a:endParaRPr lang="en-US" sz="1800" dirty="0"/>
                    </a:p>
                  </a:txBody>
                  <a:tcPr marT="45719" marB="45719"/>
                </a:tc>
              </a:tr>
              <a:tr h="503668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err="1" smtClean="0"/>
                        <a:t>Androstenedione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Increases primarily in late pregnancy</a:t>
                      </a:r>
                      <a:endParaRPr lang="en-US" sz="1800" dirty="0"/>
                    </a:p>
                  </a:txBody>
                  <a:tcPr marT="45719" marB="45719"/>
                </a:tc>
              </a:tr>
              <a:tr h="671558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err="1" smtClean="0"/>
                        <a:t>Dihydrotestosterone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Increases progressively throughout pregnancy</a:t>
                      </a:r>
                      <a:endParaRPr lang="en-US" sz="1800" dirty="0"/>
                    </a:p>
                  </a:txBody>
                  <a:tcPr marT="45719" marB="45719"/>
                </a:tc>
              </a:tr>
              <a:tr h="95936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Sex hormone binding</a:t>
                      </a:r>
                    </a:p>
                    <a:p>
                      <a:r>
                        <a:rPr lang="en-US" sz="1800" u="none" strike="noStrike" kern="1200" baseline="0" dirty="0" smtClean="0"/>
                        <a:t>globulin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Increases markedly by the second trimester and remains elevated</a:t>
                      </a:r>
                    </a:p>
                    <a:p>
                      <a:r>
                        <a:rPr lang="en-US" sz="1800" u="none" strike="noStrike" kern="1200" baseline="0" dirty="0" smtClean="0"/>
                        <a:t>through term</a:t>
                      </a:r>
                      <a:endParaRPr lang="en-US" sz="1800" dirty="0"/>
                    </a:p>
                  </a:txBody>
                  <a:tcPr marT="45719" marB="45719"/>
                </a:tc>
              </a:tr>
              <a:tr h="671558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err="1" smtClean="0"/>
                        <a:t>Dehydroepiandrosterone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Modest increase in early pregnancy and then remains stable through term</a:t>
                      </a:r>
                      <a:endParaRPr lang="en-US" sz="1800" dirty="0"/>
                    </a:p>
                  </a:txBody>
                  <a:tcPr marT="45719" marB="45719"/>
                </a:tc>
              </a:tr>
              <a:tr h="671558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err="1" smtClean="0"/>
                        <a:t>Dehydroepiandrosterone</a:t>
                      </a:r>
                      <a:r>
                        <a:rPr lang="en-US" sz="1800" u="none" strike="noStrike" kern="1200" baseline="0" dirty="0" smtClean="0"/>
                        <a:t> sulfate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Marked decrease in second trimester and continues to fall until delivery</a:t>
                      </a:r>
                      <a:endParaRPr lang="en-US" sz="1800" dirty="0"/>
                    </a:p>
                  </a:txBody>
                  <a:tcPr marT="45719" marB="45719"/>
                </a:tc>
              </a:tr>
              <a:tr h="914381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3alpha17beta </a:t>
                      </a:r>
                      <a:r>
                        <a:rPr lang="en-US" sz="1800" u="none" strike="noStrike" kern="1200" baseline="0" dirty="0" err="1" smtClean="0"/>
                        <a:t>androstanediol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glucuronide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Increased in pregnancy</a:t>
                      </a:r>
                      <a:endParaRPr lang="en-US" sz="1800" dirty="0"/>
                    </a:p>
                  </a:txBody>
                  <a:tcPr marT="45719" marB="4571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077200" cy="838200"/>
          </a:xfrm>
        </p:spPr>
        <p:txBody>
          <a:bodyPr/>
          <a:lstStyle/>
          <a:p>
            <a:r>
              <a:rPr lang="en-US" altLang="en-US" sz="2800" b="1" smtClean="0"/>
              <a:t>Causes of gestational hyperandrogenism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Up to date 2015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BC27AE-E812-4DD3-8C1F-9729153BA79D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pic>
        <p:nvPicPr>
          <p:cNvPr id="7173" name="Picture 2" descr="C:\Users\Hosna\Desktop\.,mnbdsa.png"/>
          <p:cNvPicPr>
            <a:picLocks noChangeAspect="1" noChangeArrowheads="1"/>
          </p:cNvPicPr>
          <p:nvPr/>
        </p:nvPicPr>
        <p:blipFill>
          <a:blip r:embed="rId2"/>
          <a:srcRect l="2686" r="6342"/>
          <a:stretch>
            <a:fillRect/>
          </a:stretch>
        </p:blipFill>
        <p:spPr bwMode="auto">
          <a:xfrm>
            <a:off x="0" y="1527175"/>
            <a:ext cx="82296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34925"/>
            <a:ext cx="7620000" cy="1219200"/>
          </a:xfrm>
        </p:spPr>
        <p:txBody>
          <a:bodyPr/>
          <a:lstStyle/>
          <a:p>
            <a:r>
              <a:rPr lang="en-US" altLang="en-US" sz="2800" b="1" smtClean="0"/>
              <a:t>Characteristics of the major causes of gestational hyperandrogenism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64E9C1-83CC-4457-A800-BA97FFADF8C3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pic>
        <p:nvPicPr>
          <p:cNvPr id="8197" name="Picture 2" descr="C:\Users\Hosna\Desktop\hbljm,nlhj,.png"/>
          <p:cNvPicPr>
            <a:picLocks noChangeAspect="1" noChangeArrowheads="1"/>
          </p:cNvPicPr>
          <p:nvPr/>
        </p:nvPicPr>
        <p:blipFill>
          <a:blip r:embed="rId2"/>
          <a:srcRect t="10735"/>
          <a:stretch>
            <a:fillRect/>
          </a:stretch>
        </p:blipFill>
        <p:spPr bwMode="auto">
          <a:xfrm>
            <a:off x="6350" y="1524000"/>
            <a:ext cx="83820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66800"/>
          </a:xfrm>
        </p:spPr>
        <p:txBody>
          <a:bodyPr/>
          <a:lstStyle/>
          <a:p>
            <a:r>
              <a:rPr lang="en-US" altLang="en-US" sz="2400" smtClean="0"/>
              <a:t>Diagnosis and management of hirsutism or virilization in pregnancy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2015 UpToDate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E93A6D-5362-4D67-8327-952210334FEC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pic>
        <p:nvPicPr>
          <p:cNvPr id="9221" name="Picture 6" descr="C:\Users\Hosna\Desktop\jjjj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371600"/>
            <a:ext cx="74676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685800"/>
          </a:xfrm>
        </p:spPr>
        <p:txBody>
          <a:bodyPr/>
          <a:lstStyle/>
          <a:p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sz="3200" b="1" smtClean="0"/>
              <a:t>Theca lutein cyst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696200" cy="4267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b="1" dirty="0"/>
              <a:t>Theca lutein cysts (TLC)</a:t>
            </a:r>
            <a:r>
              <a:rPr lang="en-US" sz="2000" dirty="0"/>
              <a:t>, also known as </a:t>
            </a:r>
            <a:r>
              <a:rPr lang="en-US" sz="2000" b="1" dirty="0" err="1"/>
              <a:t>hyperreactio</a:t>
            </a:r>
            <a:r>
              <a:rPr lang="en-US" sz="2000" b="1" dirty="0"/>
              <a:t> </a:t>
            </a:r>
            <a:r>
              <a:rPr lang="en-US" sz="2000" b="1" dirty="0" err="1"/>
              <a:t>luteinalis</a:t>
            </a:r>
            <a:r>
              <a:rPr lang="en-US" sz="2000" b="1" dirty="0"/>
              <a:t> (HL)</a:t>
            </a:r>
            <a:r>
              <a:rPr lang="en-US" sz="2000" dirty="0"/>
              <a:t>, are a type </a:t>
            </a:r>
            <a:r>
              <a:rPr lang="en-US" sz="2000" dirty="0" smtClean="0"/>
              <a:t>of </a:t>
            </a:r>
            <a:r>
              <a:rPr lang="en-US" sz="2000" dirty="0" smtClean="0">
                <a:solidFill>
                  <a:schemeClr val="accent2"/>
                </a:solidFill>
              </a:rPr>
              <a:t>functional </a:t>
            </a:r>
            <a:r>
              <a:rPr lang="en-US" sz="2000" dirty="0">
                <a:solidFill>
                  <a:schemeClr val="accent2"/>
                </a:solidFill>
              </a:rPr>
              <a:t>ovarian cyst</a:t>
            </a:r>
            <a:r>
              <a:rPr lang="en-US" sz="2000" dirty="0"/>
              <a:t>. They are typically multiple and </a:t>
            </a:r>
            <a:r>
              <a:rPr lang="en-US" sz="2000" dirty="0" smtClean="0"/>
              <a:t>bilateral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 </a:t>
            </a:r>
            <a:r>
              <a:rPr lang="en-US" sz="2000" dirty="0"/>
              <a:t>The cysts are usually large (2-3 cm) and have a typical </a:t>
            </a:r>
            <a:r>
              <a:rPr lang="en-US" sz="2000" dirty="0" err="1"/>
              <a:t>multilocular</a:t>
            </a:r>
            <a:r>
              <a:rPr lang="en-US" sz="2000" dirty="0"/>
              <a:t> cystic appearance across all imaging </a:t>
            </a:r>
            <a:r>
              <a:rPr lang="en-US" sz="2000" dirty="0" smtClean="0"/>
              <a:t>techniques.</a:t>
            </a:r>
          </a:p>
          <a:p>
            <a:pPr>
              <a:defRPr/>
            </a:pPr>
            <a:endParaRPr lang="en-US" sz="2000" b="1" dirty="0" smtClean="0"/>
          </a:p>
          <a:p>
            <a:pPr marL="0" indent="0">
              <a:buFontTx/>
              <a:buNone/>
              <a:defRPr/>
            </a:pPr>
            <a:r>
              <a:rPr lang="en-US" sz="2000" b="1" dirty="0" smtClean="0"/>
              <a:t>Ultrasound</a:t>
            </a:r>
            <a:endParaRPr lang="en-US" sz="2000" b="1" dirty="0"/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Bilateral </a:t>
            </a:r>
            <a:r>
              <a:rPr lang="en-US" sz="2000" dirty="0"/>
              <a:t>enlarged, </a:t>
            </a:r>
            <a:r>
              <a:rPr lang="en-US" sz="2000" dirty="0" err="1"/>
              <a:t>multicystic</a:t>
            </a:r>
            <a:r>
              <a:rPr lang="en-US" sz="2000" dirty="0"/>
              <a:t> ovaries. The cysts are classically thin walled and have clear contents. There is large amount of solid component which is possibly the residual ovarian </a:t>
            </a:r>
            <a:r>
              <a:rPr lang="en-US" sz="2000" dirty="0" err="1"/>
              <a:t>stroma</a:t>
            </a:r>
            <a:r>
              <a:rPr lang="en-US" sz="2000" dirty="0"/>
              <a:t>.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1AB369-AF2A-47A8-9856-42BF574181B8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4"/>
          <p:cNvSpPr>
            <a:spLocks noChangeArrowheads="1"/>
          </p:cNvSpPr>
          <p:nvPr/>
        </p:nvSpPr>
        <p:spPr bwMode="auto">
          <a:xfrm>
            <a:off x="1409700" y="1041400"/>
            <a:ext cx="2660650" cy="982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multifetal pregnancy</a:t>
            </a:r>
            <a:endParaRPr lang="en-US" altLang="en-US" b="1" i="1"/>
          </a:p>
        </p:txBody>
      </p:sp>
      <p:sp>
        <p:nvSpPr>
          <p:cNvPr id="11267" name="Oval 5"/>
          <p:cNvSpPr>
            <a:spLocks noChangeArrowheads="1"/>
          </p:cNvSpPr>
          <p:nvPr/>
        </p:nvSpPr>
        <p:spPr bwMode="auto">
          <a:xfrm>
            <a:off x="4152900" y="0"/>
            <a:ext cx="4381500" cy="30654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r>
              <a:rPr lang="en-US" altLang="en-US"/>
              <a:t>gestational trohpoblastic disease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hydatidiform mole</a:t>
            </a:r>
          </a:p>
          <a:p>
            <a:pPr algn="ctr"/>
            <a:r>
              <a:rPr lang="en-US" altLang="en-US"/>
              <a:t>invasive mole </a:t>
            </a:r>
          </a:p>
          <a:p>
            <a:pPr algn="ctr"/>
            <a:r>
              <a:rPr lang="en-US" altLang="en-US"/>
              <a:t>Choriocarcinoma</a:t>
            </a:r>
          </a:p>
          <a:p>
            <a:pPr algn="ctr"/>
            <a:r>
              <a:rPr lang="en-US" altLang="en-US"/>
              <a:t>placental site trophoblastic tumour</a:t>
            </a:r>
          </a:p>
          <a:p>
            <a:pPr algn="ctr"/>
            <a:r>
              <a:rPr lang="en-US" altLang="en-US"/>
              <a:t>epithelioid trophoblastic tumour</a:t>
            </a:r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 b="1"/>
          </a:p>
        </p:txBody>
      </p:sp>
      <p:sp>
        <p:nvSpPr>
          <p:cNvPr id="11268" name="Oval 6"/>
          <p:cNvSpPr>
            <a:spLocks noChangeArrowheads="1"/>
          </p:cNvSpPr>
          <p:nvPr/>
        </p:nvSpPr>
        <p:spPr bwMode="auto">
          <a:xfrm>
            <a:off x="1123950" y="4621213"/>
            <a:ext cx="3848100" cy="11334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altLang="en-US"/>
              <a:t>polycystic ovarian syndrome</a:t>
            </a:r>
            <a:r>
              <a:rPr lang="en-US" altLang="en-US">
                <a:hlinkClick r:id="rId3"/>
              </a:rPr>
              <a:t> </a:t>
            </a:r>
            <a:endParaRPr lang="en-US" altLang="en-US"/>
          </a:p>
        </p:txBody>
      </p:sp>
      <p:sp>
        <p:nvSpPr>
          <p:cNvPr id="11269" name="Oval 7"/>
          <p:cNvSpPr>
            <a:spLocks noChangeArrowheads="1"/>
          </p:cNvSpPr>
          <p:nvPr/>
        </p:nvSpPr>
        <p:spPr bwMode="auto">
          <a:xfrm>
            <a:off x="5181600" y="4621213"/>
            <a:ext cx="2743200" cy="1066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altLang="en-US" sz="2000"/>
              <a:t>clomiphene intake</a:t>
            </a:r>
          </a:p>
        </p:txBody>
      </p:sp>
      <p:sp>
        <p:nvSpPr>
          <p:cNvPr id="11270" name="Oval 8"/>
          <p:cNvSpPr>
            <a:spLocks noChangeArrowheads="1"/>
          </p:cNvSpPr>
          <p:nvPr/>
        </p:nvSpPr>
        <p:spPr bwMode="auto">
          <a:xfrm>
            <a:off x="0" y="2043113"/>
            <a:ext cx="3048000" cy="1066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altLang="en-US" sz="2000"/>
              <a:t>diabetes mellitus</a:t>
            </a:r>
          </a:p>
        </p:txBody>
      </p:sp>
      <p:sp>
        <p:nvSpPr>
          <p:cNvPr id="11271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8A13AC-7CCC-4268-9BF6-E766EA4E2AAA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127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482850" y="6427788"/>
            <a:ext cx="4978400" cy="457200"/>
          </a:xfrm>
          <a:noFill/>
        </p:spPr>
        <p:txBody>
          <a:bodyPr/>
          <a:lstStyle/>
          <a:p>
            <a:r>
              <a:rPr lang="en-US" altLang="en-US" smtClean="0"/>
              <a:t>http://radiopaedia.org/articles/theca-lutein-cyst</a:t>
            </a:r>
          </a:p>
        </p:txBody>
      </p:sp>
      <p:sp>
        <p:nvSpPr>
          <p:cNvPr id="11273" name="TextBox 2"/>
          <p:cNvSpPr txBox="1">
            <a:spLocks noChangeArrowheads="1"/>
          </p:cNvSpPr>
          <p:nvPr/>
        </p:nvSpPr>
        <p:spPr bwMode="auto">
          <a:xfrm>
            <a:off x="304800" y="2286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1274" name="Oval 5"/>
          <p:cNvSpPr>
            <a:spLocks noChangeArrowheads="1"/>
          </p:cNvSpPr>
          <p:nvPr/>
        </p:nvSpPr>
        <p:spPr bwMode="auto">
          <a:xfrm>
            <a:off x="3367088" y="2909888"/>
            <a:ext cx="2306637" cy="927100"/>
          </a:xfrm>
          <a:prstGeom prst="ellipse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altLang="en-US" b="1"/>
              <a:t>Theca lutein cysts (TLC)</a:t>
            </a:r>
            <a:endParaRPr lang="en-US" altLang="en-US"/>
          </a:p>
        </p:txBody>
      </p:sp>
      <p:sp>
        <p:nvSpPr>
          <p:cNvPr id="11275" name="Oval 6"/>
          <p:cNvSpPr>
            <a:spLocks noChangeArrowheads="1"/>
          </p:cNvSpPr>
          <p:nvPr/>
        </p:nvSpPr>
        <p:spPr bwMode="auto">
          <a:xfrm>
            <a:off x="1136650" y="3254375"/>
            <a:ext cx="2114550" cy="12192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altLang="en-US"/>
              <a:t>ovulation induction</a:t>
            </a:r>
          </a:p>
        </p:txBody>
      </p:sp>
      <p:sp>
        <p:nvSpPr>
          <p:cNvPr id="11276" name="Oval 7"/>
          <p:cNvSpPr>
            <a:spLocks noChangeArrowheads="1"/>
          </p:cNvSpPr>
          <p:nvPr/>
        </p:nvSpPr>
        <p:spPr bwMode="auto">
          <a:xfrm>
            <a:off x="5673725" y="3254375"/>
            <a:ext cx="3089275" cy="136683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altLang="en-US" sz="1600"/>
              <a:t>normal uncomplicated pregnancy</a:t>
            </a:r>
          </a:p>
          <a:p>
            <a:r>
              <a:rPr lang="en-US" altLang="en-US" sz="1600"/>
              <a:t>Chronic renal failure</a:t>
            </a:r>
          </a:p>
        </p:txBody>
      </p:sp>
      <p:cxnSp>
        <p:nvCxnSpPr>
          <p:cNvPr id="11277" name="Straight Arrow Connector 11"/>
          <p:cNvCxnSpPr>
            <a:cxnSpLocks noChangeShapeType="1"/>
            <a:stCxn id="11274" idx="2"/>
          </p:cNvCxnSpPr>
          <p:nvPr/>
        </p:nvCxnSpPr>
        <p:spPr bwMode="auto">
          <a:xfrm flipH="1" flipV="1">
            <a:off x="2514600" y="2909888"/>
            <a:ext cx="852488" cy="463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78" name="Straight Arrow Connector 15"/>
          <p:cNvCxnSpPr>
            <a:cxnSpLocks noChangeShapeType="1"/>
            <a:stCxn id="11274" idx="3"/>
            <a:endCxn id="11275" idx="6"/>
          </p:cNvCxnSpPr>
          <p:nvPr/>
        </p:nvCxnSpPr>
        <p:spPr bwMode="auto">
          <a:xfrm flipH="1">
            <a:off x="3251200" y="3702050"/>
            <a:ext cx="454025" cy="161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79" name="Straight Arrow Connector 17"/>
          <p:cNvCxnSpPr>
            <a:cxnSpLocks noChangeShapeType="1"/>
            <a:endCxn id="11269" idx="1"/>
          </p:cNvCxnSpPr>
          <p:nvPr/>
        </p:nvCxnSpPr>
        <p:spPr bwMode="auto">
          <a:xfrm>
            <a:off x="5334000" y="3702050"/>
            <a:ext cx="249238" cy="10747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0" name="Straight Arrow Connector 21"/>
          <p:cNvCxnSpPr>
            <a:cxnSpLocks noChangeShapeType="1"/>
            <a:stCxn id="11274" idx="4"/>
            <a:endCxn id="11268" idx="7"/>
          </p:cNvCxnSpPr>
          <p:nvPr/>
        </p:nvCxnSpPr>
        <p:spPr bwMode="auto">
          <a:xfrm flipH="1">
            <a:off x="4408488" y="3836988"/>
            <a:ext cx="111125" cy="949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1" name="Straight Arrow Connector 23"/>
          <p:cNvCxnSpPr>
            <a:cxnSpLocks noChangeShapeType="1"/>
            <a:endCxn id="11267" idx="3"/>
          </p:cNvCxnSpPr>
          <p:nvPr/>
        </p:nvCxnSpPr>
        <p:spPr bwMode="auto">
          <a:xfrm flipV="1">
            <a:off x="4519613" y="2616200"/>
            <a:ext cx="274637" cy="293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2" name="Straight Arrow Connector 25"/>
          <p:cNvCxnSpPr>
            <a:cxnSpLocks noChangeShapeType="1"/>
            <a:endCxn id="11266" idx="5"/>
          </p:cNvCxnSpPr>
          <p:nvPr/>
        </p:nvCxnSpPr>
        <p:spPr bwMode="auto">
          <a:xfrm flipH="1" flipV="1">
            <a:off x="3679825" y="1881188"/>
            <a:ext cx="282575" cy="1028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3" name="Straight Arrow Connector 29"/>
          <p:cNvCxnSpPr>
            <a:cxnSpLocks noChangeShapeType="1"/>
            <a:endCxn id="11276" idx="1"/>
          </p:cNvCxnSpPr>
          <p:nvPr/>
        </p:nvCxnSpPr>
        <p:spPr bwMode="auto">
          <a:xfrm flipV="1">
            <a:off x="5538788" y="3454400"/>
            <a:ext cx="587375" cy="7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354</TotalTime>
  <Words>452</Words>
  <Application>Microsoft Office PowerPoint</Application>
  <PresentationFormat>On-screen Show (4:3)</PresentationFormat>
  <Paragraphs>110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Comic Sans MS</vt:lpstr>
      <vt:lpstr>Arial</vt:lpstr>
      <vt:lpstr>Adobe Gothic Std B</vt:lpstr>
      <vt:lpstr>Crayons</vt:lpstr>
      <vt:lpstr>Gestational Hyperandrogenism </vt:lpstr>
      <vt:lpstr>Slide 2</vt:lpstr>
      <vt:lpstr>Slide 3</vt:lpstr>
      <vt:lpstr>Slide 4</vt:lpstr>
      <vt:lpstr>Causes of gestational hyperandrogenism</vt:lpstr>
      <vt:lpstr>Characteristics of the major causes of gestational hyperandrogenism</vt:lpstr>
      <vt:lpstr>Diagnosis and management of hirsutism or virilization in pregnancy</vt:lpstr>
      <vt:lpstr> Theca lutein cyst</vt:lpstr>
      <vt:lpstr>Slide 9</vt:lpstr>
      <vt:lpstr>Gestational hyperandrogenism:  A case report </vt:lpstr>
      <vt:lpstr>Late presentation of hyperandrogenism in pregnancy: clinical features and differential diagnosis</vt:lpstr>
      <vt:lpstr>Hirsutism and hyperandrogenism associated with hyperreactio luteinalis in a singleton pregnancy:  A case report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Sudip</dc:creator>
  <cp:lastModifiedBy>Mr.Mojarad</cp:lastModifiedBy>
  <cp:revision>37</cp:revision>
  <dcterms:created xsi:type="dcterms:W3CDTF">2003-05-05T19:25:58Z</dcterms:created>
  <dcterms:modified xsi:type="dcterms:W3CDTF">2015-07-25T03:18:57Z</dcterms:modified>
</cp:coreProperties>
</file>