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09" r:id="rId1"/>
  </p:sldMasterIdLst>
  <p:notesMasterIdLst>
    <p:notesMasterId r:id="rId49"/>
  </p:notesMasterIdLst>
  <p:sldIdLst>
    <p:sldId id="503" r:id="rId2"/>
    <p:sldId id="504" r:id="rId3"/>
    <p:sldId id="505" r:id="rId4"/>
    <p:sldId id="551" r:id="rId5"/>
    <p:sldId id="509" r:id="rId6"/>
    <p:sldId id="623" r:id="rId7"/>
    <p:sldId id="624" r:id="rId8"/>
    <p:sldId id="625" r:id="rId9"/>
    <p:sldId id="626" r:id="rId10"/>
    <p:sldId id="627" r:id="rId11"/>
    <p:sldId id="594" r:id="rId12"/>
    <p:sldId id="511" r:id="rId13"/>
    <p:sldId id="571" r:id="rId14"/>
    <p:sldId id="613" r:id="rId15"/>
    <p:sldId id="616" r:id="rId16"/>
    <p:sldId id="476" r:id="rId17"/>
    <p:sldId id="597" r:id="rId18"/>
    <p:sldId id="598" r:id="rId19"/>
    <p:sldId id="608" r:id="rId20"/>
    <p:sldId id="645" r:id="rId21"/>
    <p:sldId id="654" r:id="rId22"/>
    <p:sldId id="649" r:id="rId23"/>
    <p:sldId id="601" r:id="rId24"/>
    <p:sldId id="655" r:id="rId25"/>
    <p:sldId id="656" r:id="rId26"/>
    <p:sldId id="628" r:id="rId27"/>
    <p:sldId id="629" r:id="rId28"/>
    <p:sldId id="549" r:id="rId29"/>
    <p:sldId id="605" r:id="rId30"/>
    <p:sldId id="617" r:id="rId31"/>
    <p:sldId id="603" r:id="rId32"/>
    <p:sldId id="619" r:id="rId33"/>
    <p:sldId id="657" r:id="rId34"/>
    <p:sldId id="618" r:id="rId35"/>
    <p:sldId id="632" r:id="rId36"/>
    <p:sldId id="650" r:id="rId37"/>
    <p:sldId id="651" r:id="rId38"/>
    <p:sldId id="637" r:id="rId39"/>
    <p:sldId id="642" r:id="rId40"/>
    <p:sldId id="647" r:id="rId41"/>
    <p:sldId id="639" r:id="rId42"/>
    <p:sldId id="648" r:id="rId43"/>
    <p:sldId id="641" r:id="rId44"/>
    <p:sldId id="644" r:id="rId45"/>
    <p:sldId id="622" r:id="rId46"/>
    <p:sldId id="652" r:id="rId47"/>
    <p:sldId id="659"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CC"/>
    <a:srgbClr val="CCFFFF"/>
    <a:srgbClr val="FFFF66"/>
    <a:srgbClr val="66FFFF"/>
    <a:srgbClr val="99FF66"/>
    <a:srgbClr val="FFCCCC"/>
    <a:srgbClr val="FF99CC"/>
    <a:srgbClr val="FF6600"/>
    <a:srgbClr val="FF6699"/>
    <a:srgbClr val="99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408" autoAdjust="0"/>
    <p:restoredTop sz="98905" autoAdjust="0"/>
  </p:normalViewPr>
  <p:slideViewPr>
    <p:cSldViewPr>
      <p:cViewPr varScale="1">
        <p:scale>
          <a:sx n="57" d="100"/>
          <a:sy n="57" d="100"/>
        </p:scale>
        <p:origin x="-754"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517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37192E-2AFC-4795-A12F-8CAAE64589BB}" type="doc">
      <dgm:prSet loTypeId="urn:microsoft.com/office/officeart/2005/8/layout/orgChart1" loCatId="hierarchy" qsTypeId="urn:microsoft.com/office/officeart/2005/8/quickstyle/3d2" qsCatId="3D" csTypeId="urn:microsoft.com/office/officeart/2005/8/colors/accent3_1" csCatId="accent3" phldr="1"/>
      <dgm:spPr/>
      <dgm:t>
        <a:bodyPr/>
        <a:lstStyle/>
        <a:p>
          <a:endParaRPr lang="en-US"/>
        </a:p>
      </dgm:t>
    </dgm:pt>
    <dgm:pt modelId="{2963E8A0-925D-400E-8ADA-C8AE7FC561E7}">
      <dgm:prSet phldrT="[Text]" custT="1"/>
      <dgm:spPr/>
      <dgm:t>
        <a:bodyPr lIns="91440" rIns="91440"/>
        <a:lstStyle/>
        <a:p>
          <a:pPr rtl="1"/>
          <a:r>
            <a:rPr lang="fa-IR" sz="1600" b="1" dirty="0" smtClean="0">
              <a:cs typeface="B Koodak" pitchFamily="2" charset="-78"/>
            </a:rPr>
            <a:t>افراد مساوی وبزرگتراز30 سال و دیابتی (1629نفر)</a:t>
          </a:r>
        </a:p>
        <a:p>
          <a:pPr rtl="1"/>
          <a:r>
            <a:rPr lang="fa-IR" sz="1600" b="1" dirty="0" smtClean="0">
              <a:cs typeface="B Koodak" pitchFamily="2" charset="-78"/>
            </a:rPr>
            <a:t>1386 نفر فاز یک و 243 نفر فاز </a:t>
          </a:r>
          <a:r>
            <a:rPr lang="fa-IR" sz="1600" b="1" dirty="0" smtClean="0">
              <a:cs typeface="B Koodak" pitchFamily="2" charset="-78"/>
            </a:rPr>
            <a:t>دو.</a:t>
          </a:r>
          <a:endParaRPr lang="en-US" sz="1600" b="1" dirty="0">
            <a:cs typeface="B Koodak" pitchFamily="2" charset="-78"/>
          </a:endParaRPr>
        </a:p>
      </dgm:t>
    </dgm:pt>
    <dgm:pt modelId="{96B50A91-BACC-4237-AC1B-E474408E45C7}" type="parTrans" cxnId="{5ACB62F7-2794-4471-8BFE-62978D736CD2}">
      <dgm:prSet/>
      <dgm:spPr/>
      <dgm:t>
        <a:bodyPr/>
        <a:lstStyle/>
        <a:p>
          <a:pPr rtl="1"/>
          <a:endParaRPr lang="en-US" sz="2400" b="1">
            <a:cs typeface="B Koodak" pitchFamily="2" charset="-78"/>
          </a:endParaRPr>
        </a:p>
      </dgm:t>
    </dgm:pt>
    <dgm:pt modelId="{5E9A0981-C1E4-4E55-A259-E2378D5E22ED}" type="sibTrans" cxnId="{5ACB62F7-2794-4471-8BFE-62978D736CD2}">
      <dgm:prSet/>
      <dgm:spPr/>
      <dgm:t>
        <a:bodyPr/>
        <a:lstStyle/>
        <a:p>
          <a:pPr rtl="1"/>
          <a:endParaRPr lang="en-US" sz="2400" b="1">
            <a:cs typeface="B Koodak" pitchFamily="2" charset="-78"/>
          </a:endParaRPr>
        </a:p>
      </dgm:t>
    </dgm:pt>
    <dgm:pt modelId="{D3E6FC62-D2E2-4258-AEB7-84ADC704639A}" type="asst">
      <dgm:prSet phldrT="[Text]" custT="1"/>
      <dgm:spPr/>
      <dgm:t>
        <a:bodyPr lIns="91440" rIns="91440"/>
        <a:lstStyle/>
        <a:p>
          <a:pPr rtl="1"/>
          <a:r>
            <a:rPr lang="fa-IR" sz="1600" b="1" dirty="0" smtClean="0">
              <a:cs typeface="B Koodak" pitchFamily="2" charset="-78"/>
            </a:rPr>
            <a:t>حذف افرادی که در ابتدای مطالعه بیماری قلبی و عروقی داشتند (226)</a:t>
          </a:r>
          <a:endParaRPr lang="en-US" sz="1600" b="1" dirty="0">
            <a:cs typeface="B Koodak" pitchFamily="2" charset="-78"/>
          </a:endParaRPr>
        </a:p>
      </dgm:t>
    </dgm:pt>
    <dgm:pt modelId="{2F808037-045F-43B7-98BA-302E3AF8829E}" type="parTrans" cxnId="{6B549276-3C26-4FCC-8C19-23ACED8E7C37}">
      <dgm:prSet/>
      <dgm:spPr/>
      <dgm:t>
        <a:bodyPr/>
        <a:lstStyle/>
        <a:p>
          <a:pPr rtl="1"/>
          <a:endParaRPr lang="en-US" sz="2400" b="1">
            <a:cs typeface="B Koodak" pitchFamily="2" charset="-78"/>
          </a:endParaRPr>
        </a:p>
      </dgm:t>
    </dgm:pt>
    <dgm:pt modelId="{FE29BD26-834F-4E53-913A-43CD54D17819}" type="sibTrans" cxnId="{6B549276-3C26-4FCC-8C19-23ACED8E7C37}">
      <dgm:prSet/>
      <dgm:spPr/>
      <dgm:t>
        <a:bodyPr/>
        <a:lstStyle/>
        <a:p>
          <a:pPr rtl="1"/>
          <a:endParaRPr lang="en-US" sz="2400" b="1">
            <a:cs typeface="B Koodak" pitchFamily="2" charset="-78"/>
          </a:endParaRPr>
        </a:p>
      </dgm:t>
    </dgm:pt>
    <dgm:pt modelId="{C04AC8E9-B275-49AA-A02D-9BBAF968C66A}" type="asst">
      <dgm:prSet custT="1"/>
      <dgm:spPr/>
      <dgm:t>
        <a:bodyPr lIns="91440" rIns="91440"/>
        <a:lstStyle/>
        <a:p>
          <a:pPr rtl="1"/>
          <a:r>
            <a:rPr lang="fa-IR" sz="1600" b="1" dirty="0" smtClean="0">
              <a:cs typeface="B Koodak" pitchFamily="2" charset="-78"/>
            </a:rPr>
            <a:t>حذف افرادی که اطلاعات ناقص داشتند (71نفر)</a:t>
          </a:r>
          <a:endParaRPr lang="en-US" sz="1600" b="1" dirty="0">
            <a:cs typeface="B Koodak" pitchFamily="2" charset="-78"/>
          </a:endParaRPr>
        </a:p>
      </dgm:t>
    </dgm:pt>
    <dgm:pt modelId="{76FBC120-9998-477C-9B4C-59965DB72D06}" type="parTrans" cxnId="{EAA6C955-29F1-4983-A176-1979C7014199}">
      <dgm:prSet/>
      <dgm:spPr/>
      <dgm:t>
        <a:bodyPr/>
        <a:lstStyle/>
        <a:p>
          <a:pPr rtl="1"/>
          <a:endParaRPr lang="en-US" sz="2400" b="1">
            <a:cs typeface="B Koodak" pitchFamily="2" charset="-78"/>
          </a:endParaRPr>
        </a:p>
      </dgm:t>
    </dgm:pt>
    <dgm:pt modelId="{66C4ABD1-D29D-4274-A1B2-BE674817117F}" type="sibTrans" cxnId="{EAA6C955-29F1-4983-A176-1979C7014199}">
      <dgm:prSet/>
      <dgm:spPr/>
      <dgm:t>
        <a:bodyPr/>
        <a:lstStyle/>
        <a:p>
          <a:pPr rtl="1"/>
          <a:endParaRPr lang="en-US" sz="2400" b="1">
            <a:cs typeface="B Koodak" pitchFamily="2" charset="-78"/>
          </a:endParaRPr>
        </a:p>
      </dgm:t>
    </dgm:pt>
    <dgm:pt modelId="{43F67BC4-D96E-4F37-A01B-CCF6FF17D5F9}">
      <dgm:prSet custT="1"/>
      <dgm:spPr/>
      <dgm:t>
        <a:bodyPr lIns="91440" tIns="91440" rIns="91440" bIns="91440"/>
        <a:lstStyle/>
        <a:p>
          <a:pPr rtl="1"/>
          <a:r>
            <a:rPr lang="fa-IR" sz="1600" b="1" dirty="0" smtClean="0">
              <a:cs typeface="B Koodak" pitchFamily="2" charset="-78"/>
            </a:rPr>
            <a:t>اطلاعات بر پایه 15005 نفر مساوی </a:t>
          </a:r>
          <a:r>
            <a:rPr lang="fa-IR" sz="1600" b="1" dirty="0" smtClean="0">
              <a:cs typeface="B Koodak" pitchFamily="2" charset="-78"/>
            </a:rPr>
            <a:t>وبزرگتراز30  </a:t>
          </a:r>
          <a:r>
            <a:rPr lang="fa-IR" sz="1600" b="1" dirty="0" smtClean="0">
              <a:cs typeface="B Koodak" pitchFamily="2" charset="-78"/>
            </a:rPr>
            <a:t>سال که در مطالعه شرکت </a:t>
          </a:r>
          <a:r>
            <a:rPr lang="fa-IR" sz="1600" b="1" dirty="0" smtClean="0">
              <a:cs typeface="B Koodak" pitchFamily="2" charset="-78"/>
            </a:rPr>
            <a:t>کردند.</a:t>
          </a:r>
          <a:endParaRPr lang="en-US" sz="1600" b="1" dirty="0">
            <a:cs typeface="B Koodak" pitchFamily="2" charset="-78"/>
          </a:endParaRPr>
        </a:p>
      </dgm:t>
    </dgm:pt>
    <dgm:pt modelId="{89412857-5A36-4FEE-933D-3394ED86A80C}" type="parTrans" cxnId="{6107E972-78EB-4228-845B-28D2E9E2347F}">
      <dgm:prSet/>
      <dgm:spPr/>
      <dgm:t>
        <a:bodyPr/>
        <a:lstStyle/>
        <a:p>
          <a:pPr rtl="1"/>
          <a:endParaRPr lang="en-US" sz="2400" b="1">
            <a:cs typeface="B Koodak" pitchFamily="2" charset="-78"/>
          </a:endParaRPr>
        </a:p>
      </dgm:t>
    </dgm:pt>
    <dgm:pt modelId="{AE3DA69A-EBBD-453F-88BB-39881206C9A0}" type="sibTrans" cxnId="{6107E972-78EB-4228-845B-28D2E9E2347F}">
      <dgm:prSet/>
      <dgm:spPr/>
      <dgm:t>
        <a:bodyPr/>
        <a:lstStyle/>
        <a:p>
          <a:pPr rtl="1"/>
          <a:endParaRPr lang="en-US" sz="2400" b="1">
            <a:cs typeface="B Koodak" pitchFamily="2" charset="-78"/>
          </a:endParaRPr>
        </a:p>
      </dgm:t>
    </dgm:pt>
    <dgm:pt modelId="{36EB06FD-049E-4267-ADD3-9007B0C1A9E0}">
      <dgm:prSet phldrT="[Text]" custT="1"/>
      <dgm:spPr/>
      <dgm:t>
        <a:bodyPr lIns="91440" rIns="91440"/>
        <a:lstStyle/>
        <a:p>
          <a:pPr rtl="1"/>
          <a:r>
            <a:rPr lang="fa-IR" sz="1600" b="1" dirty="0" smtClean="0">
              <a:cs typeface="B Koodak" pitchFamily="2" charset="-78"/>
            </a:rPr>
            <a:t>1198 نفر وارد آنالیز شدند.</a:t>
          </a:r>
        </a:p>
        <a:p>
          <a:pPr rtl="1"/>
          <a:r>
            <a:rPr lang="fa-IR" sz="1600" b="1" dirty="0" smtClean="0">
              <a:cs typeface="B Koodak" pitchFamily="2" charset="-78"/>
            </a:rPr>
            <a:t>(20 مارچ 2012)</a:t>
          </a:r>
          <a:endParaRPr lang="en-US" sz="1600" b="1" dirty="0">
            <a:cs typeface="B Koodak" pitchFamily="2" charset="-78"/>
          </a:endParaRPr>
        </a:p>
      </dgm:t>
    </dgm:pt>
    <dgm:pt modelId="{385D874E-7B39-4EFC-A1E9-0BE0663789EC}" type="sibTrans" cxnId="{FAD92E66-51DF-4B6E-B3C5-ACA7DA691800}">
      <dgm:prSet/>
      <dgm:spPr/>
      <dgm:t>
        <a:bodyPr/>
        <a:lstStyle/>
        <a:p>
          <a:pPr rtl="1"/>
          <a:endParaRPr lang="en-US" sz="2400" b="1">
            <a:cs typeface="B Koodak" pitchFamily="2" charset="-78"/>
          </a:endParaRPr>
        </a:p>
      </dgm:t>
    </dgm:pt>
    <dgm:pt modelId="{4538ADB2-EDA4-402D-8D32-1C10EF7633A0}" type="parTrans" cxnId="{FAD92E66-51DF-4B6E-B3C5-ACA7DA691800}">
      <dgm:prSet/>
      <dgm:spPr/>
      <dgm:t>
        <a:bodyPr/>
        <a:lstStyle/>
        <a:p>
          <a:pPr rtl="1"/>
          <a:endParaRPr lang="en-US" sz="2400" b="1">
            <a:cs typeface="B Koodak" pitchFamily="2" charset="-78"/>
          </a:endParaRPr>
        </a:p>
      </dgm:t>
    </dgm:pt>
    <dgm:pt modelId="{25C97C01-6B63-4DF4-B144-EDA979B6A246}" type="asst">
      <dgm:prSet custT="1"/>
      <dgm:spPr/>
      <dgm:t>
        <a:bodyPr lIns="91440" rIns="91440"/>
        <a:lstStyle/>
        <a:p>
          <a:pPr rtl="1"/>
          <a:r>
            <a:rPr lang="fa-IR" sz="1600" b="1" dirty="0" smtClean="0">
              <a:cs typeface="B Koodak" pitchFamily="2" charset="-78"/>
            </a:rPr>
            <a:t>حذف افرادی که اصلا در طول مطالعه پیگیری نشدند (134)</a:t>
          </a:r>
          <a:endParaRPr lang="en-US" sz="1600" b="1" dirty="0">
            <a:cs typeface="B Koodak" pitchFamily="2" charset="-78"/>
          </a:endParaRPr>
        </a:p>
      </dgm:t>
    </dgm:pt>
    <dgm:pt modelId="{9B791851-4209-48DE-AF8C-FAAD66E71B1E}" type="parTrans" cxnId="{27DF10CF-EBD2-4171-A8F4-3485772D3445}">
      <dgm:prSet/>
      <dgm:spPr/>
      <dgm:t>
        <a:bodyPr/>
        <a:lstStyle/>
        <a:p>
          <a:pPr rtl="1"/>
          <a:endParaRPr lang="en-US" sz="2400" b="1">
            <a:cs typeface="B Koodak" pitchFamily="2" charset="-78"/>
          </a:endParaRPr>
        </a:p>
      </dgm:t>
    </dgm:pt>
    <dgm:pt modelId="{1845AFE3-B0DB-46DC-A708-9D3403D3A2C4}" type="sibTrans" cxnId="{27DF10CF-EBD2-4171-A8F4-3485772D3445}">
      <dgm:prSet/>
      <dgm:spPr/>
      <dgm:t>
        <a:bodyPr/>
        <a:lstStyle/>
        <a:p>
          <a:pPr rtl="1"/>
          <a:endParaRPr lang="en-US" sz="2400" b="1">
            <a:cs typeface="B Koodak" pitchFamily="2" charset="-78"/>
          </a:endParaRPr>
        </a:p>
      </dgm:t>
    </dgm:pt>
    <dgm:pt modelId="{5B30B76A-4240-438F-85E2-D73670629E48}" type="pres">
      <dgm:prSet presAssocID="{6C37192E-2AFC-4795-A12F-8CAAE64589BB}" presName="hierChild1" presStyleCnt="0">
        <dgm:presLayoutVars>
          <dgm:orgChart val="1"/>
          <dgm:chPref val="1"/>
          <dgm:dir/>
          <dgm:animOne val="branch"/>
          <dgm:animLvl val="lvl"/>
          <dgm:resizeHandles/>
        </dgm:presLayoutVars>
      </dgm:prSet>
      <dgm:spPr/>
      <dgm:t>
        <a:bodyPr/>
        <a:lstStyle/>
        <a:p>
          <a:endParaRPr lang="en-US"/>
        </a:p>
      </dgm:t>
    </dgm:pt>
    <dgm:pt modelId="{60D0D3F5-75BD-4455-B3A5-343563BABC75}" type="pres">
      <dgm:prSet presAssocID="{43F67BC4-D96E-4F37-A01B-CCF6FF17D5F9}" presName="hierRoot1" presStyleCnt="0">
        <dgm:presLayoutVars>
          <dgm:hierBranch val="init"/>
        </dgm:presLayoutVars>
      </dgm:prSet>
      <dgm:spPr/>
      <dgm:t>
        <a:bodyPr/>
        <a:lstStyle/>
        <a:p>
          <a:endParaRPr lang="en-US"/>
        </a:p>
      </dgm:t>
    </dgm:pt>
    <dgm:pt modelId="{AD009CEF-F1C5-4DDE-80D8-AF1B07204821}" type="pres">
      <dgm:prSet presAssocID="{43F67BC4-D96E-4F37-A01B-CCF6FF17D5F9}" presName="rootComposite1" presStyleCnt="0"/>
      <dgm:spPr/>
      <dgm:t>
        <a:bodyPr/>
        <a:lstStyle/>
        <a:p>
          <a:endParaRPr lang="en-US"/>
        </a:p>
      </dgm:t>
    </dgm:pt>
    <dgm:pt modelId="{4B7583FF-6C88-4211-9545-92DA6FBDAEB7}" type="pres">
      <dgm:prSet presAssocID="{43F67BC4-D96E-4F37-A01B-CCF6FF17D5F9}" presName="rootText1" presStyleLbl="node0" presStyleIdx="0" presStyleCnt="1" custScaleX="195073" custScaleY="141468">
        <dgm:presLayoutVars>
          <dgm:chPref val="3"/>
        </dgm:presLayoutVars>
      </dgm:prSet>
      <dgm:spPr/>
      <dgm:t>
        <a:bodyPr/>
        <a:lstStyle/>
        <a:p>
          <a:endParaRPr lang="en-US"/>
        </a:p>
      </dgm:t>
    </dgm:pt>
    <dgm:pt modelId="{7225AFE9-8229-4415-9D9A-380A6CA00482}" type="pres">
      <dgm:prSet presAssocID="{43F67BC4-D96E-4F37-A01B-CCF6FF17D5F9}" presName="rootConnector1" presStyleLbl="node1" presStyleIdx="0" presStyleCnt="0"/>
      <dgm:spPr/>
      <dgm:t>
        <a:bodyPr/>
        <a:lstStyle/>
        <a:p>
          <a:endParaRPr lang="en-US"/>
        </a:p>
      </dgm:t>
    </dgm:pt>
    <dgm:pt modelId="{D1381A6A-4385-476C-B27C-4A8C090BFD11}" type="pres">
      <dgm:prSet presAssocID="{43F67BC4-D96E-4F37-A01B-CCF6FF17D5F9}" presName="hierChild2" presStyleCnt="0"/>
      <dgm:spPr/>
      <dgm:t>
        <a:bodyPr/>
        <a:lstStyle/>
        <a:p>
          <a:endParaRPr lang="en-US"/>
        </a:p>
      </dgm:t>
    </dgm:pt>
    <dgm:pt modelId="{D9450C4F-21E5-4DD0-AD93-3750450EBD5E}" type="pres">
      <dgm:prSet presAssocID="{96B50A91-BACC-4237-AC1B-E474408E45C7}" presName="Name37" presStyleLbl="parChTrans1D2" presStyleIdx="0" presStyleCnt="1"/>
      <dgm:spPr/>
      <dgm:t>
        <a:bodyPr/>
        <a:lstStyle/>
        <a:p>
          <a:endParaRPr lang="en-US"/>
        </a:p>
      </dgm:t>
    </dgm:pt>
    <dgm:pt modelId="{AEDE2473-D742-4A82-884B-A4F587E64CA7}" type="pres">
      <dgm:prSet presAssocID="{2963E8A0-925D-400E-8ADA-C8AE7FC561E7}" presName="hierRoot2" presStyleCnt="0">
        <dgm:presLayoutVars>
          <dgm:hierBranch val="init"/>
        </dgm:presLayoutVars>
      </dgm:prSet>
      <dgm:spPr/>
      <dgm:t>
        <a:bodyPr/>
        <a:lstStyle/>
        <a:p>
          <a:endParaRPr lang="en-US"/>
        </a:p>
      </dgm:t>
    </dgm:pt>
    <dgm:pt modelId="{9D3089C6-8794-4AEA-BE00-0D13C8FCBF72}" type="pres">
      <dgm:prSet presAssocID="{2963E8A0-925D-400E-8ADA-C8AE7FC561E7}" presName="rootComposite" presStyleCnt="0"/>
      <dgm:spPr/>
      <dgm:t>
        <a:bodyPr/>
        <a:lstStyle/>
        <a:p>
          <a:endParaRPr lang="en-US"/>
        </a:p>
      </dgm:t>
    </dgm:pt>
    <dgm:pt modelId="{F873C309-1AE3-4244-B730-88E56C086AC8}" type="pres">
      <dgm:prSet presAssocID="{2963E8A0-925D-400E-8ADA-C8AE7FC561E7}" presName="rootText" presStyleLbl="node2" presStyleIdx="0" presStyleCnt="1" custScaleX="276136" custScaleY="157513" custLinFactNeighborY="-356">
        <dgm:presLayoutVars>
          <dgm:chPref val="3"/>
        </dgm:presLayoutVars>
      </dgm:prSet>
      <dgm:spPr/>
      <dgm:t>
        <a:bodyPr/>
        <a:lstStyle/>
        <a:p>
          <a:endParaRPr lang="en-US"/>
        </a:p>
      </dgm:t>
    </dgm:pt>
    <dgm:pt modelId="{A60C472A-F366-4D4D-8755-A4C773FFDC65}" type="pres">
      <dgm:prSet presAssocID="{2963E8A0-925D-400E-8ADA-C8AE7FC561E7}" presName="rootConnector" presStyleLbl="node2" presStyleIdx="0" presStyleCnt="1"/>
      <dgm:spPr/>
      <dgm:t>
        <a:bodyPr/>
        <a:lstStyle/>
        <a:p>
          <a:endParaRPr lang="en-US"/>
        </a:p>
      </dgm:t>
    </dgm:pt>
    <dgm:pt modelId="{C1D6ABC1-6654-4A25-AA51-1BE676C1D6FD}" type="pres">
      <dgm:prSet presAssocID="{2963E8A0-925D-400E-8ADA-C8AE7FC561E7}" presName="hierChild4" presStyleCnt="0"/>
      <dgm:spPr/>
      <dgm:t>
        <a:bodyPr/>
        <a:lstStyle/>
        <a:p>
          <a:endParaRPr lang="en-US"/>
        </a:p>
      </dgm:t>
    </dgm:pt>
    <dgm:pt modelId="{5BAEA113-B2D5-480B-9110-315E68C38DD1}" type="pres">
      <dgm:prSet presAssocID="{4538ADB2-EDA4-402D-8D32-1C10EF7633A0}" presName="Name37" presStyleLbl="parChTrans1D3" presStyleIdx="0" presStyleCnt="4"/>
      <dgm:spPr/>
      <dgm:t>
        <a:bodyPr/>
        <a:lstStyle/>
        <a:p>
          <a:endParaRPr lang="en-US"/>
        </a:p>
      </dgm:t>
    </dgm:pt>
    <dgm:pt modelId="{E6FC10EC-FFF4-4EBD-9894-427265782167}" type="pres">
      <dgm:prSet presAssocID="{36EB06FD-049E-4267-ADD3-9007B0C1A9E0}" presName="hierRoot2" presStyleCnt="0">
        <dgm:presLayoutVars>
          <dgm:hierBranch val="init"/>
        </dgm:presLayoutVars>
      </dgm:prSet>
      <dgm:spPr/>
      <dgm:t>
        <a:bodyPr/>
        <a:lstStyle/>
        <a:p>
          <a:endParaRPr lang="en-US"/>
        </a:p>
      </dgm:t>
    </dgm:pt>
    <dgm:pt modelId="{3D71B738-30FD-464A-991D-287B5023CEDF}" type="pres">
      <dgm:prSet presAssocID="{36EB06FD-049E-4267-ADD3-9007B0C1A9E0}" presName="rootComposite" presStyleCnt="0"/>
      <dgm:spPr/>
      <dgm:t>
        <a:bodyPr/>
        <a:lstStyle/>
        <a:p>
          <a:endParaRPr lang="en-US"/>
        </a:p>
      </dgm:t>
    </dgm:pt>
    <dgm:pt modelId="{FCD73192-C795-460F-9089-E50374E40D5D}" type="pres">
      <dgm:prSet presAssocID="{36EB06FD-049E-4267-ADD3-9007B0C1A9E0}" presName="rootText" presStyleLbl="node3" presStyleIdx="0" presStyleCnt="1" custScaleX="179929" custScaleY="142416" custLinFactNeighborX="-478" custLinFactNeighborY="-51618">
        <dgm:presLayoutVars>
          <dgm:chPref val="3"/>
        </dgm:presLayoutVars>
      </dgm:prSet>
      <dgm:spPr/>
      <dgm:t>
        <a:bodyPr/>
        <a:lstStyle/>
        <a:p>
          <a:endParaRPr lang="en-US"/>
        </a:p>
      </dgm:t>
    </dgm:pt>
    <dgm:pt modelId="{DC418452-1385-4C78-8BEA-2C4E187377B5}" type="pres">
      <dgm:prSet presAssocID="{36EB06FD-049E-4267-ADD3-9007B0C1A9E0}" presName="rootConnector" presStyleLbl="node3" presStyleIdx="0" presStyleCnt="1"/>
      <dgm:spPr/>
      <dgm:t>
        <a:bodyPr/>
        <a:lstStyle/>
        <a:p>
          <a:endParaRPr lang="en-US"/>
        </a:p>
      </dgm:t>
    </dgm:pt>
    <dgm:pt modelId="{963A27A8-6E5F-4332-A442-61B8B8DA1388}" type="pres">
      <dgm:prSet presAssocID="{36EB06FD-049E-4267-ADD3-9007B0C1A9E0}" presName="hierChild4" presStyleCnt="0"/>
      <dgm:spPr/>
      <dgm:t>
        <a:bodyPr/>
        <a:lstStyle/>
        <a:p>
          <a:endParaRPr lang="en-US"/>
        </a:p>
      </dgm:t>
    </dgm:pt>
    <dgm:pt modelId="{4A1309DC-7307-43F9-A7F1-EB6F7491A0D3}" type="pres">
      <dgm:prSet presAssocID="{36EB06FD-049E-4267-ADD3-9007B0C1A9E0}" presName="hierChild5" presStyleCnt="0"/>
      <dgm:spPr/>
      <dgm:t>
        <a:bodyPr/>
        <a:lstStyle/>
        <a:p>
          <a:endParaRPr lang="en-US"/>
        </a:p>
      </dgm:t>
    </dgm:pt>
    <dgm:pt modelId="{BB8EA64D-1EE3-442B-BD1D-5C9565228FE0}" type="pres">
      <dgm:prSet presAssocID="{2963E8A0-925D-400E-8ADA-C8AE7FC561E7}" presName="hierChild5" presStyleCnt="0"/>
      <dgm:spPr/>
      <dgm:t>
        <a:bodyPr/>
        <a:lstStyle/>
        <a:p>
          <a:endParaRPr lang="en-US"/>
        </a:p>
      </dgm:t>
    </dgm:pt>
    <dgm:pt modelId="{56BC2044-58A1-4759-BF1D-7C4E44328F78}" type="pres">
      <dgm:prSet presAssocID="{2F808037-045F-43B7-98BA-302E3AF8829E}" presName="Name111" presStyleLbl="parChTrans1D3" presStyleIdx="1" presStyleCnt="4"/>
      <dgm:spPr/>
      <dgm:t>
        <a:bodyPr/>
        <a:lstStyle/>
        <a:p>
          <a:endParaRPr lang="en-US"/>
        </a:p>
      </dgm:t>
    </dgm:pt>
    <dgm:pt modelId="{AC61C9BB-162D-469C-819E-52AC76B750AA}" type="pres">
      <dgm:prSet presAssocID="{D3E6FC62-D2E2-4258-AEB7-84ADC704639A}" presName="hierRoot3" presStyleCnt="0">
        <dgm:presLayoutVars>
          <dgm:hierBranch val="init"/>
        </dgm:presLayoutVars>
      </dgm:prSet>
      <dgm:spPr/>
      <dgm:t>
        <a:bodyPr/>
        <a:lstStyle/>
        <a:p>
          <a:endParaRPr lang="en-US"/>
        </a:p>
      </dgm:t>
    </dgm:pt>
    <dgm:pt modelId="{323A6101-402B-406F-94F2-4125D5E7771F}" type="pres">
      <dgm:prSet presAssocID="{D3E6FC62-D2E2-4258-AEB7-84ADC704639A}" presName="rootComposite3" presStyleCnt="0"/>
      <dgm:spPr/>
      <dgm:t>
        <a:bodyPr/>
        <a:lstStyle/>
        <a:p>
          <a:endParaRPr lang="en-US"/>
        </a:p>
      </dgm:t>
    </dgm:pt>
    <dgm:pt modelId="{49D16DE1-03C6-4800-AFE0-3B825D63B3E3}" type="pres">
      <dgm:prSet presAssocID="{D3E6FC62-D2E2-4258-AEB7-84ADC704639A}" presName="rootText3" presStyleLbl="asst2" presStyleIdx="0" presStyleCnt="3" custScaleX="180571" custScaleY="140190" custLinFactNeighborX="-69496" custLinFactNeighborY="3063">
        <dgm:presLayoutVars>
          <dgm:chPref val="3"/>
        </dgm:presLayoutVars>
      </dgm:prSet>
      <dgm:spPr/>
      <dgm:t>
        <a:bodyPr/>
        <a:lstStyle/>
        <a:p>
          <a:endParaRPr lang="en-US"/>
        </a:p>
      </dgm:t>
    </dgm:pt>
    <dgm:pt modelId="{1906D09E-FDEB-4B5F-89F9-8C85A3924DF8}" type="pres">
      <dgm:prSet presAssocID="{D3E6FC62-D2E2-4258-AEB7-84ADC704639A}" presName="rootConnector3" presStyleLbl="asst2" presStyleIdx="0" presStyleCnt="3"/>
      <dgm:spPr/>
      <dgm:t>
        <a:bodyPr/>
        <a:lstStyle/>
        <a:p>
          <a:endParaRPr lang="en-US"/>
        </a:p>
      </dgm:t>
    </dgm:pt>
    <dgm:pt modelId="{87488B90-9078-4507-BB34-86DDD3831E0E}" type="pres">
      <dgm:prSet presAssocID="{D3E6FC62-D2E2-4258-AEB7-84ADC704639A}" presName="hierChild6" presStyleCnt="0"/>
      <dgm:spPr/>
      <dgm:t>
        <a:bodyPr/>
        <a:lstStyle/>
        <a:p>
          <a:endParaRPr lang="en-US"/>
        </a:p>
      </dgm:t>
    </dgm:pt>
    <dgm:pt modelId="{E02C5CF4-C724-4C0E-9D7F-FC43869A4DFE}" type="pres">
      <dgm:prSet presAssocID="{D3E6FC62-D2E2-4258-AEB7-84ADC704639A}" presName="hierChild7" presStyleCnt="0"/>
      <dgm:spPr/>
      <dgm:t>
        <a:bodyPr/>
        <a:lstStyle/>
        <a:p>
          <a:endParaRPr lang="en-US"/>
        </a:p>
      </dgm:t>
    </dgm:pt>
    <dgm:pt modelId="{3FB41EB1-7365-40B8-AF21-89943E808BDF}" type="pres">
      <dgm:prSet presAssocID="{76FBC120-9998-477C-9B4C-59965DB72D06}" presName="Name111" presStyleLbl="parChTrans1D3" presStyleIdx="2" presStyleCnt="4"/>
      <dgm:spPr/>
      <dgm:t>
        <a:bodyPr/>
        <a:lstStyle/>
        <a:p>
          <a:endParaRPr lang="en-US"/>
        </a:p>
      </dgm:t>
    </dgm:pt>
    <dgm:pt modelId="{EAB2758D-032F-4ACF-B6DF-A79C0A1DDACE}" type="pres">
      <dgm:prSet presAssocID="{C04AC8E9-B275-49AA-A02D-9BBAF968C66A}" presName="hierRoot3" presStyleCnt="0">
        <dgm:presLayoutVars>
          <dgm:hierBranch val="init"/>
        </dgm:presLayoutVars>
      </dgm:prSet>
      <dgm:spPr/>
      <dgm:t>
        <a:bodyPr/>
        <a:lstStyle/>
        <a:p>
          <a:endParaRPr lang="en-US"/>
        </a:p>
      </dgm:t>
    </dgm:pt>
    <dgm:pt modelId="{DBD34CF3-6980-44A0-80C4-1B7B09A956CC}" type="pres">
      <dgm:prSet presAssocID="{C04AC8E9-B275-49AA-A02D-9BBAF968C66A}" presName="rootComposite3" presStyleCnt="0"/>
      <dgm:spPr/>
      <dgm:t>
        <a:bodyPr/>
        <a:lstStyle/>
        <a:p>
          <a:endParaRPr lang="en-US"/>
        </a:p>
      </dgm:t>
    </dgm:pt>
    <dgm:pt modelId="{F8CEF86B-EBCA-4A95-95E3-462D2AFC2A45}" type="pres">
      <dgm:prSet presAssocID="{C04AC8E9-B275-49AA-A02D-9BBAF968C66A}" presName="rootText3" presStyleLbl="asst2" presStyleIdx="1" presStyleCnt="3" custScaleX="140434" custScaleY="131478" custLinFactNeighborX="45002" custLinFactNeighborY="71191">
        <dgm:presLayoutVars>
          <dgm:chPref val="3"/>
        </dgm:presLayoutVars>
      </dgm:prSet>
      <dgm:spPr/>
      <dgm:t>
        <a:bodyPr/>
        <a:lstStyle/>
        <a:p>
          <a:endParaRPr lang="en-US"/>
        </a:p>
      </dgm:t>
    </dgm:pt>
    <dgm:pt modelId="{957FD660-2484-4B4E-8774-494DE2FE1E28}" type="pres">
      <dgm:prSet presAssocID="{C04AC8E9-B275-49AA-A02D-9BBAF968C66A}" presName="rootConnector3" presStyleLbl="asst2" presStyleIdx="1" presStyleCnt="3"/>
      <dgm:spPr/>
      <dgm:t>
        <a:bodyPr/>
        <a:lstStyle/>
        <a:p>
          <a:endParaRPr lang="en-US"/>
        </a:p>
      </dgm:t>
    </dgm:pt>
    <dgm:pt modelId="{F7959AE2-407E-41CA-8CAE-1D4FB043B79A}" type="pres">
      <dgm:prSet presAssocID="{C04AC8E9-B275-49AA-A02D-9BBAF968C66A}" presName="hierChild6" presStyleCnt="0"/>
      <dgm:spPr/>
      <dgm:t>
        <a:bodyPr/>
        <a:lstStyle/>
        <a:p>
          <a:endParaRPr lang="en-US"/>
        </a:p>
      </dgm:t>
    </dgm:pt>
    <dgm:pt modelId="{77AF828C-7E62-4805-8843-51A371DCFEEC}" type="pres">
      <dgm:prSet presAssocID="{C04AC8E9-B275-49AA-A02D-9BBAF968C66A}" presName="hierChild7" presStyleCnt="0"/>
      <dgm:spPr/>
      <dgm:t>
        <a:bodyPr/>
        <a:lstStyle/>
        <a:p>
          <a:endParaRPr lang="en-US"/>
        </a:p>
      </dgm:t>
    </dgm:pt>
    <dgm:pt modelId="{DF91A5B6-1E29-4A4A-BCD6-C0BB4561EF2F}" type="pres">
      <dgm:prSet presAssocID="{9B791851-4209-48DE-AF8C-FAAD66E71B1E}" presName="Name111" presStyleLbl="parChTrans1D3" presStyleIdx="3" presStyleCnt="4"/>
      <dgm:spPr/>
      <dgm:t>
        <a:bodyPr/>
        <a:lstStyle/>
        <a:p>
          <a:endParaRPr lang="en-US"/>
        </a:p>
      </dgm:t>
    </dgm:pt>
    <dgm:pt modelId="{D285CEF3-706C-419F-8C21-9D902BD38D66}" type="pres">
      <dgm:prSet presAssocID="{25C97C01-6B63-4DF4-B144-EDA979B6A246}" presName="hierRoot3" presStyleCnt="0">
        <dgm:presLayoutVars>
          <dgm:hierBranch val="init"/>
        </dgm:presLayoutVars>
      </dgm:prSet>
      <dgm:spPr/>
      <dgm:t>
        <a:bodyPr/>
        <a:lstStyle/>
        <a:p>
          <a:endParaRPr lang="en-US"/>
        </a:p>
      </dgm:t>
    </dgm:pt>
    <dgm:pt modelId="{A7FC44C4-3350-4AE8-8B02-30F2C00A2DB9}" type="pres">
      <dgm:prSet presAssocID="{25C97C01-6B63-4DF4-B144-EDA979B6A246}" presName="rootComposite3" presStyleCnt="0"/>
      <dgm:spPr/>
      <dgm:t>
        <a:bodyPr/>
        <a:lstStyle/>
        <a:p>
          <a:endParaRPr lang="en-US"/>
        </a:p>
      </dgm:t>
    </dgm:pt>
    <dgm:pt modelId="{E3889DF4-A4DE-4B6C-BA1A-72D9D07BF6AB}" type="pres">
      <dgm:prSet presAssocID="{25C97C01-6B63-4DF4-B144-EDA979B6A246}" presName="rootText3" presStyleLbl="asst2" presStyleIdx="2" presStyleCnt="3" custScaleX="160844" custScaleY="136048" custLinFactNeighborX="-31214" custLinFactNeighborY="48176">
        <dgm:presLayoutVars>
          <dgm:chPref val="3"/>
        </dgm:presLayoutVars>
      </dgm:prSet>
      <dgm:spPr/>
      <dgm:t>
        <a:bodyPr/>
        <a:lstStyle/>
        <a:p>
          <a:endParaRPr lang="en-US"/>
        </a:p>
      </dgm:t>
    </dgm:pt>
    <dgm:pt modelId="{4C05C670-8237-4B91-9C81-0F2DA9C6CBE3}" type="pres">
      <dgm:prSet presAssocID="{25C97C01-6B63-4DF4-B144-EDA979B6A246}" presName="rootConnector3" presStyleLbl="asst2" presStyleIdx="2" presStyleCnt="3"/>
      <dgm:spPr/>
      <dgm:t>
        <a:bodyPr/>
        <a:lstStyle/>
        <a:p>
          <a:endParaRPr lang="en-US"/>
        </a:p>
      </dgm:t>
    </dgm:pt>
    <dgm:pt modelId="{BC8FC890-A00F-497E-961E-5AA16AFBAF7D}" type="pres">
      <dgm:prSet presAssocID="{25C97C01-6B63-4DF4-B144-EDA979B6A246}" presName="hierChild6" presStyleCnt="0"/>
      <dgm:spPr/>
      <dgm:t>
        <a:bodyPr/>
        <a:lstStyle/>
        <a:p>
          <a:endParaRPr lang="en-US"/>
        </a:p>
      </dgm:t>
    </dgm:pt>
    <dgm:pt modelId="{E7E56218-89A1-4DC3-8847-232FB826F25A}" type="pres">
      <dgm:prSet presAssocID="{25C97C01-6B63-4DF4-B144-EDA979B6A246}" presName="hierChild7" presStyleCnt="0"/>
      <dgm:spPr/>
      <dgm:t>
        <a:bodyPr/>
        <a:lstStyle/>
        <a:p>
          <a:endParaRPr lang="en-US"/>
        </a:p>
      </dgm:t>
    </dgm:pt>
    <dgm:pt modelId="{791895AE-CE24-4E41-9F3A-41D36BC4BEE6}" type="pres">
      <dgm:prSet presAssocID="{43F67BC4-D96E-4F37-A01B-CCF6FF17D5F9}" presName="hierChild3" presStyleCnt="0"/>
      <dgm:spPr/>
      <dgm:t>
        <a:bodyPr/>
        <a:lstStyle/>
        <a:p>
          <a:endParaRPr lang="en-US"/>
        </a:p>
      </dgm:t>
    </dgm:pt>
  </dgm:ptLst>
  <dgm:cxnLst>
    <dgm:cxn modelId="{43A0F808-53EE-40CC-AB8D-4BB8F4379EBC}" type="presOf" srcId="{2963E8A0-925D-400E-8ADA-C8AE7FC561E7}" destId="{F873C309-1AE3-4244-B730-88E56C086AC8}" srcOrd="0" destOrd="0" presId="urn:microsoft.com/office/officeart/2005/8/layout/orgChart1"/>
    <dgm:cxn modelId="{DE3807E5-6E66-456D-BA52-9F3F95BA3F6E}" type="presOf" srcId="{76FBC120-9998-477C-9B4C-59965DB72D06}" destId="{3FB41EB1-7365-40B8-AF21-89943E808BDF}" srcOrd="0" destOrd="0" presId="urn:microsoft.com/office/officeart/2005/8/layout/orgChart1"/>
    <dgm:cxn modelId="{8EC5BC96-69FD-4992-8E61-C51CC8B437DC}" type="presOf" srcId="{36EB06FD-049E-4267-ADD3-9007B0C1A9E0}" destId="{DC418452-1385-4C78-8BEA-2C4E187377B5}" srcOrd="1" destOrd="0" presId="urn:microsoft.com/office/officeart/2005/8/layout/orgChart1"/>
    <dgm:cxn modelId="{DE9D8783-4095-4F3E-99DE-3430130C21E4}" type="presOf" srcId="{43F67BC4-D96E-4F37-A01B-CCF6FF17D5F9}" destId="{7225AFE9-8229-4415-9D9A-380A6CA00482}" srcOrd="1" destOrd="0" presId="urn:microsoft.com/office/officeart/2005/8/layout/orgChart1"/>
    <dgm:cxn modelId="{E22234BD-8E4A-4281-8973-35B1DB076C7B}" type="presOf" srcId="{2F808037-045F-43B7-98BA-302E3AF8829E}" destId="{56BC2044-58A1-4759-BF1D-7C4E44328F78}" srcOrd="0" destOrd="0" presId="urn:microsoft.com/office/officeart/2005/8/layout/orgChart1"/>
    <dgm:cxn modelId="{6107E972-78EB-4228-845B-28D2E9E2347F}" srcId="{6C37192E-2AFC-4795-A12F-8CAAE64589BB}" destId="{43F67BC4-D96E-4F37-A01B-CCF6FF17D5F9}" srcOrd="0" destOrd="0" parTransId="{89412857-5A36-4FEE-933D-3394ED86A80C}" sibTransId="{AE3DA69A-EBBD-453F-88BB-39881206C9A0}"/>
    <dgm:cxn modelId="{63D6ED9E-EFC3-46D5-9CDE-927EBE6010A3}" type="presOf" srcId="{D3E6FC62-D2E2-4258-AEB7-84ADC704639A}" destId="{1906D09E-FDEB-4B5F-89F9-8C85A3924DF8}" srcOrd="1" destOrd="0" presId="urn:microsoft.com/office/officeart/2005/8/layout/orgChart1"/>
    <dgm:cxn modelId="{5ACB62F7-2794-4471-8BFE-62978D736CD2}" srcId="{43F67BC4-D96E-4F37-A01B-CCF6FF17D5F9}" destId="{2963E8A0-925D-400E-8ADA-C8AE7FC561E7}" srcOrd="0" destOrd="0" parTransId="{96B50A91-BACC-4237-AC1B-E474408E45C7}" sibTransId="{5E9A0981-C1E4-4E55-A259-E2378D5E22ED}"/>
    <dgm:cxn modelId="{099D38A9-AD63-4014-A995-4BCCECF12C66}" type="presOf" srcId="{2963E8A0-925D-400E-8ADA-C8AE7FC561E7}" destId="{A60C472A-F366-4D4D-8755-A4C773FFDC65}" srcOrd="1" destOrd="0" presId="urn:microsoft.com/office/officeart/2005/8/layout/orgChart1"/>
    <dgm:cxn modelId="{6B549276-3C26-4FCC-8C19-23ACED8E7C37}" srcId="{2963E8A0-925D-400E-8ADA-C8AE7FC561E7}" destId="{D3E6FC62-D2E2-4258-AEB7-84ADC704639A}" srcOrd="0" destOrd="0" parTransId="{2F808037-045F-43B7-98BA-302E3AF8829E}" sibTransId="{FE29BD26-834F-4E53-913A-43CD54D17819}"/>
    <dgm:cxn modelId="{EAA6C955-29F1-4983-A176-1979C7014199}" srcId="{2963E8A0-925D-400E-8ADA-C8AE7FC561E7}" destId="{C04AC8E9-B275-49AA-A02D-9BBAF968C66A}" srcOrd="1" destOrd="0" parTransId="{76FBC120-9998-477C-9B4C-59965DB72D06}" sibTransId="{66C4ABD1-D29D-4274-A1B2-BE674817117F}"/>
    <dgm:cxn modelId="{0A2C81FE-DF0E-44F2-BE1C-99B1ADA8E602}" type="presOf" srcId="{25C97C01-6B63-4DF4-B144-EDA979B6A246}" destId="{E3889DF4-A4DE-4B6C-BA1A-72D9D07BF6AB}" srcOrd="0" destOrd="0" presId="urn:microsoft.com/office/officeart/2005/8/layout/orgChart1"/>
    <dgm:cxn modelId="{84CF4485-E8B9-43D4-846A-A95547CBF2D4}" type="presOf" srcId="{C04AC8E9-B275-49AA-A02D-9BBAF968C66A}" destId="{957FD660-2484-4B4E-8774-494DE2FE1E28}" srcOrd="1" destOrd="0" presId="urn:microsoft.com/office/officeart/2005/8/layout/orgChart1"/>
    <dgm:cxn modelId="{27DF10CF-EBD2-4171-A8F4-3485772D3445}" srcId="{2963E8A0-925D-400E-8ADA-C8AE7FC561E7}" destId="{25C97C01-6B63-4DF4-B144-EDA979B6A246}" srcOrd="2" destOrd="0" parTransId="{9B791851-4209-48DE-AF8C-FAAD66E71B1E}" sibTransId="{1845AFE3-B0DB-46DC-A708-9D3403D3A2C4}"/>
    <dgm:cxn modelId="{A8D0D761-1709-4185-A37A-42DAD91759BC}" type="presOf" srcId="{D3E6FC62-D2E2-4258-AEB7-84ADC704639A}" destId="{49D16DE1-03C6-4800-AFE0-3B825D63B3E3}" srcOrd="0" destOrd="0" presId="urn:microsoft.com/office/officeart/2005/8/layout/orgChart1"/>
    <dgm:cxn modelId="{FAD92E66-51DF-4B6E-B3C5-ACA7DA691800}" srcId="{2963E8A0-925D-400E-8ADA-C8AE7FC561E7}" destId="{36EB06FD-049E-4267-ADD3-9007B0C1A9E0}" srcOrd="3" destOrd="0" parTransId="{4538ADB2-EDA4-402D-8D32-1C10EF7633A0}" sibTransId="{385D874E-7B39-4EFC-A1E9-0BE0663789EC}"/>
    <dgm:cxn modelId="{F5812BB4-ECA4-49BB-9CCB-76C4795B7E56}" type="presOf" srcId="{9B791851-4209-48DE-AF8C-FAAD66E71B1E}" destId="{DF91A5B6-1E29-4A4A-BCD6-C0BB4561EF2F}" srcOrd="0" destOrd="0" presId="urn:microsoft.com/office/officeart/2005/8/layout/orgChart1"/>
    <dgm:cxn modelId="{F0AE22E8-7474-45F8-8A11-99D1B639D9CC}" type="presOf" srcId="{96B50A91-BACC-4237-AC1B-E474408E45C7}" destId="{D9450C4F-21E5-4DD0-AD93-3750450EBD5E}" srcOrd="0" destOrd="0" presId="urn:microsoft.com/office/officeart/2005/8/layout/orgChart1"/>
    <dgm:cxn modelId="{E22C8188-0EE7-4A07-8796-30D08D19B93F}" type="presOf" srcId="{6C37192E-2AFC-4795-A12F-8CAAE64589BB}" destId="{5B30B76A-4240-438F-85E2-D73670629E48}" srcOrd="0" destOrd="0" presId="urn:microsoft.com/office/officeart/2005/8/layout/orgChart1"/>
    <dgm:cxn modelId="{2C12D243-28BF-4D1C-96E6-419143D011C0}" type="presOf" srcId="{C04AC8E9-B275-49AA-A02D-9BBAF968C66A}" destId="{F8CEF86B-EBCA-4A95-95E3-462D2AFC2A45}" srcOrd="0" destOrd="0" presId="urn:microsoft.com/office/officeart/2005/8/layout/orgChart1"/>
    <dgm:cxn modelId="{A1A4B1C0-ACE4-47B9-92A7-871920311556}" type="presOf" srcId="{25C97C01-6B63-4DF4-B144-EDA979B6A246}" destId="{4C05C670-8237-4B91-9C81-0F2DA9C6CBE3}" srcOrd="1" destOrd="0" presId="urn:microsoft.com/office/officeart/2005/8/layout/orgChart1"/>
    <dgm:cxn modelId="{FD66CFE0-B75F-4A3D-962F-20C158E27330}" type="presOf" srcId="{43F67BC4-D96E-4F37-A01B-CCF6FF17D5F9}" destId="{4B7583FF-6C88-4211-9545-92DA6FBDAEB7}" srcOrd="0" destOrd="0" presId="urn:microsoft.com/office/officeart/2005/8/layout/orgChart1"/>
    <dgm:cxn modelId="{C7EEAD9E-B7C9-4C71-AC14-85F11EB08E8D}" type="presOf" srcId="{4538ADB2-EDA4-402D-8D32-1C10EF7633A0}" destId="{5BAEA113-B2D5-480B-9110-315E68C38DD1}" srcOrd="0" destOrd="0" presId="urn:microsoft.com/office/officeart/2005/8/layout/orgChart1"/>
    <dgm:cxn modelId="{1E30CCE5-2366-4E62-BC0F-E0CD59BA1C9F}" type="presOf" srcId="{36EB06FD-049E-4267-ADD3-9007B0C1A9E0}" destId="{FCD73192-C795-460F-9089-E50374E40D5D}" srcOrd="0" destOrd="0" presId="urn:microsoft.com/office/officeart/2005/8/layout/orgChart1"/>
    <dgm:cxn modelId="{A5CE4656-E9F6-4899-8E18-8536C9ADD964}" type="presParOf" srcId="{5B30B76A-4240-438F-85E2-D73670629E48}" destId="{60D0D3F5-75BD-4455-B3A5-343563BABC75}" srcOrd="0" destOrd="0" presId="urn:microsoft.com/office/officeart/2005/8/layout/orgChart1"/>
    <dgm:cxn modelId="{C187AE6D-BB02-457F-A329-2D8ACDF1BBA6}" type="presParOf" srcId="{60D0D3F5-75BD-4455-B3A5-343563BABC75}" destId="{AD009CEF-F1C5-4DDE-80D8-AF1B07204821}" srcOrd="0" destOrd="0" presId="urn:microsoft.com/office/officeart/2005/8/layout/orgChart1"/>
    <dgm:cxn modelId="{BEB155C6-BEF1-44B3-8394-14CB04C68AE4}" type="presParOf" srcId="{AD009CEF-F1C5-4DDE-80D8-AF1B07204821}" destId="{4B7583FF-6C88-4211-9545-92DA6FBDAEB7}" srcOrd="0" destOrd="0" presId="urn:microsoft.com/office/officeart/2005/8/layout/orgChart1"/>
    <dgm:cxn modelId="{FBC1C76A-8633-438E-8647-7EBAF2D42F8F}" type="presParOf" srcId="{AD009CEF-F1C5-4DDE-80D8-AF1B07204821}" destId="{7225AFE9-8229-4415-9D9A-380A6CA00482}" srcOrd="1" destOrd="0" presId="urn:microsoft.com/office/officeart/2005/8/layout/orgChart1"/>
    <dgm:cxn modelId="{FC94C3F3-A66F-4E26-A25F-96BD25A67B0C}" type="presParOf" srcId="{60D0D3F5-75BD-4455-B3A5-343563BABC75}" destId="{D1381A6A-4385-476C-B27C-4A8C090BFD11}" srcOrd="1" destOrd="0" presId="urn:microsoft.com/office/officeart/2005/8/layout/orgChart1"/>
    <dgm:cxn modelId="{ADE74F51-260C-4351-BD71-C7F3D5D5B3F8}" type="presParOf" srcId="{D1381A6A-4385-476C-B27C-4A8C090BFD11}" destId="{D9450C4F-21E5-4DD0-AD93-3750450EBD5E}" srcOrd="0" destOrd="0" presId="urn:microsoft.com/office/officeart/2005/8/layout/orgChart1"/>
    <dgm:cxn modelId="{F947362E-2956-47B9-B836-07A2C4816BB9}" type="presParOf" srcId="{D1381A6A-4385-476C-B27C-4A8C090BFD11}" destId="{AEDE2473-D742-4A82-884B-A4F587E64CA7}" srcOrd="1" destOrd="0" presId="urn:microsoft.com/office/officeart/2005/8/layout/orgChart1"/>
    <dgm:cxn modelId="{506AE506-954F-4013-8F7F-6FE853F61027}" type="presParOf" srcId="{AEDE2473-D742-4A82-884B-A4F587E64CA7}" destId="{9D3089C6-8794-4AEA-BE00-0D13C8FCBF72}" srcOrd="0" destOrd="0" presId="urn:microsoft.com/office/officeart/2005/8/layout/orgChart1"/>
    <dgm:cxn modelId="{A00F663A-71DE-4BF2-8DDD-C129F664C629}" type="presParOf" srcId="{9D3089C6-8794-4AEA-BE00-0D13C8FCBF72}" destId="{F873C309-1AE3-4244-B730-88E56C086AC8}" srcOrd="0" destOrd="0" presId="urn:microsoft.com/office/officeart/2005/8/layout/orgChart1"/>
    <dgm:cxn modelId="{EAA80562-4570-439F-BF59-9C79EB999F0F}" type="presParOf" srcId="{9D3089C6-8794-4AEA-BE00-0D13C8FCBF72}" destId="{A60C472A-F366-4D4D-8755-A4C773FFDC65}" srcOrd="1" destOrd="0" presId="urn:microsoft.com/office/officeart/2005/8/layout/orgChart1"/>
    <dgm:cxn modelId="{FD2DE10A-FF31-4634-9568-D41189252695}" type="presParOf" srcId="{AEDE2473-D742-4A82-884B-A4F587E64CA7}" destId="{C1D6ABC1-6654-4A25-AA51-1BE676C1D6FD}" srcOrd="1" destOrd="0" presId="urn:microsoft.com/office/officeart/2005/8/layout/orgChart1"/>
    <dgm:cxn modelId="{5663088B-8017-470F-874F-C1BA7FF9A139}" type="presParOf" srcId="{C1D6ABC1-6654-4A25-AA51-1BE676C1D6FD}" destId="{5BAEA113-B2D5-480B-9110-315E68C38DD1}" srcOrd="0" destOrd="0" presId="urn:microsoft.com/office/officeart/2005/8/layout/orgChart1"/>
    <dgm:cxn modelId="{2C628D53-0109-4D9A-BE3C-6A5159E03EAB}" type="presParOf" srcId="{C1D6ABC1-6654-4A25-AA51-1BE676C1D6FD}" destId="{E6FC10EC-FFF4-4EBD-9894-427265782167}" srcOrd="1" destOrd="0" presId="urn:microsoft.com/office/officeart/2005/8/layout/orgChart1"/>
    <dgm:cxn modelId="{8CC36C46-33DC-49EB-8512-38D717121D0B}" type="presParOf" srcId="{E6FC10EC-FFF4-4EBD-9894-427265782167}" destId="{3D71B738-30FD-464A-991D-287B5023CEDF}" srcOrd="0" destOrd="0" presId="urn:microsoft.com/office/officeart/2005/8/layout/orgChart1"/>
    <dgm:cxn modelId="{048E8073-327E-4826-B26D-1062E05A71A6}" type="presParOf" srcId="{3D71B738-30FD-464A-991D-287B5023CEDF}" destId="{FCD73192-C795-460F-9089-E50374E40D5D}" srcOrd="0" destOrd="0" presId="urn:microsoft.com/office/officeart/2005/8/layout/orgChart1"/>
    <dgm:cxn modelId="{DE07C8AA-D7F3-4707-B77C-81EFD5068978}" type="presParOf" srcId="{3D71B738-30FD-464A-991D-287B5023CEDF}" destId="{DC418452-1385-4C78-8BEA-2C4E187377B5}" srcOrd="1" destOrd="0" presId="urn:microsoft.com/office/officeart/2005/8/layout/orgChart1"/>
    <dgm:cxn modelId="{E0AF6F82-A026-4851-8EB9-8FFFE314E479}" type="presParOf" srcId="{E6FC10EC-FFF4-4EBD-9894-427265782167}" destId="{963A27A8-6E5F-4332-A442-61B8B8DA1388}" srcOrd="1" destOrd="0" presId="urn:microsoft.com/office/officeart/2005/8/layout/orgChart1"/>
    <dgm:cxn modelId="{0987A454-45F1-4120-B806-1FB6CE4B28F2}" type="presParOf" srcId="{E6FC10EC-FFF4-4EBD-9894-427265782167}" destId="{4A1309DC-7307-43F9-A7F1-EB6F7491A0D3}" srcOrd="2" destOrd="0" presId="urn:microsoft.com/office/officeart/2005/8/layout/orgChart1"/>
    <dgm:cxn modelId="{095F1640-D592-4FC6-9294-EC90B6C04868}" type="presParOf" srcId="{AEDE2473-D742-4A82-884B-A4F587E64CA7}" destId="{BB8EA64D-1EE3-442B-BD1D-5C9565228FE0}" srcOrd="2" destOrd="0" presId="urn:microsoft.com/office/officeart/2005/8/layout/orgChart1"/>
    <dgm:cxn modelId="{D95DE5BA-8E2E-4EF8-8CC5-DD7DFA323207}" type="presParOf" srcId="{BB8EA64D-1EE3-442B-BD1D-5C9565228FE0}" destId="{56BC2044-58A1-4759-BF1D-7C4E44328F78}" srcOrd="0" destOrd="0" presId="urn:microsoft.com/office/officeart/2005/8/layout/orgChart1"/>
    <dgm:cxn modelId="{CBC9F4DE-B5A2-4607-96F7-AA715E9C92B9}" type="presParOf" srcId="{BB8EA64D-1EE3-442B-BD1D-5C9565228FE0}" destId="{AC61C9BB-162D-469C-819E-52AC76B750AA}" srcOrd="1" destOrd="0" presId="urn:microsoft.com/office/officeart/2005/8/layout/orgChart1"/>
    <dgm:cxn modelId="{51484B6C-0BEC-4291-A4EF-A488B2BB9C23}" type="presParOf" srcId="{AC61C9BB-162D-469C-819E-52AC76B750AA}" destId="{323A6101-402B-406F-94F2-4125D5E7771F}" srcOrd="0" destOrd="0" presId="urn:microsoft.com/office/officeart/2005/8/layout/orgChart1"/>
    <dgm:cxn modelId="{87D58A21-CEEF-4CB1-8F90-95B039955993}" type="presParOf" srcId="{323A6101-402B-406F-94F2-4125D5E7771F}" destId="{49D16DE1-03C6-4800-AFE0-3B825D63B3E3}" srcOrd="0" destOrd="0" presId="urn:microsoft.com/office/officeart/2005/8/layout/orgChart1"/>
    <dgm:cxn modelId="{FD01D24C-25FC-42BA-B3CF-2C9AB7DDBAFB}" type="presParOf" srcId="{323A6101-402B-406F-94F2-4125D5E7771F}" destId="{1906D09E-FDEB-4B5F-89F9-8C85A3924DF8}" srcOrd="1" destOrd="0" presId="urn:microsoft.com/office/officeart/2005/8/layout/orgChart1"/>
    <dgm:cxn modelId="{F86D5A23-428F-4E0B-AAFF-1F564E1D8A41}" type="presParOf" srcId="{AC61C9BB-162D-469C-819E-52AC76B750AA}" destId="{87488B90-9078-4507-BB34-86DDD3831E0E}" srcOrd="1" destOrd="0" presId="urn:microsoft.com/office/officeart/2005/8/layout/orgChart1"/>
    <dgm:cxn modelId="{DF5AC417-FBA0-4A57-A6C1-A399919A9228}" type="presParOf" srcId="{AC61C9BB-162D-469C-819E-52AC76B750AA}" destId="{E02C5CF4-C724-4C0E-9D7F-FC43869A4DFE}" srcOrd="2" destOrd="0" presId="urn:microsoft.com/office/officeart/2005/8/layout/orgChart1"/>
    <dgm:cxn modelId="{1A68CA05-28EB-406A-B6FC-031B6A3FDD1B}" type="presParOf" srcId="{BB8EA64D-1EE3-442B-BD1D-5C9565228FE0}" destId="{3FB41EB1-7365-40B8-AF21-89943E808BDF}" srcOrd="2" destOrd="0" presId="urn:microsoft.com/office/officeart/2005/8/layout/orgChart1"/>
    <dgm:cxn modelId="{E9B5E9EF-C137-4F5F-BA4C-EA5978BA0181}" type="presParOf" srcId="{BB8EA64D-1EE3-442B-BD1D-5C9565228FE0}" destId="{EAB2758D-032F-4ACF-B6DF-A79C0A1DDACE}" srcOrd="3" destOrd="0" presId="urn:microsoft.com/office/officeart/2005/8/layout/orgChart1"/>
    <dgm:cxn modelId="{8D889743-4F44-4EF4-ACD3-B42692BA5F0C}" type="presParOf" srcId="{EAB2758D-032F-4ACF-B6DF-A79C0A1DDACE}" destId="{DBD34CF3-6980-44A0-80C4-1B7B09A956CC}" srcOrd="0" destOrd="0" presId="urn:microsoft.com/office/officeart/2005/8/layout/orgChart1"/>
    <dgm:cxn modelId="{EDE67390-0541-4A55-9422-15CDCF95A5DE}" type="presParOf" srcId="{DBD34CF3-6980-44A0-80C4-1B7B09A956CC}" destId="{F8CEF86B-EBCA-4A95-95E3-462D2AFC2A45}" srcOrd="0" destOrd="0" presId="urn:microsoft.com/office/officeart/2005/8/layout/orgChart1"/>
    <dgm:cxn modelId="{BB63F87A-17D5-4CFB-A926-0F9A473FE897}" type="presParOf" srcId="{DBD34CF3-6980-44A0-80C4-1B7B09A956CC}" destId="{957FD660-2484-4B4E-8774-494DE2FE1E28}" srcOrd="1" destOrd="0" presId="urn:microsoft.com/office/officeart/2005/8/layout/orgChart1"/>
    <dgm:cxn modelId="{61AEA01A-6F50-4428-ADB1-106D319A16AF}" type="presParOf" srcId="{EAB2758D-032F-4ACF-B6DF-A79C0A1DDACE}" destId="{F7959AE2-407E-41CA-8CAE-1D4FB043B79A}" srcOrd="1" destOrd="0" presId="urn:microsoft.com/office/officeart/2005/8/layout/orgChart1"/>
    <dgm:cxn modelId="{808D9F9D-0239-4BA4-B350-8230D0C315B1}" type="presParOf" srcId="{EAB2758D-032F-4ACF-B6DF-A79C0A1DDACE}" destId="{77AF828C-7E62-4805-8843-51A371DCFEEC}" srcOrd="2" destOrd="0" presId="urn:microsoft.com/office/officeart/2005/8/layout/orgChart1"/>
    <dgm:cxn modelId="{C89DC3BE-A1BE-4EED-AD3F-903986DEE876}" type="presParOf" srcId="{BB8EA64D-1EE3-442B-BD1D-5C9565228FE0}" destId="{DF91A5B6-1E29-4A4A-BCD6-C0BB4561EF2F}" srcOrd="4" destOrd="0" presId="urn:microsoft.com/office/officeart/2005/8/layout/orgChart1"/>
    <dgm:cxn modelId="{E8CB526B-F4AA-4944-B769-7DAC6232F8E6}" type="presParOf" srcId="{BB8EA64D-1EE3-442B-BD1D-5C9565228FE0}" destId="{D285CEF3-706C-419F-8C21-9D902BD38D66}" srcOrd="5" destOrd="0" presId="urn:microsoft.com/office/officeart/2005/8/layout/orgChart1"/>
    <dgm:cxn modelId="{EDAE1508-1FDE-4D87-AADE-59FDADF94F6B}" type="presParOf" srcId="{D285CEF3-706C-419F-8C21-9D902BD38D66}" destId="{A7FC44C4-3350-4AE8-8B02-30F2C00A2DB9}" srcOrd="0" destOrd="0" presId="urn:microsoft.com/office/officeart/2005/8/layout/orgChart1"/>
    <dgm:cxn modelId="{AA588748-929E-4003-A5BA-C506C86E7619}" type="presParOf" srcId="{A7FC44C4-3350-4AE8-8B02-30F2C00A2DB9}" destId="{E3889DF4-A4DE-4B6C-BA1A-72D9D07BF6AB}" srcOrd="0" destOrd="0" presId="urn:microsoft.com/office/officeart/2005/8/layout/orgChart1"/>
    <dgm:cxn modelId="{3288F2E4-C097-4598-ADD8-36491D1CB76F}" type="presParOf" srcId="{A7FC44C4-3350-4AE8-8B02-30F2C00A2DB9}" destId="{4C05C670-8237-4B91-9C81-0F2DA9C6CBE3}" srcOrd="1" destOrd="0" presId="urn:microsoft.com/office/officeart/2005/8/layout/orgChart1"/>
    <dgm:cxn modelId="{2782C78B-F3FC-4B89-90D9-D9AE8D934C16}" type="presParOf" srcId="{D285CEF3-706C-419F-8C21-9D902BD38D66}" destId="{BC8FC890-A00F-497E-961E-5AA16AFBAF7D}" srcOrd="1" destOrd="0" presId="urn:microsoft.com/office/officeart/2005/8/layout/orgChart1"/>
    <dgm:cxn modelId="{2F1A2FDE-029D-4A4E-A2A9-AE7A6A5A3C32}" type="presParOf" srcId="{D285CEF3-706C-419F-8C21-9D902BD38D66}" destId="{E7E56218-89A1-4DC3-8847-232FB826F25A}" srcOrd="2" destOrd="0" presId="urn:microsoft.com/office/officeart/2005/8/layout/orgChart1"/>
    <dgm:cxn modelId="{3EDF2A08-7B7A-4EE9-B8B3-E2ACD42D46C0}" type="presParOf" srcId="{60D0D3F5-75BD-4455-B3A5-343563BABC75}" destId="{791895AE-CE24-4E41-9F3A-41D36BC4BEE6}" srcOrd="2" destOrd="0" presId="urn:microsoft.com/office/officeart/2005/8/layout/orgChart1"/>
  </dgm:cxnLst>
  <dgm:bg/>
  <dgm:whole/>
</dgm:dataModel>
</file>

<file path=ppt/diagrams/data2.xml><?xml version="1.0" encoding="utf-8"?>
<dgm:dataModel xmlns:dgm="http://schemas.openxmlformats.org/drawingml/2006/diagram" xmlns:a="http://schemas.openxmlformats.org/drawingml/2006/main">
  <dgm:ptLst>
    <dgm:pt modelId="{C136F530-4F8E-4A1F-9D31-BC0821414C22}" type="doc">
      <dgm:prSet loTypeId="urn:microsoft.com/office/officeart/2005/8/layout/hierarchy2" loCatId="hierarchy" qsTypeId="urn:microsoft.com/office/officeart/2005/8/quickstyle/simple1" qsCatId="simple" csTypeId="urn:microsoft.com/office/officeart/2005/8/colors/accent3_1" csCatId="accent3" phldr="1"/>
      <dgm:spPr/>
      <dgm:t>
        <a:bodyPr/>
        <a:lstStyle/>
        <a:p>
          <a:endParaRPr lang="en-US"/>
        </a:p>
      </dgm:t>
    </dgm:pt>
    <dgm:pt modelId="{C223C97F-D997-48EA-9F58-DDB0CF412C0D}" type="pres">
      <dgm:prSet presAssocID="{C136F530-4F8E-4A1F-9D31-BC0821414C22}" presName="diagram" presStyleCnt="0">
        <dgm:presLayoutVars>
          <dgm:chPref val="1"/>
          <dgm:dir/>
          <dgm:animOne val="branch"/>
          <dgm:animLvl val="lvl"/>
          <dgm:resizeHandles val="exact"/>
        </dgm:presLayoutVars>
      </dgm:prSet>
      <dgm:spPr/>
      <dgm:t>
        <a:bodyPr/>
        <a:lstStyle/>
        <a:p>
          <a:endParaRPr lang="en-US"/>
        </a:p>
      </dgm:t>
    </dgm:pt>
  </dgm:ptLst>
  <dgm:cxnLst>
    <dgm:cxn modelId="{93234811-77BB-4B02-9665-85C4DFF921BB}" type="presOf" srcId="{C136F530-4F8E-4A1F-9D31-BC0821414C22}" destId="{C223C97F-D997-48EA-9F58-DDB0CF412C0D}" srcOrd="0" destOrd="0" presId="urn:microsoft.com/office/officeart/2005/8/layout/hierarchy2"/>
  </dgm:cxnLst>
  <dgm:bg/>
  <dgm:whole/>
</dgm:dataModel>
</file>

<file path=ppt/diagrams/data3.xml><?xml version="1.0" encoding="utf-8"?>
<dgm:dataModel xmlns:dgm="http://schemas.openxmlformats.org/drawingml/2006/diagram" xmlns:a="http://schemas.openxmlformats.org/drawingml/2006/main">
  <dgm:ptLst>
    <dgm:pt modelId="{7BED59FC-4C03-4793-BCC1-33D5E4C5DABD}" type="doc">
      <dgm:prSet loTypeId="urn:microsoft.com/office/officeart/2005/8/layout/orgChart1" loCatId="hierarchy" qsTypeId="urn:microsoft.com/office/officeart/2005/8/quickstyle/3d2" qsCatId="3D" csTypeId="urn:microsoft.com/office/officeart/2005/8/colors/accent3_1" csCatId="accent3" phldr="1"/>
      <dgm:spPr/>
      <dgm:t>
        <a:bodyPr/>
        <a:lstStyle/>
        <a:p>
          <a:endParaRPr lang="en-US"/>
        </a:p>
      </dgm:t>
    </dgm:pt>
    <dgm:pt modelId="{E7EBF0CB-76CC-40AD-BBF6-AEB67614D2C8}">
      <dgm:prSet phldrT="[Text]" custT="1"/>
      <dgm:spPr/>
      <dgm:t>
        <a:bodyPr/>
        <a:lstStyle/>
        <a:p>
          <a:r>
            <a:rPr lang="en-US" sz="1400" b="1" dirty="0" smtClean="0">
              <a:cs typeface="B Koodak" pitchFamily="2" charset="-78"/>
            </a:rPr>
            <a:t>HZR </a:t>
          </a:r>
          <a:r>
            <a:rPr lang="fa-IR" sz="1600" b="1" dirty="0" smtClean="0">
              <a:cs typeface="B Koodak" pitchFamily="2" charset="-78"/>
            </a:rPr>
            <a:t>اگر ریسک فاکتوری</a:t>
          </a:r>
          <a:endParaRPr lang="fa-IR" sz="1400" b="1" dirty="0" smtClean="0">
            <a:cs typeface="B Koodak" pitchFamily="2" charset="-78"/>
          </a:endParaRPr>
        </a:p>
        <a:p>
          <a:r>
            <a:rPr lang="fa-IR" sz="2000" b="1" dirty="0" smtClean="0">
              <a:cs typeface="B Koodak" pitchFamily="2" charset="-78"/>
            </a:rPr>
            <a:t>%60</a:t>
          </a:r>
          <a:endParaRPr lang="en-US" sz="3200" b="1" dirty="0">
            <a:cs typeface="B Koodak" pitchFamily="2" charset="-78"/>
          </a:endParaRPr>
        </a:p>
      </dgm:t>
    </dgm:pt>
    <dgm:pt modelId="{8D868ED3-87CA-456C-85E1-41542EBB0143}" type="parTrans" cxnId="{B4DC7464-CD97-4DAD-9E31-F390ADB6DE09}">
      <dgm:prSet/>
      <dgm:spPr/>
      <dgm:t>
        <a:bodyPr/>
        <a:lstStyle/>
        <a:p>
          <a:endParaRPr lang="en-US" b="1">
            <a:cs typeface="B Koodak" pitchFamily="2" charset="-78"/>
          </a:endParaRPr>
        </a:p>
      </dgm:t>
    </dgm:pt>
    <dgm:pt modelId="{634DF8E3-6EC7-433A-893E-56DE38D93AB1}" type="sibTrans" cxnId="{B4DC7464-CD97-4DAD-9E31-F390ADB6DE09}">
      <dgm:prSet/>
      <dgm:spPr/>
      <dgm:t>
        <a:bodyPr/>
        <a:lstStyle/>
        <a:p>
          <a:endParaRPr lang="en-US" b="1">
            <a:cs typeface="B Koodak" pitchFamily="2" charset="-78"/>
          </a:endParaRPr>
        </a:p>
      </dgm:t>
    </dgm:pt>
    <dgm:pt modelId="{FAD1B214-2559-44CA-BFF0-04B80BCCED9B}">
      <dgm:prSet phldrT="[Text]" custT="1"/>
      <dgm:spPr/>
      <dgm:t>
        <a:bodyPr/>
        <a:lstStyle/>
        <a:p>
          <a:r>
            <a:rPr lang="en-US" sz="1400" b="1" dirty="0" smtClean="0">
              <a:cs typeface="B Koodak" pitchFamily="2" charset="-78"/>
            </a:rPr>
            <a:t>Power </a:t>
          </a:r>
          <a:r>
            <a:rPr lang="fa-IR" sz="1600" b="1" dirty="0" smtClean="0">
              <a:cs typeface="B Koodak" pitchFamily="2" charset="-78"/>
            </a:rPr>
            <a:t>(قدرت مطالعه)</a:t>
          </a:r>
          <a:endParaRPr lang="en-US" sz="1600" b="1" dirty="0" smtClean="0">
            <a:cs typeface="B Koodak" pitchFamily="2" charset="-78"/>
          </a:endParaRPr>
        </a:p>
        <a:p>
          <a:r>
            <a:rPr lang="fa-IR" sz="1600" b="1" dirty="0" smtClean="0">
              <a:cs typeface="B Koodak" pitchFamily="2" charset="-78"/>
            </a:rPr>
            <a:t>مرگ : </a:t>
          </a:r>
          <a:r>
            <a:rPr lang="fa-IR" sz="2000" b="1" dirty="0" smtClean="0">
              <a:cs typeface="B Koodak" pitchFamily="2" charset="-78"/>
            </a:rPr>
            <a:t>%87</a:t>
          </a:r>
          <a:endParaRPr lang="fa-IR" sz="1600" b="1" dirty="0" smtClean="0">
            <a:cs typeface="B Koodak" pitchFamily="2" charset="-78"/>
          </a:endParaRPr>
        </a:p>
      </dgm:t>
    </dgm:pt>
    <dgm:pt modelId="{45476AE8-DB18-43A4-8A75-FC8A8211DA88}" type="parTrans" cxnId="{F59DBDD4-448D-4685-843F-A0EB84C93F47}">
      <dgm:prSet/>
      <dgm:spPr/>
      <dgm:t>
        <a:bodyPr/>
        <a:lstStyle/>
        <a:p>
          <a:endParaRPr lang="en-US" b="1">
            <a:cs typeface="B Koodak" pitchFamily="2" charset="-78"/>
          </a:endParaRPr>
        </a:p>
      </dgm:t>
    </dgm:pt>
    <dgm:pt modelId="{C595FBBE-18C7-4BE9-955E-3874D9D9DE51}" type="sibTrans" cxnId="{F59DBDD4-448D-4685-843F-A0EB84C93F47}">
      <dgm:prSet/>
      <dgm:spPr/>
      <dgm:t>
        <a:bodyPr/>
        <a:lstStyle/>
        <a:p>
          <a:endParaRPr lang="en-US" b="1">
            <a:cs typeface="B Koodak" pitchFamily="2" charset="-78"/>
          </a:endParaRPr>
        </a:p>
      </dgm:t>
    </dgm:pt>
    <dgm:pt modelId="{89DB5DD4-AF00-4623-953E-CD6174FCA721}">
      <dgm:prSet custT="1"/>
      <dgm:spPr/>
      <dgm:t>
        <a:bodyPr/>
        <a:lstStyle/>
        <a:p>
          <a:r>
            <a:rPr lang="en-US" sz="1400" b="1" dirty="0" smtClean="0">
              <a:cs typeface="B Koodak" pitchFamily="2" charset="-78"/>
            </a:rPr>
            <a:t>Power </a:t>
          </a:r>
          <a:r>
            <a:rPr lang="fa-IR" sz="1600" b="1" dirty="0" smtClean="0">
              <a:cs typeface="B Koodak" pitchFamily="2" charset="-78"/>
            </a:rPr>
            <a:t>(قدرت مطالعه)</a:t>
          </a:r>
          <a:endParaRPr lang="en-US" sz="1600" b="1" dirty="0" smtClean="0">
            <a:cs typeface="B Koodak" pitchFamily="2" charset="-78"/>
          </a:endParaRPr>
        </a:p>
        <a:p>
          <a:r>
            <a:rPr lang="fa-IR" sz="1600" b="1" dirty="0" smtClean="0">
              <a:cs typeface="B Koodak" pitchFamily="2" charset="-78"/>
            </a:rPr>
            <a:t>قلبی عروقی: </a:t>
          </a:r>
          <a:r>
            <a:rPr lang="fa-IR" sz="2000" b="1" dirty="0" smtClean="0">
              <a:cs typeface="B Koodak" pitchFamily="2" charset="-78"/>
            </a:rPr>
            <a:t>%97</a:t>
          </a:r>
          <a:endParaRPr lang="en-US" sz="1600" b="1" dirty="0">
            <a:cs typeface="B Koodak" pitchFamily="2" charset="-78"/>
          </a:endParaRPr>
        </a:p>
      </dgm:t>
    </dgm:pt>
    <dgm:pt modelId="{343FA667-5172-411C-90C8-26FC136AFE4E}" type="parTrans" cxnId="{351E04B5-8083-4483-97ED-7128AD7D2A75}">
      <dgm:prSet/>
      <dgm:spPr/>
      <dgm:t>
        <a:bodyPr/>
        <a:lstStyle/>
        <a:p>
          <a:endParaRPr lang="en-US" b="1">
            <a:cs typeface="B Koodak" pitchFamily="2" charset="-78"/>
          </a:endParaRPr>
        </a:p>
      </dgm:t>
    </dgm:pt>
    <dgm:pt modelId="{1C912DBC-B3C6-4978-8DCE-15C7F4118959}" type="sibTrans" cxnId="{351E04B5-8083-4483-97ED-7128AD7D2A75}">
      <dgm:prSet/>
      <dgm:spPr/>
      <dgm:t>
        <a:bodyPr/>
        <a:lstStyle/>
        <a:p>
          <a:endParaRPr lang="en-US" b="1">
            <a:cs typeface="B Koodak" pitchFamily="2" charset="-78"/>
          </a:endParaRPr>
        </a:p>
      </dgm:t>
    </dgm:pt>
    <dgm:pt modelId="{2ECFC78B-043C-4202-BDE8-8B6EB7243735}" type="pres">
      <dgm:prSet presAssocID="{7BED59FC-4C03-4793-BCC1-33D5E4C5DABD}" presName="hierChild1" presStyleCnt="0">
        <dgm:presLayoutVars>
          <dgm:orgChart val="1"/>
          <dgm:chPref val="1"/>
          <dgm:dir/>
          <dgm:animOne val="branch"/>
          <dgm:animLvl val="lvl"/>
          <dgm:resizeHandles/>
        </dgm:presLayoutVars>
      </dgm:prSet>
      <dgm:spPr/>
      <dgm:t>
        <a:bodyPr/>
        <a:lstStyle/>
        <a:p>
          <a:endParaRPr lang="en-US"/>
        </a:p>
      </dgm:t>
    </dgm:pt>
    <dgm:pt modelId="{09CB78FB-6A72-4821-8B3F-2747998482B8}" type="pres">
      <dgm:prSet presAssocID="{E7EBF0CB-76CC-40AD-BBF6-AEB67614D2C8}" presName="hierRoot1" presStyleCnt="0">
        <dgm:presLayoutVars>
          <dgm:hierBranch val="init"/>
        </dgm:presLayoutVars>
      </dgm:prSet>
      <dgm:spPr/>
      <dgm:t>
        <a:bodyPr/>
        <a:lstStyle/>
        <a:p>
          <a:endParaRPr lang="en-US"/>
        </a:p>
      </dgm:t>
    </dgm:pt>
    <dgm:pt modelId="{4C4DED21-775F-4523-933B-4E8DB98298B3}" type="pres">
      <dgm:prSet presAssocID="{E7EBF0CB-76CC-40AD-BBF6-AEB67614D2C8}" presName="rootComposite1" presStyleCnt="0"/>
      <dgm:spPr/>
      <dgm:t>
        <a:bodyPr/>
        <a:lstStyle/>
        <a:p>
          <a:endParaRPr lang="en-US"/>
        </a:p>
      </dgm:t>
    </dgm:pt>
    <dgm:pt modelId="{A0FB4CAB-55A3-462D-9ABE-A14848F4E0B0}" type="pres">
      <dgm:prSet presAssocID="{E7EBF0CB-76CC-40AD-BBF6-AEB67614D2C8}" presName="rootText1" presStyleLbl="node0" presStyleIdx="0" presStyleCnt="1">
        <dgm:presLayoutVars>
          <dgm:chPref val="3"/>
        </dgm:presLayoutVars>
      </dgm:prSet>
      <dgm:spPr/>
      <dgm:t>
        <a:bodyPr/>
        <a:lstStyle/>
        <a:p>
          <a:endParaRPr lang="en-US"/>
        </a:p>
      </dgm:t>
    </dgm:pt>
    <dgm:pt modelId="{0B311D16-85A6-4B04-80B1-928F1ACD55BF}" type="pres">
      <dgm:prSet presAssocID="{E7EBF0CB-76CC-40AD-BBF6-AEB67614D2C8}" presName="rootConnector1" presStyleLbl="node1" presStyleIdx="0" presStyleCnt="0"/>
      <dgm:spPr/>
      <dgm:t>
        <a:bodyPr/>
        <a:lstStyle/>
        <a:p>
          <a:endParaRPr lang="en-US"/>
        </a:p>
      </dgm:t>
    </dgm:pt>
    <dgm:pt modelId="{D65BB5D8-2DB7-46B9-A7AF-78ED54747047}" type="pres">
      <dgm:prSet presAssocID="{E7EBF0CB-76CC-40AD-BBF6-AEB67614D2C8}" presName="hierChild2" presStyleCnt="0"/>
      <dgm:spPr/>
      <dgm:t>
        <a:bodyPr/>
        <a:lstStyle/>
        <a:p>
          <a:endParaRPr lang="en-US"/>
        </a:p>
      </dgm:t>
    </dgm:pt>
    <dgm:pt modelId="{9B462C69-D085-4638-A371-A4FA1653AA76}" type="pres">
      <dgm:prSet presAssocID="{45476AE8-DB18-43A4-8A75-FC8A8211DA88}" presName="Name37" presStyleLbl="parChTrans1D2" presStyleIdx="0" presStyleCnt="2"/>
      <dgm:spPr/>
      <dgm:t>
        <a:bodyPr/>
        <a:lstStyle/>
        <a:p>
          <a:endParaRPr lang="en-US"/>
        </a:p>
      </dgm:t>
    </dgm:pt>
    <dgm:pt modelId="{702F21E3-C7DF-4AD6-A930-E5AC6973C36A}" type="pres">
      <dgm:prSet presAssocID="{FAD1B214-2559-44CA-BFF0-04B80BCCED9B}" presName="hierRoot2" presStyleCnt="0">
        <dgm:presLayoutVars>
          <dgm:hierBranch val="init"/>
        </dgm:presLayoutVars>
      </dgm:prSet>
      <dgm:spPr/>
      <dgm:t>
        <a:bodyPr/>
        <a:lstStyle/>
        <a:p>
          <a:endParaRPr lang="en-US"/>
        </a:p>
      </dgm:t>
    </dgm:pt>
    <dgm:pt modelId="{CA922C25-E2FE-4D19-88EF-93B8C49063DF}" type="pres">
      <dgm:prSet presAssocID="{FAD1B214-2559-44CA-BFF0-04B80BCCED9B}" presName="rootComposite" presStyleCnt="0"/>
      <dgm:spPr/>
      <dgm:t>
        <a:bodyPr/>
        <a:lstStyle/>
        <a:p>
          <a:endParaRPr lang="en-US"/>
        </a:p>
      </dgm:t>
    </dgm:pt>
    <dgm:pt modelId="{CDC592AB-4931-4440-A622-9686720EA9A2}" type="pres">
      <dgm:prSet presAssocID="{FAD1B214-2559-44CA-BFF0-04B80BCCED9B}" presName="rootText" presStyleLbl="node2" presStyleIdx="0" presStyleCnt="2">
        <dgm:presLayoutVars>
          <dgm:chPref val="3"/>
        </dgm:presLayoutVars>
      </dgm:prSet>
      <dgm:spPr/>
      <dgm:t>
        <a:bodyPr/>
        <a:lstStyle/>
        <a:p>
          <a:endParaRPr lang="en-US"/>
        </a:p>
      </dgm:t>
    </dgm:pt>
    <dgm:pt modelId="{F07870F5-D324-4A01-9265-9DBF7288E24A}" type="pres">
      <dgm:prSet presAssocID="{FAD1B214-2559-44CA-BFF0-04B80BCCED9B}" presName="rootConnector" presStyleLbl="node2" presStyleIdx="0" presStyleCnt="2"/>
      <dgm:spPr/>
      <dgm:t>
        <a:bodyPr/>
        <a:lstStyle/>
        <a:p>
          <a:endParaRPr lang="en-US"/>
        </a:p>
      </dgm:t>
    </dgm:pt>
    <dgm:pt modelId="{C3D47520-8FA2-42AA-8332-2D549DCF7899}" type="pres">
      <dgm:prSet presAssocID="{FAD1B214-2559-44CA-BFF0-04B80BCCED9B}" presName="hierChild4" presStyleCnt="0"/>
      <dgm:spPr/>
      <dgm:t>
        <a:bodyPr/>
        <a:lstStyle/>
        <a:p>
          <a:endParaRPr lang="en-US"/>
        </a:p>
      </dgm:t>
    </dgm:pt>
    <dgm:pt modelId="{B13EBD0A-E730-4373-A8A5-D16CA155C263}" type="pres">
      <dgm:prSet presAssocID="{FAD1B214-2559-44CA-BFF0-04B80BCCED9B}" presName="hierChild5" presStyleCnt="0"/>
      <dgm:spPr/>
      <dgm:t>
        <a:bodyPr/>
        <a:lstStyle/>
        <a:p>
          <a:endParaRPr lang="en-US"/>
        </a:p>
      </dgm:t>
    </dgm:pt>
    <dgm:pt modelId="{6252777B-1A1F-456E-98EC-17C0236DF464}" type="pres">
      <dgm:prSet presAssocID="{343FA667-5172-411C-90C8-26FC136AFE4E}" presName="Name37" presStyleLbl="parChTrans1D2" presStyleIdx="1" presStyleCnt="2"/>
      <dgm:spPr/>
      <dgm:t>
        <a:bodyPr/>
        <a:lstStyle/>
        <a:p>
          <a:endParaRPr lang="en-US"/>
        </a:p>
      </dgm:t>
    </dgm:pt>
    <dgm:pt modelId="{9A54BAE8-12BB-4F65-8BE4-5F446C50EF6B}" type="pres">
      <dgm:prSet presAssocID="{89DB5DD4-AF00-4623-953E-CD6174FCA721}" presName="hierRoot2" presStyleCnt="0">
        <dgm:presLayoutVars>
          <dgm:hierBranch val="init"/>
        </dgm:presLayoutVars>
      </dgm:prSet>
      <dgm:spPr/>
      <dgm:t>
        <a:bodyPr/>
        <a:lstStyle/>
        <a:p>
          <a:endParaRPr lang="en-US"/>
        </a:p>
      </dgm:t>
    </dgm:pt>
    <dgm:pt modelId="{2A72E6A9-DD2E-4D69-B543-4C82A61DBBBB}" type="pres">
      <dgm:prSet presAssocID="{89DB5DD4-AF00-4623-953E-CD6174FCA721}" presName="rootComposite" presStyleCnt="0"/>
      <dgm:spPr/>
      <dgm:t>
        <a:bodyPr/>
        <a:lstStyle/>
        <a:p>
          <a:endParaRPr lang="en-US"/>
        </a:p>
      </dgm:t>
    </dgm:pt>
    <dgm:pt modelId="{5F9DA900-73E0-4CD8-B92B-8B18C206DBD1}" type="pres">
      <dgm:prSet presAssocID="{89DB5DD4-AF00-4623-953E-CD6174FCA721}" presName="rootText" presStyleLbl="node2" presStyleIdx="1" presStyleCnt="2">
        <dgm:presLayoutVars>
          <dgm:chPref val="3"/>
        </dgm:presLayoutVars>
      </dgm:prSet>
      <dgm:spPr/>
      <dgm:t>
        <a:bodyPr/>
        <a:lstStyle/>
        <a:p>
          <a:endParaRPr lang="en-US"/>
        </a:p>
      </dgm:t>
    </dgm:pt>
    <dgm:pt modelId="{F7AD274C-9947-4143-B7D8-2361FABB2783}" type="pres">
      <dgm:prSet presAssocID="{89DB5DD4-AF00-4623-953E-CD6174FCA721}" presName="rootConnector" presStyleLbl="node2" presStyleIdx="1" presStyleCnt="2"/>
      <dgm:spPr/>
      <dgm:t>
        <a:bodyPr/>
        <a:lstStyle/>
        <a:p>
          <a:endParaRPr lang="en-US"/>
        </a:p>
      </dgm:t>
    </dgm:pt>
    <dgm:pt modelId="{69A66EB5-D29F-4457-A412-FAEE294F015A}" type="pres">
      <dgm:prSet presAssocID="{89DB5DD4-AF00-4623-953E-CD6174FCA721}" presName="hierChild4" presStyleCnt="0"/>
      <dgm:spPr/>
      <dgm:t>
        <a:bodyPr/>
        <a:lstStyle/>
        <a:p>
          <a:endParaRPr lang="en-US"/>
        </a:p>
      </dgm:t>
    </dgm:pt>
    <dgm:pt modelId="{CB2DB328-EA96-4F7D-A710-ABE8BA2558B2}" type="pres">
      <dgm:prSet presAssocID="{89DB5DD4-AF00-4623-953E-CD6174FCA721}" presName="hierChild5" presStyleCnt="0"/>
      <dgm:spPr/>
      <dgm:t>
        <a:bodyPr/>
        <a:lstStyle/>
        <a:p>
          <a:endParaRPr lang="en-US"/>
        </a:p>
      </dgm:t>
    </dgm:pt>
    <dgm:pt modelId="{D3C52686-7FF2-463C-BD27-146757AFA6AD}" type="pres">
      <dgm:prSet presAssocID="{E7EBF0CB-76CC-40AD-BBF6-AEB67614D2C8}" presName="hierChild3" presStyleCnt="0"/>
      <dgm:spPr/>
      <dgm:t>
        <a:bodyPr/>
        <a:lstStyle/>
        <a:p>
          <a:endParaRPr lang="en-US"/>
        </a:p>
      </dgm:t>
    </dgm:pt>
  </dgm:ptLst>
  <dgm:cxnLst>
    <dgm:cxn modelId="{EFFD32BC-59B0-4E13-8950-36071796595D}" type="presOf" srcId="{FAD1B214-2559-44CA-BFF0-04B80BCCED9B}" destId="{F07870F5-D324-4A01-9265-9DBF7288E24A}" srcOrd="1" destOrd="0" presId="urn:microsoft.com/office/officeart/2005/8/layout/orgChart1"/>
    <dgm:cxn modelId="{351E04B5-8083-4483-97ED-7128AD7D2A75}" srcId="{E7EBF0CB-76CC-40AD-BBF6-AEB67614D2C8}" destId="{89DB5DD4-AF00-4623-953E-CD6174FCA721}" srcOrd="1" destOrd="0" parTransId="{343FA667-5172-411C-90C8-26FC136AFE4E}" sibTransId="{1C912DBC-B3C6-4978-8DCE-15C7F4118959}"/>
    <dgm:cxn modelId="{CCCE8761-7A12-4CBC-9BA1-C02B85988D98}" type="presOf" srcId="{E7EBF0CB-76CC-40AD-BBF6-AEB67614D2C8}" destId="{A0FB4CAB-55A3-462D-9ABE-A14848F4E0B0}" srcOrd="0" destOrd="0" presId="urn:microsoft.com/office/officeart/2005/8/layout/orgChart1"/>
    <dgm:cxn modelId="{1F81BCC4-2ED6-413C-96DD-77D23782B72B}" type="presOf" srcId="{89DB5DD4-AF00-4623-953E-CD6174FCA721}" destId="{F7AD274C-9947-4143-B7D8-2361FABB2783}" srcOrd="1" destOrd="0" presId="urn:microsoft.com/office/officeart/2005/8/layout/orgChart1"/>
    <dgm:cxn modelId="{E58208A6-7674-4954-A846-F82C2A4D3CD4}" type="presOf" srcId="{E7EBF0CB-76CC-40AD-BBF6-AEB67614D2C8}" destId="{0B311D16-85A6-4B04-80B1-928F1ACD55BF}" srcOrd="1" destOrd="0" presId="urn:microsoft.com/office/officeart/2005/8/layout/orgChart1"/>
    <dgm:cxn modelId="{2DCCA745-12EB-4615-A9FD-D50051E6CC5A}" type="presOf" srcId="{89DB5DD4-AF00-4623-953E-CD6174FCA721}" destId="{5F9DA900-73E0-4CD8-B92B-8B18C206DBD1}" srcOrd="0" destOrd="0" presId="urn:microsoft.com/office/officeart/2005/8/layout/orgChart1"/>
    <dgm:cxn modelId="{B4DC7464-CD97-4DAD-9E31-F390ADB6DE09}" srcId="{7BED59FC-4C03-4793-BCC1-33D5E4C5DABD}" destId="{E7EBF0CB-76CC-40AD-BBF6-AEB67614D2C8}" srcOrd="0" destOrd="0" parTransId="{8D868ED3-87CA-456C-85E1-41542EBB0143}" sibTransId="{634DF8E3-6EC7-433A-893E-56DE38D93AB1}"/>
    <dgm:cxn modelId="{E3EB16E1-26B4-4FEA-A5F8-60BD89928369}" type="presOf" srcId="{45476AE8-DB18-43A4-8A75-FC8A8211DA88}" destId="{9B462C69-D085-4638-A371-A4FA1653AA76}" srcOrd="0" destOrd="0" presId="urn:microsoft.com/office/officeart/2005/8/layout/orgChart1"/>
    <dgm:cxn modelId="{C42DA7C5-288C-4BD4-8704-F719A02BC195}" type="presOf" srcId="{FAD1B214-2559-44CA-BFF0-04B80BCCED9B}" destId="{CDC592AB-4931-4440-A622-9686720EA9A2}" srcOrd="0" destOrd="0" presId="urn:microsoft.com/office/officeart/2005/8/layout/orgChart1"/>
    <dgm:cxn modelId="{F59DBDD4-448D-4685-843F-A0EB84C93F47}" srcId="{E7EBF0CB-76CC-40AD-BBF6-AEB67614D2C8}" destId="{FAD1B214-2559-44CA-BFF0-04B80BCCED9B}" srcOrd="0" destOrd="0" parTransId="{45476AE8-DB18-43A4-8A75-FC8A8211DA88}" sibTransId="{C595FBBE-18C7-4BE9-955E-3874D9D9DE51}"/>
    <dgm:cxn modelId="{42CA58A0-0400-4EE7-88EB-2A6DF577048C}" type="presOf" srcId="{7BED59FC-4C03-4793-BCC1-33D5E4C5DABD}" destId="{2ECFC78B-043C-4202-BDE8-8B6EB7243735}" srcOrd="0" destOrd="0" presId="urn:microsoft.com/office/officeart/2005/8/layout/orgChart1"/>
    <dgm:cxn modelId="{0E6F5E9E-F193-4BD2-8F66-23656E5B51FC}" type="presOf" srcId="{343FA667-5172-411C-90C8-26FC136AFE4E}" destId="{6252777B-1A1F-456E-98EC-17C0236DF464}" srcOrd="0" destOrd="0" presId="urn:microsoft.com/office/officeart/2005/8/layout/orgChart1"/>
    <dgm:cxn modelId="{44B58E63-A462-4308-A2AE-F88093D86CCD}" type="presParOf" srcId="{2ECFC78B-043C-4202-BDE8-8B6EB7243735}" destId="{09CB78FB-6A72-4821-8B3F-2747998482B8}" srcOrd="0" destOrd="0" presId="urn:microsoft.com/office/officeart/2005/8/layout/orgChart1"/>
    <dgm:cxn modelId="{41A1D461-715B-4057-8F15-1495FF205EDF}" type="presParOf" srcId="{09CB78FB-6A72-4821-8B3F-2747998482B8}" destId="{4C4DED21-775F-4523-933B-4E8DB98298B3}" srcOrd="0" destOrd="0" presId="urn:microsoft.com/office/officeart/2005/8/layout/orgChart1"/>
    <dgm:cxn modelId="{53E42E41-16D8-4FFE-9DDD-C0B24DC2FE97}" type="presParOf" srcId="{4C4DED21-775F-4523-933B-4E8DB98298B3}" destId="{A0FB4CAB-55A3-462D-9ABE-A14848F4E0B0}" srcOrd="0" destOrd="0" presId="urn:microsoft.com/office/officeart/2005/8/layout/orgChart1"/>
    <dgm:cxn modelId="{B7C597CA-7798-42F6-A414-4283A36EED17}" type="presParOf" srcId="{4C4DED21-775F-4523-933B-4E8DB98298B3}" destId="{0B311D16-85A6-4B04-80B1-928F1ACD55BF}" srcOrd="1" destOrd="0" presId="urn:microsoft.com/office/officeart/2005/8/layout/orgChart1"/>
    <dgm:cxn modelId="{D9E1C173-3CCC-4A6A-BF80-EA3A09B55136}" type="presParOf" srcId="{09CB78FB-6A72-4821-8B3F-2747998482B8}" destId="{D65BB5D8-2DB7-46B9-A7AF-78ED54747047}" srcOrd="1" destOrd="0" presId="urn:microsoft.com/office/officeart/2005/8/layout/orgChart1"/>
    <dgm:cxn modelId="{9315DFA1-B230-4B2B-BD27-1F5A5C6043C1}" type="presParOf" srcId="{D65BB5D8-2DB7-46B9-A7AF-78ED54747047}" destId="{9B462C69-D085-4638-A371-A4FA1653AA76}" srcOrd="0" destOrd="0" presId="urn:microsoft.com/office/officeart/2005/8/layout/orgChart1"/>
    <dgm:cxn modelId="{D5073553-5E16-4847-ADD4-794B104F9D52}" type="presParOf" srcId="{D65BB5D8-2DB7-46B9-A7AF-78ED54747047}" destId="{702F21E3-C7DF-4AD6-A930-E5AC6973C36A}" srcOrd="1" destOrd="0" presId="urn:microsoft.com/office/officeart/2005/8/layout/orgChart1"/>
    <dgm:cxn modelId="{3670BBD1-8706-44A9-A2A8-EA77C9DCF452}" type="presParOf" srcId="{702F21E3-C7DF-4AD6-A930-E5AC6973C36A}" destId="{CA922C25-E2FE-4D19-88EF-93B8C49063DF}" srcOrd="0" destOrd="0" presId="urn:microsoft.com/office/officeart/2005/8/layout/orgChart1"/>
    <dgm:cxn modelId="{222F19B3-1E00-4E18-AC81-9CFB0B0352F8}" type="presParOf" srcId="{CA922C25-E2FE-4D19-88EF-93B8C49063DF}" destId="{CDC592AB-4931-4440-A622-9686720EA9A2}" srcOrd="0" destOrd="0" presId="urn:microsoft.com/office/officeart/2005/8/layout/orgChart1"/>
    <dgm:cxn modelId="{7104D120-C974-4672-928C-7ADEF920636C}" type="presParOf" srcId="{CA922C25-E2FE-4D19-88EF-93B8C49063DF}" destId="{F07870F5-D324-4A01-9265-9DBF7288E24A}" srcOrd="1" destOrd="0" presId="urn:microsoft.com/office/officeart/2005/8/layout/orgChart1"/>
    <dgm:cxn modelId="{FFDFE7A3-8FBB-44C5-BFA6-45EF2F958CC1}" type="presParOf" srcId="{702F21E3-C7DF-4AD6-A930-E5AC6973C36A}" destId="{C3D47520-8FA2-42AA-8332-2D549DCF7899}" srcOrd="1" destOrd="0" presId="urn:microsoft.com/office/officeart/2005/8/layout/orgChart1"/>
    <dgm:cxn modelId="{C491A76C-687E-4F9E-B9C4-64018E7E9784}" type="presParOf" srcId="{702F21E3-C7DF-4AD6-A930-E5AC6973C36A}" destId="{B13EBD0A-E730-4373-A8A5-D16CA155C263}" srcOrd="2" destOrd="0" presId="urn:microsoft.com/office/officeart/2005/8/layout/orgChart1"/>
    <dgm:cxn modelId="{278EA1D1-EC18-4A40-86EA-67F66EA72E7C}" type="presParOf" srcId="{D65BB5D8-2DB7-46B9-A7AF-78ED54747047}" destId="{6252777B-1A1F-456E-98EC-17C0236DF464}" srcOrd="2" destOrd="0" presId="urn:microsoft.com/office/officeart/2005/8/layout/orgChart1"/>
    <dgm:cxn modelId="{D9B303BD-5718-4E56-8E40-155D5CCD3B10}" type="presParOf" srcId="{D65BB5D8-2DB7-46B9-A7AF-78ED54747047}" destId="{9A54BAE8-12BB-4F65-8BE4-5F446C50EF6B}" srcOrd="3" destOrd="0" presId="urn:microsoft.com/office/officeart/2005/8/layout/orgChart1"/>
    <dgm:cxn modelId="{26EC01B1-DAE5-4A4E-9C6E-3C128E4E0404}" type="presParOf" srcId="{9A54BAE8-12BB-4F65-8BE4-5F446C50EF6B}" destId="{2A72E6A9-DD2E-4D69-B543-4C82A61DBBBB}" srcOrd="0" destOrd="0" presId="urn:microsoft.com/office/officeart/2005/8/layout/orgChart1"/>
    <dgm:cxn modelId="{CE65F457-7B14-44D2-AE60-D0095472161D}" type="presParOf" srcId="{2A72E6A9-DD2E-4D69-B543-4C82A61DBBBB}" destId="{5F9DA900-73E0-4CD8-B92B-8B18C206DBD1}" srcOrd="0" destOrd="0" presId="urn:microsoft.com/office/officeart/2005/8/layout/orgChart1"/>
    <dgm:cxn modelId="{6879E1FB-B022-432A-AC9A-50AEC1CED63A}" type="presParOf" srcId="{2A72E6A9-DD2E-4D69-B543-4C82A61DBBBB}" destId="{F7AD274C-9947-4143-B7D8-2361FABB2783}" srcOrd="1" destOrd="0" presId="urn:microsoft.com/office/officeart/2005/8/layout/orgChart1"/>
    <dgm:cxn modelId="{875AF69E-4849-4950-9FDE-D6E91FFF0184}" type="presParOf" srcId="{9A54BAE8-12BB-4F65-8BE4-5F446C50EF6B}" destId="{69A66EB5-D29F-4457-A412-FAEE294F015A}" srcOrd="1" destOrd="0" presId="urn:microsoft.com/office/officeart/2005/8/layout/orgChart1"/>
    <dgm:cxn modelId="{AF1652F6-B993-4191-B507-A6A413614675}" type="presParOf" srcId="{9A54BAE8-12BB-4F65-8BE4-5F446C50EF6B}" destId="{CB2DB328-EA96-4F7D-A710-ABE8BA2558B2}" srcOrd="2" destOrd="0" presId="urn:microsoft.com/office/officeart/2005/8/layout/orgChart1"/>
    <dgm:cxn modelId="{BE694854-71F4-4436-A8DE-438D5F5F56CC}" type="presParOf" srcId="{09CB78FB-6A72-4821-8B3F-2747998482B8}" destId="{D3C52686-7FF2-463C-BD27-146757AFA6AD}" srcOrd="2" destOrd="0" presId="urn:microsoft.com/office/officeart/2005/8/layout/orgChart1"/>
  </dgm:cxnLst>
  <dgm:bg/>
  <dgm:whole/>
</dgm:dataModel>
</file>

<file path=ppt/diagrams/data4.xml><?xml version="1.0" encoding="utf-8"?>
<dgm:dataModel xmlns:dgm="http://schemas.openxmlformats.org/drawingml/2006/diagram" xmlns:a="http://schemas.openxmlformats.org/drawingml/2006/main">
  <dgm:ptLst>
    <dgm:pt modelId="{7BED59FC-4C03-4793-BCC1-33D5E4C5DABD}" type="doc">
      <dgm:prSet loTypeId="urn:microsoft.com/office/officeart/2005/8/layout/orgChart1" loCatId="hierarchy" qsTypeId="urn:microsoft.com/office/officeart/2005/8/quickstyle/3d2" qsCatId="3D" csTypeId="urn:microsoft.com/office/officeart/2005/8/colors/accent3_1" csCatId="accent3" phldr="1"/>
      <dgm:spPr/>
      <dgm:t>
        <a:bodyPr/>
        <a:lstStyle/>
        <a:p>
          <a:endParaRPr lang="en-US"/>
        </a:p>
      </dgm:t>
    </dgm:pt>
    <dgm:pt modelId="{E7EBF0CB-76CC-40AD-BBF6-AEB67614D2C8}">
      <dgm:prSet phldrT="[Text]" custT="1"/>
      <dgm:spPr/>
      <dgm:t>
        <a:bodyPr/>
        <a:lstStyle/>
        <a:p>
          <a:r>
            <a:rPr lang="en-US" sz="1400" b="1" dirty="0" smtClean="0">
              <a:cs typeface="B Koodak" pitchFamily="2" charset="-78"/>
            </a:rPr>
            <a:t>HZR </a:t>
          </a:r>
          <a:r>
            <a:rPr lang="fa-IR" sz="1600" b="1" dirty="0" smtClean="0">
              <a:cs typeface="B Koodak" pitchFamily="2" charset="-78"/>
            </a:rPr>
            <a:t>اگر ریسک فاکتوری</a:t>
          </a:r>
          <a:endParaRPr lang="fa-IR" sz="1400" b="1" dirty="0" smtClean="0">
            <a:cs typeface="B Koodak" pitchFamily="2" charset="-78"/>
          </a:endParaRPr>
        </a:p>
        <a:p>
          <a:r>
            <a:rPr lang="fa-IR" sz="2000" b="1" dirty="0" smtClean="0">
              <a:cs typeface="B Koodak" pitchFamily="2" charset="-78"/>
            </a:rPr>
            <a:t>%30</a:t>
          </a:r>
          <a:endParaRPr lang="en-US" sz="3200" b="1" dirty="0">
            <a:cs typeface="B Koodak" pitchFamily="2" charset="-78"/>
          </a:endParaRPr>
        </a:p>
      </dgm:t>
    </dgm:pt>
    <dgm:pt modelId="{8D868ED3-87CA-456C-85E1-41542EBB0143}" type="parTrans" cxnId="{B4DC7464-CD97-4DAD-9E31-F390ADB6DE09}">
      <dgm:prSet/>
      <dgm:spPr/>
      <dgm:t>
        <a:bodyPr/>
        <a:lstStyle/>
        <a:p>
          <a:endParaRPr lang="en-US" b="1">
            <a:cs typeface="B Koodak" pitchFamily="2" charset="-78"/>
          </a:endParaRPr>
        </a:p>
      </dgm:t>
    </dgm:pt>
    <dgm:pt modelId="{634DF8E3-6EC7-433A-893E-56DE38D93AB1}" type="sibTrans" cxnId="{B4DC7464-CD97-4DAD-9E31-F390ADB6DE09}">
      <dgm:prSet/>
      <dgm:spPr/>
      <dgm:t>
        <a:bodyPr/>
        <a:lstStyle/>
        <a:p>
          <a:endParaRPr lang="en-US" b="1">
            <a:cs typeface="B Koodak" pitchFamily="2" charset="-78"/>
          </a:endParaRPr>
        </a:p>
      </dgm:t>
    </dgm:pt>
    <dgm:pt modelId="{FAD1B214-2559-44CA-BFF0-04B80BCCED9B}">
      <dgm:prSet phldrT="[Text]" custT="1"/>
      <dgm:spPr/>
      <dgm:t>
        <a:bodyPr/>
        <a:lstStyle/>
        <a:p>
          <a:r>
            <a:rPr lang="en-US" sz="1400" b="1" dirty="0" smtClean="0">
              <a:cs typeface="B Koodak" pitchFamily="2" charset="-78"/>
            </a:rPr>
            <a:t>Power </a:t>
          </a:r>
          <a:r>
            <a:rPr lang="fa-IR" sz="1600" b="1" dirty="0" smtClean="0">
              <a:cs typeface="B Koodak" pitchFamily="2" charset="-78"/>
            </a:rPr>
            <a:t>(قدرت مطالعه)</a:t>
          </a:r>
          <a:endParaRPr lang="en-US" sz="1600" b="1" dirty="0" smtClean="0">
            <a:cs typeface="B Koodak" pitchFamily="2" charset="-78"/>
          </a:endParaRPr>
        </a:p>
        <a:p>
          <a:r>
            <a:rPr lang="fa-IR" sz="1600" b="1" dirty="0" smtClean="0">
              <a:cs typeface="B Koodak" pitchFamily="2" charset="-78"/>
            </a:rPr>
            <a:t>مرگ : </a:t>
          </a:r>
          <a:r>
            <a:rPr lang="fa-IR" sz="2000" b="1" dirty="0" smtClean="0">
              <a:cs typeface="B Koodak" pitchFamily="2" charset="-78"/>
            </a:rPr>
            <a:t>%41</a:t>
          </a:r>
          <a:endParaRPr lang="fa-IR" sz="1600" b="1" dirty="0" smtClean="0">
            <a:cs typeface="B Koodak" pitchFamily="2" charset="-78"/>
          </a:endParaRPr>
        </a:p>
      </dgm:t>
    </dgm:pt>
    <dgm:pt modelId="{45476AE8-DB18-43A4-8A75-FC8A8211DA88}" type="parTrans" cxnId="{F59DBDD4-448D-4685-843F-A0EB84C93F47}">
      <dgm:prSet/>
      <dgm:spPr/>
      <dgm:t>
        <a:bodyPr/>
        <a:lstStyle/>
        <a:p>
          <a:endParaRPr lang="en-US" b="1">
            <a:cs typeface="B Koodak" pitchFamily="2" charset="-78"/>
          </a:endParaRPr>
        </a:p>
      </dgm:t>
    </dgm:pt>
    <dgm:pt modelId="{C595FBBE-18C7-4BE9-955E-3874D9D9DE51}" type="sibTrans" cxnId="{F59DBDD4-448D-4685-843F-A0EB84C93F47}">
      <dgm:prSet/>
      <dgm:spPr/>
      <dgm:t>
        <a:bodyPr/>
        <a:lstStyle/>
        <a:p>
          <a:endParaRPr lang="en-US" b="1">
            <a:cs typeface="B Koodak" pitchFamily="2" charset="-78"/>
          </a:endParaRPr>
        </a:p>
      </dgm:t>
    </dgm:pt>
    <dgm:pt modelId="{89DB5DD4-AF00-4623-953E-CD6174FCA721}">
      <dgm:prSet custT="1"/>
      <dgm:spPr/>
      <dgm:t>
        <a:bodyPr/>
        <a:lstStyle/>
        <a:p>
          <a:r>
            <a:rPr lang="en-US" sz="1400" b="1" dirty="0" smtClean="0">
              <a:cs typeface="B Koodak" pitchFamily="2" charset="-78"/>
            </a:rPr>
            <a:t>Power </a:t>
          </a:r>
          <a:r>
            <a:rPr lang="fa-IR" sz="1600" b="1" dirty="0" smtClean="0">
              <a:cs typeface="B Koodak" pitchFamily="2" charset="-78"/>
            </a:rPr>
            <a:t>(قدرت مطالعه)</a:t>
          </a:r>
          <a:endParaRPr lang="en-US" sz="1600" b="1" dirty="0" smtClean="0">
            <a:cs typeface="B Koodak" pitchFamily="2" charset="-78"/>
          </a:endParaRPr>
        </a:p>
        <a:p>
          <a:r>
            <a:rPr lang="fa-IR" sz="1600" b="1" dirty="0" smtClean="0">
              <a:cs typeface="B Koodak" pitchFamily="2" charset="-78"/>
            </a:rPr>
            <a:t>قلبی عروقی: </a:t>
          </a:r>
          <a:r>
            <a:rPr lang="fa-IR" sz="2000" b="1" dirty="0" smtClean="0">
              <a:cs typeface="B Koodak" pitchFamily="2" charset="-78"/>
            </a:rPr>
            <a:t>%58</a:t>
          </a:r>
          <a:endParaRPr lang="en-US" sz="1600" b="1" dirty="0">
            <a:cs typeface="B Koodak" pitchFamily="2" charset="-78"/>
          </a:endParaRPr>
        </a:p>
      </dgm:t>
    </dgm:pt>
    <dgm:pt modelId="{343FA667-5172-411C-90C8-26FC136AFE4E}" type="parTrans" cxnId="{351E04B5-8083-4483-97ED-7128AD7D2A75}">
      <dgm:prSet/>
      <dgm:spPr/>
      <dgm:t>
        <a:bodyPr/>
        <a:lstStyle/>
        <a:p>
          <a:endParaRPr lang="en-US" b="1">
            <a:cs typeface="B Koodak" pitchFamily="2" charset="-78"/>
          </a:endParaRPr>
        </a:p>
      </dgm:t>
    </dgm:pt>
    <dgm:pt modelId="{1C912DBC-B3C6-4978-8DCE-15C7F4118959}" type="sibTrans" cxnId="{351E04B5-8083-4483-97ED-7128AD7D2A75}">
      <dgm:prSet/>
      <dgm:spPr/>
      <dgm:t>
        <a:bodyPr/>
        <a:lstStyle/>
        <a:p>
          <a:endParaRPr lang="en-US" b="1">
            <a:cs typeface="B Koodak" pitchFamily="2" charset="-78"/>
          </a:endParaRPr>
        </a:p>
      </dgm:t>
    </dgm:pt>
    <dgm:pt modelId="{2ECFC78B-043C-4202-BDE8-8B6EB7243735}" type="pres">
      <dgm:prSet presAssocID="{7BED59FC-4C03-4793-BCC1-33D5E4C5DABD}" presName="hierChild1" presStyleCnt="0">
        <dgm:presLayoutVars>
          <dgm:orgChart val="1"/>
          <dgm:chPref val="1"/>
          <dgm:dir/>
          <dgm:animOne val="branch"/>
          <dgm:animLvl val="lvl"/>
          <dgm:resizeHandles/>
        </dgm:presLayoutVars>
      </dgm:prSet>
      <dgm:spPr/>
      <dgm:t>
        <a:bodyPr/>
        <a:lstStyle/>
        <a:p>
          <a:endParaRPr lang="en-US"/>
        </a:p>
      </dgm:t>
    </dgm:pt>
    <dgm:pt modelId="{09CB78FB-6A72-4821-8B3F-2747998482B8}" type="pres">
      <dgm:prSet presAssocID="{E7EBF0CB-76CC-40AD-BBF6-AEB67614D2C8}" presName="hierRoot1" presStyleCnt="0">
        <dgm:presLayoutVars>
          <dgm:hierBranch val="init"/>
        </dgm:presLayoutVars>
      </dgm:prSet>
      <dgm:spPr/>
      <dgm:t>
        <a:bodyPr/>
        <a:lstStyle/>
        <a:p>
          <a:endParaRPr lang="en-US"/>
        </a:p>
      </dgm:t>
    </dgm:pt>
    <dgm:pt modelId="{4C4DED21-775F-4523-933B-4E8DB98298B3}" type="pres">
      <dgm:prSet presAssocID="{E7EBF0CB-76CC-40AD-BBF6-AEB67614D2C8}" presName="rootComposite1" presStyleCnt="0"/>
      <dgm:spPr/>
      <dgm:t>
        <a:bodyPr/>
        <a:lstStyle/>
        <a:p>
          <a:endParaRPr lang="en-US"/>
        </a:p>
      </dgm:t>
    </dgm:pt>
    <dgm:pt modelId="{A0FB4CAB-55A3-462D-9ABE-A14848F4E0B0}" type="pres">
      <dgm:prSet presAssocID="{E7EBF0CB-76CC-40AD-BBF6-AEB67614D2C8}" presName="rootText1" presStyleLbl="node0" presStyleIdx="0" presStyleCnt="1">
        <dgm:presLayoutVars>
          <dgm:chPref val="3"/>
        </dgm:presLayoutVars>
      </dgm:prSet>
      <dgm:spPr/>
      <dgm:t>
        <a:bodyPr/>
        <a:lstStyle/>
        <a:p>
          <a:endParaRPr lang="en-US"/>
        </a:p>
      </dgm:t>
    </dgm:pt>
    <dgm:pt modelId="{0B311D16-85A6-4B04-80B1-928F1ACD55BF}" type="pres">
      <dgm:prSet presAssocID="{E7EBF0CB-76CC-40AD-BBF6-AEB67614D2C8}" presName="rootConnector1" presStyleLbl="node1" presStyleIdx="0" presStyleCnt="0"/>
      <dgm:spPr/>
      <dgm:t>
        <a:bodyPr/>
        <a:lstStyle/>
        <a:p>
          <a:endParaRPr lang="en-US"/>
        </a:p>
      </dgm:t>
    </dgm:pt>
    <dgm:pt modelId="{D65BB5D8-2DB7-46B9-A7AF-78ED54747047}" type="pres">
      <dgm:prSet presAssocID="{E7EBF0CB-76CC-40AD-BBF6-AEB67614D2C8}" presName="hierChild2" presStyleCnt="0"/>
      <dgm:spPr/>
      <dgm:t>
        <a:bodyPr/>
        <a:lstStyle/>
        <a:p>
          <a:endParaRPr lang="en-US"/>
        </a:p>
      </dgm:t>
    </dgm:pt>
    <dgm:pt modelId="{9B462C69-D085-4638-A371-A4FA1653AA76}" type="pres">
      <dgm:prSet presAssocID="{45476AE8-DB18-43A4-8A75-FC8A8211DA88}" presName="Name37" presStyleLbl="parChTrans1D2" presStyleIdx="0" presStyleCnt="2"/>
      <dgm:spPr/>
      <dgm:t>
        <a:bodyPr/>
        <a:lstStyle/>
        <a:p>
          <a:endParaRPr lang="en-US"/>
        </a:p>
      </dgm:t>
    </dgm:pt>
    <dgm:pt modelId="{702F21E3-C7DF-4AD6-A930-E5AC6973C36A}" type="pres">
      <dgm:prSet presAssocID="{FAD1B214-2559-44CA-BFF0-04B80BCCED9B}" presName="hierRoot2" presStyleCnt="0">
        <dgm:presLayoutVars>
          <dgm:hierBranch val="init"/>
        </dgm:presLayoutVars>
      </dgm:prSet>
      <dgm:spPr/>
      <dgm:t>
        <a:bodyPr/>
        <a:lstStyle/>
        <a:p>
          <a:endParaRPr lang="en-US"/>
        </a:p>
      </dgm:t>
    </dgm:pt>
    <dgm:pt modelId="{CA922C25-E2FE-4D19-88EF-93B8C49063DF}" type="pres">
      <dgm:prSet presAssocID="{FAD1B214-2559-44CA-BFF0-04B80BCCED9B}" presName="rootComposite" presStyleCnt="0"/>
      <dgm:spPr/>
      <dgm:t>
        <a:bodyPr/>
        <a:lstStyle/>
        <a:p>
          <a:endParaRPr lang="en-US"/>
        </a:p>
      </dgm:t>
    </dgm:pt>
    <dgm:pt modelId="{CDC592AB-4931-4440-A622-9686720EA9A2}" type="pres">
      <dgm:prSet presAssocID="{FAD1B214-2559-44CA-BFF0-04B80BCCED9B}" presName="rootText" presStyleLbl="node2" presStyleIdx="0" presStyleCnt="2">
        <dgm:presLayoutVars>
          <dgm:chPref val="3"/>
        </dgm:presLayoutVars>
      </dgm:prSet>
      <dgm:spPr/>
      <dgm:t>
        <a:bodyPr/>
        <a:lstStyle/>
        <a:p>
          <a:endParaRPr lang="en-US"/>
        </a:p>
      </dgm:t>
    </dgm:pt>
    <dgm:pt modelId="{F07870F5-D324-4A01-9265-9DBF7288E24A}" type="pres">
      <dgm:prSet presAssocID="{FAD1B214-2559-44CA-BFF0-04B80BCCED9B}" presName="rootConnector" presStyleLbl="node2" presStyleIdx="0" presStyleCnt="2"/>
      <dgm:spPr/>
      <dgm:t>
        <a:bodyPr/>
        <a:lstStyle/>
        <a:p>
          <a:endParaRPr lang="en-US"/>
        </a:p>
      </dgm:t>
    </dgm:pt>
    <dgm:pt modelId="{C3D47520-8FA2-42AA-8332-2D549DCF7899}" type="pres">
      <dgm:prSet presAssocID="{FAD1B214-2559-44CA-BFF0-04B80BCCED9B}" presName="hierChild4" presStyleCnt="0"/>
      <dgm:spPr/>
      <dgm:t>
        <a:bodyPr/>
        <a:lstStyle/>
        <a:p>
          <a:endParaRPr lang="en-US"/>
        </a:p>
      </dgm:t>
    </dgm:pt>
    <dgm:pt modelId="{B13EBD0A-E730-4373-A8A5-D16CA155C263}" type="pres">
      <dgm:prSet presAssocID="{FAD1B214-2559-44CA-BFF0-04B80BCCED9B}" presName="hierChild5" presStyleCnt="0"/>
      <dgm:spPr/>
      <dgm:t>
        <a:bodyPr/>
        <a:lstStyle/>
        <a:p>
          <a:endParaRPr lang="en-US"/>
        </a:p>
      </dgm:t>
    </dgm:pt>
    <dgm:pt modelId="{6252777B-1A1F-456E-98EC-17C0236DF464}" type="pres">
      <dgm:prSet presAssocID="{343FA667-5172-411C-90C8-26FC136AFE4E}" presName="Name37" presStyleLbl="parChTrans1D2" presStyleIdx="1" presStyleCnt="2"/>
      <dgm:spPr/>
      <dgm:t>
        <a:bodyPr/>
        <a:lstStyle/>
        <a:p>
          <a:endParaRPr lang="en-US"/>
        </a:p>
      </dgm:t>
    </dgm:pt>
    <dgm:pt modelId="{9A54BAE8-12BB-4F65-8BE4-5F446C50EF6B}" type="pres">
      <dgm:prSet presAssocID="{89DB5DD4-AF00-4623-953E-CD6174FCA721}" presName="hierRoot2" presStyleCnt="0">
        <dgm:presLayoutVars>
          <dgm:hierBranch val="init"/>
        </dgm:presLayoutVars>
      </dgm:prSet>
      <dgm:spPr/>
      <dgm:t>
        <a:bodyPr/>
        <a:lstStyle/>
        <a:p>
          <a:endParaRPr lang="en-US"/>
        </a:p>
      </dgm:t>
    </dgm:pt>
    <dgm:pt modelId="{2A72E6A9-DD2E-4D69-B543-4C82A61DBBBB}" type="pres">
      <dgm:prSet presAssocID="{89DB5DD4-AF00-4623-953E-CD6174FCA721}" presName="rootComposite" presStyleCnt="0"/>
      <dgm:spPr/>
      <dgm:t>
        <a:bodyPr/>
        <a:lstStyle/>
        <a:p>
          <a:endParaRPr lang="en-US"/>
        </a:p>
      </dgm:t>
    </dgm:pt>
    <dgm:pt modelId="{5F9DA900-73E0-4CD8-B92B-8B18C206DBD1}" type="pres">
      <dgm:prSet presAssocID="{89DB5DD4-AF00-4623-953E-CD6174FCA721}" presName="rootText" presStyleLbl="node2" presStyleIdx="1" presStyleCnt="2">
        <dgm:presLayoutVars>
          <dgm:chPref val="3"/>
        </dgm:presLayoutVars>
      </dgm:prSet>
      <dgm:spPr/>
      <dgm:t>
        <a:bodyPr/>
        <a:lstStyle/>
        <a:p>
          <a:endParaRPr lang="en-US"/>
        </a:p>
      </dgm:t>
    </dgm:pt>
    <dgm:pt modelId="{F7AD274C-9947-4143-B7D8-2361FABB2783}" type="pres">
      <dgm:prSet presAssocID="{89DB5DD4-AF00-4623-953E-CD6174FCA721}" presName="rootConnector" presStyleLbl="node2" presStyleIdx="1" presStyleCnt="2"/>
      <dgm:spPr/>
      <dgm:t>
        <a:bodyPr/>
        <a:lstStyle/>
        <a:p>
          <a:endParaRPr lang="en-US"/>
        </a:p>
      </dgm:t>
    </dgm:pt>
    <dgm:pt modelId="{69A66EB5-D29F-4457-A412-FAEE294F015A}" type="pres">
      <dgm:prSet presAssocID="{89DB5DD4-AF00-4623-953E-CD6174FCA721}" presName="hierChild4" presStyleCnt="0"/>
      <dgm:spPr/>
      <dgm:t>
        <a:bodyPr/>
        <a:lstStyle/>
        <a:p>
          <a:endParaRPr lang="en-US"/>
        </a:p>
      </dgm:t>
    </dgm:pt>
    <dgm:pt modelId="{CB2DB328-EA96-4F7D-A710-ABE8BA2558B2}" type="pres">
      <dgm:prSet presAssocID="{89DB5DD4-AF00-4623-953E-CD6174FCA721}" presName="hierChild5" presStyleCnt="0"/>
      <dgm:spPr/>
      <dgm:t>
        <a:bodyPr/>
        <a:lstStyle/>
        <a:p>
          <a:endParaRPr lang="en-US"/>
        </a:p>
      </dgm:t>
    </dgm:pt>
    <dgm:pt modelId="{D3C52686-7FF2-463C-BD27-146757AFA6AD}" type="pres">
      <dgm:prSet presAssocID="{E7EBF0CB-76CC-40AD-BBF6-AEB67614D2C8}" presName="hierChild3" presStyleCnt="0"/>
      <dgm:spPr/>
      <dgm:t>
        <a:bodyPr/>
        <a:lstStyle/>
        <a:p>
          <a:endParaRPr lang="en-US"/>
        </a:p>
      </dgm:t>
    </dgm:pt>
  </dgm:ptLst>
  <dgm:cxnLst>
    <dgm:cxn modelId="{FC901E59-65E2-43FB-ABC5-A632DFA509E4}" type="presOf" srcId="{E7EBF0CB-76CC-40AD-BBF6-AEB67614D2C8}" destId="{A0FB4CAB-55A3-462D-9ABE-A14848F4E0B0}" srcOrd="0" destOrd="0" presId="urn:microsoft.com/office/officeart/2005/8/layout/orgChart1"/>
    <dgm:cxn modelId="{D3B6FC62-8FA3-4D8C-8185-93B4B099D9EB}" type="presOf" srcId="{E7EBF0CB-76CC-40AD-BBF6-AEB67614D2C8}" destId="{0B311D16-85A6-4B04-80B1-928F1ACD55BF}" srcOrd="1" destOrd="0" presId="urn:microsoft.com/office/officeart/2005/8/layout/orgChart1"/>
    <dgm:cxn modelId="{E9A0476B-B3F5-4ABD-89E4-895AF8B1735D}" type="presOf" srcId="{89DB5DD4-AF00-4623-953E-CD6174FCA721}" destId="{F7AD274C-9947-4143-B7D8-2361FABB2783}" srcOrd="1" destOrd="0" presId="urn:microsoft.com/office/officeart/2005/8/layout/orgChart1"/>
    <dgm:cxn modelId="{3A14AF7F-4C1E-4CC0-AF49-32C3BD8591E7}" type="presOf" srcId="{7BED59FC-4C03-4793-BCC1-33D5E4C5DABD}" destId="{2ECFC78B-043C-4202-BDE8-8B6EB7243735}" srcOrd="0" destOrd="0" presId="urn:microsoft.com/office/officeart/2005/8/layout/orgChart1"/>
    <dgm:cxn modelId="{351E04B5-8083-4483-97ED-7128AD7D2A75}" srcId="{E7EBF0CB-76CC-40AD-BBF6-AEB67614D2C8}" destId="{89DB5DD4-AF00-4623-953E-CD6174FCA721}" srcOrd="1" destOrd="0" parTransId="{343FA667-5172-411C-90C8-26FC136AFE4E}" sibTransId="{1C912DBC-B3C6-4978-8DCE-15C7F4118959}"/>
    <dgm:cxn modelId="{523F18A3-7F86-4079-8988-9B11C217230B}" type="presOf" srcId="{45476AE8-DB18-43A4-8A75-FC8A8211DA88}" destId="{9B462C69-D085-4638-A371-A4FA1653AA76}" srcOrd="0" destOrd="0" presId="urn:microsoft.com/office/officeart/2005/8/layout/orgChart1"/>
    <dgm:cxn modelId="{B4DC7464-CD97-4DAD-9E31-F390ADB6DE09}" srcId="{7BED59FC-4C03-4793-BCC1-33D5E4C5DABD}" destId="{E7EBF0CB-76CC-40AD-BBF6-AEB67614D2C8}" srcOrd="0" destOrd="0" parTransId="{8D868ED3-87CA-456C-85E1-41542EBB0143}" sibTransId="{634DF8E3-6EC7-433A-893E-56DE38D93AB1}"/>
    <dgm:cxn modelId="{99E2216D-D3A4-4ABA-B06E-2E6F4FE4FFC9}" type="presOf" srcId="{FAD1B214-2559-44CA-BFF0-04B80BCCED9B}" destId="{CDC592AB-4931-4440-A622-9686720EA9A2}" srcOrd="0" destOrd="0" presId="urn:microsoft.com/office/officeart/2005/8/layout/orgChart1"/>
    <dgm:cxn modelId="{F59DBDD4-448D-4685-843F-A0EB84C93F47}" srcId="{E7EBF0CB-76CC-40AD-BBF6-AEB67614D2C8}" destId="{FAD1B214-2559-44CA-BFF0-04B80BCCED9B}" srcOrd="0" destOrd="0" parTransId="{45476AE8-DB18-43A4-8A75-FC8A8211DA88}" sibTransId="{C595FBBE-18C7-4BE9-955E-3874D9D9DE51}"/>
    <dgm:cxn modelId="{EA3D83C6-ABC5-4BCE-85D5-D55480A67761}" type="presOf" srcId="{FAD1B214-2559-44CA-BFF0-04B80BCCED9B}" destId="{F07870F5-D324-4A01-9265-9DBF7288E24A}" srcOrd="1" destOrd="0" presId="urn:microsoft.com/office/officeart/2005/8/layout/orgChart1"/>
    <dgm:cxn modelId="{390391A3-F20A-4436-B4A7-82E132110E8D}" type="presOf" srcId="{89DB5DD4-AF00-4623-953E-CD6174FCA721}" destId="{5F9DA900-73E0-4CD8-B92B-8B18C206DBD1}" srcOrd="0" destOrd="0" presId="urn:microsoft.com/office/officeart/2005/8/layout/orgChart1"/>
    <dgm:cxn modelId="{1CF72875-BEB7-4E7F-A687-3499A3875DD6}" type="presOf" srcId="{343FA667-5172-411C-90C8-26FC136AFE4E}" destId="{6252777B-1A1F-456E-98EC-17C0236DF464}" srcOrd="0" destOrd="0" presId="urn:microsoft.com/office/officeart/2005/8/layout/orgChart1"/>
    <dgm:cxn modelId="{0ACAB019-5C93-4596-9F37-69E6CFD0AE88}" type="presParOf" srcId="{2ECFC78B-043C-4202-BDE8-8B6EB7243735}" destId="{09CB78FB-6A72-4821-8B3F-2747998482B8}" srcOrd="0" destOrd="0" presId="urn:microsoft.com/office/officeart/2005/8/layout/orgChart1"/>
    <dgm:cxn modelId="{DFA650DC-9BD3-4BBD-80C5-003E52EC840F}" type="presParOf" srcId="{09CB78FB-6A72-4821-8B3F-2747998482B8}" destId="{4C4DED21-775F-4523-933B-4E8DB98298B3}" srcOrd="0" destOrd="0" presId="urn:microsoft.com/office/officeart/2005/8/layout/orgChart1"/>
    <dgm:cxn modelId="{1A0B61B7-7D44-4127-AD01-5E2119E60EC2}" type="presParOf" srcId="{4C4DED21-775F-4523-933B-4E8DB98298B3}" destId="{A0FB4CAB-55A3-462D-9ABE-A14848F4E0B0}" srcOrd="0" destOrd="0" presId="urn:microsoft.com/office/officeart/2005/8/layout/orgChart1"/>
    <dgm:cxn modelId="{BE105B43-4D74-4AA8-9D8C-17651F80D9F7}" type="presParOf" srcId="{4C4DED21-775F-4523-933B-4E8DB98298B3}" destId="{0B311D16-85A6-4B04-80B1-928F1ACD55BF}" srcOrd="1" destOrd="0" presId="urn:microsoft.com/office/officeart/2005/8/layout/orgChart1"/>
    <dgm:cxn modelId="{080F629D-86D6-4E9B-811B-1A06DEF0F5B8}" type="presParOf" srcId="{09CB78FB-6A72-4821-8B3F-2747998482B8}" destId="{D65BB5D8-2DB7-46B9-A7AF-78ED54747047}" srcOrd="1" destOrd="0" presId="urn:microsoft.com/office/officeart/2005/8/layout/orgChart1"/>
    <dgm:cxn modelId="{A1F28C30-FBA1-4759-8974-96A2350C3583}" type="presParOf" srcId="{D65BB5D8-2DB7-46B9-A7AF-78ED54747047}" destId="{9B462C69-D085-4638-A371-A4FA1653AA76}" srcOrd="0" destOrd="0" presId="urn:microsoft.com/office/officeart/2005/8/layout/orgChart1"/>
    <dgm:cxn modelId="{EBDB06E5-C215-4F16-BD2E-75B83154B644}" type="presParOf" srcId="{D65BB5D8-2DB7-46B9-A7AF-78ED54747047}" destId="{702F21E3-C7DF-4AD6-A930-E5AC6973C36A}" srcOrd="1" destOrd="0" presId="urn:microsoft.com/office/officeart/2005/8/layout/orgChart1"/>
    <dgm:cxn modelId="{C42990A5-E5BC-47E5-B280-BCF7F97E3A09}" type="presParOf" srcId="{702F21E3-C7DF-4AD6-A930-E5AC6973C36A}" destId="{CA922C25-E2FE-4D19-88EF-93B8C49063DF}" srcOrd="0" destOrd="0" presId="urn:microsoft.com/office/officeart/2005/8/layout/orgChart1"/>
    <dgm:cxn modelId="{488C7CF9-6665-4A06-9E90-67A8C85256F0}" type="presParOf" srcId="{CA922C25-E2FE-4D19-88EF-93B8C49063DF}" destId="{CDC592AB-4931-4440-A622-9686720EA9A2}" srcOrd="0" destOrd="0" presId="urn:microsoft.com/office/officeart/2005/8/layout/orgChart1"/>
    <dgm:cxn modelId="{E8A4537E-F186-4AB1-A0DB-4E3AE84EF767}" type="presParOf" srcId="{CA922C25-E2FE-4D19-88EF-93B8C49063DF}" destId="{F07870F5-D324-4A01-9265-9DBF7288E24A}" srcOrd="1" destOrd="0" presId="urn:microsoft.com/office/officeart/2005/8/layout/orgChart1"/>
    <dgm:cxn modelId="{49D6B9BA-E53F-4307-8444-15DAFA0BE29C}" type="presParOf" srcId="{702F21E3-C7DF-4AD6-A930-E5AC6973C36A}" destId="{C3D47520-8FA2-42AA-8332-2D549DCF7899}" srcOrd="1" destOrd="0" presId="urn:microsoft.com/office/officeart/2005/8/layout/orgChart1"/>
    <dgm:cxn modelId="{3358DDAA-E11E-49AA-AA89-FABAAA157016}" type="presParOf" srcId="{702F21E3-C7DF-4AD6-A930-E5AC6973C36A}" destId="{B13EBD0A-E730-4373-A8A5-D16CA155C263}" srcOrd="2" destOrd="0" presId="urn:microsoft.com/office/officeart/2005/8/layout/orgChart1"/>
    <dgm:cxn modelId="{4E59CF3E-B0D1-4958-BB75-86C5FD19F5A1}" type="presParOf" srcId="{D65BB5D8-2DB7-46B9-A7AF-78ED54747047}" destId="{6252777B-1A1F-456E-98EC-17C0236DF464}" srcOrd="2" destOrd="0" presId="urn:microsoft.com/office/officeart/2005/8/layout/orgChart1"/>
    <dgm:cxn modelId="{731FAD8E-E7F0-4831-A4A1-016DA9067154}" type="presParOf" srcId="{D65BB5D8-2DB7-46B9-A7AF-78ED54747047}" destId="{9A54BAE8-12BB-4F65-8BE4-5F446C50EF6B}" srcOrd="3" destOrd="0" presId="urn:microsoft.com/office/officeart/2005/8/layout/orgChart1"/>
    <dgm:cxn modelId="{C59BA604-6E80-4FAC-8301-51B5A78BFD4C}" type="presParOf" srcId="{9A54BAE8-12BB-4F65-8BE4-5F446C50EF6B}" destId="{2A72E6A9-DD2E-4D69-B543-4C82A61DBBBB}" srcOrd="0" destOrd="0" presId="urn:microsoft.com/office/officeart/2005/8/layout/orgChart1"/>
    <dgm:cxn modelId="{D2FD2EE5-8AC8-4952-9D72-956B878BB517}" type="presParOf" srcId="{2A72E6A9-DD2E-4D69-B543-4C82A61DBBBB}" destId="{5F9DA900-73E0-4CD8-B92B-8B18C206DBD1}" srcOrd="0" destOrd="0" presId="urn:microsoft.com/office/officeart/2005/8/layout/orgChart1"/>
    <dgm:cxn modelId="{D88E656D-B540-411B-A9F0-43286ED672EC}" type="presParOf" srcId="{2A72E6A9-DD2E-4D69-B543-4C82A61DBBBB}" destId="{F7AD274C-9947-4143-B7D8-2361FABB2783}" srcOrd="1" destOrd="0" presId="urn:microsoft.com/office/officeart/2005/8/layout/orgChart1"/>
    <dgm:cxn modelId="{21DD3FF9-59FF-4110-AF7A-4BC8AF7DEEAD}" type="presParOf" srcId="{9A54BAE8-12BB-4F65-8BE4-5F446C50EF6B}" destId="{69A66EB5-D29F-4457-A412-FAEE294F015A}" srcOrd="1" destOrd="0" presId="urn:microsoft.com/office/officeart/2005/8/layout/orgChart1"/>
    <dgm:cxn modelId="{AB4D626C-494E-4D53-9691-B11887EB642B}" type="presParOf" srcId="{9A54BAE8-12BB-4F65-8BE4-5F446C50EF6B}" destId="{CB2DB328-EA96-4F7D-A710-ABE8BA2558B2}" srcOrd="2" destOrd="0" presId="urn:microsoft.com/office/officeart/2005/8/layout/orgChart1"/>
    <dgm:cxn modelId="{C63F4B87-F5B2-468F-BEA4-26417B2E77A7}" type="presParOf" srcId="{09CB78FB-6A72-4821-8B3F-2747998482B8}" destId="{D3C52686-7FF2-463C-BD27-146757AFA6AD}" srcOrd="2" destOrd="0" presId="urn:microsoft.com/office/officeart/2005/8/layout/orgChart1"/>
  </dgm:cxnLst>
  <dgm:bg/>
  <dgm:whole/>
</dgm:dataModel>
</file>

<file path=ppt/diagrams/data5.xml><?xml version="1.0" encoding="utf-8"?>
<dgm:dataModel xmlns:dgm="http://schemas.openxmlformats.org/drawingml/2006/diagram" xmlns:a="http://schemas.openxmlformats.org/drawingml/2006/main">
  <dgm:ptLst>
    <dgm:pt modelId="{C136F530-4F8E-4A1F-9D31-BC0821414C22}" type="doc">
      <dgm:prSet loTypeId="urn:microsoft.com/office/officeart/2005/8/layout/hierarchy2" loCatId="hierarchy" qsTypeId="urn:microsoft.com/office/officeart/2005/8/quickstyle/simple1" qsCatId="simple" csTypeId="urn:microsoft.com/office/officeart/2005/8/colors/accent3_1" csCatId="accent3" phldr="1"/>
      <dgm:spPr/>
      <dgm:t>
        <a:bodyPr/>
        <a:lstStyle/>
        <a:p>
          <a:endParaRPr lang="en-US"/>
        </a:p>
      </dgm:t>
    </dgm:pt>
    <dgm:pt modelId="{C223C97F-D997-48EA-9F58-DDB0CF412C0D}" type="pres">
      <dgm:prSet presAssocID="{C136F530-4F8E-4A1F-9D31-BC0821414C22}" presName="diagram" presStyleCnt="0">
        <dgm:presLayoutVars>
          <dgm:chPref val="1"/>
          <dgm:dir/>
          <dgm:animOne val="branch"/>
          <dgm:animLvl val="lvl"/>
          <dgm:resizeHandles val="exact"/>
        </dgm:presLayoutVars>
      </dgm:prSet>
      <dgm:spPr/>
      <dgm:t>
        <a:bodyPr/>
        <a:lstStyle/>
        <a:p>
          <a:endParaRPr lang="en-US"/>
        </a:p>
      </dgm:t>
    </dgm:pt>
  </dgm:ptLst>
  <dgm:cxnLst>
    <dgm:cxn modelId="{68898050-A77B-4844-BD95-33CD9857A8B0}" type="presOf" srcId="{C136F530-4F8E-4A1F-9D31-BC0821414C22}" destId="{C223C97F-D997-48EA-9F58-DDB0CF412C0D}" srcOrd="0" destOrd="0" presId="urn:microsoft.com/office/officeart/2005/8/layout/hierarchy2"/>
  </dgm:cxnLst>
  <dgm:bg/>
  <dgm:whole/>
</dgm:dataModel>
</file>

<file path=ppt/diagrams/data6.xml><?xml version="1.0" encoding="utf-8"?>
<dgm:dataModel xmlns:dgm="http://schemas.openxmlformats.org/drawingml/2006/diagram" xmlns:a="http://schemas.openxmlformats.org/drawingml/2006/main">
  <dgm:ptLst>
    <dgm:pt modelId="{7BED59FC-4C03-4793-BCC1-33D5E4C5DABD}" type="doc">
      <dgm:prSet loTypeId="urn:microsoft.com/office/officeart/2005/8/layout/orgChart1" loCatId="hierarchy" qsTypeId="urn:microsoft.com/office/officeart/2005/8/quickstyle/3d2" qsCatId="3D" csTypeId="urn:microsoft.com/office/officeart/2005/8/colors/accent3_1" csCatId="accent3" phldr="1"/>
      <dgm:spPr/>
      <dgm:t>
        <a:bodyPr/>
        <a:lstStyle/>
        <a:p>
          <a:endParaRPr lang="en-US"/>
        </a:p>
      </dgm:t>
    </dgm:pt>
    <dgm:pt modelId="{E7EBF0CB-76CC-40AD-BBF6-AEB67614D2C8}">
      <dgm:prSet phldrT="[Text]" custT="1"/>
      <dgm:spPr/>
      <dgm:t>
        <a:bodyPr/>
        <a:lstStyle/>
        <a:p>
          <a:r>
            <a:rPr lang="en-US" sz="1400" b="1" dirty="0" smtClean="0">
              <a:cs typeface="B Koodak" pitchFamily="2" charset="-78"/>
            </a:rPr>
            <a:t>HZR </a:t>
          </a:r>
          <a:r>
            <a:rPr lang="fa-IR" sz="1600" b="1" dirty="0" smtClean="0">
              <a:cs typeface="B Koodak" pitchFamily="2" charset="-78"/>
            </a:rPr>
            <a:t>اگر ریسک فاکتوری</a:t>
          </a:r>
          <a:endParaRPr lang="fa-IR" sz="1400" b="1" dirty="0" smtClean="0">
            <a:cs typeface="B Koodak" pitchFamily="2" charset="-78"/>
          </a:endParaRPr>
        </a:p>
        <a:p>
          <a:r>
            <a:rPr lang="fa-IR" sz="2000" b="1" dirty="0" smtClean="0">
              <a:cs typeface="B Koodak" pitchFamily="2" charset="-78"/>
            </a:rPr>
            <a:t>%60</a:t>
          </a:r>
          <a:endParaRPr lang="en-US" sz="3200" b="1" dirty="0">
            <a:cs typeface="B Koodak" pitchFamily="2" charset="-78"/>
          </a:endParaRPr>
        </a:p>
      </dgm:t>
    </dgm:pt>
    <dgm:pt modelId="{8D868ED3-87CA-456C-85E1-41542EBB0143}" type="parTrans" cxnId="{B4DC7464-CD97-4DAD-9E31-F390ADB6DE09}">
      <dgm:prSet/>
      <dgm:spPr/>
      <dgm:t>
        <a:bodyPr/>
        <a:lstStyle/>
        <a:p>
          <a:endParaRPr lang="en-US" b="1">
            <a:cs typeface="B Koodak" pitchFamily="2" charset="-78"/>
          </a:endParaRPr>
        </a:p>
      </dgm:t>
    </dgm:pt>
    <dgm:pt modelId="{634DF8E3-6EC7-433A-893E-56DE38D93AB1}" type="sibTrans" cxnId="{B4DC7464-CD97-4DAD-9E31-F390ADB6DE09}">
      <dgm:prSet/>
      <dgm:spPr/>
      <dgm:t>
        <a:bodyPr/>
        <a:lstStyle/>
        <a:p>
          <a:endParaRPr lang="en-US" b="1">
            <a:cs typeface="B Koodak" pitchFamily="2" charset="-78"/>
          </a:endParaRPr>
        </a:p>
      </dgm:t>
    </dgm:pt>
    <dgm:pt modelId="{FAD1B214-2559-44CA-BFF0-04B80BCCED9B}">
      <dgm:prSet phldrT="[Text]" custT="1"/>
      <dgm:spPr/>
      <dgm:t>
        <a:bodyPr/>
        <a:lstStyle/>
        <a:p>
          <a:r>
            <a:rPr lang="en-US" sz="1400" b="1" dirty="0" smtClean="0">
              <a:cs typeface="B Koodak" pitchFamily="2" charset="-78"/>
            </a:rPr>
            <a:t>Power </a:t>
          </a:r>
          <a:r>
            <a:rPr lang="fa-IR" sz="1600" b="1" dirty="0" smtClean="0">
              <a:cs typeface="B Koodak" pitchFamily="2" charset="-78"/>
            </a:rPr>
            <a:t>(قدرت مطالعه)</a:t>
          </a:r>
          <a:endParaRPr lang="en-US" sz="1600" b="1" dirty="0" smtClean="0">
            <a:cs typeface="B Koodak" pitchFamily="2" charset="-78"/>
          </a:endParaRPr>
        </a:p>
        <a:p>
          <a:r>
            <a:rPr lang="fa-IR" sz="1600" b="1" dirty="0" smtClean="0">
              <a:cs typeface="B Koodak" pitchFamily="2" charset="-78"/>
            </a:rPr>
            <a:t>مرگ : </a:t>
          </a:r>
          <a:r>
            <a:rPr lang="fa-IR" sz="2000" b="1" dirty="0" smtClean="0">
              <a:cs typeface="B Koodak" pitchFamily="2" charset="-78"/>
            </a:rPr>
            <a:t>%87</a:t>
          </a:r>
          <a:endParaRPr lang="fa-IR" sz="1600" b="1" dirty="0" smtClean="0">
            <a:cs typeface="B Koodak" pitchFamily="2" charset="-78"/>
          </a:endParaRPr>
        </a:p>
      </dgm:t>
    </dgm:pt>
    <dgm:pt modelId="{45476AE8-DB18-43A4-8A75-FC8A8211DA88}" type="parTrans" cxnId="{F59DBDD4-448D-4685-843F-A0EB84C93F47}">
      <dgm:prSet/>
      <dgm:spPr/>
      <dgm:t>
        <a:bodyPr/>
        <a:lstStyle/>
        <a:p>
          <a:endParaRPr lang="en-US" b="1">
            <a:cs typeface="B Koodak" pitchFamily="2" charset="-78"/>
          </a:endParaRPr>
        </a:p>
      </dgm:t>
    </dgm:pt>
    <dgm:pt modelId="{C595FBBE-18C7-4BE9-955E-3874D9D9DE51}" type="sibTrans" cxnId="{F59DBDD4-448D-4685-843F-A0EB84C93F47}">
      <dgm:prSet/>
      <dgm:spPr/>
      <dgm:t>
        <a:bodyPr/>
        <a:lstStyle/>
        <a:p>
          <a:endParaRPr lang="en-US" b="1">
            <a:cs typeface="B Koodak" pitchFamily="2" charset="-78"/>
          </a:endParaRPr>
        </a:p>
      </dgm:t>
    </dgm:pt>
    <dgm:pt modelId="{89DB5DD4-AF00-4623-953E-CD6174FCA721}">
      <dgm:prSet custT="1"/>
      <dgm:spPr/>
      <dgm:t>
        <a:bodyPr/>
        <a:lstStyle/>
        <a:p>
          <a:r>
            <a:rPr lang="en-US" sz="1400" b="1" dirty="0" smtClean="0">
              <a:cs typeface="B Koodak" pitchFamily="2" charset="-78"/>
            </a:rPr>
            <a:t>Power </a:t>
          </a:r>
          <a:r>
            <a:rPr lang="fa-IR" sz="1600" b="1" dirty="0" smtClean="0">
              <a:cs typeface="B Koodak" pitchFamily="2" charset="-78"/>
            </a:rPr>
            <a:t>(قدرت مطالعه)</a:t>
          </a:r>
          <a:endParaRPr lang="en-US" sz="1600" b="1" dirty="0" smtClean="0">
            <a:cs typeface="B Koodak" pitchFamily="2" charset="-78"/>
          </a:endParaRPr>
        </a:p>
        <a:p>
          <a:r>
            <a:rPr lang="fa-IR" sz="1600" b="1" dirty="0" smtClean="0">
              <a:cs typeface="B Koodak" pitchFamily="2" charset="-78"/>
            </a:rPr>
            <a:t>قلبی عروقی: </a:t>
          </a:r>
          <a:r>
            <a:rPr lang="fa-IR" sz="2000" b="1" dirty="0" smtClean="0">
              <a:cs typeface="B Koodak" pitchFamily="2" charset="-78"/>
            </a:rPr>
            <a:t>%97</a:t>
          </a:r>
          <a:endParaRPr lang="en-US" sz="1600" b="1" dirty="0">
            <a:cs typeface="B Koodak" pitchFamily="2" charset="-78"/>
          </a:endParaRPr>
        </a:p>
      </dgm:t>
    </dgm:pt>
    <dgm:pt modelId="{343FA667-5172-411C-90C8-26FC136AFE4E}" type="parTrans" cxnId="{351E04B5-8083-4483-97ED-7128AD7D2A75}">
      <dgm:prSet/>
      <dgm:spPr/>
      <dgm:t>
        <a:bodyPr/>
        <a:lstStyle/>
        <a:p>
          <a:endParaRPr lang="en-US" b="1">
            <a:cs typeface="B Koodak" pitchFamily="2" charset="-78"/>
          </a:endParaRPr>
        </a:p>
      </dgm:t>
    </dgm:pt>
    <dgm:pt modelId="{1C912DBC-B3C6-4978-8DCE-15C7F4118959}" type="sibTrans" cxnId="{351E04B5-8083-4483-97ED-7128AD7D2A75}">
      <dgm:prSet/>
      <dgm:spPr/>
      <dgm:t>
        <a:bodyPr/>
        <a:lstStyle/>
        <a:p>
          <a:endParaRPr lang="en-US" b="1">
            <a:cs typeface="B Koodak" pitchFamily="2" charset="-78"/>
          </a:endParaRPr>
        </a:p>
      </dgm:t>
    </dgm:pt>
    <dgm:pt modelId="{2ECFC78B-043C-4202-BDE8-8B6EB7243735}" type="pres">
      <dgm:prSet presAssocID="{7BED59FC-4C03-4793-BCC1-33D5E4C5DABD}" presName="hierChild1" presStyleCnt="0">
        <dgm:presLayoutVars>
          <dgm:orgChart val="1"/>
          <dgm:chPref val="1"/>
          <dgm:dir/>
          <dgm:animOne val="branch"/>
          <dgm:animLvl val="lvl"/>
          <dgm:resizeHandles/>
        </dgm:presLayoutVars>
      </dgm:prSet>
      <dgm:spPr/>
      <dgm:t>
        <a:bodyPr/>
        <a:lstStyle/>
        <a:p>
          <a:endParaRPr lang="en-US"/>
        </a:p>
      </dgm:t>
    </dgm:pt>
    <dgm:pt modelId="{09CB78FB-6A72-4821-8B3F-2747998482B8}" type="pres">
      <dgm:prSet presAssocID="{E7EBF0CB-76CC-40AD-BBF6-AEB67614D2C8}" presName="hierRoot1" presStyleCnt="0">
        <dgm:presLayoutVars>
          <dgm:hierBranch val="init"/>
        </dgm:presLayoutVars>
      </dgm:prSet>
      <dgm:spPr/>
      <dgm:t>
        <a:bodyPr/>
        <a:lstStyle/>
        <a:p>
          <a:endParaRPr lang="en-US"/>
        </a:p>
      </dgm:t>
    </dgm:pt>
    <dgm:pt modelId="{4C4DED21-775F-4523-933B-4E8DB98298B3}" type="pres">
      <dgm:prSet presAssocID="{E7EBF0CB-76CC-40AD-BBF6-AEB67614D2C8}" presName="rootComposite1" presStyleCnt="0"/>
      <dgm:spPr/>
      <dgm:t>
        <a:bodyPr/>
        <a:lstStyle/>
        <a:p>
          <a:endParaRPr lang="en-US"/>
        </a:p>
      </dgm:t>
    </dgm:pt>
    <dgm:pt modelId="{A0FB4CAB-55A3-462D-9ABE-A14848F4E0B0}" type="pres">
      <dgm:prSet presAssocID="{E7EBF0CB-76CC-40AD-BBF6-AEB67614D2C8}" presName="rootText1" presStyleLbl="node0" presStyleIdx="0" presStyleCnt="1">
        <dgm:presLayoutVars>
          <dgm:chPref val="3"/>
        </dgm:presLayoutVars>
      </dgm:prSet>
      <dgm:spPr/>
      <dgm:t>
        <a:bodyPr/>
        <a:lstStyle/>
        <a:p>
          <a:endParaRPr lang="en-US"/>
        </a:p>
      </dgm:t>
    </dgm:pt>
    <dgm:pt modelId="{0B311D16-85A6-4B04-80B1-928F1ACD55BF}" type="pres">
      <dgm:prSet presAssocID="{E7EBF0CB-76CC-40AD-BBF6-AEB67614D2C8}" presName="rootConnector1" presStyleLbl="node1" presStyleIdx="0" presStyleCnt="0"/>
      <dgm:spPr/>
      <dgm:t>
        <a:bodyPr/>
        <a:lstStyle/>
        <a:p>
          <a:endParaRPr lang="en-US"/>
        </a:p>
      </dgm:t>
    </dgm:pt>
    <dgm:pt modelId="{D65BB5D8-2DB7-46B9-A7AF-78ED54747047}" type="pres">
      <dgm:prSet presAssocID="{E7EBF0CB-76CC-40AD-BBF6-AEB67614D2C8}" presName="hierChild2" presStyleCnt="0"/>
      <dgm:spPr/>
      <dgm:t>
        <a:bodyPr/>
        <a:lstStyle/>
        <a:p>
          <a:endParaRPr lang="en-US"/>
        </a:p>
      </dgm:t>
    </dgm:pt>
    <dgm:pt modelId="{9B462C69-D085-4638-A371-A4FA1653AA76}" type="pres">
      <dgm:prSet presAssocID="{45476AE8-DB18-43A4-8A75-FC8A8211DA88}" presName="Name37" presStyleLbl="parChTrans1D2" presStyleIdx="0" presStyleCnt="2"/>
      <dgm:spPr/>
      <dgm:t>
        <a:bodyPr/>
        <a:lstStyle/>
        <a:p>
          <a:endParaRPr lang="en-US"/>
        </a:p>
      </dgm:t>
    </dgm:pt>
    <dgm:pt modelId="{702F21E3-C7DF-4AD6-A930-E5AC6973C36A}" type="pres">
      <dgm:prSet presAssocID="{FAD1B214-2559-44CA-BFF0-04B80BCCED9B}" presName="hierRoot2" presStyleCnt="0">
        <dgm:presLayoutVars>
          <dgm:hierBranch val="init"/>
        </dgm:presLayoutVars>
      </dgm:prSet>
      <dgm:spPr/>
      <dgm:t>
        <a:bodyPr/>
        <a:lstStyle/>
        <a:p>
          <a:endParaRPr lang="en-US"/>
        </a:p>
      </dgm:t>
    </dgm:pt>
    <dgm:pt modelId="{CA922C25-E2FE-4D19-88EF-93B8C49063DF}" type="pres">
      <dgm:prSet presAssocID="{FAD1B214-2559-44CA-BFF0-04B80BCCED9B}" presName="rootComposite" presStyleCnt="0"/>
      <dgm:spPr/>
      <dgm:t>
        <a:bodyPr/>
        <a:lstStyle/>
        <a:p>
          <a:endParaRPr lang="en-US"/>
        </a:p>
      </dgm:t>
    </dgm:pt>
    <dgm:pt modelId="{CDC592AB-4931-4440-A622-9686720EA9A2}" type="pres">
      <dgm:prSet presAssocID="{FAD1B214-2559-44CA-BFF0-04B80BCCED9B}" presName="rootText" presStyleLbl="node2" presStyleIdx="0" presStyleCnt="2">
        <dgm:presLayoutVars>
          <dgm:chPref val="3"/>
        </dgm:presLayoutVars>
      </dgm:prSet>
      <dgm:spPr/>
      <dgm:t>
        <a:bodyPr/>
        <a:lstStyle/>
        <a:p>
          <a:endParaRPr lang="en-US"/>
        </a:p>
      </dgm:t>
    </dgm:pt>
    <dgm:pt modelId="{F07870F5-D324-4A01-9265-9DBF7288E24A}" type="pres">
      <dgm:prSet presAssocID="{FAD1B214-2559-44CA-BFF0-04B80BCCED9B}" presName="rootConnector" presStyleLbl="node2" presStyleIdx="0" presStyleCnt="2"/>
      <dgm:spPr/>
      <dgm:t>
        <a:bodyPr/>
        <a:lstStyle/>
        <a:p>
          <a:endParaRPr lang="en-US"/>
        </a:p>
      </dgm:t>
    </dgm:pt>
    <dgm:pt modelId="{C3D47520-8FA2-42AA-8332-2D549DCF7899}" type="pres">
      <dgm:prSet presAssocID="{FAD1B214-2559-44CA-BFF0-04B80BCCED9B}" presName="hierChild4" presStyleCnt="0"/>
      <dgm:spPr/>
      <dgm:t>
        <a:bodyPr/>
        <a:lstStyle/>
        <a:p>
          <a:endParaRPr lang="en-US"/>
        </a:p>
      </dgm:t>
    </dgm:pt>
    <dgm:pt modelId="{B13EBD0A-E730-4373-A8A5-D16CA155C263}" type="pres">
      <dgm:prSet presAssocID="{FAD1B214-2559-44CA-BFF0-04B80BCCED9B}" presName="hierChild5" presStyleCnt="0"/>
      <dgm:spPr/>
      <dgm:t>
        <a:bodyPr/>
        <a:lstStyle/>
        <a:p>
          <a:endParaRPr lang="en-US"/>
        </a:p>
      </dgm:t>
    </dgm:pt>
    <dgm:pt modelId="{6252777B-1A1F-456E-98EC-17C0236DF464}" type="pres">
      <dgm:prSet presAssocID="{343FA667-5172-411C-90C8-26FC136AFE4E}" presName="Name37" presStyleLbl="parChTrans1D2" presStyleIdx="1" presStyleCnt="2"/>
      <dgm:spPr/>
      <dgm:t>
        <a:bodyPr/>
        <a:lstStyle/>
        <a:p>
          <a:endParaRPr lang="en-US"/>
        </a:p>
      </dgm:t>
    </dgm:pt>
    <dgm:pt modelId="{9A54BAE8-12BB-4F65-8BE4-5F446C50EF6B}" type="pres">
      <dgm:prSet presAssocID="{89DB5DD4-AF00-4623-953E-CD6174FCA721}" presName="hierRoot2" presStyleCnt="0">
        <dgm:presLayoutVars>
          <dgm:hierBranch val="init"/>
        </dgm:presLayoutVars>
      </dgm:prSet>
      <dgm:spPr/>
      <dgm:t>
        <a:bodyPr/>
        <a:lstStyle/>
        <a:p>
          <a:endParaRPr lang="en-US"/>
        </a:p>
      </dgm:t>
    </dgm:pt>
    <dgm:pt modelId="{2A72E6A9-DD2E-4D69-B543-4C82A61DBBBB}" type="pres">
      <dgm:prSet presAssocID="{89DB5DD4-AF00-4623-953E-CD6174FCA721}" presName="rootComposite" presStyleCnt="0"/>
      <dgm:spPr/>
      <dgm:t>
        <a:bodyPr/>
        <a:lstStyle/>
        <a:p>
          <a:endParaRPr lang="en-US"/>
        </a:p>
      </dgm:t>
    </dgm:pt>
    <dgm:pt modelId="{5F9DA900-73E0-4CD8-B92B-8B18C206DBD1}" type="pres">
      <dgm:prSet presAssocID="{89DB5DD4-AF00-4623-953E-CD6174FCA721}" presName="rootText" presStyleLbl="node2" presStyleIdx="1" presStyleCnt="2">
        <dgm:presLayoutVars>
          <dgm:chPref val="3"/>
        </dgm:presLayoutVars>
      </dgm:prSet>
      <dgm:spPr/>
      <dgm:t>
        <a:bodyPr/>
        <a:lstStyle/>
        <a:p>
          <a:endParaRPr lang="en-US"/>
        </a:p>
      </dgm:t>
    </dgm:pt>
    <dgm:pt modelId="{F7AD274C-9947-4143-B7D8-2361FABB2783}" type="pres">
      <dgm:prSet presAssocID="{89DB5DD4-AF00-4623-953E-CD6174FCA721}" presName="rootConnector" presStyleLbl="node2" presStyleIdx="1" presStyleCnt="2"/>
      <dgm:spPr/>
      <dgm:t>
        <a:bodyPr/>
        <a:lstStyle/>
        <a:p>
          <a:endParaRPr lang="en-US"/>
        </a:p>
      </dgm:t>
    </dgm:pt>
    <dgm:pt modelId="{69A66EB5-D29F-4457-A412-FAEE294F015A}" type="pres">
      <dgm:prSet presAssocID="{89DB5DD4-AF00-4623-953E-CD6174FCA721}" presName="hierChild4" presStyleCnt="0"/>
      <dgm:spPr/>
      <dgm:t>
        <a:bodyPr/>
        <a:lstStyle/>
        <a:p>
          <a:endParaRPr lang="en-US"/>
        </a:p>
      </dgm:t>
    </dgm:pt>
    <dgm:pt modelId="{CB2DB328-EA96-4F7D-A710-ABE8BA2558B2}" type="pres">
      <dgm:prSet presAssocID="{89DB5DD4-AF00-4623-953E-CD6174FCA721}" presName="hierChild5" presStyleCnt="0"/>
      <dgm:spPr/>
      <dgm:t>
        <a:bodyPr/>
        <a:lstStyle/>
        <a:p>
          <a:endParaRPr lang="en-US"/>
        </a:p>
      </dgm:t>
    </dgm:pt>
    <dgm:pt modelId="{D3C52686-7FF2-463C-BD27-146757AFA6AD}" type="pres">
      <dgm:prSet presAssocID="{E7EBF0CB-76CC-40AD-BBF6-AEB67614D2C8}" presName="hierChild3" presStyleCnt="0"/>
      <dgm:spPr/>
      <dgm:t>
        <a:bodyPr/>
        <a:lstStyle/>
        <a:p>
          <a:endParaRPr lang="en-US"/>
        </a:p>
      </dgm:t>
    </dgm:pt>
  </dgm:ptLst>
  <dgm:cxnLst>
    <dgm:cxn modelId="{EBA7D931-49EF-420F-A92A-EC5F60E24EC1}" type="presOf" srcId="{FAD1B214-2559-44CA-BFF0-04B80BCCED9B}" destId="{F07870F5-D324-4A01-9265-9DBF7288E24A}" srcOrd="1" destOrd="0" presId="urn:microsoft.com/office/officeart/2005/8/layout/orgChart1"/>
    <dgm:cxn modelId="{9B482B18-C6F0-44A4-AC86-CD273A7C2173}" type="presOf" srcId="{E7EBF0CB-76CC-40AD-BBF6-AEB67614D2C8}" destId="{A0FB4CAB-55A3-462D-9ABE-A14848F4E0B0}" srcOrd="0" destOrd="0" presId="urn:microsoft.com/office/officeart/2005/8/layout/orgChart1"/>
    <dgm:cxn modelId="{C63FF09A-B920-46ED-A405-32C67D88C42A}" type="presOf" srcId="{89DB5DD4-AF00-4623-953E-CD6174FCA721}" destId="{5F9DA900-73E0-4CD8-B92B-8B18C206DBD1}" srcOrd="0" destOrd="0" presId="urn:microsoft.com/office/officeart/2005/8/layout/orgChart1"/>
    <dgm:cxn modelId="{351E04B5-8083-4483-97ED-7128AD7D2A75}" srcId="{E7EBF0CB-76CC-40AD-BBF6-AEB67614D2C8}" destId="{89DB5DD4-AF00-4623-953E-CD6174FCA721}" srcOrd="1" destOrd="0" parTransId="{343FA667-5172-411C-90C8-26FC136AFE4E}" sibTransId="{1C912DBC-B3C6-4978-8DCE-15C7F4118959}"/>
    <dgm:cxn modelId="{A9373F20-FEE0-4BAD-8EC3-ECAE31D5AD14}" type="presOf" srcId="{45476AE8-DB18-43A4-8A75-FC8A8211DA88}" destId="{9B462C69-D085-4638-A371-A4FA1653AA76}" srcOrd="0" destOrd="0" presId="urn:microsoft.com/office/officeart/2005/8/layout/orgChart1"/>
    <dgm:cxn modelId="{F6EF43A7-40B8-4009-A13C-2B2FF3C880A6}" type="presOf" srcId="{7BED59FC-4C03-4793-BCC1-33D5E4C5DABD}" destId="{2ECFC78B-043C-4202-BDE8-8B6EB7243735}" srcOrd="0" destOrd="0" presId="urn:microsoft.com/office/officeart/2005/8/layout/orgChart1"/>
    <dgm:cxn modelId="{DC43E5D8-7F20-4BA1-9B6E-3C7FF2516B66}" type="presOf" srcId="{89DB5DD4-AF00-4623-953E-CD6174FCA721}" destId="{F7AD274C-9947-4143-B7D8-2361FABB2783}" srcOrd="1" destOrd="0" presId="urn:microsoft.com/office/officeart/2005/8/layout/orgChart1"/>
    <dgm:cxn modelId="{7A98DDD6-0348-49F1-BB0A-8C60BAA8E628}" type="presOf" srcId="{E7EBF0CB-76CC-40AD-BBF6-AEB67614D2C8}" destId="{0B311D16-85A6-4B04-80B1-928F1ACD55BF}" srcOrd="1" destOrd="0" presId="urn:microsoft.com/office/officeart/2005/8/layout/orgChart1"/>
    <dgm:cxn modelId="{B4DC7464-CD97-4DAD-9E31-F390ADB6DE09}" srcId="{7BED59FC-4C03-4793-BCC1-33D5E4C5DABD}" destId="{E7EBF0CB-76CC-40AD-BBF6-AEB67614D2C8}" srcOrd="0" destOrd="0" parTransId="{8D868ED3-87CA-456C-85E1-41542EBB0143}" sibTransId="{634DF8E3-6EC7-433A-893E-56DE38D93AB1}"/>
    <dgm:cxn modelId="{643E8C5D-85B3-45A3-8A67-405C24A577E5}" type="presOf" srcId="{343FA667-5172-411C-90C8-26FC136AFE4E}" destId="{6252777B-1A1F-456E-98EC-17C0236DF464}" srcOrd="0" destOrd="0" presId="urn:microsoft.com/office/officeart/2005/8/layout/orgChart1"/>
    <dgm:cxn modelId="{F59DBDD4-448D-4685-843F-A0EB84C93F47}" srcId="{E7EBF0CB-76CC-40AD-BBF6-AEB67614D2C8}" destId="{FAD1B214-2559-44CA-BFF0-04B80BCCED9B}" srcOrd="0" destOrd="0" parTransId="{45476AE8-DB18-43A4-8A75-FC8A8211DA88}" sibTransId="{C595FBBE-18C7-4BE9-955E-3874D9D9DE51}"/>
    <dgm:cxn modelId="{9E1A3FE2-8377-4860-A48E-AFCBB32A9A4E}" type="presOf" srcId="{FAD1B214-2559-44CA-BFF0-04B80BCCED9B}" destId="{CDC592AB-4931-4440-A622-9686720EA9A2}" srcOrd="0" destOrd="0" presId="urn:microsoft.com/office/officeart/2005/8/layout/orgChart1"/>
    <dgm:cxn modelId="{5B72E3BF-A93C-432F-9F6E-3D732CA46137}" type="presParOf" srcId="{2ECFC78B-043C-4202-BDE8-8B6EB7243735}" destId="{09CB78FB-6A72-4821-8B3F-2747998482B8}" srcOrd="0" destOrd="0" presId="urn:microsoft.com/office/officeart/2005/8/layout/orgChart1"/>
    <dgm:cxn modelId="{856133BB-204E-4BDF-86C5-08559EDD69BA}" type="presParOf" srcId="{09CB78FB-6A72-4821-8B3F-2747998482B8}" destId="{4C4DED21-775F-4523-933B-4E8DB98298B3}" srcOrd="0" destOrd="0" presId="urn:microsoft.com/office/officeart/2005/8/layout/orgChart1"/>
    <dgm:cxn modelId="{D630F668-98C2-4760-A3AE-F0956CB8A0E9}" type="presParOf" srcId="{4C4DED21-775F-4523-933B-4E8DB98298B3}" destId="{A0FB4CAB-55A3-462D-9ABE-A14848F4E0B0}" srcOrd="0" destOrd="0" presId="urn:microsoft.com/office/officeart/2005/8/layout/orgChart1"/>
    <dgm:cxn modelId="{6259E423-9C23-4393-850B-E283E6734C7E}" type="presParOf" srcId="{4C4DED21-775F-4523-933B-4E8DB98298B3}" destId="{0B311D16-85A6-4B04-80B1-928F1ACD55BF}" srcOrd="1" destOrd="0" presId="urn:microsoft.com/office/officeart/2005/8/layout/orgChart1"/>
    <dgm:cxn modelId="{1C0A3A1D-0EFB-4827-8307-6820EC16A23E}" type="presParOf" srcId="{09CB78FB-6A72-4821-8B3F-2747998482B8}" destId="{D65BB5D8-2DB7-46B9-A7AF-78ED54747047}" srcOrd="1" destOrd="0" presId="urn:microsoft.com/office/officeart/2005/8/layout/orgChart1"/>
    <dgm:cxn modelId="{1DF202AA-55BA-4371-B3A7-620331FF64D9}" type="presParOf" srcId="{D65BB5D8-2DB7-46B9-A7AF-78ED54747047}" destId="{9B462C69-D085-4638-A371-A4FA1653AA76}" srcOrd="0" destOrd="0" presId="urn:microsoft.com/office/officeart/2005/8/layout/orgChart1"/>
    <dgm:cxn modelId="{CF32E10C-1C7B-4A23-B734-FA97044DF7F1}" type="presParOf" srcId="{D65BB5D8-2DB7-46B9-A7AF-78ED54747047}" destId="{702F21E3-C7DF-4AD6-A930-E5AC6973C36A}" srcOrd="1" destOrd="0" presId="urn:microsoft.com/office/officeart/2005/8/layout/orgChart1"/>
    <dgm:cxn modelId="{96BE3728-52CA-49D8-BDCD-36C03EFE73FD}" type="presParOf" srcId="{702F21E3-C7DF-4AD6-A930-E5AC6973C36A}" destId="{CA922C25-E2FE-4D19-88EF-93B8C49063DF}" srcOrd="0" destOrd="0" presId="urn:microsoft.com/office/officeart/2005/8/layout/orgChart1"/>
    <dgm:cxn modelId="{56B1456F-79FB-4246-B1AD-0643F2D45100}" type="presParOf" srcId="{CA922C25-E2FE-4D19-88EF-93B8C49063DF}" destId="{CDC592AB-4931-4440-A622-9686720EA9A2}" srcOrd="0" destOrd="0" presId="urn:microsoft.com/office/officeart/2005/8/layout/orgChart1"/>
    <dgm:cxn modelId="{C07E489D-09F8-46C4-AE28-16B0E5B34C04}" type="presParOf" srcId="{CA922C25-E2FE-4D19-88EF-93B8C49063DF}" destId="{F07870F5-D324-4A01-9265-9DBF7288E24A}" srcOrd="1" destOrd="0" presId="urn:microsoft.com/office/officeart/2005/8/layout/orgChart1"/>
    <dgm:cxn modelId="{7F054F9B-7D68-4789-94D3-9D1B1C54B406}" type="presParOf" srcId="{702F21E3-C7DF-4AD6-A930-E5AC6973C36A}" destId="{C3D47520-8FA2-42AA-8332-2D549DCF7899}" srcOrd="1" destOrd="0" presId="urn:microsoft.com/office/officeart/2005/8/layout/orgChart1"/>
    <dgm:cxn modelId="{52A54BF3-98F2-491A-9DB5-16D70BC65034}" type="presParOf" srcId="{702F21E3-C7DF-4AD6-A930-E5AC6973C36A}" destId="{B13EBD0A-E730-4373-A8A5-D16CA155C263}" srcOrd="2" destOrd="0" presId="urn:microsoft.com/office/officeart/2005/8/layout/orgChart1"/>
    <dgm:cxn modelId="{DD1D1C71-D466-4E59-A65D-7641148892E9}" type="presParOf" srcId="{D65BB5D8-2DB7-46B9-A7AF-78ED54747047}" destId="{6252777B-1A1F-456E-98EC-17C0236DF464}" srcOrd="2" destOrd="0" presId="urn:microsoft.com/office/officeart/2005/8/layout/orgChart1"/>
    <dgm:cxn modelId="{92E2BF6C-DF10-47D3-8252-F9D1BBD3E468}" type="presParOf" srcId="{D65BB5D8-2DB7-46B9-A7AF-78ED54747047}" destId="{9A54BAE8-12BB-4F65-8BE4-5F446C50EF6B}" srcOrd="3" destOrd="0" presId="urn:microsoft.com/office/officeart/2005/8/layout/orgChart1"/>
    <dgm:cxn modelId="{DE76C65B-0575-461B-B785-0118028BD08A}" type="presParOf" srcId="{9A54BAE8-12BB-4F65-8BE4-5F446C50EF6B}" destId="{2A72E6A9-DD2E-4D69-B543-4C82A61DBBBB}" srcOrd="0" destOrd="0" presId="urn:microsoft.com/office/officeart/2005/8/layout/orgChart1"/>
    <dgm:cxn modelId="{98BD4374-9F03-45AB-8B24-2ADC0C15516C}" type="presParOf" srcId="{2A72E6A9-DD2E-4D69-B543-4C82A61DBBBB}" destId="{5F9DA900-73E0-4CD8-B92B-8B18C206DBD1}" srcOrd="0" destOrd="0" presId="urn:microsoft.com/office/officeart/2005/8/layout/orgChart1"/>
    <dgm:cxn modelId="{A4CA99B4-8BDE-4687-9B31-D6FF53D1719A}" type="presParOf" srcId="{2A72E6A9-DD2E-4D69-B543-4C82A61DBBBB}" destId="{F7AD274C-9947-4143-B7D8-2361FABB2783}" srcOrd="1" destOrd="0" presId="urn:microsoft.com/office/officeart/2005/8/layout/orgChart1"/>
    <dgm:cxn modelId="{D51956BA-0091-4C59-9EE2-0AA2393520D9}" type="presParOf" srcId="{9A54BAE8-12BB-4F65-8BE4-5F446C50EF6B}" destId="{69A66EB5-D29F-4457-A412-FAEE294F015A}" srcOrd="1" destOrd="0" presId="urn:microsoft.com/office/officeart/2005/8/layout/orgChart1"/>
    <dgm:cxn modelId="{9576AD5B-1DD8-46E7-98D5-C78BB638C6AF}" type="presParOf" srcId="{9A54BAE8-12BB-4F65-8BE4-5F446C50EF6B}" destId="{CB2DB328-EA96-4F7D-A710-ABE8BA2558B2}" srcOrd="2" destOrd="0" presId="urn:microsoft.com/office/officeart/2005/8/layout/orgChart1"/>
    <dgm:cxn modelId="{40A44A9C-006C-40F2-9220-6D5F5CF86B1D}" type="presParOf" srcId="{09CB78FB-6A72-4821-8B3F-2747998482B8}" destId="{D3C52686-7FF2-463C-BD27-146757AFA6AD}" srcOrd="2" destOrd="0" presId="urn:microsoft.com/office/officeart/2005/8/layout/orgChart1"/>
  </dgm:cxnLst>
  <dgm:bg/>
  <dgm:whole/>
</dgm:dataModel>
</file>

<file path=ppt/diagrams/data7.xml><?xml version="1.0" encoding="utf-8"?>
<dgm:dataModel xmlns:dgm="http://schemas.openxmlformats.org/drawingml/2006/diagram" xmlns:a="http://schemas.openxmlformats.org/drawingml/2006/main">
  <dgm:ptLst>
    <dgm:pt modelId="{7BED59FC-4C03-4793-BCC1-33D5E4C5DABD}" type="doc">
      <dgm:prSet loTypeId="urn:microsoft.com/office/officeart/2005/8/layout/orgChart1" loCatId="hierarchy" qsTypeId="urn:microsoft.com/office/officeart/2005/8/quickstyle/3d2" qsCatId="3D" csTypeId="urn:microsoft.com/office/officeart/2005/8/colors/accent3_1" csCatId="accent3" phldr="1"/>
      <dgm:spPr/>
      <dgm:t>
        <a:bodyPr/>
        <a:lstStyle/>
        <a:p>
          <a:endParaRPr lang="en-US"/>
        </a:p>
      </dgm:t>
    </dgm:pt>
    <dgm:pt modelId="{E7EBF0CB-76CC-40AD-BBF6-AEB67614D2C8}">
      <dgm:prSet phldrT="[Text]" custT="1"/>
      <dgm:spPr/>
      <dgm:t>
        <a:bodyPr/>
        <a:lstStyle/>
        <a:p>
          <a:r>
            <a:rPr lang="en-US" sz="1400" b="1" dirty="0" smtClean="0">
              <a:cs typeface="B Koodak" pitchFamily="2" charset="-78"/>
            </a:rPr>
            <a:t>HZR </a:t>
          </a:r>
          <a:r>
            <a:rPr lang="fa-IR" sz="1600" b="1" dirty="0" smtClean="0">
              <a:cs typeface="B Koodak" pitchFamily="2" charset="-78"/>
            </a:rPr>
            <a:t>اگر ریسک فاکتوری</a:t>
          </a:r>
          <a:endParaRPr lang="fa-IR" sz="1400" b="1" dirty="0" smtClean="0">
            <a:cs typeface="B Koodak" pitchFamily="2" charset="-78"/>
          </a:endParaRPr>
        </a:p>
        <a:p>
          <a:r>
            <a:rPr lang="fa-IR" sz="2000" b="1" dirty="0" smtClean="0">
              <a:cs typeface="B Koodak" pitchFamily="2" charset="-78"/>
            </a:rPr>
            <a:t>%30</a:t>
          </a:r>
          <a:endParaRPr lang="en-US" sz="3200" b="1" dirty="0">
            <a:cs typeface="B Koodak" pitchFamily="2" charset="-78"/>
          </a:endParaRPr>
        </a:p>
      </dgm:t>
    </dgm:pt>
    <dgm:pt modelId="{8D868ED3-87CA-456C-85E1-41542EBB0143}" type="parTrans" cxnId="{B4DC7464-CD97-4DAD-9E31-F390ADB6DE09}">
      <dgm:prSet/>
      <dgm:spPr/>
      <dgm:t>
        <a:bodyPr/>
        <a:lstStyle/>
        <a:p>
          <a:endParaRPr lang="en-US" b="1">
            <a:cs typeface="B Koodak" pitchFamily="2" charset="-78"/>
          </a:endParaRPr>
        </a:p>
      </dgm:t>
    </dgm:pt>
    <dgm:pt modelId="{634DF8E3-6EC7-433A-893E-56DE38D93AB1}" type="sibTrans" cxnId="{B4DC7464-CD97-4DAD-9E31-F390ADB6DE09}">
      <dgm:prSet/>
      <dgm:spPr/>
      <dgm:t>
        <a:bodyPr/>
        <a:lstStyle/>
        <a:p>
          <a:endParaRPr lang="en-US" b="1">
            <a:cs typeface="B Koodak" pitchFamily="2" charset="-78"/>
          </a:endParaRPr>
        </a:p>
      </dgm:t>
    </dgm:pt>
    <dgm:pt modelId="{FAD1B214-2559-44CA-BFF0-04B80BCCED9B}">
      <dgm:prSet phldrT="[Text]" custT="1"/>
      <dgm:spPr/>
      <dgm:t>
        <a:bodyPr/>
        <a:lstStyle/>
        <a:p>
          <a:r>
            <a:rPr lang="en-US" sz="1400" b="1" dirty="0" smtClean="0">
              <a:cs typeface="B Koodak" pitchFamily="2" charset="-78"/>
            </a:rPr>
            <a:t>Power </a:t>
          </a:r>
          <a:r>
            <a:rPr lang="fa-IR" sz="1600" b="1" dirty="0" smtClean="0">
              <a:cs typeface="B Koodak" pitchFamily="2" charset="-78"/>
            </a:rPr>
            <a:t>(قدرت مطالعه)</a:t>
          </a:r>
          <a:endParaRPr lang="en-US" sz="1600" b="1" dirty="0" smtClean="0">
            <a:cs typeface="B Koodak" pitchFamily="2" charset="-78"/>
          </a:endParaRPr>
        </a:p>
        <a:p>
          <a:r>
            <a:rPr lang="fa-IR" sz="1600" b="1" dirty="0" smtClean="0">
              <a:cs typeface="B Koodak" pitchFamily="2" charset="-78"/>
            </a:rPr>
            <a:t>مرگ : </a:t>
          </a:r>
          <a:r>
            <a:rPr lang="fa-IR" sz="2000" b="1" dirty="0" smtClean="0">
              <a:cs typeface="B Koodak" pitchFamily="2" charset="-78"/>
            </a:rPr>
            <a:t>%41</a:t>
          </a:r>
          <a:endParaRPr lang="fa-IR" sz="1600" b="1" dirty="0" smtClean="0">
            <a:cs typeface="B Koodak" pitchFamily="2" charset="-78"/>
          </a:endParaRPr>
        </a:p>
      </dgm:t>
    </dgm:pt>
    <dgm:pt modelId="{45476AE8-DB18-43A4-8A75-FC8A8211DA88}" type="parTrans" cxnId="{F59DBDD4-448D-4685-843F-A0EB84C93F47}">
      <dgm:prSet/>
      <dgm:spPr/>
      <dgm:t>
        <a:bodyPr/>
        <a:lstStyle/>
        <a:p>
          <a:endParaRPr lang="en-US" b="1">
            <a:cs typeface="B Koodak" pitchFamily="2" charset="-78"/>
          </a:endParaRPr>
        </a:p>
      </dgm:t>
    </dgm:pt>
    <dgm:pt modelId="{C595FBBE-18C7-4BE9-955E-3874D9D9DE51}" type="sibTrans" cxnId="{F59DBDD4-448D-4685-843F-A0EB84C93F47}">
      <dgm:prSet/>
      <dgm:spPr/>
      <dgm:t>
        <a:bodyPr/>
        <a:lstStyle/>
        <a:p>
          <a:endParaRPr lang="en-US" b="1">
            <a:cs typeface="B Koodak" pitchFamily="2" charset="-78"/>
          </a:endParaRPr>
        </a:p>
      </dgm:t>
    </dgm:pt>
    <dgm:pt modelId="{89DB5DD4-AF00-4623-953E-CD6174FCA721}">
      <dgm:prSet custT="1"/>
      <dgm:spPr/>
      <dgm:t>
        <a:bodyPr/>
        <a:lstStyle/>
        <a:p>
          <a:r>
            <a:rPr lang="en-US" sz="1400" b="1" dirty="0" smtClean="0">
              <a:cs typeface="B Koodak" pitchFamily="2" charset="-78"/>
            </a:rPr>
            <a:t>Power </a:t>
          </a:r>
          <a:r>
            <a:rPr lang="fa-IR" sz="1600" b="1" dirty="0" smtClean="0">
              <a:cs typeface="B Koodak" pitchFamily="2" charset="-78"/>
            </a:rPr>
            <a:t>(قدرت مطالعه)</a:t>
          </a:r>
          <a:endParaRPr lang="en-US" sz="1600" b="1" dirty="0" smtClean="0">
            <a:cs typeface="B Koodak" pitchFamily="2" charset="-78"/>
          </a:endParaRPr>
        </a:p>
        <a:p>
          <a:r>
            <a:rPr lang="fa-IR" sz="1600" b="1" dirty="0" smtClean="0">
              <a:cs typeface="B Koodak" pitchFamily="2" charset="-78"/>
            </a:rPr>
            <a:t>قلبی عروقی: </a:t>
          </a:r>
          <a:r>
            <a:rPr lang="fa-IR" sz="2000" b="1" dirty="0" smtClean="0">
              <a:cs typeface="B Koodak" pitchFamily="2" charset="-78"/>
            </a:rPr>
            <a:t>%58</a:t>
          </a:r>
          <a:endParaRPr lang="en-US" sz="1600" b="1" dirty="0">
            <a:cs typeface="B Koodak" pitchFamily="2" charset="-78"/>
          </a:endParaRPr>
        </a:p>
      </dgm:t>
    </dgm:pt>
    <dgm:pt modelId="{343FA667-5172-411C-90C8-26FC136AFE4E}" type="parTrans" cxnId="{351E04B5-8083-4483-97ED-7128AD7D2A75}">
      <dgm:prSet/>
      <dgm:spPr/>
      <dgm:t>
        <a:bodyPr/>
        <a:lstStyle/>
        <a:p>
          <a:endParaRPr lang="en-US" b="1">
            <a:cs typeface="B Koodak" pitchFamily="2" charset="-78"/>
          </a:endParaRPr>
        </a:p>
      </dgm:t>
    </dgm:pt>
    <dgm:pt modelId="{1C912DBC-B3C6-4978-8DCE-15C7F4118959}" type="sibTrans" cxnId="{351E04B5-8083-4483-97ED-7128AD7D2A75}">
      <dgm:prSet/>
      <dgm:spPr/>
      <dgm:t>
        <a:bodyPr/>
        <a:lstStyle/>
        <a:p>
          <a:endParaRPr lang="en-US" b="1">
            <a:cs typeface="B Koodak" pitchFamily="2" charset="-78"/>
          </a:endParaRPr>
        </a:p>
      </dgm:t>
    </dgm:pt>
    <dgm:pt modelId="{2ECFC78B-043C-4202-BDE8-8B6EB7243735}" type="pres">
      <dgm:prSet presAssocID="{7BED59FC-4C03-4793-BCC1-33D5E4C5DABD}" presName="hierChild1" presStyleCnt="0">
        <dgm:presLayoutVars>
          <dgm:orgChart val="1"/>
          <dgm:chPref val="1"/>
          <dgm:dir/>
          <dgm:animOne val="branch"/>
          <dgm:animLvl val="lvl"/>
          <dgm:resizeHandles/>
        </dgm:presLayoutVars>
      </dgm:prSet>
      <dgm:spPr/>
      <dgm:t>
        <a:bodyPr/>
        <a:lstStyle/>
        <a:p>
          <a:endParaRPr lang="en-US"/>
        </a:p>
      </dgm:t>
    </dgm:pt>
    <dgm:pt modelId="{09CB78FB-6A72-4821-8B3F-2747998482B8}" type="pres">
      <dgm:prSet presAssocID="{E7EBF0CB-76CC-40AD-BBF6-AEB67614D2C8}" presName="hierRoot1" presStyleCnt="0">
        <dgm:presLayoutVars>
          <dgm:hierBranch val="init"/>
        </dgm:presLayoutVars>
      </dgm:prSet>
      <dgm:spPr/>
      <dgm:t>
        <a:bodyPr/>
        <a:lstStyle/>
        <a:p>
          <a:endParaRPr lang="en-US"/>
        </a:p>
      </dgm:t>
    </dgm:pt>
    <dgm:pt modelId="{4C4DED21-775F-4523-933B-4E8DB98298B3}" type="pres">
      <dgm:prSet presAssocID="{E7EBF0CB-76CC-40AD-BBF6-AEB67614D2C8}" presName="rootComposite1" presStyleCnt="0"/>
      <dgm:spPr/>
      <dgm:t>
        <a:bodyPr/>
        <a:lstStyle/>
        <a:p>
          <a:endParaRPr lang="en-US"/>
        </a:p>
      </dgm:t>
    </dgm:pt>
    <dgm:pt modelId="{A0FB4CAB-55A3-462D-9ABE-A14848F4E0B0}" type="pres">
      <dgm:prSet presAssocID="{E7EBF0CB-76CC-40AD-BBF6-AEB67614D2C8}" presName="rootText1" presStyleLbl="node0" presStyleIdx="0" presStyleCnt="1">
        <dgm:presLayoutVars>
          <dgm:chPref val="3"/>
        </dgm:presLayoutVars>
      </dgm:prSet>
      <dgm:spPr/>
      <dgm:t>
        <a:bodyPr/>
        <a:lstStyle/>
        <a:p>
          <a:endParaRPr lang="en-US"/>
        </a:p>
      </dgm:t>
    </dgm:pt>
    <dgm:pt modelId="{0B311D16-85A6-4B04-80B1-928F1ACD55BF}" type="pres">
      <dgm:prSet presAssocID="{E7EBF0CB-76CC-40AD-BBF6-AEB67614D2C8}" presName="rootConnector1" presStyleLbl="node1" presStyleIdx="0" presStyleCnt="0"/>
      <dgm:spPr/>
      <dgm:t>
        <a:bodyPr/>
        <a:lstStyle/>
        <a:p>
          <a:endParaRPr lang="en-US"/>
        </a:p>
      </dgm:t>
    </dgm:pt>
    <dgm:pt modelId="{D65BB5D8-2DB7-46B9-A7AF-78ED54747047}" type="pres">
      <dgm:prSet presAssocID="{E7EBF0CB-76CC-40AD-BBF6-AEB67614D2C8}" presName="hierChild2" presStyleCnt="0"/>
      <dgm:spPr/>
      <dgm:t>
        <a:bodyPr/>
        <a:lstStyle/>
        <a:p>
          <a:endParaRPr lang="en-US"/>
        </a:p>
      </dgm:t>
    </dgm:pt>
    <dgm:pt modelId="{9B462C69-D085-4638-A371-A4FA1653AA76}" type="pres">
      <dgm:prSet presAssocID="{45476AE8-DB18-43A4-8A75-FC8A8211DA88}" presName="Name37" presStyleLbl="parChTrans1D2" presStyleIdx="0" presStyleCnt="2"/>
      <dgm:spPr/>
      <dgm:t>
        <a:bodyPr/>
        <a:lstStyle/>
        <a:p>
          <a:endParaRPr lang="en-US"/>
        </a:p>
      </dgm:t>
    </dgm:pt>
    <dgm:pt modelId="{702F21E3-C7DF-4AD6-A930-E5AC6973C36A}" type="pres">
      <dgm:prSet presAssocID="{FAD1B214-2559-44CA-BFF0-04B80BCCED9B}" presName="hierRoot2" presStyleCnt="0">
        <dgm:presLayoutVars>
          <dgm:hierBranch val="init"/>
        </dgm:presLayoutVars>
      </dgm:prSet>
      <dgm:spPr/>
      <dgm:t>
        <a:bodyPr/>
        <a:lstStyle/>
        <a:p>
          <a:endParaRPr lang="en-US"/>
        </a:p>
      </dgm:t>
    </dgm:pt>
    <dgm:pt modelId="{CA922C25-E2FE-4D19-88EF-93B8C49063DF}" type="pres">
      <dgm:prSet presAssocID="{FAD1B214-2559-44CA-BFF0-04B80BCCED9B}" presName="rootComposite" presStyleCnt="0"/>
      <dgm:spPr/>
      <dgm:t>
        <a:bodyPr/>
        <a:lstStyle/>
        <a:p>
          <a:endParaRPr lang="en-US"/>
        </a:p>
      </dgm:t>
    </dgm:pt>
    <dgm:pt modelId="{CDC592AB-4931-4440-A622-9686720EA9A2}" type="pres">
      <dgm:prSet presAssocID="{FAD1B214-2559-44CA-BFF0-04B80BCCED9B}" presName="rootText" presStyleLbl="node2" presStyleIdx="0" presStyleCnt="2">
        <dgm:presLayoutVars>
          <dgm:chPref val="3"/>
        </dgm:presLayoutVars>
      </dgm:prSet>
      <dgm:spPr/>
      <dgm:t>
        <a:bodyPr/>
        <a:lstStyle/>
        <a:p>
          <a:endParaRPr lang="en-US"/>
        </a:p>
      </dgm:t>
    </dgm:pt>
    <dgm:pt modelId="{F07870F5-D324-4A01-9265-9DBF7288E24A}" type="pres">
      <dgm:prSet presAssocID="{FAD1B214-2559-44CA-BFF0-04B80BCCED9B}" presName="rootConnector" presStyleLbl="node2" presStyleIdx="0" presStyleCnt="2"/>
      <dgm:spPr/>
      <dgm:t>
        <a:bodyPr/>
        <a:lstStyle/>
        <a:p>
          <a:endParaRPr lang="en-US"/>
        </a:p>
      </dgm:t>
    </dgm:pt>
    <dgm:pt modelId="{C3D47520-8FA2-42AA-8332-2D549DCF7899}" type="pres">
      <dgm:prSet presAssocID="{FAD1B214-2559-44CA-BFF0-04B80BCCED9B}" presName="hierChild4" presStyleCnt="0"/>
      <dgm:spPr/>
      <dgm:t>
        <a:bodyPr/>
        <a:lstStyle/>
        <a:p>
          <a:endParaRPr lang="en-US"/>
        </a:p>
      </dgm:t>
    </dgm:pt>
    <dgm:pt modelId="{B13EBD0A-E730-4373-A8A5-D16CA155C263}" type="pres">
      <dgm:prSet presAssocID="{FAD1B214-2559-44CA-BFF0-04B80BCCED9B}" presName="hierChild5" presStyleCnt="0"/>
      <dgm:spPr/>
      <dgm:t>
        <a:bodyPr/>
        <a:lstStyle/>
        <a:p>
          <a:endParaRPr lang="en-US"/>
        </a:p>
      </dgm:t>
    </dgm:pt>
    <dgm:pt modelId="{6252777B-1A1F-456E-98EC-17C0236DF464}" type="pres">
      <dgm:prSet presAssocID="{343FA667-5172-411C-90C8-26FC136AFE4E}" presName="Name37" presStyleLbl="parChTrans1D2" presStyleIdx="1" presStyleCnt="2"/>
      <dgm:spPr/>
      <dgm:t>
        <a:bodyPr/>
        <a:lstStyle/>
        <a:p>
          <a:endParaRPr lang="en-US"/>
        </a:p>
      </dgm:t>
    </dgm:pt>
    <dgm:pt modelId="{9A54BAE8-12BB-4F65-8BE4-5F446C50EF6B}" type="pres">
      <dgm:prSet presAssocID="{89DB5DD4-AF00-4623-953E-CD6174FCA721}" presName="hierRoot2" presStyleCnt="0">
        <dgm:presLayoutVars>
          <dgm:hierBranch val="init"/>
        </dgm:presLayoutVars>
      </dgm:prSet>
      <dgm:spPr/>
      <dgm:t>
        <a:bodyPr/>
        <a:lstStyle/>
        <a:p>
          <a:endParaRPr lang="en-US"/>
        </a:p>
      </dgm:t>
    </dgm:pt>
    <dgm:pt modelId="{2A72E6A9-DD2E-4D69-B543-4C82A61DBBBB}" type="pres">
      <dgm:prSet presAssocID="{89DB5DD4-AF00-4623-953E-CD6174FCA721}" presName="rootComposite" presStyleCnt="0"/>
      <dgm:spPr/>
      <dgm:t>
        <a:bodyPr/>
        <a:lstStyle/>
        <a:p>
          <a:endParaRPr lang="en-US"/>
        </a:p>
      </dgm:t>
    </dgm:pt>
    <dgm:pt modelId="{5F9DA900-73E0-4CD8-B92B-8B18C206DBD1}" type="pres">
      <dgm:prSet presAssocID="{89DB5DD4-AF00-4623-953E-CD6174FCA721}" presName="rootText" presStyleLbl="node2" presStyleIdx="1" presStyleCnt="2">
        <dgm:presLayoutVars>
          <dgm:chPref val="3"/>
        </dgm:presLayoutVars>
      </dgm:prSet>
      <dgm:spPr/>
      <dgm:t>
        <a:bodyPr/>
        <a:lstStyle/>
        <a:p>
          <a:endParaRPr lang="en-US"/>
        </a:p>
      </dgm:t>
    </dgm:pt>
    <dgm:pt modelId="{F7AD274C-9947-4143-B7D8-2361FABB2783}" type="pres">
      <dgm:prSet presAssocID="{89DB5DD4-AF00-4623-953E-CD6174FCA721}" presName="rootConnector" presStyleLbl="node2" presStyleIdx="1" presStyleCnt="2"/>
      <dgm:spPr/>
      <dgm:t>
        <a:bodyPr/>
        <a:lstStyle/>
        <a:p>
          <a:endParaRPr lang="en-US"/>
        </a:p>
      </dgm:t>
    </dgm:pt>
    <dgm:pt modelId="{69A66EB5-D29F-4457-A412-FAEE294F015A}" type="pres">
      <dgm:prSet presAssocID="{89DB5DD4-AF00-4623-953E-CD6174FCA721}" presName="hierChild4" presStyleCnt="0"/>
      <dgm:spPr/>
      <dgm:t>
        <a:bodyPr/>
        <a:lstStyle/>
        <a:p>
          <a:endParaRPr lang="en-US"/>
        </a:p>
      </dgm:t>
    </dgm:pt>
    <dgm:pt modelId="{CB2DB328-EA96-4F7D-A710-ABE8BA2558B2}" type="pres">
      <dgm:prSet presAssocID="{89DB5DD4-AF00-4623-953E-CD6174FCA721}" presName="hierChild5" presStyleCnt="0"/>
      <dgm:spPr/>
      <dgm:t>
        <a:bodyPr/>
        <a:lstStyle/>
        <a:p>
          <a:endParaRPr lang="en-US"/>
        </a:p>
      </dgm:t>
    </dgm:pt>
    <dgm:pt modelId="{D3C52686-7FF2-463C-BD27-146757AFA6AD}" type="pres">
      <dgm:prSet presAssocID="{E7EBF0CB-76CC-40AD-BBF6-AEB67614D2C8}" presName="hierChild3" presStyleCnt="0"/>
      <dgm:spPr/>
      <dgm:t>
        <a:bodyPr/>
        <a:lstStyle/>
        <a:p>
          <a:endParaRPr lang="en-US"/>
        </a:p>
      </dgm:t>
    </dgm:pt>
  </dgm:ptLst>
  <dgm:cxnLst>
    <dgm:cxn modelId="{AB7ADD9C-87E8-4D47-9509-7405BC68106D}" type="presOf" srcId="{89DB5DD4-AF00-4623-953E-CD6174FCA721}" destId="{F7AD274C-9947-4143-B7D8-2361FABB2783}" srcOrd="1" destOrd="0" presId="urn:microsoft.com/office/officeart/2005/8/layout/orgChart1"/>
    <dgm:cxn modelId="{70379577-8A93-41F1-9490-3EB65EB89D7A}" type="presOf" srcId="{343FA667-5172-411C-90C8-26FC136AFE4E}" destId="{6252777B-1A1F-456E-98EC-17C0236DF464}" srcOrd="0" destOrd="0" presId="urn:microsoft.com/office/officeart/2005/8/layout/orgChart1"/>
    <dgm:cxn modelId="{0B5F9F65-BE44-4A47-8611-45D1EBE67B68}" type="presOf" srcId="{E7EBF0CB-76CC-40AD-BBF6-AEB67614D2C8}" destId="{A0FB4CAB-55A3-462D-9ABE-A14848F4E0B0}" srcOrd="0" destOrd="0" presId="urn:microsoft.com/office/officeart/2005/8/layout/orgChart1"/>
    <dgm:cxn modelId="{351E04B5-8083-4483-97ED-7128AD7D2A75}" srcId="{E7EBF0CB-76CC-40AD-BBF6-AEB67614D2C8}" destId="{89DB5DD4-AF00-4623-953E-CD6174FCA721}" srcOrd="1" destOrd="0" parTransId="{343FA667-5172-411C-90C8-26FC136AFE4E}" sibTransId="{1C912DBC-B3C6-4978-8DCE-15C7F4118959}"/>
    <dgm:cxn modelId="{37C042E1-73A8-426D-AAA3-783875C738D4}" type="presOf" srcId="{7BED59FC-4C03-4793-BCC1-33D5E4C5DABD}" destId="{2ECFC78B-043C-4202-BDE8-8B6EB7243735}" srcOrd="0" destOrd="0" presId="urn:microsoft.com/office/officeart/2005/8/layout/orgChart1"/>
    <dgm:cxn modelId="{038726EE-68D6-4AB3-AC29-3E3DFAEA1725}" type="presOf" srcId="{89DB5DD4-AF00-4623-953E-CD6174FCA721}" destId="{5F9DA900-73E0-4CD8-B92B-8B18C206DBD1}" srcOrd="0" destOrd="0" presId="urn:microsoft.com/office/officeart/2005/8/layout/orgChart1"/>
    <dgm:cxn modelId="{B4DC7464-CD97-4DAD-9E31-F390ADB6DE09}" srcId="{7BED59FC-4C03-4793-BCC1-33D5E4C5DABD}" destId="{E7EBF0CB-76CC-40AD-BBF6-AEB67614D2C8}" srcOrd="0" destOrd="0" parTransId="{8D868ED3-87CA-456C-85E1-41542EBB0143}" sibTransId="{634DF8E3-6EC7-433A-893E-56DE38D93AB1}"/>
    <dgm:cxn modelId="{3D298B2C-98E4-4B8B-B33A-F32ADE8E6C69}" type="presOf" srcId="{FAD1B214-2559-44CA-BFF0-04B80BCCED9B}" destId="{F07870F5-D324-4A01-9265-9DBF7288E24A}" srcOrd="1" destOrd="0" presId="urn:microsoft.com/office/officeart/2005/8/layout/orgChart1"/>
    <dgm:cxn modelId="{F59DBDD4-448D-4685-843F-A0EB84C93F47}" srcId="{E7EBF0CB-76CC-40AD-BBF6-AEB67614D2C8}" destId="{FAD1B214-2559-44CA-BFF0-04B80BCCED9B}" srcOrd="0" destOrd="0" parTransId="{45476AE8-DB18-43A4-8A75-FC8A8211DA88}" sibTransId="{C595FBBE-18C7-4BE9-955E-3874D9D9DE51}"/>
    <dgm:cxn modelId="{25849342-BD25-454B-BE91-B9129F1AD29D}" type="presOf" srcId="{E7EBF0CB-76CC-40AD-BBF6-AEB67614D2C8}" destId="{0B311D16-85A6-4B04-80B1-928F1ACD55BF}" srcOrd="1" destOrd="0" presId="urn:microsoft.com/office/officeart/2005/8/layout/orgChart1"/>
    <dgm:cxn modelId="{A6B8D41B-A36B-4ABE-8FCC-031635C822FF}" type="presOf" srcId="{45476AE8-DB18-43A4-8A75-FC8A8211DA88}" destId="{9B462C69-D085-4638-A371-A4FA1653AA76}" srcOrd="0" destOrd="0" presId="urn:microsoft.com/office/officeart/2005/8/layout/orgChart1"/>
    <dgm:cxn modelId="{EF9E4300-578D-4B85-9569-D0E93A8EC531}" type="presOf" srcId="{FAD1B214-2559-44CA-BFF0-04B80BCCED9B}" destId="{CDC592AB-4931-4440-A622-9686720EA9A2}" srcOrd="0" destOrd="0" presId="urn:microsoft.com/office/officeart/2005/8/layout/orgChart1"/>
    <dgm:cxn modelId="{976EE65B-1699-4AD6-B325-C09034640D5F}" type="presParOf" srcId="{2ECFC78B-043C-4202-BDE8-8B6EB7243735}" destId="{09CB78FB-6A72-4821-8B3F-2747998482B8}" srcOrd="0" destOrd="0" presId="urn:microsoft.com/office/officeart/2005/8/layout/orgChart1"/>
    <dgm:cxn modelId="{2618BBD9-3D90-4020-89BB-C7DF69C21868}" type="presParOf" srcId="{09CB78FB-6A72-4821-8B3F-2747998482B8}" destId="{4C4DED21-775F-4523-933B-4E8DB98298B3}" srcOrd="0" destOrd="0" presId="urn:microsoft.com/office/officeart/2005/8/layout/orgChart1"/>
    <dgm:cxn modelId="{4DD08308-7F61-423C-A5BF-54C3D0A7B245}" type="presParOf" srcId="{4C4DED21-775F-4523-933B-4E8DB98298B3}" destId="{A0FB4CAB-55A3-462D-9ABE-A14848F4E0B0}" srcOrd="0" destOrd="0" presId="urn:microsoft.com/office/officeart/2005/8/layout/orgChart1"/>
    <dgm:cxn modelId="{9F1823D2-C095-417E-B8A8-BCBAC9B394DC}" type="presParOf" srcId="{4C4DED21-775F-4523-933B-4E8DB98298B3}" destId="{0B311D16-85A6-4B04-80B1-928F1ACD55BF}" srcOrd="1" destOrd="0" presId="urn:microsoft.com/office/officeart/2005/8/layout/orgChart1"/>
    <dgm:cxn modelId="{796E9529-A2EF-41F5-82EC-D5488E79E13F}" type="presParOf" srcId="{09CB78FB-6A72-4821-8B3F-2747998482B8}" destId="{D65BB5D8-2DB7-46B9-A7AF-78ED54747047}" srcOrd="1" destOrd="0" presId="urn:microsoft.com/office/officeart/2005/8/layout/orgChart1"/>
    <dgm:cxn modelId="{63F327B6-D617-4F10-A7B1-3485C98ABB17}" type="presParOf" srcId="{D65BB5D8-2DB7-46B9-A7AF-78ED54747047}" destId="{9B462C69-D085-4638-A371-A4FA1653AA76}" srcOrd="0" destOrd="0" presId="urn:microsoft.com/office/officeart/2005/8/layout/orgChart1"/>
    <dgm:cxn modelId="{DB85F853-C0F7-4F51-9200-B625C892D58B}" type="presParOf" srcId="{D65BB5D8-2DB7-46B9-A7AF-78ED54747047}" destId="{702F21E3-C7DF-4AD6-A930-E5AC6973C36A}" srcOrd="1" destOrd="0" presId="urn:microsoft.com/office/officeart/2005/8/layout/orgChart1"/>
    <dgm:cxn modelId="{43F4AA30-A4CB-4368-9459-EBB8C319B9A1}" type="presParOf" srcId="{702F21E3-C7DF-4AD6-A930-E5AC6973C36A}" destId="{CA922C25-E2FE-4D19-88EF-93B8C49063DF}" srcOrd="0" destOrd="0" presId="urn:microsoft.com/office/officeart/2005/8/layout/orgChart1"/>
    <dgm:cxn modelId="{CADDADEE-9792-448E-827C-3C976137E85F}" type="presParOf" srcId="{CA922C25-E2FE-4D19-88EF-93B8C49063DF}" destId="{CDC592AB-4931-4440-A622-9686720EA9A2}" srcOrd="0" destOrd="0" presId="urn:microsoft.com/office/officeart/2005/8/layout/orgChart1"/>
    <dgm:cxn modelId="{5EBE9C8A-4C30-4B20-AC91-7E14839904AA}" type="presParOf" srcId="{CA922C25-E2FE-4D19-88EF-93B8C49063DF}" destId="{F07870F5-D324-4A01-9265-9DBF7288E24A}" srcOrd="1" destOrd="0" presId="urn:microsoft.com/office/officeart/2005/8/layout/orgChart1"/>
    <dgm:cxn modelId="{8B68BAAB-60B0-4402-886D-7DDDE5288728}" type="presParOf" srcId="{702F21E3-C7DF-4AD6-A930-E5AC6973C36A}" destId="{C3D47520-8FA2-42AA-8332-2D549DCF7899}" srcOrd="1" destOrd="0" presId="urn:microsoft.com/office/officeart/2005/8/layout/orgChart1"/>
    <dgm:cxn modelId="{213A81BA-A0E6-48B9-B73C-32A92B3D859D}" type="presParOf" srcId="{702F21E3-C7DF-4AD6-A930-E5AC6973C36A}" destId="{B13EBD0A-E730-4373-A8A5-D16CA155C263}" srcOrd="2" destOrd="0" presId="urn:microsoft.com/office/officeart/2005/8/layout/orgChart1"/>
    <dgm:cxn modelId="{38FB327C-CC56-46E1-BA57-126EB82AE201}" type="presParOf" srcId="{D65BB5D8-2DB7-46B9-A7AF-78ED54747047}" destId="{6252777B-1A1F-456E-98EC-17C0236DF464}" srcOrd="2" destOrd="0" presId="urn:microsoft.com/office/officeart/2005/8/layout/orgChart1"/>
    <dgm:cxn modelId="{96403281-DF88-4BCB-B330-9E893A069567}" type="presParOf" srcId="{D65BB5D8-2DB7-46B9-A7AF-78ED54747047}" destId="{9A54BAE8-12BB-4F65-8BE4-5F446C50EF6B}" srcOrd="3" destOrd="0" presId="urn:microsoft.com/office/officeart/2005/8/layout/orgChart1"/>
    <dgm:cxn modelId="{03DB0453-40E6-4A5A-BC93-F0481F0BC5C6}" type="presParOf" srcId="{9A54BAE8-12BB-4F65-8BE4-5F446C50EF6B}" destId="{2A72E6A9-DD2E-4D69-B543-4C82A61DBBBB}" srcOrd="0" destOrd="0" presId="urn:microsoft.com/office/officeart/2005/8/layout/orgChart1"/>
    <dgm:cxn modelId="{E8D65A0F-86DA-4E5F-922A-962863D97609}" type="presParOf" srcId="{2A72E6A9-DD2E-4D69-B543-4C82A61DBBBB}" destId="{5F9DA900-73E0-4CD8-B92B-8B18C206DBD1}" srcOrd="0" destOrd="0" presId="urn:microsoft.com/office/officeart/2005/8/layout/orgChart1"/>
    <dgm:cxn modelId="{29B55D85-8E3F-4D2A-8428-44609AAF174A}" type="presParOf" srcId="{2A72E6A9-DD2E-4D69-B543-4C82A61DBBBB}" destId="{F7AD274C-9947-4143-B7D8-2361FABB2783}" srcOrd="1" destOrd="0" presId="urn:microsoft.com/office/officeart/2005/8/layout/orgChart1"/>
    <dgm:cxn modelId="{7692A799-4BEA-40D1-B9BD-BF71EA383226}" type="presParOf" srcId="{9A54BAE8-12BB-4F65-8BE4-5F446C50EF6B}" destId="{69A66EB5-D29F-4457-A412-FAEE294F015A}" srcOrd="1" destOrd="0" presId="urn:microsoft.com/office/officeart/2005/8/layout/orgChart1"/>
    <dgm:cxn modelId="{B55C9F07-B475-4318-A79A-7957BD2F527C}" type="presParOf" srcId="{9A54BAE8-12BB-4F65-8BE4-5F446C50EF6B}" destId="{CB2DB328-EA96-4F7D-A710-ABE8BA2558B2}" srcOrd="2" destOrd="0" presId="urn:microsoft.com/office/officeart/2005/8/layout/orgChart1"/>
    <dgm:cxn modelId="{39BDB666-720A-4D75-9B57-98F3E9B3362A}" type="presParOf" srcId="{09CB78FB-6A72-4821-8B3F-2747998482B8}" destId="{D3C52686-7FF2-463C-BD27-146757AFA6AD}"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B924B5-F7BC-4965-A5F0-D4D4A5FC1448}" type="datetimeFigureOut">
              <a:rPr lang="en-US" smtClean="0"/>
              <a:pPr/>
              <a:t>3/16/2015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0825B4-8A8D-463F-8D76-20823DF07F6D}" type="slidenum">
              <a:rPr lang="en-US" smtClean="0"/>
              <a:pPr/>
              <a:t>‹#›</a:t>
            </a:fld>
            <a:endParaRPr lang="en-US"/>
          </a:p>
        </p:txBody>
      </p:sp>
    </p:spTree>
    <p:extLst>
      <p:ext uri="{BB962C8B-B14F-4D97-AF65-F5344CB8AC3E}">
        <p14:creationId xmlns="" xmlns:p14="http://schemas.microsoft.com/office/powerpoint/2010/main" val="972339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fa-IR" dirty="0" smtClean="0"/>
              <a:t> تعریف فنوتیپ ها)</a:t>
            </a:r>
            <a:r>
              <a:rPr lang="en-US" dirty="0" err="1" smtClean="0"/>
              <a:t>Karelis</a:t>
            </a:r>
            <a:r>
              <a:rPr lang="en-US" dirty="0" smtClean="0"/>
              <a:t> 2004</a:t>
            </a:r>
            <a:r>
              <a:rPr lang="fa-IR" dirty="0" smtClean="0"/>
              <a:t> </a:t>
            </a:r>
            <a:r>
              <a:rPr lang="en-US" dirty="0" smtClean="0"/>
              <a:t>)</a:t>
            </a:r>
            <a:r>
              <a:rPr lang="fa-IR" dirty="0" smtClean="0"/>
              <a:t>شناخت فنوتیپ ها از سال 1980 </a:t>
            </a:r>
          </a:p>
          <a:p>
            <a:pPr algn="r"/>
            <a:r>
              <a:rPr lang="en-US" dirty="0" smtClean="0"/>
              <a:t>(IDF)</a:t>
            </a:r>
            <a:r>
              <a:rPr lang="fa-IR" dirty="0" smtClean="0"/>
              <a:t> مطالعه</a:t>
            </a:r>
            <a:r>
              <a:rPr lang="fa-IR" baseline="0" dirty="0" smtClean="0"/>
              <a:t> بالا مربوط به استاد حسین پناه</a:t>
            </a:r>
            <a:r>
              <a:rPr lang="en-US" dirty="0" smtClean="0"/>
              <a:t> (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MONW</a:t>
            </a:r>
            <a:r>
              <a:rPr lang="en-US" dirty="0" smtClean="0"/>
              <a:t>   ) </a:t>
            </a:r>
            <a:r>
              <a:rPr lang="fa-IR" dirty="0" smtClean="0"/>
              <a:t>مطالعه ایران مربوط به دکتر حدائق 2007 نشان داد 9/9%مردها و11%زنهای ایرانی وزن نرمال متابولیک سندرم داشتند</a:t>
            </a:r>
            <a:r>
              <a:rPr lang="en-US" dirty="0" smtClean="0"/>
              <a:t> </a:t>
            </a:r>
            <a:endParaRPr lang="en-US" dirty="0"/>
          </a:p>
        </p:txBody>
      </p:sp>
      <p:sp>
        <p:nvSpPr>
          <p:cNvPr id="4" name="Slide Number Placeholder 3"/>
          <p:cNvSpPr>
            <a:spLocks noGrp="1"/>
          </p:cNvSpPr>
          <p:nvPr>
            <p:ph type="sldNum" sz="quarter" idx="10"/>
          </p:nvPr>
        </p:nvSpPr>
        <p:spPr/>
        <p:txBody>
          <a:bodyPr/>
          <a:lstStyle/>
          <a:p>
            <a:fld id="{CB0825B4-8A8D-463F-8D76-20823DF07F6D}" type="slidenum">
              <a:rPr lang="en-US" smtClean="0"/>
              <a:pPr/>
              <a:t>3</a:t>
            </a:fld>
            <a:endParaRPr lang="en-US"/>
          </a:p>
        </p:txBody>
      </p:sp>
    </p:spTree>
    <p:extLst>
      <p:ext uri="{BB962C8B-B14F-4D97-AF65-F5344CB8AC3E}">
        <p14:creationId xmlns="" xmlns:p14="http://schemas.microsoft.com/office/powerpoint/2010/main" val="1408640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0825B4-8A8D-463F-8D76-20823DF07F6D}" type="slidenum">
              <a:rPr lang="en-US" smtClean="0"/>
              <a:pPr/>
              <a:t>39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0825B4-8A8D-463F-8D76-20823DF07F6D}" type="slidenum">
              <a:rPr lang="en-US" smtClean="0"/>
              <a:pPr/>
              <a:t>40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3C4D120-86DD-492D-930E-9BB9AFB8D23E}" type="datetime1">
              <a:rPr lang="en-US" smtClean="0">
                <a:solidFill>
                  <a:prstClr val="black">
                    <a:tint val="75000"/>
                  </a:prstClr>
                </a:solidFill>
              </a:rPr>
              <a:pPr/>
              <a:t>3/16/2015</a:t>
            </a:fld>
            <a:endParaRPr lang="en-US">
              <a:solidFill>
                <a:prstClr val="black">
                  <a:tint val="75000"/>
                </a:prstClr>
              </a:solidFill>
            </a:endParaRPr>
          </a:p>
        </p:txBody>
      </p:sp>
      <p:sp>
        <p:nvSpPr>
          <p:cNvPr id="20" name="Footer Placeholder 19"/>
          <p:cNvSpPr>
            <a:spLocks noGrp="1"/>
          </p:cNvSpPr>
          <p:nvPr>
            <p:ph type="ftr" sz="quarter" idx="11"/>
          </p:nvPr>
        </p:nvSpPr>
        <p:spPr/>
        <p:txBody>
          <a:bodyPr/>
          <a:lstStyle>
            <a:extLst/>
          </a:lstStyle>
          <a:p>
            <a:endParaRPr lang="en-US">
              <a:solidFill>
                <a:prstClr val="black">
                  <a:tint val="75000"/>
                </a:prstClr>
              </a:solidFill>
            </a:endParaRPr>
          </a:p>
        </p:txBody>
      </p:sp>
      <p:sp>
        <p:nvSpPr>
          <p:cNvPr id="10" name="Slide Number Placeholder 9"/>
          <p:cNvSpPr>
            <a:spLocks noGrp="1"/>
          </p:cNvSpPr>
          <p:nvPr>
            <p:ph type="sldNum" sz="quarter" idx="12"/>
          </p:nvPr>
        </p:nvSpPr>
        <p:spPr/>
        <p:txBody>
          <a:bodyPr/>
          <a:lstStyle>
            <a:extLst/>
          </a:lstStyle>
          <a:p>
            <a:fld id="{430E3189-A26B-47E6-88FA-F0598B934182}" type="slidenum">
              <a:rPr lang="en-US" smtClean="0">
                <a:solidFill>
                  <a:prstClr val="black">
                    <a:tint val="75000"/>
                  </a:prstClr>
                </a:solidFill>
              </a:rPr>
              <a:pPr/>
              <a:t>‹#›</a:t>
            </a:fld>
            <a:endParaRPr lang="en-US">
              <a:solidFill>
                <a:prstClr val="black">
                  <a:tint val="75000"/>
                </a:prstClr>
              </a:solidFill>
            </a:endParaRP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5E9DC7-B71E-493F-94EA-F2E2FAF0942E}" type="datetime1">
              <a:rPr lang="en-US" smtClean="0">
                <a:solidFill>
                  <a:prstClr val="black">
                    <a:tint val="75000"/>
                  </a:prstClr>
                </a:solidFill>
              </a:rPr>
              <a:pPr/>
              <a:t>3/16/2015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extLst/>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extLst/>
          </a:lstStyle>
          <a:p>
            <a:fld id="{430E3189-A26B-47E6-88FA-F0598B934182}"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EE0F8B-AF91-4571-9334-CA54B3D570CB}" type="datetime1">
              <a:rPr lang="en-US" smtClean="0">
                <a:solidFill>
                  <a:prstClr val="black">
                    <a:tint val="75000"/>
                  </a:prstClr>
                </a:solidFill>
              </a:rPr>
              <a:pPr/>
              <a:t>3/16/2015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extLst/>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extLst/>
          </a:lstStyle>
          <a:p>
            <a:fld id="{430E3189-A26B-47E6-88FA-F0598B934182}"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3F9C4B-CCC8-496E-883D-02A435877086}" type="datetime1">
              <a:rPr lang="en-US" smtClean="0">
                <a:solidFill>
                  <a:prstClr val="black">
                    <a:tint val="75000"/>
                  </a:prstClr>
                </a:solidFill>
              </a:rPr>
              <a:pPr/>
              <a:t>3/16/2015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extLst/>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extLst/>
          </a:lstStyle>
          <a:p>
            <a:fld id="{430E3189-A26B-47E6-88FA-F0598B934182}"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F1B5D54-723F-4748-9705-DDB1004A1A56}" type="datetime1">
              <a:rPr lang="en-US" smtClean="0">
                <a:solidFill>
                  <a:prstClr val="black">
                    <a:tint val="75000"/>
                  </a:prstClr>
                </a:solidFill>
              </a:rPr>
              <a:pPr/>
              <a:t>3/16/2015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extLst/>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extLst/>
          </a:lstStyle>
          <a:p>
            <a:fld id="{430E3189-A26B-47E6-88FA-F0598B934182}" type="slidenum">
              <a:rPr lang="en-US" smtClean="0">
                <a:solidFill>
                  <a:prstClr val="black">
                    <a:tint val="75000"/>
                  </a:prstClr>
                </a:solidFill>
              </a:rPr>
              <a:pPr/>
              <a:t>‹#›</a:t>
            </a:fld>
            <a:endParaRPr lang="en-US">
              <a:solidFill>
                <a:prstClr val="black">
                  <a:tint val="75000"/>
                </a:prstClr>
              </a:solidFill>
            </a:endParaRP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2CA69A-B2A2-4D28-8817-896FA65469ED}" type="datetime1">
              <a:rPr lang="en-US" smtClean="0">
                <a:solidFill>
                  <a:prstClr val="black">
                    <a:tint val="75000"/>
                  </a:prstClr>
                </a:solidFill>
              </a:rPr>
              <a:pPr/>
              <a:t>3/16/2015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extLst/>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extLst/>
          </a:lstStyle>
          <a:p>
            <a:fld id="{430E3189-A26B-47E6-88FA-F0598B934182}"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CC7F7D6-E6B1-42D5-AEE7-061A7C28FF50}" type="datetime1">
              <a:rPr lang="en-US" smtClean="0">
                <a:solidFill>
                  <a:prstClr val="black">
                    <a:tint val="75000"/>
                  </a:prstClr>
                </a:solidFill>
              </a:rPr>
              <a:pPr/>
              <a:t>3/16/2015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extLst/>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extLst/>
          </a:lstStyle>
          <a:p>
            <a:fld id="{430E3189-A26B-47E6-88FA-F0598B934182}"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821EA34-90A8-4EF2-81B8-AEFECFA13BB5}" type="datetime1">
              <a:rPr lang="en-US" smtClean="0">
                <a:solidFill>
                  <a:prstClr val="black">
                    <a:tint val="75000"/>
                  </a:prstClr>
                </a:solidFill>
              </a:rPr>
              <a:pPr/>
              <a:t>3/16/2015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extLst/>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extLst/>
          </a:lstStyle>
          <a:p>
            <a:fld id="{430E3189-A26B-47E6-88FA-F0598B934182}"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05094B1-7C56-4031-857C-C83BDB1AAF1F}" type="datetime1">
              <a:rPr lang="en-US" smtClean="0">
                <a:solidFill>
                  <a:prstClr val="black">
                    <a:tint val="75000"/>
                  </a:prstClr>
                </a:solidFill>
              </a:rPr>
              <a:pPr/>
              <a:t>3/16/2015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extLst/>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extLst/>
          </a:lstStyle>
          <a:p>
            <a:fld id="{430E3189-A26B-47E6-88FA-F0598B934182}" type="slidenum">
              <a:rPr lang="en-US" smtClean="0">
                <a:solidFill>
                  <a:prstClr val="black">
                    <a:tint val="75000"/>
                  </a:prstClr>
                </a:solidFill>
              </a:rPr>
              <a:pPr/>
              <a:t>‹#›</a:t>
            </a:fld>
            <a:endParaRPr lang="en-US">
              <a:solidFill>
                <a:prstClr val="black">
                  <a:tint val="75000"/>
                </a:prstClr>
              </a:solidFill>
            </a:endParaRP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30DBB30-728D-4BEC-9AE6-13B188311E5A}" type="datetime1">
              <a:rPr lang="en-US" smtClean="0">
                <a:solidFill>
                  <a:prstClr val="black">
                    <a:tint val="75000"/>
                  </a:prstClr>
                </a:solidFill>
              </a:rPr>
              <a:pPr/>
              <a:t>3/16/2015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extLst/>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extLst/>
          </a:lstStyle>
          <a:p>
            <a:fld id="{430E3189-A26B-47E6-88FA-F0598B934182}"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D142A5D-5439-4708-B31B-D320E22D2BC8}" type="datetime1">
              <a:rPr lang="en-US" smtClean="0">
                <a:solidFill>
                  <a:prstClr val="black">
                    <a:tint val="75000"/>
                  </a:prstClr>
                </a:solidFill>
              </a:rPr>
              <a:pPr/>
              <a:t>3/16/2015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extLst/>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extLst/>
          </a:lstStyle>
          <a:p>
            <a:fld id="{430E3189-A26B-47E6-88FA-F0598B934182}" type="slidenum">
              <a:rPr lang="en-US" smtClean="0">
                <a:solidFill>
                  <a:prstClr val="black">
                    <a:tint val="75000"/>
                  </a:prstClr>
                </a:solidFill>
              </a:rPr>
              <a:pPr/>
              <a:t>‹#›</a:t>
            </a:fld>
            <a:endParaRPr lang="en-US">
              <a:solidFill>
                <a:prstClr val="black">
                  <a:tint val="75000"/>
                </a:prstClr>
              </a:solidFill>
            </a:endParaRP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3AFFFAD-6EAF-45FB-A2EE-BF996F1D4427}" type="datetime1">
              <a:rPr lang="en-US" smtClean="0"/>
              <a:pPr/>
              <a:t>3/16/2015</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6C87A5D-4B38-4D74-A4BE-9BBFD418253B}"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10" r:id="rId1"/>
    <p:sldLayoutId id="2147484011" r:id="rId2"/>
    <p:sldLayoutId id="2147484012" r:id="rId3"/>
    <p:sldLayoutId id="2147484013" r:id="rId4"/>
    <p:sldLayoutId id="2147484014" r:id="rId5"/>
    <p:sldLayoutId id="2147484015" r:id="rId6"/>
    <p:sldLayoutId id="2147484016" r:id="rId7"/>
    <p:sldLayoutId id="2147484017" r:id="rId8"/>
    <p:sldLayoutId id="2147484018" r:id="rId9"/>
    <p:sldLayoutId id="2147484019" r:id="rId10"/>
    <p:sldLayoutId id="2147484020"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docid=8_oDB3KpAKeD8M&amp;tbnid=kjBoUMcU6SzVWM:&amp;ved=0CAUQjRw&amp;url=http://mahsae-ali.blogfa.com/post-62.aspx&amp;ei=J28dU5reD4rDtQbM5oHYDw&amp;bvm=bv.62578216,d.bGE&amp;psig=AFQjCNEYOZSdNl7McDmQZ0DlPxaCc4kDgQ&amp;ust=1394524279747098" TargetMode="External"/><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8" Type="http://schemas.openxmlformats.org/officeDocument/2006/relationships/diagramQuickStyle" Target="../diagrams/quickStyle3.xml"/><Relationship Id="rId13" Type="http://schemas.openxmlformats.org/officeDocument/2006/relationships/diagramColors" Target="../diagrams/colors4.xml"/><Relationship Id="rId3" Type="http://schemas.openxmlformats.org/officeDocument/2006/relationships/diagramLayout" Target="../diagrams/layout2.xml"/><Relationship Id="rId7" Type="http://schemas.openxmlformats.org/officeDocument/2006/relationships/diagramLayout" Target="../diagrams/layout3.xml"/><Relationship Id="rId12" Type="http://schemas.openxmlformats.org/officeDocument/2006/relationships/diagramQuickStyle" Target="../diagrams/quickStyle4.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diagramData" Target="../diagrams/data3.xml"/><Relationship Id="rId11" Type="http://schemas.openxmlformats.org/officeDocument/2006/relationships/diagramLayout" Target="../diagrams/layout4.xml"/><Relationship Id="rId5" Type="http://schemas.openxmlformats.org/officeDocument/2006/relationships/diagramColors" Target="../diagrams/colors2.xml"/><Relationship Id="rId10" Type="http://schemas.openxmlformats.org/officeDocument/2006/relationships/diagramData" Target="../diagrams/data4.xml"/><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diagramQuickStyle" Target="../diagrams/quickStyle6.xml"/><Relationship Id="rId13" Type="http://schemas.openxmlformats.org/officeDocument/2006/relationships/diagramColors" Target="../diagrams/colors7.xml"/><Relationship Id="rId3" Type="http://schemas.openxmlformats.org/officeDocument/2006/relationships/diagramLayout" Target="../diagrams/layout5.xml"/><Relationship Id="rId7" Type="http://schemas.openxmlformats.org/officeDocument/2006/relationships/diagramLayout" Target="../diagrams/layout6.xml"/><Relationship Id="rId12" Type="http://schemas.openxmlformats.org/officeDocument/2006/relationships/diagramQuickStyle" Target="../diagrams/quickStyle7.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openxmlformats.org/officeDocument/2006/relationships/diagramData" Target="../diagrams/data6.xml"/><Relationship Id="rId11" Type="http://schemas.openxmlformats.org/officeDocument/2006/relationships/diagramLayout" Target="../diagrams/layout7.xml"/><Relationship Id="rId5" Type="http://schemas.openxmlformats.org/officeDocument/2006/relationships/diagramColors" Target="../diagrams/colors5.xml"/><Relationship Id="rId10" Type="http://schemas.openxmlformats.org/officeDocument/2006/relationships/diagramData" Target="../diagrams/data7.xml"/><Relationship Id="rId4" Type="http://schemas.openxmlformats.org/officeDocument/2006/relationships/diagramQuickStyle" Target="../diagrams/quickStyle5.xml"/><Relationship Id="rId9" Type="http://schemas.openxmlformats.org/officeDocument/2006/relationships/diagramColors" Target="../diagrams/colors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6" name="Picture 2" descr="http://mahsae-ali.persiangig.com/besmellah/1.jpg">
            <a:hlinkClick r:id="rId3"/>
          </p:cNvPr>
          <p:cNvPicPr>
            <a:picLocks noChangeAspect="1" noChangeArrowheads="1"/>
          </p:cNvPicPr>
          <p:nvPr/>
        </p:nvPicPr>
        <p:blipFill>
          <a:blip r:embed="rId4">
            <a:duotone>
              <a:schemeClr val="accent2">
                <a:shade val="45000"/>
                <a:satMod val="135000"/>
              </a:schemeClr>
              <a:prstClr val="white"/>
            </a:duotone>
            <a:lum bright="-10000" contrast="20000"/>
            <a:extLst>
              <a:ext uri="{28A0092B-C50C-407E-A947-70E740481C1C}">
                <a14:useLocalDpi xmlns="" xmlns:a14="http://schemas.microsoft.com/office/drawing/2010/main" val="0"/>
              </a:ext>
            </a:extLst>
          </a:blip>
          <a:srcRect/>
          <a:stretch>
            <a:fillRect/>
          </a:stretch>
        </p:blipFill>
        <p:spPr bwMode="auto">
          <a:xfrm>
            <a:off x="2628900" y="876300"/>
            <a:ext cx="4381500" cy="43815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430E3189-A26B-47E6-88FA-F0598B934182}"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 xmlns:p14="http://schemas.microsoft.com/office/powerpoint/2010/main" val="165033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143000" y="152400"/>
          <a:ext cx="7696201" cy="6955457"/>
        </p:xfrm>
        <a:graphic>
          <a:graphicData uri="http://schemas.openxmlformats.org/drawingml/2006/table">
            <a:tbl>
              <a:tblPr>
                <a:tableStyleId>{1FECB4D8-DB02-4DC6-A0A2-4F2EBAE1DC90}</a:tableStyleId>
              </a:tblPr>
              <a:tblGrid>
                <a:gridCol w="3048000"/>
                <a:gridCol w="1676400"/>
                <a:gridCol w="762000"/>
                <a:gridCol w="685800"/>
                <a:gridCol w="1219200"/>
                <a:gridCol w="304801"/>
              </a:tblGrid>
              <a:tr h="609677">
                <a:tc>
                  <a:txBody>
                    <a:bodyPr/>
                    <a:lstStyle/>
                    <a:p>
                      <a:pPr marL="0" marR="0" algn="ctr" rtl="1">
                        <a:lnSpc>
                          <a:spcPct val="115000"/>
                        </a:lnSpc>
                        <a:spcBef>
                          <a:spcPts val="0"/>
                        </a:spcBef>
                        <a:spcAft>
                          <a:spcPts val="0"/>
                        </a:spcAft>
                      </a:pPr>
                      <a:r>
                        <a:rPr lang="ar-SA" sz="1400" dirty="0">
                          <a:cs typeface="B Koodak" pitchFamily="2" charset="-78"/>
                        </a:rPr>
                        <a:t>نتايج</a:t>
                      </a:r>
                      <a:endParaRPr lang="en-US" sz="1400" dirty="0">
                        <a:latin typeface="Calibri"/>
                        <a:ea typeface="Calibri"/>
                        <a:cs typeface="B Koodak" pitchFamily="2" charset="-78"/>
                      </a:endParaRPr>
                    </a:p>
                  </a:txBody>
                  <a:tcPr marL="58809" marR="58809" marT="0" marB="0" anchor="ctr">
                    <a:solidFill>
                      <a:schemeClr val="accent2">
                        <a:lumMod val="20000"/>
                        <a:lumOff val="80000"/>
                      </a:schemeClr>
                    </a:solidFill>
                  </a:tcPr>
                </a:tc>
                <a:tc>
                  <a:txBody>
                    <a:bodyPr/>
                    <a:lstStyle/>
                    <a:p>
                      <a:pPr marL="0" marR="0" algn="ctr" rtl="1">
                        <a:lnSpc>
                          <a:spcPct val="115000"/>
                        </a:lnSpc>
                        <a:spcBef>
                          <a:spcPts val="0"/>
                        </a:spcBef>
                        <a:spcAft>
                          <a:spcPts val="0"/>
                        </a:spcAft>
                      </a:pPr>
                      <a:r>
                        <a:rPr lang="ar-SA" sz="1400" dirty="0">
                          <a:cs typeface="B Koodak" pitchFamily="2" charset="-78"/>
                        </a:rPr>
                        <a:t>محدودیت</a:t>
                      </a:r>
                      <a:endParaRPr lang="en-US" sz="1400" dirty="0">
                        <a:latin typeface="Calibri"/>
                        <a:ea typeface="Calibri"/>
                        <a:cs typeface="B Koodak" pitchFamily="2" charset="-78"/>
                      </a:endParaRPr>
                    </a:p>
                  </a:txBody>
                  <a:tcPr marL="58809" marR="58809" marT="0" marB="0" anchor="ctr">
                    <a:solidFill>
                      <a:schemeClr val="accent2">
                        <a:lumMod val="20000"/>
                        <a:lumOff val="80000"/>
                      </a:schemeClr>
                    </a:solidFill>
                  </a:tcPr>
                </a:tc>
                <a:tc>
                  <a:txBody>
                    <a:bodyPr/>
                    <a:lstStyle/>
                    <a:p>
                      <a:pPr marL="0" marR="0" algn="ctr" rtl="1">
                        <a:lnSpc>
                          <a:spcPct val="115000"/>
                        </a:lnSpc>
                        <a:spcBef>
                          <a:spcPts val="0"/>
                        </a:spcBef>
                        <a:spcAft>
                          <a:spcPts val="0"/>
                        </a:spcAft>
                      </a:pPr>
                      <a:r>
                        <a:rPr lang="ar-SA" sz="1200" dirty="0">
                          <a:cs typeface="B Koodak" pitchFamily="2" charset="-78"/>
                        </a:rPr>
                        <a:t>حجم و جمعیت مطالعه</a:t>
                      </a:r>
                      <a:endParaRPr lang="en-US" sz="1200" dirty="0">
                        <a:latin typeface="Calibri"/>
                        <a:ea typeface="Calibri"/>
                        <a:cs typeface="B Koodak" pitchFamily="2" charset="-78"/>
                      </a:endParaRPr>
                    </a:p>
                  </a:txBody>
                  <a:tcPr marL="58809" marR="58809" marT="0" marB="0" anchor="ctr">
                    <a:solidFill>
                      <a:schemeClr val="accent2">
                        <a:lumMod val="20000"/>
                        <a:lumOff val="80000"/>
                      </a:schemeClr>
                    </a:solidFill>
                  </a:tcPr>
                </a:tc>
                <a:tc>
                  <a:txBody>
                    <a:bodyPr/>
                    <a:lstStyle/>
                    <a:p>
                      <a:pPr marL="0" marR="0" algn="ctr" rtl="1">
                        <a:lnSpc>
                          <a:spcPct val="115000"/>
                        </a:lnSpc>
                        <a:spcBef>
                          <a:spcPts val="0"/>
                        </a:spcBef>
                        <a:spcAft>
                          <a:spcPts val="0"/>
                        </a:spcAft>
                      </a:pPr>
                      <a:r>
                        <a:rPr lang="ar-SA" sz="1200" dirty="0">
                          <a:cs typeface="B Koodak" pitchFamily="2" charset="-78"/>
                        </a:rPr>
                        <a:t>سال و محل طراحی مطالعه</a:t>
                      </a:r>
                      <a:endParaRPr lang="en-US" sz="1200" dirty="0">
                        <a:latin typeface="Calibri"/>
                        <a:ea typeface="Calibri"/>
                        <a:cs typeface="B Koodak" pitchFamily="2" charset="-78"/>
                      </a:endParaRPr>
                    </a:p>
                  </a:txBody>
                  <a:tcPr marL="58809" marR="58809" marT="0" marB="0" anchor="ctr">
                    <a:solidFill>
                      <a:schemeClr val="accent2">
                        <a:lumMod val="20000"/>
                        <a:lumOff val="80000"/>
                      </a:schemeClr>
                    </a:solidFill>
                  </a:tcPr>
                </a:tc>
                <a:tc>
                  <a:txBody>
                    <a:bodyPr/>
                    <a:lstStyle/>
                    <a:p>
                      <a:pPr marL="0" marR="0" algn="ctr" rtl="1">
                        <a:lnSpc>
                          <a:spcPct val="115000"/>
                        </a:lnSpc>
                        <a:spcBef>
                          <a:spcPts val="0"/>
                        </a:spcBef>
                        <a:spcAft>
                          <a:spcPts val="0"/>
                        </a:spcAft>
                      </a:pPr>
                      <a:r>
                        <a:rPr lang="ar-SA" sz="1400" dirty="0">
                          <a:cs typeface="B Koodak" pitchFamily="2" charset="-78"/>
                        </a:rPr>
                        <a:t>عنوان مقاله</a:t>
                      </a:r>
                      <a:endParaRPr lang="en-US" sz="1400" dirty="0">
                        <a:latin typeface="Calibri"/>
                        <a:ea typeface="Calibri"/>
                        <a:cs typeface="B Koodak" pitchFamily="2" charset="-78"/>
                      </a:endParaRPr>
                    </a:p>
                  </a:txBody>
                  <a:tcPr marL="58809" marR="58809" marT="0" marB="0" anchor="ctr">
                    <a:solidFill>
                      <a:schemeClr val="accent2">
                        <a:lumMod val="20000"/>
                        <a:lumOff val="80000"/>
                      </a:schemeClr>
                    </a:solidFill>
                  </a:tcPr>
                </a:tc>
                <a:tc>
                  <a:txBody>
                    <a:bodyPr/>
                    <a:lstStyle/>
                    <a:p>
                      <a:pPr marL="0" marR="0" algn="r">
                        <a:lnSpc>
                          <a:spcPct val="115000"/>
                        </a:lnSpc>
                        <a:spcBef>
                          <a:spcPts val="0"/>
                        </a:spcBef>
                        <a:spcAft>
                          <a:spcPts val="0"/>
                        </a:spcAft>
                      </a:pPr>
                      <a:endParaRPr lang="en-US" sz="1200" dirty="0">
                        <a:latin typeface="Calibri"/>
                        <a:ea typeface="Calibri"/>
                        <a:cs typeface="B Koodak" pitchFamily="2" charset="-78"/>
                      </a:endParaRPr>
                    </a:p>
                  </a:txBody>
                  <a:tcPr marL="58809" marR="58809" marT="0" marB="0" anchor="ctr">
                    <a:solidFill>
                      <a:schemeClr val="accent2">
                        <a:lumMod val="20000"/>
                        <a:lumOff val="80000"/>
                      </a:schemeClr>
                    </a:solidFill>
                  </a:tcPr>
                </a:tc>
              </a:tr>
              <a:tr h="1590463">
                <a:tc>
                  <a:txBody>
                    <a:bodyPr/>
                    <a:lstStyle/>
                    <a:p>
                      <a:pPr marL="0" marR="0" algn="just" rtl="1">
                        <a:spcBef>
                          <a:spcPts val="600"/>
                        </a:spcBef>
                        <a:spcAft>
                          <a:spcPts val="600"/>
                        </a:spcAft>
                      </a:pPr>
                      <a:r>
                        <a:rPr lang="fa-IR" sz="1200" kern="1200" dirty="0">
                          <a:cs typeface="B Koodak" pitchFamily="2" charset="-78"/>
                        </a:rPr>
                        <a:t>هنسن  و همکارانش در مطالعه ای به بررسی خطر مرگ  در بیماران دیابتی تازه تشخیص داده پرداختند. این مطالعه بر روی 1323 نفر افراد با دیابت تازه تشخیص داده شده در یک کوهورت انجام شد که حدودا 16 سال پیگیری داشت. در انتهای مطالعه مشخص شد افراد با دیابت تازه تشخیص داده شده نسبت به جمعیت مشابه هم سن خود که دیابت نداشته اند تقریبا 1.5 تا 2.5 برابر بیشتر در خطر مرگ قرار دارند. </a:t>
                      </a:r>
                      <a:endParaRPr lang="en-US" sz="1200" dirty="0">
                        <a:latin typeface="Calibri"/>
                        <a:ea typeface="Times New Roman"/>
                        <a:cs typeface="B Koodak" pitchFamily="2" charset="-78"/>
                      </a:endParaRPr>
                    </a:p>
                  </a:txBody>
                  <a:tcPr marL="58809" marR="58809" marT="0" marB="0" anchor="ctr"/>
                </a:tc>
                <a:tc>
                  <a:txBody>
                    <a:bodyPr/>
                    <a:lstStyle/>
                    <a:p>
                      <a:pPr marL="0" marR="0" algn="just" rtl="1">
                        <a:spcBef>
                          <a:spcPts val="0"/>
                        </a:spcBef>
                        <a:spcAft>
                          <a:spcPts val="0"/>
                        </a:spcAft>
                      </a:pPr>
                      <a:r>
                        <a:rPr lang="ar-SA" sz="1200">
                          <a:cs typeface="B Koodak" pitchFamily="2" charset="-78"/>
                        </a:rPr>
                        <a:t>با توجه به جمعیت مورد مطالعه ما مرگ را کمتر از حد تخمین زدیم ودیگر اینکه بسیاری از فاکتورهای مخدوش کننده را لحا ظ نکردیم</a:t>
                      </a:r>
                      <a:endParaRPr lang="en-US" sz="1200">
                        <a:latin typeface="Calibri"/>
                        <a:ea typeface="Times New Roman"/>
                        <a:cs typeface="B Koodak" pitchFamily="2" charset="-78"/>
                      </a:endParaRPr>
                    </a:p>
                  </a:txBody>
                  <a:tcPr marL="58809" marR="58809" marT="0" marB="0" anchor="ctr"/>
                </a:tc>
                <a:tc>
                  <a:txBody>
                    <a:bodyPr/>
                    <a:lstStyle/>
                    <a:p>
                      <a:pPr marL="0" marR="0" algn="ctr" rtl="1">
                        <a:spcBef>
                          <a:spcPts val="0"/>
                        </a:spcBef>
                        <a:spcAft>
                          <a:spcPts val="0"/>
                        </a:spcAft>
                      </a:pPr>
                      <a:endParaRPr lang="fa-IR" sz="1200" kern="1200" dirty="0" smtClean="0">
                        <a:cs typeface="B Koodak" pitchFamily="2" charset="-78"/>
                      </a:endParaRPr>
                    </a:p>
                    <a:p>
                      <a:pPr marL="0" marR="0" algn="ctr" rtl="1">
                        <a:spcBef>
                          <a:spcPts val="0"/>
                        </a:spcBef>
                        <a:spcAft>
                          <a:spcPts val="0"/>
                        </a:spcAft>
                      </a:pPr>
                      <a:r>
                        <a:rPr lang="en-US" sz="1200" kern="1200" dirty="0" smtClean="0">
                          <a:cs typeface="B Koodak" pitchFamily="2" charset="-78"/>
                        </a:rPr>
                        <a:t>N=1323</a:t>
                      </a:r>
                      <a:endParaRPr lang="fa-IR" sz="1200" kern="1200" dirty="0" smtClean="0">
                        <a:cs typeface="B Koodak" pitchFamily="2" charset="-78"/>
                      </a:endParaRPr>
                    </a:p>
                    <a:p>
                      <a:pPr marL="0" marR="0" algn="ctr" rtl="1">
                        <a:spcBef>
                          <a:spcPts val="0"/>
                        </a:spcBef>
                        <a:spcAft>
                          <a:spcPts val="0"/>
                        </a:spcAft>
                      </a:pPr>
                      <a:endParaRPr lang="en-US" sz="1200" dirty="0">
                        <a:cs typeface="B Koodak" pitchFamily="2" charset="-78"/>
                      </a:endParaRPr>
                    </a:p>
                    <a:p>
                      <a:pPr marL="0" marR="0" algn="ctr" rtl="1">
                        <a:spcBef>
                          <a:spcPts val="0"/>
                        </a:spcBef>
                        <a:spcAft>
                          <a:spcPts val="0"/>
                        </a:spcAft>
                      </a:pPr>
                      <a:r>
                        <a:rPr lang="en-US" sz="1200" kern="1200" dirty="0">
                          <a:cs typeface="B Koodak" pitchFamily="2" charset="-78"/>
                        </a:rPr>
                        <a:t>For 16y fallow up</a:t>
                      </a:r>
                      <a:endParaRPr lang="en-US" sz="1200" dirty="0">
                        <a:latin typeface="Calibri"/>
                        <a:ea typeface="Times New Roman"/>
                        <a:cs typeface="B Koodak" pitchFamily="2" charset="-78"/>
                      </a:endParaRPr>
                    </a:p>
                  </a:txBody>
                  <a:tcPr marL="58809" marR="58809" marT="0" marB="0" anchor="ctr"/>
                </a:tc>
                <a:tc>
                  <a:txBody>
                    <a:bodyPr/>
                    <a:lstStyle/>
                    <a:p>
                      <a:pPr marL="0" marR="0" algn="ctr" rtl="1">
                        <a:spcBef>
                          <a:spcPts val="0"/>
                        </a:spcBef>
                        <a:spcAft>
                          <a:spcPts val="0"/>
                        </a:spcAft>
                      </a:pPr>
                      <a:r>
                        <a:rPr lang="en-US" sz="1200" kern="1200" dirty="0">
                          <a:cs typeface="B Koodak" pitchFamily="2" charset="-78"/>
                        </a:rPr>
                        <a:t>1989-2006</a:t>
                      </a:r>
                      <a:endParaRPr lang="en-US" sz="1200" dirty="0">
                        <a:cs typeface="B Koodak" pitchFamily="2" charset="-78"/>
                      </a:endParaRPr>
                    </a:p>
                    <a:p>
                      <a:pPr marL="0" marR="0" algn="ctr" rtl="1">
                        <a:spcBef>
                          <a:spcPts val="0"/>
                        </a:spcBef>
                        <a:spcAft>
                          <a:spcPts val="0"/>
                        </a:spcAft>
                      </a:pPr>
                      <a:r>
                        <a:rPr lang="en-US" sz="1200" kern="1200" dirty="0">
                          <a:cs typeface="B Koodak" pitchFamily="2" charset="-78"/>
                        </a:rPr>
                        <a:t>Danish</a:t>
                      </a:r>
                      <a:endParaRPr lang="en-US" sz="1200" dirty="0">
                        <a:cs typeface="B Koodak" pitchFamily="2" charset="-78"/>
                      </a:endParaRPr>
                    </a:p>
                    <a:p>
                      <a:pPr marL="0" marR="0" algn="ctr" rtl="1">
                        <a:spcBef>
                          <a:spcPts val="0"/>
                        </a:spcBef>
                        <a:spcAft>
                          <a:spcPts val="0"/>
                        </a:spcAft>
                      </a:pPr>
                      <a:r>
                        <a:rPr lang="en-US" sz="1200" kern="1200" dirty="0">
                          <a:cs typeface="B Koodak" pitchFamily="2" charset="-78"/>
                        </a:rPr>
                        <a:t>Cohort </a:t>
                      </a:r>
                      <a:endParaRPr lang="en-US" sz="1200" dirty="0">
                        <a:latin typeface="Calibri"/>
                        <a:ea typeface="Times New Roman"/>
                        <a:cs typeface="B Koodak" pitchFamily="2" charset="-78"/>
                      </a:endParaRPr>
                    </a:p>
                  </a:txBody>
                  <a:tcPr marL="58809" marR="58809" marT="0" marB="0" anchor="ctr"/>
                </a:tc>
                <a:tc>
                  <a:txBody>
                    <a:bodyPr/>
                    <a:lstStyle/>
                    <a:p>
                      <a:pPr marL="0" marR="0" algn="l" rtl="1">
                        <a:lnSpc>
                          <a:spcPct val="115000"/>
                        </a:lnSpc>
                        <a:spcBef>
                          <a:spcPts val="0"/>
                        </a:spcBef>
                        <a:spcAft>
                          <a:spcPts val="1000"/>
                        </a:spcAft>
                      </a:pPr>
                      <a:r>
                        <a:rPr lang="en-US" sz="1200" kern="1800" dirty="0">
                          <a:cs typeface="B Koodak" pitchFamily="2" charset="-78"/>
                        </a:rPr>
                        <a:t>16-year excess all-cause mortality of newly diagnosed type 2 diabetic patients: a cohort study</a:t>
                      </a:r>
                      <a:endParaRPr lang="en-US" sz="1200" dirty="0">
                        <a:latin typeface="Calibri"/>
                        <a:ea typeface="Calibri"/>
                        <a:cs typeface="B Koodak" pitchFamily="2" charset="-78"/>
                      </a:endParaRPr>
                    </a:p>
                  </a:txBody>
                  <a:tcPr marL="58809" marR="58809" marT="0" marB="0" anchor="ctr"/>
                </a:tc>
                <a:tc>
                  <a:txBody>
                    <a:bodyPr/>
                    <a:lstStyle/>
                    <a:p>
                      <a:pPr marL="0" marR="0" algn="r" rtl="1">
                        <a:lnSpc>
                          <a:spcPct val="115000"/>
                        </a:lnSpc>
                        <a:spcBef>
                          <a:spcPts val="0"/>
                        </a:spcBef>
                        <a:spcAft>
                          <a:spcPts val="0"/>
                        </a:spcAft>
                      </a:pPr>
                      <a:r>
                        <a:rPr lang="ar-SA" sz="1100" dirty="0">
                          <a:cs typeface="B Koodak" pitchFamily="2" charset="-78"/>
                        </a:rPr>
                        <a:t>13</a:t>
                      </a:r>
                      <a:endParaRPr lang="en-US" sz="1100" dirty="0">
                        <a:latin typeface="Calibri"/>
                        <a:ea typeface="Calibri"/>
                        <a:cs typeface="B Koodak" pitchFamily="2" charset="-78"/>
                      </a:endParaRPr>
                    </a:p>
                  </a:txBody>
                  <a:tcPr marL="58809" marR="58809" marT="0" marB="0" anchor="ctr"/>
                </a:tc>
              </a:tr>
              <a:tr h="3048387">
                <a:tc>
                  <a:txBody>
                    <a:bodyPr/>
                    <a:lstStyle/>
                    <a:p>
                      <a:pPr marL="0" marR="0" algn="just" rtl="1">
                        <a:lnSpc>
                          <a:spcPct val="115000"/>
                        </a:lnSpc>
                        <a:spcBef>
                          <a:spcPts val="600"/>
                        </a:spcBef>
                        <a:spcAft>
                          <a:spcPts val="600"/>
                        </a:spcAft>
                      </a:pPr>
                      <a:r>
                        <a:rPr lang="ar-SA" sz="1200" dirty="0">
                          <a:cs typeface="B Koodak" pitchFamily="2" charset="-78"/>
                        </a:rPr>
                        <a:t>بر اساس تعریف دیابت و معیارهای ورود و خروج، 1045 نفر دیابتی و 5136 نفر غیر دیابتی مورد انالیز قرار گرفتند. روند تغییرات در دیابتی ها و غیردیابتی ها با بررسی اینترکشن مقایسه گردید. یک روند نزولی در تغییرات سطح کلسترول، تری گلیسیرید و</a:t>
                      </a:r>
                      <a:r>
                        <a:rPr lang="en-US" sz="1200" dirty="0">
                          <a:cs typeface="B Koodak" pitchFamily="2" charset="-78"/>
                        </a:rPr>
                        <a:t> LDL-C </a:t>
                      </a:r>
                      <a:r>
                        <a:rPr lang="ar-SA" sz="1200" dirty="0">
                          <a:cs typeface="B Koodak" pitchFamily="2" charset="-78"/>
                        </a:rPr>
                        <a:t>و</a:t>
                      </a:r>
                      <a:r>
                        <a:rPr lang="en-US" sz="1200" dirty="0">
                          <a:cs typeface="B Koodak" pitchFamily="2" charset="-78"/>
                        </a:rPr>
                        <a:t> non-HDL-C </a:t>
                      </a:r>
                      <a:r>
                        <a:rPr lang="ar-SA" sz="1200" dirty="0">
                          <a:cs typeface="B Koodak" pitchFamily="2" charset="-78"/>
                        </a:rPr>
                        <a:t>در هر دو گروه دیده شد.  اما 60 درصد از افراد دیابتی تا انتهای مطالعه  به سطح کنترلی</a:t>
                      </a:r>
                      <a:r>
                        <a:rPr lang="en-US" sz="1200" dirty="0">
                          <a:cs typeface="B Koodak" pitchFamily="2" charset="-78"/>
                        </a:rPr>
                        <a:t> HDL-C  </a:t>
                      </a:r>
                      <a:r>
                        <a:rPr lang="ar-SA" sz="1200" dirty="0">
                          <a:cs typeface="B Koodak" pitchFamily="2" charset="-78"/>
                        </a:rPr>
                        <a:t>و</a:t>
                      </a:r>
                      <a:r>
                        <a:rPr lang="en-US" sz="1200" dirty="0">
                          <a:cs typeface="B Koodak" pitchFamily="2" charset="-78"/>
                        </a:rPr>
                        <a:t> LDL-C </a:t>
                      </a:r>
                      <a:r>
                        <a:rPr lang="ar-SA" sz="1200" dirty="0">
                          <a:cs typeface="B Koodak" pitchFamily="2" charset="-78"/>
                        </a:rPr>
                        <a:t>نرسیده اند. زنان دیابتی با گذشت زمان سطح بالاتری از کنترل فشارخون را تجربه می کنند البته با این وجود، هنوز هم حدود 60 درصد از مردان و زنان دیابتی در انتهای مطالعه فشارخون بالا داشتند. روند چاقی عمومی و مرکزی در افراد غیر دیابتی روند فزاینده نشان داده است اما در افراد دیابتی این روند تنها در چاقی مرکزی دیده شده است (</a:t>
                      </a:r>
                      <a:r>
                        <a:rPr lang="ar-SA" sz="1200" dirty="0" smtClean="0">
                          <a:cs typeface="B Koodak" pitchFamily="2" charset="-78"/>
                        </a:rPr>
                        <a:t>48</a:t>
                      </a:r>
                      <a:r>
                        <a:rPr lang="en-US" sz="1200" dirty="0" smtClean="0">
                          <a:cs typeface="B Koodak" pitchFamily="2" charset="-78"/>
                        </a:rPr>
                        <a:t>(</a:t>
                      </a:r>
                      <a:r>
                        <a:rPr lang="fa-IR" sz="1200" dirty="0" smtClean="0">
                          <a:cs typeface="B Koodak" pitchFamily="2" charset="-78"/>
                        </a:rPr>
                        <a:t>.</a:t>
                      </a:r>
                      <a:endParaRPr lang="en-US" sz="1200" dirty="0">
                        <a:latin typeface="Calibri"/>
                        <a:ea typeface="Calibri"/>
                        <a:cs typeface="B Koodak" pitchFamily="2" charset="-78"/>
                      </a:endParaRPr>
                    </a:p>
                  </a:txBody>
                  <a:tcPr marL="58809" marR="58809" marT="0" marB="0" anchor="ctr"/>
                </a:tc>
                <a:tc>
                  <a:txBody>
                    <a:bodyPr/>
                    <a:lstStyle/>
                    <a:p>
                      <a:pPr marL="0" marR="0" algn="just" rtl="1">
                        <a:lnSpc>
                          <a:spcPct val="115000"/>
                        </a:lnSpc>
                        <a:spcBef>
                          <a:spcPts val="0"/>
                        </a:spcBef>
                        <a:spcAft>
                          <a:spcPts val="0"/>
                        </a:spcAft>
                      </a:pPr>
                      <a:r>
                        <a:rPr lang="ar-SA" sz="1200" dirty="0">
                          <a:cs typeface="B Koodak" pitchFamily="2" charset="-78"/>
                        </a:rPr>
                        <a:t>یکی از محدودیت های مطالعه این است که افراد به دلیل در کوهورت بود (اثر کوهورت) توجه بیشتری برای کنترل فاکتورهای خطر خودشان نسبت به جمعیت عادی نشان دهند. بنابراین ممکن است بار فاکتورهای خطر در جامعه بیشتر از موارد گزارش شده باشد</a:t>
                      </a:r>
                      <a:r>
                        <a:rPr lang="en-US" sz="1200" dirty="0">
                          <a:cs typeface="B Koodak" pitchFamily="2" charset="-78"/>
                        </a:rPr>
                        <a:t>/</a:t>
                      </a:r>
                      <a:endParaRPr lang="en-US" sz="1200" dirty="0">
                        <a:latin typeface="Calibri"/>
                        <a:ea typeface="Calibri"/>
                        <a:cs typeface="B Koodak" pitchFamily="2" charset="-78"/>
                      </a:endParaRPr>
                    </a:p>
                  </a:txBody>
                  <a:tcPr marL="58809" marR="58809" marT="0" marB="0" anchor="ctr"/>
                </a:tc>
                <a:tc>
                  <a:txBody>
                    <a:bodyPr/>
                    <a:lstStyle/>
                    <a:p>
                      <a:pPr marL="0" marR="0" algn="ctr" rtl="1">
                        <a:lnSpc>
                          <a:spcPct val="115000"/>
                        </a:lnSpc>
                        <a:spcBef>
                          <a:spcPts val="0"/>
                        </a:spcBef>
                        <a:spcAft>
                          <a:spcPts val="0"/>
                        </a:spcAft>
                      </a:pPr>
                      <a:r>
                        <a:rPr lang="en-US" sz="1200" dirty="0">
                          <a:cs typeface="B Koodak" pitchFamily="2" charset="-78"/>
                        </a:rPr>
                        <a:t>N=1045 </a:t>
                      </a:r>
                      <a:endParaRPr lang="fa-IR" sz="1200" dirty="0" smtClean="0">
                        <a:cs typeface="B Koodak" pitchFamily="2" charset="-78"/>
                      </a:endParaRPr>
                    </a:p>
                    <a:p>
                      <a:pPr marL="0" marR="0" algn="ctr" rtl="1">
                        <a:lnSpc>
                          <a:spcPct val="115000"/>
                        </a:lnSpc>
                        <a:spcBef>
                          <a:spcPts val="0"/>
                        </a:spcBef>
                        <a:spcAft>
                          <a:spcPts val="0"/>
                        </a:spcAft>
                      </a:pPr>
                      <a:endParaRPr lang="fa-IR" sz="1200" dirty="0" smtClean="0">
                        <a:cs typeface="B Koodak" pitchFamily="2" charset="-78"/>
                      </a:endParaRPr>
                    </a:p>
                    <a:p>
                      <a:pPr marL="0" marR="0" algn="ctr" rtl="1">
                        <a:lnSpc>
                          <a:spcPct val="115000"/>
                        </a:lnSpc>
                        <a:spcBef>
                          <a:spcPts val="0"/>
                        </a:spcBef>
                        <a:spcAft>
                          <a:spcPts val="0"/>
                        </a:spcAft>
                      </a:pPr>
                      <a:r>
                        <a:rPr lang="en-US" sz="1200" dirty="0" smtClean="0">
                          <a:cs typeface="B Koodak" pitchFamily="2" charset="-78"/>
                        </a:rPr>
                        <a:t>DM2 </a:t>
                      </a:r>
                      <a:r>
                        <a:rPr lang="en-US" sz="1200" dirty="0">
                          <a:cs typeface="B Koodak" pitchFamily="2" charset="-78"/>
                        </a:rPr>
                        <a:t>N=5136 DM FREE</a:t>
                      </a:r>
                      <a:endParaRPr lang="en-US" sz="1200" dirty="0">
                        <a:latin typeface="Calibri"/>
                        <a:ea typeface="Calibri"/>
                        <a:cs typeface="B Koodak" pitchFamily="2" charset="-78"/>
                      </a:endParaRPr>
                    </a:p>
                  </a:txBody>
                  <a:tcPr marL="58809" marR="58809" marT="0" marB="0" anchor="ctr"/>
                </a:tc>
                <a:tc>
                  <a:txBody>
                    <a:bodyPr/>
                    <a:lstStyle/>
                    <a:p>
                      <a:pPr marL="0" marR="0" algn="ctr" rtl="1">
                        <a:lnSpc>
                          <a:spcPct val="115000"/>
                        </a:lnSpc>
                        <a:spcBef>
                          <a:spcPts val="0"/>
                        </a:spcBef>
                        <a:spcAft>
                          <a:spcPts val="0"/>
                        </a:spcAft>
                      </a:pPr>
                      <a:r>
                        <a:rPr lang="en-US" sz="1200" dirty="0">
                          <a:cs typeface="B Koodak" pitchFamily="2" charset="-78"/>
                        </a:rPr>
                        <a:t>IRAN-TLGS 1999-2014</a:t>
                      </a:r>
                      <a:endParaRPr lang="en-US" sz="1200" dirty="0">
                        <a:latin typeface="Calibri"/>
                        <a:ea typeface="Calibri"/>
                        <a:cs typeface="B Koodak" pitchFamily="2" charset="-78"/>
                      </a:endParaRPr>
                    </a:p>
                  </a:txBody>
                  <a:tcPr marL="58809" marR="58809" marT="0" marB="0" anchor="ctr"/>
                </a:tc>
                <a:tc>
                  <a:txBody>
                    <a:bodyPr/>
                    <a:lstStyle/>
                    <a:p>
                      <a:pPr marL="0" marR="0" algn="l" rtl="1">
                        <a:lnSpc>
                          <a:spcPct val="115000"/>
                        </a:lnSpc>
                        <a:spcBef>
                          <a:spcPts val="0"/>
                        </a:spcBef>
                        <a:spcAft>
                          <a:spcPts val="0"/>
                        </a:spcAft>
                      </a:pPr>
                      <a:r>
                        <a:rPr lang="en-US" sz="1200" dirty="0">
                          <a:cs typeface="B Koodak" pitchFamily="2" charset="-78"/>
                        </a:rPr>
                        <a:t>Trends in Cardiovascular Disease Risk Factors in People with and without Diabetes Mellitus: A Middle Eastern Cohort Study</a:t>
                      </a:r>
                      <a:endParaRPr lang="en-US" sz="1200" dirty="0">
                        <a:latin typeface="Calibri"/>
                        <a:ea typeface="Calibri"/>
                        <a:cs typeface="B Koodak" pitchFamily="2" charset="-78"/>
                      </a:endParaRPr>
                    </a:p>
                  </a:txBody>
                  <a:tcPr marL="58809" marR="58809" marT="0" marB="0" anchor="ctr"/>
                </a:tc>
                <a:tc>
                  <a:txBody>
                    <a:bodyPr/>
                    <a:lstStyle/>
                    <a:p>
                      <a:pPr marL="0" marR="0" algn="r" rtl="1">
                        <a:lnSpc>
                          <a:spcPct val="115000"/>
                        </a:lnSpc>
                        <a:spcBef>
                          <a:spcPts val="0"/>
                        </a:spcBef>
                        <a:spcAft>
                          <a:spcPts val="0"/>
                        </a:spcAft>
                      </a:pPr>
                      <a:r>
                        <a:rPr lang="ar-SA" sz="1100" dirty="0">
                          <a:cs typeface="B Koodak" pitchFamily="2" charset="-78"/>
                        </a:rPr>
                        <a:t>14</a:t>
                      </a:r>
                      <a:endParaRPr lang="en-US" sz="1100" dirty="0">
                        <a:latin typeface="Calibri"/>
                        <a:ea typeface="Calibri"/>
                        <a:cs typeface="B Koodak" pitchFamily="2" charset="-78"/>
                      </a:endParaRPr>
                    </a:p>
                  </a:txBody>
                  <a:tcPr marL="58809" marR="58809" marT="0" marB="0" anchor="ctr"/>
                </a:tc>
              </a:tr>
              <a:tr h="1685671">
                <a:tc>
                  <a:txBody>
                    <a:bodyPr/>
                    <a:lstStyle/>
                    <a:p>
                      <a:pPr marL="0" marR="0" algn="just" rtl="1">
                        <a:lnSpc>
                          <a:spcPct val="115000"/>
                        </a:lnSpc>
                        <a:spcBef>
                          <a:spcPts val="600"/>
                        </a:spcBef>
                        <a:spcAft>
                          <a:spcPts val="600"/>
                        </a:spcAft>
                      </a:pPr>
                      <a:r>
                        <a:rPr lang="fa-IR" sz="1200" dirty="0" smtClean="0">
                          <a:latin typeface="Calibri"/>
                          <a:ea typeface="Calibri"/>
                          <a:cs typeface="B Koodak" pitchFamily="2" charset="-78"/>
                        </a:rPr>
                        <a:t>در میان بزرگسالان با دیابت در امریکا </a:t>
                      </a:r>
                      <a:r>
                        <a:rPr kumimoji="0" lang="ar-SA" sz="1200" kern="1200" dirty="0" smtClean="0">
                          <a:solidFill>
                            <a:schemeClr val="dk1"/>
                          </a:solidFill>
                          <a:latin typeface="+mn-lt"/>
                          <a:ea typeface="+mn-ea"/>
                          <a:cs typeface="B Koodak" pitchFamily="2" charset="-78"/>
                        </a:rPr>
                        <a:t>مهم ترین فاکتورهای خطر برای ایجاد مرگ شامل </a:t>
                      </a:r>
                      <a:r>
                        <a:rPr kumimoji="0" lang="en-US" sz="1200" kern="1200" dirty="0" smtClean="0">
                          <a:solidFill>
                            <a:schemeClr val="dk1"/>
                          </a:solidFill>
                          <a:latin typeface="+mn-lt"/>
                          <a:ea typeface="+mn-ea"/>
                          <a:cs typeface="B Koodak" pitchFamily="2" charset="-78"/>
                        </a:rPr>
                        <a:t>A1C&gt;8</a:t>
                      </a:r>
                      <a:r>
                        <a:rPr kumimoji="0" lang="fa-IR" sz="1200" kern="1200" dirty="0" smtClean="0">
                          <a:solidFill>
                            <a:schemeClr val="dk1"/>
                          </a:solidFill>
                          <a:latin typeface="+mn-lt"/>
                          <a:ea typeface="+mn-ea"/>
                          <a:cs typeface="B Koodak" pitchFamily="2" charset="-78"/>
                        </a:rPr>
                        <a:t>وعدم فعالیت فیزیکی وسیگار</a:t>
                      </a:r>
                      <a:r>
                        <a:rPr kumimoji="0" lang="ar-SA" sz="1200" kern="1200" dirty="0" smtClean="0">
                          <a:solidFill>
                            <a:schemeClr val="dk1"/>
                          </a:solidFill>
                          <a:latin typeface="+mn-lt"/>
                          <a:ea typeface="+mn-ea"/>
                          <a:cs typeface="B Koodak" pitchFamily="2" charset="-78"/>
                        </a:rPr>
                        <a:t>بودند که مقدار نسبت مخاطره برای آنها به ترتیب برابر با</a:t>
                      </a:r>
                      <a:r>
                        <a:rPr kumimoji="0" lang="fa-IR" sz="1200" kern="1200" dirty="0" smtClean="0">
                          <a:solidFill>
                            <a:schemeClr val="dk1"/>
                          </a:solidFill>
                          <a:latin typeface="+mn-lt"/>
                          <a:ea typeface="+mn-ea"/>
                          <a:cs typeface="B Koodak" pitchFamily="2" charset="-78"/>
                        </a:rPr>
                        <a:t> 1.58</a:t>
                      </a:r>
                      <a:r>
                        <a:rPr kumimoji="0" lang="ar-SA" sz="1200" kern="1200" dirty="0" smtClean="0">
                          <a:solidFill>
                            <a:schemeClr val="dk1"/>
                          </a:solidFill>
                          <a:latin typeface="+mn-lt"/>
                          <a:ea typeface="+mn-ea"/>
                          <a:cs typeface="B Koodak" pitchFamily="2" charset="-78"/>
                        </a:rPr>
                        <a:t>،</a:t>
                      </a:r>
                      <a:r>
                        <a:rPr kumimoji="0" lang="fa-IR" sz="1200" kern="1200" dirty="0" smtClean="0">
                          <a:solidFill>
                            <a:schemeClr val="dk1"/>
                          </a:solidFill>
                          <a:latin typeface="+mn-lt"/>
                          <a:ea typeface="+mn-ea"/>
                          <a:cs typeface="B Koodak" pitchFamily="2" charset="-78"/>
                        </a:rPr>
                        <a:t>1.65</a:t>
                      </a:r>
                      <a:r>
                        <a:rPr kumimoji="0" lang="ar-SA" sz="1200" kern="1200" dirty="0" smtClean="0">
                          <a:solidFill>
                            <a:schemeClr val="dk1"/>
                          </a:solidFill>
                          <a:latin typeface="+mn-lt"/>
                          <a:ea typeface="+mn-ea"/>
                          <a:cs typeface="B Koodak" pitchFamily="2" charset="-78"/>
                        </a:rPr>
                        <a:t>، </a:t>
                      </a:r>
                      <a:r>
                        <a:rPr kumimoji="0" lang="fa-IR" sz="1200" kern="1200" dirty="0" smtClean="0">
                          <a:solidFill>
                            <a:schemeClr val="dk1"/>
                          </a:solidFill>
                          <a:latin typeface="+mn-lt"/>
                          <a:ea typeface="+mn-ea"/>
                          <a:cs typeface="B Koodak" pitchFamily="2" charset="-78"/>
                        </a:rPr>
                        <a:t>1.77</a:t>
                      </a:r>
                      <a:r>
                        <a:rPr kumimoji="0" lang="ar-SA" sz="1200" kern="1200" dirty="0" smtClean="0">
                          <a:solidFill>
                            <a:schemeClr val="dk1"/>
                          </a:solidFill>
                          <a:latin typeface="+mn-lt"/>
                          <a:ea typeface="+mn-ea"/>
                          <a:cs typeface="B Koodak" pitchFamily="2" charset="-78"/>
                        </a:rPr>
                        <a:t>، بوده </a:t>
                      </a:r>
                      <a:r>
                        <a:rPr kumimoji="0" lang="fa-IR" sz="1200" kern="1200" dirty="0" smtClean="0">
                          <a:solidFill>
                            <a:schemeClr val="dk1"/>
                          </a:solidFill>
                          <a:latin typeface="+mn-lt"/>
                          <a:ea typeface="+mn-ea"/>
                          <a:cs typeface="B Koodak" pitchFamily="2" charset="-78"/>
                        </a:rPr>
                        <a:t>و</a:t>
                      </a:r>
                      <a:r>
                        <a:rPr kumimoji="0" lang="ar-SA" sz="1200" kern="1200" dirty="0" smtClean="0">
                          <a:solidFill>
                            <a:schemeClr val="dk1"/>
                          </a:solidFill>
                          <a:latin typeface="+mn-lt"/>
                          <a:ea typeface="+mn-ea"/>
                          <a:cs typeface="B Koodak" pitchFamily="2" charset="-78"/>
                        </a:rPr>
                        <a:t>مقدار خطر منتسب</a:t>
                      </a:r>
                      <a:r>
                        <a:rPr kumimoji="0" lang="fa-IR" sz="1200" kern="1200" dirty="0" smtClean="0">
                          <a:solidFill>
                            <a:schemeClr val="dk1"/>
                          </a:solidFill>
                          <a:latin typeface="+mn-lt"/>
                          <a:ea typeface="+mn-ea"/>
                          <a:cs typeface="B Koodak" pitchFamily="2" charset="-78"/>
                        </a:rPr>
                        <a:t> انها به ترتیب %15.3 و% 6.4</a:t>
                      </a:r>
                      <a:r>
                        <a:rPr kumimoji="0" lang="fa-IR" sz="1200" kern="1200" baseline="0" dirty="0" smtClean="0">
                          <a:solidFill>
                            <a:schemeClr val="dk1"/>
                          </a:solidFill>
                          <a:latin typeface="+mn-lt"/>
                          <a:ea typeface="+mn-ea"/>
                          <a:cs typeface="B Koodak" pitchFamily="2" charset="-78"/>
                        </a:rPr>
                        <a:t> و% 7.5  </a:t>
                      </a:r>
                      <a:r>
                        <a:rPr kumimoji="0" lang="fa-IR" sz="1200" kern="1200" baseline="0" dirty="0" smtClean="0">
                          <a:solidFill>
                            <a:schemeClr val="dk1"/>
                          </a:solidFill>
                          <a:latin typeface="+mn-lt"/>
                          <a:ea typeface="+mn-ea"/>
                          <a:cs typeface="B Koodak" pitchFamily="2" charset="-78"/>
                        </a:rPr>
                        <a:t>بود.</a:t>
                      </a:r>
                      <a:endParaRPr lang="en-US" sz="1200" dirty="0">
                        <a:latin typeface="Calibri"/>
                        <a:ea typeface="Calibri"/>
                        <a:cs typeface="B Koodak" pitchFamily="2" charset="-78"/>
                      </a:endParaRPr>
                    </a:p>
                  </a:txBody>
                  <a:tcPr marL="58809" marR="58809" marT="0" marB="0" anchor="ctr">
                    <a:solidFill>
                      <a:srgbClr val="FFFFCC"/>
                    </a:solidFill>
                  </a:tcPr>
                </a:tc>
                <a:tc>
                  <a:txBody>
                    <a:bodyPr/>
                    <a:lstStyle/>
                    <a:p>
                      <a:pPr marL="0" marR="0" algn="justLow" rtl="1">
                        <a:lnSpc>
                          <a:spcPct val="115000"/>
                        </a:lnSpc>
                        <a:spcBef>
                          <a:spcPts val="0"/>
                        </a:spcBef>
                        <a:spcAft>
                          <a:spcPts val="0"/>
                        </a:spcAft>
                      </a:pPr>
                      <a:r>
                        <a:rPr lang="fa-IR" sz="1200" dirty="0" smtClean="0">
                          <a:latin typeface="Calibri"/>
                          <a:ea typeface="Calibri"/>
                          <a:cs typeface="B Koodak" pitchFamily="2" charset="-78"/>
                        </a:rPr>
                        <a:t>پرسشنامه</a:t>
                      </a:r>
                      <a:r>
                        <a:rPr lang="fa-IR" sz="1200" baseline="0" dirty="0" smtClean="0">
                          <a:latin typeface="Calibri"/>
                          <a:ea typeface="Calibri"/>
                          <a:cs typeface="B Koodak" pitchFamily="2" charset="-78"/>
                        </a:rPr>
                        <a:t> فردی در مورد وضعیت سلامتی وسط فعالیت فیزیکی</a:t>
                      </a:r>
                      <a:endParaRPr lang="en-US" sz="1200" dirty="0">
                        <a:latin typeface="Calibri"/>
                        <a:ea typeface="Calibri"/>
                        <a:cs typeface="B Koodak" pitchFamily="2" charset="-78"/>
                      </a:endParaRPr>
                    </a:p>
                  </a:txBody>
                  <a:tcPr marL="58809" marR="58809" marT="0" marB="0" anchor="ctr">
                    <a:solidFill>
                      <a:srgbClr val="FFFFCC"/>
                    </a:solidFill>
                  </a:tcPr>
                </a:tc>
                <a:tc>
                  <a:txBody>
                    <a:bodyPr/>
                    <a:lstStyle/>
                    <a:p>
                      <a:pPr marL="0" marR="0" algn="ctr" rtl="1">
                        <a:lnSpc>
                          <a:spcPct val="115000"/>
                        </a:lnSpc>
                        <a:spcBef>
                          <a:spcPts val="0"/>
                        </a:spcBef>
                        <a:spcAft>
                          <a:spcPts val="0"/>
                        </a:spcAft>
                      </a:pPr>
                      <a:r>
                        <a:rPr lang="en-US" sz="1200" dirty="0" smtClean="0">
                          <a:latin typeface="+mn-lt"/>
                          <a:cs typeface="B Koodak" pitchFamily="2" charset="-78"/>
                        </a:rPr>
                        <a:t>N=1507 </a:t>
                      </a:r>
                      <a:endParaRPr lang="fa-IR" sz="1200" dirty="0" smtClean="0">
                        <a:latin typeface="+mn-lt"/>
                        <a:cs typeface="B Koodak" pitchFamily="2" charset="-78"/>
                      </a:endParaRPr>
                    </a:p>
                    <a:p>
                      <a:pPr marL="0" marR="0" algn="ctr" rtl="1">
                        <a:lnSpc>
                          <a:spcPct val="115000"/>
                        </a:lnSpc>
                        <a:spcBef>
                          <a:spcPts val="0"/>
                        </a:spcBef>
                        <a:spcAft>
                          <a:spcPts val="0"/>
                        </a:spcAft>
                      </a:pPr>
                      <a:endParaRPr lang="fa-IR" sz="1200" dirty="0" smtClean="0">
                        <a:latin typeface="+mn-lt"/>
                        <a:cs typeface="B Koodak" pitchFamily="2" charset="-78"/>
                      </a:endParaRPr>
                    </a:p>
                    <a:p>
                      <a:pPr marL="0" marR="0" algn="ctr" rtl="1">
                        <a:lnSpc>
                          <a:spcPct val="115000"/>
                        </a:lnSpc>
                        <a:spcBef>
                          <a:spcPts val="0"/>
                        </a:spcBef>
                        <a:spcAft>
                          <a:spcPts val="0"/>
                        </a:spcAft>
                      </a:pPr>
                      <a:r>
                        <a:rPr lang="en-US" sz="1200" dirty="0" smtClean="0">
                          <a:latin typeface="+mn-lt"/>
                          <a:cs typeface="B Koodak" pitchFamily="2" charset="-78"/>
                        </a:rPr>
                        <a:t>Age &gt; 17</a:t>
                      </a:r>
                    </a:p>
                    <a:p>
                      <a:pPr marL="0" marR="0" algn="ctr" rtl="1">
                        <a:lnSpc>
                          <a:spcPct val="115000"/>
                        </a:lnSpc>
                        <a:spcBef>
                          <a:spcPts val="0"/>
                        </a:spcBef>
                        <a:spcAft>
                          <a:spcPts val="0"/>
                        </a:spcAft>
                      </a:pPr>
                      <a:endParaRPr lang="en-US" sz="1200" dirty="0" smtClean="0">
                        <a:latin typeface="+mn-lt"/>
                        <a:ea typeface="Calibri"/>
                        <a:cs typeface="B Koodak" pitchFamily="2" charset="-78"/>
                      </a:endParaRPr>
                    </a:p>
                    <a:p>
                      <a:pPr marL="0" marR="0" algn="ctr" rtl="1">
                        <a:lnSpc>
                          <a:spcPct val="115000"/>
                        </a:lnSpc>
                        <a:spcBef>
                          <a:spcPts val="0"/>
                        </a:spcBef>
                        <a:spcAft>
                          <a:spcPts val="0"/>
                        </a:spcAft>
                      </a:pPr>
                      <a:endParaRPr lang="en-US" sz="1200" dirty="0">
                        <a:latin typeface="+mn-lt"/>
                        <a:ea typeface="Calibri"/>
                        <a:cs typeface="B Koodak" pitchFamily="2" charset="-78"/>
                      </a:endParaRPr>
                    </a:p>
                  </a:txBody>
                  <a:tcPr marL="58809" marR="58809" marT="0" marB="0" anchor="ctr">
                    <a:solidFill>
                      <a:srgbClr val="FFFFCC"/>
                    </a:solidFill>
                  </a:tcP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en-US" sz="1200" dirty="0" smtClean="0">
                          <a:latin typeface="+mn-lt"/>
                          <a:ea typeface="Calibri"/>
                          <a:cs typeface="B Koodak" pitchFamily="2" charset="-78"/>
                        </a:rPr>
                        <a:t>DIABETES CARE, 2010</a:t>
                      </a:r>
                      <a:endParaRPr lang="fa-IR" sz="1200" dirty="0" smtClean="0">
                        <a:latin typeface="+mn-lt"/>
                        <a:ea typeface="Calibri"/>
                        <a:cs typeface="B Koodak" pitchFamily="2" charset="-78"/>
                      </a:endParaRPr>
                    </a:p>
                    <a:p>
                      <a:pPr marL="0" marR="0" indent="0" algn="ctr" defTabSz="914400" rtl="1" eaLnBrk="1" fontAlgn="auto" latinLnBrk="0" hangingPunct="1">
                        <a:lnSpc>
                          <a:spcPct val="115000"/>
                        </a:lnSpc>
                        <a:spcBef>
                          <a:spcPts val="0"/>
                        </a:spcBef>
                        <a:spcAft>
                          <a:spcPts val="0"/>
                        </a:spcAft>
                        <a:buClrTx/>
                        <a:buSzTx/>
                        <a:buFontTx/>
                        <a:buNone/>
                        <a:tabLst/>
                        <a:defRPr/>
                      </a:pPr>
                      <a:r>
                        <a:rPr lang="en-US" sz="1200" dirty="0" smtClean="0">
                          <a:latin typeface="+mn-lt"/>
                          <a:ea typeface="Calibri"/>
                          <a:cs typeface="B Koodak" pitchFamily="2" charset="-78"/>
                        </a:rPr>
                        <a:t>(NHANES III)</a:t>
                      </a:r>
                      <a:endParaRPr lang="en-US" sz="1200" dirty="0">
                        <a:latin typeface="+mn-lt"/>
                        <a:ea typeface="Calibri"/>
                        <a:cs typeface="B Koodak" pitchFamily="2" charset="-78"/>
                      </a:endParaRPr>
                    </a:p>
                  </a:txBody>
                  <a:tcPr marL="58809" marR="58809" marT="0" marB="0" anchor="ctr">
                    <a:solidFill>
                      <a:srgbClr val="FFFFCC"/>
                    </a:solidFill>
                  </a:tcPr>
                </a:tc>
                <a:tc>
                  <a:txBody>
                    <a:bodyPr/>
                    <a:lstStyle/>
                    <a:p>
                      <a:pPr marL="0" marR="0" indent="0" algn="l" defTabSz="914400" rtl="1" eaLnBrk="1" fontAlgn="auto" latinLnBrk="0" hangingPunct="1">
                        <a:lnSpc>
                          <a:spcPct val="115000"/>
                        </a:lnSpc>
                        <a:spcBef>
                          <a:spcPts val="0"/>
                        </a:spcBef>
                        <a:spcAft>
                          <a:spcPts val="0"/>
                        </a:spcAft>
                        <a:buClrTx/>
                        <a:buSzTx/>
                        <a:buFontTx/>
                        <a:buNone/>
                        <a:tabLst/>
                        <a:defRPr/>
                      </a:pPr>
                      <a:r>
                        <a:rPr lang="en-US" sz="1200" dirty="0" smtClean="0">
                          <a:latin typeface="+mn-lt"/>
                          <a:ea typeface="Calibri"/>
                          <a:cs typeface="B Koodak" pitchFamily="2" charset="-78"/>
                        </a:rPr>
                        <a:t>All-Cause Mortality Risk Among a National</a:t>
                      </a:r>
                    </a:p>
                    <a:p>
                      <a:pPr marL="0" marR="0" indent="0" algn="l" defTabSz="914400" rtl="1" eaLnBrk="1" fontAlgn="auto" latinLnBrk="0" hangingPunct="1">
                        <a:lnSpc>
                          <a:spcPct val="115000"/>
                        </a:lnSpc>
                        <a:spcBef>
                          <a:spcPts val="0"/>
                        </a:spcBef>
                        <a:spcAft>
                          <a:spcPts val="0"/>
                        </a:spcAft>
                        <a:buClrTx/>
                        <a:buSzTx/>
                        <a:buFontTx/>
                        <a:buNone/>
                        <a:tabLst/>
                        <a:defRPr/>
                      </a:pPr>
                      <a:r>
                        <a:rPr lang="en-US" sz="1200" dirty="0" smtClean="0">
                          <a:latin typeface="+mn-lt"/>
                          <a:ea typeface="Calibri"/>
                          <a:cs typeface="B Koodak" pitchFamily="2" charset="-78"/>
                        </a:rPr>
                        <a:t>Sample of Individuals With Diabetes</a:t>
                      </a:r>
                      <a:endParaRPr lang="en-US" sz="1200" dirty="0">
                        <a:latin typeface="+mn-lt"/>
                        <a:ea typeface="Calibri"/>
                        <a:cs typeface="B Koodak" pitchFamily="2" charset="-78"/>
                      </a:endParaRPr>
                    </a:p>
                  </a:txBody>
                  <a:tcPr marL="58809" marR="58809" marT="0" marB="0" anchor="ctr">
                    <a:solidFill>
                      <a:srgbClr val="FFFFCC"/>
                    </a:solidFill>
                  </a:tcPr>
                </a:tc>
                <a:tc>
                  <a:txBody>
                    <a:bodyPr/>
                    <a:lstStyle/>
                    <a:p>
                      <a:pPr marL="0" marR="0" algn="r" rtl="1">
                        <a:lnSpc>
                          <a:spcPct val="115000"/>
                        </a:lnSpc>
                        <a:spcBef>
                          <a:spcPts val="0"/>
                        </a:spcBef>
                        <a:spcAft>
                          <a:spcPts val="0"/>
                        </a:spcAft>
                      </a:pPr>
                      <a:r>
                        <a:rPr lang="fa-IR" sz="1100" dirty="0" smtClean="0">
                          <a:latin typeface="Calibri"/>
                          <a:ea typeface="Calibri"/>
                          <a:cs typeface="B Koodak" pitchFamily="2" charset="-78"/>
                        </a:rPr>
                        <a:t>15</a:t>
                      </a:r>
                      <a:endParaRPr lang="en-US" sz="1100" dirty="0">
                        <a:latin typeface="Calibri"/>
                        <a:ea typeface="Calibri"/>
                        <a:cs typeface="B Koodak" pitchFamily="2" charset="-78"/>
                      </a:endParaRPr>
                    </a:p>
                  </a:txBody>
                  <a:tcPr marL="58809" marR="58809" marT="0" marB="0" anchor="ctr">
                    <a:solidFill>
                      <a:srgbClr val="FFFFCC"/>
                    </a:solidFill>
                  </a:tcPr>
                </a:tc>
              </a:tr>
            </a:tbl>
          </a:graphicData>
        </a:graphic>
      </p:graphicFrame>
      <p:graphicFrame>
        <p:nvGraphicFramePr>
          <p:cNvPr id="6" name="Table 5"/>
          <p:cNvGraphicFramePr>
            <a:graphicFrameLocks noGrp="1"/>
          </p:cNvGraphicFramePr>
          <p:nvPr/>
        </p:nvGraphicFramePr>
        <p:xfrm>
          <a:off x="1219200" y="685800"/>
          <a:ext cx="7696201" cy="4101084"/>
        </p:xfrm>
        <a:graphic>
          <a:graphicData uri="http://schemas.openxmlformats.org/drawingml/2006/table">
            <a:tbl>
              <a:tblPr>
                <a:tableStyleId>{1FECB4D8-DB02-4DC6-A0A2-4F2EBAE1DC90}</a:tableStyleId>
              </a:tblPr>
              <a:tblGrid>
                <a:gridCol w="2743200"/>
                <a:gridCol w="1447800"/>
                <a:gridCol w="990600"/>
                <a:gridCol w="914400"/>
                <a:gridCol w="1219200"/>
                <a:gridCol w="381001"/>
              </a:tblGrid>
              <a:tr h="609677">
                <a:tc>
                  <a:txBody>
                    <a:bodyPr/>
                    <a:lstStyle/>
                    <a:p>
                      <a:pPr marL="0" marR="0" algn="ctr" rtl="1">
                        <a:lnSpc>
                          <a:spcPct val="115000"/>
                        </a:lnSpc>
                        <a:spcBef>
                          <a:spcPts val="0"/>
                        </a:spcBef>
                        <a:spcAft>
                          <a:spcPts val="0"/>
                        </a:spcAft>
                      </a:pPr>
                      <a:r>
                        <a:rPr lang="ar-SA" sz="2000" dirty="0">
                          <a:cs typeface="B Koodak" pitchFamily="2" charset="-78"/>
                        </a:rPr>
                        <a:t>نتايج</a:t>
                      </a:r>
                      <a:endParaRPr lang="en-US" sz="2000" dirty="0">
                        <a:latin typeface="Calibri"/>
                        <a:ea typeface="Calibri"/>
                        <a:cs typeface="B Koodak" pitchFamily="2" charset="-78"/>
                      </a:endParaRPr>
                    </a:p>
                  </a:txBody>
                  <a:tcPr marL="58809" marR="58809" marT="0" marB="0" anchor="ctr">
                    <a:solidFill>
                      <a:schemeClr val="accent2">
                        <a:lumMod val="20000"/>
                        <a:lumOff val="80000"/>
                      </a:schemeClr>
                    </a:solidFill>
                  </a:tcPr>
                </a:tc>
                <a:tc>
                  <a:txBody>
                    <a:bodyPr/>
                    <a:lstStyle/>
                    <a:p>
                      <a:pPr marL="0" marR="0" algn="ctr" rtl="1">
                        <a:lnSpc>
                          <a:spcPct val="115000"/>
                        </a:lnSpc>
                        <a:spcBef>
                          <a:spcPts val="0"/>
                        </a:spcBef>
                        <a:spcAft>
                          <a:spcPts val="0"/>
                        </a:spcAft>
                      </a:pPr>
                      <a:r>
                        <a:rPr lang="ar-SA" sz="2000" dirty="0">
                          <a:cs typeface="B Koodak" pitchFamily="2" charset="-78"/>
                        </a:rPr>
                        <a:t>محدودیت</a:t>
                      </a:r>
                      <a:endParaRPr lang="en-US" sz="2000" dirty="0">
                        <a:latin typeface="Calibri"/>
                        <a:ea typeface="Calibri"/>
                        <a:cs typeface="B Koodak" pitchFamily="2" charset="-78"/>
                      </a:endParaRPr>
                    </a:p>
                  </a:txBody>
                  <a:tcPr marL="58809" marR="58809" marT="0" marB="0" anchor="ctr">
                    <a:solidFill>
                      <a:schemeClr val="accent2">
                        <a:lumMod val="20000"/>
                        <a:lumOff val="80000"/>
                      </a:schemeClr>
                    </a:solidFill>
                  </a:tcPr>
                </a:tc>
                <a:tc>
                  <a:txBody>
                    <a:bodyPr/>
                    <a:lstStyle/>
                    <a:p>
                      <a:pPr marL="0" marR="0" algn="ctr" rtl="1">
                        <a:lnSpc>
                          <a:spcPct val="115000"/>
                        </a:lnSpc>
                        <a:spcBef>
                          <a:spcPts val="0"/>
                        </a:spcBef>
                        <a:spcAft>
                          <a:spcPts val="0"/>
                        </a:spcAft>
                      </a:pPr>
                      <a:r>
                        <a:rPr lang="ar-SA" sz="1800" dirty="0">
                          <a:cs typeface="B Koodak" pitchFamily="2" charset="-78"/>
                        </a:rPr>
                        <a:t>حجم و جمعیت مطالعه</a:t>
                      </a:r>
                      <a:endParaRPr lang="en-US" sz="1800" dirty="0">
                        <a:latin typeface="Calibri"/>
                        <a:ea typeface="Calibri"/>
                        <a:cs typeface="B Koodak" pitchFamily="2" charset="-78"/>
                      </a:endParaRPr>
                    </a:p>
                  </a:txBody>
                  <a:tcPr marL="58809" marR="58809" marT="0" marB="0" anchor="ctr">
                    <a:solidFill>
                      <a:schemeClr val="accent2">
                        <a:lumMod val="20000"/>
                        <a:lumOff val="80000"/>
                      </a:schemeClr>
                    </a:solidFill>
                  </a:tcPr>
                </a:tc>
                <a:tc>
                  <a:txBody>
                    <a:bodyPr/>
                    <a:lstStyle/>
                    <a:p>
                      <a:pPr marL="0" marR="0" algn="ctr" rtl="1">
                        <a:lnSpc>
                          <a:spcPct val="115000"/>
                        </a:lnSpc>
                        <a:spcBef>
                          <a:spcPts val="0"/>
                        </a:spcBef>
                        <a:spcAft>
                          <a:spcPts val="0"/>
                        </a:spcAft>
                      </a:pPr>
                      <a:r>
                        <a:rPr lang="ar-SA" sz="1800" dirty="0">
                          <a:cs typeface="B Koodak" pitchFamily="2" charset="-78"/>
                        </a:rPr>
                        <a:t>سال و محل طراحی مطالعه</a:t>
                      </a:r>
                      <a:endParaRPr lang="en-US" sz="1800" dirty="0">
                        <a:latin typeface="Calibri"/>
                        <a:ea typeface="Calibri"/>
                        <a:cs typeface="B Koodak" pitchFamily="2" charset="-78"/>
                      </a:endParaRPr>
                    </a:p>
                  </a:txBody>
                  <a:tcPr marL="58809" marR="58809" marT="0" marB="0" anchor="ctr">
                    <a:solidFill>
                      <a:schemeClr val="accent2">
                        <a:lumMod val="20000"/>
                        <a:lumOff val="80000"/>
                      </a:schemeClr>
                    </a:solidFill>
                  </a:tcPr>
                </a:tc>
                <a:tc>
                  <a:txBody>
                    <a:bodyPr/>
                    <a:lstStyle/>
                    <a:p>
                      <a:pPr marL="0" marR="0" algn="ctr" rtl="1">
                        <a:lnSpc>
                          <a:spcPct val="115000"/>
                        </a:lnSpc>
                        <a:spcBef>
                          <a:spcPts val="0"/>
                        </a:spcBef>
                        <a:spcAft>
                          <a:spcPts val="0"/>
                        </a:spcAft>
                      </a:pPr>
                      <a:r>
                        <a:rPr lang="ar-SA" sz="2000" dirty="0">
                          <a:cs typeface="B Koodak" pitchFamily="2" charset="-78"/>
                        </a:rPr>
                        <a:t>عنوان مقاله</a:t>
                      </a:r>
                      <a:endParaRPr lang="en-US" sz="2000" dirty="0">
                        <a:latin typeface="Calibri"/>
                        <a:ea typeface="Calibri"/>
                        <a:cs typeface="B Koodak" pitchFamily="2" charset="-78"/>
                      </a:endParaRPr>
                    </a:p>
                  </a:txBody>
                  <a:tcPr marL="58809" marR="58809" marT="0" marB="0" anchor="ctr">
                    <a:solidFill>
                      <a:schemeClr val="accent2">
                        <a:lumMod val="20000"/>
                        <a:lumOff val="80000"/>
                      </a:schemeClr>
                    </a:solidFill>
                  </a:tcPr>
                </a:tc>
                <a:tc>
                  <a:txBody>
                    <a:bodyPr/>
                    <a:lstStyle/>
                    <a:p>
                      <a:pPr marL="0" marR="0" algn="r">
                        <a:lnSpc>
                          <a:spcPct val="115000"/>
                        </a:lnSpc>
                        <a:spcBef>
                          <a:spcPts val="0"/>
                        </a:spcBef>
                        <a:spcAft>
                          <a:spcPts val="0"/>
                        </a:spcAft>
                      </a:pPr>
                      <a:endParaRPr lang="en-US" sz="1800" dirty="0">
                        <a:latin typeface="Calibri"/>
                        <a:ea typeface="Calibri"/>
                        <a:cs typeface="B Koodak" pitchFamily="2" charset="-78"/>
                      </a:endParaRPr>
                    </a:p>
                  </a:txBody>
                  <a:tcPr marL="58809" marR="58809" marT="0" marB="0" anchor="ctr">
                    <a:solidFill>
                      <a:schemeClr val="accent2">
                        <a:lumMod val="20000"/>
                        <a:lumOff val="80000"/>
                      </a:schemeClr>
                    </a:solidFill>
                  </a:tcPr>
                </a:tc>
              </a:tr>
              <a:tr h="1685671">
                <a:tc>
                  <a:txBody>
                    <a:bodyPr/>
                    <a:lstStyle/>
                    <a:p>
                      <a:pPr marL="0" marR="0" algn="just" rtl="1">
                        <a:lnSpc>
                          <a:spcPct val="115000"/>
                        </a:lnSpc>
                        <a:spcBef>
                          <a:spcPts val="600"/>
                        </a:spcBef>
                        <a:spcAft>
                          <a:spcPts val="600"/>
                        </a:spcAft>
                      </a:pPr>
                      <a:r>
                        <a:rPr lang="fa-IR" sz="1800" dirty="0" smtClean="0">
                          <a:latin typeface="Calibri"/>
                          <a:ea typeface="Calibri"/>
                          <a:cs typeface="B Koodak" pitchFamily="2" charset="-78"/>
                        </a:rPr>
                        <a:t>در میان بزرگسالان با دیابت در امریکا </a:t>
                      </a:r>
                      <a:r>
                        <a:rPr kumimoji="0" lang="ar-SA" sz="1800" kern="1200" dirty="0" smtClean="0">
                          <a:solidFill>
                            <a:schemeClr val="dk1"/>
                          </a:solidFill>
                          <a:latin typeface="+mn-lt"/>
                          <a:ea typeface="+mn-ea"/>
                          <a:cs typeface="B Koodak" pitchFamily="2" charset="-78"/>
                        </a:rPr>
                        <a:t>مهم ترین فاکتورهای خطر برای ایجاد </a:t>
                      </a:r>
                      <a:r>
                        <a:rPr kumimoji="0" lang="ar-SA" sz="1800" kern="1200" dirty="0" smtClean="0">
                          <a:solidFill>
                            <a:srgbClr val="FF0000"/>
                          </a:solidFill>
                          <a:latin typeface="+mn-lt"/>
                          <a:ea typeface="+mn-ea"/>
                          <a:cs typeface="B Koodak" pitchFamily="2" charset="-78"/>
                        </a:rPr>
                        <a:t>مرگ</a:t>
                      </a:r>
                      <a:r>
                        <a:rPr kumimoji="0" lang="ar-SA" sz="1800" kern="1200" dirty="0" smtClean="0">
                          <a:solidFill>
                            <a:schemeClr val="dk1"/>
                          </a:solidFill>
                          <a:latin typeface="+mn-lt"/>
                          <a:ea typeface="+mn-ea"/>
                          <a:cs typeface="B Koodak" pitchFamily="2" charset="-78"/>
                        </a:rPr>
                        <a:t> شامل </a:t>
                      </a:r>
                      <a:r>
                        <a:rPr kumimoji="0" lang="en-US" sz="1800" kern="1200" dirty="0" smtClean="0">
                          <a:solidFill>
                            <a:srgbClr val="FF0000"/>
                          </a:solidFill>
                          <a:latin typeface="+mn-lt"/>
                          <a:ea typeface="+mn-ea"/>
                          <a:cs typeface="B Koodak" pitchFamily="2" charset="-78"/>
                        </a:rPr>
                        <a:t>A1C&gt;8</a:t>
                      </a:r>
                      <a:r>
                        <a:rPr kumimoji="0" lang="fa-IR" sz="1800" kern="1200" dirty="0" smtClean="0">
                          <a:solidFill>
                            <a:srgbClr val="FF0000"/>
                          </a:solidFill>
                          <a:latin typeface="+mn-lt"/>
                          <a:ea typeface="+mn-ea"/>
                          <a:cs typeface="B Koodak" pitchFamily="2" charset="-78"/>
                        </a:rPr>
                        <a:t>وعدم فعالیت فیزیکی وسیگار</a:t>
                      </a:r>
                      <a:r>
                        <a:rPr kumimoji="0" lang="ar-SA" sz="1800" kern="1200" dirty="0" smtClean="0">
                          <a:solidFill>
                            <a:schemeClr val="dk1"/>
                          </a:solidFill>
                          <a:latin typeface="+mn-lt"/>
                          <a:ea typeface="+mn-ea"/>
                          <a:cs typeface="B Koodak" pitchFamily="2" charset="-78"/>
                        </a:rPr>
                        <a:t>بودند که مقدار نسبت مخاطره برای آنها به ترتیب برابر با</a:t>
                      </a:r>
                      <a:r>
                        <a:rPr kumimoji="0" lang="fa-IR" sz="1800" kern="1200" dirty="0" smtClean="0">
                          <a:solidFill>
                            <a:schemeClr val="dk1"/>
                          </a:solidFill>
                          <a:latin typeface="+mn-lt"/>
                          <a:ea typeface="+mn-ea"/>
                          <a:cs typeface="B Koodak" pitchFamily="2" charset="-78"/>
                        </a:rPr>
                        <a:t> 1/58</a:t>
                      </a:r>
                      <a:r>
                        <a:rPr kumimoji="0" lang="ar-SA" sz="1800" kern="1200" dirty="0" smtClean="0">
                          <a:solidFill>
                            <a:schemeClr val="dk1"/>
                          </a:solidFill>
                          <a:latin typeface="+mn-lt"/>
                          <a:ea typeface="+mn-ea"/>
                          <a:cs typeface="B Koodak" pitchFamily="2" charset="-78"/>
                        </a:rPr>
                        <a:t>،</a:t>
                      </a:r>
                      <a:r>
                        <a:rPr kumimoji="0" lang="fa-IR" sz="1800" kern="1200" dirty="0" smtClean="0">
                          <a:solidFill>
                            <a:schemeClr val="dk1"/>
                          </a:solidFill>
                          <a:latin typeface="+mn-lt"/>
                          <a:ea typeface="+mn-ea"/>
                          <a:cs typeface="B Koodak" pitchFamily="2" charset="-78"/>
                        </a:rPr>
                        <a:t>1/65</a:t>
                      </a:r>
                      <a:r>
                        <a:rPr kumimoji="0" lang="ar-SA" sz="1800" kern="1200" dirty="0" smtClean="0">
                          <a:solidFill>
                            <a:schemeClr val="dk1"/>
                          </a:solidFill>
                          <a:latin typeface="+mn-lt"/>
                          <a:ea typeface="+mn-ea"/>
                          <a:cs typeface="B Koodak" pitchFamily="2" charset="-78"/>
                        </a:rPr>
                        <a:t>، </a:t>
                      </a:r>
                      <a:r>
                        <a:rPr kumimoji="0" lang="fa-IR" sz="1800" kern="1200" dirty="0" smtClean="0">
                          <a:solidFill>
                            <a:schemeClr val="dk1"/>
                          </a:solidFill>
                          <a:latin typeface="+mn-lt"/>
                          <a:ea typeface="+mn-ea"/>
                          <a:cs typeface="B Koodak" pitchFamily="2" charset="-78"/>
                        </a:rPr>
                        <a:t>1/77</a:t>
                      </a:r>
                      <a:r>
                        <a:rPr kumimoji="0" lang="ar-SA" sz="1800" kern="1200" dirty="0" smtClean="0">
                          <a:solidFill>
                            <a:schemeClr val="dk1"/>
                          </a:solidFill>
                          <a:latin typeface="+mn-lt"/>
                          <a:ea typeface="+mn-ea"/>
                          <a:cs typeface="B Koodak" pitchFamily="2" charset="-78"/>
                        </a:rPr>
                        <a:t>، بوده </a:t>
                      </a:r>
                      <a:r>
                        <a:rPr kumimoji="0" lang="fa-IR" sz="1800" kern="1200" dirty="0" smtClean="0">
                          <a:solidFill>
                            <a:schemeClr val="dk1"/>
                          </a:solidFill>
                          <a:latin typeface="+mn-lt"/>
                          <a:ea typeface="+mn-ea"/>
                          <a:cs typeface="B Koodak" pitchFamily="2" charset="-78"/>
                        </a:rPr>
                        <a:t>و</a:t>
                      </a:r>
                      <a:r>
                        <a:rPr kumimoji="0" lang="ar-SA" sz="1800" kern="1200" dirty="0" smtClean="0">
                          <a:solidFill>
                            <a:schemeClr val="dk1"/>
                          </a:solidFill>
                          <a:latin typeface="+mn-lt"/>
                          <a:ea typeface="+mn-ea"/>
                          <a:cs typeface="B Koodak" pitchFamily="2" charset="-78"/>
                        </a:rPr>
                        <a:t>مقدار خطر منتسب</a:t>
                      </a:r>
                      <a:r>
                        <a:rPr kumimoji="0" lang="fa-IR" sz="1800" kern="1200" dirty="0" smtClean="0">
                          <a:solidFill>
                            <a:schemeClr val="dk1"/>
                          </a:solidFill>
                          <a:latin typeface="+mn-lt"/>
                          <a:ea typeface="+mn-ea"/>
                          <a:cs typeface="B Koodak" pitchFamily="2" charset="-78"/>
                        </a:rPr>
                        <a:t> انها به ترتیب %15/3 و% 6/4</a:t>
                      </a:r>
                      <a:r>
                        <a:rPr kumimoji="0" lang="fa-IR" sz="1800" kern="1200" baseline="0" dirty="0" smtClean="0">
                          <a:solidFill>
                            <a:schemeClr val="dk1"/>
                          </a:solidFill>
                          <a:latin typeface="+mn-lt"/>
                          <a:ea typeface="+mn-ea"/>
                          <a:cs typeface="B Koodak" pitchFamily="2" charset="-78"/>
                        </a:rPr>
                        <a:t> و% 7/5  </a:t>
                      </a:r>
                      <a:r>
                        <a:rPr kumimoji="0" lang="fa-IR" sz="1800" kern="1200" baseline="0" dirty="0" smtClean="0">
                          <a:solidFill>
                            <a:schemeClr val="dk1"/>
                          </a:solidFill>
                          <a:latin typeface="+mn-lt"/>
                          <a:ea typeface="+mn-ea"/>
                          <a:cs typeface="B Koodak" pitchFamily="2" charset="-78"/>
                        </a:rPr>
                        <a:t>بود.</a:t>
                      </a:r>
                      <a:endParaRPr lang="en-US" sz="1800" dirty="0">
                        <a:latin typeface="Calibri"/>
                        <a:ea typeface="Calibri"/>
                        <a:cs typeface="B Koodak" pitchFamily="2" charset="-78"/>
                      </a:endParaRPr>
                    </a:p>
                  </a:txBody>
                  <a:tcPr marL="58809" marR="58809" marT="0" marB="0" anchor="ctr">
                    <a:solidFill>
                      <a:srgbClr val="FFFFCC"/>
                    </a:solidFill>
                  </a:tcPr>
                </a:tc>
                <a:tc>
                  <a:txBody>
                    <a:bodyPr/>
                    <a:lstStyle/>
                    <a:p>
                      <a:pPr marL="0" marR="0" algn="justLow" rtl="1">
                        <a:lnSpc>
                          <a:spcPct val="115000"/>
                        </a:lnSpc>
                        <a:spcBef>
                          <a:spcPts val="0"/>
                        </a:spcBef>
                        <a:spcAft>
                          <a:spcPts val="0"/>
                        </a:spcAft>
                      </a:pPr>
                      <a:r>
                        <a:rPr lang="fa-IR" sz="1800" dirty="0" smtClean="0">
                          <a:latin typeface="Calibri"/>
                          <a:ea typeface="Calibri"/>
                          <a:cs typeface="B Koodak" pitchFamily="2" charset="-78"/>
                        </a:rPr>
                        <a:t>پرسشنامه</a:t>
                      </a:r>
                      <a:r>
                        <a:rPr lang="fa-IR" sz="1800" baseline="0" dirty="0" smtClean="0">
                          <a:latin typeface="Calibri"/>
                          <a:ea typeface="Calibri"/>
                          <a:cs typeface="B Koodak" pitchFamily="2" charset="-78"/>
                        </a:rPr>
                        <a:t> فردی در مورد وضعیت سلامتی وسط فعالیت فیزیکی</a:t>
                      </a:r>
                      <a:endParaRPr lang="en-US" sz="1800" dirty="0">
                        <a:latin typeface="Calibri"/>
                        <a:ea typeface="Calibri"/>
                        <a:cs typeface="B Koodak" pitchFamily="2" charset="-78"/>
                      </a:endParaRPr>
                    </a:p>
                  </a:txBody>
                  <a:tcPr marL="58809" marR="58809" marT="0" marB="0" anchor="ctr">
                    <a:solidFill>
                      <a:srgbClr val="FFFFCC"/>
                    </a:solidFill>
                  </a:tcPr>
                </a:tc>
                <a:tc>
                  <a:txBody>
                    <a:bodyPr/>
                    <a:lstStyle/>
                    <a:p>
                      <a:pPr marL="0" marR="0" algn="ctr" rtl="1">
                        <a:lnSpc>
                          <a:spcPct val="115000"/>
                        </a:lnSpc>
                        <a:spcBef>
                          <a:spcPts val="0"/>
                        </a:spcBef>
                        <a:spcAft>
                          <a:spcPts val="0"/>
                        </a:spcAft>
                      </a:pPr>
                      <a:r>
                        <a:rPr lang="en-US" sz="1800" dirty="0" smtClean="0">
                          <a:latin typeface="+mn-lt"/>
                          <a:cs typeface="B Koodak" pitchFamily="2" charset="-78"/>
                        </a:rPr>
                        <a:t>N=1507 </a:t>
                      </a:r>
                      <a:endParaRPr lang="fa-IR" sz="1800" dirty="0" smtClean="0">
                        <a:latin typeface="+mn-lt"/>
                        <a:cs typeface="B Koodak" pitchFamily="2" charset="-78"/>
                      </a:endParaRPr>
                    </a:p>
                    <a:p>
                      <a:pPr marL="0" marR="0" algn="ctr" rtl="1">
                        <a:lnSpc>
                          <a:spcPct val="115000"/>
                        </a:lnSpc>
                        <a:spcBef>
                          <a:spcPts val="0"/>
                        </a:spcBef>
                        <a:spcAft>
                          <a:spcPts val="0"/>
                        </a:spcAft>
                      </a:pPr>
                      <a:endParaRPr lang="fa-IR" sz="1800" dirty="0" smtClean="0">
                        <a:latin typeface="+mn-lt"/>
                        <a:cs typeface="B Koodak" pitchFamily="2" charset="-78"/>
                      </a:endParaRPr>
                    </a:p>
                    <a:p>
                      <a:pPr marL="0" marR="0" algn="ctr" rtl="1">
                        <a:lnSpc>
                          <a:spcPct val="115000"/>
                        </a:lnSpc>
                        <a:spcBef>
                          <a:spcPts val="0"/>
                        </a:spcBef>
                        <a:spcAft>
                          <a:spcPts val="0"/>
                        </a:spcAft>
                      </a:pPr>
                      <a:r>
                        <a:rPr lang="en-US" sz="1800" dirty="0" smtClean="0">
                          <a:latin typeface="+mn-lt"/>
                          <a:cs typeface="B Koodak" pitchFamily="2" charset="-78"/>
                        </a:rPr>
                        <a:t>Age &gt; 17</a:t>
                      </a:r>
                    </a:p>
                    <a:p>
                      <a:pPr marL="0" marR="0" algn="ctr" rtl="1">
                        <a:lnSpc>
                          <a:spcPct val="115000"/>
                        </a:lnSpc>
                        <a:spcBef>
                          <a:spcPts val="0"/>
                        </a:spcBef>
                        <a:spcAft>
                          <a:spcPts val="0"/>
                        </a:spcAft>
                      </a:pPr>
                      <a:endParaRPr lang="en-US" sz="1800" dirty="0" smtClean="0">
                        <a:latin typeface="+mn-lt"/>
                        <a:ea typeface="Calibri"/>
                        <a:cs typeface="B Koodak" pitchFamily="2" charset="-78"/>
                      </a:endParaRPr>
                    </a:p>
                    <a:p>
                      <a:pPr marL="0" marR="0" algn="ctr" rtl="1">
                        <a:lnSpc>
                          <a:spcPct val="115000"/>
                        </a:lnSpc>
                        <a:spcBef>
                          <a:spcPts val="0"/>
                        </a:spcBef>
                        <a:spcAft>
                          <a:spcPts val="0"/>
                        </a:spcAft>
                      </a:pPr>
                      <a:endParaRPr lang="en-US" sz="1800" dirty="0">
                        <a:latin typeface="+mn-lt"/>
                        <a:ea typeface="Calibri"/>
                        <a:cs typeface="B Koodak" pitchFamily="2" charset="-78"/>
                      </a:endParaRPr>
                    </a:p>
                  </a:txBody>
                  <a:tcPr marL="58809" marR="58809" marT="0" marB="0" anchor="ctr">
                    <a:solidFill>
                      <a:srgbClr val="FFFFCC"/>
                    </a:solidFill>
                  </a:tcP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B Koodak" pitchFamily="2" charset="-78"/>
                        </a:rPr>
                        <a:t>DIABETES CARE, 2010</a:t>
                      </a:r>
                      <a:endParaRPr lang="fa-IR" sz="1800" dirty="0" smtClean="0">
                        <a:latin typeface="+mn-lt"/>
                        <a:ea typeface="Calibri"/>
                        <a:cs typeface="B Koodak" pitchFamily="2" charset="-78"/>
                      </a:endParaRPr>
                    </a:p>
                    <a:p>
                      <a:pPr marL="0" marR="0" indent="0" algn="ctr" defTabSz="914400" rtl="1"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B Koodak" pitchFamily="2" charset="-78"/>
                        </a:rPr>
                        <a:t>(NHANES III)</a:t>
                      </a:r>
                      <a:endParaRPr lang="en-US" sz="1800" dirty="0">
                        <a:latin typeface="+mn-lt"/>
                        <a:ea typeface="Calibri"/>
                        <a:cs typeface="B Koodak" pitchFamily="2" charset="-78"/>
                      </a:endParaRPr>
                    </a:p>
                  </a:txBody>
                  <a:tcPr marL="58809" marR="58809" marT="0" marB="0" anchor="ctr">
                    <a:solidFill>
                      <a:srgbClr val="FFFFCC"/>
                    </a:solidFill>
                  </a:tcPr>
                </a:tc>
                <a:tc>
                  <a:txBody>
                    <a:bodyPr/>
                    <a:lstStyle/>
                    <a:p>
                      <a:pPr marL="0" marR="0" indent="0" algn="l" defTabSz="914400" rtl="1"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B Koodak" pitchFamily="2" charset="-78"/>
                        </a:rPr>
                        <a:t>All-Cause Mortality Risk Among a National</a:t>
                      </a:r>
                    </a:p>
                    <a:p>
                      <a:pPr marL="0" marR="0" indent="0" algn="l" defTabSz="914400" rtl="1"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B Koodak" pitchFamily="2" charset="-78"/>
                        </a:rPr>
                        <a:t>Sample of Individuals With Diabetes</a:t>
                      </a:r>
                      <a:endParaRPr lang="en-US" sz="1800" dirty="0">
                        <a:latin typeface="+mn-lt"/>
                        <a:ea typeface="Calibri"/>
                        <a:cs typeface="B Koodak" pitchFamily="2" charset="-78"/>
                      </a:endParaRPr>
                    </a:p>
                  </a:txBody>
                  <a:tcPr marL="58809" marR="58809" marT="0" marB="0" anchor="ctr">
                    <a:solidFill>
                      <a:srgbClr val="FFFFCC"/>
                    </a:solidFill>
                  </a:tcPr>
                </a:tc>
                <a:tc>
                  <a:txBody>
                    <a:bodyPr/>
                    <a:lstStyle/>
                    <a:p>
                      <a:pPr marL="0" marR="0" algn="r" rtl="1">
                        <a:lnSpc>
                          <a:spcPct val="115000"/>
                        </a:lnSpc>
                        <a:spcBef>
                          <a:spcPts val="0"/>
                        </a:spcBef>
                        <a:spcAft>
                          <a:spcPts val="0"/>
                        </a:spcAft>
                      </a:pPr>
                      <a:r>
                        <a:rPr lang="fa-IR" sz="1800" dirty="0" smtClean="0">
                          <a:latin typeface="Calibri"/>
                          <a:ea typeface="Calibri"/>
                          <a:cs typeface="B Koodak" pitchFamily="2" charset="-78"/>
                        </a:rPr>
                        <a:t>15</a:t>
                      </a:r>
                      <a:endParaRPr lang="en-US" sz="1800" dirty="0">
                        <a:latin typeface="Calibri"/>
                        <a:ea typeface="Calibri"/>
                        <a:cs typeface="B Koodak" pitchFamily="2" charset="-78"/>
                      </a:endParaRPr>
                    </a:p>
                  </a:txBody>
                  <a:tcPr marL="58809" marR="58809" marT="0" marB="0" anchor="ctr">
                    <a:solidFill>
                      <a:srgbClr val="FFFFCC"/>
                    </a:solidFill>
                  </a:tcPr>
                </a:tc>
              </a:tr>
            </a:tbl>
          </a:graphicData>
        </a:graphic>
      </p:graphicFrame>
      <p:sp>
        <p:nvSpPr>
          <p:cNvPr id="4" name="Slide Number Placeholder 3"/>
          <p:cNvSpPr>
            <a:spLocks noGrp="1"/>
          </p:cNvSpPr>
          <p:nvPr>
            <p:ph type="sldNum" sz="quarter" idx="12"/>
          </p:nvPr>
        </p:nvSpPr>
        <p:spPr/>
        <p:txBody>
          <a:bodyPr/>
          <a:lstStyle/>
          <a:p>
            <a:fld id="{430E3189-A26B-47E6-88FA-F0598B934182}" type="slidenum">
              <a:rPr lang="en-US" smtClean="0">
                <a:solidFill>
                  <a:prstClr val="black">
                    <a:tint val="75000"/>
                  </a:prstClr>
                </a:solidFill>
              </a:rPr>
              <a:pPr/>
              <a:t>10</a:t>
            </a:fld>
            <a:endParaRPr lang="en-US">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Effect transition="in" filter="fade">
                                      <p:cBhvr>
                                        <p:cTn id="9" dur="1000"/>
                                        <p:tgtEl>
                                          <p:spTgt spid="6"/>
                                        </p:tgtEl>
                                      </p:cBhvr>
                                    </p:animEffect>
                                  </p:childTnLst>
                                </p:cTn>
                              </p:par>
                              <p:par>
                                <p:cTn id="10" presetID="53" presetClass="exit" presetSubtype="0" fill="hold" nodeType="withEffect">
                                  <p:stCondLst>
                                    <p:cond delay="0"/>
                                  </p:stCondLst>
                                  <p:childTnLst>
                                    <p:anim calcmode="lin" valueType="num">
                                      <p:cBhvr>
                                        <p:cTn id="11" dur="2000"/>
                                        <p:tgtEl>
                                          <p:spTgt spid="5"/>
                                        </p:tgtEl>
                                        <p:attrNameLst>
                                          <p:attrName>ppt_w</p:attrName>
                                        </p:attrNameLst>
                                      </p:cBhvr>
                                      <p:tavLst>
                                        <p:tav tm="0">
                                          <p:val>
                                            <p:strVal val="ppt_w"/>
                                          </p:val>
                                        </p:tav>
                                        <p:tav tm="100000">
                                          <p:val>
                                            <p:fltVal val="0"/>
                                          </p:val>
                                        </p:tav>
                                      </p:tavLst>
                                    </p:anim>
                                    <p:anim calcmode="lin" valueType="num">
                                      <p:cBhvr>
                                        <p:cTn id="12" dur="2000"/>
                                        <p:tgtEl>
                                          <p:spTgt spid="5"/>
                                        </p:tgtEl>
                                        <p:attrNameLst>
                                          <p:attrName>ppt_h</p:attrName>
                                        </p:attrNameLst>
                                      </p:cBhvr>
                                      <p:tavLst>
                                        <p:tav tm="0">
                                          <p:val>
                                            <p:strVal val="ppt_h"/>
                                          </p:val>
                                        </p:tav>
                                        <p:tav tm="100000">
                                          <p:val>
                                            <p:fltVal val="0"/>
                                          </p:val>
                                        </p:tav>
                                      </p:tavLst>
                                    </p:anim>
                                    <p:animEffect transition="out" filter="fade">
                                      <p:cBhvr>
                                        <p:cTn id="13" dur="2000"/>
                                        <p:tgtEl>
                                          <p:spTgt spid="5"/>
                                        </p:tgtEl>
                                      </p:cBhvr>
                                    </p:animEffect>
                                    <p:set>
                                      <p:cBhvr>
                                        <p:cTn id="14"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itle 3"/>
          <p:cNvSpPr txBox="1">
            <a:spLocks/>
          </p:cNvSpPr>
          <p:nvPr/>
        </p:nvSpPr>
        <p:spPr>
          <a:xfrm>
            <a:off x="2133600" y="685800"/>
            <a:ext cx="5562600" cy="609600"/>
          </a:xfrm>
          <a:prstGeom prst="rect">
            <a:avLst/>
          </a:prstGeom>
          <a:effectLst>
            <a:outerShdw blurRad="50800" dist="50800" dir="5400000" algn="ctr" rotWithShape="0">
              <a:srgbClr val="C00000"/>
            </a:outerShdw>
          </a:effectLst>
        </p:spPr>
        <p:txBody>
          <a:bodyPr/>
          <a:lstStyle>
            <a:lvl1pPr algn="l" rtl="1" eaLnBrk="1" fontAlgn="base" hangingPunct="1">
              <a:spcBef>
                <a:spcPct val="0"/>
              </a:spcBef>
              <a:spcAft>
                <a:spcPct val="0"/>
              </a:spcAft>
              <a:defRPr sz="4400">
                <a:solidFill>
                  <a:schemeClr val="tx1"/>
                </a:solidFill>
                <a:latin typeface="+mj-lt"/>
                <a:ea typeface="+mj-ea"/>
                <a:cs typeface="+mj-cs"/>
              </a:defRPr>
            </a:lvl1pPr>
            <a:lvl2pPr algn="l" rtl="1" eaLnBrk="1" fontAlgn="base" hangingPunct="1">
              <a:spcBef>
                <a:spcPct val="0"/>
              </a:spcBef>
              <a:spcAft>
                <a:spcPct val="0"/>
              </a:spcAft>
              <a:defRPr sz="4400">
                <a:solidFill>
                  <a:schemeClr val="tx1"/>
                </a:solidFill>
                <a:latin typeface="Arial" charset="0"/>
                <a:cs typeface="Arial" charset="0"/>
              </a:defRPr>
            </a:lvl2pPr>
            <a:lvl3pPr algn="l" rtl="1" eaLnBrk="1" fontAlgn="base" hangingPunct="1">
              <a:spcBef>
                <a:spcPct val="0"/>
              </a:spcBef>
              <a:spcAft>
                <a:spcPct val="0"/>
              </a:spcAft>
              <a:defRPr sz="4400">
                <a:solidFill>
                  <a:schemeClr val="tx1"/>
                </a:solidFill>
                <a:latin typeface="Arial" charset="0"/>
                <a:cs typeface="Arial" charset="0"/>
              </a:defRPr>
            </a:lvl3pPr>
            <a:lvl4pPr algn="l" rtl="1" eaLnBrk="1" fontAlgn="base" hangingPunct="1">
              <a:spcBef>
                <a:spcPct val="0"/>
              </a:spcBef>
              <a:spcAft>
                <a:spcPct val="0"/>
              </a:spcAft>
              <a:defRPr sz="4400">
                <a:solidFill>
                  <a:schemeClr val="tx1"/>
                </a:solidFill>
                <a:latin typeface="Arial" charset="0"/>
                <a:cs typeface="Arial" charset="0"/>
              </a:defRPr>
            </a:lvl4pPr>
            <a:lvl5pPr algn="l" rtl="1" eaLnBrk="1" fontAlgn="base" hangingPunct="1">
              <a:spcBef>
                <a:spcPct val="0"/>
              </a:spcBef>
              <a:spcAft>
                <a:spcPct val="0"/>
              </a:spcAft>
              <a:defRPr sz="4400">
                <a:solidFill>
                  <a:schemeClr val="tx1"/>
                </a:solidFill>
                <a:latin typeface="Arial" charset="0"/>
                <a:cs typeface="Arial" charset="0"/>
              </a:defRPr>
            </a:lvl5pPr>
            <a:lvl6pPr marL="457200" algn="l" rtl="1" eaLnBrk="1" fontAlgn="base" hangingPunct="1">
              <a:spcBef>
                <a:spcPct val="0"/>
              </a:spcBef>
              <a:spcAft>
                <a:spcPct val="0"/>
              </a:spcAft>
              <a:defRPr sz="4400">
                <a:solidFill>
                  <a:schemeClr val="tx1"/>
                </a:solidFill>
                <a:latin typeface="Arial" charset="0"/>
                <a:cs typeface="Arial" charset="0"/>
              </a:defRPr>
            </a:lvl6pPr>
            <a:lvl7pPr marL="914400" algn="l" rtl="1" eaLnBrk="1" fontAlgn="base" hangingPunct="1">
              <a:spcBef>
                <a:spcPct val="0"/>
              </a:spcBef>
              <a:spcAft>
                <a:spcPct val="0"/>
              </a:spcAft>
              <a:defRPr sz="4400">
                <a:solidFill>
                  <a:schemeClr val="tx1"/>
                </a:solidFill>
                <a:latin typeface="Arial" charset="0"/>
                <a:cs typeface="Arial" charset="0"/>
              </a:defRPr>
            </a:lvl7pPr>
            <a:lvl8pPr marL="1371600" algn="l" rtl="1" eaLnBrk="1" fontAlgn="base" hangingPunct="1">
              <a:spcBef>
                <a:spcPct val="0"/>
              </a:spcBef>
              <a:spcAft>
                <a:spcPct val="0"/>
              </a:spcAft>
              <a:defRPr sz="4400">
                <a:solidFill>
                  <a:schemeClr val="tx1"/>
                </a:solidFill>
                <a:latin typeface="Arial" charset="0"/>
                <a:cs typeface="Arial" charset="0"/>
              </a:defRPr>
            </a:lvl8pPr>
            <a:lvl9pPr marL="1828800" algn="l" rtl="1" eaLnBrk="1" fontAlgn="base" hangingPunct="1">
              <a:spcBef>
                <a:spcPct val="0"/>
              </a:spcBef>
              <a:spcAft>
                <a:spcPct val="0"/>
              </a:spcAft>
              <a:defRPr sz="4400">
                <a:solidFill>
                  <a:schemeClr val="tx1"/>
                </a:solidFill>
                <a:latin typeface="Arial" charset="0"/>
                <a:cs typeface="Arial" charset="0"/>
              </a:defRPr>
            </a:lvl9pPr>
          </a:lstStyle>
          <a:p>
            <a:pPr algn="ctr"/>
            <a:r>
              <a:rPr lang="fa-IR" sz="3200" b="1" dirty="0" smtClean="0">
                <a:solidFill>
                  <a:srgbClr val="C00000"/>
                </a:solidFill>
                <a:latin typeface="Times New Roman" pitchFamily="18" charset="0"/>
                <a:cs typeface="B Titr" pitchFamily="2" charset="-78"/>
              </a:rPr>
              <a:t> هدف اصلی</a:t>
            </a:r>
            <a:endParaRPr lang="en-US" sz="3200" b="1" dirty="0">
              <a:solidFill>
                <a:srgbClr val="C00000"/>
              </a:solidFill>
              <a:latin typeface="Times New Roman" pitchFamily="18" charset="0"/>
              <a:cs typeface="B Titr" pitchFamily="2" charset="-78"/>
            </a:endParaRPr>
          </a:p>
        </p:txBody>
      </p:sp>
      <p:sp>
        <p:nvSpPr>
          <p:cNvPr id="4" name="Slide Number Placeholder 3"/>
          <p:cNvSpPr>
            <a:spLocks noGrp="1"/>
          </p:cNvSpPr>
          <p:nvPr>
            <p:ph type="sldNum" sz="quarter" idx="12"/>
          </p:nvPr>
        </p:nvSpPr>
        <p:spPr/>
        <p:txBody>
          <a:bodyPr/>
          <a:lstStyle/>
          <a:p>
            <a:fld id="{430E3189-A26B-47E6-88FA-F0598B934182}" type="slidenum">
              <a:rPr lang="en-US" smtClean="0">
                <a:solidFill>
                  <a:prstClr val="black">
                    <a:tint val="75000"/>
                  </a:prstClr>
                </a:solidFill>
              </a:rPr>
              <a:pPr/>
              <a:t>11</a:t>
            </a:fld>
            <a:endParaRPr lang="en-US">
              <a:solidFill>
                <a:prstClr val="black">
                  <a:tint val="75000"/>
                </a:prstClr>
              </a:solidFill>
            </a:endParaRPr>
          </a:p>
        </p:txBody>
      </p:sp>
      <p:sp>
        <p:nvSpPr>
          <p:cNvPr id="6" name="Title 1"/>
          <p:cNvSpPr txBox="1">
            <a:spLocks/>
          </p:cNvSpPr>
          <p:nvPr/>
        </p:nvSpPr>
        <p:spPr>
          <a:xfrm>
            <a:off x="1981200" y="1828800"/>
            <a:ext cx="5943600" cy="3124200"/>
          </a:xfrm>
          <a:prstGeom prst="rect">
            <a:avLst/>
          </a:prstGeom>
        </p:spPr>
        <p:txBody>
          <a:bodyPr anchor="ctr">
            <a:noAutofit/>
          </a:bodyPr>
          <a:lstStyle/>
          <a:p>
            <a:pPr marL="0" marR="0" lvl="0" indent="0" algn="justLow" defTabSz="914400" rtl="1" eaLnBrk="1" fontAlgn="auto" latinLnBrk="0" hangingPunct="1">
              <a:lnSpc>
                <a:spcPct val="120000"/>
              </a:lnSpc>
              <a:spcBef>
                <a:spcPct val="0"/>
              </a:spcBef>
              <a:spcAft>
                <a:spcPts val="0"/>
              </a:spcAft>
              <a:buClrTx/>
              <a:buSzTx/>
              <a:buFont typeface="Wingdings" pitchFamily="2" charset="2"/>
              <a:buChar char="ü"/>
              <a:tabLst/>
              <a:defRPr/>
            </a:pPr>
            <a:r>
              <a:rPr kumimoji="0" lang="fa-IR" sz="2400" b="1" i="0" u="none" strike="noStrike" kern="1200" cap="none" spc="0" normalizeH="0" baseline="0" noProof="0" dirty="0" smtClean="0">
                <a:ln>
                  <a:noFill/>
                </a:ln>
                <a:effectLst>
                  <a:outerShdw blurRad="50000" dist="30000" dir="5400000" algn="tl" rotWithShape="0">
                    <a:srgbClr val="000000">
                      <a:alpha val="30000"/>
                    </a:srgbClr>
                  </a:outerShdw>
                </a:effectLst>
                <a:uLnTx/>
                <a:uFillTx/>
                <a:latin typeface="+mj-lt"/>
                <a:ea typeface="+mj-ea"/>
                <a:cs typeface="B Koodak" pitchFamily="2" charset="-78"/>
              </a:rPr>
              <a:t> </a:t>
            </a:r>
            <a:r>
              <a:rPr kumimoji="0" lang="ar-SA" sz="2400" b="1" i="0" u="none" strike="noStrike" kern="1200" cap="none" spc="0" normalizeH="0" baseline="0" noProof="0" dirty="0" smtClean="0">
                <a:ln>
                  <a:noFill/>
                </a:ln>
                <a:effectLst>
                  <a:outerShdw blurRad="50000" dist="30000" dir="5400000" algn="tl" rotWithShape="0">
                    <a:srgbClr val="000000">
                      <a:alpha val="30000"/>
                    </a:srgbClr>
                  </a:outerShdw>
                </a:effectLst>
                <a:uLnTx/>
                <a:uFillTx/>
                <a:latin typeface="+mj-lt"/>
                <a:ea typeface="+mj-ea"/>
                <a:cs typeface="B Koodak" pitchFamily="2" charset="-78"/>
              </a:rPr>
              <a:t>برآورد سهم منتسب</a:t>
            </a:r>
            <a:r>
              <a:rPr kumimoji="0" lang="en-US" sz="2400" b="1" i="0" u="none" strike="noStrike" kern="1200" cap="none" spc="0" normalizeH="0" baseline="0" noProof="0" dirty="0" smtClean="0">
                <a:ln>
                  <a:noFill/>
                </a:ln>
                <a:effectLst>
                  <a:outerShdw blurRad="50000" dist="30000" dir="5400000" algn="tl" rotWithShape="0">
                    <a:srgbClr val="000000">
                      <a:alpha val="30000"/>
                    </a:srgbClr>
                  </a:outerShdw>
                </a:effectLst>
                <a:uLnTx/>
                <a:uFillTx/>
                <a:latin typeface="+mj-lt"/>
                <a:ea typeface="+mj-ea"/>
                <a:cs typeface="B Koodak" pitchFamily="2" charset="-78"/>
              </a:rPr>
              <a:t> </a:t>
            </a:r>
            <a:r>
              <a:rPr kumimoji="0" lang="fa-IR" sz="2400" b="1" i="0" u="none" strike="noStrike" kern="1200" cap="none" spc="0" normalizeH="0" baseline="0" noProof="0" dirty="0" smtClean="0">
                <a:ln>
                  <a:noFill/>
                </a:ln>
                <a:effectLst>
                  <a:outerShdw blurRad="50000" dist="30000" dir="5400000" algn="tl" rotWithShape="0">
                    <a:srgbClr val="000000">
                      <a:alpha val="30000"/>
                    </a:srgbClr>
                  </a:outerShdw>
                </a:effectLst>
                <a:uLnTx/>
                <a:uFillTx/>
                <a:latin typeface="+mj-lt"/>
                <a:ea typeface="+mj-ea"/>
                <a:cs typeface="B Koodak" pitchFamily="2" charset="-78"/>
              </a:rPr>
              <a:t>علل منتج به بیماری های قلبی عروقی</a:t>
            </a:r>
            <a:r>
              <a:rPr kumimoji="0" lang="ar-SA" sz="2400" b="1" i="0" u="none" strike="noStrike" kern="1200" cap="none" spc="0" normalizeH="0" baseline="0" noProof="0" dirty="0" smtClean="0">
                <a:ln>
                  <a:noFill/>
                </a:ln>
                <a:effectLst>
                  <a:outerShdw blurRad="50000" dist="30000" dir="5400000" algn="tl" rotWithShape="0">
                    <a:srgbClr val="000000">
                      <a:alpha val="30000"/>
                    </a:srgbClr>
                  </a:outerShdw>
                </a:effectLst>
                <a:uLnTx/>
                <a:uFillTx/>
                <a:latin typeface="+mj-lt"/>
                <a:ea typeface="+mj-ea"/>
                <a:cs typeface="B Koodak" pitchFamily="2" charset="-78"/>
              </a:rPr>
              <a:t> و مرگ در بیماران دیابتی</a:t>
            </a:r>
            <a:r>
              <a:rPr kumimoji="0" lang="fa-IR" sz="2400" b="1" i="0" u="none" strike="noStrike" kern="1200" cap="none" spc="0" normalizeH="0" baseline="0" noProof="0" dirty="0" smtClean="0">
                <a:ln>
                  <a:noFill/>
                </a:ln>
                <a:effectLst>
                  <a:outerShdw blurRad="50000" dist="30000" dir="5400000" algn="tl" rotWithShape="0">
                    <a:srgbClr val="000000">
                      <a:alpha val="30000"/>
                    </a:srgbClr>
                  </a:outerShdw>
                </a:effectLst>
                <a:uLnTx/>
                <a:uFillTx/>
                <a:latin typeface="+mj-lt"/>
                <a:ea typeface="+mj-ea"/>
                <a:cs typeface="B Koodak" pitchFamily="2" charset="-78"/>
              </a:rPr>
              <a:t> نوع2</a:t>
            </a:r>
            <a:br>
              <a:rPr kumimoji="0" lang="fa-IR" sz="2400" b="1" i="0" u="none" strike="noStrike" kern="1200" cap="none" spc="0" normalizeH="0" baseline="0" noProof="0" dirty="0" smtClean="0">
                <a:ln>
                  <a:noFill/>
                </a:ln>
                <a:effectLst>
                  <a:outerShdw blurRad="50000" dist="30000" dir="5400000" algn="tl" rotWithShape="0">
                    <a:srgbClr val="000000">
                      <a:alpha val="30000"/>
                    </a:srgbClr>
                  </a:outerShdw>
                </a:effectLst>
                <a:uLnTx/>
                <a:uFillTx/>
                <a:latin typeface="+mj-lt"/>
                <a:ea typeface="+mj-ea"/>
                <a:cs typeface="B Koodak" pitchFamily="2" charset="-78"/>
              </a:rPr>
            </a:br>
            <a:r>
              <a:rPr kumimoji="0" lang="fa-IR" sz="2400" b="1" i="0" u="none" strike="noStrike" kern="1200" cap="none" spc="0" normalizeH="0" baseline="0" noProof="0" dirty="0" smtClean="0">
                <a:ln>
                  <a:noFill/>
                </a:ln>
                <a:effectLst>
                  <a:outerShdw blurRad="50000" dist="30000" dir="5400000" algn="tl" rotWithShape="0">
                    <a:srgbClr val="000000">
                      <a:alpha val="30000"/>
                    </a:srgbClr>
                  </a:outerShdw>
                </a:effectLst>
                <a:uLnTx/>
                <a:uFillTx/>
                <a:latin typeface="+mj-lt"/>
                <a:ea typeface="+mj-ea"/>
                <a:cs typeface="B Koodak" pitchFamily="2" charset="-78"/>
              </a:rPr>
              <a:t> در طول</a:t>
            </a:r>
            <a:r>
              <a:rPr kumimoji="0" lang="fa-IR" sz="2400" b="1" i="0" u="sng" strike="noStrike" kern="1200" cap="none" spc="0" normalizeH="0" baseline="0" noProof="0" dirty="0" smtClean="0">
                <a:ln>
                  <a:noFill/>
                </a:ln>
                <a:effectLst>
                  <a:outerShdw blurRad="50000" dist="30000" dir="5400000" algn="tl" rotWithShape="0">
                    <a:srgbClr val="000000">
                      <a:alpha val="30000"/>
                    </a:srgbClr>
                  </a:outerShdw>
                </a:effectLst>
                <a:uLnTx/>
                <a:uFillTx/>
                <a:latin typeface="+mj-lt"/>
                <a:ea typeface="+mj-ea"/>
                <a:cs typeface="B Koodak" pitchFamily="2" charset="-78"/>
              </a:rPr>
              <a:t>10</a:t>
            </a:r>
            <a:r>
              <a:rPr kumimoji="0" lang="fa-IR" sz="2400" b="1" i="0" u="none" strike="noStrike" kern="1200" cap="none" spc="0" normalizeH="0" baseline="0" noProof="0" dirty="0" smtClean="0">
                <a:ln>
                  <a:noFill/>
                </a:ln>
                <a:effectLst>
                  <a:outerShdw blurRad="50000" dist="30000" dir="5400000" algn="tl" rotWithShape="0">
                    <a:srgbClr val="000000">
                      <a:alpha val="30000"/>
                    </a:srgbClr>
                  </a:outerShdw>
                </a:effectLst>
                <a:uLnTx/>
                <a:uFillTx/>
                <a:latin typeface="+mj-lt"/>
                <a:ea typeface="+mj-ea"/>
                <a:cs typeface="B Koodak" pitchFamily="2" charset="-78"/>
              </a:rPr>
              <a:t>سال پیگیری درافراد بالای</a:t>
            </a:r>
            <a:r>
              <a:rPr kumimoji="0" lang="fa-IR" sz="2400" b="1" i="0" u="sng" strike="noStrike" kern="1200" cap="none" spc="0" normalizeH="0" baseline="0" noProof="0" dirty="0" smtClean="0">
                <a:ln>
                  <a:noFill/>
                </a:ln>
                <a:effectLst>
                  <a:outerShdw blurRad="50000" dist="30000" dir="5400000" algn="tl" rotWithShape="0">
                    <a:srgbClr val="000000">
                      <a:alpha val="30000"/>
                    </a:srgbClr>
                  </a:outerShdw>
                </a:effectLst>
                <a:uLnTx/>
                <a:uFillTx/>
                <a:latin typeface="+mj-lt"/>
                <a:ea typeface="+mj-ea"/>
                <a:cs typeface="B Koodak" pitchFamily="2" charset="-78"/>
              </a:rPr>
              <a:t>30</a:t>
            </a:r>
            <a:r>
              <a:rPr kumimoji="0" lang="fa-IR" sz="2400" b="1" i="0" u="none" strike="noStrike" kern="1200" cap="none" spc="0" normalizeH="0" baseline="0" noProof="0" dirty="0" smtClean="0">
                <a:ln>
                  <a:noFill/>
                </a:ln>
                <a:effectLst>
                  <a:outerShdw blurRad="50000" dist="30000" dir="5400000" algn="tl" rotWithShape="0">
                    <a:srgbClr val="000000">
                      <a:alpha val="30000"/>
                    </a:srgbClr>
                  </a:outerShdw>
                </a:effectLst>
                <a:uLnTx/>
                <a:uFillTx/>
                <a:latin typeface="+mj-lt"/>
                <a:ea typeface="+mj-ea"/>
                <a:cs typeface="B Koodak" pitchFamily="2" charset="-78"/>
              </a:rPr>
              <a:t>سال در مطالعه قند و لیپید تهران.</a:t>
            </a:r>
            <a:endParaRPr kumimoji="0" lang="en-US" sz="2400" b="1" i="0" u="none" strike="noStrike" kern="1200" cap="none" spc="0" normalizeH="0" baseline="0" noProof="0" dirty="0">
              <a:ln>
                <a:noFill/>
              </a:ln>
              <a:effectLst>
                <a:outerShdw blurRad="38100" dist="38100" dir="2700000" algn="tl">
                  <a:srgbClr val="000000">
                    <a:alpha val="43137"/>
                  </a:srgbClr>
                </a:outerShdw>
              </a:effectLst>
              <a:uLnTx/>
              <a:uFillTx/>
              <a:latin typeface="Times New Roman" pitchFamily="18" charset="0"/>
              <a:ea typeface="+mj-ea"/>
              <a:cs typeface="B Koodak" pitchFamily="2" charset="-78"/>
            </a:endParaRPr>
          </a:p>
        </p:txBody>
      </p:sp>
    </p:spTree>
    <p:extLst>
      <p:ext uri="{BB962C8B-B14F-4D97-AF65-F5344CB8AC3E}">
        <p14:creationId xmlns="" xmlns:p14="http://schemas.microsoft.com/office/powerpoint/2010/main" val="3731899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371600"/>
            <a:ext cx="7772400" cy="4876800"/>
          </a:xfrm>
        </p:spPr>
        <p:txBody>
          <a:bodyPr>
            <a:normAutofit/>
          </a:bodyPr>
          <a:lstStyle/>
          <a:p>
            <a:pPr marL="0" lvl="0" indent="0" algn="just" rtl="1">
              <a:buClr>
                <a:srgbClr val="C00000"/>
              </a:buClr>
              <a:buFont typeface="Wingdings" pitchFamily="2" charset="2"/>
              <a:buChar char="§"/>
            </a:pPr>
            <a:endParaRPr lang="en-US" sz="1800" b="1" dirty="0" smtClean="0">
              <a:effectLst>
                <a:outerShdw blurRad="38100" dist="38100" dir="2700000" algn="tl">
                  <a:srgbClr val="000000">
                    <a:alpha val="43137"/>
                  </a:srgbClr>
                </a:outerShdw>
              </a:effectLst>
              <a:latin typeface="Times New Roman" pitchFamily="18" charset="0"/>
              <a:cs typeface="B Koodak" pitchFamily="2" charset="-78"/>
            </a:endParaRPr>
          </a:p>
          <a:p>
            <a:pPr lvl="0" algn="just" rtl="1">
              <a:buClr>
                <a:srgbClr val="C00000"/>
              </a:buClr>
              <a:buFont typeface="Wingdings" pitchFamily="2" charset="2"/>
              <a:buChar char="§"/>
            </a:pPr>
            <a:r>
              <a:rPr lang="ar-SA" sz="2800" b="1" dirty="0" smtClean="0">
                <a:effectLst>
                  <a:outerShdw blurRad="38100" dist="38100" dir="2700000" algn="tl">
                    <a:srgbClr val="000000">
                      <a:alpha val="43137"/>
                    </a:srgbClr>
                  </a:outerShdw>
                </a:effectLst>
                <a:cs typeface="B Koodak" pitchFamily="2" charset="-78"/>
              </a:rPr>
              <a:t>تعیین نسبت مخاطره (</a:t>
            </a:r>
            <a:r>
              <a:rPr lang="en-US" sz="2400" b="1" dirty="0" smtClean="0">
                <a:effectLst>
                  <a:outerShdw blurRad="38100" dist="38100" dir="2700000" algn="tl">
                    <a:srgbClr val="000000">
                      <a:alpha val="43137"/>
                    </a:srgbClr>
                  </a:outerShdw>
                </a:effectLst>
                <a:cs typeface="B Koodak" pitchFamily="2" charset="-78"/>
              </a:rPr>
              <a:t>Hazard ratio</a:t>
            </a:r>
            <a:r>
              <a:rPr lang="ar-SA" sz="2800" b="1" dirty="0" smtClean="0">
                <a:effectLst>
                  <a:outerShdw blurRad="38100" dist="38100" dir="2700000" algn="tl">
                    <a:srgbClr val="000000">
                      <a:alpha val="43137"/>
                    </a:srgbClr>
                  </a:outerShdw>
                </a:effectLst>
                <a:cs typeface="B Koodak" pitchFamily="2" charset="-78"/>
              </a:rPr>
              <a:t>)</a:t>
            </a:r>
            <a:endParaRPr lang="fa-IR" sz="2800" b="1" dirty="0" smtClean="0">
              <a:effectLst>
                <a:outerShdw blurRad="38100" dist="38100" dir="2700000" algn="tl">
                  <a:srgbClr val="000000">
                    <a:alpha val="43137"/>
                  </a:srgbClr>
                </a:outerShdw>
              </a:effectLst>
              <a:cs typeface="B Koodak" pitchFamily="2" charset="-78"/>
            </a:endParaRPr>
          </a:p>
          <a:p>
            <a:pPr lvl="1" algn="just" rtl="1">
              <a:buClr>
                <a:srgbClr val="C00000"/>
              </a:buClr>
              <a:buFont typeface="Wingdings" pitchFamily="2" charset="2"/>
              <a:buChar char="§"/>
            </a:pPr>
            <a:r>
              <a:rPr lang="ar-SA" sz="2000" b="1" dirty="0" smtClean="0">
                <a:effectLst>
                  <a:outerShdw blurRad="38100" dist="38100" dir="2700000" algn="tl">
                    <a:srgbClr val="000000">
                      <a:alpha val="43137"/>
                    </a:srgbClr>
                  </a:outerShdw>
                </a:effectLst>
                <a:cs typeface="B Koodak" pitchFamily="2" charset="-78"/>
              </a:rPr>
              <a:t> خام عوامل خطر برای ایجاد </a:t>
            </a:r>
            <a:r>
              <a:rPr lang="en-US" sz="1800" b="1" dirty="0" smtClean="0">
                <a:solidFill>
                  <a:srgbClr val="FF0000"/>
                </a:solidFill>
                <a:effectLst>
                  <a:outerShdw blurRad="38100" dist="38100" dir="2700000" algn="tl">
                    <a:srgbClr val="000000">
                      <a:alpha val="43137"/>
                    </a:srgbClr>
                  </a:outerShdw>
                </a:effectLst>
                <a:cs typeface="B Koodak" pitchFamily="2" charset="-78"/>
              </a:rPr>
              <a:t>CVD</a:t>
            </a:r>
            <a:r>
              <a:rPr lang="ar-SA" sz="2000" b="1" dirty="0" smtClean="0">
                <a:effectLst>
                  <a:outerShdw blurRad="38100" dist="38100" dir="2700000" algn="tl">
                    <a:srgbClr val="000000">
                      <a:alpha val="43137"/>
                    </a:srgbClr>
                  </a:outerShdw>
                </a:effectLst>
                <a:cs typeface="B Koodak" pitchFamily="2" charset="-78"/>
              </a:rPr>
              <a:t> در بیماران دیابتی</a:t>
            </a:r>
            <a:r>
              <a:rPr lang="fa-IR" sz="2000" b="1" dirty="0" smtClean="0">
                <a:effectLst>
                  <a:outerShdw blurRad="38100" dist="38100" dir="2700000" algn="tl">
                    <a:srgbClr val="000000">
                      <a:alpha val="43137"/>
                    </a:srgbClr>
                  </a:outerShdw>
                </a:effectLst>
                <a:cs typeface="B Koodak" pitchFamily="2" charset="-78"/>
              </a:rPr>
              <a:t> نوع 2درطول10سال پیگیری در افرادبالای 30سال در مطالعه قندولیپید تهران.</a:t>
            </a:r>
          </a:p>
          <a:p>
            <a:pPr lvl="1" algn="just" rtl="1">
              <a:buClr>
                <a:srgbClr val="C00000"/>
              </a:buClr>
              <a:buFont typeface="Wingdings" pitchFamily="2" charset="2"/>
              <a:buChar char="§"/>
            </a:pPr>
            <a:endParaRPr lang="en-US" sz="2000" b="1" dirty="0" smtClean="0">
              <a:effectLst>
                <a:outerShdw blurRad="38100" dist="38100" dir="2700000" algn="tl">
                  <a:srgbClr val="000000">
                    <a:alpha val="43137"/>
                  </a:srgbClr>
                </a:outerShdw>
              </a:effectLst>
              <a:cs typeface="B Koodak" pitchFamily="2" charset="-78"/>
            </a:endParaRPr>
          </a:p>
          <a:p>
            <a:pPr lvl="1" algn="justLow" rtl="1">
              <a:buClr>
                <a:srgbClr val="C00000"/>
              </a:buClr>
              <a:buFont typeface="Wingdings" pitchFamily="2" charset="2"/>
              <a:buChar char="§"/>
            </a:pPr>
            <a:r>
              <a:rPr lang="ar-SA" sz="2000" b="1" dirty="0" smtClean="0">
                <a:effectLst>
                  <a:outerShdw blurRad="38100" dist="38100" dir="2700000" algn="tl">
                    <a:srgbClr val="000000">
                      <a:alpha val="43137"/>
                    </a:srgbClr>
                  </a:outerShdw>
                </a:effectLst>
                <a:cs typeface="B Koodak" pitchFamily="2" charset="-78"/>
              </a:rPr>
              <a:t>خام عوامل خطر برای ایجاد </a:t>
            </a:r>
            <a:r>
              <a:rPr lang="ar-SA" sz="2000" b="1" dirty="0" smtClean="0">
                <a:solidFill>
                  <a:srgbClr val="FF0000"/>
                </a:solidFill>
                <a:effectLst>
                  <a:outerShdw blurRad="38100" dist="38100" dir="2700000" algn="tl">
                    <a:srgbClr val="000000">
                      <a:alpha val="43137"/>
                    </a:srgbClr>
                  </a:outerShdw>
                </a:effectLst>
                <a:cs typeface="B Koodak" pitchFamily="2" charset="-78"/>
              </a:rPr>
              <a:t>مرگ</a:t>
            </a:r>
            <a:r>
              <a:rPr lang="fa-IR" sz="2000" b="1" dirty="0" smtClean="0">
                <a:solidFill>
                  <a:srgbClr val="FF0000"/>
                </a:solidFill>
                <a:effectLst>
                  <a:outerShdw blurRad="38100" dist="38100" dir="2700000" algn="tl">
                    <a:srgbClr val="000000">
                      <a:alpha val="43137"/>
                    </a:srgbClr>
                  </a:outerShdw>
                </a:effectLst>
                <a:cs typeface="B Koodak" pitchFamily="2" charset="-78"/>
              </a:rPr>
              <a:t> </a:t>
            </a:r>
            <a:r>
              <a:rPr lang="fa-IR" sz="2000" b="1" dirty="0" smtClean="0">
                <a:solidFill>
                  <a:srgbClr val="FF0000"/>
                </a:solidFill>
                <a:effectLst>
                  <a:outerShdw blurRad="38100" dist="38100" dir="2700000" algn="tl">
                    <a:srgbClr val="000000">
                      <a:alpha val="43137"/>
                    </a:srgbClr>
                  </a:outerShdw>
                </a:effectLst>
                <a:cs typeface="B Koodak" pitchFamily="2" charset="-78"/>
              </a:rPr>
              <a:t>ومیر کلی </a:t>
            </a:r>
            <a:r>
              <a:rPr lang="ar-SA" sz="2000" b="1" dirty="0" smtClean="0">
                <a:effectLst>
                  <a:outerShdw blurRad="38100" dist="38100" dir="2700000" algn="tl">
                    <a:srgbClr val="000000">
                      <a:alpha val="43137"/>
                    </a:srgbClr>
                  </a:outerShdw>
                </a:effectLst>
                <a:cs typeface="B Koodak" pitchFamily="2" charset="-78"/>
              </a:rPr>
              <a:t>در بیماران دیابتی</a:t>
            </a:r>
            <a:r>
              <a:rPr lang="fa-IR" sz="2000" b="1" dirty="0" smtClean="0">
                <a:effectLst>
                  <a:outerShdw blurRad="38100" dist="38100" dir="2700000" algn="tl">
                    <a:srgbClr val="000000">
                      <a:alpha val="43137"/>
                    </a:srgbClr>
                  </a:outerShdw>
                </a:effectLst>
                <a:cs typeface="B Koodak" pitchFamily="2" charset="-78"/>
              </a:rPr>
              <a:t> نوع 2درطول10سال پیگیری در افرادبالای 30سال در مطالعه قندولیپیدتهران.</a:t>
            </a:r>
          </a:p>
          <a:p>
            <a:pPr lvl="1" algn="just" rtl="1">
              <a:buClr>
                <a:srgbClr val="C00000"/>
              </a:buClr>
              <a:buFont typeface="Wingdings" pitchFamily="2" charset="2"/>
              <a:buChar char="§"/>
            </a:pPr>
            <a:endParaRPr lang="en-US" sz="2000" b="1" dirty="0" smtClean="0">
              <a:effectLst>
                <a:outerShdw blurRad="38100" dist="38100" dir="2700000" algn="tl">
                  <a:srgbClr val="000000">
                    <a:alpha val="43137"/>
                  </a:srgbClr>
                </a:outerShdw>
              </a:effectLst>
              <a:cs typeface="B Koodak" pitchFamily="2" charset="-78"/>
            </a:endParaRPr>
          </a:p>
          <a:p>
            <a:pPr lvl="1" algn="just" rtl="1">
              <a:buClr>
                <a:srgbClr val="C00000"/>
              </a:buClr>
              <a:buFont typeface="Wingdings" pitchFamily="2" charset="2"/>
              <a:buChar char="§"/>
            </a:pPr>
            <a:r>
              <a:rPr lang="ar-SA" sz="2000" b="1" dirty="0" smtClean="0">
                <a:effectLst>
                  <a:outerShdw blurRad="38100" dist="38100" dir="2700000" algn="tl">
                    <a:srgbClr val="000000">
                      <a:alpha val="43137"/>
                    </a:srgbClr>
                  </a:outerShdw>
                </a:effectLst>
                <a:cs typeface="B Koodak" pitchFamily="2" charset="-78"/>
              </a:rPr>
              <a:t>تعدیل شده عوامل خطر برای ایجاد </a:t>
            </a:r>
            <a:r>
              <a:rPr lang="en-US" sz="2000" b="1" dirty="0" smtClean="0">
                <a:solidFill>
                  <a:srgbClr val="FF0000"/>
                </a:solidFill>
                <a:effectLst>
                  <a:outerShdw blurRad="38100" dist="38100" dir="2700000" algn="tl">
                    <a:srgbClr val="000000">
                      <a:alpha val="43137"/>
                    </a:srgbClr>
                  </a:outerShdw>
                </a:effectLst>
                <a:cs typeface="B Koodak" pitchFamily="2" charset="-78"/>
              </a:rPr>
              <a:t>CVD</a:t>
            </a:r>
            <a:r>
              <a:rPr lang="ar-SA" sz="2000" b="1" dirty="0" smtClean="0">
                <a:effectLst>
                  <a:outerShdw blurRad="38100" dist="38100" dir="2700000" algn="tl">
                    <a:srgbClr val="000000">
                      <a:alpha val="43137"/>
                    </a:srgbClr>
                  </a:outerShdw>
                </a:effectLst>
                <a:cs typeface="B Koodak" pitchFamily="2" charset="-78"/>
              </a:rPr>
              <a:t> در بیماران دیابتی</a:t>
            </a:r>
            <a:r>
              <a:rPr lang="fa-IR" sz="2000" b="1" dirty="0" smtClean="0">
                <a:effectLst>
                  <a:outerShdw blurRad="38100" dist="38100" dir="2700000" algn="tl">
                    <a:srgbClr val="000000">
                      <a:alpha val="43137"/>
                    </a:srgbClr>
                  </a:outerShdw>
                </a:effectLst>
                <a:cs typeface="B Koodak" pitchFamily="2" charset="-78"/>
              </a:rPr>
              <a:t> نوع 2درطول10سال پیگیری در افرادبالای 30سال در مطالعه قندولیپیدتهران.</a:t>
            </a:r>
          </a:p>
          <a:p>
            <a:pPr lvl="1" algn="just" rtl="1">
              <a:buClr>
                <a:srgbClr val="C00000"/>
              </a:buClr>
              <a:buFont typeface="Wingdings" pitchFamily="2" charset="2"/>
              <a:buChar char="§"/>
            </a:pPr>
            <a:endParaRPr lang="en-US" sz="2000" b="1" dirty="0" smtClean="0">
              <a:effectLst>
                <a:outerShdw blurRad="38100" dist="38100" dir="2700000" algn="tl">
                  <a:srgbClr val="000000">
                    <a:alpha val="43137"/>
                  </a:srgbClr>
                </a:outerShdw>
              </a:effectLst>
              <a:cs typeface="B Koodak" pitchFamily="2" charset="-78"/>
            </a:endParaRPr>
          </a:p>
          <a:p>
            <a:pPr lvl="1" algn="just" rtl="1">
              <a:buClr>
                <a:srgbClr val="C00000"/>
              </a:buClr>
              <a:buFont typeface="Wingdings" pitchFamily="2" charset="2"/>
              <a:buChar char="§"/>
            </a:pPr>
            <a:r>
              <a:rPr lang="ar-SA" sz="2000" b="1" dirty="0" smtClean="0">
                <a:effectLst>
                  <a:outerShdw blurRad="38100" dist="38100" dir="2700000" algn="tl">
                    <a:srgbClr val="000000">
                      <a:alpha val="43137"/>
                    </a:srgbClr>
                  </a:outerShdw>
                </a:effectLst>
                <a:cs typeface="B Koodak" pitchFamily="2" charset="-78"/>
              </a:rPr>
              <a:t>تعدیل شده عوامل خطر برای ایجاد</a:t>
            </a:r>
            <a:r>
              <a:rPr lang="ar-SA" sz="2000" b="1" dirty="0" smtClean="0">
                <a:solidFill>
                  <a:srgbClr val="FF0000"/>
                </a:solidFill>
                <a:effectLst>
                  <a:outerShdw blurRad="38100" dist="38100" dir="2700000" algn="tl">
                    <a:srgbClr val="000000">
                      <a:alpha val="43137"/>
                    </a:srgbClr>
                  </a:outerShdw>
                </a:effectLst>
                <a:cs typeface="B Koodak" pitchFamily="2" charset="-78"/>
              </a:rPr>
              <a:t> مرگ</a:t>
            </a:r>
            <a:r>
              <a:rPr lang="fa-IR" sz="2000" b="1" dirty="0" smtClean="0">
                <a:solidFill>
                  <a:srgbClr val="FF0000"/>
                </a:solidFill>
                <a:effectLst>
                  <a:outerShdw blurRad="38100" dist="38100" dir="2700000" algn="tl">
                    <a:srgbClr val="000000">
                      <a:alpha val="43137"/>
                    </a:srgbClr>
                  </a:outerShdw>
                </a:effectLst>
                <a:cs typeface="B Koodak" pitchFamily="2" charset="-78"/>
              </a:rPr>
              <a:t> </a:t>
            </a:r>
            <a:r>
              <a:rPr lang="fa-IR" sz="2000" b="1" dirty="0" smtClean="0">
                <a:solidFill>
                  <a:srgbClr val="FF0000"/>
                </a:solidFill>
                <a:effectLst>
                  <a:outerShdw blurRad="38100" dist="38100" dir="2700000" algn="tl">
                    <a:srgbClr val="000000">
                      <a:alpha val="43137"/>
                    </a:srgbClr>
                  </a:outerShdw>
                </a:effectLst>
                <a:cs typeface="B Koodak" pitchFamily="2" charset="-78"/>
              </a:rPr>
              <a:t>ومیر کلی </a:t>
            </a:r>
            <a:r>
              <a:rPr lang="ar-SA" sz="2000" b="1" dirty="0" smtClean="0">
                <a:effectLst>
                  <a:outerShdw blurRad="38100" dist="38100" dir="2700000" algn="tl">
                    <a:srgbClr val="000000">
                      <a:alpha val="43137"/>
                    </a:srgbClr>
                  </a:outerShdw>
                </a:effectLst>
                <a:cs typeface="B Koodak" pitchFamily="2" charset="-78"/>
              </a:rPr>
              <a:t>در بیماران دیابتی</a:t>
            </a:r>
            <a:r>
              <a:rPr lang="fa-IR" sz="2000" b="1" dirty="0" smtClean="0">
                <a:effectLst>
                  <a:outerShdw blurRad="38100" dist="38100" dir="2700000" algn="tl">
                    <a:srgbClr val="000000">
                      <a:alpha val="43137"/>
                    </a:srgbClr>
                  </a:outerShdw>
                </a:effectLst>
                <a:cs typeface="B Koodak" pitchFamily="2" charset="-78"/>
              </a:rPr>
              <a:t> نوع 2درطول10سال پیگیری در افرادبالای 30سال در مطالعه قندولیپیدتهران.</a:t>
            </a:r>
            <a:endParaRPr lang="en-US" sz="2000" b="1" dirty="0" smtClean="0">
              <a:effectLst>
                <a:outerShdw blurRad="38100" dist="38100" dir="2700000" algn="tl">
                  <a:srgbClr val="000000">
                    <a:alpha val="43137"/>
                  </a:srgbClr>
                </a:outerShdw>
              </a:effectLst>
              <a:cs typeface="B Koodak" pitchFamily="2" charset="-78"/>
            </a:endParaRPr>
          </a:p>
        </p:txBody>
      </p:sp>
      <p:sp useBgFill="1">
        <p:nvSpPr>
          <p:cNvPr id="5" name="Title 3"/>
          <p:cNvSpPr txBox="1">
            <a:spLocks/>
          </p:cNvSpPr>
          <p:nvPr/>
        </p:nvSpPr>
        <p:spPr>
          <a:xfrm>
            <a:off x="1981200" y="457200"/>
            <a:ext cx="5562600" cy="685800"/>
          </a:xfrm>
          <a:prstGeom prst="rect">
            <a:avLst/>
          </a:prstGeom>
          <a:effectLst>
            <a:outerShdw blurRad="50800" dist="50800" dir="5400000" algn="ctr" rotWithShape="0">
              <a:srgbClr val="C00000"/>
            </a:outerShdw>
          </a:effectLst>
        </p:spPr>
        <p:txBody>
          <a:bodyPr/>
          <a:lstStyle>
            <a:lvl1pPr algn="l" rtl="1" eaLnBrk="1" fontAlgn="base" hangingPunct="1">
              <a:spcBef>
                <a:spcPct val="0"/>
              </a:spcBef>
              <a:spcAft>
                <a:spcPct val="0"/>
              </a:spcAft>
              <a:defRPr sz="4400">
                <a:solidFill>
                  <a:schemeClr val="tx1"/>
                </a:solidFill>
                <a:latin typeface="+mj-lt"/>
                <a:ea typeface="+mj-ea"/>
                <a:cs typeface="+mj-cs"/>
              </a:defRPr>
            </a:lvl1pPr>
            <a:lvl2pPr algn="l" rtl="1" eaLnBrk="1" fontAlgn="base" hangingPunct="1">
              <a:spcBef>
                <a:spcPct val="0"/>
              </a:spcBef>
              <a:spcAft>
                <a:spcPct val="0"/>
              </a:spcAft>
              <a:defRPr sz="4400">
                <a:solidFill>
                  <a:schemeClr val="tx1"/>
                </a:solidFill>
                <a:latin typeface="Arial" charset="0"/>
                <a:cs typeface="Arial" charset="0"/>
              </a:defRPr>
            </a:lvl2pPr>
            <a:lvl3pPr algn="l" rtl="1" eaLnBrk="1" fontAlgn="base" hangingPunct="1">
              <a:spcBef>
                <a:spcPct val="0"/>
              </a:spcBef>
              <a:spcAft>
                <a:spcPct val="0"/>
              </a:spcAft>
              <a:defRPr sz="4400">
                <a:solidFill>
                  <a:schemeClr val="tx1"/>
                </a:solidFill>
                <a:latin typeface="Arial" charset="0"/>
                <a:cs typeface="Arial" charset="0"/>
              </a:defRPr>
            </a:lvl3pPr>
            <a:lvl4pPr algn="l" rtl="1" eaLnBrk="1" fontAlgn="base" hangingPunct="1">
              <a:spcBef>
                <a:spcPct val="0"/>
              </a:spcBef>
              <a:spcAft>
                <a:spcPct val="0"/>
              </a:spcAft>
              <a:defRPr sz="4400">
                <a:solidFill>
                  <a:schemeClr val="tx1"/>
                </a:solidFill>
                <a:latin typeface="Arial" charset="0"/>
                <a:cs typeface="Arial" charset="0"/>
              </a:defRPr>
            </a:lvl4pPr>
            <a:lvl5pPr algn="l" rtl="1" eaLnBrk="1" fontAlgn="base" hangingPunct="1">
              <a:spcBef>
                <a:spcPct val="0"/>
              </a:spcBef>
              <a:spcAft>
                <a:spcPct val="0"/>
              </a:spcAft>
              <a:defRPr sz="4400">
                <a:solidFill>
                  <a:schemeClr val="tx1"/>
                </a:solidFill>
                <a:latin typeface="Arial" charset="0"/>
                <a:cs typeface="Arial" charset="0"/>
              </a:defRPr>
            </a:lvl5pPr>
            <a:lvl6pPr marL="457200" algn="l" rtl="1" eaLnBrk="1" fontAlgn="base" hangingPunct="1">
              <a:spcBef>
                <a:spcPct val="0"/>
              </a:spcBef>
              <a:spcAft>
                <a:spcPct val="0"/>
              </a:spcAft>
              <a:defRPr sz="4400">
                <a:solidFill>
                  <a:schemeClr val="tx1"/>
                </a:solidFill>
                <a:latin typeface="Arial" charset="0"/>
                <a:cs typeface="Arial" charset="0"/>
              </a:defRPr>
            </a:lvl6pPr>
            <a:lvl7pPr marL="914400" algn="l" rtl="1" eaLnBrk="1" fontAlgn="base" hangingPunct="1">
              <a:spcBef>
                <a:spcPct val="0"/>
              </a:spcBef>
              <a:spcAft>
                <a:spcPct val="0"/>
              </a:spcAft>
              <a:defRPr sz="4400">
                <a:solidFill>
                  <a:schemeClr val="tx1"/>
                </a:solidFill>
                <a:latin typeface="Arial" charset="0"/>
                <a:cs typeface="Arial" charset="0"/>
              </a:defRPr>
            </a:lvl7pPr>
            <a:lvl8pPr marL="1371600" algn="l" rtl="1" eaLnBrk="1" fontAlgn="base" hangingPunct="1">
              <a:spcBef>
                <a:spcPct val="0"/>
              </a:spcBef>
              <a:spcAft>
                <a:spcPct val="0"/>
              </a:spcAft>
              <a:defRPr sz="4400">
                <a:solidFill>
                  <a:schemeClr val="tx1"/>
                </a:solidFill>
                <a:latin typeface="Arial" charset="0"/>
                <a:cs typeface="Arial" charset="0"/>
              </a:defRPr>
            </a:lvl8pPr>
            <a:lvl9pPr marL="1828800" algn="l" rtl="1" eaLnBrk="1" fontAlgn="base" hangingPunct="1">
              <a:spcBef>
                <a:spcPct val="0"/>
              </a:spcBef>
              <a:spcAft>
                <a:spcPct val="0"/>
              </a:spcAft>
              <a:defRPr sz="4400">
                <a:solidFill>
                  <a:schemeClr val="tx1"/>
                </a:solidFill>
                <a:latin typeface="Arial" charset="0"/>
                <a:cs typeface="Arial" charset="0"/>
              </a:defRPr>
            </a:lvl9pPr>
          </a:lstStyle>
          <a:p>
            <a:pPr algn="ctr" rtl="0"/>
            <a:r>
              <a:rPr lang="fa-IR" sz="3200" b="1" dirty="0" smtClean="0">
                <a:solidFill>
                  <a:srgbClr val="C00000"/>
                </a:solidFill>
                <a:latin typeface="Times New Roman" pitchFamily="18" charset="0"/>
                <a:cs typeface="B Titr" pitchFamily="2" charset="-78"/>
              </a:rPr>
              <a:t>اهداف جزیی</a:t>
            </a:r>
            <a:endParaRPr lang="en-US" sz="3200" b="1" dirty="0">
              <a:solidFill>
                <a:srgbClr val="C00000"/>
              </a:solidFill>
              <a:latin typeface="Times New Roman" pitchFamily="18" charset="0"/>
              <a:cs typeface="B Titr" pitchFamily="2" charset="-78"/>
            </a:endParaRPr>
          </a:p>
        </p:txBody>
      </p:sp>
      <p:sp>
        <p:nvSpPr>
          <p:cNvPr id="4" name="Slide Number Placeholder 3"/>
          <p:cNvSpPr>
            <a:spLocks noGrp="1"/>
          </p:cNvSpPr>
          <p:nvPr>
            <p:ph type="sldNum" sz="quarter" idx="12"/>
          </p:nvPr>
        </p:nvSpPr>
        <p:spPr/>
        <p:txBody>
          <a:bodyPr/>
          <a:lstStyle/>
          <a:p>
            <a:fld id="{430E3189-A26B-47E6-88FA-F0598B934182}"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 xmlns:p14="http://schemas.microsoft.com/office/powerpoint/2010/main" val="25352802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905000"/>
            <a:ext cx="7620000" cy="3886200"/>
          </a:xfrm>
        </p:spPr>
        <p:txBody>
          <a:bodyPr>
            <a:normAutofit/>
          </a:bodyPr>
          <a:lstStyle/>
          <a:p>
            <a:pPr lvl="0" algn="justLow" rtl="1">
              <a:buClr>
                <a:srgbClr val="C00000"/>
              </a:buClr>
              <a:buFont typeface="Wingdings" pitchFamily="2" charset="2"/>
              <a:buChar char="§"/>
            </a:pPr>
            <a:r>
              <a:rPr lang="ar-SA" sz="2800" b="1" dirty="0" smtClean="0">
                <a:effectLst>
                  <a:outerShdw blurRad="38100" dist="38100" dir="2700000" algn="tl">
                    <a:srgbClr val="000000">
                      <a:alpha val="43137"/>
                    </a:srgbClr>
                  </a:outerShdw>
                </a:effectLst>
                <a:cs typeface="B Koodak" pitchFamily="2" charset="-78"/>
              </a:rPr>
              <a:t>تعیین </a:t>
            </a:r>
            <a:r>
              <a:rPr lang="ar-SA" sz="2800" b="1" dirty="0" smtClean="0">
                <a:solidFill>
                  <a:srgbClr val="FF0000"/>
                </a:solidFill>
                <a:effectLst>
                  <a:outerShdw blurRad="38100" dist="38100" dir="2700000" algn="tl">
                    <a:srgbClr val="000000">
                      <a:alpha val="43137"/>
                    </a:srgbClr>
                  </a:outerShdw>
                </a:effectLst>
                <a:cs typeface="B Koodak" pitchFamily="2" charset="-78"/>
              </a:rPr>
              <a:t>سهم منتسب </a:t>
            </a:r>
            <a:r>
              <a:rPr lang="ar-SA" sz="2800" b="1" dirty="0" smtClean="0">
                <a:effectLst>
                  <a:outerShdw blurRad="38100" dist="38100" dir="2700000" algn="tl">
                    <a:srgbClr val="000000">
                      <a:alpha val="43137"/>
                    </a:srgbClr>
                  </a:outerShdw>
                </a:effectLst>
                <a:cs typeface="B Koodak" pitchFamily="2" charset="-78"/>
              </a:rPr>
              <a:t>عوامل </a:t>
            </a:r>
            <a:r>
              <a:rPr lang="ar-SA" sz="2800" b="1" dirty="0" smtClean="0">
                <a:effectLst>
                  <a:outerShdw blurRad="38100" dist="38100" dir="2700000" algn="tl">
                    <a:srgbClr val="000000">
                      <a:alpha val="43137"/>
                    </a:srgbClr>
                  </a:outerShdw>
                </a:effectLst>
                <a:cs typeface="B Koodak" pitchFamily="2" charset="-78"/>
              </a:rPr>
              <a:t>خطر</a:t>
            </a:r>
            <a:r>
              <a:rPr lang="fa-IR" sz="2800" b="1" dirty="0" smtClean="0">
                <a:effectLst>
                  <a:outerShdw blurRad="38100" dist="38100" dir="2700000" algn="tl">
                    <a:srgbClr val="000000">
                      <a:alpha val="43137"/>
                    </a:srgbClr>
                  </a:outerShdw>
                </a:effectLst>
                <a:cs typeface="B Koodak" pitchFamily="2" charset="-78"/>
              </a:rPr>
              <a:t> قابل </a:t>
            </a:r>
            <a:r>
              <a:rPr lang="fa-IR" sz="2800" b="1" dirty="0" smtClean="0">
                <a:effectLst>
                  <a:outerShdw blurRad="38100" dist="38100" dir="2700000" algn="tl">
                    <a:srgbClr val="000000">
                      <a:alpha val="43137"/>
                    </a:srgbClr>
                  </a:outerShdw>
                </a:effectLst>
                <a:cs typeface="B Koodak" pitchFamily="2" charset="-78"/>
              </a:rPr>
              <a:t>تغییر</a:t>
            </a:r>
            <a:r>
              <a:rPr lang="ar-SA" sz="2800" b="1" dirty="0" smtClean="0">
                <a:effectLst>
                  <a:outerShdw blurRad="38100" dist="38100" dir="2700000" algn="tl">
                    <a:srgbClr val="000000">
                      <a:alpha val="43137"/>
                    </a:srgbClr>
                  </a:outerShdw>
                </a:effectLst>
                <a:cs typeface="B Koodak" pitchFamily="2" charset="-78"/>
              </a:rPr>
              <a:t> مختلف</a:t>
            </a:r>
            <a:r>
              <a:rPr lang="fa-IR" sz="2800" b="1" dirty="0" smtClean="0">
                <a:effectLst>
                  <a:outerShdw blurRad="38100" dist="38100" dir="2700000" algn="tl">
                    <a:srgbClr val="000000">
                      <a:alpha val="43137"/>
                    </a:srgbClr>
                  </a:outerShdw>
                </a:effectLst>
                <a:cs typeface="B Koodak" pitchFamily="2" charset="-78"/>
              </a:rPr>
              <a:t> </a:t>
            </a:r>
            <a:r>
              <a:rPr lang="ar-SA" sz="2800" b="1" dirty="0" smtClean="0">
                <a:effectLst>
                  <a:outerShdw blurRad="38100" dist="38100" dir="2700000" algn="tl">
                    <a:srgbClr val="000000">
                      <a:alpha val="43137"/>
                    </a:srgbClr>
                  </a:outerShdw>
                </a:effectLst>
                <a:cs typeface="B Koodak" pitchFamily="2" charset="-78"/>
              </a:rPr>
              <a:t>برای ایجاد</a:t>
            </a:r>
            <a:r>
              <a:rPr lang="fa-IR" sz="2800" b="1" dirty="0" smtClean="0">
                <a:effectLst>
                  <a:outerShdw blurRad="38100" dist="38100" dir="2700000" algn="tl">
                    <a:srgbClr val="000000">
                      <a:alpha val="43137"/>
                    </a:srgbClr>
                  </a:outerShdw>
                </a:effectLst>
                <a:cs typeface="B Koodak" pitchFamily="2" charset="-78"/>
              </a:rPr>
              <a:t>:</a:t>
            </a:r>
            <a:r>
              <a:rPr lang="ar-SA" sz="2800" b="1" dirty="0" smtClean="0">
                <a:effectLst>
                  <a:outerShdw blurRad="38100" dist="38100" dir="2700000" algn="tl">
                    <a:srgbClr val="000000">
                      <a:alpha val="43137"/>
                    </a:srgbClr>
                  </a:outerShdw>
                </a:effectLst>
                <a:cs typeface="B Koodak" pitchFamily="2" charset="-78"/>
              </a:rPr>
              <a:t>  </a:t>
            </a:r>
            <a:endParaRPr lang="fa-IR" sz="2800" b="1" dirty="0" smtClean="0">
              <a:effectLst>
                <a:outerShdw blurRad="38100" dist="38100" dir="2700000" algn="tl">
                  <a:srgbClr val="000000">
                    <a:alpha val="43137"/>
                  </a:srgbClr>
                </a:outerShdw>
              </a:effectLst>
              <a:cs typeface="B Koodak" pitchFamily="2" charset="-78"/>
            </a:endParaRPr>
          </a:p>
          <a:p>
            <a:pPr lvl="0" algn="justLow" rtl="1">
              <a:buClr>
                <a:srgbClr val="C00000"/>
              </a:buClr>
              <a:buFont typeface="Wingdings" pitchFamily="2" charset="2"/>
              <a:buChar char="§"/>
            </a:pPr>
            <a:endParaRPr lang="fa-IR" sz="2800" b="1" dirty="0" smtClean="0">
              <a:effectLst>
                <a:outerShdw blurRad="38100" dist="38100" dir="2700000" algn="tl">
                  <a:srgbClr val="000000">
                    <a:alpha val="43137"/>
                  </a:srgbClr>
                </a:outerShdw>
              </a:effectLst>
              <a:cs typeface="B Koodak" pitchFamily="2" charset="-78"/>
            </a:endParaRPr>
          </a:p>
          <a:p>
            <a:pPr lvl="1" algn="justLow" rtl="1">
              <a:buClr>
                <a:srgbClr val="C00000"/>
              </a:buClr>
              <a:buFont typeface="Wingdings" pitchFamily="2" charset="2"/>
              <a:buChar char="§"/>
            </a:pPr>
            <a:r>
              <a:rPr lang="en-US" sz="2400" b="1" dirty="0" smtClean="0">
                <a:solidFill>
                  <a:srgbClr val="FF0000"/>
                </a:solidFill>
                <a:effectLst>
                  <a:outerShdw blurRad="38100" dist="38100" dir="2700000" algn="tl">
                    <a:srgbClr val="000000">
                      <a:alpha val="43137"/>
                    </a:srgbClr>
                  </a:outerShdw>
                </a:effectLst>
                <a:cs typeface="B Koodak" pitchFamily="2" charset="-78"/>
              </a:rPr>
              <a:t>CVD</a:t>
            </a:r>
            <a:r>
              <a:rPr lang="ar-SA" sz="2400" b="1" dirty="0" smtClean="0">
                <a:solidFill>
                  <a:srgbClr val="FF0000"/>
                </a:solidFill>
                <a:effectLst>
                  <a:outerShdw blurRad="38100" dist="38100" dir="2700000" algn="tl">
                    <a:srgbClr val="000000">
                      <a:alpha val="43137"/>
                    </a:srgbClr>
                  </a:outerShdw>
                </a:effectLst>
                <a:cs typeface="B Koodak" pitchFamily="2" charset="-78"/>
              </a:rPr>
              <a:t> </a:t>
            </a:r>
            <a:r>
              <a:rPr lang="ar-SA" sz="2400" b="1" dirty="0" smtClean="0">
                <a:effectLst>
                  <a:outerShdw blurRad="38100" dist="38100" dir="2700000" algn="tl">
                    <a:srgbClr val="000000">
                      <a:alpha val="43137"/>
                    </a:srgbClr>
                  </a:outerShdw>
                </a:effectLst>
                <a:cs typeface="B Koodak" pitchFamily="2" charset="-78"/>
              </a:rPr>
              <a:t>در بیماران دیابتی</a:t>
            </a:r>
            <a:r>
              <a:rPr lang="fa-IR" sz="2400" b="1" dirty="0" smtClean="0">
                <a:effectLst>
                  <a:outerShdw blurRad="38100" dist="38100" dir="2700000" algn="tl">
                    <a:srgbClr val="000000">
                      <a:alpha val="43137"/>
                    </a:srgbClr>
                  </a:outerShdw>
                </a:effectLst>
                <a:cs typeface="B Koodak" pitchFamily="2" charset="-78"/>
              </a:rPr>
              <a:t> نوع </a:t>
            </a:r>
            <a:r>
              <a:rPr lang="fa-IR" sz="2400" b="1" dirty="0" smtClean="0">
                <a:effectLst>
                  <a:outerShdw blurRad="38100" dist="38100" dir="2700000" algn="tl">
                    <a:srgbClr val="000000">
                      <a:alpha val="43137"/>
                    </a:srgbClr>
                  </a:outerShdw>
                </a:effectLst>
                <a:cs typeface="B Koodak" pitchFamily="2" charset="-78"/>
              </a:rPr>
              <a:t>2در طول10سال </a:t>
            </a:r>
            <a:r>
              <a:rPr lang="fa-IR" sz="2400" b="1" dirty="0" smtClean="0">
                <a:effectLst>
                  <a:outerShdw blurRad="38100" dist="38100" dir="2700000" algn="tl">
                    <a:srgbClr val="000000">
                      <a:alpha val="43137"/>
                    </a:srgbClr>
                  </a:outerShdw>
                </a:effectLst>
                <a:cs typeface="B Koodak" pitchFamily="2" charset="-78"/>
              </a:rPr>
              <a:t>پیگیری در </a:t>
            </a:r>
            <a:r>
              <a:rPr lang="fa-IR" sz="2400" b="1" dirty="0" smtClean="0">
                <a:effectLst>
                  <a:outerShdw blurRad="38100" dist="38100" dir="2700000" algn="tl">
                    <a:srgbClr val="000000">
                      <a:alpha val="43137"/>
                    </a:srgbClr>
                  </a:outerShdw>
                </a:effectLst>
                <a:cs typeface="B Koodak" pitchFamily="2" charset="-78"/>
              </a:rPr>
              <a:t>افراد بالای </a:t>
            </a:r>
            <a:r>
              <a:rPr lang="fa-IR" sz="2400" b="1" dirty="0" smtClean="0">
                <a:effectLst>
                  <a:outerShdw blurRad="38100" dist="38100" dir="2700000" algn="tl">
                    <a:srgbClr val="000000">
                      <a:alpha val="43137"/>
                    </a:srgbClr>
                  </a:outerShdw>
                </a:effectLst>
                <a:cs typeface="B Koodak" pitchFamily="2" charset="-78"/>
              </a:rPr>
              <a:t>30سال در مطالعه قندولیبید تهران.</a:t>
            </a:r>
          </a:p>
          <a:p>
            <a:pPr lvl="1" algn="justLow" rtl="1">
              <a:buClr>
                <a:srgbClr val="C00000"/>
              </a:buClr>
              <a:buFont typeface="Wingdings" pitchFamily="2" charset="2"/>
              <a:buChar char="§"/>
            </a:pPr>
            <a:endParaRPr lang="en-US" sz="2400" b="1" dirty="0" smtClean="0">
              <a:effectLst>
                <a:outerShdw blurRad="38100" dist="38100" dir="2700000" algn="tl">
                  <a:srgbClr val="000000">
                    <a:alpha val="43137"/>
                  </a:srgbClr>
                </a:outerShdw>
              </a:effectLst>
              <a:cs typeface="B Koodak" pitchFamily="2" charset="-78"/>
            </a:endParaRPr>
          </a:p>
          <a:p>
            <a:pPr lvl="1" algn="justLow" rtl="1">
              <a:buClr>
                <a:srgbClr val="C00000"/>
              </a:buClr>
              <a:buFont typeface="Wingdings" pitchFamily="2" charset="2"/>
              <a:buChar char="§"/>
            </a:pPr>
            <a:r>
              <a:rPr lang="ar-SA" sz="2400" b="1" dirty="0" smtClean="0">
                <a:solidFill>
                  <a:srgbClr val="FF0000"/>
                </a:solidFill>
                <a:effectLst>
                  <a:outerShdw blurRad="38100" dist="38100" dir="2700000" algn="tl">
                    <a:srgbClr val="000000">
                      <a:alpha val="43137"/>
                    </a:srgbClr>
                  </a:outerShdw>
                </a:effectLst>
                <a:cs typeface="B Koodak" pitchFamily="2" charset="-78"/>
              </a:rPr>
              <a:t>مرگ</a:t>
            </a:r>
            <a:r>
              <a:rPr lang="fa-IR" sz="2400" b="1" dirty="0" smtClean="0">
                <a:solidFill>
                  <a:srgbClr val="FF0000"/>
                </a:solidFill>
                <a:effectLst>
                  <a:outerShdw blurRad="38100" dist="38100" dir="2700000" algn="tl">
                    <a:srgbClr val="000000">
                      <a:alpha val="43137"/>
                    </a:srgbClr>
                  </a:outerShdw>
                </a:effectLst>
                <a:cs typeface="B Koodak" pitchFamily="2" charset="-78"/>
              </a:rPr>
              <a:t> </a:t>
            </a:r>
            <a:r>
              <a:rPr lang="fa-IR" sz="2400" b="1" dirty="0" smtClean="0">
                <a:solidFill>
                  <a:srgbClr val="FF0000"/>
                </a:solidFill>
                <a:effectLst>
                  <a:outerShdw blurRad="38100" dist="38100" dir="2700000" algn="tl">
                    <a:srgbClr val="000000">
                      <a:alpha val="43137"/>
                    </a:srgbClr>
                  </a:outerShdw>
                </a:effectLst>
                <a:cs typeface="B Koodak" pitchFamily="2" charset="-78"/>
              </a:rPr>
              <a:t>ومیر کلی </a:t>
            </a:r>
            <a:r>
              <a:rPr lang="ar-SA" sz="2400" b="1" dirty="0" smtClean="0">
                <a:effectLst>
                  <a:outerShdw blurRad="38100" dist="38100" dir="2700000" algn="tl">
                    <a:srgbClr val="000000">
                      <a:alpha val="43137"/>
                    </a:srgbClr>
                  </a:outerShdw>
                </a:effectLst>
                <a:cs typeface="B Koodak" pitchFamily="2" charset="-78"/>
              </a:rPr>
              <a:t>در بیماران دیابتی</a:t>
            </a:r>
            <a:r>
              <a:rPr lang="fa-IR" sz="2400" b="1" dirty="0" smtClean="0">
                <a:effectLst>
                  <a:outerShdw blurRad="38100" dist="38100" dir="2700000" algn="tl">
                    <a:srgbClr val="000000">
                      <a:alpha val="43137"/>
                    </a:srgbClr>
                  </a:outerShdw>
                </a:effectLst>
                <a:cs typeface="B Koodak" pitchFamily="2" charset="-78"/>
              </a:rPr>
              <a:t> نوع </a:t>
            </a:r>
            <a:r>
              <a:rPr lang="fa-IR" sz="2400" b="1" dirty="0" smtClean="0">
                <a:effectLst>
                  <a:outerShdw blurRad="38100" dist="38100" dir="2700000" algn="tl">
                    <a:srgbClr val="000000">
                      <a:alpha val="43137"/>
                    </a:srgbClr>
                  </a:outerShdw>
                </a:effectLst>
                <a:cs typeface="B Koodak" pitchFamily="2" charset="-78"/>
              </a:rPr>
              <a:t>2در طول10سال </a:t>
            </a:r>
            <a:r>
              <a:rPr lang="fa-IR" sz="2400" b="1" dirty="0" smtClean="0">
                <a:effectLst>
                  <a:outerShdw blurRad="38100" dist="38100" dir="2700000" algn="tl">
                    <a:srgbClr val="000000">
                      <a:alpha val="43137"/>
                    </a:srgbClr>
                  </a:outerShdw>
                </a:effectLst>
                <a:cs typeface="B Koodak" pitchFamily="2" charset="-78"/>
              </a:rPr>
              <a:t>|پیگیری در </a:t>
            </a:r>
            <a:r>
              <a:rPr lang="fa-IR" sz="2400" b="1" dirty="0" smtClean="0">
                <a:effectLst>
                  <a:outerShdw blurRad="38100" dist="38100" dir="2700000" algn="tl">
                    <a:srgbClr val="000000">
                      <a:alpha val="43137"/>
                    </a:srgbClr>
                  </a:outerShdw>
                </a:effectLst>
                <a:cs typeface="B Koodak" pitchFamily="2" charset="-78"/>
              </a:rPr>
              <a:t>افراد بالای </a:t>
            </a:r>
            <a:r>
              <a:rPr lang="fa-IR" sz="2400" b="1" dirty="0" smtClean="0">
                <a:effectLst>
                  <a:outerShdw blurRad="38100" dist="38100" dir="2700000" algn="tl">
                    <a:srgbClr val="000000">
                      <a:alpha val="43137"/>
                    </a:srgbClr>
                  </a:outerShdw>
                </a:effectLst>
                <a:cs typeface="B Koodak" pitchFamily="2" charset="-78"/>
              </a:rPr>
              <a:t>30سال در مطالعه قندولیبید تهران.</a:t>
            </a:r>
            <a:endParaRPr lang="en-US" sz="2400" b="1" dirty="0" smtClean="0">
              <a:effectLst>
                <a:outerShdw blurRad="38100" dist="38100" dir="2700000" algn="tl">
                  <a:srgbClr val="000000">
                    <a:alpha val="43137"/>
                  </a:srgbClr>
                </a:outerShdw>
              </a:effectLst>
              <a:cs typeface="B Koodak" pitchFamily="2" charset="-78"/>
            </a:endParaRPr>
          </a:p>
          <a:p>
            <a:pPr algn="justLow" rtl="1">
              <a:buClr>
                <a:srgbClr val="C00000"/>
              </a:buClr>
              <a:buFont typeface="Wingdings" pitchFamily="2" charset="2"/>
              <a:buChar char="§"/>
            </a:pPr>
            <a:endParaRPr lang="en-US" sz="2400" b="1" dirty="0">
              <a:effectLst>
                <a:outerShdw blurRad="38100" dist="38100" dir="2700000" algn="tl">
                  <a:srgbClr val="000000">
                    <a:alpha val="43137"/>
                  </a:srgbClr>
                </a:outerShdw>
              </a:effectLst>
              <a:cs typeface="B Koodak" pitchFamily="2" charset="-78"/>
            </a:endParaRPr>
          </a:p>
        </p:txBody>
      </p:sp>
      <p:sp useBgFill="1">
        <p:nvSpPr>
          <p:cNvPr id="4" name="Title 3"/>
          <p:cNvSpPr txBox="1">
            <a:spLocks/>
          </p:cNvSpPr>
          <p:nvPr/>
        </p:nvSpPr>
        <p:spPr>
          <a:xfrm>
            <a:off x="1981200" y="457200"/>
            <a:ext cx="5562600" cy="685800"/>
          </a:xfrm>
          <a:prstGeom prst="rect">
            <a:avLst/>
          </a:prstGeom>
          <a:effectLst>
            <a:outerShdw blurRad="50800" dist="50800" dir="5400000" algn="ctr" rotWithShape="0">
              <a:srgbClr val="C00000"/>
            </a:outerShdw>
          </a:effectLst>
        </p:spPr>
        <p:txBody>
          <a:bodyPr/>
          <a:lstStyle>
            <a:lvl1pPr algn="l" rtl="1" eaLnBrk="1" fontAlgn="base" hangingPunct="1">
              <a:spcBef>
                <a:spcPct val="0"/>
              </a:spcBef>
              <a:spcAft>
                <a:spcPct val="0"/>
              </a:spcAft>
              <a:defRPr sz="4400">
                <a:solidFill>
                  <a:schemeClr val="tx1"/>
                </a:solidFill>
                <a:latin typeface="+mj-lt"/>
                <a:ea typeface="+mj-ea"/>
                <a:cs typeface="+mj-cs"/>
              </a:defRPr>
            </a:lvl1pPr>
            <a:lvl2pPr algn="l" rtl="1" eaLnBrk="1" fontAlgn="base" hangingPunct="1">
              <a:spcBef>
                <a:spcPct val="0"/>
              </a:spcBef>
              <a:spcAft>
                <a:spcPct val="0"/>
              </a:spcAft>
              <a:defRPr sz="4400">
                <a:solidFill>
                  <a:schemeClr val="tx1"/>
                </a:solidFill>
                <a:latin typeface="Arial" charset="0"/>
                <a:cs typeface="Arial" charset="0"/>
              </a:defRPr>
            </a:lvl2pPr>
            <a:lvl3pPr algn="l" rtl="1" eaLnBrk="1" fontAlgn="base" hangingPunct="1">
              <a:spcBef>
                <a:spcPct val="0"/>
              </a:spcBef>
              <a:spcAft>
                <a:spcPct val="0"/>
              </a:spcAft>
              <a:defRPr sz="4400">
                <a:solidFill>
                  <a:schemeClr val="tx1"/>
                </a:solidFill>
                <a:latin typeface="Arial" charset="0"/>
                <a:cs typeface="Arial" charset="0"/>
              </a:defRPr>
            </a:lvl3pPr>
            <a:lvl4pPr algn="l" rtl="1" eaLnBrk="1" fontAlgn="base" hangingPunct="1">
              <a:spcBef>
                <a:spcPct val="0"/>
              </a:spcBef>
              <a:spcAft>
                <a:spcPct val="0"/>
              </a:spcAft>
              <a:defRPr sz="4400">
                <a:solidFill>
                  <a:schemeClr val="tx1"/>
                </a:solidFill>
                <a:latin typeface="Arial" charset="0"/>
                <a:cs typeface="Arial" charset="0"/>
              </a:defRPr>
            </a:lvl4pPr>
            <a:lvl5pPr algn="l" rtl="1" eaLnBrk="1" fontAlgn="base" hangingPunct="1">
              <a:spcBef>
                <a:spcPct val="0"/>
              </a:spcBef>
              <a:spcAft>
                <a:spcPct val="0"/>
              </a:spcAft>
              <a:defRPr sz="4400">
                <a:solidFill>
                  <a:schemeClr val="tx1"/>
                </a:solidFill>
                <a:latin typeface="Arial" charset="0"/>
                <a:cs typeface="Arial" charset="0"/>
              </a:defRPr>
            </a:lvl5pPr>
            <a:lvl6pPr marL="457200" algn="l" rtl="1" eaLnBrk="1" fontAlgn="base" hangingPunct="1">
              <a:spcBef>
                <a:spcPct val="0"/>
              </a:spcBef>
              <a:spcAft>
                <a:spcPct val="0"/>
              </a:spcAft>
              <a:defRPr sz="4400">
                <a:solidFill>
                  <a:schemeClr val="tx1"/>
                </a:solidFill>
                <a:latin typeface="Arial" charset="0"/>
                <a:cs typeface="Arial" charset="0"/>
              </a:defRPr>
            </a:lvl6pPr>
            <a:lvl7pPr marL="914400" algn="l" rtl="1" eaLnBrk="1" fontAlgn="base" hangingPunct="1">
              <a:spcBef>
                <a:spcPct val="0"/>
              </a:spcBef>
              <a:spcAft>
                <a:spcPct val="0"/>
              </a:spcAft>
              <a:defRPr sz="4400">
                <a:solidFill>
                  <a:schemeClr val="tx1"/>
                </a:solidFill>
                <a:latin typeface="Arial" charset="0"/>
                <a:cs typeface="Arial" charset="0"/>
              </a:defRPr>
            </a:lvl7pPr>
            <a:lvl8pPr marL="1371600" algn="l" rtl="1" eaLnBrk="1" fontAlgn="base" hangingPunct="1">
              <a:spcBef>
                <a:spcPct val="0"/>
              </a:spcBef>
              <a:spcAft>
                <a:spcPct val="0"/>
              </a:spcAft>
              <a:defRPr sz="4400">
                <a:solidFill>
                  <a:schemeClr val="tx1"/>
                </a:solidFill>
                <a:latin typeface="Arial" charset="0"/>
                <a:cs typeface="Arial" charset="0"/>
              </a:defRPr>
            </a:lvl8pPr>
            <a:lvl9pPr marL="1828800" algn="l" rtl="1" eaLnBrk="1" fontAlgn="base" hangingPunct="1">
              <a:spcBef>
                <a:spcPct val="0"/>
              </a:spcBef>
              <a:spcAft>
                <a:spcPct val="0"/>
              </a:spcAft>
              <a:defRPr sz="4400">
                <a:solidFill>
                  <a:schemeClr val="tx1"/>
                </a:solidFill>
                <a:latin typeface="Arial" charset="0"/>
                <a:cs typeface="Arial" charset="0"/>
              </a:defRPr>
            </a:lvl9pPr>
          </a:lstStyle>
          <a:p>
            <a:pPr algn="ctr" rtl="0"/>
            <a:r>
              <a:rPr lang="fa-IR" sz="3600" b="1" dirty="0" smtClean="0">
                <a:solidFill>
                  <a:srgbClr val="C00000"/>
                </a:solidFill>
                <a:latin typeface="Times New Roman" pitchFamily="18" charset="0"/>
                <a:cs typeface="B Titr" pitchFamily="2" charset="-78"/>
              </a:rPr>
              <a:t>اهداف جزیی</a:t>
            </a:r>
            <a:endParaRPr lang="en-US" sz="3600" b="1" dirty="0">
              <a:solidFill>
                <a:srgbClr val="C00000"/>
              </a:solidFill>
              <a:latin typeface="Times New Roman" pitchFamily="18" charset="0"/>
              <a:cs typeface="B Titr" pitchFamily="2" charset="-78"/>
            </a:endParaRPr>
          </a:p>
        </p:txBody>
      </p:sp>
      <p:sp>
        <p:nvSpPr>
          <p:cNvPr id="5" name="Slide Number Placeholder 4"/>
          <p:cNvSpPr>
            <a:spLocks noGrp="1"/>
          </p:cNvSpPr>
          <p:nvPr>
            <p:ph type="sldNum" sz="quarter" idx="12"/>
          </p:nvPr>
        </p:nvSpPr>
        <p:spPr/>
        <p:txBody>
          <a:bodyPr/>
          <a:lstStyle/>
          <a:p>
            <a:fld id="{430E3189-A26B-47E6-88FA-F0598B934182}"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 xmlns:p14="http://schemas.microsoft.com/office/powerpoint/2010/main" val="4000592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905000"/>
            <a:ext cx="7086600" cy="3886200"/>
          </a:xfrm>
        </p:spPr>
        <p:txBody>
          <a:bodyPr>
            <a:normAutofit/>
          </a:bodyPr>
          <a:lstStyle/>
          <a:p>
            <a:pPr algn="justLow" rtl="1">
              <a:buClr>
                <a:srgbClr val="C00000"/>
              </a:buClr>
              <a:buFont typeface="Wingdings" pitchFamily="2" charset="2"/>
              <a:buChar char="§"/>
            </a:pPr>
            <a:r>
              <a:rPr lang="fa-IR" sz="2400" b="1" dirty="0" smtClean="0">
                <a:effectLst>
                  <a:outerShdw blurRad="38100" dist="38100" dir="2700000" algn="tl">
                    <a:srgbClr val="000000">
                      <a:alpha val="43137"/>
                    </a:srgbClr>
                  </a:outerShdw>
                </a:effectLst>
                <a:cs typeface="B Koodak" pitchFamily="2" charset="-78"/>
              </a:rPr>
              <a:t>بامحاسبه </a:t>
            </a:r>
            <a:r>
              <a:rPr lang="fa-IR" sz="2400" b="1" dirty="0" smtClean="0">
                <a:solidFill>
                  <a:srgbClr val="FF0000"/>
                </a:solidFill>
                <a:effectLst>
                  <a:outerShdw blurRad="38100" dist="38100" dir="2700000" algn="tl">
                    <a:srgbClr val="000000">
                      <a:alpha val="43137"/>
                    </a:srgbClr>
                  </a:outerShdw>
                </a:effectLst>
                <a:cs typeface="B Koodak" pitchFamily="2" charset="-78"/>
              </a:rPr>
              <a:t>سهم منتسب </a:t>
            </a:r>
            <a:r>
              <a:rPr lang="fa-IR" sz="2400" b="1" dirty="0" smtClean="0">
                <a:effectLst>
                  <a:outerShdw blurRad="38100" dist="38100" dir="2700000" algn="tl">
                    <a:srgbClr val="000000">
                      <a:alpha val="43137"/>
                    </a:srgbClr>
                  </a:outerShdw>
                </a:effectLst>
                <a:cs typeface="B Koodak" pitchFamily="2" charset="-78"/>
              </a:rPr>
              <a:t>جمعیتی عوامل خطر بیماریهای قلبی عروقی ومرگ در بیماران دیابتی در نمونه ای معرف از جمعیت تهران خواهیم توانست گامی در  جهت </a:t>
            </a:r>
            <a:r>
              <a:rPr lang="fa-IR" sz="2400" b="1" dirty="0" smtClean="0">
                <a:effectLst>
                  <a:outerShdw blurRad="38100" dist="38100" dir="2700000" algn="tl">
                    <a:srgbClr val="000000">
                      <a:alpha val="43137"/>
                    </a:srgbClr>
                  </a:outerShdw>
                </a:effectLst>
                <a:cs typeface="B Koodak" pitchFamily="2" charset="-78"/>
              </a:rPr>
              <a:t>ارتقاء </a:t>
            </a:r>
            <a:r>
              <a:rPr lang="fa-IR" sz="2400" b="1" dirty="0" smtClean="0">
                <a:effectLst>
                  <a:outerShdw blurRad="38100" dist="38100" dir="2700000" algn="tl">
                    <a:srgbClr val="000000">
                      <a:alpha val="43137"/>
                    </a:srgbClr>
                  </a:outerShdw>
                </a:effectLst>
                <a:cs typeface="B Koodak" pitchFamily="2" charset="-78"/>
              </a:rPr>
              <a:t>سلامت افراددیابتی از </a:t>
            </a:r>
            <a:r>
              <a:rPr lang="fa-IR" sz="2400" b="1" dirty="0" smtClean="0">
                <a:effectLst>
                  <a:outerShdw blurRad="38100" dist="38100" dir="2700000" algn="tl">
                    <a:srgbClr val="000000">
                      <a:alpha val="43137"/>
                    </a:srgbClr>
                  </a:outerShdw>
                </a:effectLst>
                <a:cs typeface="B Koodak" pitchFamily="2" charset="-78"/>
              </a:rPr>
              <a:t>طریق:</a:t>
            </a:r>
            <a:endParaRPr lang="fa-IR" sz="2400" b="1" dirty="0" smtClean="0">
              <a:effectLst>
                <a:outerShdw blurRad="38100" dist="38100" dir="2700000" algn="tl">
                  <a:srgbClr val="000000">
                    <a:alpha val="43137"/>
                  </a:srgbClr>
                </a:outerShdw>
              </a:effectLst>
              <a:cs typeface="B Koodak" pitchFamily="2" charset="-78"/>
            </a:endParaRPr>
          </a:p>
          <a:p>
            <a:pPr lvl="1" algn="justLow" rtl="1">
              <a:buClr>
                <a:srgbClr val="C00000"/>
              </a:buClr>
              <a:buFont typeface="Wingdings" pitchFamily="2" charset="2"/>
              <a:buChar char="§"/>
            </a:pPr>
            <a:r>
              <a:rPr lang="fa-IR" sz="2400" b="1" dirty="0" smtClean="0">
                <a:effectLst>
                  <a:outerShdw blurRad="38100" dist="38100" dir="2700000" algn="tl">
                    <a:srgbClr val="000000">
                      <a:alpha val="43137"/>
                    </a:srgbClr>
                  </a:outerShdw>
                </a:effectLst>
                <a:cs typeface="B Koodak" pitchFamily="2" charset="-78"/>
              </a:rPr>
              <a:t> کمک به </a:t>
            </a:r>
            <a:r>
              <a:rPr lang="fa-IR" sz="2400" b="1" dirty="0" smtClean="0">
                <a:solidFill>
                  <a:srgbClr val="FF0000"/>
                </a:solidFill>
                <a:effectLst>
                  <a:outerShdw blurRad="38100" dist="38100" dir="2700000" algn="tl">
                    <a:srgbClr val="000000">
                      <a:alpha val="43137"/>
                    </a:srgbClr>
                  </a:outerShdw>
                </a:effectLst>
                <a:cs typeface="B Koodak" pitchFamily="2" charset="-78"/>
              </a:rPr>
              <a:t>اولویت بندی </a:t>
            </a:r>
            <a:r>
              <a:rPr lang="fa-IR" sz="2400" b="1" dirty="0" smtClean="0">
                <a:effectLst>
                  <a:outerShdw blurRad="38100" dist="38100" dir="2700000" algn="tl">
                    <a:srgbClr val="000000">
                      <a:alpha val="43137"/>
                    </a:srgbClr>
                  </a:outerShdw>
                </a:effectLst>
                <a:cs typeface="B Koodak" pitchFamily="2" charset="-78"/>
              </a:rPr>
              <a:t>عوامل </a:t>
            </a:r>
            <a:r>
              <a:rPr lang="fa-IR" sz="2400" b="1" dirty="0" smtClean="0">
                <a:effectLst>
                  <a:outerShdw blurRad="38100" dist="38100" dir="2700000" algn="tl">
                    <a:srgbClr val="000000">
                      <a:alpha val="43137"/>
                    </a:srgbClr>
                  </a:outerShdw>
                </a:effectLst>
                <a:cs typeface="B Koodak" pitchFamily="2" charset="-78"/>
              </a:rPr>
              <a:t>خطر. </a:t>
            </a:r>
            <a:endParaRPr lang="fa-IR" sz="2400" b="1" dirty="0" smtClean="0">
              <a:effectLst>
                <a:outerShdw blurRad="38100" dist="38100" dir="2700000" algn="tl">
                  <a:srgbClr val="000000">
                    <a:alpha val="43137"/>
                  </a:srgbClr>
                </a:outerShdw>
              </a:effectLst>
              <a:cs typeface="B Koodak" pitchFamily="2" charset="-78"/>
            </a:endParaRPr>
          </a:p>
          <a:p>
            <a:pPr lvl="1" algn="justLow" rtl="1">
              <a:buClr>
                <a:srgbClr val="C00000"/>
              </a:buClr>
              <a:buFont typeface="Wingdings" pitchFamily="2" charset="2"/>
              <a:buChar char="§"/>
            </a:pPr>
            <a:r>
              <a:rPr lang="fa-IR" sz="2400" b="1" dirty="0" smtClean="0">
                <a:effectLst>
                  <a:outerShdw blurRad="38100" dist="38100" dir="2700000" algn="tl">
                    <a:srgbClr val="000000">
                      <a:alpha val="43137"/>
                    </a:srgbClr>
                  </a:outerShdw>
                </a:effectLst>
                <a:cs typeface="B Koodak" pitchFamily="2" charset="-78"/>
              </a:rPr>
              <a:t>درنتیجه مدیریت صحیح تردر </a:t>
            </a:r>
            <a:r>
              <a:rPr lang="fa-IR" sz="2400" b="1" dirty="0" smtClean="0">
                <a:solidFill>
                  <a:srgbClr val="FF0000"/>
                </a:solidFill>
                <a:effectLst>
                  <a:outerShdw blurRad="38100" dist="38100" dir="2700000" algn="tl">
                    <a:srgbClr val="000000">
                      <a:alpha val="43137"/>
                    </a:srgbClr>
                  </a:outerShdw>
                </a:effectLst>
                <a:cs typeface="B Koodak" pitchFamily="2" charset="-78"/>
              </a:rPr>
              <a:t>پیشگیری</a:t>
            </a:r>
            <a:r>
              <a:rPr lang="fa-IR" sz="2400" b="1" dirty="0" smtClean="0">
                <a:effectLst>
                  <a:outerShdw blurRad="38100" dist="38100" dir="2700000" algn="tl">
                    <a:srgbClr val="000000">
                      <a:alpha val="43137"/>
                    </a:srgbClr>
                  </a:outerShdw>
                </a:effectLst>
                <a:cs typeface="B Koodak" pitchFamily="2" charset="-78"/>
              </a:rPr>
              <a:t> از عوارض بیماری دراین </a:t>
            </a:r>
            <a:r>
              <a:rPr lang="fa-IR" sz="2400" b="1" dirty="0" smtClean="0">
                <a:effectLst>
                  <a:outerShdw blurRad="38100" dist="38100" dir="2700000" algn="tl">
                    <a:srgbClr val="000000">
                      <a:alpha val="43137"/>
                    </a:srgbClr>
                  </a:outerShdw>
                </a:effectLst>
                <a:cs typeface="B Koodak" pitchFamily="2" charset="-78"/>
              </a:rPr>
              <a:t>افراد برداریم</a:t>
            </a:r>
            <a:r>
              <a:rPr lang="fa-IR" sz="2400" b="1" dirty="0" smtClean="0">
                <a:effectLst>
                  <a:outerShdw blurRad="38100" dist="38100" dir="2700000" algn="tl">
                    <a:srgbClr val="000000">
                      <a:alpha val="43137"/>
                    </a:srgbClr>
                  </a:outerShdw>
                </a:effectLst>
                <a:cs typeface="B Koodak" pitchFamily="2" charset="-78"/>
              </a:rPr>
              <a:t>.</a:t>
            </a:r>
            <a:endParaRPr lang="en-US" sz="2400" b="1" dirty="0">
              <a:effectLst>
                <a:outerShdw blurRad="38100" dist="38100" dir="2700000" algn="tl">
                  <a:srgbClr val="000000">
                    <a:alpha val="43137"/>
                  </a:srgbClr>
                </a:outerShdw>
              </a:effectLst>
              <a:cs typeface="B Koodak" pitchFamily="2" charset="-78"/>
            </a:endParaRPr>
          </a:p>
        </p:txBody>
      </p:sp>
      <p:sp useBgFill="1">
        <p:nvSpPr>
          <p:cNvPr id="4" name="Title 3"/>
          <p:cNvSpPr txBox="1">
            <a:spLocks/>
          </p:cNvSpPr>
          <p:nvPr/>
        </p:nvSpPr>
        <p:spPr>
          <a:xfrm>
            <a:off x="1981200" y="457200"/>
            <a:ext cx="5562600" cy="685800"/>
          </a:xfrm>
          <a:prstGeom prst="rect">
            <a:avLst/>
          </a:prstGeom>
          <a:effectLst>
            <a:outerShdw blurRad="50800" dist="50800" dir="5400000" algn="ctr" rotWithShape="0">
              <a:srgbClr val="C00000"/>
            </a:outerShdw>
          </a:effectLst>
        </p:spPr>
        <p:txBody>
          <a:bodyPr/>
          <a:lstStyle>
            <a:lvl1pPr algn="l" rtl="1" eaLnBrk="1" fontAlgn="base" hangingPunct="1">
              <a:spcBef>
                <a:spcPct val="0"/>
              </a:spcBef>
              <a:spcAft>
                <a:spcPct val="0"/>
              </a:spcAft>
              <a:defRPr sz="4400">
                <a:solidFill>
                  <a:schemeClr val="tx1"/>
                </a:solidFill>
                <a:latin typeface="+mj-lt"/>
                <a:ea typeface="+mj-ea"/>
                <a:cs typeface="+mj-cs"/>
              </a:defRPr>
            </a:lvl1pPr>
            <a:lvl2pPr algn="l" rtl="1" eaLnBrk="1" fontAlgn="base" hangingPunct="1">
              <a:spcBef>
                <a:spcPct val="0"/>
              </a:spcBef>
              <a:spcAft>
                <a:spcPct val="0"/>
              </a:spcAft>
              <a:defRPr sz="4400">
                <a:solidFill>
                  <a:schemeClr val="tx1"/>
                </a:solidFill>
                <a:latin typeface="Arial" charset="0"/>
                <a:cs typeface="Arial" charset="0"/>
              </a:defRPr>
            </a:lvl2pPr>
            <a:lvl3pPr algn="l" rtl="1" eaLnBrk="1" fontAlgn="base" hangingPunct="1">
              <a:spcBef>
                <a:spcPct val="0"/>
              </a:spcBef>
              <a:spcAft>
                <a:spcPct val="0"/>
              </a:spcAft>
              <a:defRPr sz="4400">
                <a:solidFill>
                  <a:schemeClr val="tx1"/>
                </a:solidFill>
                <a:latin typeface="Arial" charset="0"/>
                <a:cs typeface="Arial" charset="0"/>
              </a:defRPr>
            </a:lvl3pPr>
            <a:lvl4pPr algn="l" rtl="1" eaLnBrk="1" fontAlgn="base" hangingPunct="1">
              <a:spcBef>
                <a:spcPct val="0"/>
              </a:spcBef>
              <a:spcAft>
                <a:spcPct val="0"/>
              </a:spcAft>
              <a:defRPr sz="4400">
                <a:solidFill>
                  <a:schemeClr val="tx1"/>
                </a:solidFill>
                <a:latin typeface="Arial" charset="0"/>
                <a:cs typeface="Arial" charset="0"/>
              </a:defRPr>
            </a:lvl4pPr>
            <a:lvl5pPr algn="l" rtl="1" eaLnBrk="1" fontAlgn="base" hangingPunct="1">
              <a:spcBef>
                <a:spcPct val="0"/>
              </a:spcBef>
              <a:spcAft>
                <a:spcPct val="0"/>
              </a:spcAft>
              <a:defRPr sz="4400">
                <a:solidFill>
                  <a:schemeClr val="tx1"/>
                </a:solidFill>
                <a:latin typeface="Arial" charset="0"/>
                <a:cs typeface="Arial" charset="0"/>
              </a:defRPr>
            </a:lvl5pPr>
            <a:lvl6pPr marL="457200" algn="l" rtl="1" eaLnBrk="1" fontAlgn="base" hangingPunct="1">
              <a:spcBef>
                <a:spcPct val="0"/>
              </a:spcBef>
              <a:spcAft>
                <a:spcPct val="0"/>
              </a:spcAft>
              <a:defRPr sz="4400">
                <a:solidFill>
                  <a:schemeClr val="tx1"/>
                </a:solidFill>
                <a:latin typeface="Arial" charset="0"/>
                <a:cs typeface="Arial" charset="0"/>
              </a:defRPr>
            </a:lvl6pPr>
            <a:lvl7pPr marL="914400" algn="l" rtl="1" eaLnBrk="1" fontAlgn="base" hangingPunct="1">
              <a:spcBef>
                <a:spcPct val="0"/>
              </a:spcBef>
              <a:spcAft>
                <a:spcPct val="0"/>
              </a:spcAft>
              <a:defRPr sz="4400">
                <a:solidFill>
                  <a:schemeClr val="tx1"/>
                </a:solidFill>
                <a:latin typeface="Arial" charset="0"/>
                <a:cs typeface="Arial" charset="0"/>
              </a:defRPr>
            </a:lvl7pPr>
            <a:lvl8pPr marL="1371600" algn="l" rtl="1" eaLnBrk="1" fontAlgn="base" hangingPunct="1">
              <a:spcBef>
                <a:spcPct val="0"/>
              </a:spcBef>
              <a:spcAft>
                <a:spcPct val="0"/>
              </a:spcAft>
              <a:defRPr sz="4400">
                <a:solidFill>
                  <a:schemeClr val="tx1"/>
                </a:solidFill>
                <a:latin typeface="Arial" charset="0"/>
                <a:cs typeface="Arial" charset="0"/>
              </a:defRPr>
            </a:lvl8pPr>
            <a:lvl9pPr marL="1828800" algn="l" rtl="1" eaLnBrk="1" fontAlgn="base" hangingPunct="1">
              <a:spcBef>
                <a:spcPct val="0"/>
              </a:spcBef>
              <a:spcAft>
                <a:spcPct val="0"/>
              </a:spcAft>
              <a:defRPr sz="4400">
                <a:solidFill>
                  <a:schemeClr val="tx1"/>
                </a:solidFill>
                <a:latin typeface="Arial" charset="0"/>
                <a:cs typeface="Arial" charset="0"/>
              </a:defRPr>
            </a:lvl9pPr>
          </a:lstStyle>
          <a:p>
            <a:pPr algn="ctr" rtl="0"/>
            <a:r>
              <a:rPr lang="fa-IR" sz="3600" b="1" dirty="0" smtClean="0">
                <a:solidFill>
                  <a:srgbClr val="C00000"/>
                </a:solidFill>
                <a:latin typeface="Times New Roman" pitchFamily="18" charset="0"/>
                <a:cs typeface="B Titr" pitchFamily="2" charset="-78"/>
              </a:rPr>
              <a:t>اهداف کاربردی</a:t>
            </a:r>
            <a:endParaRPr lang="en-US" sz="3600" b="1" dirty="0">
              <a:solidFill>
                <a:srgbClr val="C00000"/>
              </a:solidFill>
              <a:latin typeface="Times New Roman" pitchFamily="18" charset="0"/>
              <a:cs typeface="B Titr" pitchFamily="2" charset="-78"/>
            </a:endParaRPr>
          </a:p>
        </p:txBody>
      </p:sp>
      <p:sp>
        <p:nvSpPr>
          <p:cNvPr id="5" name="Slide Number Placeholder 4"/>
          <p:cNvSpPr>
            <a:spLocks noGrp="1"/>
          </p:cNvSpPr>
          <p:nvPr>
            <p:ph type="sldNum" sz="quarter" idx="12"/>
          </p:nvPr>
        </p:nvSpPr>
        <p:spPr/>
        <p:txBody>
          <a:bodyPr/>
          <a:lstStyle/>
          <a:p>
            <a:fld id="{430E3189-A26B-47E6-88FA-F0598B934182}"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 xmlns:p14="http://schemas.microsoft.com/office/powerpoint/2010/main" val="40005925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524000"/>
            <a:ext cx="7086600" cy="4495800"/>
          </a:xfrm>
        </p:spPr>
        <p:txBody>
          <a:bodyPr>
            <a:normAutofit lnSpcReduction="10000"/>
          </a:bodyPr>
          <a:lstStyle/>
          <a:p>
            <a:pPr algn="justLow" rtl="1">
              <a:buClr>
                <a:srgbClr val="C00000"/>
              </a:buClr>
              <a:buFont typeface="Wingdings" pitchFamily="2" charset="2"/>
              <a:buChar char="§"/>
            </a:pPr>
            <a:r>
              <a:rPr lang="fa-IR" sz="2400" b="1" dirty="0" smtClean="0">
                <a:effectLst>
                  <a:outerShdw blurRad="38100" dist="38100" dir="2700000" algn="tl">
                    <a:srgbClr val="000000">
                      <a:alpha val="43137"/>
                    </a:srgbClr>
                  </a:outerShdw>
                </a:effectLst>
                <a:cs typeface="B Koodak" pitchFamily="2" charset="-78"/>
              </a:rPr>
              <a:t>فرضیه</a:t>
            </a:r>
            <a:r>
              <a:rPr lang="en-US" sz="2400" b="1" dirty="0" smtClean="0">
                <a:effectLst>
                  <a:outerShdw blurRad="38100" dist="38100" dir="2700000" algn="tl">
                    <a:srgbClr val="000000">
                      <a:alpha val="43137"/>
                    </a:srgbClr>
                  </a:outerShdw>
                </a:effectLst>
                <a:cs typeface="B Koodak" pitchFamily="2" charset="-78"/>
              </a:rPr>
              <a:t>H0</a:t>
            </a:r>
            <a:r>
              <a:rPr lang="fa-IR" sz="2400" b="1" dirty="0" smtClean="0">
                <a:effectLst>
                  <a:outerShdw blurRad="38100" dist="38100" dir="2700000" algn="tl">
                    <a:srgbClr val="000000">
                      <a:alpha val="43137"/>
                    </a:srgbClr>
                  </a:outerShdw>
                </a:effectLst>
                <a:cs typeface="B Koodak" pitchFamily="2" charset="-78"/>
              </a:rPr>
              <a:t>:</a:t>
            </a:r>
            <a:r>
              <a:rPr lang="fa-IR" sz="2400" dirty="0" smtClean="0">
                <a:cs typeface="B Koodak" pitchFamily="2" charset="-78"/>
              </a:rPr>
              <a:t> عوامل خطر مرتبط با بیماریهای </a:t>
            </a:r>
            <a:r>
              <a:rPr lang="fa-IR" sz="2400" dirty="0" smtClean="0">
                <a:cs typeface="B Koodak" pitchFamily="2" charset="-78"/>
              </a:rPr>
              <a:t>قلبی </a:t>
            </a:r>
            <a:r>
              <a:rPr lang="fa-IR" sz="2400" dirty="0" smtClean="0">
                <a:cs typeface="B Koodak" pitchFamily="2" charset="-78"/>
              </a:rPr>
              <a:t>عروقی با</a:t>
            </a:r>
            <a:r>
              <a:rPr lang="fa-IR" sz="2400" dirty="0" smtClean="0">
                <a:solidFill>
                  <a:srgbClr val="FF0000"/>
                </a:solidFill>
                <a:cs typeface="B Koodak" pitchFamily="2" charset="-78"/>
              </a:rPr>
              <a:t> بروز بیماریهای قلبی  عروقی </a:t>
            </a:r>
            <a:r>
              <a:rPr lang="fa-IR" sz="2400" dirty="0" smtClean="0">
                <a:cs typeface="B Koodak" pitchFamily="2" charset="-78"/>
              </a:rPr>
              <a:t>در بیماران دیابتی ارتباط </a:t>
            </a:r>
            <a:r>
              <a:rPr lang="fa-IR" sz="2400" dirty="0" smtClean="0">
                <a:solidFill>
                  <a:srgbClr val="FF0000"/>
                </a:solidFill>
                <a:cs typeface="B Koodak" pitchFamily="2" charset="-78"/>
              </a:rPr>
              <a:t>ندارد.</a:t>
            </a:r>
          </a:p>
          <a:p>
            <a:pPr algn="justLow" rtl="1">
              <a:buClr>
                <a:srgbClr val="C00000"/>
              </a:buClr>
              <a:buFont typeface="Wingdings" pitchFamily="2" charset="2"/>
              <a:buChar char="§"/>
            </a:pPr>
            <a:endParaRPr lang="en-US" sz="2400" dirty="0" smtClean="0">
              <a:cs typeface="B Koodak" pitchFamily="2" charset="-78"/>
            </a:endParaRPr>
          </a:p>
          <a:p>
            <a:pPr algn="justLow" rtl="1">
              <a:buClr>
                <a:srgbClr val="C00000"/>
              </a:buClr>
              <a:buFont typeface="Wingdings" pitchFamily="2" charset="2"/>
              <a:buChar char="§"/>
            </a:pPr>
            <a:r>
              <a:rPr lang="fa-IR" sz="2400" b="1" dirty="0" smtClean="0">
                <a:effectLst>
                  <a:outerShdw blurRad="38100" dist="38100" dir="2700000" algn="tl">
                    <a:srgbClr val="000000">
                      <a:alpha val="43137"/>
                    </a:srgbClr>
                  </a:outerShdw>
                </a:effectLst>
                <a:cs typeface="B Koodak" pitchFamily="2" charset="-78"/>
              </a:rPr>
              <a:t>فرضیه</a:t>
            </a:r>
            <a:r>
              <a:rPr lang="en-US" sz="2400" b="1" dirty="0" smtClean="0">
                <a:effectLst>
                  <a:outerShdw blurRad="38100" dist="38100" dir="2700000" algn="tl">
                    <a:srgbClr val="000000">
                      <a:alpha val="43137"/>
                    </a:srgbClr>
                  </a:outerShdw>
                </a:effectLst>
                <a:cs typeface="B Koodak" pitchFamily="2" charset="-78"/>
              </a:rPr>
              <a:t>H1</a:t>
            </a:r>
            <a:r>
              <a:rPr lang="fa-IR" sz="2400" b="1" dirty="0" smtClean="0">
                <a:effectLst>
                  <a:outerShdw blurRad="38100" dist="38100" dir="2700000" algn="tl">
                    <a:srgbClr val="000000">
                      <a:alpha val="43137"/>
                    </a:srgbClr>
                  </a:outerShdw>
                </a:effectLst>
                <a:cs typeface="B Koodak" pitchFamily="2" charset="-78"/>
              </a:rPr>
              <a:t>:</a:t>
            </a:r>
            <a:r>
              <a:rPr lang="fa-IR" sz="2400" dirty="0" smtClean="0">
                <a:cs typeface="B Koodak" pitchFamily="2" charset="-78"/>
              </a:rPr>
              <a:t> عوامل خطر مرتبط با بیماریهای </a:t>
            </a:r>
            <a:r>
              <a:rPr lang="fa-IR" sz="2400" dirty="0" smtClean="0">
                <a:cs typeface="B Koodak" pitchFamily="2" charset="-78"/>
              </a:rPr>
              <a:t>قلبی </a:t>
            </a:r>
            <a:r>
              <a:rPr lang="fa-IR" sz="2400" dirty="0" smtClean="0">
                <a:cs typeface="B Koodak" pitchFamily="2" charset="-78"/>
              </a:rPr>
              <a:t>عروقی با </a:t>
            </a:r>
            <a:r>
              <a:rPr lang="fa-IR" sz="2400" dirty="0" smtClean="0">
                <a:solidFill>
                  <a:srgbClr val="FF0000"/>
                </a:solidFill>
                <a:cs typeface="B Koodak" pitchFamily="2" charset="-78"/>
              </a:rPr>
              <a:t>بروز بیماریهای قلبی  عروقی </a:t>
            </a:r>
            <a:r>
              <a:rPr lang="fa-IR" sz="2400" dirty="0" smtClean="0">
                <a:cs typeface="B Koodak" pitchFamily="2" charset="-78"/>
              </a:rPr>
              <a:t>در بیماران دیابتی ارتباط </a:t>
            </a:r>
            <a:r>
              <a:rPr lang="fa-IR" sz="2400" dirty="0" smtClean="0">
                <a:solidFill>
                  <a:srgbClr val="FF0000"/>
                </a:solidFill>
                <a:cs typeface="B Koodak" pitchFamily="2" charset="-78"/>
              </a:rPr>
              <a:t>دارد.</a:t>
            </a:r>
          </a:p>
          <a:p>
            <a:pPr algn="justLow" rtl="1">
              <a:buClr>
                <a:srgbClr val="C00000"/>
              </a:buClr>
              <a:buFont typeface="Wingdings" pitchFamily="2" charset="2"/>
              <a:buChar char="§"/>
            </a:pPr>
            <a:endParaRPr lang="fa-IR" sz="2400" b="1" dirty="0" smtClean="0">
              <a:effectLst>
                <a:outerShdw blurRad="38100" dist="38100" dir="2700000" algn="tl">
                  <a:srgbClr val="000000">
                    <a:alpha val="43137"/>
                  </a:srgbClr>
                </a:outerShdw>
              </a:effectLst>
              <a:cs typeface="B Koodak" pitchFamily="2" charset="-78"/>
            </a:endParaRPr>
          </a:p>
          <a:p>
            <a:pPr algn="justLow" rtl="1">
              <a:buClr>
                <a:srgbClr val="C00000"/>
              </a:buClr>
              <a:buFont typeface="Wingdings" pitchFamily="2" charset="2"/>
              <a:buChar char="§"/>
            </a:pPr>
            <a:r>
              <a:rPr lang="fa-IR" sz="2400" b="1" dirty="0" smtClean="0">
                <a:effectLst>
                  <a:outerShdw blurRad="38100" dist="38100" dir="2700000" algn="tl">
                    <a:srgbClr val="000000">
                      <a:alpha val="43137"/>
                    </a:srgbClr>
                  </a:outerShdw>
                </a:effectLst>
                <a:cs typeface="B Koodak" pitchFamily="2" charset="-78"/>
              </a:rPr>
              <a:t>فرضیه</a:t>
            </a:r>
            <a:r>
              <a:rPr lang="en-US" sz="2400" b="1" dirty="0" smtClean="0">
                <a:effectLst>
                  <a:outerShdw blurRad="38100" dist="38100" dir="2700000" algn="tl">
                    <a:srgbClr val="000000">
                      <a:alpha val="43137"/>
                    </a:srgbClr>
                  </a:outerShdw>
                </a:effectLst>
                <a:cs typeface="B Koodak" pitchFamily="2" charset="-78"/>
              </a:rPr>
              <a:t>H0</a:t>
            </a:r>
            <a:r>
              <a:rPr lang="fa-IR" sz="2400" b="1" dirty="0" smtClean="0">
                <a:effectLst>
                  <a:outerShdw blurRad="38100" dist="38100" dir="2700000" algn="tl">
                    <a:srgbClr val="000000">
                      <a:alpha val="43137"/>
                    </a:srgbClr>
                  </a:outerShdw>
                </a:effectLst>
                <a:cs typeface="B Koodak" pitchFamily="2" charset="-78"/>
              </a:rPr>
              <a:t>:</a:t>
            </a:r>
            <a:r>
              <a:rPr lang="fa-IR" sz="2400" dirty="0" smtClean="0">
                <a:cs typeface="B Koodak" pitchFamily="2" charset="-78"/>
              </a:rPr>
              <a:t> عوامل خطر مرتبط با بیماریهای </a:t>
            </a:r>
            <a:r>
              <a:rPr lang="fa-IR" sz="2400" dirty="0" smtClean="0">
                <a:cs typeface="B Koodak" pitchFamily="2" charset="-78"/>
              </a:rPr>
              <a:t>قلبی </a:t>
            </a:r>
            <a:r>
              <a:rPr lang="fa-IR" sz="2400" dirty="0" smtClean="0">
                <a:cs typeface="B Koodak" pitchFamily="2" charset="-78"/>
              </a:rPr>
              <a:t>عروقی با ایجاد </a:t>
            </a:r>
            <a:r>
              <a:rPr lang="fa-IR" sz="2400" dirty="0" smtClean="0">
                <a:solidFill>
                  <a:srgbClr val="FF0000"/>
                </a:solidFill>
                <a:cs typeface="B Koodak" pitchFamily="2" charset="-78"/>
              </a:rPr>
              <a:t>مرگ </a:t>
            </a:r>
            <a:r>
              <a:rPr lang="fa-IR" sz="2400" dirty="0" smtClean="0">
                <a:cs typeface="B Koodak" pitchFamily="2" charset="-78"/>
              </a:rPr>
              <a:t>در بیماران دیابتی ارتباط </a:t>
            </a:r>
            <a:r>
              <a:rPr lang="fa-IR" sz="2400" dirty="0" smtClean="0">
                <a:solidFill>
                  <a:srgbClr val="FF0000"/>
                </a:solidFill>
                <a:cs typeface="B Koodak" pitchFamily="2" charset="-78"/>
              </a:rPr>
              <a:t>ندارد.</a:t>
            </a:r>
          </a:p>
          <a:p>
            <a:pPr algn="justLow" rtl="1">
              <a:buClr>
                <a:srgbClr val="C00000"/>
              </a:buClr>
              <a:buFont typeface="Wingdings" pitchFamily="2" charset="2"/>
              <a:buChar char="§"/>
            </a:pPr>
            <a:endParaRPr lang="fa-IR" sz="2400" b="1" dirty="0" smtClean="0">
              <a:effectLst>
                <a:outerShdw blurRad="38100" dist="38100" dir="2700000" algn="tl">
                  <a:srgbClr val="000000">
                    <a:alpha val="43137"/>
                  </a:srgbClr>
                </a:outerShdw>
              </a:effectLst>
              <a:cs typeface="B Koodak" pitchFamily="2" charset="-78"/>
            </a:endParaRPr>
          </a:p>
          <a:p>
            <a:pPr algn="justLow" rtl="1">
              <a:buClr>
                <a:srgbClr val="C00000"/>
              </a:buClr>
              <a:buFont typeface="Wingdings" pitchFamily="2" charset="2"/>
              <a:buChar char="§"/>
            </a:pPr>
            <a:r>
              <a:rPr lang="fa-IR" sz="2400" b="1" dirty="0" smtClean="0">
                <a:effectLst>
                  <a:outerShdw blurRad="38100" dist="38100" dir="2700000" algn="tl">
                    <a:srgbClr val="000000">
                      <a:alpha val="43137"/>
                    </a:srgbClr>
                  </a:outerShdw>
                </a:effectLst>
                <a:cs typeface="B Koodak" pitchFamily="2" charset="-78"/>
              </a:rPr>
              <a:t>فرضیه</a:t>
            </a:r>
            <a:r>
              <a:rPr lang="en-US" sz="2400" b="1" dirty="0" smtClean="0">
                <a:effectLst>
                  <a:outerShdw blurRad="38100" dist="38100" dir="2700000" algn="tl">
                    <a:srgbClr val="000000">
                      <a:alpha val="43137"/>
                    </a:srgbClr>
                  </a:outerShdw>
                </a:effectLst>
                <a:cs typeface="B Koodak" pitchFamily="2" charset="-78"/>
              </a:rPr>
              <a:t>H1</a:t>
            </a:r>
            <a:r>
              <a:rPr lang="fa-IR" sz="2400" b="1" dirty="0" smtClean="0">
                <a:effectLst>
                  <a:outerShdw blurRad="38100" dist="38100" dir="2700000" algn="tl">
                    <a:srgbClr val="000000">
                      <a:alpha val="43137"/>
                    </a:srgbClr>
                  </a:outerShdw>
                </a:effectLst>
                <a:cs typeface="B Koodak" pitchFamily="2" charset="-78"/>
              </a:rPr>
              <a:t>:</a:t>
            </a:r>
            <a:r>
              <a:rPr lang="fa-IR" sz="2400" dirty="0" smtClean="0">
                <a:cs typeface="B Koodak" pitchFamily="2" charset="-78"/>
              </a:rPr>
              <a:t> عوامل خطر مرتبط با بیماریهای </a:t>
            </a:r>
            <a:r>
              <a:rPr lang="fa-IR" sz="2400" dirty="0" smtClean="0">
                <a:cs typeface="B Koodak" pitchFamily="2" charset="-78"/>
              </a:rPr>
              <a:t>قلبی </a:t>
            </a:r>
            <a:r>
              <a:rPr lang="fa-IR" sz="2400" dirty="0" smtClean="0">
                <a:cs typeface="B Koodak" pitchFamily="2" charset="-78"/>
              </a:rPr>
              <a:t>عروقی با ایجاد </a:t>
            </a:r>
            <a:r>
              <a:rPr lang="fa-IR" sz="2400" dirty="0" smtClean="0">
                <a:solidFill>
                  <a:srgbClr val="FF0000"/>
                </a:solidFill>
                <a:cs typeface="B Koodak" pitchFamily="2" charset="-78"/>
              </a:rPr>
              <a:t>مرگ </a:t>
            </a:r>
            <a:r>
              <a:rPr lang="fa-IR" sz="2400" dirty="0" smtClean="0">
                <a:cs typeface="B Koodak" pitchFamily="2" charset="-78"/>
              </a:rPr>
              <a:t>در بیماران دیابتی ارتباط </a:t>
            </a:r>
            <a:r>
              <a:rPr lang="fa-IR" sz="2400" dirty="0" smtClean="0">
                <a:solidFill>
                  <a:srgbClr val="FF0000"/>
                </a:solidFill>
                <a:cs typeface="B Koodak" pitchFamily="2" charset="-78"/>
              </a:rPr>
              <a:t>دارد.</a:t>
            </a:r>
            <a:endParaRPr lang="fa-IR" sz="2400" b="1" dirty="0" smtClean="0">
              <a:solidFill>
                <a:srgbClr val="FF0000"/>
              </a:solidFill>
              <a:effectLst>
                <a:outerShdw blurRad="38100" dist="38100" dir="2700000" algn="tl">
                  <a:srgbClr val="000000">
                    <a:alpha val="43137"/>
                  </a:srgbClr>
                </a:outerShdw>
              </a:effectLst>
              <a:cs typeface="B Koodak" pitchFamily="2" charset="-78"/>
            </a:endParaRPr>
          </a:p>
          <a:p>
            <a:pPr algn="justLow" rtl="1">
              <a:buClr>
                <a:srgbClr val="C00000"/>
              </a:buClr>
              <a:buFont typeface="Wingdings" pitchFamily="2" charset="2"/>
              <a:buChar char="§"/>
            </a:pPr>
            <a:endParaRPr lang="en-US" sz="2400" b="1" dirty="0">
              <a:effectLst>
                <a:outerShdw blurRad="38100" dist="38100" dir="2700000" algn="tl">
                  <a:srgbClr val="000000">
                    <a:alpha val="43137"/>
                  </a:srgbClr>
                </a:outerShdw>
              </a:effectLst>
              <a:cs typeface="B Koodak" pitchFamily="2" charset="-78"/>
            </a:endParaRPr>
          </a:p>
        </p:txBody>
      </p:sp>
      <p:sp useBgFill="1">
        <p:nvSpPr>
          <p:cNvPr id="4" name="Title 3"/>
          <p:cNvSpPr txBox="1">
            <a:spLocks/>
          </p:cNvSpPr>
          <p:nvPr/>
        </p:nvSpPr>
        <p:spPr>
          <a:xfrm>
            <a:off x="1981200" y="457200"/>
            <a:ext cx="5562600" cy="685800"/>
          </a:xfrm>
          <a:prstGeom prst="rect">
            <a:avLst/>
          </a:prstGeom>
          <a:effectLst>
            <a:outerShdw blurRad="50800" dist="50800" dir="5400000" algn="ctr" rotWithShape="0">
              <a:srgbClr val="C00000"/>
            </a:outerShdw>
          </a:effectLst>
        </p:spPr>
        <p:txBody>
          <a:bodyPr/>
          <a:lstStyle>
            <a:lvl1pPr algn="l" rtl="1" eaLnBrk="1" fontAlgn="base" hangingPunct="1">
              <a:spcBef>
                <a:spcPct val="0"/>
              </a:spcBef>
              <a:spcAft>
                <a:spcPct val="0"/>
              </a:spcAft>
              <a:defRPr sz="4400">
                <a:solidFill>
                  <a:schemeClr val="tx1"/>
                </a:solidFill>
                <a:latin typeface="+mj-lt"/>
                <a:ea typeface="+mj-ea"/>
                <a:cs typeface="+mj-cs"/>
              </a:defRPr>
            </a:lvl1pPr>
            <a:lvl2pPr algn="l" rtl="1" eaLnBrk="1" fontAlgn="base" hangingPunct="1">
              <a:spcBef>
                <a:spcPct val="0"/>
              </a:spcBef>
              <a:spcAft>
                <a:spcPct val="0"/>
              </a:spcAft>
              <a:defRPr sz="4400">
                <a:solidFill>
                  <a:schemeClr val="tx1"/>
                </a:solidFill>
                <a:latin typeface="Arial" charset="0"/>
                <a:cs typeface="Arial" charset="0"/>
              </a:defRPr>
            </a:lvl2pPr>
            <a:lvl3pPr algn="l" rtl="1" eaLnBrk="1" fontAlgn="base" hangingPunct="1">
              <a:spcBef>
                <a:spcPct val="0"/>
              </a:spcBef>
              <a:spcAft>
                <a:spcPct val="0"/>
              </a:spcAft>
              <a:defRPr sz="4400">
                <a:solidFill>
                  <a:schemeClr val="tx1"/>
                </a:solidFill>
                <a:latin typeface="Arial" charset="0"/>
                <a:cs typeface="Arial" charset="0"/>
              </a:defRPr>
            </a:lvl3pPr>
            <a:lvl4pPr algn="l" rtl="1" eaLnBrk="1" fontAlgn="base" hangingPunct="1">
              <a:spcBef>
                <a:spcPct val="0"/>
              </a:spcBef>
              <a:spcAft>
                <a:spcPct val="0"/>
              </a:spcAft>
              <a:defRPr sz="4400">
                <a:solidFill>
                  <a:schemeClr val="tx1"/>
                </a:solidFill>
                <a:latin typeface="Arial" charset="0"/>
                <a:cs typeface="Arial" charset="0"/>
              </a:defRPr>
            </a:lvl4pPr>
            <a:lvl5pPr algn="l" rtl="1" eaLnBrk="1" fontAlgn="base" hangingPunct="1">
              <a:spcBef>
                <a:spcPct val="0"/>
              </a:spcBef>
              <a:spcAft>
                <a:spcPct val="0"/>
              </a:spcAft>
              <a:defRPr sz="4400">
                <a:solidFill>
                  <a:schemeClr val="tx1"/>
                </a:solidFill>
                <a:latin typeface="Arial" charset="0"/>
                <a:cs typeface="Arial" charset="0"/>
              </a:defRPr>
            </a:lvl5pPr>
            <a:lvl6pPr marL="457200" algn="l" rtl="1" eaLnBrk="1" fontAlgn="base" hangingPunct="1">
              <a:spcBef>
                <a:spcPct val="0"/>
              </a:spcBef>
              <a:spcAft>
                <a:spcPct val="0"/>
              </a:spcAft>
              <a:defRPr sz="4400">
                <a:solidFill>
                  <a:schemeClr val="tx1"/>
                </a:solidFill>
                <a:latin typeface="Arial" charset="0"/>
                <a:cs typeface="Arial" charset="0"/>
              </a:defRPr>
            </a:lvl6pPr>
            <a:lvl7pPr marL="914400" algn="l" rtl="1" eaLnBrk="1" fontAlgn="base" hangingPunct="1">
              <a:spcBef>
                <a:spcPct val="0"/>
              </a:spcBef>
              <a:spcAft>
                <a:spcPct val="0"/>
              </a:spcAft>
              <a:defRPr sz="4400">
                <a:solidFill>
                  <a:schemeClr val="tx1"/>
                </a:solidFill>
                <a:latin typeface="Arial" charset="0"/>
                <a:cs typeface="Arial" charset="0"/>
              </a:defRPr>
            </a:lvl7pPr>
            <a:lvl8pPr marL="1371600" algn="l" rtl="1" eaLnBrk="1" fontAlgn="base" hangingPunct="1">
              <a:spcBef>
                <a:spcPct val="0"/>
              </a:spcBef>
              <a:spcAft>
                <a:spcPct val="0"/>
              </a:spcAft>
              <a:defRPr sz="4400">
                <a:solidFill>
                  <a:schemeClr val="tx1"/>
                </a:solidFill>
                <a:latin typeface="Arial" charset="0"/>
                <a:cs typeface="Arial" charset="0"/>
              </a:defRPr>
            </a:lvl8pPr>
            <a:lvl9pPr marL="1828800" algn="l" rtl="1" eaLnBrk="1" fontAlgn="base" hangingPunct="1">
              <a:spcBef>
                <a:spcPct val="0"/>
              </a:spcBef>
              <a:spcAft>
                <a:spcPct val="0"/>
              </a:spcAft>
              <a:defRPr sz="4400">
                <a:solidFill>
                  <a:schemeClr val="tx1"/>
                </a:solidFill>
                <a:latin typeface="Arial" charset="0"/>
                <a:cs typeface="Arial" charset="0"/>
              </a:defRPr>
            </a:lvl9pPr>
          </a:lstStyle>
          <a:p>
            <a:pPr algn="ctr" rtl="0"/>
            <a:r>
              <a:rPr lang="fa-IR" sz="3600" b="1" dirty="0" smtClean="0">
                <a:solidFill>
                  <a:srgbClr val="C00000"/>
                </a:solidFill>
                <a:latin typeface="Times New Roman" pitchFamily="18" charset="0"/>
                <a:cs typeface="B Titr" pitchFamily="2" charset="-78"/>
              </a:rPr>
              <a:t>فرضیات</a:t>
            </a:r>
            <a:endParaRPr lang="en-US" sz="3600" b="1" dirty="0">
              <a:solidFill>
                <a:srgbClr val="C00000"/>
              </a:solidFill>
              <a:latin typeface="Times New Roman" pitchFamily="18" charset="0"/>
              <a:cs typeface="B Titr" pitchFamily="2" charset="-78"/>
            </a:endParaRPr>
          </a:p>
        </p:txBody>
      </p:sp>
      <p:sp>
        <p:nvSpPr>
          <p:cNvPr id="5" name="Slide Number Placeholder 4"/>
          <p:cNvSpPr>
            <a:spLocks noGrp="1"/>
          </p:cNvSpPr>
          <p:nvPr>
            <p:ph type="sldNum" sz="quarter" idx="12"/>
          </p:nvPr>
        </p:nvSpPr>
        <p:spPr/>
        <p:txBody>
          <a:bodyPr/>
          <a:lstStyle/>
          <a:p>
            <a:fld id="{430E3189-A26B-47E6-88FA-F0598B934182}"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 xmlns:p14="http://schemas.microsoft.com/office/powerpoint/2010/main" val="40005925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1524000" y="762000"/>
            <a:ext cx="7086600" cy="914400"/>
          </a:xfrm>
          <a:effectLst>
            <a:outerShdw blurRad="50800" dist="50800" dir="5400000" algn="ctr" rotWithShape="0">
              <a:srgbClr val="C00000"/>
            </a:outerShdw>
          </a:effectLst>
        </p:spPr>
        <p:txBody>
          <a:bodyPr>
            <a:normAutofit/>
          </a:bodyPr>
          <a:lstStyle/>
          <a:p>
            <a:pPr algn="ctr"/>
            <a:r>
              <a:rPr lang="fa-IR" sz="3600" b="1" dirty="0" smtClean="0">
                <a:solidFill>
                  <a:srgbClr val="C00000"/>
                </a:solidFill>
                <a:effectLst/>
                <a:cs typeface="B Titr" pitchFamily="2" charset="-78"/>
              </a:rPr>
              <a:t>سوالات </a:t>
            </a:r>
            <a:r>
              <a:rPr lang="fa-IR" sz="3600" b="1" dirty="0">
                <a:solidFill>
                  <a:srgbClr val="C00000"/>
                </a:solidFill>
                <a:effectLst/>
                <a:cs typeface="B Titr" pitchFamily="2" charset="-78"/>
              </a:rPr>
              <a:t>پژوهش</a:t>
            </a:r>
            <a:endParaRPr lang="en-US" sz="3600" b="1" dirty="0">
              <a:solidFill>
                <a:srgbClr val="C00000"/>
              </a:solidFill>
              <a:effectLst/>
              <a:cs typeface="B Titr" pitchFamily="2" charset="-78"/>
            </a:endParaRPr>
          </a:p>
        </p:txBody>
      </p:sp>
      <p:sp>
        <p:nvSpPr>
          <p:cNvPr id="4" name="Content Placeholder 3"/>
          <p:cNvSpPr>
            <a:spLocks noGrp="1"/>
          </p:cNvSpPr>
          <p:nvPr>
            <p:ph idx="1"/>
          </p:nvPr>
        </p:nvSpPr>
        <p:spPr>
          <a:xfrm>
            <a:off x="1435608" y="2286000"/>
            <a:ext cx="7498080" cy="3886200"/>
          </a:xfrm>
        </p:spPr>
        <p:txBody>
          <a:bodyPr>
            <a:noAutofit/>
          </a:bodyPr>
          <a:lstStyle/>
          <a:p>
            <a:pPr lvl="0" algn="justLow" rtl="1"/>
            <a:r>
              <a:rPr lang="ar-SA" sz="2400" dirty="0" smtClean="0">
                <a:solidFill>
                  <a:srgbClr val="C00000"/>
                </a:solidFill>
                <a:cs typeface="B Koodak" pitchFamily="2" charset="-78"/>
              </a:rPr>
              <a:t>سهم منتسب </a:t>
            </a:r>
            <a:r>
              <a:rPr lang="ar-SA" sz="2400" dirty="0" smtClean="0">
                <a:cs typeface="B Koodak" pitchFamily="2" charset="-78"/>
              </a:rPr>
              <a:t>عوامل خطر </a:t>
            </a:r>
            <a:r>
              <a:rPr lang="fa-IR" sz="2400" dirty="0" smtClean="0">
                <a:cs typeface="B Koodak" pitchFamily="2" charset="-78"/>
              </a:rPr>
              <a:t>مرتبط با بیماریهای قلبی عروقی</a:t>
            </a:r>
            <a:r>
              <a:rPr lang="ar-SA" sz="2400" dirty="0" smtClean="0">
                <a:cs typeface="B Koodak" pitchFamily="2" charset="-78"/>
              </a:rPr>
              <a:t> برای ایجاد </a:t>
            </a:r>
            <a:r>
              <a:rPr lang="en-US" sz="2400" dirty="0" smtClean="0">
                <a:solidFill>
                  <a:srgbClr val="C00000"/>
                </a:solidFill>
                <a:cs typeface="B Koodak" pitchFamily="2" charset="-78"/>
              </a:rPr>
              <a:t>CVD</a:t>
            </a:r>
            <a:r>
              <a:rPr lang="ar-SA" sz="2400" dirty="0" smtClean="0">
                <a:cs typeface="B Koodak" pitchFamily="2" charset="-78"/>
              </a:rPr>
              <a:t> در بیماران دیابتی نوع 2 چه مقدار است؟</a:t>
            </a:r>
            <a:endParaRPr lang="fa-IR" sz="2400" dirty="0" smtClean="0">
              <a:cs typeface="B Koodak" pitchFamily="2" charset="-78"/>
            </a:endParaRPr>
          </a:p>
          <a:p>
            <a:pPr lvl="0" algn="justLow" rtl="1"/>
            <a:endParaRPr lang="en-US" sz="2400" dirty="0" smtClean="0">
              <a:cs typeface="B Koodak" pitchFamily="2" charset="-78"/>
            </a:endParaRPr>
          </a:p>
          <a:p>
            <a:pPr lvl="0" algn="justLow" rtl="1"/>
            <a:r>
              <a:rPr lang="ar-SA" sz="2400" dirty="0" smtClean="0">
                <a:solidFill>
                  <a:srgbClr val="C00000"/>
                </a:solidFill>
                <a:cs typeface="B Koodak" pitchFamily="2" charset="-78"/>
              </a:rPr>
              <a:t>سهم منتسب </a:t>
            </a:r>
            <a:r>
              <a:rPr lang="ar-SA" sz="2400" dirty="0" smtClean="0">
                <a:cs typeface="B Koodak" pitchFamily="2" charset="-78"/>
              </a:rPr>
              <a:t>عوامل خطر </a:t>
            </a:r>
            <a:r>
              <a:rPr lang="fa-IR" sz="2400" dirty="0" smtClean="0">
                <a:cs typeface="B Koodak" pitchFamily="2" charset="-78"/>
              </a:rPr>
              <a:t>مرتبط با بیماریهای قلبی عروقی</a:t>
            </a:r>
            <a:r>
              <a:rPr lang="ar-SA" sz="2400" dirty="0" smtClean="0">
                <a:cs typeface="B Koodak" pitchFamily="2" charset="-78"/>
              </a:rPr>
              <a:t>  برای ایجاد </a:t>
            </a:r>
            <a:r>
              <a:rPr lang="ar-SA" sz="2400" dirty="0" smtClean="0">
                <a:solidFill>
                  <a:srgbClr val="C00000"/>
                </a:solidFill>
                <a:cs typeface="B Koodak" pitchFamily="2" charset="-78"/>
              </a:rPr>
              <a:t>مرگ</a:t>
            </a:r>
            <a:r>
              <a:rPr lang="ar-SA" sz="2400" dirty="0" smtClean="0">
                <a:solidFill>
                  <a:srgbClr val="FF0000"/>
                </a:solidFill>
                <a:cs typeface="B Koodak" pitchFamily="2" charset="-78"/>
              </a:rPr>
              <a:t> </a:t>
            </a:r>
            <a:r>
              <a:rPr lang="ar-SA" sz="2400" dirty="0" smtClean="0">
                <a:cs typeface="B Koodak" pitchFamily="2" charset="-78"/>
              </a:rPr>
              <a:t>در بیماران دیابتی نوع 2 چه مقدار است؟</a:t>
            </a:r>
            <a:endParaRPr lang="en-US" sz="2400" dirty="0" smtClean="0">
              <a:cs typeface="B Koodak" pitchFamily="2" charset="-78"/>
            </a:endParaRPr>
          </a:p>
          <a:p>
            <a:pPr algn="justLow" rtl="1">
              <a:buClr>
                <a:srgbClr val="C00000"/>
              </a:buClr>
              <a:buFont typeface="Wingdings" pitchFamily="2" charset="2"/>
              <a:buChar char="§"/>
            </a:pPr>
            <a:endParaRPr lang="en-US" sz="2400" b="1" dirty="0">
              <a:cs typeface="B Koodak" pitchFamily="2" charset="-78"/>
            </a:endParaRPr>
          </a:p>
        </p:txBody>
      </p:sp>
      <p:sp>
        <p:nvSpPr>
          <p:cNvPr id="5" name="Slide Number Placeholder 4"/>
          <p:cNvSpPr>
            <a:spLocks noGrp="1"/>
          </p:cNvSpPr>
          <p:nvPr>
            <p:ph type="sldNum" sz="quarter" idx="12"/>
          </p:nvPr>
        </p:nvSpPr>
        <p:spPr/>
        <p:txBody>
          <a:bodyPr/>
          <a:lstStyle/>
          <a:p>
            <a:fld id="{430E3189-A26B-47E6-88FA-F0598B934182}" type="slidenum">
              <a:rPr lang="en-US" smtClean="0">
                <a:solidFill>
                  <a:prstClr val="black">
                    <a:tint val="75000"/>
                  </a:prstClr>
                </a:solidFill>
              </a:rPr>
              <a:pPr/>
              <a:t>16</a:t>
            </a:fld>
            <a:endParaRPr lang="en-US">
              <a:solidFill>
                <a:prstClr val="black">
                  <a:tint val="75000"/>
                </a:prst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
            <a:ext cx="7498080" cy="715962"/>
          </a:xfrm>
        </p:spPr>
        <p:txBody>
          <a:bodyPr>
            <a:noAutofit/>
          </a:bodyPr>
          <a:lstStyle/>
          <a:p>
            <a:pPr lvl="0" algn="r" rtl="1"/>
            <a:r>
              <a:rPr lang="ar-SA" sz="1800" dirty="0" smtClean="0">
                <a:solidFill>
                  <a:srgbClr val="C00000"/>
                </a:solidFill>
                <a:cs typeface="B Titr" pitchFamily="2" charset="-78"/>
              </a:rPr>
              <a:t>جدول متغيرها </a:t>
            </a:r>
            <a:r>
              <a:rPr lang="en-US" sz="1800" dirty="0" smtClean="0">
                <a:solidFill>
                  <a:srgbClr val="C00000"/>
                </a:solidFill>
                <a:cs typeface="B Titr" pitchFamily="2" charset="-78"/>
              </a:rPr>
              <a:t>(Variables)</a:t>
            </a:r>
            <a:r>
              <a:rPr lang="fa-IR" sz="1800" dirty="0" smtClean="0">
                <a:solidFill>
                  <a:srgbClr val="C00000"/>
                </a:solidFill>
                <a:cs typeface="B Titr" pitchFamily="2" charset="-78"/>
              </a:rPr>
              <a:t> و تعريف واژه ها </a:t>
            </a:r>
            <a:r>
              <a:rPr lang="en-US" sz="1800" dirty="0" smtClean="0">
                <a:solidFill>
                  <a:srgbClr val="C00000"/>
                </a:solidFill>
                <a:cs typeface="B Titr" pitchFamily="2" charset="-78"/>
              </a:rPr>
              <a:t>(Definition of Terms)</a:t>
            </a:r>
            <a:r>
              <a:rPr lang="ar-SA" sz="1800" dirty="0" smtClean="0">
                <a:solidFill>
                  <a:srgbClr val="C00000"/>
                </a:solidFill>
                <a:cs typeface="B Titr" pitchFamily="2" charset="-78"/>
              </a:rPr>
              <a:t> </a:t>
            </a:r>
            <a:endParaRPr lang="en-US" sz="1800" dirty="0">
              <a:solidFill>
                <a:srgbClr val="C00000"/>
              </a:solidFill>
              <a:cs typeface="B Titr" pitchFamily="2" charset="-78"/>
            </a:endParaRPr>
          </a:p>
        </p:txBody>
      </p:sp>
      <p:graphicFrame>
        <p:nvGraphicFramePr>
          <p:cNvPr id="8" name="Content Placeholder 7"/>
          <p:cNvGraphicFramePr>
            <a:graphicFrameLocks noGrp="1"/>
          </p:cNvGraphicFramePr>
          <p:nvPr>
            <p:ph idx="1"/>
          </p:nvPr>
        </p:nvGraphicFramePr>
        <p:xfrm>
          <a:off x="1219198" y="762000"/>
          <a:ext cx="7620003" cy="5719233"/>
        </p:xfrm>
        <a:graphic>
          <a:graphicData uri="http://schemas.openxmlformats.org/drawingml/2006/table">
            <a:tbl>
              <a:tblPr rtl="1">
                <a:effectLst>
                  <a:outerShdw blurRad="50800" dist="38100" dir="8100000" algn="tr" rotWithShape="0">
                    <a:prstClr val="black">
                      <a:alpha val="40000"/>
                    </a:prstClr>
                  </a:outerShdw>
                </a:effectLst>
                <a:tableStyleId>{5DA37D80-6434-44D0-A028-1B22A696006F}</a:tableStyleId>
              </a:tblPr>
              <a:tblGrid>
                <a:gridCol w="387789"/>
                <a:gridCol w="1217477"/>
                <a:gridCol w="309128"/>
                <a:gridCol w="284078"/>
                <a:gridCol w="284078"/>
                <a:gridCol w="284078"/>
                <a:gridCol w="284078"/>
                <a:gridCol w="284078"/>
                <a:gridCol w="2770137"/>
                <a:gridCol w="757541"/>
                <a:gridCol w="757541"/>
              </a:tblGrid>
              <a:tr h="398202">
                <a:tc rowSpan="2">
                  <a:txBody>
                    <a:bodyPr/>
                    <a:lstStyle/>
                    <a:p>
                      <a:pPr marL="0" marR="0" algn="ctr" rtl="1">
                        <a:spcBef>
                          <a:spcPts val="0"/>
                        </a:spcBef>
                        <a:spcAft>
                          <a:spcPts val="0"/>
                        </a:spcAft>
                      </a:pPr>
                      <a:r>
                        <a:rPr lang="ar-SA" sz="1400" b="1" dirty="0">
                          <a:effectLst/>
                          <a:cs typeface="B Koodak" pitchFamily="2" charset="-78"/>
                        </a:rPr>
                        <a:t>رديف</a:t>
                      </a:r>
                      <a:endParaRPr lang="en-US" sz="1400" b="1" dirty="0">
                        <a:solidFill>
                          <a:srgbClr val="C00000"/>
                        </a:solidFill>
                        <a:effectLst/>
                        <a:latin typeface="Times New Roman"/>
                        <a:ea typeface="Times New Roman"/>
                        <a:cs typeface="B Koodak" pitchFamily="2" charset="-78"/>
                      </a:endParaRPr>
                    </a:p>
                  </a:txBody>
                  <a:tcPr marL="27006" marR="27006" marT="0" marB="0" vert="vert270" anchor="ctr">
                    <a:solidFill>
                      <a:srgbClr val="FFFFCC"/>
                    </a:solidFill>
                  </a:tcPr>
                </a:tc>
                <a:tc rowSpan="2">
                  <a:txBody>
                    <a:bodyPr/>
                    <a:lstStyle/>
                    <a:p>
                      <a:pPr marL="0" marR="0" algn="ctr" rtl="1">
                        <a:spcBef>
                          <a:spcPts val="0"/>
                        </a:spcBef>
                        <a:spcAft>
                          <a:spcPts val="0"/>
                        </a:spcAft>
                      </a:pPr>
                      <a:r>
                        <a:rPr lang="ar-SA" sz="1400" b="1" dirty="0">
                          <a:effectLst/>
                          <a:cs typeface="B Koodak" pitchFamily="2" charset="-78"/>
                        </a:rPr>
                        <a:t>عنوان متغير</a:t>
                      </a:r>
                      <a:endParaRPr lang="en-US" sz="1100" b="1" dirty="0">
                        <a:solidFill>
                          <a:srgbClr val="C00000"/>
                        </a:solidFill>
                        <a:effectLst/>
                        <a:latin typeface="Times New Roman"/>
                        <a:ea typeface="Times New Roman"/>
                        <a:cs typeface="B Koodak" pitchFamily="2" charset="-78"/>
                      </a:endParaRPr>
                    </a:p>
                  </a:txBody>
                  <a:tcPr marL="27006" marR="27006" marT="0" marB="0" anchor="ctr">
                    <a:solidFill>
                      <a:srgbClr val="FFFFCC"/>
                    </a:solidFill>
                  </a:tcPr>
                </a:tc>
                <a:tc gridSpan="2">
                  <a:txBody>
                    <a:bodyPr/>
                    <a:lstStyle/>
                    <a:p>
                      <a:pPr marL="0" marR="0" algn="ctr" rtl="1">
                        <a:spcBef>
                          <a:spcPts val="0"/>
                        </a:spcBef>
                        <a:spcAft>
                          <a:spcPts val="0"/>
                        </a:spcAft>
                      </a:pPr>
                      <a:r>
                        <a:rPr lang="ar-SA" sz="1400" b="1" dirty="0">
                          <a:effectLst/>
                          <a:cs typeface="B Koodak" pitchFamily="2" charset="-78"/>
                        </a:rPr>
                        <a:t>نوع متغير</a:t>
                      </a:r>
                      <a:endParaRPr lang="en-US" sz="1100" b="1" dirty="0">
                        <a:solidFill>
                          <a:srgbClr val="C00000"/>
                        </a:solidFill>
                        <a:effectLst/>
                        <a:latin typeface="Times New Roman"/>
                        <a:ea typeface="Times New Roman"/>
                        <a:cs typeface="B Koodak" pitchFamily="2" charset="-78"/>
                      </a:endParaRPr>
                    </a:p>
                  </a:txBody>
                  <a:tcPr marL="27006" marR="27006" marT="0" marB="0" anchor="ctr">
                    <a:solidFill>
                      <a:srgbClr val="FFFFCC"/>
                    </a:solidFill>
                  </a:tcPr>
                </a:tc>
                <a:tc hMerge="1">
                  <a:txBody>
                    <a:bodyPr/>
                    <a:lstStyle/>
                    <a:p>
                      <a:endParaRPr lang="en-US"/>
                    </a:p>
                  </a:txBody>
                  <a:tcPr/>
                </a:tc>
                <a:tc gridSpan="2">
                  <a:txBody>
                    <a:bodyPr/>
                    <a:lstStyle/>
                    <a:p>
                      <a:pPr marL="0" marR="0" algn="ctr" rtl="1">
                        <a:spcBef>
                          <a:spcPts val="0"/>
                        </a:spcBef>
                        <a:spcAft>
                          <a:spcPts val="0"/>
                        </a:spcAft>
                      </a:pPr>
                      <a:r>
                        <a:rPr lang="ar-SA" sz="1400" b="1" dirty="0">
                          <a:effectLst/>
                          <a:cs typeface="B Koodak" pitchFamily="2" charset="-78"/>
                        </a:rPr>
                        <a:t>كمي</a:t>
                      </a:r>
                      <a:endParaRPr lang="en-US" sz="1100" b="1" dirty="0">
                        <a:solidFill>
                          <a:srgbClr val="C00000"/>
                        </a:solidFill>
                        <a:effectLst/>
                        <a:latin typeface="Times New Roman"/>
                        <a:ea typeface="Times New Roman"/>
                        <a:cs typeface="B Koodak" pitchFamily="2" charset="-78"/>
                      </a:endParaRPr>
                    </a:p>
                  </a:txBody>
                  <a:tcPr marL="27006" marR="27006" marT="0" marB="0" anchor="ctr">
                    <a:solidFill>
                      <a:srgbClr val="FFFFCC"/>
                    </a:solidFill>
                  </a:tcPr>
                </a:tc>
                <a:tc hMerge="1">
                  <a:txBody>
                    <a:bodyPr/>
                    <a:lstStyle/>
                    <a:p>
                      <a:endParaRPr lang="en-US"/>
                    </a:p>
                  </a:txBody>
                  <a:tcPr/>
                </a:tc>
                <a:tc gridSpan="2">
                  <a:txBody>
                    <a:bodyPr/>
                    <a:lstStyle/>
                    <a:p>
                      <a:pPr marL="0" marR="0" algn="ctr" rtl="1">
                        <a:spcBef>
                          <a:spcPts val="0"/>
                        </a:spcBef>
                        <a:spcAft>
                          <a:spcPts val="0"/>
                        </a:spcAft>
                      </a:pPr>
                      <a:r>
                        <a:rPr lang="ar-SA" sz="1400" b="1" dirty="0">
                          <a:effectLst/>
                          <a:cs typeface="B Koodak" pitchFamily="2" charset="-78"/>
                        </a:rPr>
                        <a:t>كيفي</a:t>
                      </a:r>
                      <a:endParaRPr lang="en-US" sz="1100" b="1" dirty="0">
                        <a:solidFill>
                          <a:srgbClr val="C00000"/>
                        </a:solidFill>
                        <a:effectLst/>
                        <a:latin typeface="Times New Roman"/>
                        <a:ea typeface="Times New Roman"/>
                        <a:cs typeface="B Koodak" pitchFamily="2" charset="-78"/>
                      </a:endParaRPr>
                    </a:p>
                  </a:txBody>
                  <a:tcPr marL="27006" marR="27006" marT="0" marB="0" anchor="ctr">
                    <a:solidFill>
                      <a:srgbClr val="FFFFCC"/>
                    </a:solidFill>
                  </a:tcPr>
                </a:tc>
                <a:tc hMerge="1">
                  <a:txBody>
                    <a:bodyPr/>
                    <a:lstStyle/>
                    <a:p>
                      <a:endParaRPr lang="en-US"/>
                    </a:p>
                  </a:txBody>
                  <a:tcPr/>
                </a:tc>
                <a:tc rowSpan="2">
                  <a:txBody>
                    <a:bodyPr/>
                    <a:lstStyle/>
                    <a:p>
                      <a:pPr marL="0" marR="0" algn="ctr" rtl="1">
                        <a:spcBef>
                          <a:spcPts val="0"/>
                        </a:spcBef>
                        <a:spcAft>
                          <a:spcPts val="0"/>
                        </a:spcAft>
                      </a:pPr>
                      <a:r>
                        <a:rPr lang="ar-SA" sz="1400" b="1" dirty="0">
                          <a:effectLst/>
                          <a:cs typeface="B Koodak" pitchFamily="2" charset="-78"/>
                        </a:rPr>
                        <a:t>تعريف علمي - عملي</a:t>
                      </a:r>
                      <a:endParaRPr lang="en-US" sz="1100" b="1" dirty="0">
                        <a:solidFill>
                          <a:srgbClr val="C00000"/>
                        </a:solidFill>
                        <a:effectLst/>
                        <a:latin typeface="Times New Roman"/>
                        <a:ea typeface="Times New Roman"/>
                        <a:cs typeface="B Koodak" pitchFamily="2" charset="-78"/>
                      </a:endParaRPr>
                    </a:p>
                  </a:txBody>
                  <a:tcPr marL="27006" marR="27006" marT="0" marB="0" anchor="ctr">
                    <a:solidFill>
                      <a:srgbClr val="FFFFCC"/>
                    </a:solidFill>
                  </a:tcPr>
                </a:tc>
                <a:tc rowSpan="2">
                  <a:txBody>
                    <a:bodyPr/>
                    <a:lstStyle/>
                    <a:p>
                      <a:pPr marL="0" marR="0" algn="ctr" rtl="1">
                        <a:spcBef>
                          <a:spcPts val="0"/>
                        </a:spcBef>
                        <a:spcAft>
                          <a:spcPts val="0"/>
                        </a:spcAft>
                      </a:pPr>
                      <a:r>
                        <a:rPr lang="ar-SA" sz="1400" b="1" dirty="0">
                          <a:effectLst/>
                          <a:cs typeface="B Koodak" pitchFamily="2" charset="-78"/>
                        </a:rPr>
                        <a:t>نحوه اندازه گيري</a:t>
                      </a:r>
                      <a:endParaRPr lang="en-US" sz="1100" b="1" dirty="0">
                        <a:solidFill>
                          <a:srgbClr val="C00000"/>
                        </a:solidFill>
                        <a:effectLst/>
                        <a:latin typeface="Times New Roman"/>
                        <a:ea typeface="Times New Roman"/>
                        <a:cs typeface="B Koodak" pitchFamily="2" charset="-78"/>
                      </a:endParaRPr>
                    </a:p>
                  </a:txBody>
                  <a:tcPr marL="27006" marR="27006" marT="0" marB="0" anchor="ctr">
                    <a:solidFill>
                      <a:srgbClr val="FFFFCC"/>
                    </a:solidFill>
                  </a:tcPr>
                </a:tc>
                <a:tc rowSpan="2">
                  <a:txBody>
                    <a:bodyPr/>
                    <a:lstStyle/>
                    <a:p>
                      <a:pPr marL="0" marR="0" algn="ctr" rtl="1">
                        <a:spcBef>
                          <a:spcPts val="0"/>
                        </a:spcBef>
                        <a:spcAft>
                          <a:spcPts val="0"/>
                        </a:spcAft>
                      </a:pPr>
                      <a:r>
                        <a:rPr lang="ar-SA" sz="1400" b="1" dirty="0">
                          <a:effectLst/>
                          <a:cs typeface="B Koodak" pitchFamily="2" charset="-78"/>
                        </a:rPr>
                        <a:t>مقياس</a:t>
                      </a:r>
                      <a:endParaRPr lang="en-US" sz="1100" b="1" dirty="0">
                        <a:solidFill>
                          <a:srgbClr val="C00000"/>
                        </a:solidFill>
                        <a:effectLst/>
                        <a:latin typeface="Times New Roman"/>
                        <a:ea typeface="Times New Roman"/>
                        <a:cs typeface="B Koodak" pitchFamily="2" charset="-78"/>
                      </a:endParaRPr>
                    </a:p>
                  </a:txBody>
                  <a:tcPr marL="27006" marR="27006" marT="0" marB="0" anchor="ctr">
                    <a:solidFill>
                      <a:srgbClr val="FFFFCC"/>
                    </a:solidFill>
                  </a:tcPr>
                </a:tc>
              </a:tr>
              <a:tr h="582695">
                <a:tc vMerge="1">
                  <a:txBody>
                    <a:bodyPr/>
                    <a:lstStyle/>
                    <a:p>
                      <a:pPr marL="0" marR="0" algn="ctr" rtl="1">
                        <a:spcBef>
                          <a:spcPts val="0"/>
                        </a:spcBef>
                        <a:spcAft>
                          <a:spcPts val="0"/>
                        </a:spcAft>
                      </a:pPr>
                      <a:endParaRPr lang="en-US" sz="1050" b="1" dirty="0">
                        <a:solidFill>
                          <a:srgbClr val="C00000"/>
                        </a:solidFill>
                        <a:effectLst/>
                        <a:latin typeface="Times New Roman"/>
                        <a:ea typeface="Times New Roman"/>
                        <a:cs typeface="Traditional Arabic"/>
                      </a:endParaRPr>
                    </a:p>
                  </a:txBody>
                  <a:tcPr marL="27006" marR="27006" marT="0" marB="0" anchor="ctr">
                    <a:solidFill>
                      <a:srgbClr val="FFFFCC"/>
                    </a:solidFill>
                  </a:tcPr>
                </a:tc>
                <a:tc vMerge="1">
                  <a:txBody>
                    <a:bodyPr/>
                    <a:lstStyle/>
                    <a:p>
                      <a:pPr marL="0" marR="0" algn="ctr" rtl="1">
                        <a:spcBef>
                          <a:spcPts val="0"/>
                        </a:spcBef>
                        <a:spcAft>
                          <a:spcPts val="0"/>
                        </a:spcAft>
                      </a:pPr>
                      <a:endParaRPr lang="en-US" sz="1050" b="1" dirty="0">
                        <a:solidFill>
                          <a:srgbClr val="C00000"/>
                        </a:solidFill>
                        <a:effectLst/>
                        <a:latin typeface="Times New Roman"/>
                        <a:ea typeface="Times New Roman"/>
                        <a:cs typeface="Traditional Arabic"/>
                      </a:endParaRPr>
                    </a:p>
                  </a:txBody>
                  <a:tcPr marL="27006" marR="27006" marT="0" marB="0" anchor="ctr">
                    <a:solidFill>
                      <a:srgbClr val="FFFFCC"/>
                    </a:solidFill>
                  </a:tcPr>
                </a:tc>
                <a:tc>
                  <a:txBody>
                    <a:bodyPr/>
                    <a:lstStyle/>
                    <a:p>
                      <a:pPr marL="71755" marR="71755" algn="ctr" rtl="1">
                        <a:spcBef>
                          <a:spcPts val="0"/>
                        </a:spcBef>
                        <a:spcAft>
                          <a:spcPts val="0"/>
                        </a:spcAft>
                      </a:pPr>
                      <a:r>
                        <a:rPr lang="ar-SA" sz="1200" b="1" dirty="0">
                          <a:effectLst/>
                          <a:cs typeface="B Koodak" pitchFamily="2" charset="-78"/>
                        </a:rPr>
                        <a:t>مستقل</a:t>
                      </a:r>
                      <a:endParaRPr lang="en-US" sz="1050" b="1" dirty="0">
                        <a:solidFill>
                          <a:srgbClr val="C00000"/>
                        </a:solidFill>
                        <a:effectLst/>
                        <a:latin typeface="Times New Roman"/>
                        <a:ea typeface="Times New Roman"/>
                        <a:cs typeface="B Koodak" pitchFamily="2" charset="-78"/>
                      </a:endParaRPr>
                    </a:p>
                  </a:txBody>
                  <a:tcPr marL="27006" marR="27006" marT="0" marB="0" vert="vert" anchor="ctr">
                    <a:solidFill>
                      <a:srgbClr val="FFFFCC"/>
                    </a:solidFill>
                  </a:tcPr>
                </a:tc>
                <a:tc>
                  <a:txBody>
                    <a:bodyPr/>
                    <a:lstStyle/>
                    <a:p>
                      <a:pPr marL="71755" marR="71755" algn="ctr" rtl="1">
                        <a:spcBef>
                          <a:spcPts val="0"/>
                        </a:spcBef>
                        <a:spcAft>
                          <a:spcPts val="0"/>
                        </a:spcAft>
                      </a:pPr>
                      <a:r>
                        <a:rPr lang="ar-SA" sz="1200" b="1" dirty="0">
                          <a:effectLst/>
                          <a:cs typeface="B Koodak" pitchFamily="2" charset="-78"/>
                        </a:rPr>
                        <a:t>وابسته</a:t>
                      </a:r>
                      <a:endParaRPr lang="en-US" sz="1050" b="1" dirty="0">
                        <a:solidFill>
                          <a:srgbClr val="C00000"/>
                        </a:solidFill>
                        <a:effectLst/>
                        <a:latin typeface="Times New Roman"/>
                        <a:ea typeface="Times New Roman"/>
                        <a:cs typeface="B Koodak" pitchFamily="2" charset="-78"/>
                      </a:endParaRPr>
                    </a:p>
                  </a:txBody>
                  <a:tcPr marL="27006" marR="27006" marT="0" marB="0" vert="vert" anchor="ctr">
                    <a:solidFill>
                      <a:srgbClr val="FFFFCC"/>
                    </a:solidFill>
                  </a:tcPr>
                </a:tc>
                <a:tc>
                  <a:txBody>
                    <a:bodyPr/>
                    <a:lstStyle/>
                    <a:p>
                      <a:pPr marL="71755" marR="71755" algn="ctr" rtl="1">
                        <a:spcBef>
                          <a:spcPts val="0"/>
                        </a:spcBef>
                        <a:spcAft>
                          <a:spcPts val="0"/>
                        </a:spcAft>
                      </a:pPr>
                      <a:r>
                        <a:rPr lang="ar-SA" sz="1200" b="1" dirty="0">
                          <a:effectLst/>
                          <a:cs typeface="B Koodak" pitchFamily="2" charset="-78"/>
                        </a:rPr>
                        <a:t>پيوسته</a:t>
                      </a:r>
                      <a:endParaRPr lang="en-US" sz="1050" b="1" dirty="0">
                        <a:solidFill>
                          <a:srgbClr val="C00000"/>
                        </a:solidFill>
                        <a:effectLst/>
                        <a:latin typeface="Times New Roman"/>
                        <a:ea typeface="Times New Roman"/>
                        <a:cs typeface="B Koodak" pitchFamily="2" charset="-78"/>
                      </a:endParaRPr>
                    </a:p>
                  </a:txBody>
                  <a:tcPr marL="27006" marR="27006" marT="0" marB="0" vert="vert" anchor="ctr">
                    <a:solidFill>
                      <a:srgbClr val="FFFFCC"/>
                    </a:solidFill>
                  </a:tcPr>
                </a:tc>
                <a:tc>
                  <a:txBody>
                    <a:bodyPr/>
                    <a:lstStyle/>
                    <a:p>
                      <a:pPr marL="71755" marR="71755" algn="ctr" rtl="1">
                        <a:spcBef>
                          <a:spcPts val="0"/>
                        </a:spcBef>
                        <a:spcAft>
                          <a:spcPts val="0"/>
                        </a:spcAft>
                      </a:pPr>
                      <a:r>
                        <a:rPr lang="ar-SA" sz="1200" b="1" dirty="0">
                          <a:effectLst/>
                          <a:cs typeface="B Koodak" pitchFamily="2" charset="-78"/>
                        </a:rPr>
                        <a:t>گسسته</a:t>
                      </a:r>
                      <a:endParaRPr lang="en-US" sz="1050" b="1" dirty="0">
                        <a:solidFill>
                          <a:srgbClr val="C00000"/>
                        </a:solidFill>
                        <a:effectLst/>
                        <a:latin typeface="Times New Roman"/>
                        <a:ea typeface="Times New Roman"/>
                        <a:cs typeface="B Koodak" pitchFamily="2" charset="-78"/>
                      </a:endParaRPr>
                    </a:p>
                  </a:txBody>
                  <a:tcPr marL="27006" marR="27006" marT="0" marB="0" vert="vert" anchor="ctr">
                    <a:solidFill>
                      <a:srgbClr val="FFFFCC"/>
                    </a:solidFill>
                  </a:tcPr>
                </a:tc>
                <a:tc>
                  <a:txBody>
                    <a:bodyPr/>
                    <a:lstStyle/>
                    <a:p>
                      <a:pPr marL="71755" marR="71755" algn="ctr" rtl="1">
                        <a:spcBef>
                          <a:spcPts val="0"/>
                        </a:spcBef>
                        <a:spcAft>
                          <a:spcPts val="0"/>
                        </a:spcAft>
                      </a:pPr>
                      <a:r>
                        <a:rPr lang="ar-SA" sz="1200" b="1" dirty="0">
                          <a:effectLst/>
                          <a:cs typeface="B Koodak" pitchFamily="2" charset="-78"/>
                        </a:rPr>
                        <a:t>اسمي</a:t>
                      </a:r>
                      <a:endParaRPr lang="en-US" sz="1050" b="1" dirty="0">
                        <a:solidFill>
                          <a:srgbClr val="C00000"/>
                        </a:solidFill>
                        <a:effectLst/>
                        <a:latin typeface="Times New Roman"/>
                        <a:ea typeface="Times New Roman"/>
                        <a:cs typeface="B Koodak" pitchFamily="2" charset="-78"/>
                      </a:endParaRPr>
                    </a:p>
                  </a:txBody>
                  <a:tcPr marL="27006" marR="27006" marT="0" marB="0" vert="vert" anchor="ctr">
                    <a:solidFill>
                      <a:srgbClr val="FFFFCC"/>
                    </a:solidFill>
                  </a:tcPr>
                </a:tc>
                <a:tc>
                  <a:txBody>
                    <a:bodyPr/>
                    <a:lstStyle/>
                    <a:p>
                      <a:pPr marL="71755" marR="71755" algn="ctr" rtl="1">
                        <a:spcBef>
                          <a:spcPts val="0"/>
                        </a:spcBef>
                        <a:spcAft>
                          <a:spcPts val="0"/>
                        </a:spcAft>
                      </a:pPr>
                      <a:r>
                        <a:rPr lang="ar-SA" sz="1200" b="1" dirty="0">
                          <a:effectLst/>
                          <a:cs typeface="B Koodak" pitchFamily="2" charset="-78"/>
                        </a:rPr>
                        <a:t>رتبه‏اي</a:t>
                      </a:r>
                      <a:endParaRPr lang="en-US" sz="1050" b="1" dirty="0">
                        <a:solidFill>
                          <a:srgbClr val="C00000"/>
                        </a:solidFill>
                        <a:effectLst/>
                        <a:latin typeface="Times New Roman"/>
                        <a:ea typeface="Times New Roman"/>
                        <a:cs typeface="B Koodak" pitchFamily="2" charset="-78"/>
                      </a:endParaRPr>
                    </a:p>
                  </a:txBody>
                  <a:tcPr marL="27006" marR="27006" marT="0" marB="0" vert="vert" anchor="ctr">
                    <a:solidFill>
                      <a:srgbClr val="FFFFCC"/>
                    </a:solidFill>
                  </a:tcPr>
                </a:tc>
                <a:tc vMerge="1">
                  <a:txBody>
                    <a:bodyPr/>
                    <a:lstStyle/>
                    <a:p>
                      <a:pPr marL="0" marR="0" algn="ctr" rtl="1">
                        <a:spcBef>
                          <a:spcPts val="0"/>
                        </a:spcBef>
                        <a:spcAft>
                          <a:spcPts val="0"/>
                        </a:spcAft>
                      </a:pPr>
                      <a:endParaRPr lang="en-US" sz="1050" b="1" dirty="0">
                        <a:solidFill>
                          <a:srgbClr val="C00000"/>
                        </a:solidFill>
                        <a:effectLst/>
                        <a:latin typeface="Times New Roman"/>
                        <a:ea typeface="Times New Roman"/>
                        <a:cs typeface="Traditional Arabic"/>
                      </a:endParaRPr>
                    </a:p>
                  </a:txBody>
                  <a:tcPr marL="27006" marR="27006" marT="0" marB="0" anchor="ctr">
                    <a:solidFill>
                      <a:srgbClr val="FFFFCC"/>
                    </a:solidFill>
                  </a:tcPr>
                </a:tc>
                <a:tc vMerge="1">
                  <a:txBody>
                    <a:bodyPr/>
                    <a:lstStyle/>
                    <a:p>
                      <a:pPr marL="0" marR="0" algn="ctr" rtl="1">
                        <a:spcBef>
                          <a:spcPts val="0"/>
                        </a:spcBef>
                        <a:spcAft>
                          <a:spcPts val="0"/>
                        </a:spcAft>
                      </a:pPr>
                      <a:endParaRPr lang="en-US" sz="1050" b="1" dirty="0">
                        <a:solidFill>
                          <a:srgbClr val="C00000"/>
                        </a:solidFill>
                        <a:effectLst/>
                        <a:latin typeface="Times New Roman"/>
                        <a:ea typeface="Times New Roman"/>
                        <a:cs typeface="Traditional Arabic"/>
                      </a:endParaRPr>
                    </a:p>
                  </a:txBody>
                  <a:tcPr marL="27006" marR="27006" marT="0" marB="0" anchor="ctr">
                    <a:solidFill>
                      <a:srgbClr val="FFFFCC"/>
                    </a:solidFill>
                  </a:tcPr>
                </a:tc>
                <a:tc vMerge="1">
                  <a:txBody>
                    <a:bodyPr/>
                    <a:lstStyle/>
                    <a:p>
                      <a:pPr marL="0" marR="0" algn="ctr" rtl="1">
                        <a:spcBef>
                          <a:spcPts val="0"/>
                        </a:spcBef>
                        <a:spcAft>
                          <a:spcPts val="0"/>
                        </a:spcAft>
                      </a:pPr>
                      <a:endParaRPr lang="en-US" sz="1050" b="1" dirty="0">
                        <a:solidFill>
                          <a:srgbClr val="C00000"/>
                        </a:solidFill>
                        <a:effectLst/>
                        <a:latin typeface="Times New Roman"/>
                        <a:ea typeface="Times New Roman"/>
                        <a:cs typeface="Traditional Arabic"/>
                      </a:endParaRPr>
                    </a:p>
                  </a:txBody>
                  <a:tcPr marL="27006" marR="27006" marT="0" marB="0" anchor="ctr">
                    <a:solidFill>
                      <a:srgbClr val="FFFFCC"/>
                    </a:solidFill>
                  </a:tcPr>
                </a:tc>
              </a:tr>
              <a:tr h="293426">
                <a:tc>
                  <a:txBody>
                    <a:bodyPr/>
                    <a:lstStyle/>
                    <a:p>
                      <a:pPr marL="0" marR="0" algn="ctr" rtl="1">
                        <a:spcBef>
                          <a:spcPts val="0"/>
                        </a:spcBef>
                        <a:spcAft>
                          <a:spcPts val="0"/>
                        </a:spcAft>
                      </a:pPr>
                      <a:r>
                        <a:rPr lang="ar-SA" sz="1200" b="1">
                          <a:effectLst/>
                          <a:cs typeface="B Koodak" pitchFamily="2" charset="-78"/>
                        </a:rPr>
                        <a:t>1</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lnSpc>
                          <a:spcPct val="150000"/>
                        </a:lnSpc>
                        <a:spcBef>
                          <a:spcPts val="0"/>
                        </a:spcBef>
                        <a:spcAft>
                          <a:spcPts val="0"/>
                        </a:spcAft>
                      </a:pPr>
                      <a:r>
                        <a:rPr lang="ar-SA" sz="1200" b="1" dirty="0">
                          <a:effectLst/>
                          <a:cs typeface="B Koodak" pitchFamily="2" charset="-78"/>
                        </a:rPr>
                        <a:t>سن</a:t>
                      </a:r>
                      <a:endParaRPr lang="en-US" sz="1050" b="1" dirty="0">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effectLst/>
                          <a:cs typeface="B Koodak" pitchFamily="2" charset="-78"/>
                        </a:rPr>
                        <a:t>*</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effectLst/>
                          <a:cs typeface="B Koodak" pitchFamily="2" charset="-78"/>
                        </a:rPr>
                        <a:t>*</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dirty="0">
                          <a:effectLst/>
                          <a:cs typeface="B Koodak" pitchFamily="2" charset="-78"/>
                        </a:rPr>
                        <a:t>سن فرد بر اساس شناسنامه</a:t>
                      </a:r>
                      <a:endParaRPr lang="en-US" sz="1050" b="1" dirty="0">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effectLst/>
                          <a:cs typeface="B Koodak" pitchFamily="2" charset="-78"/>
                        </a:rPr>
                        <a:t>پرسشنامه</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dirty="0">
                          <a:effectLst/>
                          <a:cs typeface="B Koodak" pitchFamily="2" charset="-78"/>
                        </a:rPr>
                        <a:t>سال</a:t>
                      </a:r>
                      <a:endParaRPr lang="en-US" sz="1050" b="1" dirty="0">
                        <a:effectLst/>
                        <a:latin typeface="Times New Roman"/>
                        <a:ea typeface="Times New Roman"/>
                        <a:cs typeface="B Koodak" pitchFamily="2" charset="-78"/>
                      </a:endParaRPr>
                    </a:p>
                  </a:txBody>
                  <a:tcPr marL="27006" marR="27006" marT="0" marB="0" anchor="ctr"/>
                </a:tc>
              </a:tr>
              <a:tr h="293426">
                <a:tc>
                  <a:txBody>
                    <a:bodyPr/>
                    <a:lstStyle/>
                    <a:p>
                      <a:pPr marL="0" marR="0" algn="ctr" rtl="1">
                        <a:spcBef>
                          <a:spcPts val="0"/>
                        </a:spcBef>
                        <a:spcAft>
                          <a:spcPts val="0"/>
                        </a:spcAft>
                      </a:pPr>
                      <a:r>
                        <a:rPr lang="ar-SA" sz="1200" b="1">
                          <a:effectLst/>
                          <a:cs typeface="B Koodak" pitchFamily="2" charset="-78"/>
                        </a:rPr>
                        <a:t>2</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lnSpc>
                          <a:spcPct val="150000"/>
                        </a:lnSpc>
                        <a:spcBef>
                          <a:spcPts val="0"/>
                        </a:spcBef>
                        <a:spcAft>
                          <a:spcPts val="0"/>
                        </a:spcAft>
                      </a:pPr>
                      <a:r>
                        <a:rPr lang="ar-SA" sz="1200" b="1">
                          <a:effectLst/>
                          <a:cs typeface="B Koodak" pitchFamily="2" charset="-78"/>
                        </a:rPr>
                        <a:t>جنس</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effectLst/>
                          <a:cs typeface="B Koodak" pitchFamily="2" charset="-78"/>
                        </a:rPr>
                        <a:t>*</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effectLst/>
                          <a:cs typeface="B Koodak" pitchFamily="2" charset="-78"/>
                        </a:rPr>
                        <a:t>*</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effectLst/>
                          <a:cs typeface="B Koodak" pitchFamily="2" charset="-78"/>
                        </a:rPr>
                        <a:t>جنسیت بر اساس شناسنامه</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effectLst/>
                          <a:cs typeface="B Koodak" pitchFamily="2" charset="-78"/>
                        </a:rPr>
                        <a:t>پرسشنامه</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dirty="0">
                          <a:effectLst/>
                          <a:cs typeface="B Koodak" pitchFamily="2" charset="-78"/>
                        </a:rPr>
                        <a:t>زن- مرد</a:t>
                      </a:r>
                      <a:endParaRPr lang="en-US" sz="1050" b="1" dirty="0">
                        <a:effectLst/>
                        <a:latin typeface="Times New Roman"/>
                        <a:ea typeface="Times New Roman"/>
                        <a:cs typeface="B Koodak" pitchFamily="2" charset="-78"/>
                      </a:endParaRPr>
                    </a:p>
                  </a:txBody>
                  <a:tcPr marL="27006" marR="27006" marT="0" marB="0" anchor="ctr"/>
                </a:tc>
              </a:tr>
              <a:tr h="880274">
                <a:tc>
                  <a:txBody>
                    <a:bodyPr/>
                    <a:lstStyle/>
                    <a:p>
                      <a:pPr marL="0" marR="0" algn="ctr" rtl="1">
                        <a:spcBef>
                          <a:spcPts val="0"/>
                        </a:spcBef>
                        <a:spcAft>
                          <a:spcPts val="0"/>
                        </a:spcAft>
                      </a:pPr>
                      <a:r>
                        <a:rPr lang="ar-SA" sz="1200" b="1">
                          <a:effectLst/>
                          <a:cs typeface="B Koodak" pitchFamily="2" charset="-78"/>
                        </a:rPr>
                        <a:t>3</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lnSpc>
                          <a:spcPct val="150000"/>
                        </a:lnSpc>
                        <a:spcBef>
                          <a:spcPts val="0"/>
                        </a:spcBef>
                        <a:spcAft>
                          <a:spcPts val="0"/>
                        </a:spcAft>
                      </a:pPr>
                      <a:r>
                        <a:rPr lang="ar-SA" sz="1200" b="1" dirty="0">
                          <a:effectLst/>
                          <a:cs typeface="B Koodak" pitchFamily="2" charset="-78"/>
                        </a:rPr>
                        <a:t>فشارخون سیستولیک  بالا یا مصرف دارو</a:t>
                      </a:r>
                      <a:endParaRPr lang="en-US" sz="1050" b="1" dirty="0">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dirty="0">
                          <a:effectLst/>
                          <a:cs typeface="B Koodak" pitchFamily="2" charset="-78"/>
                        </a:rPr>
                        <a:t>*</a:t>
                      </a:r>
                      <a:endParaRPr lang="en-US" sz="1050" b="1" dirty="0">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effectLst/>
                          <a:cs typeface="B Koodak" pitchFamily="2" charset="-78"/>
                        </a:rPr>
                        <a:t>*</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dirty="0">
                          <a:effectLst/>
                          <a:cs typeface="B Koodak" pitchFamily="2" charset="-78"/>
                        </a:rPr>
                        <a:t>فشارخون </a:t>
                      </a:r>
                      <a:r>
                        <a:rPr lang="fa-IR" sz="1200" b="1" dirty="0" smtClean="0">
                          <a:effectLst/>
                          <a:cs typeface="B Koodak" pitchFamily="2" charset="-78"/>
                        </a:rPr>
                        <a:t>سیستو</a:t>
                      </a:r>
                      <a:r>
                        <a:rPr lang="ar-SA" sz="1200" b="1" dirty="0" smtClean="0">
                          <a:effectLst/>
                          <a:cs typeface="B Koodak" pitchFamily="2" charset="-78"/>
                        </a:rPr>
                        <a:t>ل </a:t>
                      </a:r>
                      <a:r>
                        <a:rPr lang="ar-SA" sz="1200" b="1" dirty="0">
                          <a:effectLst/>
                          <a:cs typeface="B Koodak" pitchFamily="2" charset="-78"/>
                        </a:rPr>
                        <a:t>بالاتر </a:t>
                      </a:r>
                      <a:r>
                        <a:rPr lang="fa-IR" sz="1200" b="1" dirty="0" smtClean="0">
                          <a:effectLst/>
                          <a:cs typeface="B Koodak" pitchFamily="2" charset="-78"/>
                        </a:rPr>
                        <a:t>یا</a:t>
                      </a:r>
                      <a:r>
                        <a:rPr lang="fa-IR" sz="1200" b="1" baseline="0" dirty="0" smtClean="0">
                          <a:effectLst/>
                          <a:cs typeface="B Koodak" pitchFamily="2" charset="-78"/>
                        </a:rPr>
                        <a:t> مساوی</a:t>
                      </a:r>
                      <a:r>
                        <a:rPr lang="ar-SA" sz="1200" b="1" dirty="0" smtClean="0">
                          <a:effectLst/>
                          <a:cs typeface="B Koodak" pitchFamily="2" charset="-78"/>
                        </a:rPr>
                        <a:t>140 </a:t>
                      </a:r>
                      <a:r>
                        <a:rPr lang="ar-SA" sz="1200" b="1" dirty="0">
                          <a:effectLst/>
                          <a:cs typeface="B Koodak" pitchFamily="2" charset="-78"/>
                        </a:rPr>
                        <a:t>یا مصرف داروی فشارخون</a:t>
                      </a:r>
                      <a:endParaRPr lang="en-US" sz="1050" b="1" dirty="0">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effectLst/>
                          <a:cs typeface="B Koodak" pitchFamily="2" charset="-78"/>
                        </a:rPr>
                        <a:t>اندازه گیری با دستگاه فشارسنج</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dirty="0">
                          <a:effectLst/>
                          <a:cs typeface="B Koodak" pitchFamily="2" charset="-78"/>
                        </a:rPr>
                        <a:t>دارد - ندارد</a:t>
                      </a:r>
                      <a:endParaRPr lang="en-US" sz="1050" b="1" dirty="0">
                        <a:effectLst/>
                        <a:latin typeface="Times New Roman"/>
                        <a:ea typeface="Times New Roman"/>
                        <a:cs typeface="B Koodak" pitchFamily="2" charset="-78"/>
                      </a:endParaRPr>
                    </a:p>
                  </a:txBody>
                  <a:tcPr marL="27006" marR="27006" marT="0" marB="0" anchor="ctr"/>
                </a:tc>
              </a:tr>
              <a:tr h="880274">
                <a:tc>
                  <a:txBody>
                    <a:bodyPr/>
                    <a:lstStyle/>
                    <a:p>
                      <a:pPr marL="0" marR="0" algn="ctr" rtl="1">
                        <a:spcBef>
                          <a:spcPts val="0"/>
                        </a:spcBef>
                        <a:spcAft>
                          <a:spcPts val="0"/>
                        </a:spcAft>
                      </a:pPr>
                      <a:r>
                        <a:rPr lang="ar-SA" sz="1200" b="1">
                          <a:effectLst/>
                          <a:cs typeface="B Koodak" pitchFamily="2" charset="-78"/>
                        </a:rPr>
                        <a:t>4</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lnSpc>
                          <a:spcPct val="150000"/>
                        </a:lnSpc>
                        <a:spcBef>
                          <a:spcPts val="0"/>
                        </a:spcBef>
                        <a:spcAft>
                          <a:spcPts val="0"/>
                        </a:spcAft>
                      </a:pPr>
                      <a:r>
                        <a:rPr lang="ar-SA" sz="1200" b="1">
                          <a:effectLst/>
                          <a:cs typeface="B Koodak" pitchFamily="2" charset="-78"/>
                        </a:rPr>
                        <a:t>فشارخون دیاستولیک  بالا یا مصرف دارو</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effectLst/>
                          <a:cs typeface="B Koodak" pitchFamily="2" charset="-78"/>
                        </a:rPr>
                        <a:t>*</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effectLst/>
                          <a:cs typeface="B Koodak" pitchFamily="2" charset="-78"/>
                        </a:rPr>
                        <a:t>*</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dirty="0">
                          <a:effectLst/>
                          <a:cs typeface="B Koodak" pitchFamily="2" charset="-78"/>
                        </a:rPr>
                        <a:t>فشارخون دیا ستول بالاتر </a:t>
                      </a:r>
                      <a:r>
                        <a:rPr lang="fa-IR" sz="1200" b="1" dirty="0" smtClean="0">
                          <a:effectLst/>
                          <a:cs typeface="B Koodak" pitchFamily="2" charset="-78"/>
                        </a:rPr>
                        <a:t>یا</a:t>
                      </a:r>
                      <a:r>
                        <a:rPr lang="fa-IR" sz="1200" b="1" baseline="0" dirty="0" smtClean="0">
                          <a:effectLst/>
                          <a:cs typeface="B Koodak" pitchFamily="2" charset="-78"/>
                        </a:rPr>
                        <a:t> </a:t>
                      </a:r>
                      <a:r>
                        <a:rPr lang="fa-IR" sz="1200" b="1" dirty="0" smtClean="0">
                          <a:effectLst/>
                          <a:cs typeface="B Koodak" pitchFamily="2" charset="-78"/>
                        </a:rPr>
                        <a:t>مساوی80</a:t>
                      </a:r>
                      <a:r>
                        <a:rPr lang="ar-SA" sz="1200" b="1" dirty="0" smtClean="0">
                          <a:effectLst/>
                          <a:cs typeface="B Koodak" pitchFamily="2" charset="-78"/>
                        </a:rPr>
                        <a:t> </a:t>
                      </a:r>
                      <a:r>
                        <a:rPr lang="ar-SA" sz="1200" b="1" dirty="0">
                          <a:effectLst/>
                          <a:cs typeface="B Koodak" pitchFamily="2" charset="-78"/>
                        </a:rPr>
                        <a:t>یا مصرف داروی فشارخون</a:t>
                      </a:r>
                      <a:endParaRPr lang="en-US" sz="1050" b="1" dirty="0">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effectLst/>
                          <a:cs typeface="B Koodak" pitchFamily="2" charset="-78"/>
                        </a:rPr>
                        <a:t>اندازه گیری با دستگاه فشارسنج</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dirty="0">
                          <a:effectLst/>
                          <a:cs typeface="B Koodak" pitchFamily="2" charset="-78"/>
                        </a:rPr>
                        <a:t>دارد - ندارد</a:t>
                      </a:r>
                      <a:endParaRPr lang="en-US" sz="1050" b="1" dirty="0">
                        <a:effectLst/>
                        <a:latin typeface="Times New Roman"/>
                        <a:ea typeface="Times New Roman"/>
                        <a:cs typeface="B Koodak" pitchFamily="2" charset="-78"/>
                      </a:endParaRPr>
                    </a:p>
                  </a:txBody>
                  <a:tcPr marL="27006" marR="27006" marT="0" marB="0" anchor="ctr"/>
                </a:tc>
              </a:tr>
              <a:tr h="586849">
                <a:tc>
                  <a:txBody>
                    <a:bodyPr/>
                    <a:lstStyle/>
                    <a:p>
                      <a:pPr marL="0" marR="0" algn="ctr" rtl="1">
                        <a:spcBef>
                          <a:spcPts val="0"/>
                        </a:spcBef>
                        <a:spcAft>
                          <a:spcPts val="0"/>
                        </a:spcAft>
                      </a:pPr>
                      <a:r>
                        <a:rPr lang="fa-IR" sz="1200" b="1">
                          <a:effectLst/>
                          <a:cs typeface="B Koodak" pitchFamily="2" charset="-78"/>
                        </a:rPr>
                        <a:t>5</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lnSpc>
                          <a:spcPct val="150000"/>
                        </a:lnSpc>
                        <a:spcBef>
                          <a:spcPts val="0"/>
                        </a:spcBef>
                        <a:spcAft>
                          <a:spcPts val="0"/>
                        </a:spcAft>
                      </a:pPr>
                      <a:r>
                        <a:rPr lang="en-US" sz="1200" b="1" dirty="0">
                          <a:effectLst/>
                          <a:cs typeface="B Koodak" pitchFamily="2" charset="-78"/>
                        </a:rPr>
                        <a:t>Total-</a:t>
                      </a:r>
                      <a:r>
                        <a:rPr lang="en-US" sz="1200" b="1" dirty="0" err="1">
                          <a:effectLst/>
                          <a:cs typeface="B Koodak" pitchFamily="2" charset="-78"/>
                        </a:rPr>
                        <a:t>Chol</a:t>
                      </a:r>
                      <a:r>
                        <a:rPr lang="fa-IR" sz="1200" b="1" dirty="0" smtClean="0">
                          <a:effectLst/>
                          <a:cs typeface="B Koodak" pitchFamily="2" charset="-78"/>
                        </a:rPr>
                        <a:t>بالا</a:t>
                      </a:r>
                    </a:p>
                    <a:p>
                      <a:pPr marL="0" marR="0" algn="ctr" rtl="1">
                        <a:lnSpc>
                          <a:spcPct val="150000"/>
                        </a:lnSpc>
                        <a:spcBef>
                          <a:spcPts val="0"/>
                        </a:spcBef>
                        <a:spcAft>
                          <a:spcPts val="0"/>
                        </a:spcAft>
                      </a:pPr>
                      <a:r>
                        <a:rPr lang="fa-IR" sz="1200" b="1" dirty="0" smtClean="0">
                          <a:effectLst/>
                          <a:cs typeface="B Koodak" pitchFamily="2" charset="-78"/>
                        </a:rPr>
                        <a:t>یا </a:t>
                      </a:r>
                      <a:r>
                        <a:rPr lang="fa-IR" sz="1200" b="1" dirty="0">
                          <a:effectLst/>
                          <a:cs typeface="B Koodak" pitchFamily="2" charset="-78"/>
                        </a:rPr>
                        <a:t>مصرف دارو</a:t>
                      </a:r>
                      <a:endParaRPr lang="en-US" sz="1050" b="1" dirty="0">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effectLst/>
                          <a:cs typeface="B Koodak" pitchFamily="2" charset="-78"/>
                        </a:rPr>
                        <a:t>*</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effectLst/>
                          <a:cs typeface="B Koodak" pitchFamily="2" charset="-78"/>
                        </a:rPr>
                        <a:t>*</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fa-IR" sz="1200" b="1" dirty="0" smtClean="0">
                          <a:effectLst/>
                          <a:latin typeface="+mn-lt"/>
                          <a:ea typeface="+mn-ea"/>
                          <a:cs typeface="B Koodak" pitchFamily="2" charset="-78"/>
                        </a:rPr>
                        <a:t>مقدارکلسترول</a:t>
                      </a:r>
                      <a:r>
                        <a:rPr lang="fa-IR" sz="1200" b="1" baseline="0" dirty="0" smtClean="0">
                          <a:effectLst/>
                          <a:latin typeface="+mn-lt"/>
                          <a:ea typeface="+mn-ea"/>
                          <a:cs typeface="B Koodak" pitchFamily="2" charset="-78"/>
                        </a:rPr>
                        <a:t> تام بالاتر یا مساوی 240 یا مصرف داروی لیپید</a:t>
                      </a:r>
                      <a:endParaRPr lang="en-US" sz="1050" b="1" dirty="0">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effectLst/>
                          <a:cs typeface="B Koodak" pitchFamily="2" charset="-78"/>
                        </a:rPr>
                        <a:t>اندازه گیری آزمایشگاهی</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dirty="0">
                          <a:effectLst/>
                          <a:cs typeface="B Koodak" pitchFamily="2" charset="-78"/>
                        </a:rPr>
                        <a:t>میلی گرم بر دسی لیتر</a:t>
                      </a:r>
                      <a:endParaRPr lang="en-US" sz="1050" b="1" dirty="0">
                        <a:effectLst/>
                        <a:latin typeface="Times New Roman"/>
                        <a:ea typeface="Times New Roman"/>
                        <a:cs typeface="B Koodak" pitchFamily="2" charset="-78"/>
                      </a:endParaRPr>
                    </a:p>
                  </a:txBody>
                  <a:tcPr marL="27006" marR="27006" marT="0" marB="0" anchor="ctr"/>
                </a:tc>
              </a:tr>
              <a:tr h="586849">
                <a:tc>
                  <a:txBody>
                    <a:bodyPr/>
                    <a:lstStyle/>
                    <a:p>
                      <a:pPr marL="0" marR="0" algn="ctr" rtl="1">
                        <a:spcBef>
                          <a:spcPts val="0"/>
                        </a:spcBef>
                        <a:spcAft>
                          <a:spcPts val="0"/>
                        </a:spcAft>
                      </a:pPr>
                      <a:r>
                        <a:rPr lang="ar-SA" sz="1200" b="1">
                          <a:effectLst/>
                          <a:cs typeface="B Koodak" pitchFamily="2" charset="-78"/>
                        </a:rPr>
                        <a:t>6</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lnSpc>
                          <a:spcPct val="150000"/>
                        </a:lnSpc>
                        <a:spcBef>
                          <a:spcPts val="0"/>
                        </a:spcBef>
                        <a:spcAft>
                          <a:spcPts val="0"/>
                        </a:spcAft>
                      </a:pPr>
                      <a:r>
                        <a:rPr lang="en-US" sz="1200" b="1" dirty="0">
                          <a:effectLst/>
                          <a:cs typeface="B Koodak" pitchFamily="2" charset="-78"/>
                        </a:rPr>
                        <a:t>HDL-</a:t>
                      </a:r>
                      <a:r>
                        <a:rPr lang="en-US" sz="1200" b="1" dirty="0" err="1">
                          <a:effectLst/>
                          <a:cs typeface="B Koodak" pitchFamily="2" charset="-78"/>
                        </a:rPr>
                        <a:t>Chol</a:t>
                      </a:r>
                      <a:endParaRPr lang="en-US" sz="1050" b="1" dirty="0">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effectLst/>
                          <a:cs typeface="B Koodak" pitchFamily="2" charset="-78"/>
                        </a:rPr>
                        <a:t>*</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effectLst/>
                          <a:cs typeface="B Koodak" pitchFamily="2" charset="-78"/>
                        </a:rPr>
                        <a:t>*</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effectLst/>
                          <a:cs typeface="B Koodak" pitchFamily="2" charset="-78"/>
                        </a:rPr>
                        <a:t>مقدار  </a:t>
                      </a:r>
                      <a:r>
                        <a:rPr lang="en-US" sz="1200" b="1">
                          <a:effectLst/>
                          <a:cs typeface="B Koodak" pitchFamily="2" charset="-78"/>
                        </a:rPr>
                        <a:t>HDL</a:t>
                      </a:r>
                      <a:r>
                        <a:rPr lang="ar-SA" sz="1200" b="1">
                          <a:effectLst/>
                          <a:cs typeface="B Koodak" pitchFamily="2" charset="-78"/>
                        </a:rPr>
                        <a:t>کمتراز40 درمردوکمتراز50 در زن</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effectLst/>
                          <a:cs typeface="B Koodak" pitchFamily="2" charset="-78"/>
                        </a:rPr>
                        <a:t>اندازه گیری آزمایشگاهی</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dirty="0">
                          <a:effectLst/>
                          <a:cs typeface="B Koodak" pitchFamily="2" charset="-78"/>
                        </a:rPr>
                        <a:t>میلی گرم بر دسی لیتر</a:t>
                      </a:r>
                      <a:endParaRPr lang="en-US" sz="1050" b="1" dirty="0">
                        <a:effectLst/>
                        <a:latin typeface="Times New Roman"/>
                        <a:ea typeface="Times New Roman"/>
                        <a:cs typeface="B Koodak" pitchFamily="2" charset="-78"/>
                      </a:endParaRPr>
                    </a:p>
                  </a:txBody>
                  <a:tcPr marL="27006" marR="27006" marT="0" marB="0" anchor="ctr"/>
                </a:tc>
              </a:tr>
              <a:tr h="597303">
                <a:tc>
                  <a:txBody>
                    <a:bodyPr/>
                    <a:lstStyle/>
                    <a:p>
                      <a:pPr marL="0" marR="0" algn="ctr" rtl="1">
                        <a:spcBef>
                          <a:spcPts val="0"/>
                        </a:spcBef>
                        <a:spcAft>
                          <a:spcPts val="0"/>
                        </a:spcAft>
                      </a:pPr>
                      <a:r>
                        <a:rPr lang="ar-SA" sz="1200" b="1">
                          <a:effectLst/>
                          <a:cs typeface="B Koodak" pitchFamily="2" charset="-78"/>
                        </a:rPr>
                        <a:t>7</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lnSpc>
                          <a:spcPct val="150000"/>
                        </a:lnSpc>
                        <a:spcBef>
                          <a:spcPts val="0"/>
                        </a:spcBef>
                        <a:spcAft>
                          <a:spcPts val="0"/>
                        </a:spcAft>
                      </a:pPr>
                      <a:r>
                        <a:rPr lang="en-US" sz="1200" b="1" dirty="0">
                          <a:effectLst/>
                          <a:cs typeface="B Koodak" pitchFamily="2" charset="-78"/>
                        </a:rPr>
                        <a:t>Non-HDL-</a:t>
                      </a:r>
                      <a:r>
                        <a:rPr lang="en-US" sz="1200" b="1" dirty="0" err="1">
                          <a:effectLst/>
                          <a:cs typeface="B Koodak" pitchFamily="2" charset="-78"/>
                        </a:rPr>
                        <a:t>Chol</a:t>
                      </a:r>
                      <a:r>
                        <a:rPr lang="en-US" sz="1200" b="1" dirty="0">
                          <a:effectLst/>
                          <a:cs typeface="B Koodak" pitchFamily="2" charset="-78"/>
                        </a:rPr>
                        <a:t> </a:t>
                      </a:r>
                      <a:r>
                        <a:rPr lang="ar-SA" sz="1200" b="1" dirty="0">
                          <a:effectLst/>
                          <a:cs typeface="B Koodak" pitchFamily="2" charset="-78"/>
                        </a:rPr>
                        <a:t> </a:t>
                      </a:r>
                      <a:r>
                        <a:rPr lang="ar-SA" sz="1200" b="1" dirty="0" smtClean="0">
                          <a:effectLst/>
                          <a:cs typeface="B Koodak" pitchFamily="2" charset="-78"/>
                        </a:rPr>
                        <a:t>ی</a:t>
                      </a:r>
                      <a:r>
                        <a:rPr lang="fa-IR" sz="1200" b="1" dirty="0">
                          <a:effectLst/>
                          <a:cs typeface="B Koodak" pitchFamily="2" charset="-78"/>
                        </a:rPr>
                        <a:t>ا مصرف داروی لیپید</a:t>
                      </a:r>
                      <a:endParaRPr lang="en-US" sz="1050" b="1" dirty="0">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effectLst/>
                          <a:cs typeface="B Koodak" pitchFamily="2" charset="-78"/>
                        </a:rPr>
                        <a:t>*</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effectLst/>
                          <a:cs typeface="B Koodak" pitchFamily="2" charset="-78"/>
                        </a:rPr>
                        <a:t>*</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fa-IR" sz="1200" b="1" baseline="0" dirty="0" smtClean="0">
                          <a:effectLst/>
                          <a:cs typeface="B Koodak" pitchFamily="2" charset="-78"/>
                        </a:rPr>
                        <a:t> </a:t>
                      </a:r>
                      <a:r>
                        <a:rPr lang="en-US" sz="1200" b="1" dirty="0" smtClean="0">
                          <a:effectLst/>
                          <a:cs typeface="B Koodak" pitchFamily="2" charset="-78"/>
                        </a:rPr>
                        <a:t>TC </a:t>
                      </a:r>
                      <a:r>
                        <a:rPr lang="en-US" sz="1200" b="1" dirty="0">
                          <a:effectLst/>
                          <a:cs typeface="B Koodak" pitchFamily="2" charset="-78"/>
                        </a:rPr>
                        <a:t>– HDL = </a:t>
                      </a:r>
                      <a:r>
                        <a:rPr lang="en-US" sz="1200" b="1" dirty="0" smtClean="0">
                          <a:effectLst/>
                          <a:cs typeface="B Koodak" pitchFamily="2" charset="-78"/>
                        </a:rPr>
                        <a:t>Non-HDL</a:t>
                      </a:r>
                      <a:r>
                        <a:rPr lang="fa-IR" sz="1200" b="1" dirty="0" smtClean="0">
                          <a:effectLst/>
                          <a:cs typeface="B Koodak" pitchFamily="2" charset="-78"/>
                        </a:rPr>
                        <a:t> بالاتریا</a:t>
                      </a:r>
                      <a:r>
                        <a:rPr lang="fa-IR" sz="1200" b="1" baseline="0" dirty="0" smtClean="0">
                          <a:effectLst/>
                          <a:cs typeface="B Koodak" pitchFamily="2" charset="-78"/>
                        </a:rPr>
                        <a:t> مساوی </a:t>
                      </a:r>
                      <a:r>
                        <a:rPr lang="fa-IR" sz="1200" b="1" dirty="0" smtClean="0">
                          <a:effectLst/>
                          <a:cs typeface="B Koodak" pitchFamily="2" charset="-78"/>
                        </a:rPr>
                        <a:t>130</a:t>
                      </a:r>
                      <a:endParaRPr lang="en-US" sz="1050" b="1" dirty="0">
                        <a:effectLst/>
                        <a:cs typeface="B Koodak" pitchFamily="2" charset="-78"/>
                      </a:endParaRPr>
                    </a:p>
                    <a:p>
                      <a:pPr marL="0" marR="0" algn="ctr" rtl="1">
                        <a:spcBef>
                          <a:spcPts val="0"/>
                        </a:spcBef>
                        <a:spcAft>
                          <a:spcPts val="0"/>
                        </a:spcAft>
                      </a:pPr>
                      <a:r>
                        <a:rPr lang="fa-IR" sz="1200" b="1" dirty="0">
                          <a:effectLst/>
                          <a:cs typeface="B Koodak" pitchFamily="2" charset="-78"/>
                        </a:rPr>
                        <a:t>از کم کردن مقدار عددی </a:t>
                      </a:r>
                      <a:r>
                        <a:rPr lang="en-US" sz="1200" b="1" dirty="0">
                          <a:effectLst/>
                          <a:cs typeface="B Koodak" pitchFamily="2" charset="-78"/>
                        </a:rPr>
                        <a:t>HDL</a:t>
                      </a:r>
                      <a:r>
                        <a:rPr lang="fa-IR" sz="1200" b="1" dirty="0">
                          <a:effectLst/>
                          <a:cs typeface="B Koodak" pitchFamily="2" charset="-78"/>
                        </a:rPr>
                        <a:t> از کلسترول تام محاسبه می گردد</a:t>
                      </a:r>
                      <a:endParaRPr lang="en-US" sz="1050" b="1" dirty="0">
                        <a:effectLst/>
                        <a:latin typeface="Times New Roman"/>
                        <a:ea typeface="Times New Roman"/>
                        <a:cs typeface="B Koodak" pitchFamily="2" charset="-78"/>
                      </a:endParaRPr>
                    </a:p>
                  </a:txBody>
                  <a:tcPr marL="27006" marR="27006" marT="91440" marB="0" anchor="ctr"/>
                </a:tc>
                <a:tc>
                  <a:txBody>
                    <a:bodyPr/>
                    <a:lstStyle/>
                    <a:p>
                      <a:pPr marL="0" marR="0" algn="ctr" rtl="1">
                        <a:spcBef>
                          <a:spcPts val="0"/>
                        </a:spcBef>
                        <a:spcAft>
                          <a:spcPts val="0"/>
                        </a:spcAft>
                      </a:pPr>
                      <a:r>
                        <a:rPr lang="ar-SA" sz="1200" b="1">
                          <a:effectLst/>
                          <a:cs typeface="B Koodak" pitchFamily="2" charset="-78"/>
                        </a:rPr>
                        <a:t>اندازه گیری آزمایشگاهی</a:t>
                      </a:r>
                      <a:endParaRPr lang="en-US" sz="105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dirty="0">
                          <a:effectLst/>
                          <a:cs typeface="B Koodak" pitchFamily="2" charset="-78"/>
                        </a:rPr>
                        <a:t>میلی گرم بر دسی لیتر</a:t>
                      </a:r>
                      <a:endParaRPr lang="en-US" sz="1050" b="1" dirty="0">
                        <a:effectLst/>
                        <a:latin typeface="Times New Roman"/>
                        <a:ea typeface="Times New Roman"/>
                        <a:cs typeface="B Koodak" pitchFamily="2" charset="-78"/>
                      </a:endParaRPr>
                    </a:p>
                  </a:txBody>
                  <a:tcPr marL="27006" marR="27006" marT="0" marB="0" anchor="ctr"/>
                </a:tc>
              </a:tr>
              <a:tr h="539503">
                <a:tc>
                  <a:txBody>
                    <a:bodyPr/>
                    <a:lstStyle/>
                    <a:p>
                      <a:pPr marL="0" marR="0" algn="ctr" rtl="1">
                        <a:spcBef>
                          <a:spcPts val="0"/>
                        </a:spcBef>
                        <a:spcAft>
                          <a:spcPts val="0"/>
                        </a:spcAft>
                      </a:pPr>
                      <a:r>
                        <a:rPr lang="ar-SA" sz="1200" b="1" dirty="0">
                          <a:effectLst/>
                          <a:cs typeface="B Koodak" pitchFamily="2" charset="-78"/>
                        </a:rPr>
                        <a:t>8</a:t>
                      </a:r>
                      <a:endParaRPr lang="en-US" sz="1200" b="1" dirty="0">
                        <a:effectLst/>
                        <a:latin typeface="Times New Roman"/>
                        <a:ea typeface="Times New Roman"/>
                        <a:cs typeface="B Koodak" pitchFamily="2" charset="-78"/>
                      </a:endParaRPr>
                    </a:p>
                  </a:txBody>
                  <a:tcPr marL="27006" marR="27006" marT="0" marB="0" anchor="ctr"/>
                </a:tc>
                <a:tc>
                  <a:txBody>
                    <a:bodyPr/>
                    <a:lstStyle/>
                    <a:p>
                      <a:pPr marL="0" marR="0" algn="ctr" rtl="1">
                        <a:lnSpc>
                          <a:spcPct val="150000"/>
                        </a:lnSpc>
                        <a:spcBef>
                          <a:spcPts val="0"/>
                        </a:spcBef>
                        <a:spcAft>
                          <a:spcPts val="0"/>
                        </a:spcAft>
                      </a:pPr>
                      <a:r>
                        <a:rPr lang="en-US" sz="1200" b="1" dirty="0">
                          <a:effectLst/>
                          <a:cs typeface="B Koodak" pitchFamily="2" charset="-78"/>
                        </a:rPr>
                        <a:t>LDL- </a:t>
                      </a:r>
                      <a:r>
                        <a:rPr lang="en-US" sz="1200" b="1" dirty="0" err="1">
                          <a:effectLst/>
                          <a:cs typeface="B Koodak" pitchFamily="2" charset="-78"/>
                        </a:rPr>
                        <a:t>Chol</a:t>
                      </a:r>
                      <a:r>
                        <a:rPr lang="fa-IR" sz="1200" b="1" dirty="0">
                          <a:effectLst/>
                          <a:cs typeface="B Koodak" pitchFamily="2" charset="-78"/>
                        </a:rPr>
                        <a:t>یا مصرف داروی لیپید</a:t>
                      </a:r>
                      <a:endParaRPr lang="en-US" sz="1200" b="1" dirty="0">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effectLst/>
                          <a:cs typeface="B Koodak" pitchFamily="2" charset="-78"/>
                        </a:rPr>
                        <a:t>*</a:t>
                      </a:r>
                      <a:endParaRPr lang="en-US" sz="120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dirty="0">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effectLst/>
                          <a:cs typeface="B Koodak" pitchFamily="2" charset="-78"/>
                        </a:rPr>
                        <a:t>*</a:t>
                      </a:r>
                      <a:endParaRPr lang="en-US" sz="120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dirty="0">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dirty="0">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dirty="0">
                          <a:effectLst/>
                          <a:cs typeface="B Koodak" pitchFamily="2" charset="-78"/>
                        </a:rPr>
                        <a:t>مقدار </a:t>
                      </a:r>
                      <a:r>
                        <a:rPr lang="en-US" sz="1200" b="1" dirty="0">
                          <a:effectLst/>
                          <a:cs typeface="B Koodak" pitchFamily="2" charset="-78"/>
                        </a:rPr>
                        <a:t>LDL </a:t>
                      </a:r>
                      <a:r>
                        <a:rPr lang="fa-IR" sz="1200" b="1" dirty="0">
                          <a:effectLst/>
                          <a:cs typeface="B Koodak" pitchFamily="2" charset="-78"/>
                        </a:rPr>
                        <a:t> بالاتر </a:t>
                      </a:r>
                      <a:r>
                        <a:rPr lang="fa-IR" sz="1200" b="1" dirty="0" smtClean="0">
                          <a:effectLst/>
                          <a:cs typeface="B Koodak" pitchFamily="2" charset="-78"/>
                        </a:rPr>
                        <a:t>یا مساوی</a:t>
                      </a:r>
                      <a:r>
                        <a:rPr lang="fa-IR" sz="1200" b="1" baseline="0" dirty="0" smtClean="0">
                          <a:effectLst/>
                          <a:cs typeface="B Koodak" pitchFamily="2" charset="-78"/>
                        </a:rPr>
                        <a:t> </a:t>
                      </a:r>
                      <a:r>
                        <a:rPr lang="fa-IR" sz="1200" b="1" dirty="0" smtClean="0">
                          <a:effectLst/>
                          <a:cs typeface="B Koodak" pitchFamily="2" charset="-78"/>
                        </a:rPr>
                        <a:t>از100و </a:t>
                      </a:r>
                      <a:r>
                        <a:rPr lang="fa-IR" sz="1200" b="1" dirty="0">
                          <a:effectLst/>
                          <a:cs typeface="B Koodak" pitchFamily="2" charset="-78"/>
                        </a:rPr>
                        <a:t>یا مصرف داروی </a:t>
                      </a:r>
                      <a:r>
                        <a:rPr lang="fa-IR" sz="1200" b="1" dirty="0" smtClean="0">
                          <a:effectLst/>
                          <a:cs typeface="B Koodak" pitchFamily="2" charset="-78"/>
                        </a:rPr>
                        <a:t>لیپید</a:t>
                      </a:r>
                      <a:r>
                        <a:rPr lang="en-US" sz="1200" b="1" dirty="0" smtClean="0">
                          <a:effectLst/>
                          <a:cs typeface="B Koodak" pitchFamily="2" charset="-78"/>
                        </a:rPr>
                        <a:t> </a:t>
                      </a:r>
                      <a:endParaRPr lang="en-US" sz="1200" b="1" dirty="0">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dirty="0">
                          <a:effectLst/>
                          <a:cs typeface="B Koodak" pitchFamily="2" charset="-78"/>
                        </a:rPr>
                        <a:t>اندازه گیری آزمایشگاهی</a:t>
                      </a:r>
                      <a:endParaRPr lang="en-US" sz="1200" b="1" dirty="0">
                        <a:effectLst/>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dirty="0">
                          <a:effectLst/>
                          <a:cs typeface="B Koodak" pitchFamily="2" charset="-78"/>
                        </a:rPr>
                        <a:t>دارد - ندارد</a:t>
                      </a:r>
                      <a:endParaRPr lang="en-US" sz="1200" b="1" dirty="0">
                        <a:effectLst/>
                        <a:latin typeface="Times New Roman"/>
                        <a:ea typeface="Times New Roman"/>
                        <a:cs typeface="B Koodak" pitchFamily="2" charset="-78"/>
                      </a:endParaRPr>
                    </a:p>
                  </a:txBody>
                  <a:tcPr marL="27006" marR="27006" marT="0" marB="0" anchor="ctr"/>
                </a:tc>
              </a:tr>
            </a:tbl>
          </a:graphicData>
        </a:graphic>
      </p:graphicFrame>
      <p:sp>
        <p:nvSpPr>
          <p:cNvPr id="9" name="Slide Number Placeholder 8"/>
          <p:cNvSpPr>
            <a:spLocks noGrp="1"/>
          </p:cNvSpPr>
          <p:nvPr>
            <p:ph type="sldNum" sz="quarter" idx="12"/>
          </p:nvPr>
        </p:nvSpPr>
        <p:spPr/>
        <p:txBody>
          <a:bodyPr/>
          <a:lstStyle/>
          <a:p>
            <a:fld id="{430E3189-A26B-47E6-88FA-F0598B934182}" type="slidenum">
              <a:rPr lang="en-US" smtClean="0">
                <a:solidFill>
                  <a:prstClr val="black">
                    <a:tint val="75000"/>
                  </a:prstClr>
                </a:solidFill>
              </a:rPr>
              <a:pPr/>
              <a:t>17</a:t>
            </a:fld>
            <a:endParaRPr lang="en-US">
              <a:solidFill>
                <a:prstClr val="black">
                  <a:tint val="75000"/>
                </a:prst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1371602" y="1066800"/>
          <a:ext cx="7543798" cy="5115716"/>
        </p:xfrm>
        <a:graphic>
          <a:graphicData uri="http://schemas.openxmlformats.org/drawingml/2006/table">
            <a:tbl>
              <a:tblPr rtl="1">
                <a:effectLst>
                  <a:outerShdw blurRad="50800" dist="38100" dir="8100000" algn="tr" rotWithShape="0">
                    <a:prstClr val="black">
                      <a:alpha val="40000"/>
                    </a:prstClr>
                  </a:outerShdw>
                </a:effectLst>
                <a:tableStyleId>{5DA37D80-6434-44D0-A028-1B22A696006F}</a:tableStyleId>
              </a:tblPr>
              <a:tblGrid>
                <a:gridCol w="383911"/>
                <a:gridCol w="1205303"/>
                <a:gridCol w="306038"/>
                <a:gridCol w="281235"/>
                <a:gridCol w="281235"/>
                <a:gridCol w="281235"/>
                <a:gridCol w="281235"/>
                <a:gridCol w="281235"/>
                <a:gridCol w="2742439"/>
                <a:gridCol w="749966"/>
                <a:gridCol w="749966"/>
              </a:tblGrid>
              <a:tr h="519755">
                <a:tc rowSpan="2">
                  <a:txBody>
                    <a:bodyPr/>
                    <a:lstStyle/>
                    <a:p>
                      <a:pPr marL="0" marR="0" algn="ctr" rtl="1">
                        <a:spcBef>
                          <a:spcPts val="0"/>
                        </a:spcBef>
                        <a:spcAft>
                          <a:spcPts val="0"/>
                        </a:spcAft>
                      </a:pPr>
                      <a:r>
                        <a:rPr lang="ar-SA" sz="1400" b="1" dirty="0">
                          <a:cs typeface="B Koodak" pitchFamily="2" charset="-78"/>
                        </a:rPr>
                        <a:t>رديف</a:t>
                      </a:r>
                      <a:endParaRPr lang="en-US" sz="1400" b="1" dirty="0">
                        <a:solidFill>
                          <a:srgbClr val="C00000"/>
                        </a:solidFill>
                        <a:latin typeface="Times New Roman"/>
                        <a:ea typeface="Times New Roman"/>
                        <a:cs typeface="B Koodak" pitchFamily="2" charset="-78"/>
                      </a:endParaRPr>
                    </a:p>
                  </a:txBody>
                  <a:tcPr marL="27006" marR="27006" marT="182880" marB="91440" vert="vert" anchor="ctr">
                    <a:solidFill>
                      <a:srgbClr val="FFFFCC"/>
                    </a:solidFill>
                  </a:tcPr>
                </a:tc>
                <a:tc rowSpan="2">
                  <a:txBody>
                    <a:bodyPr/>
                    <a:lstStyle/>
                    <a:p>
                      <a:pPr marL="0" marR="0" algn="ctr" rtl="1">
                        <a:spcBef>
                          <a:spcPts val="0"/>
                        </a:spcBef>
                        <a:spcAft>
                          <a:spcPts val="0"/>
                        </a:spcAft>
                      </a:pPr>
                      <a:r>
                        <a:rPr lang="ar-SA" sz="1400" b="1" dirty="0">
                          <a:cs typeface="B Koodak" pitchFamily="2" charset="-78"/>
                        </a:rPr>
                        <a:t>عنوان متغير</a:t>
                      </a:r>
                      <a:endParaRPr lang="en-US" sz="1400" b="1" dirty="0">
                        <a:solidFill>
                          <a:srgbClr val="C00000"/>
                        </a:solidFill>
                        <a:latin typeface="Times New Roman"/>
                        <a:ea typeface="Times New Roman"/>
                        <a:cs typeface="B Koodak" pitchFamily="2" charset="-78"/>
                      </a:endParaRPr>
                    </a:p>
                  </a:txBody>
                  <a:tcPr marL="27006" marR="27006" marT="182880" marB="91440" anchor="ctr">
                    <a:solidFill>
                      <a:srgbClr val="FFFFCC"/>
                    </a:solidFill>
                  </a:tcPr>
                </a:tc>
                <a:tc gridSpan="2">
                  <a:txBody>
                    <a:bodyPr/>
                    <a:lstStyle/>
                    <a:p>
                      <a:pPr marL="0" marR="0" algn="ctr" rtl="1">
                        <a:spcBef>
                          <a:spcPts val="0"/>
                        </a:spcBef>
                        <a:spcAft>
                          <a:spcPts val="0"/>
                        </a:spcAft>
                      </a:pPr>
                      <a:r>
                        <a:rPr lang="ar-SA" sz="1400" b="1" dirty="0">
                          <a:cs typeface="B Koodak" pitchFamily="2" charset="-78"/>
                        </a:rPr>
                        <a:t>نوع متغير</a:t>
                      </a:r>
                      <a:endParaRPr lang="en-US" sz="1400" b="1" dirty="0">
                        <a:solidFill>
                          <a:srgbClr val="C00000"/>
                        </a:solidFill>
                        <a:latin typeface="Times New Roman"/>
                        <a:ea typeface="Times New Roman"/>
                        <a:cs typeface="B Koodak" pitchFamily="2" charset="-78"/>
                      </a:endParaRPr>
                    </a:p>
                  </a:txBody>
                  <a:tcPr marL="27006" marR="27006" marT="0" marB="0" anchor="ctr">
                    <a:solidFill>
                      <a:srgbClr val="FFFFCC"/>
                    </a:solidFill>
                  </a:tcPr>
                </a:tc>
                <a:tc hMerge="1">
                  <a:txBody>
                    <a:bodyPr/>
                    <a:lstStyle/>
                    <a:p>
                      <a:endParaRPr lang="en-US"/>
                    </a:p>
                  </a:txBody>
                  <a:tcPr/>
                </a:tc>
                <a:tc gridSpan="2">
                  <a:txBody>
                    <a:bodyPr/>
                    <a:lstStyle/>
                    <a:p>
                      <a:pPr marL="0" marR="0" algn="ctr" rtl="1">
                        <a:spcBef>
                          <a:spcPts val="0"/>
                        </a:spcBef>
                        <a:spcAft>
                          <a:spcPts val="0"/>
                        </a:spcAft>
                      </a:pPr>
                      <a:r>
                        <a:rPr lang="ar-SA" sz="1400" b="1" dirty="0">
                          <a:cs typeface="B Koodak" pitchFamily="2" charset="-78"/>
                        </a:rPr>
                        <a:t>كمي</a:t>
                      </a:r>
                      <a:endParaRPr lang="en-US" sz="1400" b="1" dirty="0">
                        <a:solidFill>
                          <a:srgbClr val="C00000"/>
                        </a:solidFill>
                        <a:latin typeface="Times New Roman"/>
                        <a:ea typeface="Times New Roman"/>
                        <a:cs typeface="B Koodak" pitchFamily="2" charset="-78"/>
                      </a:endParaRPr>
                    </a:p>
                  </a:txBody>
                  <a:tcPr marL="27006" marR="27006" marT="0" marB="0" anchor="ctr">
                    <a:solidFill>
                      <a:srgbClr val="FFFFCC"/>
                    </a:solidFill>
                  </a:tcPr>
                </a:tc>
                <a:tc hMerge="1">
                  <a:txBody>
                    <a:bodyPr/>
                    <a:lstStyle/>
                    <a:p>
                      <a:endParaRPr lang="en-US"/>
                    </a:p>
                  </a:txBody>
                  <a:tcPr/>
                </a:tc>
                <a:tc gridSpan="2">
                  <a:txBody>
                    <a:bodyPr/>
                    <a:lstStyle/>
                    <a:p>
                      <a:pPr marL="0" marR="0" algn="ctr" rtl="1">
                        <a:spcBef>
                          <a:spcPts val="0"/>
                        </a:spcBef>
                        <a:spcAft>
                          <a:spcPts val="0"/>
                        </a:spcAft>
                      </a:pPr>
                      <a:r>
                        <a:rPr lang="ar-SA" sz="1400" b="1" dirty="0">
                          <a:cs typeface="B Koodak" pitchFamily="2" charset="-78"/>
                        </a:rPr>
                        <a:t>كيفي</a:t>
                      </a:r>
                      <a:endParaRPr lang="en-US" sz="1400" b="1" dirty="0">
                        <a:solidFill>
                          <a:srgbClr val="C00000"/>
                        </a:solidFill>
                        <a:latin typeface="Times New Roman"/>
                        <a:ea typeface="Times New Roman"/>
                        <a:cs typeface="B Koodak" pitchFamily="2" charset="-78"/>
                      </a:endParaRPr>
                    </a:p>
                  </a:txBody>
                  <a:tcPr marL="27006" marR="27006" marT="0" marB="0" anchor="ctr">
                    <a:solidFill>
                      <a:srgbClr val="FFFFCC"/>
                    </a:solidFill>
                  </a:tcPr>
                </a:tc>
                <a:tc hMerge="1">
                  <a:txBody>
                    <a:bodyPr/>
                    <a:lstStyle/>
                    <a:p>
                      <a:endParaRPr lang="en-US"/>
                    </a:p>
                  </a:txBody>
                  <a:tcPr/>
                </a:tc>
                <a:tc rowSpan="2">
                  <a:txBody>
                    <a:bodyPr/>
                    <a:lstStyle/>
                    <a:p>
                      <a:pPr marL="0" marR="0" algn="ctr" rtl="1">
                        <a:spcBef>
                          <a:spcPts val="0"/>
                        </a:spcBef>
                        <a:spcAft>
                          <a:spcPts val="0"/>
                        </a:spcAft>
                      </a:pPr>
                      <a:r>
                        <a:rPr lang="ar-SA" sz="1400" b="1" dirty="0">
                          <a:cs typeface="B Koodak" pitchFamily="2" charset="-78"/>
                        </a:rPr>
                        <a:t>تعريف علمي - عملي</a:t>
                      </a:r>
                      <a:endParaRPr lang="en-US" sz="1400" b="1" dirty="0">
                        <a:solidFill>
                          <a:srgbClr val="C00000"/>
                        </a:solidFill>
                        <a:latin typeface="Times New Roman"/>
                        <a:ea typeface="Times New Roman"/>
                        <a:cs typeface="B Koodak" pitchFamily="2" charset="-78"/>
                      </a:endParaRPr>
                    </a:p>
                  </a:txBody>
                  <a:tcPr marL="27006" marR="27006" marT="182880" marB="91440" anchor="ctr">
                    <a:solidFill>
                      <a:srgbClr val="FFFFCC"/>
                    </a:solidFill>
                  </a:tcPr>
                </a:tc>
                <a:tc rowSpan="2">
                  <a:txBody>
                    <a:bodyPr/>
                    <a:lstStyle/>
                    <a:p>
                      <a:pPr marL="0" marR="0" algn="ctr" rtl="1">
                        <a:spcBef>
                          <a:spcPts val="0"/>
                        </a:spcBef>
                        <a:spcAft>
                          <a:spcPts val="0"/>
                        </a:spcAft>
                      </a:pPr>
                      <a:r>
                        <a:rPr lang="ar-SA" sz="1400" b="1" dirty="0">
                          <a:cs typeface="B Koodak" pitchFamily="2" charset="-78"/>
                        </a:rPr>
                        <a:t>نحوه اندازه گيري</a:t>
                      </a:r>
                      <a:endParaRPr lang="en-US" sz="1400" b="1" dirty="0">
                        <a:solidFill>
                          <a:srgbClr val="C00000"/>
                        </a:solidFill>
                        <a:latin typeface="Times New Roman"/>
                        <a:ea typeface="Times New Roman"/>
                        <a:cs typeface="B Koodak" pitchFamily="2" charset="-78"/>
                      </a:endParaRPr>
                    </a:p>
                  </a:txBody>
                  <a:tcPr marL="27006" marR="27006" marT="182880" marB="91440" anchor="ctr">
                    <a:solidFill>
                      <a:srgbClr val="FFFFCC"/>
                    </a:solidFill>
                  </a:tcPr>
                </a:tc>
                <a:tc rowSpan="2">
                  <a:txBody>
                    <a:bodyPr/>
                    <a:lstStyle/>
                    <a:p>
                      <a:pPr marL="0" marR="0" algn="ctr" rtl="1">
                        <a:spcBef>
                          <a:spcPts val="0"/>
                        </a:spcBef>
                        <a:spcAft>
                          <a:spcPts val="0"/>
                        </a:spcAft>
                      </a:pPr>
                      <a:r>
                        <a:rPr lang="ar-SA" sz="1400" b="1" dirty="0">
                          <a:cs typeface="B Koodak" pitchFamily="2" charset="-78"/>
                        </a:rPr>
                        <a:t>مقياس</a:t>
                      </a:r>
                      <a:endParaRPr lang="en-US" sz="1400" b="1" dirty="0">
                        <a:solidFill>
                          <a:srgbClr val="C00000"/>
                        </a:solidFill>
                        <a:latin typeface="Times New Roman"/>
                        <a:ea typeface="Times New Roman"/>
                        <a:cs typeface="B Koodak" pitchFamily="2" charset="-78"/>
                      </a:endParaRPr>
                    </a:p>
                  </a:txBody>
                  <a:tcPr marL="27006" marR="27006" marT="182880" marB="91440" anchor="ctr">
                    <a:solidFill>
                      <a:srgbClr val="FFFFCC"/>
                    </a:solidFill>
                  </a:tcPr>
                </a:tc>
              </a:tr>
              <a:tr h="755481">
                <a:tc vMerge="1">
                  <a:txBody>
                    <a:bodyPr/>
                    <a:lstStyle/>
                    <a:p>
                      <a:pPr marL="0" marR="0" algn="ctr" rtl="1">
                        <a:spcBef>
                          <a:spcPts val="0"/>
                        </a:spcBef>
                        <a:spcAft>
                          <a:spcPts val="0"/>
                        </a:spcAft>
                      </a:pPr>
                      <a:endParaRPr lang="en-US" sz="1200" b="1" dirty="0">
                        <a:solidFill>
                          <a:srgbClr val="C00000"/>
                        </a:solidFill>
                        <a:latin typeface="Times New Roman"/>
                        <a:ea typeface="Times New Roman"/>
                        <a:cs typeface="B Koodak" pitchFamily="2" charset="-78"/>
                      </a:endParaRPr>
                    </a:p>
                  </a:txBody>
                  <a:tcPr marL="27006" marR="27006" marT="182880" marB="91440" anchor="ctr"/>
                </a:tc>
                <a:tc vMerge="1">
                  <a:txBody>
                    <a:bodyPr/>
                    <a:lstStyle/>
                    <a:p>
                      <a:pPr marL="0" marR="0" algn="ctr" rtl="1">
                        <a:spcBef>
                          <a:spcPts val="0"/>
                        </a:spcBef>
                        <a:spcAft>
                          <a:spcPts val="0"/>
                        </a:spcAft>
                      </a:pPr>
                      <a:endParaRPr lang="en-US" sz="1200" b="1" dirty="0">
                        <a:solidFill>
                          <a:srgbClr val="C00000"/>
                        </a:solidFill>
                        <a:latin typeface="Times New Roman"/>
                        <a:ea typeface="Times New Roman"/>
                        <a:cs typeface="B Koodak" pitchFamily="2" charset="-78"/>
                      </a:endParaRPr>
                    </a:p>
                  </a:txBody>
                  <a:tcPr marL="27006" marR="27006" marT="182880" marB="91440" anchor="ctr"/>
                </a:tc>
                <a:tc>
                  <a:txBody>
                    <a:bodyPr/>
                    <a:lstStyle/>
                    <a:p>
                      <a:pPr marL="71755" marR="71755" algn="ctr" rtl="1">
                        <a:spcBef>
                          <a:spcPts val="0"/>
                        </a:spcBef>
                        <a:spcAft>
                          <a:spcPts val="0"/>
                        </a:spcAft>
                      </a:pPr>
                      <a:r>
                        <a:rPr lang="ar-SA" sz="1200" b="0" dirty="0">
                          <a:cs typeface="B Koodak" pitchFamily="2" charset="-78"/>
                        </a:rPr>
                        <a:t>مستقل</a:t>
                      </a:r>
                      <a:endParaRPr lang="en-US" sz="1200" b="0" dirty="0">
                        <a:solidFill>
                          <a:srgbClr val="C00000"/>
                        </a:solidFill>
                        <a:latin typeface="Times New Roman"/>
                        <a:ea typeface="Times New Roman"/>
                        <a:cs typeface="B Koodak" pitchFamily="2" charset="-78"/>
                      </a:endParaRPr>
                    </a:p>
                  </a:txBody>
                  <a:tcPr marL="27006" marR="27006" marT="0" marB="0" vert="vert" anchor="ctr">
                    <a:solidFill>
                      <a:srgbClr val="FFFFCC"/>
                    </a:solidFill>
                  </a:tcPr>
                </a:tc>
                <a:tc>
                  <a:txBody>
                    <a:bodyPr/>
                    <a:lstStyle/>
                    <a:p>
                      <a:pPr marL="71755" marR="71755" algn="ctr" rtl="1">
                        <a:spcBef>
                          <a:spcPts val="0"/>
                        </a:spcBef>
                        <a:spcAft>
                          <a:spcPts val="0"/>
                        </a:spcAft>
                      </a:pPr>
                      <a:r>
                        <a:rPr lang="ar-SA" sz="1200" b="0" dirty="0">
                          <a:cs typeface="B Koodak" pitchFamily="2" charset="-78"/>
                        </a:rPr>
                        <a:t>وابسته</a:t>
                      </a:r>
                      <a:endParaRPr lang="en-US" sz="1200" b="0" dirty="0">
                        <a:solidFill>
                          <a:srgbClr val="C00000"/>
                        </a:solidFill>
                        <a:latin typeface="Times New Roman"/>
                        <a:ea typeface="Times New Roman"/>
                        <a:cs typeface="B Koodak" pitchFamily="2" charset="-78"/>
                      </a:endParaRPr>
                    </a:p>
                  </a:txBody>
                  <a:tcPr marL="27006" marR="27006" marT="0" marB="0" vert="vert" anchor="ctr">
                    <a:solidFill>
                      <a:srgbClr val="FFFFCC"/>
                    </a:solidFill>
                  </a:tcPr>
                </a:tc>
                <a:tc>
                  <a:txBody>
                    <a:bodyPr/>
                    <a:lstStyle/>
                    <a:p>
                      <a:pPr marL="71755" marR="71755" algn="ctr" rtl="1">
                        <a:spcBef>
                          <a:spcPts val="0"/>
                        </a:spcBef>
                        <a:spcAft>
                          <a:spcPts val="0"/>
                        </a:spcAft>
                      </a:pPr>
                      <a:r>
                        <a:rPr lang="ar-SA" sz="1200" b="0" dirty="0">
                          <a:cs typeface="B Koodak" pitchFamily="2" charset="-78"/>
                        </a:rPr>
                        <a:t>پيوسته</a:t>
                      </a:r>
                      <a:endParaRPr lang="en-US" sz="1200" b="0" dirty="0">
                        <a:solidFill>
                          <a:srgbClr val="C00000"/>
                        </a:solidFill>
                        <a:latin typeface="Times New Roman"/>
                        <a:ea typeface="Times New Roman"/>
                        <a:cs typeface="B Koodak" pitchFamily="2" charset="-78"/>
                      </a:endParaRPr>
                    </a:p>
                  </a:txBody>
                  <a:tcPr marL="27006" marR="27006" marT="0" marB="0" vert="vert" anchor="ctr">
                    <a:solidFill>
                      <a:srgbClr val="FFFFCC"/>
                    </a:solidFill>
                  </a:tcPr>
                </a:tc>
                <a:tc>
                  <a:txBody>
                    <a:bodyPr/>
                    <a:lstStyle/>
                    <a:p>
                      <a:pPr marL="71755" marR="71755" algn="ctr" rtl="1">
                        <a:spcBef>
                          <a:spcPts val="0"/>
                        </a:spcBef>
                        <a:spcAft>
                          <a:spcPts val="0"/>
                        </a:spcAft>
                      </a:pPr>
                      <a:r>
                        <a:rPr lang="ar-SA" sz="1200" b="0" dirty="0">
                          <a:cs typeface="B Koodak" pitchFamily="2" charset="-78"/>
                        </a:rPr>
                        <a:t>گسسته</a:t>
                      </a:r>
                      <a:endParaRPr lang="en-US" sz="1200" b="0" dirty="0">
                        <a:solidFill>
                          <a:srgbClr val="C00000"/>
                        </a:solidFill>
                        <a:latin typeface="Times New Roman"/>
                        <a:ea typeface="Times New Roman"/>
                        <a:cs typeface="B Koodak" pitchFamily="2" charset="-78"/>
                      </a:endParaRPr>
                    </a:p>
                  </a:txBody>
                  <a:tcPr marL="27006" marR="27006" marT="0" marB="0" vert="vert" anchor="ctr">
                    <a:solidFill>
                      <a:srgbClr val="FFFFCC"/>
                    </a:solidFill>
                  </a:tcPr>
                </a:tc>
                <a:tc>
                  <a:txBody>
                    <a:bodyPr/>
                    <a:lstStyle/>
                    <a:p>
                      <a:pPr marL="71755" marR="71755" algn="ctr" rtl="1">
                        <a:spcBef>
                          <a:spcPts val="0"/>
                        </a:spcBef>
                        <a:spcAft>
                          <a:spcPts val="0"/>
                        </a:spcAft>
                      </a:pPr>
                      <a:r>
                        <a:rPr lang="ar-SA" sz="1200" b="0" dirty="0">
                          <a:cs typeface="B Koodak" pitchFamily="2" charset="-78"/>
                        </a:rPr>
                        <a:t>اسمي</a:t>
                      </a:r>
                      <a:endParaRPr lang="en-US" sz="1200" b="0" dirty="0">
                        <a:solidFill>
                          <a:srgbClr val="C00000"/>
                        </a:solidFill>
                        <a:latin typeface="Times New Roman"/>
                        <a:ea typeface="Times New Roman"/>
                        <a:cs typeface="B Koodak" pitchFamily="2" charset="-78"/>
                      </a:endParaRPr>
                    </a:p>
                  </a:txBody>
                  <a:tcPr marL="27006" marR="27006" marT="0" marB="0" vert="vert" anchor="ctr">
                    <a:solidFill>
                      <a:srgbClr val="FFFFCC"/>
                    </a:solidFill>
                  </a:tcPr>
                </a:tc>
                <a:tc>
                  <a:txBody>
                    <a:bodyPr/>
                    <a:lstStyle/>
                    <a:p>
                      <a:pPr marL="71755" marR="71755" algn="ctr" rtl="1">
                        <a:spcBef>
                          <a:spcPts val="0"/>
                        </a:spcBef>
                        <a:spcAft>
                          <a:spcPts val="0"/>
                        </a:spcAft>
                      </a:pPr>
                      <a:r>
                        <a:rPr lang="ar-SA" sz="1200" b="0" dirty="0">
                          <a:cs typeface="B Koodak" pitchFamily="2" charset="-78"/>
                        </a:rPr>
                        <a:t>رتبه‏اي</a:t>
                      </a:r>
                      <a:endParaRPr lang="en-US" sz="1200" b="0" dirty="0">
                        <a:solidFill>
                          <a:srgbClr val="C00000"/>
                        </a:solidFill>
                        <a:latin typeface="Times New Roman"/>
                        <a:ea typeface="Times New Roman"/>
                        <a:cs typeface="B Koodak" pitchFamily="2" charset="-78"/>
                      </a:endParaRPr>
                    </a:p>
                  </a:txBody>
                  <a:tcPr marL="27006" marR="27006" marT="0" marB="0" vert="vert" anchor="ctr">
                    <a:solidFill>
                      <a:srgbClr val="FFFFCC"/>
                    </a:solidFill>
                  </a:tcPr>
                </a:tc>
                <a:tc vMerge="1">
                  <a:txBody>
                    <a:bodyPr/>
                    <a:lstStyle/>
                    <a:p>
                      <a:pPr marL="0" marR="0" algn="ctr" rtl="1">
                        <a:spcBef>
                          <a:spcPts val="0"/>
                        </a:spcBef>
                        <a:spcAft>
                          <a:spcPts val="0"/>
                        </a:spcAft>
                      </a:pPr>
                      <a:endParaRPr lang="en-US" sz="1200" b="1" dirty="0">
                        <a:solidFill>
                          <a:srgbClr val="C00000"/>
                        </a:solidFill>
                        <a:latin typeface="Times New Roman"/>
                        <a:ea typeface="Times New Roman"/>
                        <a:cs typeface="B Koodak" pitchFamily="2" charset="-78"/>
                      </a:endParaRPr>
                    </a:p>
                  </a:txBody>
                  <a:tcPr marL="27006" marR="27006" marT="182880" marB="91440" anchor="ctr"/>
                </a:tc>
                <a:tc vMerge="1">
                  <a:txBody>
                    <a:bodyPr/>
                    <a:lstStyle/>
                    <a:p>
                      <a:pPr marL="0" marR="0" algn="ctr" rtl="1">
                        <a:spcBef>
                          <a:spcPts val="0"/>
                        </a:spcBef>
                        <a:spcAft>
                          <a:spcPts val="0"/>
                        </a:spcAft>
                      </a:pPr>
                      <a:endParaRPr lang="en-US" sz="1200" b="1" dirty="0">
                        <a:solidFill>
                          <a:srgbClr val="C00000"/>
                        </a:solidFill>
                        <a:latin typeface="Times New Roman"/>
                        <a:ea typeface="Times New Roman"/>
                        <a:cs typeface="B Koodak" pitchFamily="2" charset="-78"/>
                      </a:endParaRPr>
                    </a:p>
                  </a:txBody>
                  <a:tcPr marL="27006" marR="27006" marT="182880" marB="91440" anchor="ctr"/>
                </a:tc>
                <a:tc vMerge="1">
                  <a:txBody>
                    <a:bodyPr/>
                    <a:lstStyle/>
                    <a:p>
                      <a:pPr marL="0" marR="0" algn="ctr" rtl="1">
                        <a:spcBef>
                          <a:spcPts val="0"/>
                        </a:spcBef>
                        <a:spcAft>
                          <a:spcPts val="0"/>
                        </a:spcAft>
                      </a:pPr>
                      <a:endParaRPr lang="en-US" sz="1200" b="1" dirty="0">
                        <a:solidFill>
                          <a:srgbClr val="C00000"/>
                        </a:solidFill>
                        <a:latin typeface="Times New Roman"/>
                        <a:ea typeface="Times New Roman"/>
                        <a:cs typeface="B Koodak" pitchFamily="2" charset="-78"/>
                      </a:endParaRPr>
                    </a:p>
                  </a:txBody>
                  <a:tcPr marL="27006" marR="27006" marT="182880" marB="91440" anchor="ctr"/>
                </a:tc>
              </a:tr>
              <a:tr h="1126138">
                <a:tc>
                  <a:txBody>
                    <a:bodyPr/>
                    <a:lstStyle/>
                    <a:p>
                      <a:pPr marL="0" marR="0" algn="ctr" rtl="1">
                        <a:spcBef>
                          <a:spcPts val="0"/>
                        </a:spcBef>
                        <a:spcAft>
                          <a:spcPts val="0"/>
                        </a:spcAft>
                      </a:pPr>
                      <a:r>
                        <a:rPr lang="ar-SA" sz="1200" b="1" dirty="0">
                          <a:cs typeface="B Koodak" pitchFamily="2" charset="-78"/>
                        </a:rPr>
                        <a:t>10</a:t>
                      </a:r>
                      <a:endParaRPr lang="en-US" sz="1200" b="1" dirty="0">
                        <a:latin typeface="Times New Roman"/>
                        <a:ea typeface="Times New Roman"/>
                        <a:cs typeface="B Koodak" pitchFamily="2" charset="-78"/>
                      </a:endParaRPr>
                    </a:p>
                  </a:txBody>
                  <a:tcPr marL="27006" marR="27006" marT="182880" marB="91440" anchor="ctr"/>
                </a:tc>
                <a:tc>
                  <a:txBody>
                    <a:bodyPr/>
                    <a:lstStyle/>
                    <a:p>
                      <a:pPr marL="0" marR="0" algn="ctr" rtl="1">
                        <a:lnSpc>
                          <a:spcPct val="150000"/>
                        </a:lnSpc>
                        <a:spcBef>
                          <a:spcPts val="0"/>
                        </a:spcBef>
                        <a:spcAft>
                          <a:spcPts val="0"/>
                        </a:spcAft>
                      </a:pPr>
                      <a:r>
                        <a:rPr lang="en-US" sz="1200" b="1" dirty="0" smtClean="0">
                          <a:cs typeface="B Koodak" pitchFamily="2" charset="-78"/>
                        </a:rPr>
                        <a:t>FBS</a:t>
                      </a:r>
                      <a:r>
                        <a:rPr lang="fa-IR" sz="1200" b="1" dirty="0" smtClean="0">
                          <a:cs typeface="B Koodak" pitchFamily="2" charset="-78"/>
                        </a:rPr>
                        <a:t> بالا</a:t>
                      </a:r>
                      <a:endParaRPr lang="en-US" sz="1200" b="1" dirty="0">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r>
                        <a:rPr lang="ar-SA" sz="1200" b="1">
                          <a:cs typeface="B Koodak" pitchFamily="2" charset="-78"/>
                        </a:rPr>
                        <a:t>*</a:t>
                      </a:r>
                      <a:endParaRPr lang="en-US" sz="1200" b="1">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r>
                        <a:rPr lang="ar-SA" sz="1200" b="1">
                          <a:cs typeface="B Koodak" pitchFamily="2" charset="-78"/>
                        </a:rPr>
                        <a:t>*</a:t>
                      </a:r>
                      <a:endParaRPr lang="en-US" sz="1200" b="1">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r>
                        <a:rPr lang="ar-SA" sz="1200" b="1" dirty="0">
                          <a:cs typeface="B Koodak" pitchFamily="2" charset="-78"/>
                        </a:rPr>
                        <a:t>مقدار گزارش شده </a:t>
                      </a:r>
                      <a:r>
                        <a:rPr lang="en-US" sz="1200" b="1" dirty="0">
                          <a:cs typeface="B Koodak" pitchFamily="2" charset="-78"/>
                        </a:rPr>
                        <a:t>FBS</a:t>
                      </a:r>
                      <a:r>
                        <a:rPr lang="ar-SA" sz="1200" b="1" dirty="0">
                          <a:cs typeface="B Koodak" pitchFamily="2" charset="-78"/>
                        </a:rPr>
                        <a:t> خون از طرف آزمایشگاه مطالعه قند و لیپید تهران </a:t>
                      </a:r>
                      <a:r>
                        <a:rPr lang="fa-IR" sz="1200" b="1" dirty="0">
                          <a:cs typeface="B Koodak" pitchFamily="2" charset="-78"/>
                        </a:rPr>
                        <a:t> که به سه طبقه دسته بندی خواهد شد</a:t>
                      </a:r>
                      <a:endParaRPr lang="en-US" sz="1200" b="1" dirty="0">
                        <a:cs typeface="B Koodak" pitchFamily="2" charset="-78"/>
                      </a:endParaRPr>
                    </a:p>
                    <a:p>
                      <a:pPr marL="342900" marR="0" lvl="0" indent="-342900" algn="ctr" rtl="1">
                        <a:spcBef>
                          <a:spcPts val="0"/>
                        </a:spcBef>
                        <a:spcAft>
                          <a:spcPts val="0"/>
                        </a:spcAft>
                        <a:buFont typeface="+mj-lt"/>
                        <a:buAutoNum type="arabicPeriod"/>
                      </a:pPr>
                      <a:r>
                        <a:rPr lang="en-US" sz="1200" b="1" dirty="0" smtClean="0">
                          <a:cs typeface="B Koodak" pitchFamily="2" charset="-78"/>
                        </a:rPr>
                        <a:t>FBS </a:t>
                      </a:r>
                      <a:r>
                        <a:rPr lang="fa-IR" sz="1200" b="1" dirty="0" smtClean="0">
                          <a:cs typeface="B Koodak" pitchFamily="2" charset="-78"/>
                        </a:rPr>
                        <a:t> </a:t>
                      </a:r>
                      <a:r>
                        <a:rPr lang="fa-IR" sz="1200" b="1" dirty="0">
                          <a:cs typeface="B Koodak" pitchFamily="2" charset="-78"/>
                        </a:rPr>
                        <a:t>کمتراز 130   2- </a:t>
                      </a:r>
                      <a:r>
                        <a:rPr lang="en-US" sz="1200" b="1" dirty="0">
                          <a:cs typeface="B Koodak" pitchFamily="2" charset="-78"/>
                        </a:rPr>
                        <a:t> FBS </a:t>
                      </a:r>
                      <a:r>
                        <a:rPr lang="fa-IR" sz="1200" b="1" dirty="0">
                          <a:cs typeface="B Koodak" pitchFamily="2" charset="-78"/>
                        </a:rPr>
                        <a:t>بزرگتر مساوی 130 و کمتر </a:t>
                      </a:r>
                      <a:r>
                        <a:rPr lang="fa-IR" sz="1200" b="1" dirty="0" smtClean="0">
                          <a:cs typeface="B Koodak" pitchFamily="2" charset="-78"/>
                        </a:rPr>
                        <a:t> 180</a:t>
                      </a:r>
                      <a:endParaRPr lang="en-US" sz="1200" b="1" dirty="0">
                        <a:cs typeface="B Koodak" pitchFamily="2" charset="-78"/>
                      </a:endParaRPr>
                    </a:p>
                    <a:p>
                      <a:pPr marL="342900" marR="0" lvl="0" indent="-342900" algn="ctr" rtl="1">
                        <a:spcBef>
                          <a:spcPts val="0"/>
                        </a:spcBef>
                        <a:spcAft>
                          <a:spcPts val="0"/>
                        </a:spcAft>
                        <a:buFont typeface="+mj-lt"/>
                        <a:buAutoNum type="arabicPeriod"/>
                      </a:pPr>
                      <a:r>
                        <a:rPr lang="en-US" sz="1200" b="1" dirty="0">
                          <a:cs typeface="B Koodak" pitchFamily="2" charset="-78"/>
                        </a:rPr>
                        <a:t>FBS</a:t>
                      </a:r>
                      <a:r>
                        <a:rPr lang="fa-IR" sz="1200" b="1" dirty="0">
                          <a:cs typeface="B Koodak" pitchFamily="2" charset="-78"/>
                        </a:rPr>
                        <a:t> </a:t>
                      </a:r>
                      <a:r>
                        <a:rPr lang="fa-IR" sz="1200" b="1" dirty="0" smtClean="0">
                          <a:cs typeface="B Koodak" pitchFamily="2" charset="-78"/>
                        </a:rPr>
                        <a:t>بزرگتر مساوی 180</a:t>
                      </a:r>
                      <a:endParaRPr lang="en-US" sz="1200" b="1" dirty="0">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r>
                        <a:rPr lang="ar-SA" sz="1200" b="1">
                          <a:cs typeface="B Koodak" pitchFamily="2" charset="-78"/>
                        </a:rPr>
                        <a:t>اندازه گیری آزمایشگاهی</a:t>
                      </a:r>
                      <a:endParaRPr lang="en-US" sz="1200" b="1">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r>
                        <a:rPr lang="ar-SA" sz="1200" b="1">
                          <a:cs typeface="B Koodak" pitchFamily="2" charset="-78"/>
                        </a:rPr>
                        <a:t>میلی گرم بر دسی لیتر</a:t>
                      </a:r>
                      <a:endParaRPr lang="en-US" sz="1200" b="1">
                        <a:latin typeface="Times New Roman"/>
                        <a:ea typeface="Times New Roman"/>
                        <a:cs typeface="B Koodak" pitchFamily="2" charset="-78"/>
                      </a:endParaRPr>
                    </a:p>
                  </a:txBody>
                  <a:tcPr marL="27006" marR="27006" marT="182880" marB="91440" anchor="ctr"/>
                </a:tc>
              </a:tr>
              <a:tr h="649695">
                <a:tc>
                  <a:txBody>
                    <a:bodyPr/>
                    <a:lstStyle/>
                    <a:p>
                      <a:pPr marL="0" marR="0" algn="ctr" rtl="1">
                        <a:spcBef>
                          <a:spcPts val="0"/>
                        </a:spcBef>
                        <a:spcAft>
                          <a:spcPts val="0"/>
                        </a:spcAft>
                      </a:pPr>
                      <a:r>
                        <a:rPr lang="ar-SA" sz="1200" b="1">
                          <a:cs typeface="B Koodak" pitchFamily="2" charset="-78"/>
                        </a:rPr>
                        <a:t>11</a:t>
                      </a:r>
                      <a:endParaRPr lang="en-US" sz="1200" b="1">
                        <a:latin typeface="Times New Roman"/>
                        <a:ea typeface="Times New Roman"/>
                        <a:cs typeface="B Koodak" pitchFamily="2" charset="-78"/>
                      </a:endParaRPr>
                    </a:p>
                  </a:txBody>
                  <a:tcPr marL="27006" marR="27006" marT="182880" marB="91440" anchor="ctr"/>
                </a:tc>
                <a:tc>
                  <a:txBody>
                    <a:bodyPr/>
                    <a:lstStyle/>
                    <a:p>
                      <a:pPr marL="0" marR="0" algn="ctr" rtl="1">
                        <a:lnSpc>
                          <a:spcPct val="150000"/>
                        </a:lnSpc>
                        <a:spcBef>
                          <a:spcPts val="0"/>
                        </a:spcBef>
                        <a:spcAft>
                          <a:spcPts val="0"/>
                        </a:spcAft>
                      </a:pPr>
                      <a:r>
                        <a:rPr lang="en-US" sz="1200" b="1" dirty="0">
                          <a:cs typeface="B Koodak" pitchFamily="2" charset="-78"/>
                        </a:rPr>
                        <a:t>TG </a:t>
                      </a:r>
                      <a:r>
                        <a:rPr lang="fa-IR" sz="1200" b="1" dirty="0">
                          <a:cs typeface="B Koodak" pitchFamily="2" charset="-78"/>
                        </a:rPr>
                        <a:t> بالا و مصرف </a:t>
                      </a:r>
                      <a:r>
                        <a:rPr lang="fa-IR" sz="1200" b="1" dirty="0" smtClean="0">
                          <a:cs typeface="B Koodak" pitchFamily="2" charset="-78"/>
                        </a:rPr>
                        <a:t>دارو</a:t>
                      </a:r>
                      <a:endParaRPr lang="en-US" sz="1200" b="1" dirty="0">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r>
                        <a:rPr lang="ar-SA" sz="1200" b="1">
                          <a:cs typeface="B Koodak" pitchFamily="2" charset="-78"/>
                        </a:rPr>
                        <a:t>*</a:t>
                      </a:r>
                      <a:endParaRPr lang="en-US" sz="1200" b="1">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r>
                        <a:rPr lang="ar-SA" sz="1200" b="1">
                          <a:cs typeface="B Koodak" pitchFamily="2" charset="-78"/>
                        </a:rPr>
                        <a:t>*</a:t>
                      </a:r>
                      <a:endParaRPr lang="en-US" sz="1200" b="1">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r>
                        <a:rPr lang="ar-SA" sz="1200" b="1">
                          <a:cs typeface="B Koodak" pitchFamily="2" charset="-78"/>
                        </a:rPr>
                        <a:t>مقدار تری گلیسرید بالاتر  150و یا مصرف داروی لیپید</a:t>
                      </a:r>
                      <a:endParaRPr lang="en-US" sz="1200" b="1">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r>
                        <a:rPr lang="ar-SA" sz="1200" b="1">
                          <a:cs typeface="B Koodak" pitchFamily="2" charset="-78"/>
                        </a:rPr>
                        <a:t>اندازه گیری آزمایشگاهی</a:t>
                      </a:r>
                      <a:endParaRPr lang="en-US" sz="1200" b="1">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r>
                        <a:rPr lang="ar-SA" sz="1200" b="1">
                          <a:cs typeface="B Koodak" pitchFamily="2" charset="-78"/>
                        </a:rPr>
                        <a:t>دارد - ندارد</a:t>
                      </a:r>
                      <a:endParaRPr lang="en-US" sz="1200" b="1">
                        <a:latin typeface="Times New Roman"/>
                        <a:ea typeface="Times New Roman"/>
                        <a:cs typeface="B Koodak" pitchFamily="2" charset="-78"/>
                      </a:endParaRPr>
                    </a:p>
                  </a:txBody>
                  <a:tcPr marL="27006" marR="27006" marT="182880" marB="91440" anchor="ctr"/>
                </a:tc>
              </a:tr>
              <a:tr h="375236">
                <a:tc>
                  <a:txBody>
                    <a:bodyPr/>
                    <a:lstStyle/>
                    <a:p>
                      <a:pPr marL="0" marR="0" algn="ctr" rtl="1">
                        <a:spcBef>
                          <a:spcPts val="0"/>
                        </a:spcBef>
                        <a:spcAft>
                          <a:spcPts val="0"/>
                        </a:spcAft>
                      </a:pPr>
                      <a:r>
                        <a:rPr lang="ar-SA" sz="1200" b="1" dirty="0">
                          <a:cs typeface="B Koodak" pitchFamily="2" charset="-78"/>
                        </a:rPr>
                        <a:t>13</a:t>
                      </a:r>
                      <a:endParaRPr lang="en-US" sz="1200" b="1" dirty="0">
                        <a:latin typeface="Times New Roman"/>
                        <a:ea typeface="Times New Roman"/>
                        <a:cs typeface="B Koodak" pitchFamily="2" charset="-78"/>
                      </a:endParaRPr>
                    </a:p>
                  </a:txBody>
                  <a:tcPr marL="27006" marR="27006" marT="182880" marB="91440" anchor="ctr"/>
                </a:tc>
                <a:tc>
                  <a:txBody>
                    <a:bodyPr/>
                    <a:lstStyle/>
                    <a:p>
                      <a:pPr marL="0" marR="0" algn="ctr" rtl="1">
                        <a:lnSpc>
                          <a:spcPct val="150000"/>
                        </a:lnSpc>
                        <a:spcBef>
                          <a:spcPts val="0"/>
                        </a:spcBef>
                        <a:spcAft>
                          <a:spcPts val="0"/>
                        </a:spcAft>
                      </a:pPr>
                      <a:r>
                        <a:rPr lang="ar-SA" sz="1200" b="1" dirty="0">
                          <a:cs typeface="B Koodak" pitchFamily="2" charset="-78"/>
                        </a:rPr>
                        <a:t>نمایه توده بدنی</a:t>
                      </a:r>
                      <a:endParaRPr lang="en-US" sz="1200" b="1" dirty="0">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r>
                        <a:rPr lang="ar-SA" sz="1200" b="1">
                          <a:cs typeface="B Koodak" pitchFamily="2" charset="-78"/>
                        </a:rPr>
                        <a:t>*</a:t>
                      </a:r>
                      <a:endParaRPr lang="en-US" sz="1200" b="1">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r>
                        <a:rPr lang="ar-SA" sz="1200" b="1">
                          <a:cs typeface="B Koodak" pitchFamily="2" charset="-78"/>
                        </a:rPr>
                        <a:t>*</a:t>
                      </a:r>
                      <a:endParaRPr lang="en-US" sz="1200" b="1">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r>
                        <a:rPr lang="ar-SA" sz="1200" b="1" dirty="0">
                          <a:cs typeface="B Koodak" pitchFamily="2" charset="-78"/>
                        </a:rPr>
                        <a:t>وزن فرد تقسیم بر مجذور قد به </a:t>
                      </a:r>
                      <a:r>
                        <a:rPr lang="ar-SA" sz="1200" b="1" dirty="0" smtClean="0">
                          <a:cs typeface="B Koodak" pitchFamily="2" charset="-78"/>
                        </a:rPr>
                        <a:t>متر</a:t>
                      </a:r>
                      <a:r>
                        <a:rPr lang="en-US" sz="1200" b="1" dirty="0" smtClean="0">
                          <a:cs typeface="B Koodak" pitchFamily="2" charset="-78"/>
                        </a:rPr>
                        <a:t> </a:t>
                      </a:r>
                      <a:r>
                        <a:rPr lang="fa-IR" sz="1200" b="1" dirty="0" smtClean="0">
                          <a:cs typeface="B Koodak" pitchFamily="2" charset="-78"/>
                        </a:rPr>
                        <a:t>بزرگترمساوی</a:t>
                      </a:r>
                      <a:r>
                        <a:rPr lang="fa-IR" sz="1200" b="1" baseline="0" dirty="0" smtClean="0">
                          <a:cs typeface="B Koodak" pitchFamily="2" charset="-78"/>
                        </a:rPr>
                        <a:t> </a:t>
                      </a:r>
                      <a:r>
                        <a:rPr lang="en-US" sz="1200" b="1" baseline="0" dirty="0" smtClean="0">
                          <a:cs typeface="B Koodak" pitchFamily="2" charset="-78"/>
                        </a:rPr>
                        <a:t>25</a:t>
                      </a:r>
                      <a:r>
                        <a:rPr lang="fa-IR" sz="1200" b="1" baseline="0" dirty="0" smtClean="0">
                          <a:cs typeface="B Koodak" pitchFamily="2" charset="-78"/>
                        </a:rPr>
                        <a:t>کیلوگرم/مترمربع</a:t>
                      </a:r>
                      <a:endParaRPr lang="en-US" sz="1200" b="1" dirty="0">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r>
                        <a:rPr lang="ar-SA" sz="1200" b="1">
                          <a:cs typeface="B Koodak" pitchFamily="2" charset="-78"/>
                        </a:rPr>
                        <a:t>اندازه گیری قد با متر و وزن با ترازو</a:t>
                      </a:r>
                      <a:endParaRPr lang="en-US" sz="1200" b="1">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r>
                        <a:rPr lang="ar-SA" sz="1200" b="1">
                          <a:cs typeface="B Koodak" pitchFamily="2" charset="-78"/>
                        </a:rPr>
                        <a:t>کلیوگرم بر متر مربع</a:t>
                      </a:r>
                      <a:endParaRPr lang="en-US" sz="1200" b="1">
                        <a:latin typeface="Times New Roman"/>
                        <a:ea typeface="Times New Roman"/>
                        <a:cs typeface="B Koodak" pitchFamily="2" charset="-78"/>
                      </a:endParaRPr>
                    </a:p>
                  </a:txBody>
                  <a:tcPr marL="27006" marR="27006" marT="182880" marB="91440" anchor="ctr"/>
                </a:tc>
              </a:tr>
              <a:tr h="375236">
                <a:tc>
                  <a:txBody>
                    <a:bodyPr/>
                    <a:lstStyle/>
                    <a:p>
                      <a:pPr marL="0" marR="0" algn="ctr" rtl="1">
                        <a:spcBef>
                          <a:spcPts val="0"/>
                        </a:spcBef>
                        <a:spcAft>
                          <a:spcPts val="0"/>
                        </a:spcAft>
                      </a:pPr>
                      <a:r>
                        <a:rPr lang="ar-SA" sz="1200" b="1" dirty="0">
                          <a:cs typeface="B Koodak" pitchFamily="2" charset="-78"/>
                        </a:rPr>
                        <a:t>14</a:t>
                      </a:r>
                      <a:endParaRPr lang="en-US" sz="1200" b="1" dirty="0">
                        <a:latin typeface="Times New Roman"/>
                        <a:ea typeface="Times New Roman"/>
                        <a:cs typeface="B Koodak" pitchFamily="2" charset="-78"/>
                      </a:endParaRPr>
                    </a:p>
                  </a:txBody>
                  <a:tcPr marL="27006" marR="27006" marT="182880" marB="91440" anchor="ctr"/>
                </a:tc>
                <a:tc>
                  <a:txBody>
                    <a:bodyPr/>
                    <a:lstStyle/>
                    <a:p>
                      <a:pPr marL="0" marR="0" algn="ctr" rtl="1">
                        <a:lnSpc>
                          <a:spcPct val="150000"/>
                        </a:lnSpc>
                        <a:spcBef>
                          <a:spcPts val="0"/>
                        </a:spcBef>
                        <a:spcAft>
                          <a:spcPts val="0"/>
                        </a:spcAft>
                      </a:pPr>
                      <a:r>
                        <a:rPr lang="ar-SA" sz="1200" b="1" dirty="0">
                          <a:cs typeface="B Koodak" pitchFamily="2" charset="-78"/>
                        </a:rPr>
                        <a:t>دور کمر</a:t>
                      </a:r>
                      <a:endParaRPr lang="en-US" sz="1200" b="1" dirty="0">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r>
                        <a:rPr lang="ar-SA" sz="1200" b="1">
                          <a:cs typeface="B Koodak" pitchFamily="2" charset="-78"/>
                        </a:rPr>
                        <a:t>*</a:t>
                      </a:r>
                      <a:endParaRPr lang="en-US" sz="1200" b="1">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endParaRPr lang="ar-SA" sz="1200" b="1" dirty="0">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r>
                        <a:rPr lang="ar-SA" sz="1200" b="1">
                          <a:cs typeface="B Koodak" pitchFamily="2" charset="-78"/>
                        </a:rPr>
                        <a:t>*</a:t>
                      </a:r>
                      <a:endParaRPr lang="en-US" sz="1200" b="1">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endParaRPr lang="ar-SA" sz="1200" b="1" dirty="0">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endParaRPr lang="ar-SA" sz="1200" b="1" dirty="0">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r>
                        <a:rPr lang="ar-SA" sz="1200" b="1" dirty="0">
                          <a:cs typeface="B Koodak" pitchFamily="2" charset="-78"/>
                        </a:rPr>
                        <a:t>اندازه دور کمر با استفاده از </a:t>
                      </a:r>
                      <a:r>
                        <a:rPr lang="ar-SA" sz="1200" b="1" dirty="0" smtClean="0">
                          <a:cs typeface="B Koodak" pitchFamily="2" charset="-78"/>
                        </a:rPr>
                        <a:t>متر</a:t>
                      </a:r>
                      <a:r>
                        <a:rPr lang="fa-IR" sz="1200" b="1" dirty="0" smtClean="0">
                          <a:cs typeface="B Koodak" pitchFamily="2" charset="-78"/>
                        </a:rPr>
                        <a:t> بزرگتر مساوی0.95</a:t>
                      </a:r>
                      <a:r>
                        <a:rPr lang="en-US" sz="1200" b="1" dirty="0" smtClean="0">
                          <a:cs typeface="B Koodak" pitchFamily="2" charset="-78"/>
                        </a:rPr>
                        <a:t>cm</a:t>
                      </a:r>
                      <a:endParaRPr lang="en-US" sz="1200" b="1" dirty="0">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r>
                        <a:rPr lang="ar-SA" sz="1200" b="1" dirty="0">
                          <a:cs typeface="B Koodak" pitchFamily="2" charset="-78"/>
                        </a:rPr>
                        <a:t>اندازه گیری دور کمر با متر</a:t>
                      </a:r>
                      <a:endParaRPr lang="en-US" sz="1200" b="1" dirty="0">
                        <a:latin typeface="Times New Roman"/>
                        <a:ea typeface="Times New Roman"/>
                        <a:cs typeface="B Koodak" pitchFamily="2" charset="-78"/>
                      </a:endParaRPr>
                    </a:p>
                  </a:txBody>
                  <a:tcPr marL="27006" marR="27006" marT="182880" marB="91440" anchor="ctr"/>
                </a:tc>
                <a:tc>
                  <a:txBody>
                    <a:bodyPr/>
                    <a:lstStyle/>
                    <a:p>
                      <a:pPr marL="0" marR="0" algn="ctr" rtl="1">
                        <a:spcBef>
                          <a:spcPts val="0"/>
                        </a:spcBef>
                        <a:spcAft>
                          <a:spcPts val="0"/>
                        </a:spcAft>
                      </a:pPr>
                      <a:r>
                        <a:rPr lang="ar-SA" sz="1200" b="1" dirty="0">
                          <a:cs typeface="B Koodak" pitchFamily="2" charset="-78"/>
                        </a:rPr>
                        <a:t>سانتی متر</a:t>
                      </a:r>
                      <a:endParaRPr lang="en-US" sz="1200" b="1" dirty="0">
                        <a:latin typeface="Times New Roman"/>
                        <a:ea typeface="Times New Roman"/>
                        <a:cs typeface="B Koodak" pitchFamily="2" charset="-78"/>
                      </a:endParaRPr>
                    </a:p>
                  </a:txBody>
                  <a:tcPr marL="27006" marR="27006" marT="182880" marB="91440" anchor="ctr"/>
                </a:tc>
              </a:tr>
            </a:tbl>
          </a:graphicData>
        </a:graphic>
      </p:graphicFrame>
      <p:sp>
        <p:nvSpPr>
          <p:cNvPr id="8" name="Slide Number Placeholder 7"/>
          <p:cNvSpPr>
            <a:spLocks noGrp="1"/>
          </p:cNvSpPr>
          <p:nvPr>
            <p:ph type="sldNum" sz="quarter" idx="12"/>
          </p:nvPr>
        </p:nvSpPr>
        <p:spPr/>
        <p:txBody>
          <a:bodyPr/>
          <a:lstStyle/>
          <a:p>
            <a:fld id="{430E3189-A26B-47E6-88FA-F0598B934182}" type="slidenum">
              <a:rPr lang="en-US" smtClean="0">
                <a:solidFill>
                  <a:prstClr val="black">
                    <a:tint val="75000"/>
                  </a:prstClr>
                </a:solidFill>
              </a:rPr>
              <a:pPr/>
              <a:t>18</a:t>
            </a:fld>
            <a:endParaRPr lang="en-US">
              <a:solidFill>
                <a:prstClr val="black">
                  <a:tint val="75000"/>
                </a:prstClr>
              </a:solidFill>
            </a:endParaRPr>
          </a:p>
        </p:txBody>
      </p:sp>
      <p:sp>
        <p:nvSpPr>
          <p:cNvPr id="4" name="Rectangle 3"/>
          <p:cNvSpPr/>
          <p:nvPr/>
        </p:nvSpPr>
        <p:spPr>
          <a:xfrm>
            <a:off x="1600200" y="381000"/>
            <a:ext cx="7162800" cy="369332"/>
          </a:xfrm>
          <a:prstGeom prst="rect">
            <a:avLst/>
          </a:prstGeom>
        </p:spPr>
        <p:txBody>
          <a:bodyPr wrap="square">
            <a:spAutoFit/>
          </a:bodyPr>
          <a:lstStyle/>
          <a:p>
            <a:pPr algn="r" rtl="1"/>
            <a:r>
              <a:rPr lang="fa-IR" dirty="0" smtClean="0">
                <a:solidFill>
                  <a:srgbClr val="C00000"/>
                </a:solidFill>
                <a:effectLst>
                  <a:outerShdw blurRad="38100" dist="38100" dir="2700000" algn="tl">
                    <a:srgbClr val="000000">
                      <a:alpha val="43137"/>
                    </a:srgbClr>
                  </a:outerShdw>
                </a:effectLst>
                <a:cs typeface="B Titr" pitchFamily="2" charset="-78"/>
              </a:rPr>
              <a:t>ادامه </a:t>
            </a:r>
            <a:r>
              <a:rPr lang="ar-SA" dirty="0" smtClean="0">
                <a:solidFill>
                  <a:srgbClr val="C00000"/>
                </a:solidFill>
                <a:effectLst>
                  <a:outerShdw blurRad="38100" dist="38100" dir="2700000" algn="tl">
                    <a:srgbClr val="000000">
                      <a:alpha val="43137"/>
                    </a:srgbClr>
                  </a:outerShdw>
                </a:effectLst>
                <a:cs typeface="B Titr" pitchFamily="2" charset="-78"/>
              </a:rPr>
              <a:t>جدول متغيرها </a:t>
            </a:r>
            <a:r>
              <a:rPr lang="en-US" dirty="0" smtClean="0">
                <a:solidFill>
                  <a:srgbClr val="C00000"/>
                </a:solidFill>
                <a:effectLst>
                  <a:outerShdw blurRad="38100" dist="38100" dir="2700000" algn="tl">
                    <a:srgbClr val="000000">
                      <a:alpha val="43137"/>
                    </a:srgbClr>
                  </a:outerShdw>
                </a:effectLst>
                <a:cs typeface="B Titr" pitchFamily="2" charset="-78"/>
              </a:rPr>
              <a:t>(Variables)</a:t>
            </a:r>
            <a:r>
              <a:rPr lang="fa-IR" dirty="0" smtClean="0">
                <a:solidFill>
                  <a:srgbClr val="C00000"/>
                </a:solidFill>
                <a:effectLst>
                  <a:outerShdw blurRad="38100" dist="38100" dir="2700000" algn="tl">
                    <a:srgbClr val="000000">
                      <a:alpha val="43137"/>
                    </a:srgbClr>
                  </a:outerShdw>
                </a:effectLst>
                <a:cs typeface="B Titr" pitchFamily="2" charset="-78"/>
              </a:rPr>
              <a:t> و تعريف واژه ها </a:t>
            </a:r>
            <a:r>
              <a:rPr lang="en-US" dirty="0" smtClean="0">
                <a:solidFill>
                  <a:srgbClr val="C00000"/>
                </a:solidFill>
                <a:effectLst>
                  <a:outerShdw blurRad="38100" dist="38100" dir="2700000" algn="tl">
                    <a:srgbClr val="000000">
                      <a:alpha val="43137"/>
                    </a:srgbClr>
                  </a:outerShdw>
                </a:effectLst>
                <a:cs typeface="B Titr" pitchFamily="2" charset="-78"/>
              </a:rPr>
              <a:t>(Definition of Terms)</a:t>
            </a:r>
            <a:endParaRPr lang="en-US" dirty="0">
              <a:effectLst>
                <a:outerShdw blurRad="38100" dist="38100" dir="2700000" algn="tl">
                  <a:srgbClr val="000000">
                    <a:alpha val="43137"/>
                  </a:srgbClr>
                </a:outerShdw>
              </a:effectLst>
              <a:cs typeface="B Titr"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1066797" y="685800"/>
          <a:ext cx="7848603" cy="5935980"/>
        </p:xfrm>
        <a:graphic>
          <a:graphicData uri="http://schemas.openxmlformats.org/drawingml/2006/table">
            <a:tbl>
              <a:tblPr rtl="1">
                <a:effectLst>
                  <a:outerShdw blurRad="50800" dist="38100" dir="8100000" algn="tr" rotWithShape="0">
                    <a:prstClr val="black">
                      <a:alpha val="40000"/>
                    </a:prstClr>
                  </a:outerShdw>
                </a:effectLst>
                <a:tableStyleId>{5DA37D80-6434-44D0-A028-1B22A696006F}</a:tableStyleId>
              </a:tblPr>
              <a:tblGrid>
                <a:gridCol w="399421"/>
                <a:gridCol w="1254003"/>
                <a:gridCol w="318402"/>
                <a:gridCol w="292599"/>
                <a:gridCol w="292599"/>
                <a:gridCol w="292599"/>
                <a:gridCol w="292599"/>
                <a:gridCol w="292599"/>
                <a:gridCol w="2802696"/>
                <a:gridCol w="903514"/>
                <a:gridCol w="707572"/>
              </a:tblGrid>
              <a:tr h="341630">
                <a:tc rowSpan="2">
                  <a:txBody>
                    <a:bodyPr/>
                    <a:lstStyle/>
                    <a:p>
                      <a:pPr marL="0" marR="0" algn="ctr" rtl="1">
                        <a:spcBef>
                          <a:spcPts val="0"/>
                        </a:spcBef>
                        <a:spcAft>
                          <a:spcPts val="0"/>
                        </a:spcAft>
                      </a:pPr>
                      <a:r>
                        <a:rPr lang="ar-SA" sz="1200" b="1" dirty="0">
                          <a:cs typeface="B Koodak" pitchFamily="2" charset="-78"/>
                        </a:rPr>
                        <a:t>رديف</a:t>
                      </a:r>
                      <a:endParaRPr lang="en-US" sz="1200" b="1" dirty="0">
                        <a:solidFill>
                          <a:srgbClr val="C00000"/>
                        </a:solidFill>
                        <a:latin typeface="Times New Roman"/>
                        <a:ea typeface="Times New Roman"/>
                        <a:cs typeface="B Koodak" pitchFamily="2" charset="-78"/>
                      </a:endParaRPr>
                    </a:p>
                  </a:txBody>
                  <a:tcPr marL="27006" marR="27006" marT="0" marB="0" anchor="ctr">
                    <a:solidFill>
                      <a:srgbClr val="FFFFCC"/>
                    </a:solidFill>
                  </a:tcPr>
                </a:tc>
                <a:tc rowSpan="2">
                  <a:txBody>
                    <a:bodyPr/>
                    <a:lstStyle/>
                    <a:p>
                      <a:pPr marL="0" marR="0" algn="ctr" rtl="1">
                        <a:spcBef>
                          <a:spcPts val="0"/>
                        </a:spcBef>
                        <a:spcAft>
                          <a:spcPts val="0"/>
                        </a:spcAft>
                      </a:pPr>
                      <a:r>
                        <a:rPr lang="ar-SA" sz="1200" b="1" dirty="0">
                          <a:cs typeface="B Koodak" pitchFamily="2" charset="-78"/>
                        </a:rPr>
                        <a:t>عنوان متغير</a:t>
                      </a:r>
                      <a:endParaRPr lang="en-US" sz="1200" b="1" dirty="0">
                        <a:solidFill>
                          <a:srgbClr val="C00000"/>
                        </a:solidFill>
                        <a:latin typeface="Times New Roman"/>
                        <a:ea typeface="Times New Roman"/>
                        <a:cs typeface="B Koodak" pitchFamily="2" charset="-78"/>
                      </a:endParaRPr>
                    </a:p>
                  </a:txBody>
                  <a:tcPr marL="27006" marR="27006" marT="0" marB="0" anchor="ctr">
                    <a:solidFill>
                      <a:srgbClr val="FFFFCC"/>
                    </a:solidFill>
                  </a:tcPr>
                </a:tc>
                <a:tc gridSpan="2">
                  <a:txBody>
                    <a:bodyPr/>
                    <a:lstStyle/>
                    <a:p>
                      <a:pPr marL="0" marR="0" algn="ctr" rtl="1">
                        <a:spcBef>
                          <a:spcPts val="0"/>
                        </a:spcBef>
                        <a:spcAft>
                          <a:spcPts val="0"/>
                        </a:spcAft>
                      </a:pPr>
                      <a:r>
                        <a:rPr lang="ar-SA" sz="1200" b="1" dirty="0">
                          <a:cs typeface="B Koodak" pitchFamily="2" charset="-78"/>
                        </a:rPr>
                        <a:t>نوع متغير</a:t>
                      </a:r>
                      <a:endParaRPr lang="en-US" sz="1200" b="1" dirty="0">
                        <a:solidFill>
                          <a:srgbClr val="C00000"/>
                        </a:solidFill>
                        <a:latin typeface="Times New Roman"/>
                        <a:ea typeface="Times New Roman"/>
                        <a:cs typeface="B Koodak" pitchFamily="2" charset="-78"/>
                      </a:endParaRPr>
                    </a:p>
                  </a:txBody>
                  <a:tcPr marL="27006" marR="27006" marT="0" marB="0" anchor="ctr">
                    <a:solidFill>
                      <a:srgbClr val="FFFFCC"/>
                    </a:solidFill>
                  </a:tcPr>
                </a:tc>
                <a:tc hMerge="1">
                  <a:txBody>
                    <a:bodyPr/>
                    <a:lstStyle/>
                    <a:p>
                      <a:endParaRPr lang="en-US"/>
                    </a:p>
                  </a:txBody>
                  <a:tcPr/>
                </a:tc>
                <a:tc gridSpan="2">
                  <a:txBody>
                    <a:bodyPr/>
                    <a:lstStyle/>
                    <a:p>
                      <a:pPr marL="0" marR="0" algn="ctr" rtl="1">
                        <a:spcBef>
                          <a:spcPts val="0"/>
                        </a:spcBef>
                        <a:spcAft>
                          <a:spcPts val="0"/>
                        </a:spcAft>
                      </a:pPr>
                      <a:r>
                        <a:rPr lang="ar-SA" sz="1200" b="1">
                          <a:cs typeface="B Koodak" pitchFamily="2" charset="-78"/>
                        </a:rPr>
                        <a:t>كمي</a:t>
                      </a:r>
                      <a:endParaRPr lang="en-US" sz="1200" b="1">
                        <a:solidFill>
                          <a:srgbClr val="C00000"/>
                        </a:solidFill>
                        <a:latin typeface="Times New Roman"/>
                        <a:ea typeface="Times New Roman"/>
                        <a:cs typeface="B Koodak" pitchFamily="2" charset="-78"/>
                      </a:endParaRPr>
                    </a:p>
                  </a:txBody>
                  <a:tcPr marL="27006" marR="27006" marT="0" marB="0" anchor="ctr">
                    <a:solidFill>
                      <a:srgbClr val="FFFFCC"/>
                    </a:solidFill>
                  </a:tcPr>
                </a:tc>
                <a:tc hMerge="1">
                  <a:txBody>
                    <a:bodyPr/>
                    <a:lstStyle/>
                    <a:p>
                      <a:endParaRPr lang="en-US"/>
                    </a:p>
                  </a:txBody>
                  <a:tcPr/>
                </a:tc>
                <a:tc gridSpan="2">
                  <a:txBody>
                    <a:bodyPr/>
                    <a:lstStyle/>
                    <a:p>
                      <a:pPr marL="0" marR="0" algn="ctr" rtl="1">
                        <a:spcBef>
                          <a:spcPts val="0"/>
                        </a:spcBef>
                        <a:spcAft>
                          <a:spcPts val="0"/>
                        </a:spcAft>
                      </a:pPr>
                      <a:r>
                        <a:rPr lang="ar-SA" sz="1200" b="1">
                          <a:cs typeface="B Koodak" pitchFamily="2" charset="-78"/>
                        </a:rPr>
                        <a:t>كيفي</a:t>
                      </a:r>
                      <a:endParaRPr lang="en-US" sz="1200" b="1">
                        <a:solidFill>
                          <a:srgbClr val="C00000"/>
                        </a:solidFill>
                        <a:latin typeface="Times New Roman"/>
                        <a:ea typeface="Times New Roman"/>
                        <a:cs typeface="B Koodak" pitchFamily="2" charset="-78"/>
                      </a:endParaRPr>
                    </a:p>
                  </a:txBody>
                  <a:tcPr marL="27006" marR="27006" marT="0" marB="0" anchor="ctr">
                    <a:solidFill>
                      <a:srgbClr val="FFFFCC"/>
                    </a:solidFill>
                  </a:tcPr>
                </a:tc>
                <a:tc hMerge="1">
                  <a:txBody>
                    <a:bodyPr/>
                    <a:lstStyle/>
                    <a:p>
                      <a:endParaRPr lang="en-US"/>
                    </a:p>
                  </a:txBody>
                  <a:tcPr/>
                </a:tc>
                <a:tc rowSpan="2">
                  <a:txBody>
                    <a:bodyPr/>
                    <a:lstStyle/>
                    <a:p>
                      <a:pPr marL="0" marR="0" algn="ctr" rtl="1">
                        <a:spcBef>
                          <a:spcPts val="0"/>
                        </a:spcBef>
                        <a:spcAft>
                          <a:spcPts val="0"/>
                        </a:spcAft>
                      </a:pPr>
                      <a:r>
                        <a:rPr lang="ar-SA" sz="1200" b="1" dirty="0">
                          <a:cs typeface="B Koodak" pitchFamily="2" charset="-78"/>
                        </a:rPr>
                        <a:t>تعريف علمي - عملي</a:t>
                      </a:r>
                      <a:endParaRPr lang="en-US" sz="1200" b="1" dirty="0">
                        <a:solidFill>
                          <a:srgbClr val="C00000"/>
                        </a:solidFill>
                        <a:latin typeface="Times New Roman"/>
                        <a:ea typeface="Times New Roman"/>
                        <a:cs typeface="B Koodak" pitchFamily="2" charset="-78"/>
                      </a:endParaRPr>
                    </a:p>
                  </a:txBody>
                  <a:tcPr marL="27006" marR="27006" marT="0" marB="0" anchor="ctr">
                    <a:solidFill>
                      <a:srgbClr val="FFFFCC"/>
                    </a:solidFill>
                  </a:tcPr>
                </a:tc>
                <a:tc rowSpan="2">
                  <a:txBody>
                    <a:bodyPr/>
                    <a:lstStyle/>
                    <a:p>
                      <a:pPr marL="0" marR="0" algn="ctr" rtl="1">
                        <a:spcBef>
                          <a:spcPts val="0"/>
                        </a:spcBef>
                        <a:spcAft>
                          <a:spcPts val="0"/>
                        </a:spcAft>
                      </a:pPr>
                      <a:r>
                        <a:rPr lang="ar-SA" sz="1200" b="1" dirty="0">
                          <a:cs typeface="B Koodak" pitchFamily="2" charset="-78"/>
                        </a:rPr>
                        <a:t>نحوه اندازه گيري</a:t>
                      </a:r>
                      <a:endParaRPr lang="en-US" sz="1200" b="1" dirty="0">
                        <a:solidFill>
                          <a:srgbClr val="C00000"/>
                        </a:solidFill>
                        <a:latin typeface="Times New Roman"/>
                        <a:ea typeface="Times New Roman"/>
                        <a:cs typeface="B Koodak" pitchFamily="2" charset="-78"/>
                      </a:endParaRPr>
                    </a:p>
                  </a:txBody>
                  <a:tcPr marL="27006" marR="27006" marT="0" marB="0" anchor="ctr">
                    <a:solidFill>
                      <a:srgbClr val="FFFFCC"/>
                    </a:solidFill>
                  </a:tcPr>
                </a:tc>
                <a:tc rowSpan="2">
                  <a:txBody>
                    <a:bodyPr/>
                    <a:lstStyle/>
                    <a:p>
                      <a:pPr marL="0" marR="0" algn="ctr" rtl="1">
                        <a:spcBef>
                          <a:spcPts val="0"/>
                        </a:spcBef>
                        <a:spcAft>
                          <a:spcPts val="0"/>
                        </a:spcAft>
                      </a:pPr>
                      <a:r>
                        <a:rPr lang="ar-SA" sz="1200" b="1" dirty="0">
                          <a:cs typeface="B Koodak" pitchFamily="2" charset="-78"/>
                        </a:rPr>
                        <a:t>مقياس</a:t>
                      </a:r>
                      <a:endParaRPr lang="en-US" sz="1200" b="1" dirty="0">
                        <a:solidFill>
                          <a:srgbClr val="C00000"/>
                        </a:solidFill>
                        <a:latin typeface="Times New Roman"/>
                        <a:ea typeface="Times New Roman"/>
                        <a:cs typeface="B Koodak" pitchFamily="2" charset="-78"/>
                      </a:endParaRPr>
                    </a:p>
                  </a:txBody>
                  <a:tcPr marL="27006" marR="27006" marT="0" marB="0" anchor="ctr">
                    <a:solidFill>
                      <a:srgbClr val="FFFFCC"/>
                    </a:solidFill>
                  </a:tcPr>
                </a:tc>
              </a:tr>
              <a:tr h="496570">
                <a:tc vMerge="1">
                  <a:txBody>
                    <a:bodyPr/>
                    <a:lstStyle/>
                    <a:p>
                      <a:pPr marL="0" marR="0" algn="ctr" rtl="1">
                        <a:spcBef>
                          <a:spcPts val="0"/>
                        </a:spcBef>
                        <a:spcAft>
                          <a:spcPts val="0"/>
                        </a:spcAft>
                      </a:pPr>
                      <a:endParaRPr lang="en-US" sz="1200" b="1" dirty="0">
                        <a:solidFill>
                          <a:srgbClr val="C00000"/>
                        </a:solidFill>
                        <a:latin typeface="Times New Roman"/>
                        <a:ea typeface="Times New Roman"/>
                        <a:cs typeface="B Koodak" pitchFamily="2" charset="-78"/>
                      </a:endParaRPr>
                    </a:p>
                  </a:txBody>
                  <a:tcPr marL="27006" marR="27006" marT="0" marB="0" anchor="ctr">
                    <a:solidFill>
                      <a:srgbClr val="FFFFCC"/>
                    </a:solidFill>
                  </a:tcPr>
                </a:tc>
                <a:tc vMerge="1">
                  <a:txBody>
                    <a:bodyPr/>
                    <a:lstStyle/>
                    <a:p>
                      <a:pPr marL="0" marR="0" algn="ctr" rtl="1">
                        <a:spcBef>
                          <a:spcPts val="0"/>
                        </a:spcBef>
                        <a:spcAft>
                          <a:spcPts val="0"/>
                        </a:spcAft>
                      </a:pPr>
                      <a:endParaRPr lang="en-US" sz="1200" b="1" dirty="0">
                        <a:solidFill>
                          <a:srgbClr val="C00000"/>
                        </a:solidFill>
                        <a:latin typeface="Times New Roman"/>
                        <a:ea typeface="Times New Roman"/>
                        <a:cs typeface="B Koodak" pitchFamily="2" charset="-78"/>
                      </a:endParaRPr>
                    </a:p>
                  </a:txBody>
                  <a:tcPr marL="27006" marR="27006" marT="0" marB="0" anchor="ctr">
                    <a:solidFill>
                      <a:srgbClr val="FFFFCC"/>
                    </a:solidFill>
                  </a:tcPr>
                </a:tc>
                <a:tc>
                  <a:txBody>
                    <a:bodyPr/>
                    <a:lstStyle/>
                    <a:p>
                      <a:pPr marL="71755" marR="71755" algn="ctr" rtl="1">
                        <a:spcBef>
                          <a:spcPts val="0"/>
                        </a:spcBef>
                        <a:spcAft>
                          <a:spcPts val="0"/>
                        </a:spcAft>
                      </a:pPr>
                      <a:r>
                        <a:rPr lang="ar-SA" sz="1050" b="1">
                          <a:cs typeface="B Koodak" pitchFamily="2" charset="-78"/>
                        </a:rPr>
                        <a:t>مستقل</a:t>
                      </a:r>
                      <a:endParaRPr lang="en-US" sz="1050" b="1">
                        <a:solidFill>
                          <a:srgbClr val="C00000"/>
                        </a:solidFill>
                        <a:latin typeface="Times New Roman"/>
                        <a:ea typeface="Times New Roman"/>
                        <a:cs typeface="B Koodak" pitchFamily="2" charset="-78"/>
                      </a:endParaRPr>
                    </a:p>
                  </a:txBody>
                  <a:tcPr marL="27006" marR="27006" marT="0" marB="0" vert="vert" anchor="ctr">
                    <a:solidFill>
                      <a:srgbClr val="FFFFCC"/>
                    </a:solidFill>
                  </a:tcPr>
                </a:tc>
                <a:tc>
                  <a:txBody>
                    <a:bodyPr/>
                    <a:lstStyle/>
                    <a:p>
                      <a:pPr marL="71755" marR="71755" algn="ctr" rtl="1">
                        <a:spcBef>
                          <a:spcPts val="0"/>
                        </a:spcBef>
                        <a:spcAft>
                          <a:spcPts val="0"/>
                        </a:spcAft>
                      </a:pPr>
                      <a:r>
                        <a:rPr lang="ar-SA" sz="1050" b="1">
                          <a:cs typeface="B Koodak" pitchFamily="2" charset="-78"/>
                        </a:rPr>
                        <a:t>وابسته</a:t>
                      </a:r>
                      <a:endParaRPr lang="en-US" sz="1050" b="1">
                        <a:solidFill>
                          <a:srgbClr val="C00000"/>
                        </a:solidFill>
                        <a:latin typeface="Times New Roman"/>
                        <a:ea typeface="Times New Roman"/>
                        <a:cs typeface="B Koodak" pitchFamily="2" charset="-78"/>
                      </a:endParaRPr>
                    </a:p>
                  </a:txBody>
                  <a:tcPr marL="27006" marR="27006" marT="0" marB="0" vert="vert" anchor="ctr">
                    <a:solidFill>
                      <a:srgbClr val="FFFFCC"/>
                    </a:solidFill>
                  </a:tcPr>
                </a:tc>
                <a:tc>
                  <a:txBody>
                    <a:bodyPr/>
                    <a:lstStyle/>
                    <a:p>
                      <a:pPr marL="71755" marR="71755" algn="ctr" rtl="1">
                        <a:spcBef>
                          <a:spcPts val="0"/>
                        </a:spcBef>
                        <a:spcAft>
                          <a:spcPts val="0"/>
                        </a:spcAft>
                      </a:pPr>
                      <a:r>
                        <a:rPr lang="ar-SA" sz="1050" b="1">
                          <a:cs typeface="B Koodak" pitchFamily="2" charset="-78"/>
                        </a:rPr>
                        <a:t>پيوسته</a:t>
                      </a:r>
                      <a:endParaRPr lang="en-US" sz="1050" b="1">
                        <a:solidFill>
                          <a:srgbClr val="C00000"/>
                        </a:solidFill>
                        <a:latin typeface="Times New Roman"/>
                        <a:ea typeface="Times New Roman"/>
                        <a:cs typeface="B Koodak" pitchFamily="2" charset="-78"/>
                      </a:endParaRPr>
                    </a:p>
                  </a:txBody>
                  <a:tcPr marL="27006" marR="27006" marT="0" marB="0" vert="vert" anchor="ctr">
                    <a:solidFill>
                      <a:srgbClr val="FFFFCC"/>
                    </a:solidFill>
                  </a:tcPr>
                </a:tc>
                <a:tc>
                  <a:txBody>
                    <a:bodyPr/>
                    <a:lstStyle/>
                    <a:p>
                      <a:pPr marL="71755" marR="71755" algn="ctr" rtl="1">
                        <a:spcBef>
                          <a:spcPts val="0"/>
                        </a:spcBef>
                        <a:spcAft>
                          <a:spcPts val="0"/>
                        </a:spcAft>
                      </a:pPr>
                      <a:r>
                        <a:rPr lang="ar-SA" sz="1050" b="1">
                          <a:cs typeface="B Koodak" pitchFamily="2" charset="-78"/>
                        </a:rPr>
                        <a:t>گسسته</a:t>
                      </a:r>
                      <a:endParaRPr lang="en-US" sz="1050" b="1">
                        <a:solidFill>
                          <a:srgbClr val="C00000"/>
                        </a:solidFill>
                        <a:latin typeface="Times New Roman"/>
                        <a:ea typeface="Times New Roman"/>
                        <a:cs typeface="B Koodak" pitchFamily="2" charset="-78"/>
                      </a:endParaRPr>
                    </a:p>
                  </a:txBody>
                  <a:tcPr marL="27006" marR="27006" marT="0" marB="0" vert="vert" anchor="ctr">
                    <a:solidFill>
                      <a:srgbClr val="FFFFCC"/>
                    </a:solidFill>
                  </a:tcPr>
                </a:tc>
                <a:tc>
                  <a:txBody>
                    <a:bodyPr/>
                    <a:lstStyle/>
                    <a:p>
                      <a:pPr marL="71755" marR="71755" algn="ctr" rtl="1">
                        <a:spcBef>
                          <a:spcPts val="0"/>
                        </a:spcBef>
                        <a:spcAft>
                          <a:spcPts val="0"/>
                        </a:spcAft>
                      </a:pPr>
                      <a:r>
                        <a:rPr lang="ar-SA" sz="1050" b="1" dirty="0">
                          <a:cs typeface="B Koodak" pitchFamily="2" charset="-78"/>
                        </a:rPr>
                        <a:t>اسمي</a:t>
                      </a:r>
                      <a:endParaRPr lang="en-US" sz="1050" b="1" dirty="0">
                        <a:solidFill>
                          <a:srgbClr val="C00000"/>
                        </a:solidFill>
                        <a:latin typeface="Times New Roman"/>
                        <a:ea typeface="Times New Roman"/>
                        <a:cs typeface="B Koodak" pitchFamily="2" charset="-78"/>
                      </a:endParaRPr>
                    </a:p>
                  </a:txBody>
                  <a:tcPr marL="27006" marR="27006" marT="0" marB="0" vert="vert" anchor="ctr">
                    <a:solidFill>
                      <a:srgbClr val="FFFFCC"/>
                    </a:solidFill>
                  </a:tcPr>
                </a:tc>
                <a:tc>
                  <a:txBody>
                    <a:bodyPr/>
                    <a:lstStyle/>
                    <a:p>
                      <a:pPr marL="71755" marR="71755" algn="ctr" rtl="1">
                        <a:spcBef>
                          <a:spcPts val="0"/>
                        </a:spcBef>
                        <a:spcAft>
                          <a:spcPts val="0"/>
                        </a:spcAft>
                      </a:pPr>
                      <a:r>
                        <a:rPr lang="ar-SA" sz="1050" b="1" dirty="0">
                          <a:cs typeface="B Koodak" pitchFamily="2" charset="-78"/>
                        </a:rPr>
                        <a:t>رتبه‏اي</a:t>
                      </a:r>
                      <a:endParaRPr lang="en-US" sz="1050" b="1" dirty="0">
                        <a:solidFill>
                          <a:srgbClr val="C00000"/>
                        </a:solidFill>
                        <a:latin typeface="Times New Roman"/>
                        <a:ea typeface="Times New Roman"/>
                        <a:cs typeface="B Koodak" pitchFamily="2" charset="-78"/>
                      </a:endParaRPr>
                    </a:p>
                  </a:txBody>
                  <a:tcPr marL="27006" marR="27006" marT="0" marB="0" vert="vert" anchor="ctr">
                    <a:solidFill>
                      <a:srgbClr val="FFFFCC"/>
                    </a:solidFill>
                  </a:tcPr>
                </a:tc>
                <a:tc vMerge="1">
                  <a:txBody>
                    <a:bodyPr/>
                    <a:lstStyle/>
                    <a:p>
                      <a:pPr marL="0" marR="0" algn="ctr" rtl="1">
                        <a:spcBef>
                          <a:spcPts val="0"/>
                        </a:spcBef>
                        <a:spcAft>
                          <a:spcPts val="0"/>
                        </a:spcAft>
                      </a:pPr>
                      <a:endParaRPr lang="en-US" sz="1200" b="1" dirty="0">
                        <a:solidFill>
                          <a:srgbClr val="C00000"/>
                        </a:solidFill>
                        <a:latin typeface="Times New Roman"/>
                        <a:ea typeface="Times New Roman"/>
                        <a:cs typeface="B Koodak" pitchFamily="2" charset="-78"/>
                      </a:endParaRPr>
                    </a:p>
                  </a:txBody>
                  <a:tcPr marL="27006" marR="27006" marT="0" marB="0" anchor="ctr">
                    <a:solidFill>
                      <a:srgbClr val="FFFFCC"/>
                    </a:solidFill>
                  </a:tcPr>
                </a:tc>
                <a:tc vMerge="1">
                  <a:txBody>
                    <a:bodyPr/>
                    <a:lstStyle/>
                    <a:p>
                      <a:pPr marL="0" marR="0" algn="ctr" rtl="1">
                        <a:spcBef>
                          <a:spcPts val="0"/>
                        </a:spcBef>
                        <a:spcAft>
                          <a:spcPts val="0"/>
                        </a:spcAft>
                      </a:pPr>
                      <a:endParaRPr lang="en-US" sz="1200" b="1" dirty="0">
                        <a:solidFill>
                          <a:srgbClr val="C00000"/>
                        </a:solidFill>
                        <a:latin typeface="Times New Roman"/>
                        <a:ea typeface="Times New Roman"/>
                        <a:cs typeface="B Koodak" pitchFamily="2" charset="-78"/>
                      </a:endParaRPr>
                    </a:p>
                  </a:txBody>
                  <a:tcPr marL="27006" marR="27006" marT="0" marB="0" anchor="ctr">
                    <a:solidFill>
                      <a:srgbClr val="FFFFCC"/>
                    </a:solidFill>
                  </a:tcPr>
                </a:tc>
                <a:tc vMerge="1">
                  <a:txBody>
                    <a:bodyPr/>
                    <a:lstStyle/>
                    <a:p>
                      <a:pPr marL="0" marR="0" algn="ctr" rtl="1">
                        <a:spcBef>
                          <a:spcPts val="0"/>
                        </a:spcBef>
                        <a:spcAft>
                          <a:spcPts val="0"/>
                        </a:spcAft>
                      </a:pPr>
                      <a:endParaRPr lang="en-US" sz="1200" b="1" dirty="0">
                        <a:solidFill>
                          <a:srgbClr val="C00000"/>
                        </a:solidFill>
                        <a:latin typeface="Times New Roman"/>
                        <a:ea typeface="Times New Roman"/>
                        <a:cs typeface="B Koodak" pitchFamily="2" charset="-78"/>
                      </a:endParaRPr>
                    </a:p>
                  </a:txBody>
                  <a:tcPr marL="27006" marR="27006" marT="0" marB="0" anchor="ctr">
                    <a:solidFill>
                      <a:srgbClr val="FFFFCC"/>
                    </a:solidFill>
                  </a:tcPr>
                </a:tc>
              </a:tr>
              <a:tr h="427038">
                <a:tc>
                  <a:txBody>
                    <a:bodyPr/>
                    <a:lstStyle/>
                    <a:p>
                      <a:pPr marL="0" marR="0" algn="ctr" rtl="1">
                        <a:spcBef>
                          <a:spcPts val="0"/>
                        </a:spcBef>
                        <a:spcAft>
                          <a:spcPts val="0"/>
                        </a:spcAft>
                      </a:pPr>
                      <a:r>
                        <a:rPr lang="ar-SA" sz="1200" b="1" dirty="0">
                          <a:cs typeface="B Koodak" pitchFamily="2" charset="-78"/>
                        </a:rPr>
                        <a:t>15</a:t>
                      </a:r>
                      <a:endParaRPr lang="en-US" sz="1200" b="1" dirty="0">
                        <a:latin typeface="Times New Roman"/>
                        <a:ea typeface="Times New Roman"/>
                        <a:cs typeface="B Koodak" pitchFamily="2" charset="-78"/>
                      </a:endParaRPr>
                    </a:p>
                  </a:txBody>
                  <a:tcPr marL="27006" marR="27006" marT="0" marB="0" anchor="ctr"/>
                </a:tc>
                <a:tc>
                  <a:txBody>
                    <a:bodyPr/>
                    <a:lstStyle/>
                    <a:p>
                      <a:pPr marL="0" marR="0" algn="ctr" rtl="1">
                        <a:lnSpc>
                          <a:spcPct val="150000"/>
                        </a:lnSpc>
                        <a:spcBef>
                          <a:spcPts val="0"/>
                        </a:spcBef>
                        <a:spcAft>
                          <a:spcPts val="0"/>
                        </a:spcAft>
                      </a:pPr>
                      <a:r>
                        <a:rPr lang="en-US" sz="1200" b="1" dirty="0" smtClean="0">
                          <a:cs typeface="B Koodak" pitchFamily="2" charset="-78"/>
                        </a:rPr>
                        <a:t>ASCVD</a:t>
                      </a:r>
                      <a:endParaRPr lang="en-US" sz="1200" b="1" dirty="0">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dirty="0">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cs typeface="B Koodak" pitchFamily="2" charset="-78"/>
                        </a:rPr>
                        <a:t>*</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dirty="0">
                          <a:cs typeface="B Koodak" pitchFamily="2" charset="-78"/>
                        </a:rPr>
                        <a:t>*</a:t>
                      </a:r>
                      <a:endParaRPr lang="en-US" sz="1200" b="1" dirty="0">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lnSpc>
                          <a:spcPct val="150000"/>
                        </a:lnSpc>
                        <a:spcBef>
                          <a:spcPts val="0"/>
                        </a:spcBef>
                        <a:spcAft>
                          <a:spcPts val="0"/>
                        </a:spcAft>
                      </a:pPr>
                      <a:r>
                        <a:rPr lang="fa-IR" sz="1200" b="1">
                          <a:cs typeface="B Koodak" pitchFamily="2" charset="-78"/>
                        </a:rPr>
                        <a:t>اولین وقوع انفارکتوس میوکارد کشنده و غیر کشنده و سکته مغزی کشنده و غیر کشنده و </a:t>
                      </a:r>
                      <a:r>
                        <a:rPr lang="en-US" sz="1200" b="1">
                          <a:cs typeface="B Koodak" pitchFamily="2" charset="-78"/>
                        </a:rPr>
                        <a:t>revascularization</a:t>
                      </a:r>
                      <a:r>
                        <a:rPr lang="fa-IR" sz="1200" b="1">
                          <a:cs typeface="B Koodak" pitchFamily="2" charset="-78"/>
                        </a:rPr>
                        <a:t> و  آنژین صدری پایدار و غیر پایدار</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dirty="0">
                          <a:cs typeface="B Koodak" pitchFamily="2" charset="-78"/>
                        </a:rPr>
                        <a:t>ثبت پیامد در طول مطالعه</a:t>
                      </a:r>
                      <a:endParaRPr lang="en-US" sz="1200" b="1" dirty="0">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cs typeface="B Koodak" pitchFamily="2" charset="-78"/>
                        </a:rPr>
                        <a:t>دارد –ندارد</a:t>
                      </a:r>
                      <a:endParaRPr lang="en-US" sz="1200" b="1">
                        <a:latin typeface="Times New Roman"/>
                        <a:ea typeface="Times New Roman"/>
                        <a:cs typeface="B Koodak" pitchFamily="2" charset="-78"/>
                      </a:endParaRPr>
                    </a:p>
                  </a:txBody>
                  <a:tcPr marL="27006" marR="27006" marT="0" marB="0" anchor="ctr"/>
                </a:tc>
              </a:tr>
              <a:tr h="246639">
                <a:tc>
                  <a:txBody>
                    <a:bodyPr/>
                    <a:lstStyle/>
                    <a:p>
                      <a:pPr marL="0" marR="0" algn="ctr" rtl="1">
                        <a:spcBef>
                          <a:spcPts val="0"/>
                        </a:spcBef>
                        <a:spcAft>
                          <a:spcPts val="0"/>
                        </a:spcAft>
                      </a:pPr>
                      <a:r>
                        <a:rPr lang="ar-SA" sz="1200" b="1">
                          <a:cs typeface="B Koodak" pitchFamily="2" charset="-78"/>
                        </a:rPr>
                        <a:t>16</a:t>
                      </a:r>
                      <a:endParaRPr lang="en-US" sz="1200" b="1">
                        <a:latin typeface="Times New Roman"/>
                        <a:ea typeface="Times New Roman"/>
                        <a:cs typeface="B Koodak" pitchFamily="2" charset="-78"/>
                      </a:endParaRPr>
                    </a:p>
                  </a:txBody>
                  <a:tcPr marL="27006" marR="27006" marT="0" marB="0" anchor="ctr"/>
                </a:tc>
                <a:tc>
                  <a:txBody>
                    <a:bodyPr/>
                    <a:lstStyle/>
                    <a:p>
                      <a:pPr marL="0" marR="0" algn="ctr" rtl="1">
                        <a:lnSpc>
                          <a:spcPct val="150000"/>
                        </a:lnSpc>
                        <a:spcBef>
                          <a:spcPts val="0"/>
                        </a:spcBef>
                        <a:spcAft>
                          <a:spcPts val="0"/>
                        </a:spcAft>
                      </a:pPr>
                      <a:r>
                        <a:rPr lang="ar-SA" sz="1200" b="1">
                          <a:cs typeface="B Koodak" pitchFamily="2" charset="-78"/>
                        </a:rPr>
                        <a:t>مرگ کلی</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cs typeface="B Koodak" pitchFamily="2" charset="-78"/>
                        </a:rPr>
                        <a:t>*</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cs typeface="B Koodak" pitchFamily="2" charset="-78"/>
                        </a:rPr>
                        <a:t>*</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lnSpc>
                          <a:spcPct val="150000"/>
                        </a:lnSpc>
                        <a:spcBef>
                          <a:spcPts val="0"/>
                        </a:spcBef>
                        <a:spcAft>
                          <a:spcPts val="0"/>
                        </a:spcAft>
                      </a:pPr>
                      <a:r>
                        <a:rPr lang="ar-SA" sz="1200" b="1">
                          <a:cs typeface="B Koodak" pitchFamily="2" charset="-78"/>
                        </a:rPr>
                        <a:t>فوت فرد مورد مطالعه به هر دلیل ممکن</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cs typeface="B Koodak" pitchFamily="2" charset="-78"/>
                        </a:rPr>
                        <a:t>ثبت مرگ در طول مطالعه</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cs typeface="B Koodak" pitchFamily="2" charset="-78"/>
                        </a:rPr>
                        <a:t>دارد –ندارد</a:t>
                      </a:r>
                      <a:endParaRPr lang="en-US" sz="1200" b="1">
                        <a:latin typeface="Times New Roman"/>
                        <a:ea typeface="Times New Roman"/>
                        <a:cs typeface="B Koodak" pitchFamily="2" charset="-78"/>
                      </a:endParaRPr>
                    </a:p>
                  </a:txBody>
                  <a:tcPr marL="27006" marR="27006" marT="0" marB="0" anchor="ctr"/>
                </a:tc>
              </a:tr>
              <a:tr h="256222">
                <a:tc>
                  <a:txBody>
                    <a:bodyPr/>
                    <a:lstStyle/>
                    <a:p>
                      <a:pPr marL="0" marR="0" algn="ctr" rtl="1">
                        <a:spcBef>
                          <a:spcPts val="0"/>
                        </a:spcBef>
                        <a:spcAft>
                          <a:spcPts val="0"/>
                        </a:spcAft>
                      </a:pPr>
                      <a:r>
                        <a:rPr lang="ar-SA" sz="1200" b="1">
                          <a:cs typeface="B Koodak" pitchFamily="2" charset="-78"/>
                        </a:rPr>
                        <a:t>17</a:t>
                      </a:r>
                      <a:endParaRPr lang="en-US" sz="1200" b="1">
                        <a:latin typeface="Times New Roman"/>
                        <a:ea typeface="Times New Roman"/>
                        <a:cs typeface="B Koodak" pitchFamily="2" charset="-78"/>
                      </a:endParaRPr>
                    </a:p>
                  </a:txBody>
                  <a:tcPr marL="27006" marR="27006" marT="0" marB="0" anchor="ctr"/>
                </a:tc>
                <a:tc>
                  <a:txBody>
                    <a:bodyPr/>
                    <a:lstStyle/>
                    <a:p>
                      <a:pPr marL="0" marR="0" algn="ctr" rtl="1">
                        <a:lnSpc>
                          <a:spcPct val="150000"/>
                        </a:lnSpc>
                        <a:spcBef>
                          <a:spcPts val="0"/>
                        </a:spcBef>
                        <a:spcAft>
                          <a:spcPts val="0"/>
                        </a:spcAft>
                      </a:pPr>
                      <a:r>
                        <a:rPr lang="ar-SA" sz="1200" b="1">
                          <a:cs typeface="B Koodak" pitchFamily="2" charset="-78"/>
                        </a:rPr>
                        <a:t>مرگ به دلایل غیر از </a:t>
                      </a:r>
                      <a:r>
                        <a:rPr lang="en-US" sz="1200" b="1">
                          <a:cs typeface="B Koodak" pitchFamily="2" charset="-78"/>
                        </a:rPr>
                        <a:t>CVD</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cs typeface="B Koodak" pitchFamily="2" charset="-78"/>
                        </a:rPr>
                        <a:t>*</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cs typeface="B Koodak" pitchFamily="2" charset="-78"/>
                        </a:rPr>
                        <a:t>*</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lnSpc>
                          <a:spcPct val="150000"/>
                        </a:lnSpc>
                        <a:spcBef>
                          <a:spcPts val="0"/>
                        </a:spcBef>
                        <a:spcAft>
                          <a:spcPts val="0"/>
                        </a:spcAft>
                      </a:pPr>
                      <a:r>
                        <a:rPr lang="ar-SA" sz="1200" b="1">
                          <a:cs typeface="B Koodak" pitchFamily="2" charset="-78"/>
                        </a:rPr>
                        <a:t>فوت فرد مورد مطالعه به هر دلیل ممکن </a:t>
                      </a:r>
                      <a:r>
                        <a:rPr lang="fa-IR" sz="1200" b="1">
                          <a:cs typeface="B Koodak" pitchFamily="2" charset="-78"/>
                        </a:rPr>
                        <a:t>غیر از </a:t>
                      </a:r>
                      <a:r>
                        <a:rPr lang="en-US" sz="1200" b="1">
                          <a:cs typeface="B Koodak" pitchFamily="2" charset="-78"/>
                        </a:rPr>
                        <a:t>CVD</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cs typeface="B Koodak" pitchFamily="2" charset="-78"/>
                        </a:rPr>
                        <a:t>ثبت مرگ در طول مطالعه</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cs typeface="B Koodak" pitchFamily="2" charset="-78"/>
                        </a:rPr>
                        <a:t>دارد –ندارد</a:t>
                      </a:r>
                      <a:endParaRPr lang="en-US" sz="1200" b="1">
                        <a:latin typeface="Times New Roman"/>
                        <a:ea typeface="Times New Roman"/>
                        <a:cs typeface="B Koodak" pitchFamily="2" charset="-78"/>
                      </a:endParaRPr>
                    </a:p>
                  </a:txBody>
                  <a:tcPr marL="27006" marR="27006" marT="0" marB="0" anchor="ctr"/>
                </a:tc>
              </a:tr>
              <a:tr h="369959">
                <a:tc>
                  <a:txBody>
                    <a:bodyPr/>
                    <a:lstStyle/>
                    <a:p>
                      <a:pPr marL="0" marR="0" algn="ctr" rtl="1">
                        <a:spcBef>
                          <a:spcPts val="0"/>
                        </a:spcBef>
                        <a:spcAft>
                          <a:spcPts val="0"/>
                        </a:spcAft>
                      </a:pPr>
                      <a:r>
                        <a:rPr lang="ar-SA" sz="1200" b="1">
                          <a:cs typeface="B Koodak" pitchFamily="2" charset="-78"/>
                        </a:rPr>
                        <a:t>18</a:t>
                      </a:r>
                      <a:endParaRPr lang="en-US" sz="1200" b="1">
                        <a:latin typeface="Times New Roman"/>
                        <a:ea typeface="Times New Roman"/>
                        <a:cs typeface="B Koodak" pitchFamily="2" charset="-78"/>
                      </a:endParaRPr>
                    </a:p>
                  </a:txBody>
                  <a:tcPr marL="27006" marR="27006" marT="0" marB="0" anchor="ctr"/>
                </a:tc>
                <a:tc>
                  <a:txBody>
                    <a:bodyPr/>
                    <a:lstStyle/>
                    <a:p>
                      <a:pPr marL="0" marR="0" algn="ctr" rtl="1">
                        <a:lnSpc>
                          <a:spcPct val="150000"/>
                        </a:lnSpc>
                        <a:spcBef>
                          <a:spcPts val="0"/>
                        </a:spcBef>
                        <a:spcAft>
                          <a:spcPts val="0"/>
                        </a:spcAft>
                      </a:pPr>
                      <a:r>
                        <a:rPr lang="ar-SA" sz="1200" b="1">
                          <a:cs typeface="B Koodak" pitchFamily="2" charset="-78"/>
                        </a:rPr>
                        <a:t>سیگار</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cs typeface="B Koodak" pitchFamily="2" charset="-78"/>
                        </a:rPr>
                        <a:t>*</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cs typeface="B Koodak" pitchFamily="2" charset="-78"/>
                        </a:rPr>
                        <a:t>*</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lnSpc>
                          <a:spcPct val="150000"/>
                        </a:lnSpc>
                        <a:spcBef>
                          <a:spcPts val="0"/>
                        </a:spcBef>
                        <a:spcAft>
                          <a:spcPts val="0"/>
                        </a:spcAft>
                      </a:pPr>
                      <a:r>
                        <a:rPr lang="fa-IR" sz="1200" b="1" dirty="0" smtClean="0">
                          <a:cs typeface="B Koodak" pitchFamily="2" charset="-78"/>
                        </a:rPr>
                        <a:t>درحال مصرف سیگار یا کمتر از</a:t>
                      </a:r>
                      <a:r>
                        <a:rPr lang="fa-IR" sz="1200" b="1" baseline="0" dirty="0" smtClean="0">
                          <a:cs typeface="B Koodak" pitchFamily="2" charset="-78"/>
                        </a:rPr>
                        <a:t>  یکماه از قطع مصرف سیگارشان گذشته است.</a:t>
                      </a:r>
                      <a:endParaRPr lang="en-US" sz="1200" b="1" dirty="0">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cs typeface="B Koodak" pitchFamily="2" charset="-78"/>
                        </a:rPr>
                        <a:t>پرسشنامه</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cs typeface="B Koodak" pitchFamily="2" charset="-78"/>
                        </a:rPr>
                        <a:t>بلی - خیر</a:t>
                      </a:r>
                      <a:endParaRPr lang="en-US" sz="1200" b="1">
                        <a:latin typeface="Times New Roman"/>
                        <a:ea typeface="Times New Roman"/>
                        <a:cs typeface="B Koodak" pitchFamily="2" charset="-78"/>
                      </a:endParaRPr>
                    </a:p>
                  </a:txBody>
                  <a:tcPr marL="27006" marR="27006" marT="0" marB="0" anchor="ctr"/>
                </a:tc>
              </a:tr>
              <a:tr h="369959">
                <a:tc>
                  <a:txBody>
                    <a:bodyPr/>
                    <a:lstStyle/>
                    <a:p>
                      <a:pPr marL="0" marR="0" algn="ctr" rtl="1">
                        <a:spcBef>
                          <a:spcPts val="0"/>
                        </a:spcBef>
                        <a:spcAft>
                          <a:spcPts val="0"/>
                        </a:spcAft>
                      </a:pPr>
                      <a:r>
                        <a:rPr lang="ar-SA" sz="1200" b="1">
                          <a:cs typeface="B Koodak" pitchFamily="2" charset="-78"/>
                        </a:rPr>
                        <a:t>19</a:t>
                      </a:r>
                      <a:endParaRPr lang="en-US" sz="1200" b="1">
                        <a:latin typeface="Times New Roman"/>
                        <a:ea typeface="Times New Roman"/>
                        <a:cs typeface="B Koodak" pitchFamily="2" charset="-78"/>
                      </a:endParaRPr>
                    </a:p>
                  </a:txBody>
                  <a:tcPr marL="27006" marR="27006" marT="0" marB="0" anchor="ctr"/>
                </a:tc>
                <a:tc>
                  <a:txBody>
                    <a:bodyPr/>
                    <a:lstStyle/>
                    <a:p>
                      <a:pPr marL="0" marR="0" algn="ctr" rtl="1">
                        <a:lnSpc>
                          <a:spcPct val="150000"/>
                        </a:lnSpc>
                        <a:spcBef>
                          <a:spcPts val="0"/>
                        </a:spcBef>
                        <a:spcAft>
                          <a:spcPts val="0"/>
                        </a:spcAft>
                      </a:pPr>
                      <a:r>
                        <a:rPr lang="en-US" sz="1200" b="1" dirty="0" err="1" smtClean="0">
                          <a:cs typeface="B Koodak" pitchFamily="2" charset="-78"/>
                        </a:rPr>
                        <a:t>eGFR</a:t>
                      </a:r>
                      <a:r>
                        <a:rPr lang="fa-IR" sz="1200" b="1" dirty="0" smtClean="0">
                          <a:cs typeface="B Koodak" pitchFamily="2" charset="-78"/>
                        </a:rPr>
                        <a:t> </a:t>
                      </a:r>
                      <a:endParaRPr lang="en-US" sz="1200" b="1" dirty="0">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cs typeface="B Koodak" pitchFamily="2" charset="-78"/>
                        </a:rPr>
                        <a:t>*</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cs typeface="B Koodak" pitchFamily="2" charset="-78"/>
                        </a:rPr>
                        <a:t>*</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lnSpc>
                          <a:spcPct val="150000"/>
                        </a:lnSpc>
                        <a:spcBef>
                          <a:spcPts val="0"/>
                        </a:spcBef>
                        <a:spcAft>
                          <a:spcPts val="0"/>
                        </a:spcAft>
                      </a:pPr>
                      <a:r>
                        <a:rPr lang="fa-IR" sz="1200" b="1" dirty="0">
                          <a:cs typeface="B Koodak" pitchFamily="2" charset="-78"/>
                        </a:rPr>
                        <a:t>طبق فرمول </a:t>
                      </a:r>
                      <a:r>
                        <a:rPr lang="en-US" sz="1200" b="1" dirty="0">
                          <a:cs typeface="B Koodak" pitchFamily="2" charset="-78"/>
                        </a:rPr>
                        <a:t>CKD-EPI </a:t>
                      </a:r>
                      <a:r>
                        <a:rPr lang="fa-IR" sz="1200" b="1" dirty="0">
                          <a:cs typeface="B Koodak" pitchFamily="2" charset="-78"/>
                        </a:rPr>
                        <a:t> محاسبه می </a:t>
                      </a:r>
                      <a:r>
                        <a:rPr lang="fa-IR" sz="1200" b="1" dirty="0" smtClean="0">
                          <a:cs typeface="B Koodak" pitchFamily="2" charset="-78"/>
                        </a:rPr>
                        <a:t>گردد </a:t>
                      </a:r>
                      <a:r>
                        <a:rPr lang="en-US" sz="1200" b="1" dirty="0" smtClean="0">
                          <a:cs typeface="B Koodak" pitchFamily="2" charset="-78"/>
                        </a:rPr>
                        <a:t>GFR</a:t>
                      </a:r>
                      <a:r>
                        <a:rPr lang="fa-IR" sz="1200" b="1" dirty="0" smtClean="0">
                          <a:cs typeface="B Koodak" pitchFamily="2" charset="-78"/>
                        </a:rPr>
                        <a:t> کمتراز60</a:t>
                      </a:r>
                      <a:r>
                        <a:rPr lang="en-US" sz="1200" b="1" dirty="0" smtClean="0">
                          <a:cs typeface="B Koodak" pitchFamily="2" charset="-78"/>
                        </a:rPr>
                        <a:t>ml/min</a:t>
                      </a:r>
                      <a:endParaRPr lang="fa-IR" sz="1200" b="1" dirty="0" smtClean="0">
                        <a:cs typeface="B Koodak" pitchFamily="2" charset="-78"/>
                      </a:endParaRPr>
                    </a:p>
                    <a:p>
                      <a:pPr marL="0" marR="0" algn="ctr" rtl="1">
                        <a:lnSpc>
                          <a:spcPct val="150000"/>
                        </a:lnSpc>
                        <a:spcBef>
                          <a:spcPts val="0"/>
                        </a:spcBef>
                        <a:spcAft>
                          <a:spcPts val="0"/>
                        </a:spcAft>
                      </a:pPr>
                      <a:endParaRPr lang="en-US" sz="1200" b="1" dirty="0">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cs typeface="B Koodak" pitchFamily="2" charset="-78"/>
                        </a:rPr>
                        <a:t>اندازه گیری آزمایشگاهی و محاسبه در فرمول</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fa-IR" sz="1200" b="1">
                          <a:cs typeface="B Koodak" pitchFamily="2" charset="-78"/>
                        </a:rPr>
                        <a:t>میلی لیتر در دقیقه</a:t>
                      </a:r>
                      <a:endParaRPr lang="en-US" sz="1200" b="1">
                        <a:latin typeface="Times New Roman"/>
                        <a:ea typeface="Times New Roman"/>
                        <a:cs typeface="B Koodak" pitchFamily="2" charset="-78"/>
                      </a:endParaRPr>
                    </a:p>
                  </a:txBody>
                  <a:tcPr marL="27006" marR="27006" marT="0" marB="0" anchor="ctr"/>
                </a:tc>
              </a:tr>
              <a:tr h="256222">
                <a:tc>
                  <a:txBody>
                    <a:bodyPr/>
                    <a:lstStyle/>
                    <a:p>
                      <a:pPr marL="0" marR="0" algn="ctr" rtl="1">
                        <a:spcBef>
                          <a:spcPts val="0"/>
                        </a:spcBef>
                        <a:spcAft>
                          <a:spcPts val="0"/>
                        </a:spcAft>
                      </a:pPr>
                      <a:r>
                        <a:rPr lang="ar-SA" sz="1200" b="1">
                          <a:cs typeface="B Koodak" pitchFamily="2" charset="-78"/>
                        </a:rPr>
                        <a:t>20</a:t>
                      </a:r>
                      <a:endParaRPr lang="en-US" sz="1200" b="1">
                        <a:latin typeface="Times New Roman"/>
                        <a:ea typeface="Times New Roman"/>
                        <a:cs typeface="B Koodak" pitchFamily="2" charset="-78"/>
                      </a:endParaRPr>
                    </a:p>
                  </a:txBody>
                  <a:tcPr marL="27006" marR="27006" marT="0" marB="0" anchor="ctr"/>
                </a:tc>
                <a:tc>
                  <a:txBody>
                    <a:bodyPr/>
                    <a:lstStyle/>
                    <a:p>
                      <a:pPr marL="0" marR="0" algn="ctr" rtl="1">
                        <a:lnSpc>
                          <a:spcPct val="150000"/>
                        </a:lnSpc>
                        <a:spcBef>
                          <a:spcPts val="0"/>
                        </a:spcBef>
                        <a:spcAft>
                          <a:spcPts val="0"/>
                        </a:spcAft>
                      </a:pPr>
                      <a:r>
                        <a:rPr lang="en-US" sz="1200" b="1">
                          <a:cs typeface="B Koodak" pitchFamily="2" charset="-78"/>
                        </a:rPr>
                        <a:t>HR</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cs typeface="B Koodak" pitchFamily="2" charset="-78"/>
                        </a:rPr>
                        <a:t>*</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cs typeface="B Koodak" pitchFamily="2" charset="-78"/>
                        </a:rPr>
                        <a:t>*</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lnSpc>
                          <a:spcPct val="150000"/>
                        </a:lnSpc>
                        <a:spcBef>
                          <a:spcPts val="0"/>
                        </a:spcBef>
                        <a:spcAft>
                          <a:spcPts val="0"/>
                        </a:spcAft>
                      </a:pPr>
                      <a:r>
                        <a:rPr lang="ar-SA" sz="1200" b="1">
                          <a:cs typeface="B Koodak" pitchFamily="2" charset="-78"/>
                        </a:rPr>
                        <a:t>تعداد ضربان قلب</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cs typeface="B Koodak" pitchFamily="2" charset="-78"/>
                        </a:rPr>
                        <a:t>اندازه گیری پالس رادیال</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fa-IR" sz="1200" b="1">
                          <a:cs typeface="B Koodak" pitchFamily="2" charset="-78"/>
                        </a:rPr>
                        <a:t>تعداد دردقیقه</a:t>
                      </a:r>
                      <a:endParaRPr lang="en-US" sz="1200" b="1">
                        <a:latin typeface="Times New Roman"/>
                        <a:ea typeface="Times New Roman"/>
                        <a:cs typeface="B Koodak" pitchFamily="2" charset="-78"/>
                      </a:endParaRPr>
                    </a:p>
                  </a:txBody>
                  <a:tcPr marL="27006" marR="27006" marT="0" marB="0" anchor="ctr"/>
                </a:tc>
              </a:tr>
              <a:tr h="1110299">
                <a:tc>
                  <a:txBody>
                    <a:bodyPr/>
                    <a:lstStyle/>
                    <a:p>
                      <a:pPr marL="0" marR="0" algn="ctr" rtl="1">
                        <a:spcBef>
                          <a:spcPts val="0"/>
                        </a:spcBef>
                        <a:spcAft>
                          <a:spcPts val="0"/>
                        </a:spcAft>
                      </a:pPr>
                      <a:r>
                        <a:rPr lang="ar-SA" sz="1200" b="1">
                          <a:cs typeface="B Koodak" pitchFamily="2" charset="-78"/>
                        </a:rPr>
                        <a:t>21</a:t>
                      </a:r>
                      <a:endParaRPr lang="en-US" sz="1200" b="1">
                        <a:latin typeface="Times New Roman"/>
                        <a:ea typeface="Times New Roman"/>
                        <a:cs typeface="B Koodak" pitchFamily="2" charset="-78"/>
                      </a:endParaRPr>
                    </a:p>
                  </a:txBody>
                  <a:tcPr marL="27006" marR="27006" marT="0" marB="0" anchor="ctr"/>
                </a:tc>
                <a:tc>
                  <a:txBody>
                    <a:bodyPr/>
                    <a:lstStyle/>
                    <a:p>
                      <a:pPr marL="0" marR="0" algn="ctr" rtl="1">
                        <a:lnSpc>
                          <a:spcPct val="150000"/>
                        </a:lnSpc>
                        <a:spcBef>
                          <a:spcPts val="0"/>
                        </a:spcBef>
                        <a:spcAft>
                          <a:spcPts val="0"/>
                        </a:spcAft>
                      </a:pPr>
                      <a:r>
                        <a:rPr lang="ar-SA" sz="1200" b="1">
                          <a:cs typeface="B Koodak" pitchFamily="2" charset="-78"/>
                        </a:rPr>
                        <a:t>سابقه فامیلی مثبت</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cs typeface="B Koodak" pitchFamily="2" charset="-78"/>
                        </a:rPr>
                        <a:t>*</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r>
                        <a:rPr lang="ar-SA" sz="1200" b="1">
                          <a:cs typeface="B Koodak" pitchFamily="2" charset="-78"/>
                        </a:rPr>
                        <a:t>*</a:t>
                      </a:r>
                      <a:endParaRPr lang="en-US" sz="1200" b="1">
                        <a:latin typeface="Times New Roman"/>
                        <a:ea typeface="Times New Roman"/>
                        <a:cs typeface="B Koodak" pitchFamily="2" charset="-78"/>
                      </a:endParaRPr>
                    </a:p>
                  </a:txBody>
                  <a:tcPr marL="27006" marR="27006" marT="0" marB="0" anchor="ctr"/>
                </a:tc>
                <a:tc>
                  <a:txBody>
                    <a:bodyPr/>
                    <a:lstStyle/>
                    <a:p>
                      <a:pPr marL="0" marR="0" algn="ctr" rtl="1">
                        <a:spcBef>
                          <a:spcPts val="0"/>
                        </a:spcBef>
                        <a:spcAft>
                          <a:spcPts val="0"/>
                        </a:spcAft>
                      </a:pPr>
                      <a:endParaRPr lang="ar-SA" sz="1200" b="1">
                        <a:latin typeface="Times New Roman"/>
                        <a:ea typeface="Times New Roman"/>
                        <a:cs typeface="B Koodak" pitchFamily="2" charset="-78"/>
                      </a:endParaRPr>
                    </a:p>
                  </a:txBody>
                  <a:tcPr marL="27006" marR="27006" marT="0" marB="0" anchor="ctr"/>
                </a:tc>
                <a:tc>
                  <a:txBody>
                    <a:bodyPr/>
                    <a:lstStyle/>
                    <a:p>
                      <a:pPr marL="0" marR="0" algn="ctr" rtl="1">
                        <a:lnSpc>
                          <a:spcPct val="150000"/>
                        </a:lnSpc>
                        <a:spcBef>
                          <a:spcPts val="0"/>
                        </a:spcBef>
                        <a:spcAft>
                          <a:spcPts val="0"/>
                        </a:spcAft>
                      </a:pPr>
                      <a:r>
                        <a:rPr lang="ar-SA" sz="1200" b="1" dirty="0">
                          <a:cs typeface="B Koodak" pitchFamily="2" charset="-78"/>
                        </a:rPr>
                        <a:t>در افراد درجه اول خانواده سابقه مثبت ایجاد هریک از بیماریهای زیر:</a:t>
                      </a:r>
                      <a:endParaRPr lang="en-US" sz="1200" b="1" dirty="0">
                        <a:cs typeface="B Koodak" pitchFamily="2" charset="-78"/>
                      </a:endParaRPr>
                    </a:p>
                    <a:p>
                      <a:pPr marL="342900" marR="0" lvl="0" indent="-342900" algn="ctr" rtl="0">
                        <a:lnSpc>
                          <a:spcPct val="150000"/>
                        </a:lnSpc>
                        <a:spcBef>
                          <a:spcPts val="0"/>
                        </a:spcBef>
                        <a:spcAft>
                          <a:spcPts val="0"/>
                        </a:spcAft>
                        <a:buFont typeface="+mj-lt"/>
                        <a:buNone/>
                      </a:pPr>
                      <a:r>
                        <a:rPr lang="en-US" sz="1200" b="1" dirty="0" smtClean="0">
                          <a:cs typeface="B Koodak" pitchFamily="2" charset="-78"/>
                        </a:rPr>
                        <a:t>1- Early </a:t>
                      </a:r>
                      <a:r>
                        <a:rPr lang="en-US" sz="1200" b="1" dirty="0">
                          <a:cs typeface="B Koodak" pitchFamily="2" charset="-78"/>
                        </a:rPr>
                        <a:t>CHD(coronary death or MI)</a:t>
                      </a:r>
                    </a:p>
                    <a:p>
                      <a:pPr marL="342900" marR="0" lvl="0" indent="-342900" algn="ctr" rtl="0">
                        <a:lnSpc>
                          <a:spcPct val="150000"/>
                        </a:lnSpc>
                        <a:spcBef>
                          <a:spcPts val="0"/>
                        </a:spcBef>
                        <a:spcAft>
                          <a:spcPts val="0"/>
                        </a:spcAft>
                        <a:buFont typeface="+mj-lt"/>
                        <a:buNone/>
                      </a:pPr>
                      <a:r>
                        <a:rPr lang="en-US" sz="1200" b="1" dirty="0" smtClean="0">
                          <a:cs typeface="B Koodak" pitchFamily="2" charset="-78"/>
                        </a:rPr>
                        <a:t>2- Coronary </a:t>
                      </a:r>
                      <a:r>
                        <a:rPr lang="en-US" sz="1200" b="1" dirty="0">
                          <a:cs typeface="B Koodak" pitchFamily="2" charset="-78"/>
                        </a:rPr>
                        <a:t>revascularization</a:t>
                      </a:r>
                    </a:p>
                    <a:p>
                      <a:pPr marL="0" marR="0" algn="ctr" rtl="1">
                        <a:lnSpc>
                          <a:spcPct val="150000"/>
                        </a:lnSpc>
                        <a:spcBef>
                          <a:spcPts val="0"/>
                        </a:spcBef>
                        <a:spcAft>
                          <a:spcPts val="0"/>
                        </a:spcAft>
                      </a:pPr>
                      <a:r>
                        <a:rPr lang="ar-SA" sz="1100" b="1" dirty="0">
                          <a:cs typeface="B Koodak" pitchFamily="2" charset="-78"/>
                        </a:rPr>
                        <a:t>در زنان کمتر از 65 سالگی ، در مردان کمتر از 55 سالگی</a:t>
                      </a:r>
                      <a:endParaRPr lang="en-US" sz="1100" b="1" dirty="0">
                        <a:latin typeface="Times New Roman"/>
                        <a:ea typeface="Times New Roman"/>
                        <a:cs typeface="B Koodak" pitchFamily="2" charset="-78"/>
                      </a:endParaRPr>
                    </a:p>
                  </a:txBody>
                  <a:tcPr marL="27006" marR="27006" marT="0" marB="0" anchor="ctr"/>
                </a:tc>
                <a:tc>
                  <a:txBody>
                    <a:bodyPr/>
                    <a:lstStyle/>
                    <a:p>
                      <a:pPr marL="0" marR="0" algn="ctr" rtl="1">
                        <a:lnSpc>
                          <a:spcPct val="150000"/>
                        </a:lnSpc>
                        <a:spcBef>
                          <a:spcPts val="0"/>
                        </a:spcBef>
                        <a:spcAft>
                          <a:spcPts val="0"/>
                        </a:spcAft>
                      </a:pPr>
                      <a:r>
                        <a:rPr lang="ar-SA" sz="1200" b="1">
                          <a:cs typeface="B Koodak" pitchFamily="2" charset="-78"/>
                        </a:rPr>
                        <a:t>پرسشنامه</a:t>
                      </a:r>
                      <a:endParaRPr lang="en-US" sz="1200" b="1">
                        <a:latin typeface="Times New Roman"/>
                        <a:ea typeface="Times New Roman"/>
                        <a:cs typeface="B Koodak" pitchFamily="2" charset="-78"/>
                      </a:endParaRPr>
                    </a:p>
                  </a:txBody>
                  <a:tcPr marL="27006" marR="27006" marT="0" marB="0" anchor="ctr"/>
                </a:tc>
                <a:tc>
                  <a:txBody>
                    <a:bodyPr/>
                    <a:lstStyle/>
                    <a:p>
                      <a:pPr marL="0" marR="0" algn="ctr" rtl="1">
                        <a:lnSpc>
                          <a:spcPct val="150000"/>
                        </a:lnSpc>
                        <a:spcBef>
                          <a:spcPts val="0"/>
                        </a:spcBef>
                        <a:spcAft>
                          <a:spcPts val="0"/>
                        </a:spcAft>
                      </a:pPr>
                      <a:r>
                        <a:rPr lang="ar-SA" sz="1200" b="1" dirty="0">
                          <a:cs typeface="B Koodak" pitchFamily="2" charset="-78"/>
                        </a:rPr>
                        <a:t>بلی - خیر</a:t>
                      </a:r>
                      <a:endParaRPr lang="en-US" sz="1200" b="1" dirty="0">
                        <a:latin typeface="Times New Roman"/>
                        <a:ea typeface="Times New Roman"/>
                        <a:cs typeface="B Koodak" pitchFamily="2" charset="-78"/>
                      </a:endParaRPr>
                    </a:p>
                  </a:txBody>
                  <a:tcPr marL="27006" marR="27006" marT="0" marB="0" anchor="ctr"/>
                </a:tc>
              </a:tr>
            </a:tbl>
          </a:graphicData>
        </a:graphic>
      </p:graphicFrame>
      <p:sp>
        <p:nvSpPr>
          <p:cNvPr id="8" name="Slide Number Placeholder 7"/>
          <p:cNvSpPr>
            <a:spLocks noGrp="1"/>
          </p:cNvSpPr>
          <p:nvPr>
            <p:ph type="sldNum" sz="quarter" idx="12"/>
          </p:nvPr>
        </p:nvSpPr>
        <p:spPr/>
        <p:txBody>
          <a:bodyPr/>
          <a:lstStyle/>
          <a:p>
            <a:fld id="{430E3189-A26B-47E6-88FA-F0598B934182}" type="slidenum">
              <a:rPr lang="en-US" smtClean="0">
                <a:solidFill>
                  <a:prstClr val="black">
                    <a:tint val="75000"/>
                  </a:prstClr>
                </a:solidFill>
              </a:rPr>
              <a:pPr/>
              <a:t>19</a:t>
            </a:fld>
            <a:endParaRPr lang="en-US">
              <a:solidFill>
                <a:prstClr val="black">
                  <a:tint val="75000"/>
                </a:prstClr>
              </a:solidFill>
            </a:endParaRPr>
          </a:p>
        </p:txBody>
      </p:sp>
      <p:sp>
        <p:nvSpPr>
          <p:cNvPr id="4" name="Rectangle 3"/>
          <p:cNvSpPr/>
          <p:nvPr/>
        </p:nvSpPr>
        <p:spPr>
          <a:xfrm>
            <a:off x="1600200" y="240268"/>
            <a:ext cx="7162800" cy="369332"/>
          </a:xfrm>
          <a:prstGeom prst="rect">
            <a:avLst/>
          </a:prstGeom>
        </p:spPr>
        <p:txBody>
          <a:bodyPr wrap="square">
            <a:spAutoFit/>
          </a:bodyPr>
          <a:lstStyle/>
          <a:p>
            <a:pPr algn="r" rtl="1"/>
            <a:r>
              <a:rPr lang="fa-IR" dirty="0" smtClean="0">
                <a:solidFill>
                  <a:srgbClr val="C00000"/>
                </a:solidFill>
                <a:effectLst>
                  <a:outerShdw blurRad="38100" dist="38100" dir="2700000" algn="tl">
                    <a:srgbClr val="000000">
                      <a:alpha val="43137"/>
                    </a:srgbClr>
                  </a:outerShdw>
                </a:effectLst>
                <a:cs typeface="B Titr" pitchFamily="2" charset="-78"/>
              </a:rPr>
              <a:t>ادامه </a:t>
            </a:r>
            <a:r>
              <a:rPr lang="ar-SA" dirty="0" smtClean="0">
                <a:solidFill>
                  <a:srgbClr val="C00000"/>
                </a:solidFill>
                <a:effectLst>
                  <a:outerShdw blurRad="38100" dist="38100" dir="2700000" algn="tl">
                    <a:srgbClr val="000000">
                      <a:alpha val="43137"/>
                    </a:srgbClr>
                  </a:outerShdw>
                </a:effectLst>
                <a:cs typeface="B Titr" pitchFamily="2" charset="-78"/>
              </a:rPr>
              <a:t>جدول متغيرها </a:t>
            </a:r>
            <a:r>
              <a:rPr lang="en-US" dirty="0" smtClean="0">
                <a:solidFill>
                  <a:srgbClr val="C00000"/>
                </a:solidFill>
                <a:effectLst>
                  <a:outerShdw blurRad="38100" dist="38100" dir="2700000" algn="tl">
                    <a:srgbClr val="000000">
                      <a:alpha val="43137"/>
                    </a:srgbClr>
                  </a:outerShdw>
                </a:effectLst>
                <a:cs typeface="B Titr" pitchFamily="2" charset="-78"/>
              </a:rPr>
              <a:t>(Variables)</a:t>
            </a:r>
            <a:r>
              <a:rPr lang="fa-IR" dirty="0" smtClean="0">
                <a:solidFill>
                  <a:srgbClr val="C00000"/>
                </a:solidFill>
                <a:effectLst>
                  <a:outerShdw blurRad="38100" dist="38100" dir="2700000" algn="tl">
                    <a:srgbClr val="000000">
                      <a:alpha val="43137"/>
                    </a:srgbClr>
                  </a:outerShdw>
                </a:effectLst>
                <a:cs typeface="B Titr" pitchFamily="2" charset="-78"/>
              </a:rPr>
              <a:t> و تعريف واژه ها </a:t>
            </a:r>
            <a:r>
              <a:rPr lang="en-US" dirty="0" smtClean="0">
                <a:solidFill>
                  <a:srgbClr val="C00000"/>
                </a:solidFill>
                <a:effectLst>
                  <a:outerShdw blurRad="38100" dist="38100" dir="2700000" algn="tl">
                    <a:srgbClr val="000000">
                      <a:alpha val="43137"/>
                    </a:srgbClr>
                  </a:outerShdw>
                </a:effectLst>
                <a:cs typeface="B Titr" pitchFamily="2" charset="-78"/>
              </a:rPr>
              <a:t>(Definition of Terms)</a:t>
            </a:r>
            <a:endParaRPr lang="en-US" dirty="0">
              <a:effectLst>
                <a:outerShdw blurRad="38100" dist="38100" dir="2700000" algn="tl">
                  <a:srgbClr val="000000">
                    <a:alpha val="43137"/>
                  </a:srgbClr>
                </a:outerShdw>
              </a:effectLst>
              <a:cs typeface="B Titr"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304800"/>
            <a:ext cx="6781800" cy="3124200"/>
          </a:xfrm>
        </p:spPr>
        <p:txBody>
          <a:bodyPr>
            <a:noAutofit/>
          </a:bodyPr>
          <a:lstStyle/>
          <a:p>
            <a:pPr algn="ctr" rtl="1">
              <a:lnSpc>
                <a:spcPct val="120000"/>
              </a:lnSpc>
            </a:pPr>
            <a:r>
              <a:rPr lang="ar-SA" sz="3200" b="1" dirty="0" smtClean="0">
                <a:solidFill>
                  <a:schemeClr val="accent3">
                    <a:lumMod val="95000"/>
                  </a:schemeClr>
                </a:solidFill>
                <a:cs typeface="B Titr" pitchFamily="2" charset="-78"/>
              </a:rPr>
              <a:t>برآورد سهم منتسب</a:t>
            </a:r>
            <a:r>
              <a:rPr lang="en-US" sz="3200" b="1" dirty="0" smtClean="0">
                <a:solidFill>
                  <a:schemeClr val="accent3">
                    <a:lumMod val="95000"/>
                  </a:schemeClr>
                </a:solidFill>
                <a:cs typeface="B Titr" pitchFamily="2" charset="-78"/>
              </a:rPr>
              <a:t> </a:t>
            </a:r>
            <a:r>
              <a:rPr lang="fa-IR" sz="3200" b="1" dirty="0" smtClean="0">
                <a:solidFill>
                  <a:schemeClr val="accent3">
                    <a:lumMod val="95000"/>
                  </a:schemeClr>
                </a:solidFill>
                <a:cs typeface="B Titr" pitchFamily="2" charset="-78"/>
              </a:rPr>
              <a:t>علل منتج به </a:t>
            </a:r>
            <a:r>
              <a:rPr lang="fa-IR" sz="3200" b="1" dirty="0" smtClean="0">
                <a:solidFill>
                  <a:schemeClr val="accent3">
                    <a:lumMod val="95000"/>
                  </a:schemeClr>
                </a:solidFill>
                <a:cs typeface="B Titr" pitchFamily="2" charset="-78"/>
              </a:rPr>
              <a:t>بیماری های </a:t>
            </a:r>
            <a:r>
              <a:rPr lang="fa-IR" sz="3200" b="1" dirty="0" smtClean="0">
                <a:solidFill>
                  <a:schemeClr val="accent3">
                    <a:lumMod val="95000"/>
                  </a:schemeClr>
                </a:solidFill>
                <a:cs typeface="B Titr" pitchFamily="2" charset="-78"/>
              </a:rPr>
              <a:t>قلبی عروقی</a:t>
            </a:r>
            <a:r>
              <a:rPr lang="ar-SA" sz="3200" b="1" dirty="0" smtClean="0">
                <a:solidFill>
                  <a:schemeClr val="accent3">
                    <a:lumMod val="95000"/>
                  </a:schemeClr>
                </a:solidFill>
                <a:cs typeface="B Titr" pitchFamily="2" charset="-78"/>
              </a:rPr>
              <a:t> و مرگ در بیماران دیابتی</a:t>
            </a:r>
            <a:r>
              <a:rPr lang="fa-IR" sz="3200" b="1" dirty="0" smtClean="0">
                <a:solidFill>
                  <a:schemeClr val="accent3">
                    <a:lumMod val="95000"/>
                  </a:schemeClr>
                </a:solidFill>
                <a:cs typeface="B Titr" pitchFamily="2" charset="-78"/>
              </a:rPr>
              <a:t> نوع2</a:t>
            </a:r>
            <a:br>
              <a:rPr lang="fa-IR" sz="3200" b="1" dirty="0" smtClean="0">
                <a:solidFill>
                  <a:schemeClr val="accent3">
                    <a:lumMod val="95000"/>
                  </a:schemeClr>
                </a:solidFill>
                <a:cs typeface="B Titr" pitchFamily="2" charset="-78"/>
              </a:rPr>
            </a:br>
            <a:r>
              <a:rPr lang="fa-IR" sz="3200" b="1" dirty="0" smtClean="0">
                <a:solidFill>
                  <a:schemeClr val="accent3">
                    <a:lumMod val="95000"/>
                  </a:schemeClr>
                </a:solidFill>
                <a:cs typeface="B Titr" pitchFamily="2" charset="-78"/>
              </a:rPr>
              <a:t> در </a:t>
            </a:r>
            <a:r>
              <a:rPr lang="fa-IR" sz="3200" b="1" dirty="0" smtClean="0">
                <a:solidFill>
                  <a:schemeClr val="accent3">
                    <a:lumMod val="95000"/>
                  </a:schemeClr>
                </a:solidFill>
                <a:cs typeface="B Titr" pitchFamily="2" charset="-78"/>
              </a:rPr>
              <a:t>طول 10 سال </a:t>
            </a:r>
            <a:r>
              <a:rPr lang="fa-IR" sz="3200" b="1" dirty="0" smtClean="0">
                <a:solidFill>
                  <a:schemeClr val="accent3">
                    <a:lumMod val="95000"/>
                  </a:schemeClr>
                </a:solidFill>
                <a:cs typeface="B Titr" pitchFamily="2" charset="-78"/>
              </a:rPr>
              <a:t>پیگیری </a:t>
            </a:r>
            <a:r>
              <a:rPr lang="fa-IR" sz="3200" b="1" dirty="0" smtClean="0">
                <a:solidFill>
                  <a:schemeClr val="accent3">
                    <a:lumMod val="95000"/>
                  </a:schemeClr>
                </a:solidFill>
                <a:cs typeface="B Titr" pitchFamily="2" charset="-78"/>
              </a:rPr>
              <a:t>در افراد </a:t>
            </a:r>
            <a:r>
              <a:rPr lang="fa-IR" sz="3200" dirty="0" smtClean="0">
                <a:solidFill>
                  <a:schemeClr val="accent3">
                    <a:lumMod val="95000"/>
                  </a:schemeClr>
                </a:solidFill>
                <a:cs typeface="B Titr" pitchFamily="2" charset="-78"/>
              </a:rPr>
              <a:t>بالای 30 سال</a:t>
            </a:r>
            <a:r>
              <a:rPr lang="fa-IR" sz="3200" b="1" dirty="0" smtClean="0">
                <a:solidFill>
                  <a:schemeClr val="accent3">
                    <a:lumMod val="95000"/>
                  </a:schemeClr>
                </a:solidFill>
                <a:cs typeface="B Titr" pitchFamily="2" charset="-78"/>
              </a:rPr>
              <a:t> </a:t>
            </a:r>
            <a:r>
              <a:rPr lang="fa-IR" sz="3200" b="1" dirty="0" smtClean="0">
                <a:solidFill>
                  <a:schemeClr val="accent3">
                    <a:lumMod val="95000"/>
                  </a:schemeClr>
                </a:solidFill>
                <a:cs typeface="B Titr" pitchFamily="2" charset="-78"/>
              </a:rPr>
              <a:t>در مطالعه قند و لیپید تهران</a:t>
            </a:r>
            <a:endParaRPr lang="en-US" sz="3200" b="1" dirty="0">
              <a:effectLst>
                <a:outerShdw blurRad="38100" dist="38100" dir="2700000" algn="tl">
                  <a:srgbClr val="000000">
                    <a:alpha val="43137"/>
                  </a:srgbClr>
                </a:outerShdw>
              </a:effectLst>
              <a:latin typeface="Times New Roman" pitchFamily="18" charset="0"/>
              <a:cs typeface="B Titr" pitchFamily="2" charset="-78"/>
            </a:endParaRPr>
          </a:p>
        </p:txBody>
      </p:sp>
      <p:sp>
        <p:nvSpPr>
          <p:cNvPr id="3" name="Subtitle 2"/>
          <p:cNvSpPr>
            <a:spLocks noGrp="1"/>
          </p:cNvSpPr>
          <p:nvPr>
            <p:ph type="subTitle" idx="1"/>
          </p:nvPr>
        </p:nvSpPr>
        <p:spPr>
          <a:xfrm>
            <a:off x="1295400" y="4419600"/>
            <a:ext cx="7255565" cy="1600200"/>
          </a:xfrm>
        </p:spPr>
        <p:txBody>
          <a:bodyPr>
            <a:normAutofit fontScale="92500" lnSpcReduction="20000"/>
          </a:bodyPr>
          <a:lstStyle/>
          <a:p>
            <a:pPr lvl="1" algn="r" rtl="1">
              <a:lnSpc>
                <a:spcPct val="150000"/>
              </a:lnSpc>
              <a:buClr>
                <a:srgbClr val="9999CC"/>
              </a:buClr>
              <a:buNone/>
            </a:pPr>
            <a:r>
              <a:rPr lang="fa-IR" sz="2200" b="1" dirty="0">
                <a:effectLst>
                  <a:outerShdw blurRad="38100" dist="38100" dir="2700000" algn="tl">
                    <a:srgbClr val="000000">
                      <a:alpha val="43137"/>
                    </a:srgbClr>
                  </a:outerShdw>
                </a:effectLst>
                <a:latin typeface="Times New Roman" pitchFamily="18" charset="0"/>
                <a:cs typeface="B Zar" pitchFamily="2" charset="-78"/>
              </a:rPr>
              <a:t>ارائه دهنده</a:t>
            </a:r>
            <a:r>
              <a:rPr lang="fa-IR" sz="2200" b="1" dirty="0" smtClean="0">
                <a:effectLst>
                  <a:outerShdw blurRad="38100" dist="38100" dir="2700000" algn="tl">
                    <a:srgbClr val="000000">
                      <a:alpha val="43137"/>
                    </a:srgbClr>
                  </a:outerShdw>
                </a:effectLst>
                <a:latin typeface="Times New Roman" pitchFamily="18" charset="0"/>
                <a:cs typeface="B Zar" pitchFamily="2" charset="-78"/>
              </a:rPr>
              <a:t>:    </a:t>
            </a:r>
            <a:r>
              <a:rPr lang="fa-IR" sz="2200" b="1" dirty="0" smtClean="0">
                <a:effectLst>
                  <a:outerShdw blurRad="38100" dist="38100" dir="2700000" algn="tl">
                    <a:srgbClr val="000000">
                      <a:alpha val="43137"/>
                    </a:srgbClr>
                  </a:outerShdw>
                </a:effectLst>
                <a:latin typeface="Times New Roman" pitchFamily="18" charset="0"/>
                <a:cs typeface="B Zar" pitchFamily="2" charset="-78"/>
              </a:rPr>
              <a:t>   </a:t>
            </a:r>
            <a:r>
              <a:rPr lang="fa-IR" sz="2600" b="1" dirty="0" smtClean="0">
                <a:effectLst>
                  <a:outerShdw blurRad="38100" dist="38100" dir="2700000" algn="tl">
                    <a:srgbClr val="000000">
                      <a:alpha val="43137"/>
                    </a:srgbClr>
                  </a:outerShdw>
                </a:effectLst>
                <a:latin typeface="Times New Roman" pitchFamily="18" charset="0"/>
                <a:cs typeface="B Zar" pitchFamily="2" charset="-78"/>
              </a:rPr>
              <a:t>شیلا افشاریان</a:t>
            </a:r>
            <a:r>
              <a:rPr lang="fa-IR" b="1" dirty="0" smtClean="0">
                <a:effectLst>
                  <a:outerShdw blurRad="38100" dist="38100" dir="2700000" algn="tl">
                    <a:srgbClr val="000000">
                      <a:alpha val="43137"/>
                    </a:srgbClr>
                  </a:outerShdw>
                </a:effectLst>
                <a:latin typeface="Times New Roman" pitchFamily="18" charset="0"/>
                <a:cs typeface="B Zar" pitchFamily="2" charset="-78"/>
              </a:rPr>
              <a:t> </a:t>
            </a:r>
            <a:r>
              <a:rPr lang="fa-IR" b="1" dirty="0" smtClean="0">
                <a:effectLst>
                  <a:outerShdw blurRad="38100" dist="38100" dir="2700000" algn="tl">
                    <a:srgbClr val="000000">
                      <a:alpha val="43137"/>
                    </a:srgbClr>
                  </a:outerShdw>
                </a:effectLst>
                <a:latin typeface="Times New Roman" pitchFamily="18" charset="0"/>
                <a:cs typeface="B Zar" pitchFamily="2" charset="-78"/>
              </a:rPr>
              <a:t>  </a:t>
            </a:r>
            <a:r>
              <a:rPr lang="fa-IR" sz="2000" b="1" dirty="0" smtClean="0">
                <a:effectLst>
                  <a:outerShdw blurRad="38100" dist="38100" dir="2700000" algn="tl">
                    <a:srgbClr val="000000">
                      <a:alpha val="43137"/>
                    </a:srgbClr>
                  </a:outerShdw>
                </a:effectLst>
                <a:latin typeface="Times New Roman" pitchFamily="18" charset="0"/>
                <a:cs typeface="B Zar" pitchFamily="2" charset="-78"/>
              </a:rPr>
              <a:t>دستیار </a:t>
            </a:r>
            <a:r>
              <a:rPr lang="fa-IR" sz="2000" b="1" dirty="0">
                <a:effectLst>
                  <a:outerShdw blurRad="38100" dist="38100" dir="2700000" algn="tl">
                    <a:srgbClr val="000000">
                      <a:alpha val="43137"/>
                    </a:srgbClr>
                  </a:outerShdw>
                </a:effectLst>
                <a:latin typeface="Times New Roman" pitchFamily="18" charset="0"/>
                <a:cs typeface="B Zar" pitchFamily="2" charset="-78"/>
              </a:rPr>
              <a:t>فوق تخصصی غدد بالغین</a:t>
            </a:r>
            <a:endParaRPr lang="fa-IR" sz="2400" b="1" dirty="0">
              <a:effectLst>
                <a:outerShdw blurRad="38100" dist="38100" dir="2700000" algn="tl">
                  <a:srgbClr val="000000">
                    <a:alpha val="43137"/>
                  </a:srgbClr>
                </a:outerShdw>
              </a:effectLst>
              <a:latin typeface="Times New Roman" pitchFamily="18" charset="0"/>
              <a:cs typeface="B Zar" pitchFamily="2" charset="-78"/>
            </a:endParaRPr>
          </a:p>
          <a:p>
            <a:pPr lvl="1" algn="r" rtl="1">
              <a:lnSpc>
                <a:spcPct val="150000"/>
              </a:lnSpc>
              <a:buClr>
                <a:srgbClr val="9999CC"/>
              </a:buClr>
            </a:pPr>
            <a:r>
              <a:rPr lang="fa-IR" sz="2200" b="1" dirty="0">
                <a:effectLst>
                  <a:outerShdw blurRad="38100" dist="38100" dir="2700000" algn="tl">
                    <a:srgbClr val="000000">
                      <a:alpha val="43137"/>
                    </a:srgbClr>
                  </a:outerShdw>
                </a:effectLst>
                <a:latin typeface="Times New Roman" pitchFamily="18" charset="0"/>
                <a:cs typeface="B Zar" pitchFamily="2" charset="-78"/>
              </a:rPr>
              <a:t>استاد راهنما</a:t>
            </a:r>
            <a:r>
              <a:rPr lang="fa-IR" sz="2200" b="1" dirty="0" smtClean="0">
                <a:effectLst>
                  <a:outerShdw blurRad="38100" dist="38100" dir="2700000" algn="tl">
                    <a:srgbClr val="000000">
                      <a:alpha val="43137"/>
                    </a:srgbClr>
                  </a:outerShdw>
                </a:effectLst>
                <a:latin typeface="Times New Roman" pitchFamily="18" charset="0"/>
                <a:cs typeface="B Zar" pitchFamily="2" charset="-78"/>
              </a:rPr>
              <a:t>:   </a:t>
            </a:r>
            <a:r>
              <a:rPr lang="fa-IR" sz="2200" b="1" dirty="0" smtClean="0">
                <a:effectLst>
                  <a:outerShdw blurRad="38100" dist="38100" dir="2700000" algn="tl">
                    <a:srgbClr val="000000">
                      <a:alpha val="43137"/>
                    </a:srgbClr>
                  </a:outerShdw>
                </a:effectLst>
                <a:latin typeface="Times New Roman" pitchFamily="18" charset="0"/>
                <a:cs typeface="B Zar" pitchFamily="2" charset="-78"/>
              </a:rPr>
              <a:t>   </a:t>
            </a:r>
            <a:r>
              <a:rPr lang="fa-IR" sz="2400" b="1" dirty="0" smtClean="0">
                <a:effectLst>
                  <a:outerShdw blurRad="38100" dist="38100" dir="2700000" algn="tl">
                    <a:srgbClr val="000000">
                      <a:alpha val="43137"/>
                    </a:srgbClr>
                  </a:outerShdw>
                </a:effectLst>
                <a:latin typeface="Times New Roman" pitchFamily="18" charset="0"/>
                <a:cs typeface="B Zar" pitchFamily="2" charset="-78"/>
              </a:rPr>
              <a:t>دکتر فرزاد حدائق</a:t>
            </a:r>
            <a:endParaRPr lang="fa-IR" sz="2400" b="1" dirty="0">
              <a:effectLst>
                <a:outerShdw blurRad="38100" dist="38100" dir="2700000" algn="tl">
                  <a:srgbClr val="000000">
                    <a:alpha val="43137"/>
                  </a:srgbClr>
                </a:outerShdw>
              </a:effectLst>
              <a:latin typeface="Times New Roman" pitchFamily="18" charset="0"/>
              <a:cs typeface="B Zar" pitchFamily="2" charset="-78"/>
            </a:endParaRPr>
          </a:p>
          <a:p>
            <a:pPr lvl="1" algn="r" rtl="1">
              <a:lnSpc>
                <a:spcPct val="150000"/>
              </a:lnSpc>
              <a:buClr>
                <a:srgbClr val="9999CC"/>
              </a:buClr>
              <a:buNone/>
            </a:pPr>
            <a:r>
              <a:rPr lang="fa-IR" sz="2200" b="1" dirty="0" smtClean="0">
                <a:effectLst>
                  <a:outerShdw blurRad="38100" dist="38100" dir="2700000" algn="tl">
                    <a:srgbClr val="000000">
                      <a:alpha val="43137"/>
                    </a:srgbClr>
                  </a:outerShdw>
                </a:effectLst>
                <a:latin typeface="Times New Roman" pitchFamily="18" charset="0"/>
                <a:cs typeface="B Zar" pitchFamily="2" charset="-78"/>
              </a:rPr>
              <a:t>استاتید </a:t>
            </a:r>
            <a:r>
              <a:rPr lang="fa-IR" sz="2200" b="1" dirty="0">
                <a:effectLst>
                  <a:outerShdw blurRad="38100" dist="38100" dir="2700000" algn="tl">
                    <a:srgbClr val="000000">
                      <a:alpha val="43137"/>
                    </a:srgbClr>
                  </a:outerShdw>
                </a:effectLst>
                <a:latin typeface="Times New Roman" pitchFamily="18" charset="0"/>
                <a:cs typeface="B Zar" pitchFamily="2" charset="-78"/>
              </a:rPr>
              <a:t>مشاور</a:t>
            </a:r>
            <a:r>
              <a:rPr lang="fa-IR" sz="2200" b="1" dirty="0" smtClean="0">
                <a:effectLst>
                  <a:outerShdw blurRad="38100" dist="38100" dir="2700000" algn="tl">
                    <a:srgbClr val="000000">
                      <a:alpha val="43137"/>
                    </a:srgbClr>
                  </a:outerShdw>
                </a:effectLst>
                <a:latin typeface="Times New Roman" pitchFamily="18" charset="0"/>
                <a:cs typeface="B Zar" pitchFamily="2" charset="-78"/>
              </a:rPr>
              <a:t>:  </a:t>
            </a:r>
            <a:r>
              <a:rPr lang="fa-IR" sz="2200" b="1" dirty="0" smtClean="0">
                <a:effectLst>
                  <a:outerShdw blurRad="38100" dist="38100" dir="2700000" algn="tl">
                    <a:srgbClr val="000000">
                      <a:alpha val="43137"/>
                    </a:srgbClr>
                  </a:outerShdw>
                </a:effectLst>
                <a:latin typeface="Times New Roman" pitchFamily="18" charset="0"/>
                <a:cs typeface="B Zar" pitchFamily="2" charset="-78"/>
              </a:rPr>
              <a:t>  </a:t>
            </a:r>
            <a:r>
              <a:rPr lang="fa-IR" sz="2400" b="1" dirty="0" smtClean="0">
                <a:effectLst>
                  <a:outerShdw blurRad="38100" dist="38100" dir="2700000" algn="tl">
                    <a:srgbClr val="000000">
                      <a:alpha val="43137"/>
                    </a:srgbClr>
                  </a:outerShdw>
                </a:effectLst>
                <a:latin typeface="Times New Roman" pitchFamily="18" charset="0"/>
                <a:cs typeface="B Zar" pitchFamily="2" charset="-78"/>
              </a:rPr>
              <a:t>دکتر</a:t>
            </a:r>
            <a:r>
              <a:rPr lang="en-US" sz="2400" b="1" dirty="0" smtClean="0">
                <a:effectLst>
                  <a:outerShdw blurRad="38100" dist="38100" dir="2700000" algn="tl">
                    <a:srgbClr val="000000">
                      <a:alpha val="43137"/>
                    </a:srgbClr>
                  </a:outerShdw>
                </a:effectLst>
                <a:latin typeface="Times New Roman" pitchFamily="18" charset="0"/>
                <a:cs typeface="B Zar" pitchFamily="2" charset="-78"/>
              </a:rPr>
              <a:t> </a:t>
            </a:r>
            <a:r>
              <a:rPr lang="fa-IR" sz="2400" b="1" dirty="0" smtClean="0">
                <a:effectLst>
                  <a:outerShdw blurRad="38100" dist="38100" dir="2700000" algn="tl">
                    <a:srgbClr val="000000">
                      <a:alpha val="43137"/>
                    </a:srgbClr>
                  </a:outerShdw>
                </a:effectLst>
                <a:latin typeface="Times New Roman" pitchFamily="18" charset="0"/>
                <a:cs typeface="B Zar" pitchFamily="2" charset="-78"/>
              </a:rPr>
              <a:t>سیامک معینی و دکتر اکبرپور</a:t>
            </a:r>
            <a:endParaRPr lang="en-US" sz="2400" b="1" dirty="0">
              <a:effectLst>
                <a:outerShdw blurRad="38100" dist="38100" dir="2700000" algn="tl">
                  <a:srgbClr val="000000">
                    <a:alpha val="43137"/>
                  </a:srgbClr>
                </a:outerShdw>
              </a:effectLst>
              <a:latin typeface="Times New Roman" pitchFamily="18" charset="0"/>
              <a:cs typeface="B Zar" pitchFamily="2" charset="-78"/>
            </a:endParaRPr>
          </a:p>
          <a:p>
            <a:pPr algn="r" rtl="1">
              <a:lnSpc>
                <a:spcPct val="150000"/>
              </a:lnSpc>
            </a:pPr>
            <a:endParaRPr lang="en-US" dirty="0">
              <a:solidFill>
                <a:schemeClr val="accent2">
                  <a:lumMod val="50000"/>
                </a:schemeClr>
              </a:solidFill>
              <a:cs typeface="B Zar" pitchFamily="2" charset="-78"/>
            </a:endParaRPr>
          </a:p>
        </p:txBody>
      </p:sp>
    </p:spTree>
    <p:extLst>
      <p:ext uri="{BB962C8B-B14F-4D97-AF65-F5344CB8AC3E}">
        <p14:creationId xmlns="" xmlns:p14="http://schemas.microsoft.com/office/powerpoint/2010/main" val="32595770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0E3189-A26B-47E6-88FA-F0598B934182}" type="slidenum">
              <a:rPr lang="en-US" smtClean="0">
                <a:solidFill>
                  <a:prstClr val="black">
                    <a:tint val="75000"/>
                  </a:prstClr>
                </a:solidFill>
              </a:rPr>
              <a:pPr/>
              <a:t>20</a:t>
            </a:fld>
            <a:endParaRPr lang="en-US">
              <a:solidFill>
                <a:prstClr val="black">
                  <a:tint val="75000"/>
                </a:prstClr>
              </a:solidFill>
            </a:endParaRPr>
          </a:p>
        </p:txBody>
      </p:sp>
      <p:pic>
        <p:nvPicPr>
          <p:cNvPr id="1027" name="Picture 3"/>
          <p:cNvPicPr>
            <a:picLocks noChangeAspect="1" noChangeArrowheads="1"/>
          </p:cNvPicPr>
          <p:nvPr/>
        </p:nvPicPr>
        <p:blipFill>
          <a:blip r:embed="rId2">
            <a:lum bright="-20000" contrast="40000"/>
          </a:blip>
          <a:srcRect/>
          <a:stretch>
            <a:fillRect/>
          </a:stretch>
        </p:blipFill>
        <p:spPr bwMode="auto">
          <a:xfrm>
            <a:off x="304800" y="1371600"/>
            <a:ext cx="8686800" cy="4724400"/>
          </a:xfrm>
          <a:prstGeom prst="rect">
            <a:avLst/>
          </a:prstGeom>
          <a:ln>
            <a:noFill/>
          </a:ln>
          <a:effectLst>
            <a:outerShdw blurRad="190500" algn="tl" rotWithShape="0">
              <a:srgbClr val="000000">
                <a:alpha val="70000"/>
              </a:srgbClr>
            </a:outerShdw>
          </a:effectLst>
        </p:spPr>
      </p:pic>
      <p:sp useBgFill="1">
        <p:nvSpPr>
          <p:cNvPr id="7" name="Title 3"/>
          <p:cNvSpPr txBox="1">
            <a:spLocks noGrp="1"/>
          </p:cNvSpPr>
          <p:nvPr>
            <p:ph type="title"/>
          </p:nvPr>
        </p:nvSpPr>
        <p:spPr>
          <a:xfrm>
            <a:off x="1371600" y="304800"/>
            <a:ext cx="7010400" cy="685800"/>
          </a:xfrm>
          <a:prstGeom prst="rect">
            <a:avLst/>
          </a:prstGeom>
          <a:effectLst>
            <a:outerShdw blurRad="50800" dist="50800" dir="5400000" algn="ctr" rotWithShape="0">
              <a:srgbClr val="C00000"/>
            </a:outerShdw>
          </a:effectLst>
        </p:spPr>
        <p:txBody>
          <a:bodyPr>
            <a:normAutofit/>
          </a:bodyPr>
          <a:lstStyle>
            <a:lvl1pPr algn="l" rtl="1" eaLnBrk="1" fontAlgn="base" hangingPunct="1">
              <a:spcBef>
                <a:spcPct val="0"/>
              </a:spcBef>
              <a:spcAft>
                <a:spcPct val="0"/>
              </a:spcAft>
              <a:defRPr sz="4400">
                <a:solidFill>
                  <a:schemeClr val="tx1"/>
                </a:solidFill>
                <a:latin typeface="+mj-lt"/>
                <a:ea typeface="+mj-ea"/>
                <a:cs typeface="+mj-cs"/>
              </a:defRPr>
            </a:lvl1pPr>
            <a:lvl2pPr algn="l" rtl="1" eaLnBrk="1" fontAlgn="base" hangingPunct="1">
              <a:spcBef>
                <a:spcPct val="0"/>
              </a:spcBef>
              <a:spcAft>
                <a:spcPct val="0"/>
              </a:spcAft>
              <a:defRPr sz="4400">
                <a:solidFill>
                  <a:schemeClr val="tx1"/>
                </a:solidFill>
                <a:latin typeface="Arial" charset="0"/>
                <a:cs typeface="Arial" charset="0"/>
              </a:defRPr>
            </a:lvl2pPr>
            <a:lvl3pPr algn="l" rtl="1" eaLnBrk="1" fontAlgn="base" hangingPunct="1">
              <a:spcBef>
                <a:spcPct val="0"/>
              </a:spcBef>
              <a:spcAft>
                <a:spcPct val="0"/>
              </a:spcAft>
              <a:defRPr sz="4400">
                <a:solidFill>
                  <a:schemeClr val="tx1"/>
                </a:solidFill>
                <a:latin typeface="Arial" charset="0"/>
                <a:cs typeface="Arial" charset="0"/>
              </a:defRPr>
            </a:lvl3pPr>
            <a:lvl4pPr algn="l" rtl="1" eaLnBrk="1" fontAlgn="base" hangingPunct="1">
              <a:spcBef>
                <a:spcPct val="0"/>
              </a:spcBef>
              <a:spcAft>
                <a:spcPct val="0"/>
              </a:spcAft>
              <a:defRPr sz="4400">
                <a:solidFill>
                  <a:schemeClr val="tx1"/>
                </a:solidFill>
                <a:latin typeface="Arial" charset="0"/>
                <a:cs typeface="Arial" charset="0"/>
              </a:defRPr>
            </a:lvl4pPr>
            <a:lvl5pPr algn="l" rtl="1" eaLnBrk="1" fontAlgn="base" hangingPunct="1">
              <a:spcBef>
                <a:spcPct val="0"/>
              </a:spcBef>
              <a:spcAft>
                <a:spcPct val="0"/>
              </a:spcAft>
              <a:defRPr sz="4400">
                <a:solidFill>
                  <a:schemeClr val="tx1"/>
                </a:solidFill>
                <a:latin typeface="Arial" charset="0"/>
                <a:cs typeface="Arial" charset="0"/>
              </a:defRPr>
            </a:lvl5pPr>
            <a:lvl6pPr marL="457200" algn="l" rtl="1" eaLnBrk="1" fontAlgn="base" hangingPunct="1">
              <a:spcBef>
                <a:spcPct val="0"/>
              </a:spcBef>
              <a:spcAft>
                <a:spcPct val="0"/>
              </a:spcAft>
              <a:defRPr sz="4400">
                <a:solidFill>
                  <a:schemeClr val="tx1"/>
                </a:solidFill>
                <a:latin typeface="Arial" charset="0"/>
                <a:cs typeface="Arial" charset="0"/>
              </a:defRPr>
            </a:lvl6pPr>
            <a:lvl7pPr marL="914400" algn="l" rtl="1" eaLnBrk="1" fontAlgn="base" hangingPunct="1">
              <a:spcBef>
                <a:spcPct val="0"/>
              </a:spcBef>
              <a:spcAft>
                <a:spcPct val="0"/>
              </a:spcAft>
              <a:defRPr sz="4400">
                <a:solidFill>
                  <a:schemeClr val="tx1"/>
                </a:solidFill>
                <a:latin typeface="Arial" charset="0"/>
                <a:cs typeface="Arial" charset="0"/>
              </a:defRPr>
            </a:lvl7pPr>
            <a:lvl8pPr marL="1371600" algn="l" rtl="1" eaLnBrk="1" fontAlgn="base" hangingPunct="1">
              <a:spcBef>
                <a:spcPct val="0"/>
              </a:spcBef>
              <a:spcAft>
                <a:spcPct val="0"/>
              </a:spcAft>
              <a:defRPr sz="4400">
                <a:solidFill>
                  <a:schemeClr val="tx1"/>
                </a:solidFill>
                <a:latin typeface="Arial" charset="0"/>
                <a:cs typeface="Arial" charset="0"/>
              </a:defRPr>
            </a:lvl8pPr>
            <a:lvl9pPr marL="1828800" algn="l" rtl="1" eaLnBrk="1" fontAlgn="base" hangingPunct="1">
              <a:spcBef>
                <a:spcPct val="0"/>
              </a:spcBef>
              <a:spcAft>
                <a:spcPct val="0"/>
              </a:spcAft>
              <a:defRPr sz="4400">
                <a:solidFill>
                  <a:schemeClr val="tx1"/>
                </a:solidFill>
                <a:latin typeface="Arial" charset="0"/>
                <a:cs typeface="Arial" charset="0"/>
              </a:defRPr>
            </a:lvl9pPr>
          </a:lstStyle>
          <a:p>
            <a:pPr algn="ctr" rtl="0"/>
            <a:r>
              <a:rPr lang="en-US" sz="3200" b="1" dirty="0" smtClean="0">
                <a:solidFill>
                  <a:srgbClr val="C00000"/>
                </a:solidFill>
                <a:effectLst>
                  <a:outerShdw blurRad="38100" dist="38100" dir="2700000" algn="tl">
                    <a:srgbClr val="000000">
                      <a:alpha val="43137"/>
                    </a:srgbClr>
                  </a:outerShdw>
                </a:effectLst>
                <a:latin typeface="Times New Roman" pitchFamily="18" charset="0"/>
                <a:cs typeface="B Titr" pitchFamily="2" charset="-78"/>
              </a:rPr>
              <a:t>ADA 2015 </a:t>
            </a:r>
            <a:r>
              <a:rPr lang="fa-IR" sz="2800" dirty="0" smtClean="0">
                <a:solidFill>
                  <a:srgbClr val="C00000"/>
                </a:solidFill>
                <a:effectLst>
                  <a:outerShdw blurRad="38100" dist="38100" dir="2700000" algn="tl">
                    <a:srgbClr val="000000">
                      <a:alpha val="43137"/>
                    </a:srgbClr>
                  </a:outerShdw>
                </a:effectLst>
                <a:latin typeface="Times New Roman" pitchFamily="18" charset="0"/>
                <a:cs typeface="B Titr" pitchFamily="2" charset="-78"/>
              </a:rPr>
              <a:t>جدول </a:t>
            </a:r>
            <a:endParaRPr lang="en-US" sz="2800" dirty="0">
              <a:solidFill>
                <a:srgbClr val="C00000"/>
              </a:solidFill>
              <a:effectLst>
                <a:outerShdw blurRad="38100" dist="38100" dir="2700000" algn="tl">
                  <a:srgbClr val="000000">
                    <a:alpha val="43137"/>
                  </a:srgbClr>
                </a:outerShdw>
              </a:effectLst>
              <a:latin typeface="Times New Roman" pitchFamily="18" charset="0"/>
              <a:cs typeface="B Titr"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Title 3"/>
          <p:cNvSpPr>
            <a:spLocks noGrp="1"/>
          </p:cNvSpPr>
          <p:nvPr>
            <p:ph type="title"/>
          </p:nvPr>
        </p:nvSpPr>
        <p:spPr>
          <a:xfrm>
            <a:off x="1600200" y="152400"/>
            <a:ext cx="6705600" cy="762000"/>
          </a:xfrm>
          <a:effectLst>
            <a:outerShdw blurRad="50800" dist="50800" dir="5400000" algn="ctr" rotWithShape="0">
              <a:srgbClr val="C00000"/>
            </a:outerShdw>
          </a:effectLst>
        </p:spPr>
        <p:txBody>
          <a:bodyPr>
            <a:noAutofit/>
          </a:bodyPr>
          <a:lstStyle/>
          <a:p>
            <a:pPr algn="ctr"/>
            <a:r>
              <a:rPr lang="fa-IR" sz="2800" b="1" dirty="0" smtClean="0">
                <a:solidFill>
                  <a:srgbClr val="C00000"/>
                </a:solidFill>
                <a:effectLst/>
                <a:latin typeface="Times New Roman" pitchFamily="18" charset="0"/>
                <a:cs typeface="B Titr" pitchFamily="2" charset="-78"/>
              </a:rPr>
              <a:t>جامعه</a:t>
            </a:r>
            <a:r>
              <a:rPr lang="fa-IR" sz="3200" b="1" dirty="0" smtClean="0">
                <a:solidFill>
                  <a:srgbClr val="C00000"/>
                </a:solidFill>
                <a:effectLst/>
                <a:latin typeface="Times New Roman" pitchFamily="18" charset="0"/>
                <a:cs typeface="B Titr" pitchFamily="2" charset="-78"/>
              </a:rPr>
              <a:t> مورد بررسی</a:t>
            </a:r>
            <a:endParaRPr lang="en-US" sz="3200" b="1" dirty="0">
              <a:solidFill>
                <a:srgbClr val="C00000"/>
              </a:solidFill>
              <a:effectLst/>
              <a:cs typeface="B Titr" pitchFamily="2" charset="-78"/>
            </a:endParaRPr>
          </a:p>
        </p:txBody>
      </p:sp>
      <p:sp>
        <p:nvSpPr>
          <p:cNvPr id="5" name="Content Placeholder 4"/>
          <p:cNvSpPr>
            <a:spLocks noGrp="1"/>
          </p:cNvSpPr>
          <p:nvPr>
            <p:ph idx="1"/>
          </p:nvPr>
        </p:nvSpPr>
        <p:spPr>
          <a:xfrm>
            <a:off x="1371600" y="1219200"/>
            <a:ext cx="7391400" cy="4114800"/>
          </a:xfrm>
        </p:spPr>
        <p:txBody>
          <a:bodyPr>
            <a:noAutofit/>
          </a:bodyPr>
          <a:lstStyle/>
          <a:p>
            <a:pPr algn="justLow" rtl="1">
              <a:buClr>
                <a:srgbClr val="C00000"/>
              </a:buClr>
              <a:buFont typeface="Wingdings" pitchFamily="2" charset="2"/>
              <a:buChar char="§"/>
            </a:pPr>
            <a:r>
              <a:rPr lang="fa-IR" sz="2400" b="1" dirty="0" smtClean="0">
                <a:effectLst>
                  <a:outerShdw blurRad="38100" dist="38100" dir="2700000" algn="tl">
                    <a:srgbClr val="000000">
                      <a:alpha val="43137"/>
                    </a:srgbClr>
                  </a:outerShdw>
                </a:effectLst>
                <a:cs typeface="B Koodak" pitchFamily="2" charset="-78"/>
              </a:rPr>
              <a:t>دیابت در این مطالعه بر اساس </a:t>
            </a:r>
            <a:r>
              <a:rPr lang="fa-IR" sz="2400" b="1" dirty="0" smtClean="0">
                <a:solidFill>
                  <a:srgbClr val="FF0000"/>
                </a:solidFill>
                <a:effectLst>
                  <a:outerShdw blurRad="38100" dist="38100" dir="2700000" algn="tl">
                    <a:srgbClr val="000000">
                      <a:alpha val="43137"/>
                    </a:srgbClr>
                  </a:outerShdw>
                </a:effectLst>
                <a:cs typeface="B Koodak" pitchFamily="2" charset="-78"/>
              </a:rPr>
              <a:t>4 </a:t>
            </a:r>
            <a:r>
              <a:rPr lang="fa-IR" sz="2400" b="1" dirty="0" smtClean="0">
                <a:effectLst>
                  <a:outerShdw blurRad="38100" dist="38100" dir="2700000" algn="tl">
                    <a:srgbClr val="000000">
                      <a:alpha val="43137"/>
                    </a:srgbClr>
                  </a:outerShdw>
                </a:effectLst>
                <a:cs typeface="B Koodak" pitchFamily="2" charset="-78"/>
              </a:rPr>
              <a:t>معیار تعریف شد:</a:t>
            </a:r>
          </a:p>
          <a:p>
            <a:pPr lvl="1" algn="justLow" rtl="1">
              <a:buClr>
                <a:srgbClr val="C00000"/>
              </a:buClr>
              <a:buFont typeface="Wingdings" pitchFamily="2" charset="2"/>
              <a:buChar char="§"/>
            </a:pPr>
            <a:r>
              <a:rPr lang="fa-IR" sz="2200" b="1" dirty="0" smtClean="0">
                <a:effectLst>
                  <a:outerShdw blurRad="38100" dist="38100" dir="2700000" algn="tl">
                    <a:srgbClr val="000000">
                      <a:alpha val="43137"/>
                    </a:srgbClr>
                  </a:outerShdw>
                </a:effectLst>
                <a:cs typeface="B Koodak" pitchFamily="2" charset="-78"/>
              </a:rPr>
              <a:t> دیابتی های </a:t>
            </a:r>
            <a:r>
              <a:rPr lang="fa-IR" sz="2200" b="1" dirty="0" smtClean="0">
                <a:solidFill>
                  <a:srgbClr val="FF0000"/>
                </a:solidFill>
                <a:effectLst>
                  <a:outerShdw blurRad="38100" dist="38100" dir="2700000" algn="tl">
                    <a:srgbClr val="000000">
                      <a:alpha val="43137"/>
                    </a:srgbClr>
                  </a:outerShdw>
                </a:effectLst>
                <a:cs typeface="B Koodak" pitchFamily="2" charset="-78"/>
              </a:rPr>
              <a:t>جدید</a:t>
            </a:r>
            <a:r>
              <a:rPr lang="fa-IR" sz="2200" b="1" dirty="0" smtClean="0">
                <a:effectLst>
                  <a:outerShdw blurRad="38100" dist="38100" dir="2700000" algn="tl">
                    <a:srgbClr val="000000">
                      <a:alpha val="43137"/>
                    </a:srgbClr>
                  </a:outerShdw>
                </a:effectLst>
                <a:cs typeface="B Koodak" pitchFamily="2" charset="-78"/>
              </a:rPr>
              <a:t>: </a:t>
            </a:r>
          </a:p>
          <a:p>
            <a:pPr lvl="2" algn="justLow" rtl="1">
              <a:buClr>
                <a:srgbClr val="C00000"/>
              </a:buClr>
              <a:buFont typeface="Wingdings" pitchFamily="2" charset="2"/>
              <a:buChar char="§"/>
            </a:pPr>
            <a:r>
              <a:rPr lang="fa-IR" sz="2000" dirty="0" smtClean="0">
                <a:effectLst>
                  <a:outerShdw blurRad="38100" dist="38100" dir="2700000" algn="tl">
                    <a:srgbClr val="000000">
                      <a:alpha val="43137"/>
                    </a:srgbClr>
                  </a:outerShdw>
                </a:effectLst>
                <a:cs typeface="B Koodak" pitchFamily="2" charset="-78"/>
              </a:rPr>
              <a:t> افرادی که در ابتدای مطالعه </a:t>
            </a:r>
            <a:r>
              <a:rPr lang="en-US" sz="2000" dirty="0" smtClean="0">
                <a:effectLst>
                  <a:outerShdw blurRad="38100" dist="38100" dir="2700000" algn="tl">
                    <a:srgbClr val="000000">
                      <a:alpha val="43137"/>
                    </a:srgbClr>
                  </a:outerShdw>
                </a:effectLst>
                <a:cs typeface="B Koodak" pitchFamily="2" charset="-78"/>
              </a:rPr>
              <a:t>FBS</a:t>
            </a:r>
            <a:r>
              <a:rPr lang="fa-IR" sz="2000" dirty="0" smtClean="0">
                <a:effectLst>
                  <a:outerShdw blurRad="38100" dist="38100" dir="2700000" algn="tl">
                    <a:srgbClr val="000000">
                      <a:alpha val="43137"/>
                    </a:srgbClr>
                  </a:outerShdw>
                </a:effectLst>
                <a:cs typeface="B Koodak" pitchFamily="2" charset="-78"/>
              </a:rPr>
              <a:t> </a:t>
            </a:r>
            <a:r>
              <a:rPr lang="fa-IR" sz="2000" dirty="0" smtClean="0">
                <a:effectLst>
                  <a:outerShdw blurRad="38100" dist="38100" dir="2700000" algn="tl">
                    <a:srgbClr val="000000">
                      <a:alpha val="43137"/>
                    </a:srgbClr>
                  </a:outerShdw>
                </a:effectLst>
                <a:cs typeface="B Koodak" pitchFamily="2" charset="-78"/>
              </a:rPr>
              <a:t>بزرگتر یا </a:t>
            </a:r>
            <a:r>
              <a:rPr lang="fa-IR" sz="2000" dirty="0" smtClean="0">
                <a:effectLst>
                  <a:outerShdw blurRad="38100" dist="38100" dir="2700000" algn="tl">
                    <a:srgbClr val="000000">
                      <a:alpha val="43137"/>
                    </a:srgbClr>
                  </a:outerShdw>
                </a:effectLst>
                <a:cs typeface="B Koodak" pitchFamily="2" charset="-78"/>
              </a:rPr>
              <a:t>مساوی 126 داشتند یا قند خون دو ساعت</a:t>
            </a:r>
            <a:r>
              <a:rPr lang="en-US" sz="2000" dirty="0" smtClean="0">
                <a:effectLst>
                  <a:outerShdw blurRad="38100" dist="38100" dir="2700000" algn="tl">
                    <a:srgbClr val="000000">
                      <a:alpha val="43137"/>
                    </a:srgbClr>
                  </a:outerShdw>
                </a:effectLst>
                <a:cs typeface="B Koodak" pitchFamily="2" charset="-78"/>
              </a:rPr>
              <a:t> </a:t>
            </a:r>
            <a:r>
              <a:rPr lang="fa-IR" sz="2000" dirty="0" smtClean="0">
                <a:effectLst>
                  <a:outerShdw blurRad="38100" dist="38100" dir="2700000" algn="tl">
                    <a:srgbClr val="000000">
                      <a:alpha val="43137"/>
                    </a:srgbClr>
                  </a:outerShdw>
                </a:effectLst>
                <a:cs typeface="B Koodak" pitchFamily="2" charset="-78"/>
              </a:rPr>
              <a:t>بعد </a:t>
            </a:r>
            <a:r>
              <a:rPr lang="fa-IR" sz="2000" dirty="0" smtClean="0">
                <a:effectLst>
                  <a:outerShdw blurRad="38100" dist="38100" dir="2700000" algn="tl">
                    <a:srgbClr val="000000">
                      <a:alpha val="43137"/>
                    </a:srgbClr>
                  </a:outerShdw>
                </a:effectLst>
                <a:cs typeface="B Koodak" pitchFamily="2" charset="-78"/>
              </a:rPr>
              <a:t>از مصرف </a:t>
            </a:r>
            <a:r>
              <a:rPr lang="fa-IR" sz="2000" dirty="0" smtClean="0">
                <a:effectLst>
                  <a:outerShdw blurRad="38100" dist="38100" dir="2700000" algn="tl">
                    <a:srgbClr val="000000">
                      <a:alpha val="43137"/>
                    </a:srgbClr>
                  </a:outerShdw>
                </a:effectLst>
                <a:cs typeface="B Koodak" pitchFamily="2" charset="-78"/>
              </a:rPr>
              <a:t>گلوکز آنها بیشتر یا مساوی 200 بود </a:t>
            </a:r>
            <a:r>
              <a:rPr lang="fa-IR" u="sng" dirty="0" smtClean="0">
                <a:effectLst>
                  <a:outerShdw blurRad="38100" dist="38100" dir="2700000" algn="tl">
                    <a:srgbClr val="000000">
                      <a:alpha val="43137"/>
                    </a:srgbClr>
                  </a:outerShdw>
                </a:effectLst>
                <a:cs typeface="B Koodak" pitchFamily="2" charset="-78"/>
              </a:rPr>
              <a:t>و</a:t>
            </a:r>
            <a:r>
              <a:rPr lang="fa-IR" dirty="0" smtClean="0">
                <a:effectLst>
                  <a:outerShdw blurRad="38100" dist="38100" dir="2700000" algn="tl">
                    <a:srgbClr val="000000">
                      <a:alpha val="43137"/>
                    </a:srgbClr>
                  </a:outerShdw>
                </a:effectLst>
                <a:cs typeface="B Koodak" pitchFamily="2" charset="-78"/>
              </a:rPr>
              <a:t> </a:t>
            </a:r>
            <a:r>
              <a:rPr lang="fa-IR" sz="2000" dirty="0" smtClean="0">
                <a:effectLst>
                  <a:outerShdw blurRad="38100" dist="38100" dir="2700000" algn="tl">
                    <a:srgbClr val="000000">
                      <a:alpha val="43137"/>
                    </a:srgbClr>
                  </a:outerShdw>
                </a:effectLst>
                <a:cs typeface="B Koodak" pitchFamily="2" charset="-78"/>
              </a:rPr>
              <a:t>مصرف دارو نداشتند </a:t>
            </a:r>
            <a:r>
              <a:rPr lang="fa-IR" dirty="0" smtClean="0">
                <a:effectLst>
                  <a:outerShdw blurRad="38100" dist="38100" dir="2700000" algn="tl">
                    <a:srgbClr val="000000">
                      <a:alpha val="43137"/>
                    </a:srgbClr>
                  </a:outerShdw>
                </a:effectLst>
                <a:cs typeface="B Koodak" pitchFamily="2" charset="-78"/>
              </a:rPr>
              <a:t>و </a:t>
            </a:r>
            <a:r>
              <a:rPr lang="fa-IR" sz="2000" dirty="0" smtClean="0">
                <a:effectLst>
                  <a:outerShdw blurRad="38100" dist="38100" dir="2700000" algn="tl">
                    <a:srgbClr val="000000">
                      <a:alpha val="43137"/>
                    </a:srgbClr>
                  </a:outerShdw>
                </a:effectLst>
                <a:cs typeface="B Koodak" pitchFamily="2" charset="-78"/>
              </a:rPr>
              <a:t> به سئوال اینکه آیا بیماری دیابت داشتید جواب </a:t>
            </a:r>
            <a:r>
              <a:rPr lang="fa-IR" sz="2000" dirty="0" smtClean="0">
                <a:solidFill>
                  <a:srgbClr val="FF0000"/>
                </a:solidFill>
                <a:effectLst>
                  <a:outerShdw blurRad="38100" dist="38100" dir="2700000" algn="tl">
                    <a:srgbClr val="000000">
                      <a:alpha val="43137"/>
                    </a:srgbClr>
                  </a:outerShdw>
                </a:effectLst>
                <a:cs typeface="B Koodak" pitchFamily="2" charset="-78"/>
              </a:rPr>
              <a:t>خیر </a:t>
            </a:r>
            <a:r>
              <a:rPr lang="fa-IR" sz="2000" dirty="0" smtClean="0">
                <a:effectLst>
                  <a:outerShdw blurRad="38100" dist="38100" dir="2700000" algn="tl">
                    <a:srgbClr val="000000">
                      <a:alpha val="43137"/>
                    </a:srgbClr>
                  </a:outerShdw>
                </a:effectLst>
                <a:cs typeface="B Koodak" pitchFamily="2" charset="-78"/>
              </a:rPr>
              <a:t>دادند.</a:t>
            </a:r>
            <a:endParaRPr lang="en-US" sz="2000" b="1" dirty="0" smtClean="0">
              <a:effectLst>
                <a:outerShdw blurRad="38100" dist="38100" dir="2700000" algn="tl">
                  <a:srgbClr val="000000">
                    <a:alpha val="43137"/>
                  </a:srgbClr>
                </a:outerShdw>
              </a:effectLst>
              <a:cs typeface="B Koodak" pitchFamily="2" charset="-78"/>
            </a:endParaRPr>
          </a:p>
          <a:p>
            <a:pPr lvl="1" algn="justLow" rtl="1">
              <a:buClr>
                <a:srgbClr val="C00000"/>
              </a:buClr>
              <a:buFont typeface="Wingdings" pitchFamily="2" charset="2"/>
              <a:buChar char="§"/>
            </a:pPr>
            <a:r>
              <a:rPr lang="fa-IR" sz="2000" b="1" dirty="0" smtClean="0">
                <a:effectLst>
                  <a:outerShdw blurRad="38100" dist="38100" dir="2700000" algn="tl">
                    <a:srgbClr val="000000">
                      <a:alpha val="43137"/>
                    </a:srgbClr>
                  </a:outerShdw>
                </a:effectLst>
                <a:cs typeface="B Koodak" pitchFamily="2" charset="-78"/>
              </a:rPr>
              <a:t> </a:t>
            </a:r>
            <a:r>
              <a:rPr lang="fa-IR" sz="2200" b="1" dirty="0" smtClean="0">
                <a:effectLst>
                  <a:outerShdw blurRad="38100" dist="38100" dir="2700000" algn="tl">
                    <a:srgbClr val="000000">
                      <a:alpha val="43137"/>
                    </a:srgbClr>
                  </a:outerShdw>
                </a:effectLst>
                <a:cs typeface="B Koodak" pitchFamily="2" charset="-78"/>
              </a:rPr>
              <a:t>دیابتی های </a:t>
            </a:r>
            <a:r>
              <a:rPr lang="fa-IR" sz="2200" b="1" dirty="0" smtClean="0">
                <a:solidFill>
                  <a:srgbClr val="FF0000"/>
                </a:solidFill>
                <a:effectLst>
                  <a:outerShdw blurRad="38100" dist="38100" dir="2700000" algn="tl">
                    <a:srgbClr val="000000">
                      <a:alpha val="43137"/>
                    </a:srgbClr>
                  </a:outerShdw>
                </a:effectLst>
                <a:cs typeface="B Koodak" pitchFamily="2" charset="-78"/>
              </a:rPr>
              <a:t>شناخته شده </a:t>
            </a:r>
            <a:r>
              <a:rPr lang="fa-IR" sz="2200" b="1" dirty="0" smtClean="0">
                <a:effectLst>
                  <a:outerShdw blurRad="38100" dist="38100" dir="2700000" algn="tl">
                    <a:srgbClr val="000000">
                      <a:alpha val="43137"/>
                    </a:srgbClr>
                  </a:outerShdw>
                </a:effectLst>
                <a:cs typeface="B Koodak" pitchFamily="2" charset="-78"/>
              </a:rPr>
              <a:t>: </a:t>
            </a:r>
          </a:p>
          <a:p>
            <a:pPr lvl="2" algn="justLow" rtl="1">
              <a:buClr>
                <a:srgbClr val="C00000"/>
              </a:buClr>
              <a:buFont typeface="Wingdings" pitchFamily="2" charset="2"/>
              <a:buChar char="§"/>
            </a:pPr>
            <a:r>
              <a:rPr lang="fa-IR" sz="2000" dirty="0" smtClean="0">
                <a:effectLst>
                  <a:outerShdw blurRad="38100" dist="38100" dir="2700000" algn="tl">
                    <a:srgbClr val="000000">
                      <a:alpha val="43137"/>
                    </a:srgbClr>
                  </a:outerShdw>
                </a:effectLst>
                <a:cs typeface="B Koodak" pitchFamily="2" charset="-78"/>
              </a:rPr>
              <a:t> افرادی که مصرف دارو داشتند یا  </a:t>
            </a:r>
          </a:p>
          <a:p>
            <a:pPr lvl="2" algn="justLow" rtl="1">
              <a:buClr>
                <a:srgbClr val="C00000"/>
              </a:buClr>
              <a:buFont typeface="Wingdings" pitchFamily="2" charset="2"/>
              <a:buChar char="§"/>
            </a:pPr>
            <a:r>
              <a:rPr lang="fa-IR" sz="2000" dirty="0" smtClean="0">
                <a:effectLst>
                  <a:outerShdw blurRad="38100" dist="38100" dir="2700000" algn="tl">
                    <a:srgbClr val="000000">
                      <a:alpha val="43137"/>
                    </a:srgbClr>
                  </a:outerShdw>
                </a:effectLst>
                <a:cs typeface="B Koodak" pitchFamily="2" charset="-78"/>
              </a:rPr>
              <a:t>به سئوال اینکه آیا بیماری دیابت داشتند جواب </a:t>
            </a:r>
            <a:r>
              <a:rPr lang="fa-IR" sz="2000" dirty="0" smtClean="0">
                <a:solidFill>
                  <a:srgbClr val="FF0000"/>
                </a:solidFill>
                <a:effectLst>
                  <a:outerShdw blurRad="38100" dist="38100" dir="2700000" algn="tl">
                    <a:srgbClr val="000000">
                      <a:alpha val="43137"/>
                    </a:srgbClr>
                  </a:outerShdw>
                </a:effectLst>
                <a:cs typeface="B Koodak" pitchFamily="2" charset="-78"/>
              </a:rPr>
              <a:t>بلی</a:t>
            </a:r>
            <a:r>
              <a:rPr lang="fa-IR" sz="2000" dirty="0" smtClean="0">
                <a:effectLst>
                  <a:outerShdw blurRad="38100" dist="38100" dir="2700000" algn="tl">
                    <a:srgbClr val="000000">
                      <a:alpha val="43137"/>
                    </a:srgbClr>
                  </a:outerShdw>
                </a:effectLst>
                <a:cs typeface="B Koodak" pitchFamily="2" charset="-78"/>
              </a:rPr>
              <a:t> دادند.</a:t>
            </a:r>
            <a:endParaRPr lang="en-US" sz="2000" dirty="0" smtClean="0">
              <a:effectLst>
                <a:outerShdw blurRad="38100" dist="38100" dir="2700000" algn="tl">
                  <a:srgbClr val="000000">
                    <a:alpha val="43137"/>
                  </a:srgbClr>
                </a:outerShdw>
              </a:effectLst>
              <a:cs typeface="B Koodak" pitchFamily="2" charset="-78"/>
            </a:endParaRPr>
          </a:p>
          <a:p>
            <a:pPr lvl="1" algn="justLow" rtl="1">
              <a:buClr>
                <a:srgbClr val="C00000"/>
              </a:buClr>
              <a:buFont typeface="Wingdings" pitchFamily="2" charset="2"/>
              <a:buChar char="§"/>
            </a:pPr>
            <a:r>
              <a:rPr lang="fa-IR" sz="2200" b="1" dirty="0" smtClean="0">
                <a:effectLst>
                  <a:outerShdw blurRad="38100" dist="38100" dir="2700000" algn="tl">
                    <a:srgbClr val="000000">
                      <a:alpha val="43137"/>
                    </a:srgbClr>
                  </a:outerShdw>
                </a:effectLst>
                <a:cs typeface="B Koodak" pitchFamily="2" charset="-78"/>
              </a:rPr>
              <a:t>کل افراد دیابتی : </a:t>
            </a:r>
          </a:p>
          <a:p>
            <a:pPr lvl="2" algn="justLow" rtl="1">
              <a:buClr>
                <a:srgbClr val="C00000"/>
              </a:buClr>
              <a:buFont typeface="Wingdings" pitchFamily="2" charset="2"/>
              <a:buChar char="§"/>
            </a:pPr>
            <a:r>
              <a:rPr lang="fa-IR" sz="2000" dirty="0" smtClean="0">
                <a:effectLst>
                  <a:outerShdw blurRad="38100" dist="38100" dir="2700000" algn="tl">
                    <a:srgbClr val="000000">
                      <a:alpha val="43137"/>
                    </a:srgbClr>
                  </a:outerShdw>
                </a:effectLst>
                <a:cs typeface="B Koodak" pitchFamily="2" charset="-78"/>
              </a:rPr>
              <a:t> افراد دیابتی جدید +  افراد دیابتی شناخته شده</a:t>
            </a:r>
            <a:r>
              <a:rPr lang="fa-IR" sz="1600" dirty="0" smtClean="0">
                <a:effectLst>
                  <a:outerShdw blurRad="38100" dist="38100" dir="2700000" algn="tl">
                    <a:srgbClr val="000000">
                      <a:alpha val="43137"/>
                    </a:srgbClr>
                  </a:outerShdw>
                </a:effectLst>
                <a:cs typeface="B Koodak" pitchFamily="2" charset="-78"/>
              </a:rPr>
              <a:t> </a:t>
            </a:r>
            <a:endParaRPr lang="en-US" sz="1600" dirty="0" smtClean="0">
              <a:effectLst>
                <a:outerShdw blurRad="38100" dist="38100" dir="2700000" algn="tl">
                  <a:srgbClr val="000000">
                    <a:alpha val="43137"/>
                  </a:srgbClr>
                </a:outerShdw>
              </a:effectLst>
              <a:cs typeface="B Koodak" pitchFamily="2" charset="-78"/>
            </a:endParaRPr>
          </a:p>
          <a:p>
            <a:pPr lvl="1" algn="justLow" rtl="1">
              <a:buClr>
                <a:srgbClr val="C00000"/>
              </a:buClr>
              <a:buFont typeface="Wingdings" pitchFamily="2" charset="2"/>
              <a:buChar char="§"/>
            </a:pPr>
            <a:r>
              <a:rPr lang="fa-IR" sz="2200" dirty="0" smtClean="0">
                <a:effectLst>
                  <a:outerShdw blurRad="38100" dist="38100" dir="2700000" algn="tl">
                    <a:srgbClr val="000000">
                      <a:alpha val="43137"/>
                    </a:srgbClr>
                  </a:outerShdw>
                </a:effectLst>
                <a:cs typeface="B Koodak" pitchFamily="2" charset="-78"/>
              </a:rPr>
              <a:t> لازم به توضیح است در این مطالعه تمامی افراد دیابتی از وردوی فاز 1 و 2 وارد مطالعه شدند</a:t>
            </a:r>
            <a:r>
              <a:rPr lang="fa-IR" sz="2200" b="1" dirty="0" smtClean="0">
                <a:effectLst>
                  <a:outerShdw blurRad="38100" dist="38100" dir="2700000" algn="tl">
                    <a:srgbClr val="000000">
                      <a:alpha val="43137"/>
                    </a:srgbClr>
                  </a:outerShdw>
                </a:effectLst>
                <a:cs typeface="B Koodak" pitchFamily="2" charset="-78"/>
              </a:rPr>
              <a:t>.</a:t>
            </a:r>
          </a:p>
          <a:p>
            <a:pPr algn="justLow" rtl="1">
              <a:buFont typeface="Wingdings" pitchFamily="2" charset="2"/>
              <a:buChar char="§"/>
            </a:pPr>
            <a:endParaRPr lang="en-US" sz="2000" dirty="0" smtClean="0">
              <a:cs typeface="B Koodak" pitchFamily="2" charset="-78"/>
            </a:endParaRPr>
          </a:p>
          <a:p>
            <a:pPr algn="justLow" rtl="1">
              <a:buClr>
                <a:srgbClr val="C00000"/>
              </a:buClr>
              <a:buFont typeface="Wingdings" pitchFamily="2" charset="2"/>
              <a:buChar char="§"/>
            </a:pPr>
            <a:endParaRPr lang="en-US" sz="2000" b="1" dirty="0" smtClean="0">
              <a:cs typeface="B Koodak" pitchFamily="2" charset="-78"/>
            </a:endParaRPr>
          </a:p>
        </p:txBody>
      </p:sp>
      <p:sp>
        <p:nvSpPr>
          <p:cNvPr id="6" name="Slide Number Placeholder 5"/>
          <p:cNvSpPr>
            <a:spLocks noGrp="1"/>
          </p:cNvSpPr>
          <p:nvPr>
            <p:ph type="sldNum" sz="quarter" idx="12"/>
          </p:nvPr>
        </p:nvSpPr>
        <p:spPr/>
        <p:txBody>
          <a:bodyPr/>
          <a:lstStyle/>
          <a:p>
            <a:fld id="{430E3189-A26B-47E6-88FA-F0598B934182}" type="slidenum">
              <a:rPr lang="en-US" smtClean="0">
                <a:solidFill>
                  <a:prstClr val="black">
                    <a:tint val="75000"/>
                  </a:prstClr>
                </a:solidFill>
              </a:rPr>
              <a:pPr/>
              <a:t>21</a:t>
            </a:fld>
            <a:endParaRPr lang="en-US">
              <a:solidFill>
                <a:prstClr val="black">
                  <a:tint val="75000"/>
                </a:prstClr>
              </a:solidFill>
            </a:endParaRPr>
          </a:p>
        </p:txBody>
      </p:sp>
    </p:spTree>
    <p:extLst>
      <p:ext uri="{BB962C8B-B14F-4D97-AF65-F5344CB8AC3E}">
        <p14:creationId xmlns="" xmlns:p14="http://schemas.microsoft.com/office/powerpoint/2010/main" val="99999093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 name="Title 3"/>
          <p:cNvSpPr txBox="1">
            <a:spLocks noGrp="1"/>
          </p:cNvSpPr>
          <p:nvPr>
            <p:ph type="title"/>
          </p:nvPr>
        </p:nvSpPr>
        <p:spPr>
          <a:xfrm>
            <a:off x="1524000" y="76200"/>
            <a:ext cx="7010400" cy="609600"/>
          </a:xfrm>
          <a:prstGeom prst="rect">
            <a:avLst/>
          </a:prstGeom>
          <a:effectLst>
            <a:outerShdw blurRad="50800" dist="50800" dir="5400000" algn="ctr" rotWithShape="0">
              <a:srgbClr val="C00000"/>
            </a:outerShdw>
          </a:effectLst>
        </p:spPr>
        <p:txBody>
          <a:bodyPr>
            <a:normAutofit/>
          </a:bodyPr>
          <a:lstStyle>
            <a:lvl1pPr algn="l" rtl="1" eaLnBrk="1" fontAlgn="base" hangingPunct="1">
              <a:spcBef>
                <a:spcPct val="0"/>
              </a:spcBef>
              <a:spcAft>
                <a:spcPct val="0"/>
              </a:spcAft>
              <a:defRPr sz="4400">
                <a:solidFill>
                  <a:schemeClr val="tx1"/>
                </a:solidFill>
                <a:latin typeface="+mj-lt"/>
                <a:ea typeface="+mj-ea"/>
                <a:cs typeface="+mj-cs"/>
              </a:defRPr>
            </a:lvl1pPr>
            <a:lvl2pPr algn="l" rtl="1" eaLnBrk="1" fontAlgn="base" hangingPunct="1">
              <a:spcBef>
                <a:spcPct val="0"/>
              </a:spcBef>
              <a:spcAft>
                <a:spcPct val="0"/>
              </a:spcAft>
              <a:defRPr sz="4400">
                <a:solidFill>
                  <a:schemeClr val="tx1"/>
                </a:solidFill>
                <a:latin typeface="Arial" charset="0"/>
                <a:cs typeface="Arial" charset="0"/>
              </a:defRPr>
            </a:lvl2pPr>
            <a:lvl3pPr algn="l" rtl="1" eaLnBrk="1" fontAlgn="base" hangingPunct="1">
              <a:spcBef>
                <a:spcPct val="0"/>
              </a:spcBef>
              <a:spcAft>
                <a:spcPct val="0"/>
              </a:spcAft>
              <a:defRPr sz="4400">
                <a:solidFill>
                  <a:schemeClr val="tx1"/>
                </a:solidFill>
                <a:latin typeface="Arial" charset="0"/>
                <a:cs typeface="Arial" charset="0"/>
              </a:defRPr>
            </a:lvl3pPr>
            <a:lvl4pPr algn="l" rtl="1" eaLnBrk="1" fontAlgn="base" hangingPunct="1">
              <a:spcBef>
                <a:spcPct val="0"/>
              </a:spcBef>
              <a:spcAft>
                <a:spcPct val="0"/>
              </a:spcAft>
              <a:defRPr sz="4400">
                <a:solidFill>
                  <a:schemeClr val="tx1"/>
                </a:solidFill>
                <a:latin typeface="Arial" charset="0"/>
                <a:cs typeface="Arial" charset="0"/>
              </a:defRPr>
            </a:lvl4pPr>
            <a:lvl5pPr algn="l" rtl="1" eaLnBrk="1" fontAlgn="base" hangingPunct="1">
              <a:spcBef>
                <a:spcPct val="0"/>
              </a:spcBef>
              <a:spcAft>
                <a:spcPct val="0"/>
              </a:spcAft>
              <a:defRPr sz="4400">
                <a:solidFill>
                  <a:schemeClr val="tx1"/>
                </a:solidFill>
                <a:latin typeface="Arial" charset="0"/>
                <a:cs typeface="Arial" charset="0"/>
              </a:defRPr>
            </a:lvl5pPr>
            <a:lvl6pPr marL="457200" algn="l" rtl="1" eaLnBrk="1" fontAlgn="base" hangingPunct="1">
              <a:spcBef>
                <a:spcPct val="0"/>
              </a:spcBef>
              <a:spcAft>
                <a:spcPct val="0"/>
              </a:spcAft>
              <a:defRPr sz="4400">
                <a:solidFill>
                  <a:schemeClr val="tx1"/>
                </a:solidFill>
                <a:latin typeface="Arial" charset="0"/>
                <a:cs typeface="Arial" charset="0"/>
              </a:defRPr>
            </a:lvl6pPr>
            <a:lvl7pPr marL="914400" algn="l" rtl="1" eaLnBrk="1" fontAlgn="base" hangingPunct="1">
              <a:spcBef>
                <a:spcPct val="0"/>
              </a:spcBef>
              <a:spcAft>
                <a:spcPct val="0"/>
              </a:spcAft>
              <a:defRPr sz="4400">
                <a:solidFill>
                  <a:schemeClr val="tx1"/>
                </a:solidFill>
                <a:latin typeface="Arial" charset="0"/>
                <a:cs typeface="Arial" charset="0"/>
              </a:defRPr>
            </a:lvl7pPr>
            <a:lvl8pPr marL="1371600" algn="l" rtl="1" eaLnBrk="1" fontAlgn="base" hangingPunct="1">
              <a:spcBef>
                <a:spcPct val="0"/>
              </a:spcBef>
              <a:spcAft>
                <a:spcPct val="0"/>
              </a:spcAft>
              <a:defRPr sz="4400">
                <a:solidFill>
                  <a:schemeClr val="tx1"/>
                </a:solidFill>
                <a:latin typeface="Arial" charset="0"/>
                <a:cs typeface="Arial" charset="0"/>
              </a:defRPr>
            </a:lvl8pPr>
            <a:lvl9pPr marL="1828800" algn="l" rtl="1" eaLnBrk="1" fontAlgn="base" hangingPunct="1">
              <a:spcBef>
                <a:spcPct val="0"/>
              </a:spcBef>
              <a:spcAft>
                <a:spcPct val="0"/>
              </a:spcAft>
              <a:defRPr sz="4400">
                <a:solidFill>
                  <a:schemeClr val="tx1"/>
                </a:solidFill>
                <a:latin typeface="Arial" charset="0"/>
                <a:cs typeface="Arial" charset="0"/>
              </a:defRPr>
            </a:lvl9pPr>
          </a:lstStyle>
          <a:p>
            <a:pPr algn="ctr" rtl="0"/>
            <a:r>
              <a:rPr lang="fa-IR" sz="2800" b="1" dirty="0" smtClean="0">
                <a:solidFill>
                  <a:srgbClr val="C00000"/>
                </a:solidFill>
                <a:effectLst/>
                <a:latin typeface="Times New Roman" pitchFamily="18" charset="0"/>
                <a:cs typeface="B Titr" pitchFamily="2" charset="-78"/>
              </a:rPr>
              <a:t>افراد شرکت کننده در مطالعه</a:t>
            </a:r>
            <a:endParaRPr lang="en-US" sz="2800" b="1" dirty="0">
              <a:solidFill>
                <a:srgbClr val="C00000"/>
              </a:solidFill>
              <a:effectLst/>
              <a:latin typeface="Times New Roman" pitchFamily="18" charset="0"/>
              <a:cs typeface="B Titr" pitchFamily="2" charset="-78"/>
            </a:endParaRPr>
          </a:p>
        </p:txBody>
      </p:sp>
      <p:sp>
        <p:nvSpPr>
          <p:cNvPr id="4" name="Slide Number Placeholder 3"/>
          <p:cNvSpPr>
            <a:spLocks noGrp="1"/>
          </p:cNvSpPr>
          <p:nvPr>
            <p:ph type="sldNum" sz="quarter" idx="12"/>
          </p:nvPr>
        </p:nvSpPr>
        <p:spPr/>
        <p:txBody>
          <a:bodyPr/>
          <a:lstStyle/>
          <a:p>
            <a:fld id="{430E3189-A26B-47E6-88FA-F0598B934182}" type="slidenum">
              <a:rPr lang="en-US" smtClean="0">
                <a:solidFill>
                  <a:prstClr val="black">
                    <a:tint val="75000"/>
                  </a:prstClr>
                </a:solidFill>
              </a:rPr>
              <a:pPr/>
              <a:t>22</a:t>
            </a:fld>
            <a:endParaRPr lang="en-US">
              <a:solidFill>
                <a:prstClr val="black">
                  <a:tint val="75000"/>
                </a:prstClr>
              </a:solidFill>
            </a:endParaRPr>
          </a:p>
        </p:txBody>
      </p:sp>
      <p:graphicFrame>
        <p:nvGraphicFramePr>
          <p:cNvPr id="7" name="Diagram 6"/>
          <p:cNvGraphicFramePr/>
          <p:nvPr/>
        </p:nvGraphicFramePr>
        <p:xfrm>
          <a:off x="1219200" y="990600"/>
          <a:ext cx="75438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0E3189-A26B-47E6-88FA-F0598B934182}" type="slidenum">
              <a:rPr lang="en-US" smtClean="0">
                <a:solidFill>
                  <a:prstClr val="black">
                    <a:tint val="75000"/>
                  </a:prstClr>
                </a:solidFill>
              </a:rPr>
              <a:pPr/>
              <a:t>23</a:t>
            </a:fld>
            <a:endParaRPr lang="en-US" dirty="0">
              <a:solidFill>
                <a:prstClr val="black">
                  <a:tint val="75000"/>
                </a:prstClr>
              </a:solidFill>
            </a:endParaRPr>
          </a:p>
        </p:txBody>
      </p:sp>
      <p:sp useBgFill="1">
        <p:nvSpPr>
          <p:cNvPr id="5" name="Title 3"/>
          <p:cNvSpPr txBox="1">
            <a:spLocks noGrp="1"/>
          </p:cNvSpPr>
          <p:nvPr>
            <p:ph type="title"/>
          </p:nvPr>
        </p:nvSpPr>
        <p:spPr>
          <a:xfrm>
            <a:off x="1524000" y="304800"/>
            <a:ext cx="6553200" cy="609600"/>
          </a:xfrm>
          <a:prstGeom prst="rect">
            <a:avLst/>
          </a:prstGeom>
          <a:effectLst>
            <a:outerShdw blurRad="50800" dist="50800" dir="5400000" algn="ctr" rotWithShape="0">
              <a:srgbClr val="C00000"/>
            </a:outerShdw>
          </a:effectLst>
        </p:spPr>
        <p:txBody>
          <a:bodyPr>
            <a:normAutofit fontScale="90000"/>
          </a:bodyPr>
          <a:lstStyle>
            <a:lvl1pPr algn="l" rtl="1" eaLnBrk="1" fontAlgn="base" hangingPunct="1">
              <a:spcBef>
                <a:spcPct val="0"/>
              </a:spcBef>
              <a:spcAft>
                <a:spcPct val="0"/>
              </a:spcAft>
              <a:defRPr sz="4400">
                <a:solidFill>
                  <a:schemeClr val="tx1"/>
                </a:solidFill>
                <a:latin typeface="+mj-lt"/>
                <a:ea typeface="+mj-ea"/>
                <a:cs typeface="+mj-cs"/>
              </a:defRPr>
            </a:lvl1pPr>
            <a:lvl2pPr algn="l" rtl="1" eaLnBrk="1" fontAlgn="base" hangingPunct="1">
              <a:spcBef>
                <a:spcPct val="0"/>
              </a:spcBef>
              <a:spcAft>
                <a:spcPct val="0"/>
              </a:spcAft>
              <a:defRPr sz="4400">
                <a:solidFill>
                  <a:schemeClr val="tx1"/>
                </a:solidFill>
                <a:latin typeface="Arial" charset="0"/>
                <a:cs typeface="Arial" charset="0"/>
              </a:defRPr>
            </a:lvl2pPr>
            <a:lvl3pPr algn="l" rtl="1" eaLnBrk="1" fontAlgn="base" hangingPunct="1">
              <a:spcBef>
                <a:spcPct val="0"/>
              </a:spcBef>
              <a:spcAft>
                <a:spcPct val="0"/>
              </a:spcAft>
              <a:defRPr sz="4400">
                <a:solidFill>
                  <a:schemeClr val="tx1"/>
                </a:solidFill>
                <a:latin typeface="Arial" charset="0"/>
                <a:cs typeface="Arial" charset="0"/>
              </a:defRPr>
            </a:lvl3pPr>
            <a:lvl4pPr algn="l" rtl="1" eaLnBrk="1" fontAlgn="base" hangingPunct="1">
              <a:spcBef>
                <a:spcPct val="0"/>
              </a:spcBef>
              <a:spcAft>
                <a:spcPct val="0"/>
              </a:spcAft>
              <a:defRPr sz="4400">
                <a:solidFill>
                  <a:schemeClr val="tx1"/>
                </a:solidFill>
                <a:latin typeface="Arial" charset="0"/>
                <a:cs typeface="Arial" charset="0"/>
              </a:defRPr>
            </a:lvl4pPr>
            <a:lvl5pPr algn="l" rtl="1" eaLnBrk="1" fontAlgn="base" hangingPunct="1">
              <a:spcBef>
                <a:spcPct val="0"/>
              </a:spcBef>
              <a:spcAft>
                <a:spcPct val="0"/>
              </a:spcAft>
              <a:defRPr sz="4400">
                <a:solidFill>
                  <a:schemeClr val="tx1"/>
                </a:solidFill>
                <a:latin typeface="Arial" charset="0"/>
                <a:cs typeface="Arial" charset="0"/>
              </a:defRPr>
            </a:lvl5pPr>
            <a:lvl6pPr marL="457200" algn="l" rtl="1" eaLnBrk="1" fontAlgn="base" hangingPunct="1">
              <a:spcBef>
                <a:spcPct val="0"/>
              </a:spcBef>
              <a:spcAft>
                <a:spcPct val="0"/>
              </a:spcAft>
              <a:defRPr sz="4400">
                <a:solidFill>
                  <a:schemeClr val="tx1"/>
                </a:solidFill>
                <a:latin typeface="Arial" charset="0"/>
                <a:cs typeface="Arial" charset="0"/>
              </a:defRPr>
            </a:lvl6pPr>
            <a:lvl7pPr marL="914400" algn="l" rtl="1" eaLnBrk="1" fontAlgn="base" hangingPunct="1">
              <a:spcBef>
                <a:spcPct val="0"/>
              </a:spcBef>
              <a:spcAft>
                <a:spcPct val="0"/>
              </a:spcAft>
              <a:defRPr sz="4400">
                <a:solidFill>
                  <a:schemeClr val="tx1"/>
                </a:solidFill>
                <a:latin typeface="Arial" charset="0"/>
                <a:cs typeface="Arial" charset="0"/>
              </a:defRPr>
            </a:lvl7pPr>
            <a:lvl8pPr marL="1371600" algn="l" rtl="1" eaLnBrk="1" fontAlgn="base" hangingPunct="1">
              <a:spcBef>
                <a:spcPct val="0"/>
              </a:spcBef>
              <a:spcAft>
                <a:spcPct val="0"/>
              </a:spcAft>
              <a:defRPr sz="4400">
                <a:solidFill>
                  <a:schemeClr val="tx1"/>
                </a:solidFill>
                <a:latin typeface="Arial" charset="0"/>
                <a:cs typeface="Arial" charset="0"/>
              </a:defRPr>
            </a:lvl8pPr>
            <a:lvl9pPr marL="1828800" algn="l" rtl="1" eaLnBrk="1" fontAlgn="base" hangingPunct="1">
              <a:spcBef>
                <a:spcPct val="0"/>
              </a:spcBef>
              <a:spcAft>
                <a:spcPct val="0"/>
              </a:spcAft>
              <a:defRPr sz="4400">
                <a:solidFill>
                  <a:schemeClr val="tx1"/>
                </a:solidFill>
                <a:latin typeface="Arial" charset="0"/>
                <a:cs typeface="Arial" charset="0"/>
              </a:defRPr>
            </a:lvl9pPr>
          </a:lstStyle>
          <a:p>
            <a:pPr algn="ctr"/>
            <a:r>
              <a:rPr lang="fa-IR" sz="3600" b="1" dirty="0" smtClean="0">
                <a:solidFill>
                  <a:srgbClr val="C00000"/>
                </a:solidFill>
                <a:effectLst/>
                <a:latin typeface="Times New Roman" pitchFamily="18" charset="0"/>
                <a:cs typeface="B Titr" pitchFamily="2" charset="-78"/>
              </a:rPr>
              <a:t>حجم نمونه</a:t>
            </a:r>
            <a:endParaRPr lang="en-US" sz="3600" b="1" dirty="0">
              <a:solidFill>
                <a:srgbClr val="C00000"/>
              </a:solidFill>
              <a:effectLst/>
              <a:latin typeface="Times New Roman" pitchFamily="18" charset="0"/>
              <a:cs typeface="B Titr" pitchFamily="2" charset="-78"/>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1" name="Picture 3"/>
          <p:cNvPicPr>
            <a:picLocks noChangeAspect="1" noChangeArrowheads="1"/>
          </p:cNvPicPr>
          <p:nvPr/>
        </p:nvPicPr>
        <p:blipFill>
          <a:blip r:embed="rId2">
            <a:lum bright="-20000" contrast="40000"/>
          </a:blip>
          <a:srcRect/>
          <a:stretch>
            <a:fillRect/>
          </a:stretch>
        </p:blipFill>
        <p:spPr bwMode="auto">
          <a:xfrm>
            <a:off x="1303021" y="1219200"/>
            <a:ext cx="2736342" cy="966978"/>
          </a:xfrm>
          <a:prstGeom prst="rect">
            <a:avLst/>
          </a:prstGeom>
          <a:ln>
            <a:noFill/>
          </a:ln>
          <a:effectLst/>
        </p:spPr>
      </p:pic>
      <p:pic>
        <p:nvPicPr>
          <p:cNvPr id="2052" name="Picture 4"/>
          <p:cNvPicPr>
            <a:picLocks noChangeAspect="1" noChangeArrowheads="1"/>
          </p:cNvPicPr>
          <p:nvPr/>
        </p:nvPicPr>
        <p:blipFill>
          <a:blip r:embed="rId3">
            <a:lum bright="-20000" contrast="40000"/>
          </a:blip>
          <a:srcRect/>
          <a:stretch>
            <a:fillRect/>
          </a:stretch>
        </p:blipFill>
        <p:spPr bwMode="auto">
          <a:xfrm>
            <a:off x="1367790" y="2209800"/>
            <a:ext cx="3051810" cy="953262"/>
          </a:xfrm>
          <a:prstGeom prst="rect">
            <a:avLst/>
          </a:prstGeom>
          <a:ln>
            <a:noFill/>
          </a:ln>
          <a:effectLst/>
        </p:spPr>
      </p:pic>
      <p:pic>
        <p:nvPicPr>
          <p:cNvPr id="2053" name="Picture 5"/>
          <p:cNvPicPr>
            <a:picLocks noChangeAspect="1" noChangeArrowheads="1"/>
          </p:cNvPicPr>
          <p:nvPr/>
        </p:nvPicPr>
        <p:blipFill>
          <a:blip r:embed="rId4">
            <a:lum bright="-20000" contrast="40000"/>
          </a:blip>
          <a:srcRect/>
          <a:stretch>
            <a:fillRect/>
          </a:stretch>
        </p:blipFill>
        <p:spPr bwMode="auto">
          <a:xfrm>
            <a:off x="6705605" y="1501143"/>
            <a:ext cx="994410" cy="363474"/>
          </a:xfrm>
          <a:prstGeom prst="rect">
            <a:avLst/>
          </a:prstGeom>
          <a:ln>
            <a:noFill/>
          </a:ln>
          <a:effectLst/>
        </p:spPr>
      </p:pic>
      <p:pic>
        <p:nvPicPr>
          <p:cNvPr id="2054" name="Picture 6"/>
          <p:cNvPicPr>
            <a:picLocks noChangeAspect="1" noChangeArrowheads="1"/>
          </p:cNvPicPr>
          <p:nvPr/>
        </p:nvPicPr>
        <p:blipFill>
          <a:blip r:embed="rId5">
            <a:lum bright="-20000" contrast="40000"/>
          </a:blip>
          <a:srcRect/>
          <a:stretch>
            <a:fillRect/>
          </a:stretch>
        </p:blipFill>
        <p:spPr bwMode="auto">
          <a:xfrm>
            <a:off x="5692143" y="1981200"/>
            <a:ext cx="2969514" cy="473202"/>
          </a:xfrm>
          <a:prstGeom prst="rect">
            <a:avLst/>
          </a:prstGeom>
          <a:ln>
            <a:noFill/>
          </a:ln>
          <a:effectLst/>
        </p:spPr>
      </p:pic>
      <p:pic>
        <p:nvPicPr>
          <p:cNvPr id="2055" name="Picture 7"/>
          <p:cNvPicPr>
            <a:picLocks noChangeAspect="1" noChangeArrowheads="1"/>
          </p:cNvPicPr>
          <p:nvPr/>
        </p:nvPicPr>
        <p:blipFill>
          <a:blip r:embed="rId6">
            <a:lum bright="-20000" contrast="40000"/>
          </a:blip>
          <a:srcRect/>
          <a:stretch>
            <a:fillRect/>
          </a:stretch>
        </p:blipFill>
        <p:spPr bwMode="auto">
          <a:xfrm>
            <a:off x="5791201" y="2514600"/>
            <a:ext cx="2873502" cy="528066"/>
          </a:xfrm>
          <a:prstGeom prst="rect">
            <a:avLst/>
          </a:prstGeom>
          <a:ln>
            <a:noFill/>
          </a:ln>
          <a:effectLst/>
        </p:spPr>
      </p:pic>
      <p:sp>
        <p:nvSpPr>
          <p:cNvPr id="14" name="Content Placeholder 2"/>
          <p:cNvSpPr>
            <a:spLocks noGrp="1"/>
          </p:cNvSpPr>
          <p:nvPr>
            <p:ph idx="1"/>
          </p:nvPr>
        </p:nvSpPr>
        <p:spPr>
          <a:xfrm>
            <a:off x="1295400" y="3200400"/>
            <a:ext cx="7010400" cy="3276600"/>
          </a:xfrm>
        </p:spPr>
        <p:style>
          <a:lnRef idx="2">
            <a:schemeClr val="accent3"/>
          </a:lnRef>
          <a:fillRef idx="1">
            <a:schemeClr val="lt1"/>
          </a:fillRef>
          <a:effectRef idx="0">
            <a:schemeClr val="accent3"/>
          </a:effectRef>
          <a:fontRef idx="minor">
            <a:schemeClr val="dk1"/>
          </a:fontRef>
        </p:style>
        <p:txBody>
          <a:bodyPr>
            <a:noAutofit/>
          </a:bodyPr>
          <a:lstStyle/>
          <a:p>
            <a:pPr algn="justLow" rtl="1">
              <a:buClr>
                <a:srgbClr val="C00000"/>
              </a:buClr>
              <a:buFont typeface="Wingdings" pitchFamily="2" charset="2"/>
              <a:buChar char="q"/>
            </a:pPr>
            <a:endParaRPr lang="fa-IR" sz="500" b="1" dirty="0" smtClean="0">
              <a:effectLst>
                <a:outerShdw blurRad="50800" dist="38100" dir="8100000" algn="tr" rotWithShape="0">
                  <a:prstClr val="black">
                    <a:alpha val="40000"/>
                  </a:prstClr>
                </a:outerShdw>
              </a:effectLst>
              <a:cs typeface="B Koodak" pitchFamily="2" charset="-78"/>
            </a:endParaRPr>
          </a:p>
          <a:p>
            <a:pPr algn="justLow" rtl="1">
              <a:buClr>
                <a:srgbClr val="C00000"/>
              </a:buClr>
              <a:buFont typeface="Wingdings" pitchFamily="2" charset="2"/>
              <a:buChar char="q"/>
            </a:pPr>
            <a:r>
              <a:rPr lang="fa-IR" sz="1800" b="1" dirty="0" smtClean="0">
                <a:effectLst>
                  <a:outerShdw blurRad="50800" dist="38100" dir="8100000" algn="tr" rotWithShape="0">
                    <a:prstClr val="black">
                      <a:alpha val="40000"/>
                    </a:prstClr>
                  </a:outerShdw>
                </a:effectLst>
                <a:cs typeface="B Koodak" pitchFamily="2" charset="-78"/>
              </a:rPr>
              <a:t>یعنی </a:t>
            </a:r>
            <a:r>
              <a:rPr lang="fa-IR" sz="1800" dirty="0" smtClean="0">
                <a:effectLst>
                  <a:outerShdw blurRad="50800" dist="38100" dir="8100000" algn="tr" rotWithShape="0">
                    <a:prstClr val="black">
                      <a:alpha val="40000"/>
                    </a:prstClr>
                  </a:outerShdw>
                </a:effectLst>
                <a:cs typeface="B Koodak" pitchFamily="2" charset="-78"/>
              </a:rPr>
              <a:t>در نهایت مشخص شد برای انجام آنالیز برای توان 90 درصد ما حداقل تعداد 150 پیامد برای مرگ و 150 پیامد برای بیماریهای قلبی  عروقی نیاز خواهیم داشت. </a:t>
            </a:r>
          </a:p>
          <a:p>
            <a:pPr algn="justLow" rtl="1">
              <a:buClr>
                <a:srgbClr val="C00000"/>
              </a:buClr>
              <a:buFont typeface="Wingdings" pitchFamily="2" charset="2"/>
              <a:buChar char="q"/>
            </a:pPr>
            <a:endParaRPr lang="en-US" sz="1800" dirty="0" smtClean="0">
              <a:effectLst>
                <a:outerShdw blurRad="50800" dist="38100" dir="8100000" algn="tr" rotWithShape="0">
                  <a:prstClr val="black">
                    <a:alpha val="40000"/>
                  </a:prstClr>
                </a:outerShdw>
              </a:effectLst>
              <a:cs typeface="B Koodak" pitchFamily="2" charset="-78"/>
            </a:endParaRPr>
          </a:p>
          <a:p>
            <a:pPr algn="justLow" rtl="1">
              <a:buClr>
                <a:srgbClr val="C00000"/>
              </a:buClr>
              <a:buFont typeface="Wingdings" pitchFamily="2" charset="2"/>
              <a:buChar char="q"/>
            </a:pPr>
            <a:r>
              <a:rPr lang="fa-IR" sz="1800" dirty="0" smtClean="0">
                <a:effectLst>
                  <a:outerShdw blurRad="50800" dist="38100" dir="8100000" algn="tr" rotWithShape="0">
                    <a:prstClr val="black">
                      <a:alpha val="40000"/>
                    </a:prstClr>
                  </a:outerShdw>
                </a:effectLst>
                <a:cs typeface="B Koodak" pitchFamily="2" charset="-78"/>
              </a:rPr>
              <a:t>بعد از مشخص شدن تعداد پیامد مورد نیاز لازم بود  تعداد کل افراد مورد نیاز برای انجام آنالیز نیز مشخص گردد برای این کار باید تعداد پیامد تقسیم بر درصد احتمال ایجاد پیامد در جمعیت مورد مطالعه شود</a:t>
            </a:r>
            <a:r>
              <a:rPr lang="en-US" sz="1800" dirty="0" smtClean="0">
                <a:effectLst>
                  <a:outerShdw blurRad="50800" dist="38100" dir="8100000" algn="tr" rotWithShape="0">
                    <a:prstClr val="black">
                      <a:alpha val="40000"/>
                    </a:prstClr>
                  </a:outerShdw>
                </a:effectLst>
                <a:cs typeface="B Koodak" pitchFamily="2" charset="-78"/>
              </a:rPr>
              <a:t>. </a:t>
            </a:r>
            <a:endParaRPr lang="fa-IR" sz="1800" dirty="0" smtClean="0">
              <a:effectLst>
                <a:outerShdw blurRad="50800" dist="38100" dir="8100000" algn="tr" rotWithShape="0">
                  <a:prstClr val="black">
                    <a:alpha val="40000"/>
                  </a:prstClr>
                </a:outerShdw>
              </a:effectLst>
              <a:cs typeface="B Koodak" pitchFamily="2" charset="-78"/>
            </a:endParaRPr>
          </a:p>
          <a:p>
            <a:pPr algn="justLow" rtl="1">
              <a:buClr>
                <a:srgbClr val="C00000"/>
              </a:buClr>
              <a:buFont typeface="Wingdings" pitchFamily="2" charset="2"/>
              <a:buChar char="q"/>
            </a:pPr>
            <a:endParaRPr lang="en-US" sz="1800" dirty="0" smtClean="0">
              <a:effectLst>
                <a:outerShdw blurRad="50800" dist="38100" dir="8100000" algn="tr" rotWithShape="0">
                  <a:prstClr val="black">
                    <a:alpha val="40000"/>
                  </a:prstClr>
                </a:outerShdw>
              </a:effectLst>
              <a:cs typeface="B Koodak" pitchFamily="2" charset="-78"/>
            </a:endParaRPr>
          </a:p>
          <a:p>
            <a:pPr algn="justLow" rtl="1">
              <a:buClr>
                <a:srgbClr val="C00000"/>
              </a:buClr>
              <a:buFont typeface="Wingdings" pitchFamily="2" charset="2"/>
              <a:buChar char="q"/>
            </a:pPr>
            <a:r>
              <a:rPr lang="fa-IR" sz="1800" dirty="0" smtClean="0">
                <a:effectLst>
                  <a:outerShdw blurRad="50800" dist="38100" dir="8100000" algn="tr" rotWithShape="0">
                    <a:prstClr val="black">
                      <a:alpha val="40000"/>
                    </a:prstClr>
                  </a:outerShdw>
                </a:effectLst>
                <a:cs typeface="B Koodak" pitchFamily="2" charset="-78"/>
              </a:rPr>
              <a:t>با توجه به آنالیز اولیه در جمعیت مورد مطالعه درصد ایجاد پیامد در طی 10 سال پیگیری 15 درصد برآورد گردید لذا حجم نمونه مورد نیاز برابر با 1000 نفر شده است</a:t>
            </a:r>
            <a:r>
              <a:rPr lang="fa-IR" sz="2400" dirty="0" smtClean="0">
                <a:effectLst>
                  <a:outerShdw blurRad="50800" dist="38100" dir="8100000" algn="tr" rotWithShape="0">
                    <a:prstClr val="black">
                      <a:alpha val="40000"/>
                    </a:prstClr>
                  </a:outerShdw>
                </a:effectLst>
                <a:cs typeface="B Koodak" pitchFamily="2" charset="-78"/>
              </a:rPr>
              <a:t>. </a:t>
            </a:r>
            <a:endParaRPr lang="en-US" sz="2400" dirty="0">
              <a:effectLst>
                <a:outerShdw blurRad="50800" dist="38100" dir="8100000" algn="tr" rotWithShape="0">
                  <a:prstClr val="black">
                    <a:alpha val="40000"/>
                  </a:prstClr>
                </a:outerShdw>
              </a:effectLst>
              <a:cs typeface="B Koodak"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295400" y="1371600"/>
          <a:ext cx="76390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430E3189-A26B-47E6-88FA-F0598B934182}" type="slidenum">
              <a:rPr lang="en-US" smtClean="0">
                <a:solidFill>
                  <a:prstClr val="black">
                    <a:tint val="75000"/>
                  </a:prstClr>
                </a:solidFill>
              </a:rPr>
              <a:pPr/>
              <a:t>24</a:t>
            </a:fld>
            <a:endParaRPr lang="en-US">
              <a:solidFill>
                <a:prstClr val="black">
                  <a:tint val="75000"/>
                </a:prstClr>
              </a:solidFill>
            </a:endParaRPr>
          </a:p>
        </p:txBody>
      </p:sp>
      <p:graphicFrame>
        <p:nvGraphicFramePr>
          <p:cNvPr id="6" name="Diagram 5"/>
          <p:cNvGraphicFramePr/>
          <p:nvPr/>
        </p:nvGraphicFramePr>
        <p:xfrm>
          <a:off x="914400" y="1752600"/>
          <a:ext cx="4572000" cy="24384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useBgFill="1">
        <p:nvSpPr>
          <p:cNvPr id="10" name="Title 3"/>
          <p:cNvSpPr>
            <a:spLocks noGrp="1"/>
          </p:cNvSpPr>
          <p:nvPr>
            <p:ph type="title"/>
          </p:nvPr>
        </p:nvSpPr>
        <p:spPr>
          <a:effectLst>
            <a:outerShdw blurRad="50800" dist="50800" dir="5400000" algn="ctr" rotWithShape="0">
              <a:srgbClr val="C00000"/>
            </a:outerShdw>
          </a:effectLst>
        </p:spPr>
        <p:txBody>
          <a:bodyPr>
            <a:noAutofit/>
          </a:bodyPr>
          <a:lstStyle/>
          <a:p>
            <a:pPr algn="ctr" rtl="0"/>
            <a:r>
              <a:rPr lang="fa-IR" sz="3200" b="1" dirty="0" smtClean="0">
                <a:solidFill>
                  <a:srgbClr val="C00000"/>
                </a:solidFill>
                <a:effectLst/>
                <a:cs typeface="B Titr" pitchFamily="2" charset="-78"/>
              </a:rPr>
              <a:t>قدرت مطالعه</a:t>
            </a:r>
            <a:endParaRPr lang="en-US" sz="3200" b="1" dirty="0">
              <a:solidFill>
                <a:srgbClr val="C00000"/>
              </a:solidFill>
              <a:effectLst/>
              <a:cs typeface="B Titr" pitchFamily="2" charset="-78"/>
            </a:endParaRPr>
          </a:p>
        </p:txBody>
      </p:sp>
      <p:graphicFrame>
        <p:nvGraphicFramePr>
          <p:cNvPr id="11" name="Diagram 10"/>
          <p:cNvGraphicFramePr/>
          <p:nvPr/>
        </p:nvGraphicFramePr>
        <p:xfrm>
          <a:off x="4419600" y="3657600"/>
          <a:ext cx="4800600" cy="25146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430E3189-A26B-47E6-88FA-F0598B934182}" type="slidenum">
              <a:rPr lang="en-US" smtClean="0">
                <a:solidFill>
                  <a:prstClr val="black">
                    <a:tint val="75000"/>
                  </a:prstClr>
                </a:solidFill>
              </a:rPr>
              <a:pPr/>
              <a:t>25</a:t>
            </a:fld>
            <a:endParaRPr lang="en-US">
              <a:solidFill>
                <a:prstClr val="black">
                  <a:tint val="75000"/>
                </a:prstClr>
              </a:solidFill>
            </a:endParaRPr>
          </a:p>
        </p:txBody>
      </p:sp>
      <p:pic>
        <p:nvPicPr>
          <p:cNvPr id="5" name="Picture 4"/>
          <p:cNvPicPr>
            <a:picLocks noChangeAspect="1"/>
          </p:cNvPicPr>
          <p:nvPr/>
        </p:nvPicPr>
        <p:blipFill>
          <a:blip r:embed="rId2">
            <a:lum bright="-10000" contrast="20000"/>
          </a:blip>
          <a:srcRect t="2849" r="28045" b="16524"/>
          <a:stretch>
            <a:fillRect/>
          </a:stretch>
        </p:blipFill>
        <p:spPr bwMode="auto">
          <a:xfrm>
            <a:off x="1066800" y="838200"/>
            <a:ext cx="8772754" cy="5529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Title 3"/>
          <p:cNvSpPr>
            <a:spLocks noGrp="1"/>
          </p:cNvSpPr>
          <p:nvPr>
            <p:ph type="title"/>
          </p:nvPr>
        </p:nvSpPr>
        <p:spPr>
          <a:xfrm>
            <a:off x="1600200" y="381000"/>
            <a:ext cx="6705600" cy="762000"/>
          </a:xfrm>
          <a:effectLst>
            <a:outerShdw blurRad="50800" dist="50800" dir="5400000" algn="ctr" rotWithShape="0">
              <a:srgbClr val="C00000"/>
            </a:outerShdw>
          </a:effectLst>
        </p:spPr>
        <p:txBody>
          <a:bodyPr>
            <a:noAutofit/>
          </a:bodyPr>
          <a:lstStyle/>
          <a:p>
            <a:pPr algn="ctr" rtl="0"/>
            <a:r>
              <a:rPr lang="fa-IR" sz="3200" b="1" dirty="0">
                <a:solidFill>
                  <a:srgbClr val="C00000"/>
                </a:solidFill>
                <a:effectLst/>
                <a:cs typeface="B Titr" pitchFamily="2" charset="-78"/>
              </a:rPr>
              <a:t>تجزيه و تحليل داده ها </a:t>
            </a:r>
            <a:endParaRPr lang="en-US" sz="3200" b="1" dirty="0">
              <a:solidFill>
                <a:srgbClr val="C00000"/>
              </a:solidFill>
              <a:effectLst/>
              <a:cs typeface="B Titr" pitchFamily="2" charset="-78"/>
            </a:endParaRPr>
          </a:p>
        </p:txBody>
      </p:sp>
      <p:sp>
        <p:nvSpPr>
          <p:cNvPr id="5" name="Content Placeholder 4"/>
          <p:cNvSpPr>
            <a:spLocks noGrp="1"/>
          </p:cNvSpPr>
          <p:nvPr>
            <p:ph idx="1"/>
          </p:nvPr>
        </p:nvSpPr>
        <p:spPr>
          <a:xfrm>
            <a:off x="1371600" y="1524000"/>
            <a:ext cx="7498080" cy="4114800"/>
          </a:xfrm>
        </p:spPr>
        <p:txBody>
          <a:bodyPr>
            <a:noAutofit/>
          </a:bodyPr>
          <a:lstStyle/>
          <a:p>
            <a:pPr algn="justLow" rtl="1">
              <a:buFont typeface="Wingdings" pitchFamily="2" charset="2"/>
              <a:buChar char="§"/>
            </a:pPr>
            <a:r>
              <a:rPr lang="fa-IR" sz="2000" dirty="0" smtClean="0">
                <a:cs typeface="B Koodak" pitchFamily="2" charset="-78"/>
              </a:rPr>
              <a:t>در استفاده از رگرسیون کاکس </a:t>
            </a:r>
            <a:r>
              <a:rPr lang="fa-IR" sz="2000" dirty="0" smtClean="0">
                <a:cs typeface="B Koodak" pitchFamily="2" charset="-78"/>
              </a:rPr>
              <a:t>از </a:t>
            </a:r>
            <a:r>
              <a:rPr lang="fa-IR" sz="2000" dirty="0" smtClean="0">
                <a:cs typeface="B Koodak" pitchFamily="2" charset="-78"/>
              </a:rPr>
              <a:t>روش </a:t>
            </a:r>
            <a:r>
              <a:rPr lang="en-US" sz="2000" dirty="0" smtClean="0">
                <a:solidFill>
                  <a:srgbClr val="C00000"/>
                </a:solidFill>
                <a:cs typeface="B Koodak" pitchFamily="2" charset="-78"/>
              </a:rPr>
              <a:t>Forward stepwise</a:t>
            </a:r>
            <a:r>
              <a:rPr lang="fa-IR" sz="2000" dirty="0" smtClean="0">
                <a:solidFill>
                  <a:srgbClr val="C00000"/>
                </a:solidFill>
                <a:cs typeface="B Koodak" pitchFamily="2" charset="-78"/>
              </a:rPr>
              <a:t> </a:t>
            </a:r>
            <a:r>
              <a:rPr lang="fa-IR" sz="2000" dirty="0" smtClean="0">
                <a:cs typeface="B Koodak" pitchFamily="2" charset="-78"/>
              </a:rPr>
              <a:t>برای پیشگویی </a:t>
            </a:r>
            <a:r>
              <a:rPr lang="fa-IR" sz="2000" dirty="0" smtClean="0">
                <a:cs typeface="B Koodak" pitchFamily="2" charset="-78"/>
              </a:rPr>
              <a:t>و مشخص </a:t>
            </a:r>
            <a:r>
              <a:rPr lang="fa-IR" sz="2000" dirty="0" smtClean="0">
                <a:cs typeface="B Koodak" pitchFamily="2" charset="-78"/>
              </a:rPr>
              <a:t>کردن بهترین متغیرها و </a:t>
            </a:r>
            <a:r>
              <a:rPr lang="fa-IR" sz="2000" dirty="0" smtClean="0">
                <a:cs typeface="B Koodak" pitchFamily="2" charset="-78"/>
              </a:rPr>
              <a:t>برآورد </a:t>
            </a:r>
            <a:r>
              <a:rPr lang="fa-IR" sz="2000" dirty="0" smtClean="0">
                <a:cs typeface="B Koodak" pitchFamily="2" charset="-78"/>
              </a:rPr>
              <a:t>نسبت مخاطره استفاده کردیم</a:t>
            </a:r>
            <a:r>
              <a:rPr lang="en-US" sz="2000" dirty="0" smtClean="0">
                <a:cs typeface="B Koodak" pitchFamily="2" charset="-78"/>
              </a:rPr>
              <a:t>.</a:t>
            </a:r>
            <a:endParaRPr lang="fa-IR" sz="2000" dirty="0" smtClean="0">
              <a:cs typeface="B Koodak" pitchFamily="2" charset="-78"/>
            </a:endParaRPr>
          </a:p>
          <a:p>
            <a:pPr algn="justLow" rtl="1">
              <a:buFont typeface="Wingdings" pitchFamily="2" charset="2"/>
              <a:buChar char="§"/>
            </a:pPr>
            <a:r>
              <a:rPr lang="fa-IR" sz="2000" dirty="0" smtClean="0">
                <a:cs typeface="B Koodak" pitchFamily="2" charset="-78"/>
              </a:rPr>
              <a:t>معیار ورود متغیربا </a:t>
            </a:r>
            <a:r>
              <a:rPr lang="en-US" sz="2000" dirty="0" smtClean="0">
                <a:cs typeface="B Koodak" pitchFamily="2" charset="-78"/>
              </a:rPr>
              <a:t>P-value</a:t>
            </a:r>
            <a:r>
              <a:rPr lang="fa-IR" sz="2000" dirty="0" smtClean="0">
                <a:cs typeface="B Koodak" pitchFamily="2" charset="-78"/>
              </a:rPr>
              <a:t> برابر با </a:t>
            </a:r>
            <a:r>
              <a:rPr lang="fa-IR" sz="2000" dirty="0" smtClean="0">
                <a:cs typeface="B Koodak" pitchFamily="2" charset="-78"/>
              </a:rPr>
              <a:t>0/2ومعیار خروج  برابر </a:t>
            </a:r>
            <a:r>
              <a:rPr lang="fa-IR" sz="2000" dirty="0" smtClean="0">
                <a:cs typeface="B Koodak" pitchFamily="2" charset="-78"/>
              </a:rPr>
              <a:t>با 0/05 درنظر گرفته شد.</a:t>
            </a:r>
            <a:endParaRPr lang="en-US" sz="2000" dirty="0" smtClean="0">
              <a:cs typeface="B Koodak" pitchFamily="2" charset="-78"/>
            </a:endParaRPr>
          </a:p>
          <a:p>
            <a:pPr algn="justLow" rtl="1">
              <a:buClr>
                <a:srgbClr val="C00000"/>
              </a:buClr>
              <a:buFont typeface="Wingdings" pitchFamily="2" charset="2"/>
              <a:buChar char="§"/>
            </a:pPr>
            <a:r>
              <a:rPr lang="fa-IR" sz="2000" dirty="0" smtClean="0">
                <a:cs typeface="B Koodak" pitchFamily="2" charset="-78"/>
              </a:rPr>
              <a:t>با استفاده از </a:t>
            </a:r>
            <a:r>
              <a:rPr lang="fa-IR" sz="2000" dirty="0" smtClean="0">
                <a:cs typeface="B Koodak" pitchFamily="2" charset="-78"/>
              </a:rPr>
              <a:t>آنالیز </a:t>
            </a:r>
            <a:r>
              <a:rPr lang="fa-IR" sz="2000" dirty="0" smtClean="0">
                <a:cs typeface="B Koodak" pitchFamily="2" charset="-78"/>
              </a:rPr>
              <a:t>کاکس:</a:t>
            </a:r>
          </a:p>
          <a:p>
            <a:pPr lvl="1" algn="justLow" rtl="1">
              <a:buClr>
                <a:srgbClr val="C00000"/>
              </a:buClr>
              <a:buFont typeface="Wingdings" pitchFamily="2" charset="2"/>
              <a:buChar char="§"/>
            </a:pPr>
            <a:r>
              <a:rPr lang="fa-IR" sz="1600" dirty="0" smtClean="0">
                <a:cs typeface="B Koodak" pitchFamily="2" charset="-78"/>
              </a:rPr>
              <a:t> ارتباط متغیرها با </a:t>
            </a:r>
            <a:r>
              <a:rPr lang="en-US" sz="1600" dirty="0" smtClean="0">
                <a:cs typeface="B Koodak" pitchFamily="2" charset="-78"/>
              </a:rPr>
              <a:t>CVD</a:t>
            </a:r>
            <a:r>
              <a:rPr lang="fa-IR" sz="1600" dirty="0" smtClean="0">
                <a:cs typeface="B Koodak" pitchFamily="2" charset="-78"/>
              </a:rPr>
              <a:t> و مرگ مورد سنجش قرار گرفت </a:t>
            </a:r>
          </a:p>
          <a:p>
            <a:pPr lvl="1" algn="justLow" rtl="1">
              <a:buClr>
                <a:srgbClr val="C00000"/>
              </a:buClr>
              <a:buFont typeface="Wingdings" pitchFamily="2" charset="2"/>
              <a:buChar char="§"/>
            </a:pPr>
            <a:r>
              <a:rPr lang="fa-IR" sz="1600" dirty="0" smtClean="0">
                <a:cs typeface="B Koodak" pitchFamily="2" charset="-78"/>
              </a:rPr>
              <a:t> با استفاده از ان نسبت مخاطره خام و تعدیل شده با استفاده از مدل رگرسیون کاکس برای فاکتورهای خطر براورد گردید. </a:t>
            </a:r>
          </a:p>
          <a:p>
            <a:pPr lvl="1" algn="justLow" rtl="1">
              <a:buClr>
                <a:srgbClr val="C00000"/>
              </a:buClr>
              <a:buFont typeface="Wingdings" pitchFamily="2" charset="2"/>
              <a:buChar char="§"/>
            </a:pPr>
            <a:r>
              <a:rPr lang="fa-IR" sz="1600" dirty="0" smtClean="0">
                <a:cs typeface="B Koodak" pitchFamily="2" charset="-78"/>
              </a:rPr>
              <a:t>در انالیز کاکس زمان بقا را از شروع مطالعه تا زمانی که اولین رخداد بیماری </a:t>
            </a:r>
            <a:r>
              <a:rPr lang="en-US" sz="1600" dirty="0" smtClean="0">
                <a:cs typeface="B Koodak" pitchFamily="2" charset="-78"/>
              </a:rPr>
              <a:t>CVD</a:t>
            </a:r>
            <a:r>
              <a:rPr lang="fa-IR" sz="1600" dirty="0" smtClean="0">
                <a:cs typeface="B Koodak" pitchFamily="2" charset="-78"/>
              </a:rPr>
              <a:t> یا مرگ اتفاق افتاد در نظر گرفته شد. </a:t>
            </a:r>
          </a:p>
          <a:p>
            <a:pPr algn="justLow" rtl="1">
              <a:buClr>
                <a:srgbClr val="C00000"/>
              </a:buClr>
              <a:buFont typeface="Wingdings" pitchFamily="2" charset="2"/>
              <a:buChar char="§"/>
            </a:pPr>
            <a:r>
              <a:rPr lang="fa-IR" sz="2000" dirty="0" smtClean="0">
                <a:cs typeface="B Koodak" pitchFamily="2" charset="-78"/>
              </a:rPr>
              <a:t>از </a:t>
            </a:r>
            <a:r>
              <a:rPr lang="fa-IR" sz="2000" dirty="0" smtClean="0">
                <a:cs typeface="B Koodak" pitchFamily="2" charset="-78"/>
              </a:rPr>
              <a:t>آنجایی </a:t>
            </a:r>
            <a:r>
              <a:rPr lang="fa-IR" sz="2000" dirty="0" smtClean="0">
                <a:cs typeface="B Koodak" pitchFamily="2" charset="-78"/>
              </a:rPr>
              <a:t>که جنس </a:t>
            </a:r>
            <a:r>
              <a:rPr lang="en-US" sz="1800" dirty="0" smtClean="0">
                <a:cs typeface="B Koodak" pitchFamily="2" charset="-78"/>
              </a:rPr>
              <a:t>SEX</a:t>
            </a:r>
            <a:r>
              <a:rPr lang="en-US" sz="2000" dirty="0" smtClean="0">
                <a:cs typeface="B Koodak" pitchFamily="2" charset="-78"/>
              </a:rPr>
              <a:t>) </a:t>
            </a:r>
            <a:r>
              <a:rPr lang="fa-IR" sz="2000" dirty="0" smtClean="0">
                <a:cs typeface="B Koodak" pitchFamily="2" charset="-78"/>
              </a:rPr>
              <a:t>) در آنالیز</a:t>
            </a:r>
            <a:r>
              <a:rPr lang="en-US" sz="2000" dirty="0" smtClean="0">
                <a:cs typeface="B Koodak" pitchFamily="2" charset="-78"/>
              </a:rPr>
              <a:t> multivariate </a:t>
            </a:r>
            <a:r>
              <a:rPr lang="fa-IR" sz="2000" dirty="0" smtClean="0">
                <a:cs typeface="B Koodak" pitchFamily="2" charset="-78"/>
              </a:rPr>
              <a:t>هیچگونه برهم کنشی با ریسک فاکتورهای قلبی عروقی در بروز حوادث </a:t>
            </a:r>
            <a:r>
              <a:rPr lang="en-US" sz="1800" dirty="0" smtClean="0">
                <a:cs typeface="B Koodak" pitchFamily="2" charset="-78"/>
              </a:rPr>
              <a:t>CVD</a:t>
            </a:r>
            <a:r>
              <a:rPr lang="fa-IR" sz="1800" dirty="0" smtClean="0">
                <a:cs typeface="B Koodak" pitchFamily="2" charset="-78"/>
              </a:rPr>
              <a:t> </a:t>
            </a:r>
            <a:r>
              <a:rPr lang="fa-IR" sz="2000" dirty="0" smtClean="0">
                <a:cs typeface="B Koodak" pitchFamily="2" charset="-78"/>
              </a:rPr>
              <a:t>ومرگ </a:t>
            </a:r>
            <a:r>
              <a:rPr lang="fa-IR" sz="2000" dirty="0" smtClean="0">
                <a:cs typeface="B Koodak" pitchFamily="2" charset="-78"/>
              </a:rPr>
              <a:t>و میر </a:t>
            </a:r>
            <a:r>
              <a:rPr lang="fa-IR" sz="2000" dirty="0" smtClean="0">
                <a:cs typeface="B Koodak" pitchFamily="2" charset="-78"/>
              </a:rPr>
              <a:t>نداشت(</a:t>
            </a:r>
            <a:r>
              <a:rPr lang="en-US" sz="2000" dirty="0" err="1" smtClean="0">
                <a:cs typeface="B Koodak" pitchFamily="2" charset="-78"/>
              </a:rPr>
              <a:t>Pvalue</a:t>
            </a:r>
            <a:r>
              <a:rPr lang="en-US" sz="2000" dirty="0" smtClean="0">
                <a:cs typeface="B Koodak" pitchFamily="2" charset="-78"/>
              </a:rPr>
              <a:t> </a:t>
            </a:r>
            <a:r>
              <a:rPr lang="fa-IR" sz="2000" dirty="0" smtClean="0">
                <a:cs typeface="B Koodak" pitchFamily="2" charset="-78"/>
              </a:rPr>
              <a:t> معنی دار نشد)، </a:t>
            </a:r>
            <a:r>
              <a:rPr lang="fa-IR" sz="2000" dirty="0" smtClean="0">
                <a:cs typeface="B Koodak" pitchFamily="2" charset="-78"/>
              </a:rPr>
              <a:t>آنالیزها </a:t>
            </a:r>
            <a:r>
              <a:rPr lang="fa-IR" sz="2000" dirty="0" smtClean="0">
                <a:cs typeface="B Koodak" pitchFamily="2" charset="-78"/>
              </a:rPr>
              <a:t>به شکل </a:t>
            </a:r>
            <a:r>
              <a:rPr lang="en-US" sz="2000" dirty="0" smtClean="0">
                <a:cs typeface="B Koodak" pitchFamily="2" charset="-78"/>
              </a:rPr>
              <a:t>pooled </a:t>
            </a:r>
            <a:r>
              <a:rPr lang="fa-IR" sz="2000" dirty="0" smtClean="0">
                <a:cs typeface="B Koodak" pitchFamily="2" charset="-78"/>
              </a:rPr>
              <a:t> </a:t>
            </a:r>
            <a:r>
              <a:rPr lang="en-US" sz="2000" dirty="0" smtClean="0">
                <a:cs typeface="B Koodak" pitchFamily="2" charset="-78"/>
              </a:rPr>
              <a:t> Sex</a:t>
            </a:r>
            <a:r>
              <a:rPr lang="fa-IR" sz="2000" dirty="0" smtClean="0">
                <a:cs typeface="B Koodak" pitchFamily="2" charset="-78"/>
              </a:rPr>
              <a:t>انجام شد و</a:t>
            </a:r>
            <a:r>
              <a:rPr lang="en-US" sz="2000" dirty="0" smtClean="0">
                <a:cs typeface="B Koodak" pitchFamily="2" charset="-78"/>
              </a:rPr>
              <a:t>sex stratification</a:t>
            </a:r>
            <a:r>
              <a:rPr lang="fa-IR" sz="2000" dirty="0" smtClean="0">
                <a:cs typeface="B Koodak" pitchFamily="2" charset="-78"/>
              </a:rPr>
              <a:t> انجام نشد.</a:t>
            </a:r>
          </a:p>
          <a:p>
            <a:pPr algn="justLow" rtl="1">
              <a:buFont typeface="Wingdings" pitchFamily="2" charset="2"/>
              <a:buChar char="§"/>
            </a:pPr>
            <a:endParaRPr lang="en-US" sz="2000" dirty="0" smtClean="0">
              <a:cs typeface="B Koodak" pitchFamily="2" charset="-78"/>
            </a:endParaRPr>
          </a:p>
          <a:p>
            <a:pPr algn="justLow" rtl="1">
              <a:buClr>
                <a:srgbClr val="C00000"/>
              </a:buClr>
              <a:buFont typeface="Wingdings" pitchFamily="2" charset="2"/>
              <a:buChar char="§"/>
            </a:pPr>
            <a:endParaRPr lang="en-US" sz="2000" b="1" dirty="0" smtClean="0">
              <a:cs typeface="B Koodak" pitchFamily="2" charset="-78"/>
            </a:endParaRPr>
          </a:p>
        </p:txBody>
      </p:sp>
      <p:sp>
        <p:nvSpPr>
          <p:cNvPr id="6" name="Slide Number Placeholder 5"/>
          <p:cNvSpPr>
            <a:spLocks noGrp="1"/>
          </p:cNvSpPr>
          <p:nvPr>
            <p:ph type="sldNum" sz="quarter" idx="12"/>
          </p:nvPr>
        </p:nvSpPr>
        <p:spPr/>
        <p:txBody>
          <a:bodyPr/>
          <a:lstStyle/>
          <a:p>
            <a:fld id="{430E3189-A26B-47E6-88FA-F0598B934182}" type="slidenum">
              <a:rPr lang="en-US" smtClean="0">
                <a:solidFill>
                  <a:prstClr val="black">
                    <a:tint val="75000"/>
                  </a:prstClr>
                </a:solidFill>
              </a:rPr>
              <a:pPr/>
              <a:t>26</a:t>
            </a:fld>
            <a:endParaRPr lang="en-US">
              <a:solidFill>
                <a:prstClr val="black">
                  <a:tint val="75000"/>
                </a:prstClr>
              </a:solidFill>
            </a:endParaRPr>
          </a:p>
        </p:txBody>
      </p:sp>
    </p:spTree>
    <p:extLst>
      <p:ext uri="{BB962C8B-B14F-4D97-AF65-F5344CB8AC3E}">
        <p14:creationId xmlns="" xmlns:p14="http://schemas.microsoft.com/office/powerpoint/2010/main" val="99999093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lum bright="-20000" contrast="40000"/>
          </a:blip>
          <a:srcRect l="13338" t="21249" r="12651" b="23662"/>
          <a:stretch>
            <a:fillRect/>
          </a:stretch>
        </p:blipFill>
        <p:spPr bwMode="auto">
          <a:xfrm>
            <a:off x="1143000" y="1467300"/>
            <a:ext cx="7848600" cy="3866700"/>
          </a:xfrm>
          <a:prstGeom prst="rect">
            <a:avLst/>
          </a:prstGeom>
          <a:noFill/>
          <a:ln w="9525">
            <a:noFill/>
            <a:miter lim="800000"/>
            <a:headEnd/>
            <a:tailEnd/>
          </a:ln>
        </p:spPr>
      </p:pic>
      <p:sp useBgFill="1">
        <p:nvSpPr>
          <p:cNvPr id="4" name="Title 3"/>
          <p:cNvSpPr>
            <a:spLocks noGrp="1"/>
          </p:cNvSpPr>
          <p:nvPr>
            <p:ph type="title"/>
          </p:nvPr>
        </p:nvSpPr>
        <p:spPr>
          <a:xfrm>
            <a:off x="1600200" y="76200"/>
            <a:ext cx="6705600" cy="762000"/>
          </a:xfrm>
          <a:effectLst>
            <a:outerShdw blurRad="50800" dist="50800" dir="5400000" algn="ctr" rotWithShape="0">
              <a:srgbClr val="C00000"/>
            </a:outerShdw>
          </a:effectLst>
        </p:spPr>
        <p:txBody>
          <a:bodyPr>
            <a:noAutofit/>
          </a:bodyPr>
          <a:lstStyle/>
          <a:p>
            <a:pPr algn="ctr" rtl="0"/>
            <a:r>
              <a:rPr lang="fa-IR" sz="2800" b="1" dirty="0">
                <a:solidFill>
                  <a:srgbClr val="C00000"/>
                </a:solidFill>
                <a:effectLst/>
                <a:cs typeface="B Titr" pitchFamily="2" charset="-78"/>
              </a:rPr>
              <a:t>تجزيه و تحليل داده ها </a:t>
            </a:r>
            <a:endParaRPr lang="en-US" sz="2800" b="1" dirty="0">
              <a:solidFill>
                <a:srgbClr val="C00000"/>
              </a:solidFill>
              <a:effectLst/>
              <a:cs typeface="B Titr" pitchFamily="2" charset="-78"/>
            </a:endParaRPr>
          </a:p>
        </p:txBody>
      </p:sp>
      <p:sp>
        <p:nvSpPr>
          <p:cNvPr id="5" name="Content Placeholder 4"/>
          <p:cNvSpPr>
            <a:spLocks noGrp="1"/>
          </p:cNvSpPr>
          <p:nvPr>
            <p:ph idx="1"/>
          </p:nvPr>
        </p:nvSpPr>
        <p:spPr>
          <a:xfrm>
            <a:off x="2133600" y="5867400"/>
            <a:ext cx="6431280" cy="838200"/>
          </a:xfrm>
        </p:spPr>
        <p:txBody>
          <a:bodyPr>
            <a:noAutofit/>
          </a:bodyPr>
          <a:lstStyle/>
          <a:p>
            <a:pPr algn="just" rtl="1">
              <a:buNone/>
            </a:pPr>
            <a:r>
              <a:rPr lang="fa-IR" sz="1400" b="1" dirty="0" smtClean="0">
                <a:cs typeface="B Koodak" pitchFamily="2" charset="-78"/>
              </a:rPr>
              <a:t> </a:t>
            </a:r>
            <a:endParaRPr lang="en-US" sz="1400" b="1" dirty="0">
              <a:cs typeface="B Koodak" pitchFamily="2" charset="-78"/>
            </a:endParaRPr>
          </a:p>
        </p:txBody>
      </p:sp>
      <p:sp>
        <p:nvSpPr>
          <p:cNvPr id="6" name="Slide Number Placeholder 5"/>
          <p:cNvSpPr>
            <a:spLocks noGrp="1"/>
          </p:cNvSpPr>
          <p:nvPr>
            <p:ph type="sldNum" sz="quarter" idx="12"/>
          </p:nvPr>
        </p:nvSpPr>
        <p:spPr/>
        <p:txBody>
          <a:bodyPr/>
          <a:lstStyle/>
          <a:p>
            <a:fld id="{430E3189-A26B-47E6-88FA-F0598B934182}" type="slidenum">
              <a:rPr lang="en-US" smtClean="0">
                <a:solidFill>
                  <a:prstClr val="black">
                    <a:tint val="75000"/>
                  </a:prstClr>
                </a:solidFill>
              </a:rPr>
              <a:pPr/>
              <a:t>27</a:t>
            </a:fld>
            <a:endParaRPr lang="en-US">
              <a:solidFill>
                <a:prstClr val="black">
                  <a:tint val="75000"/>
                </a:prstClr>
              </a:solidFill>
            </a:endParaRPr>
          </a:p>
        </p:txBody>
      </p:sp>
    </p:spTree>
    <p:extLst>
      <p:ext uri="{BB962C8B-B14F-4D97-AF65-F5344CB8AC3E}">
        <p14:creationId xmlns="" xmlns:p14="http://schemas.microsoft.com/office/powerpoint/2010/main" val="99999093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nvGraphicFramePr>
        <p:xfrm>
          <a:off x="1600200" y="914400"/>
          <a:ext cx="6705600" cy="5638806"/>
        </p:xfrm>
        <a:graphic>
          <a:graphicData uri="http://schemas.openxmlformats.org/drawingml/2006/table">
            <a:tbl>
              <a:tblPr>
                <a:effectLst>
                  <a:outerShdw blurRad="50800" dist="38100" dir="8100000" algn="tr" rotWithShape="0">
                    <a:prstClr val="black">
                      <a:alpha val="40000"/>
                    </a:prstClr>
                  </a:outerShdw>
                </a:effectLst>
                <a:tableStyleId>{8799B23B-EC83-4686-B30A-512413B5E67A}</a:tableStyleId>
              </a:tblPr>
              <a:tblGrid>
                <a:gridCol w="1398516"/>
                <a:gridCol w="1070937"/>
                <a:gridCol w="1322921"/>
                <a:gridCol w="1259925"/>
                <a:gridCol w="1653301"/>
              </a:tblGrid>
              <a:tr h="313267">
                <a:tc rowSpan="2">
                  <a:txBody>
                    <a:bodyPr/>
                    <a:lstStyle/>
                    <a:p>
                      <a:pPr marL="0" marR="0" algn="ctr" rtl="0">
                        <a:lnSpc>
                          <a:spcPct val="115000"/>
                        </a:lnSpc>
                        <a:spcBef>
                          <a:spcPts val="300"/>
                        </a:spcBef>
                        <a:spcAft>
                          <a:spcPts val="300"/>
                        </a:spcAft>
                      </a:pPr>
                      <a:r>
                        <a:rPr lang="ar-SA" sz="1400" b="1" dirty="0">
                          <a:cs typeface="B Nazanin" pitchFamily="2" charset="-78"/>
                        </a:rPr>
                        <a:t>کل</a:t>
                      </a:r>
                      <a:endParaRPr lang="en-US" sz="1400" b="1" dirty="0">
                        <a:latin typeface="Calibri"/>
                        <a:ea typeface="Times New Roman"/>
                        <a:cs typeface="B Nazanin" pitchFamily="2" charset="-78"/>
                      </a:endParaRPr>
                    </a:p>
                  </a:txBody>
                  <a:tcPr marL="56444" marR="56444" marT="0" marB="0" anchor="ctr">
                    <a:solidFill>
                      <a:schemeClr val="accent2">
                        <a:lumMod val="40000"/>
                        <a:lumOff val="60000"/>
                      </a:schemeClr>
                    </a:solidFill>
                  </a:tcPr>
                </a:tc>
                <a:tc rowSpan="2">
                  <a:txBody>
                    <a:bodyPr/>
                    <a:lstStyle/>
                    <a:p>
                      <a:pPr marL="0" marR="0" algn="ctr" rtl="0">
                        <a:lnSpc>
                          <a:spcPct val="115000"/>
                        </a:lnSpc>
                        <a:spcBef>
                          <a:spcPts val="300"/>
                        </a:spcBef>
                        <a:spcAft>
                          <a:spcPts val="300"/>
                        </a:spcAft>
                      </a:pPr>
                      <a:r>
                        <a:rPr lang="en-US" sz="1400" b="1" dirty="0">
                          <a:cs typeface="B Nazanin" pitchFamily="2" charset="-78"/>
                        </a:rPr>
                        <a:t>P- </a:t>
                      </a:r>
                      <a:r>
                        <a:rPr lang="en-US" sz="1400" b="1" dirty="0" smtClean="0">
                          <a:cs typeface="B Nazanin" pitchFamily="2" charset="-78"/>
                        </a:rPr>
                        <a:t>value</a:t>
                      </a:r>
                      <a:endParaRPr lang="en-US" sz="1400" b="1" dirty="0">
                        <a:latin typeface="Calibri"/>
                        <a:ea typeface="Times New Roman"/>
                        <a:cs typeface="B Nazanin" pitchFamily="2" charset="-78"/>
                      </a:endParaRPr>
                    </a:p>
                  </a:txBody>
                  <a:tcPr marL="56444" marR="56444" marT="0" marB="0" anchor="ctr">
                    <a:solidFill>
                      <a:schemeClr val="accent2">
                        <a:lumMod val="40000"/>
                        <a:lumOff val="60000"/>
                      </a:schemeClr>
                    </a:solidFill>
                  </a:tcPr>
                </a:tc>
                <a:tc>
                  <a:txBody>
                    <a:bodyPr/>
                    <a:lstStyle/>
                    <a:p>
                      <a:pPr marL="0" marR="0" algn="ctr" rtl="0">
                        <a:lnSpc>
                          <a:spcPct val="115000"/>
                        </a:lnSpc>
                        <a:spcBef>
                          <a:spcPts val="300"/>
                        </a:spcBef>
                        <a:spcAft>
                          <a:spcPts val="300"/>
                        </a:spcAft>
                      </a:pPr>
                      <a:r>
                        <a:rPr lang="en-US" sz="1400" b="1" dirty="0">
                          <a:cs typeface="B Nazanin" pitchFamily="2" charset="-78"/>
                        </a:rPr>
                        <a:t> (n=</a:t>
                      </a:r>
                      <a:r>
                        <a:rPr lang="fa-IR" sz="1400" b="1" dirty="0">
                          <a:cs typeface="B Nazanin" pitchFamily="2" charset="-78"/>
                        </a:rPr>
                        <a:t>694</a:t>
                      </a:r>
                      <a:r>
                        <a:rPr lang="en-US" sz="1400" b="1" dirty="0">
                          <a:cs typeface="B Nazanin" pitchFamily="2" charset="-78"/>
                        </a:rPr>
                        <a:t>)</a:t>
                      </a:r>
                      <a:r>
                        <a:rPr lang="ar-SA" sz="1400" b="1" dirty="0">
                          <a:cs typeface="B Nazanin" pitchFamily="2" charset="-78"/>
                        </a:rPr>
                        <a:t> زن </a:t>
                      </a:r>
                      <a:endParaRPr lang="en-US" sz="1400" b="1" dirty="0">
                        <a:latin typeface="Calibri"/>
                        <a:ea typeface="Times New Roman"/>
                        <a:cs typeface="B Nazanin" pitchFamily="2" charset="-78"/>
                      </a:endParaRPr>
                    </a:p>
                  </a:txBody>
                  <a:tcPr marL="56444" marR="56444" marT="0" marB="0" anchor="ctr">
                    <a:solidFill>
                      <a:schemeClr val="accent2">
                        <a:lumMod val="40000"/>
                        <a:lumOff val="60000"/>
                      </a:schemeClr>
                    </a:solidFill>
                  </a:tcPr>
                </a:tc>
                <a:tc>
                  <a:txBody>
                    <a:bodyPr/>
                    <a:lstStyle/>
                    <a:p>
                      <a:pPr marL="0" marR="0" algn="ctr" rtl="0">
                        <a:lnSpc>
                          <a:spcPct val="115000"/>
                        </a:lnSpc>
                        <a:spcBef>
                          <a:spcPts val="300"/>
                        </a:spcBef>
                        <a:spcAft>
                          <a:spcPts val="300"/>
                        </a:spcAft>
                      </a:pPr>
                      <a:r>
                        <a:rPr lang="en-US" sz="1400" b="1" dirty="0">
                          <a:cs typeface="B Nazanin" pitchFamily="2" charset="-78"/>
                        </a:rPr>
                        <a:t> (n= </a:t>
                      </a:r>
                      <a:r>
                        <a:rPr lang="fa-IR" sz="1400" b="1" dirty="0">
                          <a:cs typeface="B Nazanin" pitchFamily="2" charset="-78"/>
                        </a:rPr>
                        <a:t>504</a:t>
                      </a:r>
                      <a:r>
                        <a:rPr lang="en-US" sz="1400" b="1" dirty="0">
                          <a:cs typeface="B Nazanin" pitchFamily="2" charset="-78"/>
                        </a:rPr>
                        <a:t>) </a:t>
                      </a:r>
                      <a:r>
                        <a:rPr lang="ar-SA" sz="1400" b="1" dirty="0">
                          <a:cs typeface="B Nazanin" pitchFamily="2" charset="-78"/>
                        </a:rPr>
                        <a:t> مرد </a:t>
                      </a:r>
                      <a:endParaRPr lang="en-US" sz="1400" b="1" dirty="0">
                        <a:latin typeface="Calibri"/>
                        <a:ea typeface="Times New Roman"/>
                        <a:cs typeface="B Nazanin" pitchFamily="2" charset="-78"/>
                      </a:endParaRPr>
                    </a:p>
                  </a:txBody>
                  <a:tcPr marL="56444" marR="56444" marT="0" marB="0" anchor="ctr">
                    <a:solidFill>
                      <a:schemeClr val="accent2">
                        <a:lumMod val="40000"/>
                        <a:lumOff val="60000"/>
                      </a:schemeClr>
                    </a:solidFill>
                  </a:tcPr>
                </a:tc>
                <a:tc rowSpan="2">
                  <a:txBody>
                    <a:bodyPr/>
                    <a:lstStyle/>
                    <a:p>
                      <a:pPr marL="0" marR="0" algn="ctr" rtl="0">
                        <a:lnSpc>
                          <a:spcPct val="115000"/>
                        </a:lnSpc>
                        <a:spcBef>
                          <a:spcPts val="300"/>
                        </a:spcBef>
                        <a:spcAft>
                          <a:spcPts val="300"/>
                        </a:spcAft>
                      </a:pPr>
                      <a:endParaRPr lang="en-US" sz="1400" b="1" dirty="0">
                        <a:latin typeface="Calibri"/>
                        <a:ea typeface="Times New Roman"/>
                        <a:cs typeface="B Nazanin" pitchFamily="2" charset="-78"/>
                      </a:endParaRPr>
                    </a:p>
                  </a:txBody>
                  <a:tcPr marL="56444" marR="56444" marT="0" marB="0" anchor="ctr">
                    <a:solidFill>
                      <a:schemeClr val="accent2">
                        <a:lumMod val="40000"/>
                        <a:lumOff val="60000"/>
                      </a:schemeClr>
                    </a:solidFill>
                  </a:tcPr>
                </a:tc>
              </a:tr>
              <a:tr h="313267">
                <a:tc vMerge="1">
                  <a:txBody>
                    <a:bodyPr/>
                    <a:lstStyle/>
                    <a:p>
                      <a:endParaRPr lang="en-US"/>
                    </a:p>
                  </a:txBody>
                  <a:tcPr/>
                </a:tc>
                <a:tc vMerge="1">
                  <a:txBody>
                    <a:bodyPr/>
                    <a:lstStyle/>
                    <a:p>
                      <a:endParaRPr lang="en-US"/>
                    </a:p>
                  </a:txBody>
                  <a:tcPr/>
                </a:tc>
                <a:tc>
                  <a:txBody>
                    <a:bodyPr/>
                    <a:lstStyle/>
                    <a:p>
                      <a:pPr marL="0" marR="0" algn="ctr" rtl="0">
                        <a:lnSpc>
                          <a:spcPct val="115000"/>
                        </a:lnSpc>
                        <a:spcBef>
                          <a:spcPts val="300"/>
                        </a:spcBef>
                        <a:spcAft>
                          <a:spcPts val="300"/>
                        </a:spcAft>
                      </a:pPr>
                      <a:r>
                        <a:rPr lang="ar-SA" sz="1400" b="1" dirty="0">
                          <a:cs typeface="B Nazanin" pitchFamily="2" charset="-78"/>
                        </a:rPr>
                        <a:t>میانگین</a:t>
                      </a:r>
                      <a:r>
                        <a:rPr lang="en-US" sz="1400" b="1" dirty="0">
                          <a:cs typeface="B Nazanin" pitchFamily="2" charset="-78"/>
                        </a:rPr>
                        <a:t> (SD)</a:t>
                      </a:r>
                      <a:endParaRPr lang="en-US" sz="1400" b="1" dirty="0">
                        <a:latin typeface="Calibri"/>
                        <a:ea typeface="Times New Roman"/>
                        <a:cs typeface="B Nazanin" pitchFamily="2" charset="-78"/>
                      </a:endParaRPr>
                    </a:p>
                  </a:txBody>
                  <a:tcPr marL="56444" marR="56444" marT="0" marB="0" anchor="ctr">
                    <a:solidFill>
                      <a:schemeClr val="accent2">
                        <a:lumMod val="40000"/>
                        <a:lumOff val="60000"/>
                      </a:schemeClr>
                    </a:solidFill>
                  </a:tcPr>
                </a:tc>
                <a:tc>
                  <a:txBody>
                    <a:bodyPr/>
                    <a:lstStyle/>
                    <a:p>
                      <a:pPr marL="0" marR="0" algn="ctr" rtl="0">
                        <a:lnSpc>
                          <a:spcPct val="115000"/>
                        </a:lnSpc>
                        <a:spcBef>
                          <a:spcPts val="300"/>
                        </a:spcBef>
                        <a:spcAft>
                          <a:spcPts val="300"/>
                        </a:spcAft>
                      </a:pPr>
                      <a:r>
                        <a:rPr lang="ar-SA" sz="1400" b="1" dirty="0">
                          <a:cs typeface="B Nazanin" pitchFamily="2" charset="-78"/>
                        </a:rPr>
                        <a:t>میانگین</a:t>
                      </a:r>
                      <a:r>
                        <a:rPr lang="en-US" sz="1400" b="1" dirty="0">
                          <a:cs typeface="B Nazanin" pitchFamily="2" charset="-78"/>
                        </a:rPr>
                        <a:t> (SD)</a:t>
                      </a:r>
                      <a:endParaRPr lang="en-US" sz="1400" b="1" dirty="0">
                        <a:latin typeface="Calibri"/>
                        <a:ea typeface="Times New Roman"/>
                        <a:cs typeface="B Nazanin" pitchFamily="2" charset="-78"/>
                      </a:endParaRPr>
                    </a:p>
                  </a:txBody>
                  <a:tcPr marL="56444" marR="56444" marT="0" marB="0" anchor="ctr">
                    <a:solidFill>
                      <a:schemeClr val="accent2">
                        <a:lumMod val="40000"/>
                        <a:lumOff val="60000"/>
                      </a:schemeClr>
                    </a:solidFill>
                  </a:tcPr>
                </a:tc>
                <a:tc vMerge="1">
                  <a:txBody>
                    <a:bodyPr/>
                    <a:lstStyle/>
                    <a:p>
                      <a:endParaRPr lang="en-US"/>
                    </a:p>
                  </a:txBody>
                  <a:tcPr/>
                </a:tc>
              </a:tr>
              <a:tr h="313267">
                <a:tc>
                  <a:txBody>
                    <a:bodyPr/>
                    <a:lstStyle/>
                    <a:p>
                      <a:pPr marL="0" marR="0" algn="ctr" rtl="0">
                        <a:lnSpc>
                          <a:spcPct val="150000"/>
                        </a:lnSpc>
                        <a:spcBef>
                          <a:spcPts val="600"/>
                        </a:spcBef>
                        <a:spcAft>
                          <a:spcPts val="300"/>
                        </a:spcAft>
                      </a:pPr>
                      <a:r>
                        <a:rPr lang="fa-IR" sz="1100" b="1" dirty="0">
                          <a:cs typeface="B Nazanin" pitchFamily="2" charset="-78"/>
                        </a:rPr>
                        <a:t>53</a:t>
                      </a:r>
                      <a:r>
                        <a:rPr lang="en-US" sz="1100" b="1" dirty="0">
                          <a:cs typeface="B Nazanin" pitchFamily="2" charset="-78"/>
                        </a:rPr>
                        <a:t>/</a:t>
                      </a:r>
                      <a:r>
                        <a:rPr lang="fa-IR" sz="1100" b="1" dirty="0">
                          <a:cs typeface="B Nazanin" pitchFamily="2" charset="-78"/>
                        </a:rPr>
                        <a:t>75</a:t>
                      </a:r>
                      <a:r>
                        <a:rPr lang="en-US" sz="1100" b="1" dirty="0">
                          <a:cs typeface="B Nazanin" pitchFamily="2" charset="-78"/>
                        </a:rPr>
                        <a:t>(</a:t>
                      </a:r>
                      <a:r>
                        <a:rPr lang="fa-IR" sz="1100" b="1" dirty="0">
                          <a:cs typeface="B Nazanin" pitchFamily="2" charset="-78"/>
                        </a:rPr>
                        <a:t>11</a:t>
                      </a:r>
                      <a:r>
                        <a:rPr lang="en-US" sz="1100" b="1" dirty="0">
                          <a:cs typeface="B Nazanin" pitchFamily="2" charset="-78"/>
                        </a:rPr>
                        <a:t>/</a:t>
                      </a:r>
                      <a:r>
                        <a:rPr lang="fa-IR" sz="1100" b="1" dirty="0">
                          <a:cs typeface="B Nazanin" pitchFamily="2" charset="-78"/>
                        </a:rPr>
                        <a:t>77</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600"/>
                        </a:spcBef>
                        <a:spcAft>
                          <a:spcPts val="300"/>
                        </a:spcAft>
                      </a:pPr>
                      <a:r>
                        <a:rPr lang="fa-IR" sz="1100" b="1" dirty="0">
                          <a:cs typeface="B Nazanin" pitchFamily="2" charset="-78"/>
                        </a:rPr>
                        <a:t>0</a:t>
                      </a:r>
                      <a:r>
                        <a:rPr lang="en-US" sz="1100" b="1" dirty="0">
                          <a:cs typeface="B Nazanin" pitchFamily="2" charset="-78"/>
                        </a:rPr>
                        <a:t>/</a:t>
                      </a:r>
                      <a:r>
                        <a:rPr lang="fa-IR" sz="1100" b="1" dirty="0">
                          <a:cs typeface="B Nazanin" pitchFamily="2" charset="-78"/>
                        </a:rPr>
                        <a:t>005</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600"/>
                        </a:spcBef>
                        <a:spcAft>
                          <a:spcPts val="300"/>
                        </a:spcAft>
                      </a:pPr>
                      <a:r>
                        <a:rPr lang="fa-IR" sz="1100" b="1">
                          <a:cs typeface="B Nazanin" pitchFamily="2" charset="-78"/>
                        </a:rPr>
                        <a:t>52</a:t>
                      </a:r>
                      <a:r>
                        <a:rPr lang="en-US" sz="1100" b="1">
                          <a:cs typeface="B Nazanin" pitchFamily="2" charset="-78"/>
                        </a:rPr>
                        <a:t>/</a:t>
                      </a:r>
                      <a:r>
                        <a:rPr lang="fa-IR" sz="1100" b="1">
                          <a:cs typeface="B Nazanin" pitchFamily="2" charset="-78"/>
                        </a:rPr>
                        <a:t>94</a:t>
                      </a:r>
                      <a:r>
                        <a:rPr lang="en-US" sz="1100" b="1">
                          <a:cs typeface="B Nazanin" pitchFamily="2" charset="-78"/>
                        </a:rPr>
                        <a:t>(</a:t>
                      </a:r>
                      <a:r>
                        <a:rPr lang="fa-IR" sz="1100" b="1">
                          <a:cs typeface="B Nazanin" pitchFamily="2" charset="-78"/>
                        </a:rPr>
                        <a:t>10</a:t>
                      </a:r>
                      <a:r>
                        <a:rPr lang="en-US" sz="1100" b="1">
                          <a:cs typeface="B Nazanin" pitchFamily="2" charset="-78"/>
                        </a:rPr>
                        <a:t>/</a:t>
                      </a:r>
                      <a:r>
                        <a:rPr lang="fa-IR" sz="1100" b="1">
                          <a:cs typeface="B Nazanin" pitchFamily="2" charset="-78"/>
                        </a:rPr>
                        <a:t>95</a:t>
                      </a:r>
                      <a:r>
                        <a:rPr lang="en-US" sz="1100" b="1">
                          <a:cs typeface="B Nazanin" pitchFamily="2" charset="-78"/>
                        </a:rPr>
                        <a:t>)</a:t>
                      </a:r>
                      <a:endParaRPr lang="en-US" sz="1100" b="1">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600"/>
                        </a:spcBef>
                        <a:spcAft>
                          <a:spcPts val="300"/>
                        </a:spcAft>
                      </a:pPr>
                      <a:r>
                        <a:rPr lang="fa-IR" sz="1100" b="1">
                          <a:cs typeface="B Nazanin" pitchFamily="2" charset="-78"/>
                        </a:rPr>
                        <a:t>54</a:t>
                      </a:r>
                      <a:r>
                        <a:rPr lang="en-US" sz="1100" b="1">
                          <a:cs typeface="B Nazanin" pitchFamily="2" charset="-78"/>
                        </a:rPr>
                        <a:t>/</a:t>
                      </a:r>
                      <a:r>
                        <a:rPr lang="fa-IR" sz="1100" b="1">
                          <a:cs typeface="B Nazanin" pitchFamily="2" charset="-78"/>
                        </a:rPr>
                        <a:t>87</a:t>
                      </a:r>
                      <a:r>
                        <a:rPr lang="en-US" sz="1100" b="1">
                          <a:cs typeface="B Nazanin" pitchFamily="2" charset="-78"/>
                        </a:rPr>
                        <a:t>(</a:t>
                      </a:r>
                      <a:r>
                        <a:rPr lang="fa-IR" sz="1100" b="1">
                          <a:cs typeface="B Nazanin" pitchFamily="2" charset="-78"/>
                        </a:rPr>
                        <a:t>12</a:t>
                      </a:r>
                      <a:r>
                        <a:rPr lang="en-US" sz="1100" b="1">
                          <a:cs typeface="B Nazanin" pitchFamily="2" charset="-78"/>
                        </a:rPr>
                        <a:t>/</a:t>
                      </a:r>
                      <a:r>
                        <a:rPr lang="fa-IR" sz="1100" b="1">
                          <a:cs typeface="B Nazanin" pitchFamily="2" charset="-78"/>
                        </a:rPr>
                        <a:t>74</a:t>
                      </a:r>
                      <a:r>
                        <a:rPr lang="en-US" sz="1100" b="1">
                          <a:cs typeface="B Nazanin" pitchFamily="2" charset="-78"/>
                        </a:rPr>
                        <a:t>)</a:t>
                      </a:r>
                      <a:endParaRPr lang="en-US" sz="1100" b="1">
                        <a:latin typeface="Calibri"/>
                        <a:ea typeface="Times New Roman"/>
                        <a:cs typeface="B Nazanin" pitchFamily="2" charset="-78"/>
                      </a:endParaRPr>
                    </a:p>
                  </a:txBody>
                  <a:tcPr marL="56444" marR="56444" marT="0" marB="0" anchor="ctr">
                    <a:solidFill>
                      <a:schemeClr val="bg1"/>
                    </a:solidFill>
                  </a:tcPr>
                </a:tc>
                <a:tc>
                  <a:txBody>
                    <a:bodyPr/>
                    <a:lstStyle/>
                    <a:p>
                      <a:pPr marL="0" marR="0" algn="l" rtl="0">
                        <a:lnSpc>
                          <a:spcPct val="115000"/>
                        </a:lnSpc>
                        <a:spcBef>
                          <a:spcPts val="300"/>
                        </a:spcBef>
                        <a:spcAft>
                          <a:spcPts val="600"/>
                        </a:spcAft>
                      </a:pPr>
                      <a:r>
                        <a:rPr lang="ar-SA" sz="1200" b="1" dirty="0">
                          <a:cs typeface="B Nazanin" pitchFamily="2" charset="-78"/>
                        </a:rPr>
                        <a:t>سن</a:t>
                      </a:r>
                      <a:endParaRPr lang="en-US" sz="1200" b="1" dirty="0">
                        <a:latin typeface="Calibri"/>
                        <a:ea typeface="Times New Roman"/>
                        <a:cs typeface="B Nazanin" pitchFamily="2" charset="-78"/>
                      </a:endParaRPr>
                    </a:p>
                  </a:txBody>
                  <a:tcPr marL="56444" marR="56444" marT="0" marB="0" anchor="ctr">
                    <a:solidFill>
                      <a:schemeClr val="bg1"/>
                    </a:solidFill>
                  </a:tcPr>
                </a:tc>
              </a:tr>
              <a:tr h="313267">
                <a:tc>
                  <a:txBody>
                    <a:bodyPr/>
                    <a:lstStyle/>
                    <a:p>
                      <a:pPr marL="0" marR="0" algn="ctr" rtl="0">
                        <a:lnSpc>
                          <a:spcPct val="150000"/>
                        </a:lnSpc>
                        <a:spcBef>
                          <a:spcPts val="300"/>
                        </a:spcBef>
                        <a:spcAft>
                          <a:spcPts val="300"/>
                        </a:spcAft>
                      </a:pPr>
                      <a:r>
                        <a:rPr lang="fa-IR" sz="1100" b="1" dirty="0">
                          <a:cs typeface="B Nazanin" pitchFamily="2" charset="-78"/>
                        </a:rPr>
                        <a:t>28</a:t>
                      </a:r>
                      <a:r>
                        <a:rPr lang="en-US" sz="1100" b="1" dirty="0">
                          <a:cs typeface="B Nazanin" pitchFamily="2" charset="-78"/>
                        </a:rPr>
                        <a:t>/</a:t>
                      </a:r>
                      <a:r>
                        <a:rPr lang="fa-IR" sz="1100" b="1" dirty="0">
                          <a:cs typeface="B Nazanin" pitchFamily="2" charset="-78"/>
                        </a:rPr>
                        <a:t>84</a:t>
                      </a:r>
                      <a:r>
                        <a:rPr lang="en-US" sz="1100" b="1" dirty="0">
                          <a:cs typeface="B Nazanin" pitchFamily="2" charset="-78"/>
                        </a:rPr>
                        <a:t>(</a:t>
                      </a:r>
                      <a:r>
                        <a:rPr lang="fa-IR" sz="1100" b="1" dirty="0">
                          <a:cs typeface="B Nazanin" pitchFamily="2" charset="-78"/>
                        </a:rPr>
                        <a:t>4</a:t>
                      </a:r>
                      <a:r>
                        <a:rPr lang="en-US" sz="1100" b="1" dirty="0">
                          <a:cs typeface="B Nazanin" pitchFamily="2" charset="-78"/>
                        </a:rPr>
                        <a:t>/</a:t>
                      </a:r>
                      <a:r>
                        <a:rPr lang="fa-IR" sz="1100" b="1" dirty="0">
                          <a:cs typeface="B Nazanin" pitchFamily="2" charset="-78"/>
                        </a:rPr>
                        <a:t>58</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en-US" sz="1100" b="1" dirty="0">
                          <a:cs typeface="B Nazanin" pitchFamily="2" charset="-78"/>
                        </a:rPr>
                        <a:t>&lt;</a:t>
                      </a:r>
                      <a:r>
                        <a:rPr lang="fa-IR" sz="1100" b="1" dirty="0">
                          <a:cs typeface="B Nazanin" pitchFamily="2" charset="-78"/>
                        </a:rPr>
                        <a:t>0</a:t>
                      </a:r>
                      <a:r>
                        <a:rPr lang="en-US" sz="1100" b="1" dirty="0">
                          <a:cs typeface="B Nazanin" pitchFamily="2" charset="-78"/>
                        </a:rPr>
                        <a:t>/</a:t>
                      </a:r>
                      <a:r>
                        <a:rPr lang="fa-IR" sz="1100" b="1" dirty="0">
                          <a:cs typeface="B Nazanin" pitchFamily="2" charset="-78"/>
                        </a:rPr>
                        <a:t>0001</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a:cs typeface="B Nazanin" pitchFamily="2" charset="-78"/>
                        </a:rPr>
                        <a:t>29</a:t>
                      </a:r>
                      <a:r>
                        <a:rPr lang="en-US" sz="1100" b="1">
                          <a:cs typeface="B Nazanin" pitchFamily="2" charset="-78"/>
                        </a:rPr>
                        <a:t>/</a:t>
                      </a:r>
                      <a:r>
                        <a:rPr lang="fa-IR" sz="1100" b="1">
                          <a:cs typeface="B Nazanin" pitchFamily="2" charset="-78"/>
                        </a:rPr>
                        <a:t>79</a:t>
                      </a:r>
                      <a:r>
                        <a:rPr lang="en-US" sz="1100" b="1">
                          <a:cs typeface="B Nazanin" pitchFamily="2" charset="-78"/>
                        </a:rPr>
                        <a:t>(</a:t>
                      </a:r>
                      <a:r>
                        <a:rPr lang="fa-IR" sz="1100" b="1">
                          <a:cs typeface="B Nazanin" pitchFamily="2" charset="-78"/>
                        </a:rPr>
                        <a:t>4</a:t>
                      </a:r>
                      <a:r>
                        <a:rPr lang="en-US" sz="1100" b="1">
                          <a:cs typeface="B Nazanin" pitchFamily="2" charset="-78"/>
                        </a:rPr>
                        <a:t>/</a:t>
                      </a:r>
                      <a:r>
                        <a:rPr lang="fa-IR" sz="1100" b="1">
                          <a:cs typeface="B Nazanin" pitchFamily="2" charset="-78"/>
                        </a:rPr>
                        <a:t>79</a:t>
                      </a:r>
                      <a:r>
                        <a:rPr lang="en-US" sz="1100" b="1">
                          <a:cs typeface="B Nazanin" pitchFamily="2" charset="-78"/>
                        </a:rPr>
                        <a:t>)</a:t>
                      </a:r>
                      <a:endParaRPr lang="en-US" sz="1100" b="1">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a:cs typeface="B Nazanin" pitchFamily="2" charset="-78"/>
                        </a:rPr>
                        <a:t>27</a:t>
                      </a:r>
                      <a:r>
                        <a:rPr lang="en-US" sz="1100" b="1">
                          <a:cs typeface="B Nazanin" pitchFamily="2" charset="-78"/>
                        </a:rPr>
                        <a:t>/</a:t>
                      </a:r>
                      <a:r>
                        <a:rPr lang="fa-IR" sz="1100" b="1">
                          <a:cs typeface="B Nazanin" pitchFamily="2" charset="-78"/>
                        </a:rPr>
                        <a:t>53</a:t>
                      </a:r>
                      <a:r>
                        <a:rPr lang="en-US" sz="1100" b="1">
                          <a:cs typeface="B Nazanin" pitchFamily="2" charset="-78"/>
                        </a:rPr>
                        <a:t>(</a:t>
                      </a:r>
                      <a:r>
                        <a:rPr lang="fa-IR" sz="1100" b="1">
                          <a:cs typeface="B Nazanin" pitchFamily="2" charset="-78"/>
                        </a:rPr>
                        <a:t>3</a:t>
                      </a:r>
                      <a:r>
                        <a:rPr lang="en-US" sz="1100" b="1">
                          <a:cs typeface="B Nazanin" pitchFamily="2" charset="-78"/>
                        </a:rPr>
                        <a:t>/</a:t>
                      </a:r>
                      <a:r>
                        <a:rPr lang="fa-IR" sz="1100" b="1">
                          <a:cs typeface="B Nazanin" pitchFamily="2" charset="-78"/>
                        </a:rPr>
                        <a:t>93</a:t>
                      </a:r>
                      <a:r>
                        <a:rPr lang="en-US" sz="1100" b="1">
                          <a:cs typeface="B Nazanin" pitchFamily="2" charset="-78"/>
                        </a:rPr>
                        <a:t>)</a:t>
                      </a:r>
                      <a:endParaRPr lang="en-US" sz="1100" b="1">
                        <a:latin typeface="Calibri"/>
                        <a:ea typeface="Times New Roman"/>
                        <a:cs typeface="B Nazanin" pitchFamily="2" charset="-78"/>
                      </a:endParaRPr>
                    </a:p>
                  </a:txBody>
                  <a:tcPr marL="56444" marR="56444" marT="0" marB="0" anchor="ctr">
                    <a:solidFill>
                      <a:schemeClr val="bg1"/>
                    </a:solidFill>
                  </a:tcPr>
                </a:tc>
                <a:tc>
                  <a:txBody>
                    <a:bodyPr/>
                    <a:lstStyle/>
                    <a:p>
                      <a:pPr marL="0" marR="0" algn="l" rtl="0">
                        <a:lnSpc>
                          <a:spcPct val="150000"/>
                        </a:lnSpc>
                        <a:spcBef>
                          <a:spcPts val="300"/>
                        </a:spcBef>
                        <a:spcAft>
                          <a:spcPts val="0"/>
                        </a:spcAft>
                      </a:pPr>
                      <a:r>
                        <a:rPr lang="en-US" sz="1200" b="1" dirty="0">
                          <a:cs typeface="B Nazanin" pitchFamily="2" charset="-78"/>
                        </a:rPr>
                        <a:t> (kg/m</a:t>
                      </a:r>
                      <a:r>
                        <a:rPr lang="fa-IR" sz="1200" b="1" dirty="0">
                          <a:cs typeface="B Nazanin" pitchFamily="2" charset="-78"/>
                        </a:rPr>
                        <a:t>2</a:t>
                      </a:r>
                      <a:r>
                        <a:rPr lang="en-US" sz="1200" b="1" dirty="0">
                          <a:cs typeface="B Nazanin" pitchFamily="2" charset="-78"/>
                        </a:rPr>
                        <a:t>)</a:t>
                      </a:r>
                      <a:r>
                        <a:rPr lang="ar-SA" sz="1200" b="1" dirty="0">
                          <a:cs typeface="B Nazanin" pitchFamily="2" charset="-78"/>
                        </a:rPr>
                        <a:t> نمای توده بدنی</a:t>
                      </a:r>
                      <a:endParaRPr lang="en-US" sz="1200" b="1" dirty="0">
                        <a:latin typeface="Calibri"/>
                        <a:ea typeface="Times New Roman"/>
                        <a:cs typeface="B Nazanin" pitchFamily="2" charset="-78"/>
                      </a:endParaRPr>
                    </a:p>
                  </a:txBody>
                  <a:tcPr marL="56444" marR="56444" marT="0" marB="0" anchor="ctr">
                    <a:solidFill>
                      <a:schemeClr val="bg1"/>
                    </a:solidFill>
                  </a:tcPr>
                </a:tc>
              </a:tr>
              <a:tr h="313267">
                <a:tc>
                  <a:txBody>
                    <a:bodyPr/>
                    <a:lstStyle/>
                    <a:p>
                      <a:pPr marL="0" marR="0" algn="ctr" rtl="0">
                        <a:lnSpc>
                          <a:spcPct val="150000"/>
                        </a:lnSpc>
                        <a:spcBef>
                          <a:spcPts val="300"/>
                        </a:spcBef>
                        <a:spcAft>
                          <a:spcPts val="300"/>
                        </a:spcAft>
                      </a:pPr>
                      <a:r>
                        <a:rPr lang="fa-IR" sz="1100" b="1" dirty="0">
                          <a:cs typeface="B Nazanin" pitchFamily="2" charset="-78"/>
                        </a:rPr>
                        <a:t>96</a:t>
                      </a:r>
                      <a:r>
                        <a:rPr lang="en-US" sz="1100" b="1" dirty="0">
                          <a:cs typeface="B Nazanin" pitchFamily="2" charset="-78"/>
                        </a:rPr>
                        <a:t>/</a:t>
                      </a:r>
                      <a:r>
                        <a:rPr lang="fa-IR" sz="1100" b="1" dirty="0">
                          <a:cs typeface="B Nazanin" pitchFamily="2" charset="-78"/>
                        </a:rPr>
                        <a:t>15</a:t>
                      </a:r>
                      <a:r>
                        <a:rPr lang="en-US" sz="1100" b="1" dirty="0">
                          <a:cs typeface="B Nazanin" pitchFamily="2" charset="-78"/>
                        </a:rPr>
                        <a:t>(</a:t>
                      </a:r>
                      <a:r>
                        <a:rPr lang="fa-IR" sz="1100" b="1" dirty="0">
                          <a:cs typeface="B Nazanin" pitchFamily="2" charset="-78"/>
                        </a:rPr>
                        <a:t>11</a:t>
                      </a:r>
                      <a:r>
                        <a:rPr lang="en-US" sz="1100" b="1" dirty="0">
                          <a:cs typeface="B Nazanin" pitchFamily="2" charset="-78"/>
                        </a:rPr>
                        <a:t>/</a:t>
                      </a:r>
                      <a:r>
                        <a:rPr lang="fa-IR" sz="1100" b="1" dirty="0">
                          <a:cs typeface="B Nazanin" pitchFamily="2" charset="-78"/>
                        </a:rPr>
                        <a:t>17</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dirty="0">
                          <a:cs typeface="B Nazanin" pitchFamily="2" charset="-78"/>
                        </a:rPr>
                        <a:t>0</a:t>
                      </a:r>
                      <a:r>
                        <a:rPr lang="en-US" sz="1100" b="1" dirty="0">
                          <a:cs typeface="B Nazanin" pitchFamily="2" charset="-78"/>
                        </a:rPr>
                        <a:t>/</a:t>
                      </a:r>
                      <a:r>
                        <a:rPr lang="fa-IR" sz="1100" b="1" dirty="0">
                          <a:cs typeface="B Nazanin" pitchFamily="2" charset="-78"/>
                        </a:rPr>
                        <a:t>058</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dirty="0">
                          <a:cs typeface="B Nazanin" pitchFamily="2" charset="-78"/>
                        </a:rPr>
                        <a:t>96</a:t>
                      </a:r>
                      <a:r>
                        <a:rPr lang="en-US" sz="1100" b="1" dirty="0">
                          <a:cs typeface="B Nazanin" pitchFamily="2" charset="-78"/>
                        </a:rPr>
                        <a:t>/</a:t>
                      </a:r>
                      <a:r>
                        <a:rPr lang="fa-IR" sz="1100" b="1" dirty="0">
                          <a:cs typeface="B Nazanin" pitchFamily="2" charset="-78"/>
                        </a:rPr>
                        <a:t>67</a:t>
                      </a:r>
                      <a:r>
                        <a:rPr lang="en-US" sz="1100" b="1" dirty="0">
                          <a:cs typeface="B Nazanin" pitchFamily="2" charset="-78"/>
                        </a:rPr>
                        <a:t>(</a:t>
                      </a:r>
                      <a:r>
                        <a:rPr lang="fa-IR" sz="1100" b="1" dirty="0">
                          <a:cs typeface="B Nazanin" pitchFamily="2" charset="-78"/>
                        </a:rPr>
                        <a:t>11</a:t>
                      </a:r>
                      <a:r>
                        <a:rPr lang="en-US" sz="1100" b="1" dirty="0">
                          <a:cs typeface="B Nazanin" pitchFamily="2" charset="-78"/>
                        </a:rPr>
                        <a:t>/</a:t>
                      </a:r>
                      <a:r>
                        <a:rPr lang="fa-IR" sz="1100" b="1" dirty="0">
                          <a:cs typeface="B Nazanin" pitchFamily="2" charset="-78"/>
                        </a:rPr>
                        <a:t>39</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dirty="0">
                          <a:cs typeface="B Nazanin" pitchFamily="2" charset="-78"/>
                        </a:rPr>
                        <a:t>95</a:t>
                      </a:r>
                      <a:r>
                        <a:rPr lang="en-US" sz="1100" b="1" dirty="0">
                          <a:cs typeface="B Nazanin" pitchFamily="2" charset="-78"/>
                        </a:rPr>
                        <a:t>/</a:t>
                      </a:r>
                      <a:r>
                        <a:rPr lang="fa-IR" sz="1100" b="1" dirty="0">
                          <a:cs typeface="B Nazanin" pitchFamily="2" charset="-78"/>
                        </a:rPr>
                        <a:t>43</a:t>
                      </a:r>
                      <a:r>
                        <a:rPr lang="en-US" sz="1100" b="1" dirty="0">
                          <a:cs typeface="B Nazanin" pitchFamily="2" charset="-78"/>
                        </a:rPr>
                        <a:t>(</a:t>
                      </a:r>
                      <a:r>
                        <a:rPr lang="fa-IR" sz="1100" b="1" dirty="0">
                          <a:cs typeface="B Nazanin" pitchFamily="2" charset="-78"/>
                        </a:rPr>
                        <a:t>10</a:t>
                      </a:r>
                      <a:r>
                        <a:rPr lang="en-US" sz="1100" b="1" dirty="0">
                          <a:cs typeface="B Nazanin" pitchFamily="2" charset="-78"/>
                        </a:rPr>
                        <a:t>/</a:t>
                      </a:r>
                      <a:r>
                        <a:rPr lang="fa-IR" sz="1100" b="1" dirty="0">
                          <a:cs typeface="B Nazanin" pitchFamily="2" charset="-78"/>
                        </a:rPr>
                        <a:t>84</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l" rtl="0">
                        <a:lnSpc>
                          <a:spcPct val="150000"/>
                        </a:lnSpc>
                        <a:spcBef>
                          <a:spcPts val="300"/>
                        </a:spcBef>
                        <a:spcAft>
                          <a:spcPts val="0"/>
                        </a:spcAft>
                      </a:pPr>
                      <a:r>
                        <a:rPr lang="ar-SA" sz="1200" b="1" dirty="0">
                          <a:cs typeface="B Nazanin" pitchFamily="2" charset="-78"/>
                        </a:rPr>
                        <a:t>دور کمر</a:t>
                      </a:r>
                      <a:r>
                        <a:rPr lang="en-US" sz="1200" b="1" dirty="0">
                          <a:cs typeface="B Nazanin" pitchFamily="2" charset="-78"/>
                        </a:rPr>
                        <a:t> (cm)</a:t>
                      </a:r>
                      <a:endParaRPr lang="en-US" sz="1200" b="1" dirty="0">
                        <a:latin typeface="Calibri"/>
                        <a:ea typeface="Times New Roman"/>
                        <a:cs typeface="B Nazanin" pitchFamily="2" charset="-78"/>
                      </a:endParaRPr>
                    </a:p>
                  </a:txBody>
                  <a:tcPr marL="56444" marR="56444" marT="0" marB="0" anchor="ctr">
                    <a:solidFill>
                      <a:schemeClr val="bg1"/>
                    </a:solidFill>
                  </a:tcPr>
                </a:tc>
              </a:tr>
              <a:tr h="313267">
                <a:tc>
                  <a:txBody>
                    <a:bodyPr/>
                    <a:lstStyle/>
                    <a:p>
                      <a:pPr marL="0" marR="0" algn="ctr" rtl="0">
                        <a:lnSpc>
                          <a:spcPct val="150000"/>
                        </a:lnSpc>
                        <a:spcBef>
                          <a:spcPts val="300"/>
                        </a:spcBef>
                        <a:spcAft>
                          <a:spcPts val="300"/>
                        </a:spcAft>
                      </a:pPr>
                      <a:r>
                        <a:rPr lang="fa-IR" sz="1100" b="1" dirty="0">
                          <a:cs typeface="B Nazanin" pitchFamily="2" charset="-78"/>
                        </a:rPr>
                        <a:t>0</a:t>
                      </a:r>
                      <a:r>
                        <a:rPr lang="en-US" sz="1100" b="1" dirty="0">
                          <a:cs typeface="B Nazanin" pitchFamily="2" charset="-78"/>
                        </a:rPr>
                        <a:t>/</a:t>
                      </a:r>
                      <a:r>
                        <a:rPr lang="fa-IR" sz="1100" b="1" dirty="0">
                          <a:cs typeface="B Nazanin" pitchFamily="2" charset="-78"/>
                        </a:rPr>
                        <a:t>93</a:t>
                      </a:r>
                      <a:r>
                        <a:rPr lang="en-US" sz="1100" b="1" dirty="0">
                          <a:cs typeface="B Nazanin" pitchFamily="2" charset="-78"/>
                        </a:rPr>
                        <a:t>(</a:t>
                      </a:r>
                      <a:r>
                        <a:rPr lang="fa-IR" sz="1100" b="1" dirty="0">
                          <a:cs typeface="B Nazanin" pitchFamily="2" charset="-78"/>
                        </a:rPr>
                        <a:t>0</a:t>
                      </a:r>
                      <a:r>
                        <a:rPr lang="en-US" sz="1100" b="1" dirty="0">
                          <a:cs typeface="B Nazanin" pitchFamily="2" charset="-78"/>
                        </a:rPr>
                        <a:t>/</a:t>
                      </a:r>
                      <a:r>
                        <a:rPr lang="fa-IR" sz="1100" b="1" dirty="0">
                          <a:cs typeface="B Nazanin" pitchFamily="2" charset="-78"/>
                        </a:rPr>
                        <a:t>081</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en-US" sz="1100" b="1" dirty="0">
                          <a:cs typeface="B Nazanin" pitchFamily="2" charset="-78"/>
                        </a:rPr>
                        <a:t>&lt;</a:t>
                      </a:r>
                      <a:r>
                        <a:rPr lang="fa-IR" sz="1100" b="1" dirty="0">
                          <a:cs typeface="B Nazanin" pitchFamily="2" charset="-78"/>
                        </a:rPr>
                        <a:t>0</a:t>
                      </a:r>
                      <a:r>
                        <a:rPr lang="en-US" sz="1100" b="1" dirty="0">
                          <a:cs typeface="B Nazanin" pitchFamily="2" charset="-78"/>
                        </a:rPr>
                        <a:t>/</a:t>
                      </a:r>
                      <a:r>
                        <a:rPr lang="fa-IR" sz="1100" b="1" dirty="0">
                          <a:cs typeface="B Nazanin" pitchFamily="2" charset="-78"/>
                        </a:rPr>
                        <a:t>0001</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dirty="0">
                          <a:cs typeface="B Nazanin" pitchFamily="2" charset="-78"/>
                        </a:rPr>
                        <a:t>0</a:t>
                      </a:r>
                      <a:r>
                        <a:rPr lang="en-US" sz="1100" b="1" dirty="0">
                          <a:cs typeface="B Nazanin" pitchFamily="2" charset="-78"/>
                        </a:rPr>
                        <a:t>/</a:t>
                      </a:r>
                      <a:r>
                        <a:rPr lang="fa-IR" sz="1100" b="1" dirty="0">
                          <a:cs typeface="B Nazanin" pitchFamily="2" charset="-78"/>
                        </a:rPr>
                        <a:t>91</a:t>
                      </a:r>
                      <a:r>
                        <a:rPr lang="en-US" sz="1100" b="1" dirty="0">
                          <a:cs typeface="B Nazanin" pitchFamily="2" charset="-78"/>
                        </a:rPr>
                        <a:t>(</a:t>
                      </a:r>
                      <a:r>
                        <a:rPr lang="fa-IR" sz="1100" b="1" dirty="0">
                          <a:cs typeface="B Nazanin" pitchFamily="2" charset="-78"/>
                        </a:rPr>
                        <a:t>0</a:t>
                      </a:r>
                      <a:r>
                        <a:rPr lang="en-US" sz="1100" b="1" dirty="0">
                          <a:cs typeface="B Nazanin" pitchFamily="2" charset="-78"/>
                        </a:rPr>
                        <a:t>/</a:t>
                      </a:r>
                      <a:r>
                        <a:rPr lang="fa-IR" sz="1100" b="1" dirty="0">
                          <a:cs typeface="B Nazanin" pitchFamily="2" charset="-78"/>
                        </a:rPr>
                        <a:t>07</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a:cs typeface="B Nazanin" pitchFamily="2" charset="-78"/>
                        </a:rPr>
                        <a:t>0</a:t>
                      </a:r>
                      <a:r>
                        <a:rPr lang="en-US" sz="1100" b="1">
                          <a:cs typeface="B Nazanin" pitchFamily="2" charset="-78"/>
                        </a:rPr>
                        <a:t>/</a:t>
                      </a:r>
                      <a:r>
                        <a:rPr lang="fa-IR" sz="1100" b="1">
                          <a:cs typeface="B Nazanin" pitchFamily="2" charset="-78"/>
                        </a:rPr>
                        <a:t>97</a:t>
                      </a:r>
                      <a:r>
                        <a:rPr lang="en-US" sz="1100" b="1">
                          <a:cs typeface="B Nazanin" pitchFamily="2" charset="-78"/>
                        </a:rPr>
                        <a:t>(</a:t>
                      </a:r>
                      <a:r>
                        <a:rPr lang="fa-IR" sz="1100" b="1">
                          <a:cs typeface="B Nazanin" pitchFamily="2" charset="-78"/>
                        </a:rPr>
                        <a:t>0</a:t>
                      </a:r>
                      <a:r>
                        <a:rPr lang="en-US" sz="1100" b="1">
                          <a:cs typeface="B Nazanin" pitchFamily="2" charset="-78"/>
                        </a:rPr>
                        <a:t>/</a:t>
                      </a:r>
                      <a:r>
                        <a:rPr lang="fa-IR" sz="1100" b="1">
                          <a:cs typeface="B Nazanin" pitchFamily="2" charset="-78"/>
                        </a:rPr>
                        <a:t>07</a:t>
                      </a:r>
                      <a:r>
                        <a:rPr lang="en-US" sz="1100" b="1">
                          <a:cs typeface="B Nazanin" pitchFamily="2" charset="-78"/>
                        </a:rPr>
                        <a:t>)</a:t>
                      </a:r>
                      <a:endParaRPr lang="en-US" sz="1100" b="1">
                        <a:latin typeface="Calibri"/>
                        <a:ea typeface="Times New Roman"/>
                        <a:cs typeface="B Nazanin" pitchFamily="2" charset="-78"/>
                      </a:endParaRPr>
                    </a:p>
                  </a:txBody>
                  <a:tcPr marL="56444" marR="56444" marT="0" marB="0" anchor="ctr">
                    <a:solidFill>
                      <a:schemeClr val="bg1"/>
                    </a:solidFill>
                  </a:tcPr>
                </a:tc>
                <a:tc>
                  <a:txBody>
                    <a:bodyPr/>
                    <a:lstStyle/>
                    <a:p>
                      <a:pPr marL="0" marR="0" algn="l" rtl="0">
                        <a:lnSpc>
                          <a:spcPct val="150000"/>
                        </a:lnSpc>
                        <a:spcBef>
                          <a:spcPts val="300"/>
                        </a:spcBef>
                        <a:spcAft>
                          <a:spcPts val="0"/>
                        </a:spcAft>
                      </a:pPr>
                      <a:r>
                        <a:rPr lang="ar-SA" sz="1200" b="1" dirty="0">
                          <a:cs typeface="B Nazanin" pitchFamily="2" charset="-78"/>
                        </a:rPr>
                        <a:t>دور کمر به دور باسن</a:t>
                      </a:r>
                      <a:endParaRPr lang="en-US" sz="1200" b="1" dirty="0">
                        <a:latin typeface="Calibri"/>
                        <a:ea typeface="Times New Roman"/>
                        <a:cs typeface="B Nazanin" pitchFamily="2" charset="-78"/>
                      </a:endParaRPr>
                    </a:p>
                  </a:txBody>
                  <a:tcPr marL="56444" marR="56444" marT="0" marB="0" anchor="ctr">
                    <a:solidFill>
                      <a:schemeClr val="bg1"/>
                    </a:solidFill>
                  </a:tcPr>
                </a:tc>
              </a:tr>
              <a:tr h="313267">
                <a:tc>
                  <a:txBody>
                    <a:bodyPr/>
                    <a:lstStyle/>
                    <a:p>
                      <a:pPr marL="0" marR="0" algn="ctr" rtl="0">
                        <a:lnSpc>
                          <a:spcPct val="150000"/>
                        </a:lnSpc>
                        <a:spcBef>
                          <a:spcPts val="300"/>
                        </a:spcBef>
                        <a:spcAft>
                          <a:spcPts val="300"/>
                        </a:spcAft>
                      </a:pPr>
                      <a:r>
                        <a:rPr lang="fa-IR" sz="1100" b="1">
                          <a:cs typeface="B Nazanin" pitchFamily="2" charset="-78"/>
                        </a:rPr>
                        <a:t>0</a:t>
                      </a:r>
                      <a:r>
                        <a:rPr lang="en-US" sz="1100" b="1">
                          <a:cs typeface="B Nazanin" pitchFamily="2" charset="-78"/>
                        </a:rPr>
                        <a:t>/</a:t>
                      </a:r>
                      <a:r>
                        <a:rPr lang="fa-IR" sz="1100" b="1">
                          <a:cs typeface="B Nazanin" pitchFamily="2" charset="-78"/>
                        </a:rPr>
                        <a:t>60</a:t>
                      </a:r>
                      <a:r>
                        <a:rPr lang="en-US" sz="1100" b="1">
                          <a:cs typeface="B Nazanin" pitchFamily="2" charset="-78"/>
                        </a:rPr>
                        <a:t>(</a:t>
                      </a:r>
                      <a:r>
                        <a:rPr lang="fa-IR" sz="1100" b="1">
                          <a:cs typeface="B Nazanin" pitchFamily="2" charset="-78"/>
                        </a:rPr>
                        <a:t>0</a:t>
                      </a:r>
                      <a:r>
                        <a:rPr lang="en-US" sz="1100" b="1">
                          <a:cs typeface="B Nazanin" pitchFamily="2" charset="-78"/>
                        </a:rPr>
                        <a:t>/</a:t>
                      </a:r>
                      <a:r>
                        <a:rPr lang="fa-IR" sz="1100" b="1">
                          <a:cs typeface="B Nazanin" pitchFamily="2" charset="-78"/>
                        </a:rPr>
                        <a:t>08</a:t>
                      </a:r>
                      <a:r>
                        <a:rPr lang="en-US" sz="1100" b="1">
                          <a:cs typeface="B Nazanin" pitchFamily="2" charset="-78"/>
                        </a:rPr>
                        <a:t>)</a:t>
                      </a:r>
                      <a:endParaRPr lang="en-US" sz="1100" b="1">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en-US" sz="1100" b="1" dirty="0">
                          <a:cs typeface="B Nazanin" pitchFamily="2" charset="-78"/>
                        </a:rPr>
                        <a:t>&lt;</a:t>
                      </a:r>
                      <a:r>
                        <a:rPr lang="fa-IR" sz="1100" b="1" dirty="0">
                          <a:cs typeface="B Nazanin" pitchFamily="2" charset="-78"/>
                        </a:rPr>
                        <a:t>0</a:t>
                      </a:r>
                      <a:r>
                        <a:rPr lang="en-US" sz="1100" b="1" dirty="0">
                          <a:cs typeface="B Nazanin" pitchFamily="2" charset="-78"/>
                        </a:rPr>
                        <a:t>/</a:t>
                      </a:r>
                      <a:r>
                        <a:rPr lang="fa-IR" sz="1100" b="1" dirty="0">
                          <a:cs typeface="B Nazanin" pitchFamily="2" charset="-78"/>
                        </a:rPr>
                        <a:t>0001</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dirty="0">
                          <a:cs typeface="B Nazanin" pitchFamily="2" charset="-78"/>
                        </a:rPr>
                        <a:t>0</a:t>
                      </a:r>
                      <a:r>
                        <a:rPr lang="en-US" sz="1100" b="1" dirty="0">
                          <a:cs typeface="B Nazanin" pitchFamily="2" charset="-78"/>
                        </a:rPr>
                        <a:t>/</a:t>
                      </a:r>
                      <a:r>
                        <a:rPr lang="fa-IR" sz="1100" b="1" dirty="0">
                          <a:cs typeface="B Nazanin" pitchFamily="2" charset="-78"/>
                        </a:rPr>
                        <a:t>62</a:t>
                      </a:r>
                      <a:r>
                        <a:rPr lang="en-US" sz="1100" b="1" dirty="0">
                          <a:cs typeface="B Nazanin" pitchFamily="2" charset="-78"/>
                        </a:rPr>
                        <a:t>(</a:t>
                      </a:r>
                      <a:r>
                        <a:rPr lang="fa-IR" sz="1100" b="1" dirty="0">
                          <a:cs typeface="B Nazanin" pitchFamily="2" charset="-78"/>
                        </a:rPr>
                        <a:t>0</a:t>
                      </a:r>
                      <a:r>
                        <a:rPr lang="en-US" sz="1100" b="1" dirty="0">
                          <a:cs typeface="B Nazanin" pitchFamily="2" charset="-78"/>
                        </a:rPr>
                        <a:t>/</a:t>
                      </a:r>
                      <a:r>
                        <a:rPr lang="fa-IR" sz="1100" b="1" dirty="0">
                          <a:cs typeface="B Nazanin" pitchFamily="2" charset="-78"/>
                        </a:rPr>
                        <a:t>07</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a:cs typeface="B Nazanin" pitchFamily="2" charset="-78"/>
                        </a:rPr>
                        <a:t>0</a:t>
                      </a:r>
                      <a:r>
                        <a:rPr lang="en-US" sz="1100" b="1">
                          <a:cs typeface="B Nazanin" pitchFamily="2" charset="-78"/>
                        </a:rPr>
                        <a:t>/</a:t>
                      </a:r>
                      <a:r>
                        <a:rPr lang="fa-IR" sz="1100" b="1">
                          <a:cs typeface="B Nazanin" pitchFamily="2" charset="-78"/>
                        </a:rPr>
                        <a:t>56</a:t>
                      </a:r>
                      <a:r>
                        <a:rPr lang="en-US" sz="1100" b="1">
                          <a:cs typeface="B Nazanin" pitchFamily="2" charset="-78"/>
                        </a:rPr>
                        <a:t>(</a:t>
                      </a:r>
                      <a:r>
                        <a:rPr lang="fa-IR" sz="1100" b="1">
                          <a:cs typeface="B Nazanin" pitchFamily="2" charset="-78"/>
                        </a:rPr>
                        <a:t>0</a:t>
                      </a:r>
                      <a:r>
                        <a:rPr lang="en-US" sz="1100" b="1">
                          <a:cs typeface="B Nazanin" pitchFamily="2" charset="-78"/>
                        </a:rPr>
                        <a:t>/</a:t>
                      </a:r>
                      <a:r>
                        <a:rPr lang="fa-IR" sz="1100" b="1">
                          <a:cs typeface="B Nazanin" pitchFamily="2" charset="-78"/>
                        </a:rPr>
                        <a:t>06</a:t>
                      </a:r>
                      <a:r>
                        <a:rPr lang="en-US" sz="1100" b="1">
                          <a:cs typeface="B Nazanin" pitchFamily="2" charset="-78"/>
                        </a:rPr>
                        <a:t>)</a:t>
                      </a:r>
                      <a:endParaRPr lang="en-US" sz="1100" b="1">
                        <a:latin typeface="Calibri"/>
                        <a:ea typeface="Times New Roman"/>
                        <a:cs typeface="B Nazanin" pitchFamily="2" charset="-78"/>
                      </a:endParaRPr>
                    </a:p>
                  </a:txBody>
                  <a:tcPr marL="56444" marR="56444" marT="0" marB="0" anchor="ctr">
                    <a:solidFill>
                      <a:schemeClr val="bg1"/>
                    </a:solidFill>
                  </a:tcPr>
                </a:tc>
                <a:tc>
                  <a:txBody>
                    <a:bodyPr/>
                    <a:lstStyle/>
                    <a:p>
                      <a:pPr marL="0" marR="0" algn="l" rtl="0">
                        <a:lnSpc>
                          <a:spcPct val="150000"/>
                        </a:lnSpc>
                        <a:spcBef>
                          <a:spcPts val="300"/>
                        </a:spcBef>
                        <a:spcAft>
                          <a:spcPts val="0"/>
                        </a:spcAft>
                      </a:pPr>
                      <a:r>
                        <a:rPr lang="ar-SA" sz="1200" b="1" dirty="0">
                          <a:cs typeface="B Nazanin" pitchFamily="2" charset="-78"/>
                        </a:rPr>
                        <a:t>دور کمر به قد</a:t>
                      </a:r>
                      <a:endParaRPr lang="en-US" sz="1200" b="1" dirty="0">
                        <a:latin typeface="Calibri"/>
                        <a:ea typeface="Times New Roman"/>
                        <a:cs typeface="B Nazanin" pitchFamily="2" charset="-78"/>
                      </a:endParaRPr>
                    </a:p>
                  </a:txBody>
                  <a:tcPr marL="56444" marR="56444" marT="0" marB="0" anchor="ctr">
                    <a:solidFill>
                      <a:schemeClr val="bg1"/>
                    </a:solidFill>
                  </a:tcPr>
                </a:tc>
              </a:tr>
              <a:tr h="313267">
                <a:tc>
                  <a:txBody>
                    <a:bodyPr/>
                    <a:lstStyle/>
                    <a:p>
                      <a:pPr marL="0" marR="0" algn="ctr" rtl="0">
                        <a:lnSpc>
                          <a:spcPct val="150000"/>
                        </a:lnSpc>
                        <a:spcBef>
                          <a:spcPts val="300"/>
                        </a:spcBef>
                        <a:spcAft>
                          <a:spcPts val="300"/>
                        </a:spcAft>
                      </a:pPr>
                      <a:r>
                        <a:rPr lang="fa-IR" sz="1100" b="1" dirty="0">
                          <a:cs typeface="B Nazanin" pitchFamily="2" charset="-78"/>
                        </a:rPr>
                        <a:t>102</a:t>
                      </a:r>
                      <a:r>
                        <a:rPr lang="en-US" sz="1100" b="1" dirty="0">
                          <a:cs typeface="B Nazanin" pitchFamily="2" charset="-78"/>
                        </a:rPr>
                        <a:t>/</a:t>
                      </a:r>
                      <a:r>
                        <a:rPr lang="fa-IR" sz="1100" b="1" dirty="0">
                          <a:cs typeface="B Nazanin" pitchFamily="2" charset="-78"/>
                        </a:rPr>
                        <a:t>71</a:t>
                      </a:r>
                      <a:r>
                        <a:rPr lang="en-US" sz="1100" b="1" dirty="0">
                          <a:cs typeface="B Nazanin" pitchFamily="2" charset="-78"/>
                        </a:rPr>
                        <a:t>(</a:t>
                      </a:r>
                      <a:r>
                        <a:rPr lang="fa-IR" sz="1100" b="1" dirty="0">
                          <a:cs typeface="B Nazanin" pitchFamily="2" charset="-78"/>
                        </a:rPr>
                        <a:t>9</a:t>
                      </a:r>
                      <a:r>
                        <a:rPr lang="en-US" sz="1100" b="1" dirty="0">
                          <a:cs typeface="B Nazanin" pitchFamily="2" charset="-78"/>
                        </a:rPr>
                        <a:t>/</a:t>
                      </a:r>
                      <a:r>
                        <a:rPr lang="fa-IR" sz="1100" b="1" dirty="0">
                          <a:cs typeface="B Nazanin" pitchFamily="2" charset="-78"/>
                        </a:rPr>
                        <a:t>75</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en-US" sz="1100" b="1" dirty="0">
                          <a:cs typeface="B Nazanin" pitchFamily="2" charset="-78"/>
                        </a:rPr>
                        <a:t>&lt;</a:t>
                      </a:r>
                      <a:r>
                        <a:rPr lang="fa-IR" sz="1100" b="1" dirty="0">
                          <a:cs typeface="B Nazanin" pitchFamily="2" charset="-78"/>
                        </a:rPr>
                        <a:t>0</a:t>
                      </a:r>
                      <a:r>
                        <a:rPr lang="en-US" sz="1100" b="1" dirty="0">
                          <a:cs typeface="B Nazanin" pitchFamily="2" charset="-78"/>
                        </a:rPr>
                        <a:t>/</a:t>
                      </a:r>
                      <a:r>
                        <a:rPr lang="fa-IR" sz="1100" b="1" dirty="0">
                          <a:cs typeface="B Nazanin" pitchFamily="2" charset="-78"/>
                        </a:rPr>
                        <a:t>0001</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dirty="0">
                          <a:cs typeface="B Nazanin" pitchFamily="2" charset="-78"/>
                        </a:rPr>
                        <a:t>106</a:t>
                      </a:r>
                      <a:r>
                        <a:rPr lang="en-US" sz="1100" b="1" dirty="0">
                          <a:cs typeface="B Nazanin" pitchFamily="2" charset="-78"/>
                        </a:rPr>
                        <a:t>/</a:t>
                      </a:r>
                      <a:r>
                        <a:rPr lang="fa-IR" sz="1100" b="1" dirty="0">
                          <a:cs typeface="B Nazanin" pitchFamily="2" charset="-78"/>
                        </a:rPr>
                        <a:t>12</a:t>
                      </a:r>
                      <a:r>
                        <a:rPr lang="en-US" sz="1100" b="1" dirty="0">
                          <a:cs typeface="B Nazanin" pitchFamily="2" charset="-78"/>
                        </a:rPr>
                        <a:t>(</a:t>
                      </a:r>
                      <a:r>
                        <a:rPr lang="fa-IR" sz="1100" b="1" dirty="0">
                          <a:cs typeface="B Nazanin" pitchFamily="2" charset="-78"/>
                        </a:rPr>
                        <a:t>10</a:t>
                      </a:r>
                      <a:r>
                        <a:rPr lang="en-US" sz="1100" b="1" dirty="0">
                          <a:cs typeface="B Nazanin" pitchFamily="2" charset="-78"/>
                        </a:rPr>
                        <a:t>/</a:t>
                      </a:r>
                      <a:r>
                        <a:rPr lang="fa-IR" sz="1100" b="1" dirty="0">
                          <a:cs typeface="B Nazanin" pitchFamily="2" charset="-78"/>
                        </a:rPr>
                        <a:t>04</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dirty="0">
                          <a:cs typeface="B Nazanin" pitchFamily="2" charset="-78"/>
                        </a:rPr>
                        <a:t>98</a:t>
                      </a:r>
                      <a:r>
                        <a:rPr lang="en-US" sz="1100" b="1" dirty="0">
                          <a:cs typeface="B Nazanin" pitchFamily="2" charset="-78"/>
                        </a:rPr>
                        <a:t>/</a:t>
                      </a:r>
                      <a:r>
                        <a:rPr lang="fa-IR" sz="1100" b="1" dirty="0">
                          <a:cs typeface="B Nazanin" pitchFamily="2" charset="-78"/>
                        </a:rPr>
                        <a:t>00</a:t>
                      </a:r>
                      <a:r>
                        <a:rPr lang="en-US" sz="1100" b="1" dirty="0">
                          <a:cs typeface="B Nazanin" pitchFamily="2" charset="-78"/>
                        </a:rPr>
                        <a:t>(</a:t>
                      </a:r>
                      <a:r>
                        <a:rPr lang="fa-IR" sz="1100" b="1" dirty="0">
                          <a:cs typeface="B Nazanin" pitchFamily="2" charset="-78"/>
                        </a:rPr>
                        <a:t>7</a:t>
                      </a:r>
                      <a:r>
                        <a:rPr lang="en-US" sz="1100" b="1" dirty="0">
                          <a:cs typeface="B Nazanin" pitchFamily="2" charset="-78"/>
                        </a:rPr>
                        <a:t>/</a:t>
                      </a:r>
                      <a:r>
                        <a:rPr lang="fa-IR" sz="1100" b="1" dirty="0">
                          <a:cs typeface="B Nazanin" pitchFamily="2" charset="-78"/>
                        </a:rPr>
                        <a:t>01</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l" rtl="0">
                        <a:lnSpc>
                          <a:spcPct val="150000"/>
                        </a:lnSpc>
                        <a:spcBef>
                          <a:spcPts val="300"/>
                        </a:spcBef>
                        <a:spcAft>
                          <a:spcPts val="0"/>
                        </a:spcAft>
                      </a:pPr>
                      <a:r>
                        <a:rPr lang="ar-SA" sz="1200" b="1" dirty="0">
                          <a:cs typeface="B Nazanin" pitchFamily="2" charset="-78"/>
                        </a:rPr>
                        <a:t>دور باسن</a:t>
                      </a:r>
                      <a:r>
                        <a:rPr lang="en-US" sz="1200" b="1" dirty="0">
                          <a:cs typeface="B Nazanin" pitchFamily="2" charset="-78"/>
                        </a:rPr>
                        <a:t> (cm)</a:t>
                      </a:r>
                      <a:endParaRPr lang="en-US" sz="1200" b="1" dirty="0">
                        <a:latin typeface="Calibri"/>
                        <a:ea typeface="Times New Roman"/>
                        <a:cs typeface="B Nazanin" pitchFamily="2" charset="-78"/>
                      </a:endParaRPr>
                    </a:p>
                  </a:txBody>
                  <a:tcPr marL="56444" marR="56444" marT="0" marB="0" anchor="ctr">
                    <a:solidFill>
                      <a:schemeClr val="bg1"/>
                    </a:solidFill>
                  </a:tcPr>
                </a:tc>
              </a:tr>
              <a:tr h="313267">
                <a:tc>
                  <a:txBody>
                    <a:bodyPr/>
                    <a:lstStyle/>
                    <a:p>
                      <a:pPr marL="0" marR="0" algn="ctr" rtl="0">
                        <a:lnSpc>
                          <a:spcPct val="150000"/>
                        </a:lnSpc>
                        <a:spcBef>
                          <a:spcPts val="300"/>
                        </a:spcBef>
                        <a:spcAft>
                          <a:spcPts val="300"/>
                        </a:spcAft>
                      </a:pPr>
                      <a:r>
                        <a:rPr lang="fa-IR" sz="1100" b="1" dirty="0">
                          <a:cs typeface="B Nazanin" pitchFamily="2" charset="-78"/>
                        </a:rPr>
                        <a:t>240</a:t>
                      </a:r>
                      <a:r>
                        <a:rPr lang="en-US" sz="1100" b="1" dirty="0">
                          <a:cs typeface="B Nazanin" pitchFamily="2" charset="-78"/>
                        </a:rPr>
                        <a:t>(</a:t>
                      </a:r>
                      <a:r>
                        <a:rPr lang="fa-IR" sz="1100" b="1" dirty="0">
                          <a:cs typeface="B Nazanin" pitchFamily="2" charset="-78"/>
                        </a:rPr>
                        <a:t>162</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dirty="0">
                          <a:cs typeface="B Nazanin" pitchFamily="2" charset="-78"/>
                        </a:rPr>
                        <a:t>0</a:t>
                      </a:r>
                      <a:r>
                        <a:rPr lang="en-US" sz="1100" b="1" dirty="0">
                          <a:cs typeface="B Nazanin" pitchFamily="2" charset="-78"/>
                        </a:rPr>
                        <a:t>/</a:t>
                      </a:r>
                      <a:r>
                        <a:rPr lang="fa-IR" sz="1100" b="1" dirty="0">
                          <a:cs typeface="B Nazanin" pitchFamily="2" charset="-78"/>
                        </a:rPr>
                        <a:t>130</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dirty="0">
                          <a:cs typeface="B Nazanin" pitchFamily="2" charset="-78"/>
                        </a:rPr>
                        <a:t>234</a:t>
                      </a:r>
                      <a:r>
                        <a:rPr lang="en-US" sz="1100" b="1" dirty="0">
                          <a:cs typeface="B Nazanin" pitchFamily="2" charset="-78"/>
                        </a:rPr>
                        <a:t>(</a:t>
                      </a:r>
                      <a:r>
                        <a:rPr lang="fa-IR" sz="1100" b="1" dirty="0">
                          <a:cs typeface="B Nazanin" pitchFamily="2" charset="-78"/>
                        </a:rPr>
                        <a:t>144</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dirty="0">
                          <a:cs typeface="B Nazanin" pitchFamily="2" charset="-78"/>
                        </a:rPr>
                        <a:t>248</a:t>
                      </a:r>
                      <a:r>
                        <a:rPr lang="en-US" sz="1100" b="1" dirty="0">
                          <a:cs typeface="B Nazanin" pitchFamily="2" charset="-78"/>
                        </a:rPr>
                        <a:t>(</a:t>
                      </a:r>
                      <a:r>
                        <a:rPr lang="fa-IR" sz="1100" b="1" dirty="0">
                          <a:cs typeface="B Nazanin" pitchFamily="2" charset="-78"/>
                        </a:rPr>
                        <a:t>186</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l" rtl="0">
                        <a:lnSpc>
                          <a:spcPct val="150000"/>
                        </a:lnSpc>
                        <a:spcBef>
                          <a:spcPts val="300"/>
                        </a:spcBef>
                        <a:spcAft>
                          <a:spcPts val="0"/>
                        </a:spcAft>
                      </a:pPr>
                      <a:r>
                        <a:rPr lang="en-US" sz="1200" b="1" dirty="0">
                          <a:cs typeface="B Nazanin" pitchFamily="2" charset="-78"/>
                        </a:rPr>
                        <a:t> (mg/dl)</a:t>
                      </a:r>
                      <a:r>
                        <a:rPr lang="ar-SA" sz="1200" b="1" dirty="0">
                          <a:cs typeface="B Nazanin" pitchFamily="2" charset="-78"/>
                        </a:rPr>
                        <a:t> تری گلیسیرید </a:t>
                      </a:r>
                      <a:endParaRPr lang="en-US" sz="1200" b="1" dirty="0">
                        <a:latin typeface="Calibri"/>
                        <a:ea typeface="Times New Roman"/>
                        <a:cs typeface="B Nazanin" pitchFamily="2" charset="-78"/>
                      </a:endParaRPr>
                    </a:p>
                  </a:txBody>
                  <a:tcPr marL="56444" marR="56444" marT="0" marB="0" anchor="ctr">
                    <a:solidFill>
                      <a:schemeClr val="bg1"/>
                    </a:solidFill>
                  </a:tcPr>
                </a:tc>
              </a:tr>
              <a:tr h="313267">
                <a:tc>
                  <a:txBody>
                    <a:bodyPr/>
                    <a:lstStyle/>
                    <a:p>
                      <a:pPr marL="0" marR="0" algn="ctr" rtl="0">
                        <a:lnSpc>
                          <a:spcPct val="150000"/>
                        </a:lnSpc>
                        <a:spcBef>
                          <a:spcPts val="300"/>
                        </a:spcBef>
                        <a:spcAft>
                          <a:spcPts val="300"/>
                        </a:spcAft>
                      </a:pPr>
                      <a:r>
                        <a:rPr lang="fa-IR" sz="1100" b="1" dirty="0">
                          <a:cs typeface="B Nazanin" pitchFamily="2" charset="-78"/>
                        </a:rPr>
                        <a:t>40</a:t>
                      </a:r>
                      <a:r>
                        <a:rPr lang="en-US" sz="1100" b="1" dirty="0">
                          <a:cs typeface="B Nazanin" pitchFamily="2" charset="-78"/>
                        </a:rPr>
                        <a:t>(</a:t>
                      </a:r>
                      <a:r>
                        <a:rPr lang="fa-IR" sz="1100" b="1" dirty="0">
                          <a:cs typeface="B Nazanin" pitchFamily="2" charset="-78"/>
                        </a:rPr>
                        <a:t>10</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en-US" sz="1100" b="1">
                          <a:cs typeface="B Nazanin" pitchFamily="2" charset="-78"/>
                        </a:rPr>
                        <a:t>&lt;</a:t>
                      </a:r>
                      <a:r>
                        <a:rPr lang="fa-IR" sz="1100" b="1">
                          <a:cs typeface="B Nazanin" pitchFamily="2" charset="-78"/>
                        </a:rPr>
                        <a:t>0</a:t>
                      </a:r>
                      <a:r>
                        <a:rPr lang="en-US" sz="1100" b="1">
                          <a:cs typeface="B Nazanin" pitchFamily="2" charset="-78"/>
                        </a:rPr>
                        <a:t>/</a:t>
                      </a:r>
                      <a:r>
                        <a:rPr lang="fa-IR" sz="1100" b="1">
                          <a:cs typeface="B Nazanin" pitchFamily="2" charset="-78"/>
                        </a:rPr>
                        <a:t>0001</a:t>
                      </a:r>
                      <a:endParaRPr lang="en-US" sz="1100" b="1">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dirty="0">
                          <a:cs typeface="B Nazanin" pitchFamily="2" charset="-78"/>
                        </a:rPr>
                        <a:t>43</a:t>
                      </a:r>
                      <a:r>
                        <a:rPr lang="en-US" sz="1100" b="1" dirty="0">
                          <a:cs typeface="B Nazanin" pitchFamily="2" charset="-78"/>
                        </a:rPr>
                        <a:t>(</a:t>
                      </a:r>
                      <a:r>
                        <a:rPr lang="fa-IR" sz="1100" b="1" dirty="0">
                          <a:cs typeface="B Nazanin" pitchFamily="2" charset="-78"/>
                        </a:rPr>
                        <a:t>10</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a:cs typeface="B Nazanin" pitchFamily="2" charset="-78"/>
                        </a:rPr>
                        <a:t>36</a:t>
                      </a:r>
                      <a:r>
                        <a:rPr lang="en-US" sz="1100" b="1">
                          <a:cs typeface="B Nazanin" pitchFamily="2" charset="-78"/>
                        </a:rPr>
                        <a:t>(</a:t>
                      </a:r>
                      <a:r>
                        <a:rPr lang="fa-IR" sz="1100" b="1">
                          <a:cs typeface="B Nazanin" pitchFamily="2" charset="-78"/>
                        </a:rPr>
                        <a:t>9</a:t>
                      </a:r>
                      <a:r>
                        <a:rPr lang="en-US" sz="1100" b="1">
                          <a:cs typeface="B Nazanin" pitchFamily="2" charset="-78"/>
                        </a:rPr>
                        <a:t>)</a:t>
                      </a:r>
                      <a:endParaRPr lang="en-US" sz="1100" b="1">
                        <a:latin typeface="Calibri"/>
                        <a:ea typeface="Times New Roman"/>
                        <a:cs typeface="B Nazanin" pitchFamily="2" charset="-78"/>
                      </a:endParaRPr>
                    </a:p>
                  </a:txBody>
                  <a:tcPr marL="56444" marR="56444" marT="0" marB="0" anchor="ctr">
                    <a:solidFill>
                      <a:schemeClr val="bg1"/>
                    </a:solidFill>
                  </a:tcPr>
                </a:tc>
                <a:tc>
                  <a:txBody>
                    <a:bodyPr/>
                    <a:lstStyle/>
                    <a:p>
                      <a:pPr marL="0" marR="0" algn="l" rtl="0">
                        <a:lnSpc>
                          <a:spcPct val="150000"/>
                        </a:lnSpc>
                        <a:spcBef>
                          <a:spcPts val="300"/>
                        </a:spcBef>
                        <a:spcAft>
                          <a:spcPts val="0"/>
                        </a:spcAft>
                      </a:pPr>
                      <a:r>
                        <a:rPr lang="en-US" sz="1100" b="1" dirty="0">
                          <a:cs typeface="B Nazanin" pitchFamily="2" charset="-78"/>
                        </a:rPr>
                        <a:t>HDL(mg/dl)</a:t>
                      </a:r>
                      <a:endParaRPr lang="en-US" sz="1100" b="1" dirty="0">
                        <a:latin typeface="Calibri"/>
                        <a:ea typeface="Times New Roman"/>
                        <a:cs typeface="B Nazanin" pitchFamily="2" charset="-78"/>
                      </a:endParaRPr>
                    </a:p>
                  </a:txBody>
                  <a:tcPr marL="56444" marR="56444" marT="0" marB="0" anchor="ctr">
                    <a:solidFill>
                      <a:schemeClr val="bg1"/>
                    </a:solidFill>
                  </a:tcPr>
                </a:tc>
              </a:tr>
              <a:tr h="313267">
                <a:tc>
                  <a:txBody>
                    <a:bodyPr/>
                    <a:lstStyle/>
                    <a:p>
                      <a:pPr marL="0" marR="0" algn="ctr" rtl="0">
                        <a:lnSpc>
                          <a:spcPct val="150000"/>
                        </a:lnSpc>
                        <a:spcBef>
                          <a:spcPts val="300"/>
                        </a:spcBef>
                        <a:spcAft>
                          <a:spcPts val="300"/>
                        </a:spcAft>
                      </a:pPr>
                      <a:r>
                        <a:rPr lang="fa-IR" sz="1100" b="1">
                          <a:cs typeface="B Nazanin" pitchFamily="2" charset="-78"/>
                        </a:rPr>
                        <a:t>227</a:t>
                      </a:r>
                      <a:r>
                        <a:rPr lang="en-US" sz="1100" b="1">
                          <a:cs typeface="B Nazanin" pitchFamily="2" charset="-78"/>
                        </a:rPr>
                        <a:t>(</a:t>
                      </a:r>
                      <a:r>
                        <a:rPr lang="fa-IR" sz="1100" b="1">
                          <a:cs typeface="B Nazanin" pitchFamily="2" charset="-78"/>
                        </a:rPr>
                        <a:t>48</a:t>
                      </a:r>
                      <a:r>
                        <a:rPr lang="en-US" sz="1100" b="1">
                          <a:cs typeface="B Nazanin" pitchFamily="2" charset="-78"/>
                        </a:rPr>
                        <a:t>)</a:t>
                      </a:r>
                      <a:endParaRPr lang="en-US" sz="1100" b="1">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en-US" sz="1100" b="1" dirty="0">
                          <a:cs typeface="B Nazanin" pitchFamily="2" charset="-78"/>
                        </a:rPr>
                        <a:t>&lt;</a:t>
                      </a:r>
                      <a:r>
                        <a:rPr lang="fa-IR" sz="1100" b="1" dirty="0">
                          <a:cs typeface="B Nazanin" pitchFamily="2" charset="-78"/>
                        </a:rPr>
                        <a:t>0</a:t>
                      </a:r>
                      <a:r>
                        <a:rPr lang="en-US" sz="1100" b="1" dirty="0">
                          <a:cs typeface="B Nazanin" pitchFamily="2" charset="-78"/>
                        </a:rPr>
                        <a:t>/</a:t>
                      </a:r>
                      <a:r>
                        <a:rPr lang="fa-IR" sz="1100" b="1" dirty="0">
                          <a:cs typeface="B Nazanin" pitchFamily="2" charset="-78"/>
                        </a:rPr>
                        <a:t>0001</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dirty="0">
                          <a:cs typeface="B Nazanin" pitchFamily="2" charset="-78"/>
                        </a:rPr>
                        <a:t>237</a:t>
                      </a:r>
                      <a:r>
                        <a:rPr lang="en-US" sz="1100" b="1" dirty="0">
                          <a:cs typeface="B Nazanin" pitchFamily="2" charset="-78"/>
                        </a:rPr>
                        <a:t>(</a:t>
                      </a:r>
                      <a:r>
                        <a:rPr lang="fa-IR" sz="1100" b="1" dirty="0">
                          <a:cs typeface="B Nazanin" pitchFamily="2" charset="-78"/>
                        </a:rPr>
                        <a:t>39</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a:cs typeface="B Nazanin" pitchFamily="2" charset="-78"/>
                        </a:rPr>
                        <a:t>215</a:t>
                      </a:r>
                      <a:r>
                        <a:rPr lang="en-US" sz="1100" b="1">
                          <a:cs typeface="B Nazanin" pitchFamily="2" charset="-78"/>
                        </a:rPr>
                        <a:t>(</a:t>
                      </a:r>
                      <a:r>
                        <a:rPr lang="fa-IR" sz="1100" b="1">
                          <a:cs typeface="B Nazanin" pitchFamily="2" charset="-78"/>
                        </a:rPr>
                        <a:t>43</a:t>
                      </a:r>
                      <a:r>
                        <a:rPr lang="en-US" sz="1100" b="1">
                          <a:cs typeface="B Nazanin" pitchFamily="2" charset="-78"/>
                        </a:rPr>
                        <a:t>)</a:t>
                      </a:r>
                      <a:endParaRPr lang="en-US" sz="1100" b="1">
                        <a:latin typeface="Calibri"/>
                        <a:ea typeface="Times New Roman"/>
                        <a:cs typeface="B Nazanin" pitchFamily="2" charset="-78"/>
                      </a:endParaRPr>
                    </a:p>
                  </a:txBody>
                  <a:tcPr marL="56444" marR="56444" marT="0" marB="0" anchor="ctr">
                    <a:solidFill>
                      <a:schemeClr val="bg1"/>
                    </a:solidFill>
                  </a:tcPr>
                </a:tc>
                <a:tc>
                  <a:txBody>
                    <a:bodyPr/>
                    <a:lstStyle/>
                    <a:p>
                      <a:pPr marL="0" marR="0" algn="l" rtl="0">
                        <a:lnSpc>
                          <a:spcPct val="150000"/>
                        </a:lnSpc>
                        <a:spcBef>
                          <a:spcPts val="300"/>
                        </a:spcBef>
                        <a:spcAft>
                          <a:spcPts val="0"/>
                        </a:spcAft>
                      </a:pPr>
                      <a:r>
                        <a:rPr lang="en-US" sz="1200" b="1" dirty="0">
                          <a:cs typeface="B Nazanin" pitchFamily="2" charset="-78"/>
                        </a:rPr>
                        <a:t> (mg/dl)</a:t>
                      </a:r>
                      <a:r>
                        <a:rPr lang="fa-IR" sz="1200" b="1" dirty="0">
                          <a:cs typeface="B Nazanin" pitchFamily="2" charset="-78"/>
                        </a:rPr>
                        <a:t> کلسترول خون</a:t>
                      </a:r>
                      <a:endParaRPr lang="en-US" sz="1200" b="1" dirty="0">
                        <a:latin typeface="Calibri"/>
                        <a:ea typeface="Times New Roman"/>
                        <a:cs typeface="B Nazanin" pitchFamily="2" charset="-78"/>
                      </a:endParaRPr>
                    </a:p>
                  </a:txBody>
                  <a:tcPr marL="56444" marR="56444" marT="0" marB="0" anchor="ctr">
                    <a:solidFill>
                      <a:schemeClr val="bg1"/>
                    </a:solidFill>
                  </a:tcPr>
                </a:tc>
              </a:tr>
              <a:tr h="313267">
                <a:tc>
                  <a:txBody>
                    <a:bodyPr/>
                    <a:lstStyle/>
                    <a:p>
                      <a:pPr marL="0" marR="0" algn="ctr" rtl="0">
                        <a:lnSpc>
                          <a:spcPct val="150000"/>
                        </a:lnSpc>
                        <a:spcBef>
                          <a:spcPts val="300"/>
                        </a:spcBef>
                        <a:spcAft>
                          <a:spcPts val="300"/>
                        </a:spcAft>
                      </a:pPr>
                      <a:r>
                        <a:rPr lang="fa-IR" sz="1100" b="1">
                          <a:cs typeface="B Nazanin" pitchFamily="2" charset="-78"/>
                        </a:rPr>
                        <a:t>144</a:t>
                      </a:r>
                      <a:r>
                        <a:rPr lang="en-US" sz="1100" b="1">
                          <a:cs typeface="B Nazanin" pitchFamily="2" charset="-78"/>
                        </a:rPr>
                        <a:t>(</a:t>
                      </a:r>
                      <a:r>
                        <a:rPr lang="fa-IR" sz="1100" b="1">
                          <a:cs typeface="B Nazanin" pitchFamily="2" charset="-78"/>
                        </a:rPr>
                        <a:t>38</a:t>
                      </a:r>
                      <a:r>
                        <a:rPr lang="en-US" sz="1100" b="1">
                          <a:cs typeface="B Nazanin" pitchFamily="2" charset="-78"/>
                        </a:rPr>
                        <a:t>)</a:t>
                      </a:r>
                      <a:endParaRPr lang="en-US" sz="1100" b="1">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en-US" sz="1100" b="1" dirty="0">
                          <a:cs typeface="B Nazanin" pitchFamily="2" charset="-78"/>
                        </a:rPr>
                        <a:t>&lt;</a:t>
                      </a:r>
                      <a:r>
                        <a:rPr lang="fa-IR" sz="1100" b="1" dirty="0">
                          <a:cs typeface="B Nazanin" pitchFamily="2" charset="-78"/>
                        </a:rPr>
                        <a:t>0</a:t>
                      </a:r>
                      <a:r>
                        <a:rPr lang="en-US" sz="1100" b="1" dirty="0">
                          <a:cs typeface="B Nazanin" pitchFamily="2" charset="-78"/>
                        </a:rPr>
                        <a:t>/</a:t>
                      </a:r>
                      <a:r>
                        <a:rPr lang="fa-IR" sz="1100" b="1" dirty="0">
                          <a:cs typeface="B Nazanin" pitchFamily="2" charset="-78"/>
                        </a:rPr>
                        <a:t>0001</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dirty="0">
                          <a:cs typeface="B Nazanin" pitchFamily="2" charset="-78"/>
                        </a:rPr>
                        <a:t>151</a:t>
                      </a:r>
                      <a:r>
                        <a:rPr lang="en-US" sz="1100" b="1" dirty="0">
                          <a:cs typeface="B Nazanin" pitchFamily="2" charset="-78"/>
                        </a:rPr>
                        <a:t>(</a:t>
                      </a:r>
                      <a:r>
                        <a:rPr lang="fa-IR" sz="1100" b="1" dirty="0">
                          <a:cs typeface="B Nazanin" pitchFamily="2" charset="-78"/>
                        </a:rPr>
                        <a:t>39</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dirty="0">
                          <a:cs typeface="B Nazanin" pitchFamily="2" charset="-78"/>
                        </a:rPr>
                        <a:t>140</a:t>
                      </a:r>
                      <a:r>
                        <a:rPr lang="en-US" sz="1100" b="1" dirty="0">
                          <a:cs typeface="B Nazanin" pitchFamily="2" charset="-78"/>
                        </a:rPr>
                        <a:t>(</a:t>
                      </a:r>
                      <a:r>
                        <a:rPr lang="fa-IR" sz="1100" b="1" dirty="0">
                          <a:cs typeface="B Nazanin" pitchFamily="2" charset="-78"/>
                        </a:rPr>
                        <a:t>35</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l" rtl="0">
                        <a:lnSpc>
                          <a:spcPct val="150000"/>
                        </a:lnSpc>
                        <a:spcBef>
                          <a:spcPts val="300"/>
                        </a:spcBef>
                        <a:spcAft>
                          <a:spcPts val="0"/>
                        </a:spcAft>
                      </a:pPr>
                      <a:r>
                        <a:rPr lang="en-US" sz="1100" b="1" dirty="0">
                          <a:cs typeface="B Nazanin" pitchFamily="2" charset="-78"/>
                        </a:rPr>
                        <a:t>LDL (mg/dl) *</a:t>
                      </a:r>
                      <a:endParaRPr lang="en-US" sz="1100" b="1" dirty="0">
                        <a:latin typeface="Calibri"/>
                        <a:ea typeface="Times New Roman"/>
                        <a:cs typeface="B Nazanin" pitchFamily="2" charset="-78"/>
                      </a:endParaRPr>
                    </a:p>
                  </a:txBody>
                  <a:tcPr marL="56444" marR="56444" marT="0" marB="0" anchor="ctr">
                    <a:solidFill>
                      <a:schemeClr val="bg1"/>
                    </a:solidFill>
                  </a:tcPr>
                </a:tc>
              </a:tr>
              <a:tr h="313267">
                <a:tc>
                  <a:txBody>
                    <a:bodyPr/>
                    <a:lstStyle/>
                    <a:p>
                      <a:pPr marL="0" marR="0" algn="ctr" rtl="0">
                        <a:lnSpc>
                          <a:spcPct val="150000"/>
                        </a:lnSpc>
                        <a:spcBef>
                          <a:spcPts val="300"/>
                        </a:spcBef>
                        <a:spcAft>
                          <a:spcPts val="300"/>
                        </a:spcAft>
                      </a:pPr>
                      <a:r>
                        <a:rPr lang="fa-IR" sz="1100" b="1">
                          <a:cs typeface="B Nazanin" pitchFamily="2" charset="-78"/>
                        </a:rPr>
                        <a:t>187</a:t>
                      </a:r>
                      <a:r>
                        <a:rPr lang="en-US" sz="1100" b="1">
                          <a:cs typeface="B Nazanin" pitchFamily="2" charset="-78"/>
                        </a:rPr>
                        <a:t>(</a:t>
                      </a:r>
                      <a:r>
                        <a:rPr lang="fa-IR" sz="1100" b="1">
                          <a:cs typeface="B Nazanin" pitchFamily="2" charset="-78"/>
                        </a:rPr>
                        <a:t>48</a:t>
                      </a:r>
                      <a:r>
                        <a:rPr lang="en-US" sz="1100" b="1">
                          <a:cs typeface="B Nazanin" pitchFamily="2" charset="-78"/>
                        </a:rPr>
                        <a:t>)</a:t>
                      </a:r>
                      <a:endParaRPr lang="en-US" sz="1100" b="1">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en-US" sz="1100" b="1" dirty="0">
                          <a:cs typeface="B Nazanin" pitchFamily="2" charset="-78"/>
                        </a:rPr>
                        <a:t>&lt;</a:t>
                      </a:r>
                      <a:r>
                        <a:rPr lang="fa-IR" sz="1100" b="1" dirty="0">
                          <a:cs typeface="B Nazanin" pitchFamily="2" charset="-78"/>
                        </a:rPr>
                        <a:t>0</a:t>
                      </a:r>
                      <a:r>
                        <a:rPr lang="en-US" sz="1100" b="1" dirty="0">
                          <a:cs typeface="B Nazanin" pitchFamily="2" charset="-78"/>
                        </a:rPr>
                        <a:t>/</a:t>
                      </a:r>
                      <a:r>
                        <a:rPr lang="fa-IR" sz="1100" b="1" dirty="0">
                          <a:cs typeface="B Nazanin" pitchFamily="2" charset="-78"/>
                        </a:rPr>
                        <a:t>0001</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a:cs typeface="B Nazanin" pitchFamily="2" charset="-78"/>
                        </a:rPr>
                        <a:t>194</a:t>
                      </a:r>
                      <a:r>
                        <a:rPr lang="en-US" sz="1100" b="1">
                          <a:cs typeface="B Nazanin" pitchFamily="2" charset="-78"/>
                        </a:rPr>
                        <a:t>(</a:t>
                      </a:r>
                      <a:r>
                        <a:rPr lang="fa-IR" sz="1100" b="1">
                          <a:cs typeface="B Nazanin" pitchFamily="2" charset="-78"/>
                        </a:rPr>
                        <a:t>49</a:t>
                      </a:r>
                      <a:r>
                        <a:rPr lang="en-US" sz="1100" b="1">
                          <a:cs typeface="B Nazanin" pitchFamily="2" charset="-78"/>
                        </a:rPr>
                        <a:t>)</a:t>
                      </a:r>
                      <a:endParaRPr lang="en-US" sz="1100" b="1">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dirty="0">
                          <a:cs typeface="B Nazanin" pitchFamily="2" charset="-78"/>
                        </a:rPr>
                        <a:t>178</a:t>
                      </a:r>
                      <a:r>
                        <a:rPr lang="en-US" sz="1100" b="1" dirty="0">
                          <a:cs typeface="B Nazanin" pitchFamily="2" charset="-78"/>
                        </a:rPr>
                        <a:t>(</a:t>
                      </a:r>
                      <a:r>
                        <a:rPr lang="fa-IR" sz="1100" b="1" dirty="0">
                          <a:cs typeface="B Nazanin" pitchFamily="2" charset="-78"/>
                        </a:rPr>
                        <a:t>44</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l" rtl="0">
                        <a:lnSpc>
                          <a:spcPct val="150000"/>
                        </a:lnSpc>
                        <a:spcBef>
                          <a:spcPts val="300"/>
                        </a:spcBef>
                        <a:spcAft>
                          <a:spcPts val="0"/>
                        </a:spcAft>
                      </a:pPr>
                      <a:r>
                        <a:rPr lang="en-US" sz="1100" b="1" dirty="0">
                          <a:cs typeface="B Nazanin" pitchFamily="2" charset="-78"/>
                        </a:rPr>
                        <a:t>Non-HDL (mg/dl)</a:t>
                      </a:r>
                      <a:endParaRPr lang="en-US" sz="1100" b="1" dirty="0">
                        <a:latin typeface="Calibri"/>
                        <a:ea typeface="Times New Roman"/>
                        <a:cs typeface="B Nazanin" pitchFamily="2" charset="-78"/>
                      </a:endParaRPr>
                    </a:p>
                  </a:txBody>
                  <a:tcPr marL="56444" marR="56444" marT="0" marB="0" anchor="ctr">
                    <a:solidFill>
                      <a:schemeClr val="bg1"/>
                    </a:solidFill>
                  </a:tcPr>
                </a:tc>
              </a:tr>
              <a:tr h="313267">
                <a:tc>
                  <a:txBody>
                    <a:bodyPr/>
                    <a:lstStyle/>
                    <a:p>
                      <a:pPr marL="0" marR="0" algn="ctr" rtl="0">
                        <a:lnSpc>
                          <a:spcPct val="150000"/>
                        </a:lnSpc>
                        <a:spcBef>
                          <a:spcPts val="300"/>
                        </a:spcBef>
                        <a:spcAft>
                          <a:spcPts val="300"/>
                        </a:spcAft>
                      </a:pPr>
                      <a:r>
                        <a:rPr lang="fa-IR" sz="1100" b="1" dirty="0">
                          <a:cs typeface="B Nazanin" pitchFamily="2" charset="-78"/>
                        </a:rPr>
                        <a:t>132</a:t>
                      </a:r>
                      <a:r>
                        <a:rPr lang="en-US" sz="1100" b="1" dirty="0">
                          <a:cs typeface="B Nazanin" pitchFamily="2" charset="-78"/>
                        </a:rPr>
                        <a:t>/</a:t>
                      </a:r>
                      <a:r>
                        <a:rPr lang="fa-IR" sz="1100" b="1" dirty="0">
                          <a:cs typeface="B Nazanin" pitchFamily="2" charset="-78"/>
                        </a:rPr>
                        <a:t>01</a:t>
                      </a:r>
                      <a:r>
                        <a:rPr lang="en-US" sz="1100" b="1" dirty="0">
                          <a:cs typeface="B Nazanin" pitchFamily="2" charset="-78"/>
                        </a:rPr>
                        <a:t>(</a:t>
                      </a:r>
                      <a:r>
                        <a:rPr lang="fa-IR" sz="1100" b="1" dirty="0">
                          <a:cs typeface="B Nazanin" pitchFamily="2" charset="-78"/>
                        </a:rPr>
                        <a:t>22</a:t>
                      </a:r>
                      <a:r>
                        <a:rPr lang="en-US" sz="1100" b="1" dirty="0">
                          <a:cs typeface="B Nazanin" pitchFamily="2" charset="-78"/>
                        </a:rPr>
                        <a:t>/</a:t>
                      </a:r>
                      <a:r>
                        <a:rPr lang="fa-IR" sz="1100" b="1" dirty="0">
                          <a:cs typeface="B Nazanin" pitchFamily="2" charset="-78"/>
                        </a:rPr>
                        <a:t>17</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dirty="0">
                          <a:cs typeface="B Nazanin" pitchFamily="2" charset="-78"/>
                        </a:rPr>
                        <a:t>0</a:t>
                      </a:r>
                      <a:r>
                        <a:rPr lang="en-US" sz="1100" b="1" dirty="0">
                          <a:cs typeface="B Nazanin" pitchFamily="2" charset="-78"/>
                        </a:rPr>
                        <a:t>/</a:t>
                      </a:r>
                      <a:r>
                        <a:rPr lang="fa-IR" sz="1100" b="1" dirty="0">
                          <a:cs typeface="B Nazanin" pitchFamily="2" charset="-78"/>
                        </a:rPr>
                        <a:t>065</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dirty="0">
                          <a:cs typeface="B Nazanin" pitchFamily="2" charset="-78"/>
                        </a:rPr>
                        <a:t>133</a:t>
                      </a:r>
                      <a:r>
                        <a:rPr lang="en-US" sz="1100" b="1" dirty="0">
                          <a:cs typeface="B Nazanin" pitchFamily="2" charset="-78"/>
                        </a:rPr>
                        <a:t>/</a:t>
                      </a:r>
                      <a:r>
                        <a:rPr lang="fa-IR" sz="1100" b="1" dirty="0">
                          <a:cs typeface="B Nazanin" pitchFamily="2" charset="-78"/>
                        </a:rPr>
                        <a:t>01</a:t>
                      </a:r>
                      <a:r>
                        <a:rPr lang="en-US" sz="1100" b="1" dirty="0">
                          <a:cs typeface="B Nazanin" pitchFamily="2" charset="-78"/>
                        </a:rPr>
                        <a:t>(</a:t>
                      </a:r>
                      <a:r>
                        <a:rPr lang="fa-IR" sz="1100" b="1" dirty="0">
                          <a:cs typeface="B Nazanin" pitchFamily="2" charset="-78"/>
                        </a:rPr>
                        <a:t>22</a:t>
                      </a:r>
                      <a:r>
                        <a:rPr lang="en-US" sz="1100" b="1" dirty="0">
                          <a:cs typeface="B Nazanin" pitchFamily="2" charset="-78"/>
                        </a:rPr>
                        <a:t>/</a:t>
                      </a:r>
                      <a:r>
                        <a:rPr lang="fa-IR" sz="1100" b="1" dirty="0">
                          <a:cs typeface="B Nazanin" pitchFamily="2" charset="-78"/>
                        </a:rPr>
                        <a:t>41</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dirty="0">
                          <a:cs typeface="B Nazanin" pitchFamily="2" charset="-78"/>
                        </a:rPr>
                        <a:t>130</a:t>
                      </a:r>
                      <a:r>
                        <a:rPr lang="en-US" sz="1100" b="1" dirty="0">
                          <a:cs typeface="B Nazanin" pitchFamily="2" charset="-78"/>
                        </a:rPr>
                        <a:t>/</a:t>
                      </a:r>
                      <a:r>
                        <a:rPr lang="fa-IR" sz="1100" b="1" dirty="0">
                          <a:cs typeface="B Nazanin" pitchFamily="2" charset="-78"/>
                        </a:rPr>
                        <a:t>62</a:t>
                      </a:r>
                      <a:r>
                        <a:rPr lang="en-US" sz="1100" b="1" dirty="0">
                          <a:cs typeface="B Nazanin" pitchFamily="2" charset="-78"/>
                        </a:rPr>
                        <a:t>(</a:t>
                      </a:r>
                      <a:r>
                        <a:rPr lang="fa-IR" sz="1100" b="1" dirty="0">
                          <a:cs typeface="B Nazanin" pitchFamily="2" charset="-78"/>
                        </a:rPr>
                        <a:t>21</a:t>
                      </a:r>
                      <a:r>
                        <a:rPr lang="en-US" sz="1100" b="1" dirty="0">
                          <a:cs typeface="B Nazanin" pitchFamily="2" charset="-78"/>
                        </a:rPr>
                        <a:t>/</a:t>
                      </a:r>
                      <a:r>
                        <a:rPr lang="fa-IR" sz="1100" b="1" dirty="0">
                          <a:cs typeface="B Nazanin" pitchFamily="2" charset="-78"/>
                        </a:rPr>
                        <a:t>77</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l" rtl="0">
                        <a:lnSpc>
                          <a:spcPct val="150000"/>
                        </a:lnSpc>
                        <a:spcBef>
                          <a:spcPts val="300"/>
                        </a:spcBef>
                        <a:spcAft>
                          <a:spcPts val="0"/>
                        </a:spcAft>
                      </a:pPr>
                      <a:r>
                        <a:rPr lang="en-US" sz="1100" b="1" dirty="0">
                          <a:cs typeface="B Nazanin" pitchFamily="2" charset="-78"/>
                        </a:rPr>
                        <a:t>SBP</a:t>
                      </a:r>
                      <a:endParaRPr lang="en-US" sz="1100" b="1" dirty="0">
                        <a:latin typeface="Calibri"/>
                        <a:ea typeface="Times New Roman"/>
                        <a:cs typeface="B Nazanin" pitchFamily="2" charset="-78"/>
                      </a:endParaRPr>
                    </a:p>
                  </a:txBody>
                  <a:tcPr marL="56444" marR="56444" marT="0" marB="0" anchor="ctr">
                    <a:solidFill>
                      <a:schemeClr val="bg1"/>
                    </a:solidFill>
                  </a:tcPr>
                </a:tc>
              </a:tr>
              <a:tr h="313267">
                <a:tc>
                  <a:txBody>
                    <a:bodyPr/>
                    <a:lstStyle/>
                    <a:p>
                      <a:pPr marL="0" marR="0" algn="ctr" rtl="0">
                        <a:lnSpc>
                          <a:spcPct val="150000"/>
                        </a:lnSpc>
                        <a:spcBef>
                          <a:spcPts val="300"/>
                        </a:spcBef>
                        <a:spcAft>
                          <a:spcPts val="300"/>
                        </a:spcAft>
                      </a:pPr>
                      <a:r>
                        <a:rPr lang="fa-IR" sz="1100" b="1" dirty="0">
                          <a:cs typeface="B Nazanin" pitchFamily="2" charset="-78"/>
                        </a:rPr>
                        <a:t>81</a:t>
                      </a:r>
                      <a:r>
                        <a:rPr lang="en-US" sz="1100" b="1" dirty="0">
                          <a:cs typeface="B Nazanin" pitchFamily="2" charset="-78"/>
                        </a:rPr>
                        <a:t>/</a:t>
                      </a:r>
                      <a:r>
                        <a:rPr lang="fa-IR" sz="1100" b="1" dirty="0">
                          <a:cs typeface="B Nazanin" pitchFamily="2" charset="-78"/>
                        </a:rPr>
                        <a:t>92</a:t>
                      </a:r>
                      <a:r>
                        <a:rPr lang="en-US" sz="1100" b="1" dirty="0">
                          <a:cs typeface="B Nazanin" pitchFamily="2" charset="-78"/>
                        </a:rPr>
                        <a:t>(</a:t>
                      </a:r>
                      <a:r>
                        <a:rPr lang="fa-IR" sz="1100" b="1" dirty="0">
                          <a:cs typeface="B Nazanin" pitchFamily="2" charset="-78"/>
                        </a:rPr>
                        <a:t>11</a:t>
                      </a:r>
                      <a:r>
                        <a:rPr lang="en-US" sz="1100" b="1" dirty="0">
                          <a:cs typeface="B Nazanin" pitchFamily="2" charset="-78"/>
                        </a:rPr>
                        <a:t>/</a:t>
                      </a:r>
                      <a:r>
                        <a:rPr lang="fa-IR" sz="1100" b="1" dirty="0">
                          <a:cs typeface="B Nazanin" pitchFamily="2" charset="-78"/>
                        </a:rPr>
                        <a:t>27</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dirty="0">
                          <a:cs typeface="B Nazanin" pitchFamily="2" charset="-78"/>
                        </a:rPr>
                        <a:t>0</a:t>
                      </a:r>
                      <a:r>
                        <a:rPr lang="en-US" sz="1100" b="1" dirty="0">
                          <a:cs typeface="B Nazanin" pitchFamily="2" charset="-78"/>
                        </a:rPr>
                        <a:t>/</a:t>
                      </a:r>
                      <a:r>
                        <a:rPr lang="fa-IR" sz="1100" b="1" dirty="0">
                          <a:cs typeface="B Nazanin" pitchFamily="2" charset="-78"/>
                        </a:rPr>
                        <a:t>048</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a:cs typeface="B Nazanin" pitchFamily="2" charset="-78"/>
                        </a:rPr>
                        <a:t>82</a:t>
                      </a:r>
                      <a:r>
                        <a:rPr lang="en-US" sz="1100" b="1">
                          <a:cs typeface="B Nazanin" pitchFamily="2" charset="-78"/>
                        </a:rPr>
                        <a:t>/</a:t>
                      </a:r>
                      <a:r>
                        <a:rPr lang="fa-IR" sz="1100" b="1">
                          <a:cs typeface="B Nazanin" pitchFamily="2" charset="-78"/>
                        </a:rPr>
                        <a:t>47</a:t>
                      </a:r>
                      <a:r>
                        <a:rPr lang="en-US" sz="1100" b="1">
                          <a:cs typeface="B Nazanin" pitchFamily="2" charset="-78"/>
                        </a:rPr>
                        <a:t>(</a:t>
                      </a:r>
                      <a:r>
                        <a:rPr lang="fa-IR" sz="1100" b="1">
                          <a:cs typeface="B Nazanin" pitchFamily="2" charset="-78"/>
                        </a:rPr>
                        <a:t>10</a:t>
                      </a:r>
                      <a:r>
                        <a:rPr lang="en-US" sz="1100" b="1">
                          <a:cs typeface="B Nazanin" pitchFamily="2" charset="-78"/>
                        </a:rPr>
                        <a:t>/</a:t>
                      </a:r>
                      <a:r>
                        <a:rPr lang="fa-IR" sz="1100" b="1">
                          <a:cs typeface="B Nazanin" pitchFamily="2" charset="-78"/>
                        </a:rPr>
                        <a:t>72</a:t>
                      </a:r>
                      <a:r>
                        <a:rPr lang="en-US" sz="1100" b="1">
                          <a:cs typeface="B Nazanin" pitchFamily="2" charset="-78"/>
                        </a:rPr>
                        <a:t>)</a:t>
                      </a:r>
                      <a:endParaRPr lang="en-US" sz="1100" b="1">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dirty="0">
                          <a:cs typeface="B Nazanin" pitchFamily="2" charset="-78"/>
                        </a:rPr>
                        <a:t>81</a:t>
                      </a:r>
                      <a:r>
                        <a:rPr lang="en-US" sz="1100" b="1" dirty="0">
                          <a:cs typeface="B Nazanin" pitchFamily="2" charset="-78"/>
                        </a:rPr>
                        <a:t>/</a:t>
                      </a:r>
                      <a:r>
                        <a:rPr lang="fa-IR" sz="1100" b="1" dirty="0">
                          <a:cs typeface="B Nazanin" pitchFamily="2" charset="-78"/>
                        </a:rPr>
                        <a:t>16</a:t>
                      </a:r>
                      <a:r>
                        <a:rPr lang="en-US" sz="1100" b="1" dirty="0">
                          <a:cs typeface="B Nazanin" pitchFamily="2" charset="-78"/>
                        </a:rPr>
                        <a:t>(</a:t>
                      </a:r>
                      <a:r>
                        <a:rPr lang="fa-IR" sz="1100" b="1" dirty="0">
                          <a:cs typeface="B Nazanin" pitchFamily="2" charset="-78"/>
                        </a:rPr>
                        <a:t>11</a:t>
                      </a:r>
                      <a:r>
                        <a:rPr lang="en-US" sz="1100" b="1" dirty="0">
                          <a:cs typeface="B Nazanin" pitchFamily="2" charset="-78"/>
                        </a:rPr>
                        <a:t>/</a:t>
                      </a:r>
                      <a:r>
                        <a:rPr lang="fa-IR" sz="1100" b="1" dirty="0">
                          <a:cs typeface="B Nazanin" pitchFamily="2" charset="-78"/>
                        </a:rPr>
                        <a:t>96</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l" rtl="0">
                        <a:lnSpc>
                          <a:spcPct val="150000"/>
                        </a:lnSpc>
                        <a:spcBef>
                          <a:spcPts val="300"/>
                        </a:spcBef>
                        <a:spcAft>
                          <a:spcPts val="0"/>
                        </a:spcAft>
                      </a:pPr>
                      <a:r>
                        <a:rPr lang="en-US" sz="1100" b="1" dirty="0">
                          <a:cs typeface="B Nazanin" pitchFamily="2" charset="-78"/>
                        </a:rPr>
                        <a:t>DBP</a:t>
                      </a:r>
                      <a:endParaRPr lang="en-US" sz="1100" b="1" dirty="0">
                        <a:latin typeface="Calibri"/>
                        <a:ea typeface="Times New Roman"/>
                        <a:cs typeface="B Nazanin" pitchFamily="2" charset="-78"/>
                      </a:endParaRPr>
                    </a:p>
                  </a:txBody>
                  <a:tcPr marL="56444" marR="56444" marT="0" marB="0" anchor="ctr">
                    <a:solidFill>
                      <a:schemeClr val="bg1"/>
                    </a:solidFill>
                  </a:tcPr>
                </a:tc>
              </a:tr>
              <a:tr h="313267">
                <a:tc>
                  <a:txBody>
                    <a:bodyPr/>
                    <a:lstStyle/>
                    <a:p>
                      <a:pPr marL="0" marR="0" algn="ctr" rtl="0">
                        <a:lnSpc>
                          <a:spcPct val="150000"/>
                        </a:lnSpc>
                        <a:spcBef>
                          <a:spcPts val="300"/>
                        </a:spcBef>
                        <a:spcAft>
                          <a:spcPts val="300"/>
                        </a:spcAft>
                      </a:pPr>
                      <a:r>
                        <a:rPr lang="fa-IR" sz="1100" b="1">
                          <a:cs typeface="B Nazanin" pitchFamily="2" charset="-78"/>
                        </a:rPr>
                        <a:t>152</a:t>
                      </a:r>
                      <a:r>
                        <a:rPr lang="en-US" sz="1100" b="1">
                          <a:cs typeface="B Nazanin" pitchFamily="2" charset="-78"/>
                        </a:rPr>
                        <a:t>(</a:t>
                      </a:r>
                      <a:r>
                        <a:rPr lang="fa-IR" sz="1100" b="1">
                          <a:cs typeface="B Nazanin" pitchFamily="2" charset="-78"/>
                        </a:rPr>
                        <a:t>61</a:t>
                      </a:r>
                      <a:r>
                        <a:rPr lang="en-US" sz="1100" b="1">
                          <a:cs typeface="B Nazanin" pitchFamily="2" charset="-78"/>
                        </a:rPr>
                        <a:t>)</a:t>
                      </a:r>
                      <a:endParaRPr lang="en-US" sz="1100" b="1">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a:cs typeface="B Nazanin" pitchFamily="2" charset="-78"/>
                        </a:rPr>
                        <a:t>0</a:t>
                      </a:r>
                      <a:r>
                        <a:rPr lang="en-US" sz="1100" b="1">
                          <a:cs typeface="B Nazanin" pitchFamily="2" charset="-78"/>
                        </a:rPr>
                        <a:t>/</a:t>
                      </a:r>
                      <a:r>
                        <a:rPr lang="fa-IR" sz="1100" b="1">
                          <a:cs typeface="B Nazanin" pitchFamily="2" charset="-78"/>
                        </a:rPr>
                        <a:t>010</a:t>
                      </a:r>
                      <a:endParaRPr lang="en-US" sz="1100" b="1">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a:cs typeface="B Nazanin" pitchFamily="2" charset="-78"/>
                        </a:rPr>
                        <a:t>156</a:t>
                      </a:r>
                      <a:r>
                        <a:rPr lang="en-US" sz="1100" b="1">
                          <a:cs typeface="B Nazanin" pitchFamily="2" charset="-78"/>
                        </a:rPr>
                        <a:t>(</a:t>
                      </a:r>
                      <a:r>
                        <a:rPr lang="fa-IR" sz="1100" b="1">
                          <a:cs typeface="B Nazanin" pitchFamily="2" charset="-78"/>
                        </a:rPr>
                        <a:t>64</a:t>
                      </a:r>
                      <a:r>
                        <a:rPr lang="en-US" sz="1100" b="1">
                          <a:cs typeface="B Nazanin" pitchFamily="2" charset="-78"/>
                        </a:rPr>
                        <a:t>)</a:t>
                      </a:r>
                      <a:endParaRPr lang="en-US" sz="1100" b="1">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dirty="0">
                          <a:cs typeface="B Nazanin" pitchFamily="2" charset="-78"/>
                        </a:rPr>
                        <a:t>147</a:t>
                      </a:r>
                      <a:r>
                        <a:rPr lang="en-US" sz="1100" b="1" dirty="0">
                          <a:cs typeface="B Nazanin" pitchFamily="2" charset="-78"/>
                        </a:rPr>
                        <a:t>(</a:t>
                      </a:r>
                      <a:r>
                        <a:rPr lang="fa-IR" sz="1100" b="1" dirty="0">
                          <a:cs typeface="B Nazanin" pitchFamily="2" charset="-78"/>
                        </a:rPr>
                        <a:t>57</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l" rtl="0">
                        <a:lnSpc>
                          <a:spcPct val="150000"/>
                        </a:lnSpc>
                        <a:spcBef>
                          <a:spcPts val="300"/>
                        </a:spcBef>
                        <a:spcAft>
                          <a:spcPts val="0"/>
                        </a:spcAft>
                      </a:pPr>
                      <a:r>
                        <a:rPr lang="en-US" sz="1200" b="1" dirty="0">
                          <a:cs typeface="B Nazanin" pitchFamily="2" charset="-78"/>
                        </a:rPr>
                        <a:t> (mg/dl) </a:t>
                      </a:r>
                      <a:r>
                        <a:rPr lang="fa-IR" sz="1200" b="1" dirty="0">
                          <a:cs typeface="B Nazanin" pitchFamily="2" charset="-78"/>
                        </a:rPr>
                        <a:t>قند خون ناشتا</a:t>
                      </a:r>
                      <a:endParaRPr lang="en-US" sz="1200" b="1" dirty="0">
                        <a:latin typeface="Calibri"/>
                        <a:ea typeface="Times New Roman"/>
                        <a:cs typeface="B Nazanin" pitchFamily="2" charset="-78"/>
                      </a:endParaRPr>
                    </a:p>
                  </a:txBody>
                  <a:tcPr marL="56444" marR="56444" marT="0" marB="0" anchor="ctr">
                    <a:solidFill>
                      <a:schemeClr val="bg1"/>
                    </a:solidFill>
                  </a:tcPr>
                </a:tc>
              </a:tr>
              <a:tr h="313267">
                <a:tc>
                  <a:txBody>
                    <a:bodyPr/>
                    <a:lstStyle/>
                    <a:p>
                      <a:pPr marL="0" marR="0" algn="ctr" rtl="0">
                        <a:lnSpc>
                          <a:spcPct val="150000"/>
                        </a:lnSpc>
                        <a:spcBef>
                          <a:spcPts val="300"/>
                        </a:spcBef>
                        <a:spcAft>
                          <a:spcPts val="300"/>
                        </a:spcAft>
                      </a:pPr>
                      <a:r>
                        <a:rPr lang="fa-IR" sz="1100" b="1">
                          <a:cs typeface="B Nazanin" pitchFamily="2" charset="-78"/>
                        </a:rPr>
                        <a:t>79</a:t>
                      </a:r>
                      <a:r>
                        <a:rPr lang="en-US" sz="1100" b="1">
                          <a:cs typeface="B Nazanin" pitchFamily="2" charset="-78"/>
                        </a:rPr>
                        <a:t>/</a:t>
                      </a:r>
                      <a:r>
                        <a:rPr lang="fa-IR" sz="1100" b="1">
                          <a:cs typeface="B Nazanin" pitchFamily="2" charset="-78"/>
                        </a:rPr>
                        <a:t>82</a:t>
                      </a:r>
                      <a:r>
                        <a:rPr lang="en-US" sz="1100" b="1">
                          <a:cs typeface="B Nazanin" pitchFamily="2" charset="-78"/>
                        </a:rPr>
                        <a:t>(</a:t>
                      </a:r>
                      <a:r>
                        <a:rPr lang="fa-IR" sz="1100" b="1">
                          <a:cs typeface="B Nazanin" pitchFamily="2" charset="-78"/>
                        </a:rPr>
                        <a:t>11</a:t>
                      </a:r>
                      <a:r>
                        <a:rPr lang="en-US" sz="1100" b="1">
                          <a:cs typeface="B Nazanin" pitchFamily="2" charset="-78"/>
                        </a:rPr>
                        <a:t>/</a:t>
                      </a:r>
                      <a:r>
                        <a:rPr lang="fa-IR" sz="1100" b="1">
                          <a:cs typeface="B Nazanin" pitchFamily="2" charset="-78"/>
                        </a:rPr>
                        <a:t>69</a:t>
                      </a:r>
                      <a:r>
                        <a:rPr lang="en-US" sz="1100" b="1">
                          <a:cs typeface="B Nazanin" pitchFamily="2" charset="-78"/>
                        </a:rPr>
                        <a:t>)</a:t>
                      </a:r>
                      <a:endParaRPr lang="en-US" sz="1100" b="1">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en-US" sz="1100" b="1">
                          <a:cs typeface="B Nazanin" pitchFamily="2" charset="-78"/>
                        </a:rPr>
                        <a:t>&lt;</a:t>
                      </a:r>
                      <a:r>
                        <a:rPr lang="fa-IR" sz="1100" b="1">
                          <a:cs typeface="B Nazanin" pitchFamily="2" charset="-78"/>
                        </a:rPr>
                        <a:t>0</a:t>
                      </a:r>
                      <a:r>
                        <a:rPr lang="en-US" sz="1100" b="1">
                          <a:cs typeface="B Nazanin" pitchFamily="2" charset="-78"/>
                        </a:rPr>
                        <a:t>/</a:t>
                      </a:r>
                      <a:r>
                        <a:rPr lang="fa-IR" sz="1100" b="1">
                          <a:cs typeface="B Nazanin" pitchFamily="2" charset="-78"/>
                        </a:rPr>
                        <a:t>0001</a:t>
                      </a:r>
                      <a:endParaRPr lang="en-US" sz="1100" b="1">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dirty="0">
                          <a:cs typeface="B Nazanin" pitchFamily="2" charset="-78"/>
                        </a:rPr>
                        <a:t>82</a:t>
                      </a:r>
                      <a:r>
                        <a:rPr lang="en-US" sz="1100" b="1" dirty="0">
                          <a:cs typeface="B Nazanin" pitchFamily="2" charset="-78"/>
                        </a:rPr>
                        <a:t>/</a:t>
                      </a:r>
                      <a:r>
                        <a:rPr lang="fa-IR" sz="1100" b="1" dirty="0">
                          <a:cs typeface="B Nazanin" pitchFamily="2" charset="-78"/>
                        </a:rPr>
                        <a:t>37</a:t>
                      </a:r>
                      <a:r>
                        <a:rPr lang="en-US" sz="1100" b="1" dirty="0">
                          <a:cs typeface="B Nazanin" pitchFamily="2" charset="-78"/>
                        </a:rPr>
                        <a:t>(</a:t>
                      </a:r>
                      <a:r>
                        <a:rPr lang="fa-IR" sz="1100" b="1" dirty="0">
                          <a:cs typeface="B Nazanin" pitchFamily="2" charset="-78"/>
                        </a:rPr>
                        <a:t>12</a:t>
                      </a:r>
                      <a:r>
                        <a:rPr lang="en-US" sz="1100" b="1" dirty="0">
                          <a:cs typeface="B Nazanin" pitchFamily="2" charset="-78"/>
                        </a:rPr>
                        <a:t>/</a:t>
                      </a:r>
                      <a:r>
                        <a:rPr lang="fa-IR" sz="1100" b="1" dirty="0">
                          <a:cs typeface="B Nazanin" pitchFamily="2" charset="-78"/>
                        </a:rPr>
                        <a:t>02</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dirty="0">
                          <a:cs typeface="B Nazanin" pitchFamily="2" charset="-78"/>
                        </a:rPr>
                        <a:t>76</a:t>
                      </a:r>
                      <a:r>
                        <a:rPr lang="en-US" sz="1100" b="1" dirty="0">
                          <a:cs typeface="B Nazanin" pitchFamily="2" charset="-78"/>
                        </a:rPr>
                        <a:t>/</a:t>
                      </a:r>
                      <a:r>
                        <a:rPr lang="fa-IR" sz="1100" b="1" dirty="0">
                          <a:cs typeface="B Nazanin" pitchFamily="2" charset="-78"/>
                        </a:rPr>
                        <a:t>30</a:t>
                      </a:r>
                      <a:r>
                        <a:rPr lang="en-US" sz="1100" b="1" dirty="0">
                          <a:cs typeface="B Nazanin" pitchFamily="2" charset="-78"/>
                        </a:rPr>
                        <a:t>(</a:t>
                      </a:r>
                      <a:r>
                        <a:rPr lang="fa-IR" sz="1100" b="1" dirty="0">
                          <a:cs typeface="B Nazanin" pitchFamily="2" charset="-78"/>
                        </a:rPr>
                        <a:t>10</a:t>
                      </a:r>
                      <a:r>
                        <a:rPr lang="en-US" sz="1100" b="1" dirty="0">
                          <a:cs typeface="B Nazanin" pitchFamily="2" charset="-78"/>
                        </a:rPr>
                        <a:t>/</a:t>
                      </a:r>
                      <a:r>
                        <a:rPr lang="fa-IR" sz="1100" b="1" dirty="0">
                          <a:cs typeface="B Nazanin" pitchFamily="2" charset="-78"/>
                        </a:rPr>
                        <a:t>23</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l" rtl="0">
                        <a:lnSpc>
                          <a:spcPct val="150000"/>
                        </a:lnSpc>
                        <a:spcBef>
                          <a:spcPts val="300"/>
                        </a:spcBef>
                        <a:spcAft>
                          <a:spcPts val="0"/>
                        </a:spcAft>
                      </a:pPr>
                      <a:r>
                        <a:rPr lang="fa-IR" sz="1200" b="1" dirty="0">
                          <a:cs typeface="B Nazanin" pitchFamily="2" charset="-78"/>
                        </a:rPr>
                        <a:t>ضربان قلب</a:t>
                      </a:r>
                      <a:endParaRPr lang="en-US" sz="1200" b="1" dirty="0">
                        <a:latin typeface="Calibri"/>
                        <a:ea typeface="Times New Roman"/>
                        <a:cs typeface="B Nazanin" pitchFamily="2" charset="-78"/>
                      </a:endParaRPr>
                    </a:p>
                  </a:txBody>
                  <a:tcPr marL="56444" marR="56444" marT="0" marB="0" anchor="ctr">
                    <a:solidFill>
                      <a:schemeClr val="bg1"/>
                    </a:solidFill>
                  </a:tcPr>
                </a:tc>
              </a:tr>
              <a:tr h="313267">
                <a:tc>
                  <a:txBody>
                    <a:bodyPr/>
                    <a:lstStyle/>
                    <a:p>
                      <a:pPr marL="0" marR="0" algn="ctr" rtl="0">
                        <a:lnSpc>
                          <a:spcPct val="150000"/>
                        </a:lnSpc>
                        <a:spcBef>
                          <a:spcPts val="300"/>
                        </a:spcBef>
                        <a:spcAft>
                          <a:spcPts val="300"/>
                        </a:spcAft>
                      </a:pPr>
                      <a:r>
                        <a:rPr lang="fa-IR" sz="1100" b="1">
                          <a:cs typeface="B Nazanin" pitchFamily="2" charset="-78"/>
                        </a:rPr>
                        <a:t>71</a:t>
                      </a:r>
                      <a:r>
                        <a:rPr lang="en-US" sz="1100" b="1">
                          <a:cs typeface="B Nazanin" pitchFamily="2" charset="-78"/>
                        </a:rPr>
                        <a:t>/</a:t>
                      </a:r>
                      <a:r>
                        <a:rPr lang="fa-IR" sz="1100" b="1">
                          <a:cs typeface="B Nazanin" pitchFamily="2" charset="-78"/>
                        </a:rPr>
                        <a:t>34</a:t>
                      </a:r>
                      <a:r>
                        <a:rPr lang="en-US" sz="1100" b="1">
                          <a:cs typeface="B Nazanin" pitchFamily="2" charset="-78"/>
                        </a:rPr>
                        <a:t>(</a:t>
                      </a:r>
                      <a:r>
                        <a:rPr lang="fa-IR" sz="1100" b="1">
                          <a:cs typeface="B Nazanin" pitchFamily="2" charset="-78"/>
                        </a:rPr>
                        <a:t>20</a:t>
                      </a:r>
                      <a:r>
                        <a:rPr lang="en-US" sz="1100" b="1">
                          <a:cs typeface="B Nazanin" pitchFamily="2" charset="-78"/>
                        </a:rPr>
                        <a:t>/</a:t>
                      </a:r>
                      <a:r>
                        <a:rPr lang="fa-IR" sz="1100" b="1">
                          <a:cs typeface="B Nazanin" pitchFamily="2" charset="-78"/>
                        </a:rPr>
                        <a:t>82</a:t>
                      </a:r>
                      <a:r>
                        <a:rPr lang="en-US" sz="1100" b="1">
                          <a:cs typeface="B Nazanin" pitchFamily="2" charset="-78"/>
                        </a:rPr>
                        <a:t>)</a:t>
                      </a:r>
                      <a:endParaRPr lang="en-US" sz="1100" b="1">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en-US" sz="1100" b="1">
                          <a:cs typeface="B Nazanin" pitchFamily="2" charset="-78"/>
                        </a:rPr>
                        <a:t>&lt;</a:t>
                      </a:r>
                      <a:r>
                        <a:rPr lang="fa-IR" sz="1100" b="1">
                          <a:cs typeface="B Nazanin" pitchFamily="2" charset="-78"/>
                        </a:rPr>
                        <a:t>0</a:t>
                      </a:r>
                      <a:r>
                        <a:rPr lang="en-US" sz="1100" b="1">
                          <a:cs typeface="B Nazanin" pitchFamily="2" charset="-78"/>
                        </a:rPr>
                        <a:t>/</a:t>
                      </a:r>
                      <a:r>
                        <a:rPr lang="fa-IR" sz="1100" b="1">
                          <a:cs typeface="B Nazanin" pitchFamily="2" charset="-78"/>
                        </a:rPr>
                        <a:t>0001</a:t>
                      </a:r>
                      <a:endParaRPr lang="en-US" sz="1100" b="1">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a:cs typeface="B Nazanin" pitchFamily="2" charset="-78"/>
                        </a:rPr>
                        <a:t>63</a:t>
                      </a:r>
                      <a:r>
                        <a:rPr lang="en-US" sz="1100" b="1">
                          <a:cs typeface="B Nazanin" pitchFamily="2" charset="-78"/>
                        </a:rPr>
                        <a:t>/</a:t>
                      </a:r>
                      <a:r>
                        <a:rPr lang="fa-IR" sz="1100" b="1">
                          <a:cs typeface="B Nazanin" pitchFamily="2" charset="-78"/>
                        </a:rPr>
                        <a:t>62</a:t>
                      </a:r>
                      <a:r>
                        <a:rPr lang="en-US" sz="1100" b="1">
                          <a:cs typeface="B Nazanin" pitchFamily="2" charset="-78"/>
                        </a:rPr>
                        <a:t>(</a:t>
                      </a:r>
                      <a:r>
                        <a:rPr lang="fa-IR" sz="1100" b="1">
                          <a:cs typeface="B Nazanin" pitchFamily="2" charset="-78"/>
                        </a:rPr>
                        <a:t>10</a:t>
                      </a:r>
                      <a:r>
                        <a:rPr lang="en-US" sz="1100" b="1">
                          <a:cs typeface="B Nazanin" pitchFamily="2" charset="-78"/>
                        </a:rPr>
                        <a:t>/</a:t>
                      </a:r>
                      <a:r>
                        <a:rPr lang="fa-IR" sz="1100" b="1">
                          <a:cs typeface="B Nazanin" pitchFamily="2" charset="-78"/>
                        </a:rPr>
                        <a:t>44</a:t>
                      </a:r>
                      <a:r>
                        <a:rPr lang="en-US" sz="1100" b="1">
                          <a:cs typeface="B Nazanin" pitchFamily="2" charset="-78"/>
                        </a:rPr>
                        <a:t>)</a:t>
                      </a:r>
                      <a:endParaRPr lang="en-US" sz="1100" b="1">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1100" b="1" dirty="0">
                          <a:cs typeface="B Nazanin" pitchFamily="2" charset="-78"/>
                        </a:rPr>
                        <a:t>69</a:t>
                      </a:r>
                      <a:r>
                        <a:rPr lang="en-US" sz="1100" b="1" dirty="0">
                          <a:cs typeface="B Nazanin" pitchFamily="2" charset="-78"/>
                        </a:rPr>
                        <a:t>/</a:t>
                      </a:r>
                      <a:r>
                        <a:rPr lang="fa-IR" sz="1100" b="1" dirty="0">
                          <a:cs typeface="B Nazanin" pitchFamily="2" charset="-78"/>
                        </a:rPr>
                        <a:t>40</a:t>
                      </a:r>
                      <a:r>
                        <a:rPr lang="en-US" sz="1100" b="1" dirty="0">
                          <a:cs typeface="B Nazanin" pitchFamily="2" charset="-78"/>
                        </a:rPr>
                        <a:t>(</a:t>
                      </a:r>
                      <a:r>
                        <a:rPr lang="fa-IR" sz="1100" b="1" dirty="0">
                          <a:cs typeface="B Nazanin" pitchFamily="2" charset="-78"/>
                        </a:rPr>
                        <a:t>11</a:t>
                      </a:r>
                      <a:r>
                        <a:rPr lang="en-US" sz="1100" b="1" dirty="0">
                          <a:cs typeface="B Nazanin" pitchFamily="2" charset="-78"/>
                        </a:rPr>
                        <a:t>/</a:t>
                      </a:r>
                      <a:r>
                        <a:rPr lang="fa-IR" sz="1100" b="1" dirty="0">
                          <a:cs typeface="B Nazanin" pitchFamily="2" charset="-78"/>
                        </a:rPr>
                        <a:t>86</a:t>
                      </a:r>
                      <a:r>
                        <a:rPr lang="en-US" sz="1100" b="1" dirty="0">
                          <a:cs typeface="B Nazanin" pitchFamily="2" charset="-78"/>
                        </a:rPr>
                        <a:t>)</a:t>
                      </a:r>
                      <a:endParaRPr lang="en-US" sz="11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l" rtl="0">
                        <a:lnSpc>
                          <a:spcPct val="150000"/>
                        </a:lnSpc>
                        <a:spcBef>
                          <a:spcPts val="300"/>
                        </a:spcBef>
                        <a:spcAft>
                          <a:spcPts val="0"/>
                        </a:spcAft>
                      </a:pPr>
                      <a:r>
                        <a:rPr lang="fa-IR" sz="1200" b="1" dirty="0">
                          <a:cs typeface="B Nazanin" pitchFamily="2" charset="-78"/>
                        </a:rPr>
                        <a:t>کلیرانس کلیه</a:t>
                      </a:r>
                      <a:endParaRPr lang="en-US" sz="1200" b="1" dirty="0">
                        <a:latin typeface="Calibri"/>
                        <a:ea typeface="Times New Roman"/>
                        <a:cs typeface="B Nazanin" pitchFamily="2" charset="-78"/>
                      </a:endParaRPr>
                    </a:p>
                  </a:txBody>
                  <a:tcPr marL="56444" marR="56444" marT="0" marB="0" anchor="ctr">
                    <a:solidFill>
                      <a:schemeClr val="bg1"/>
                    </a:solidFill>
                  </a:tcPr>
                </a:tc>
              </a:tr>
            </a:tbl>
          </a:graphicData>
        </a:graphic>
      </p:graphicFrame>
      <p:sp>
        <p:nvSpPr>
          <p:cNvPr id="9" name="Rounded Rectangle 8"/>
          <p:cNvSpPr/>
          <p:nvPr/>
        </p:nvSpPr>
        <p:spPr>
          <a:xfrm>
            <a:off x="1447800" y="838200"/>
            <a:ext cx="7010400" cy="1524000"/>
          </a:xfrm>
          <a:prstGeom prst="roundRect">
            <a:avLst/>
          </a:prstGeom>
          <a:solidFill>
            <a:srgbClr val="CCFFFF">
              <a:alpha val="19000"/>
            </a:srgbClr>
          </a:solidFill>
          <a:ln w="63500" cmpd="tri">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430E3189-A26B-47E6-88FA-F0598B934182}" type="slidenum">
              <a:rPr lang="en-US" smtClean="0">
                <a:solidFill>
                  <a:prstClr val="black">
                    <a:tint val="75000"/>
                  </a:prstClr>
                </a:solidFill>
              </a:rPr>
              <a:pPr/>
              <a:t>28</a:t>
            </a:fld>
            <a:endParaRPr lang="en-US">
              <a:solidFill>
                <a:prstClr val="black">
                  <a:tint val="75000"/>
                </a:prstClr>
              </a:solidFill>
            </a:endParaRPr>
          </a:p>
        </p:txBody>
      </p:sp>
      <p:sp useBgFill="1">
        <p:nvSpPr>
          <p:cNvPr id="7" name="Title 3"/>
          <p:cNvSpPr>
            <a:spLocks noGrp="1"/>
          </p:cNvSpPr>
          <p:nvPr>
            <p:ph type="title"/>
          </p:nvPr>
        </p:nvSpPr>
        <p:spPr>
          <a:xfrm>
            <a:off x="1295400" y="152400"/>
            <a:ext cx="7467600" cy="609600"/>
          </a:xfrm>
          <a:effectLst>
            <a:outerShdw blurRad="50800" dist="50800" dir="5400000" algn="ctr" rotWithShape="0">
              <a:srgbClr val="C00000"/>
            </a:outerShdw>
          </a:effectLst>
        </p:spPr>
        <p:txBody>
          <a:bodyPr>
            <a:noAutofit/>
          </a:bodyPr>
          <a:lstStyle/>
          <a:p>
            <a:pPr algn="ctr"/>
            <a:r>
              <a:rPr lang="fa-IR" sz="1800" b="1" dirty="0" smtClean="0">
                <a:solidFill>
                  <a:srgbClr val="C00000"/>
                </a:solidFill>
                <a:effectLst/>
                <a:cs typeface="B Titr" pitchFamily="2" charset="-78"/>
              </a:rPr>
              <a:t> جدول 1 : ویژگی پایه افراد شرکت کننده در مطالعه به تفکیک جنس برای متغیرهای پیوسته</a:t>
            </a:r>
          </a:p>
        </p:txBody>
      </p:sp>
      <p:graphicFrame>
        <p:nvGraphicFramePr>
          <p:cNvPr id="5" name="Table 4"/>
          <p:cNvGraphicFramePr>
            <a:graphicFrameLocks noGrp="1"/>
          </p:cNvGraphicFramePr>
          <p:nvPr/>
        </p:nvGraphicFramePr>
        <p:xfrm>
          <a:off x="1371600" y="1478668"/>
          <a:ext cx="7391400" cy="3245732"/>
        </p:xfrm>
        <a:graphic>
          <a:graphicData uri="http://schemas.openxmlformats.org/drawingml/2006/table">
            <a:tbl>
              <a:tblPr>
                <a:effectLst>
                  <a:outerShdw blurRad="50800" dist="38100" dir="8100000" algn="tr" rotWithShape="0">
                    <a:prstClr val="black">
                      <a:alpha val="40000"/>
                    </a:prstClr>
                  </a:outerShdw>
                </a:effectLst>
                <a:tableStyleId>{8799B23B-EC83-4686-B30A-512413B5E67A}</a:tableStyleId>
              </a:tblPr>
              <a:tblGrid>
                <a:gridCol w="1541546"/>
                <a:gridCol w="1180464"/>
                <a:gridCol w="1458220"/>
                <a:gridCol w="1534770"/>
                <a:gridCol w="1676400"/>
              </a:tblGrid>
              <a:tr h="609600">
                <a:tc rowSpan="2">
                  <a:txBody>
                    <a:bodyPr/>
                    <a:lstStyle/>
                    <a:p>
                      <a:pPr marL="0" marR="0" algn="ctr" rtl="0">
                        <a:lnSpc>
                          <a:spcPct val="115000"/>
                        </a:lnSpc>
                        <a:spcBef>
                          <a:spcPts val="300"/>
                        </a:spcBef>
                        <a:spcAft>
                          <a:spcPts val="300"/>
                        </a:spcAft>
                      </a:pPr>
                      <a:r>
                        <a:rPr lang="ar-SA" sz="2000" b="1" dirty="0">
                          <a:cs typeface="B Nazanin" pitchFamily="2" charset="-78"/>
                        </a:rPr>
                        <a:t>کل</a:t>
                      </a:r>
                      <a:endParaRPr lang="en-US" sz="2000" b="1" dirty="0">
                        <a:latin typeface="Calibri"/>
                        <a:ea typeface="Times New Roman"/>
                        <a:cs typeface="B Nazanin" pitchFamily="2" charset="-78"/>
                      </a:endParaRPr>
                    </a:p>
                  </a:txBody>
                  <a:tcPr marL="56444" marR="56444" marT="0" marB="0" anchor="ctr">
                    <a:solidFill>
                      <a:schemeClr val="accent2">
                        <a:lumMod val="40000"/>
                        <a:lumOff val="60000"/>
                      </a:schemeClr>
                    </a:solidFill>
                  </a:tcPr>
                </a:tc>
                <a:tc rowSpan="2">
                  <a:txBody>
                    <a:bodyPr/>
                    <a:lstStyle/>
                    <a:p>
                      <a:pPr marL="0" marR="0" algn="ctr" rtl="0">
                        <a:lnSpc>
                          <a:spcPct val="115000"/>
                        </a:lnSpc>
                        <a:spcBef>
                          <a:spcPts val="300"/>
                        </a:spcBef>
                        <a:spcAft>
                          <a:spcPts val="300"/>
                        </a:spcAft>
                      </a:pPr>
                      <a:r>
                        <a:rPr lang="en-US" sz="2000" b="1" dirty="0">
                          <a:cs typeface="B Nazanin" pitchFamily="2" charset="-78"/>
                        </a:rPr>
                        <a:t>P- </a:t>
                      </a:r>
                      <a:r>
                        <a:rPr lang="en-US" sz="2000" b="1" dirty="0" smtClean="0">
                          <a:cs typeface="B Nazanin" pitchFamily="2" charset="-78"/>
                        </a:rPr>
                        <a:t>value</a:t>
                      </a:r>
                      <a:endParaRPr lang="en-US" sz="2000" b="1" dirty="0">
                        <a:latin typeface="Calibri"/>
                        <a:ea typeface="Times New Roman"/>
                        <a:cs typeface="B Nazanin" pitchFamily="2" charset="-78"/>
                      </a:endParaRPr>
                    </a:p>
                  </a:txBody>
                  <a:tcPr marL="56444" marR="56444" marT="0" marB="0" anchor="ctr">
                    <a:solidFill>
                      <a:schemeClr val="accent2">
                        <a:lumMod val="40000"/>
                        <a:lumOff val="60000"/>
                      </a:schemeClr>
                    </a:solidFill>
                  </a:tcPr>
                </a:tc>
                <a:tc>
                  <a:txBody>
                    <a:bodyPr/>
                    <a:lstStyle/>
                    <a:p>
                      <a:pPr marL="0" marR="0" algn="ctr" rtl="0">
                        <a:lnSpc>
                          <a:spcPct val="115000"/>
                        </a:lnSpc>
                        <a:spcBef>
                          <a:spcPts val="300"/>
                        </a:spcBef>
                        <a:spcAft>
                          <a:spcPts val="300"/>
                        </a:spcAft>
                      </a:pPr>
                      <a:r>
                        <a:rPr lang="en-US" sz="2000" b="1" dirty="0">
                          <a:cs typeface="B Nazanin" pitchFamily="2" charset="-78"/>
                        </a:rPr>
                        <a:t> (n=</a:t>
                      </a:r>
                      <a:r>
                        <a:rPr lang="fa-IR" sz="2000" b="1" dirty="0">
                          <a:cs typeface="B Nazanin" pitchFamily="2" charset="-78"/>
                        </a:rPr>
                        <a:t>694</a:t>
                      </a:r>
                      <a:r>
                        <a:rPr lang="en-US" sz="2000" b="1" dirty="0">
                          <a:cs typeface="B Nazanin" pitchFamily="2" charset="-78"/>
                        </a:rPr>
                        <a:t>)</a:t>
                      </a:r>
                      <a:r>
                        <a:rPr lang="ar-SA" sz="2000" b="1" dirty="0">
                          <a:cs typeface="B Nazanin" pitchFamily="2" charset="-78"/>
                        </a:rPr>
                        <a:t> زن </a:t>
                      </a:r>
                      <a:endParaRPr lang="en-US" sz="2000" b="1" dirty="0">
                        <a:latin typeface="Calibri"/>
                        <a:ea typeface="Times New Roman"/>
                        <a:cs typeface="B Nazanin" pitchFamily="2" charset="-78"/>
                      </a:endParaRPr>
                    </a:p>
                  </a:txBody>
                  <a:tcPr marL="56444" marR="56444" marT="0" marB="0" anchor="ctr">
                    <a:solidFill>
                      <a:schemeClr val="accent2">
                        <a:lumMod val="40000"/>
                        <a:lumOff val="60000"/>
                      </a:schemeClr>
                    </a:solidFill>
                  </a:tcPr>
                </a:tc>
                <a:tc>
                  <a:txBody>
                    <a:bodyPr/>
                    <a:lstStyle/>
                    <a:p>
                      <a:pPr marL="0" marR="0" algn="ctr" rtl="0">
                        <a:lnSpc>
                          <a:spcPct val="115000"/>
                        </a:lnSpc>
                        <a:spcBef>
                          <a:spcPts val="300"/>
                        </a:spcBef>
                        <a:spcAft>
                          <a:spcPts val="300"/>
                        </a:spcAft>
                      </a:pPr>
                      <a:r>
                        <a:rPr lang="en-US" sz="2000" b="1" dirty="0">
                          <a:cs typeface="B Nazanin" pitchFamily="2" charset="-78"/>
                        </a:rPr>
                        <a:t> (</a:t>
                      </a:r>
                      <a:r>
                        <a:rPr lang="en-US" sz="2000" b="1" dirty="0" smtClean="0">
                          <a:cs typeface="B Nazanin" pitchFamily="2" charset="-78"/>
                        </a:rPr>
                        <a:t>n=</a:t>
                      </a:r>
                      <a:r>
                        <a:rPr lang="fa-IR" sz="2000" b="1" dirty="0" smtClean="0">
                          <a:cs typeface="B Nazanin" pitchFamily="2" charset="-78"/>
                        </a:rPr>
                        <a:t>504</a:t>
                      </a:r>
                      <a:r>
                        <a:rPr lang="en-US" sz="2000" b="1" dirty="0" smtClean="0">
                          <a:cs typeface="B Nazanin" pitchFamily="2" charset="-78"/>
                        </a:rPr>
                        <a:t>)</a:t>
                      </a:r>
                      <a:r>
                        <a:rPr lang="ar-SA" sz="2000" b="1" dirty="0" smtClean="0">
                          <a:cs typeface="B Nazanin" pitchFamily="2" charset="-78"/>
                        </a:rPr>
                        <a:t> </a:t>
                      </a:r>
                      <a:r>
                        <a:rPr lang="ar-SA" sz="2000" b="1" dirty="0">
                          <a:cs typeface="B Nazanin" pitchFamily="2" charset="-78"/>
                        </a:rPr>
                        <a:t>مرد </a:t>
                      </a:r>
                      <a:endParaRPr lang="en-US" sz="2000" b="1" dirty="0">
                        <a:latin typeface="Calibri"/>
                        <a:ea typeface="Times New Roman"/>
                        <a:cs typeface="B Nazanin" pitchFamily="2" charset="-78"/>
                      </a:endParaRPr>
                    </a:p>
                  </a:txBody>
                  <a:tcPr marL="56444" marR="56444" marT="0" marB="0" anchor="ctr">
                    <a:solidFill>
                      <a:schemeClr val="accent2">
                        <a:lumMod val="40000"/>
                        <a:lumOff val="60000"/>
                      </a:schemeClr>
                    </a:solidFill>
                  </a:tcPr>
                </a:tc>
                <a:tc rowSpan="2">
                  <a:txBody>
                    <a:bodyPr/>
                    <a:lstStyle/>
                    <a:p>
                      <a:pPr marL="0" marR="0" algn="ctr" rtl="0">
                        <a:lnSpc>
                          <a:spcPct val="115000"/>
                        </a:lnSpc>
                        <a:spcBef>
                          <a:spcPts val="300"/>
                        </a:spcBef>
                        <a:spcAft>
                          <a:spcPts val="300"/>
                        </a:spcAft>
                      </a:pPr>
                      <a:endParaRPr lang="en-US" sz="2000" b="1" dirty="0">
                        <a:latin typeface="Calibri"/>
                        <a:ea typeface="Times New Roman"/>
                        <a:cs typeface="B Nazanin" pitchFamily="2" charset="-78"/>
                      </a:endParaRPr>
                    </a:p>
                  </a:txBody>
                  <a:tcPr marL="56444" marR="56444" marT="0" marB="0" anchor="ctr">
                    <a:solidFill>
                      <a:schemeClr val="accent2">
                        <a:lumMod val="40000"/>
                        <a:lumOff val="60000"/>
                      </a:schemeClr>
                    </a:solidFill>
                  </a:tcPr>
                </a:tc>
              </a:tr>
              <a:tr h="609600">
                <a:tc vMerge="1">
                  <a:txBody>
                    <a:bodyPr/>
                    <a:lstStyle/>
                    <a:p>
                      <a:endParaRPr lang="en-US"/>
                    </a:p>
                  </a:txBody>
                  <a:tcPr/>
                </a:tc>
                <a:tc vMerge="1">
                  <a:txBody>
                    <a:bodyPr/>
                    <a:lstStyle/>
                    <a:p>
                      <a:endParaRPr lang="en-US"/>
                    </a:p>
                  </a:txBody>
                  <a:tcPr/>
                </a:tc>
                <a:tc>
                  <a:txBody>
                    <a:bodyPr/>
                    <a:lstStyle/>
                    <a:p>
                      <a:pPr marL="0" marR="0" algn="ctr" rtl="0">
                        <a:lnSpc>
                          <a:spcPct val="115000"/>
                        </a:lnSpc>
                        <a:spcBef>
                          <a:spcPts val="300"/>
                        </a:spcBef>
                        <a:spcAft>
                          <a:spcPts val="300"/>
                        </a:spcAft>
                      </a:pPr>
                      <a:r>
                        <a:rPr lang="ar-SA" sz="2000" b="1" dirty="0">
                          <a:cs typeface="B Nazanin" pitchFamily="2" charset="-78"/>
                        </a:rPr>
                        <a:t>میانگین</a:t>
                      </a:r>
                      <a:r>
                        <a:rPr lang="en-US" sz="2000" b="1" dirty="0">
                          <a:cs typeface="B Nazanin" pitchFamily="2" charset="-78"/>
                        </a:rPr>
                        <a:t> (SD)</a:t>
                      </a:r>
                      <a:endParaRPr lang="en-US" sz="2000" b="1" dirty="0">
                        <a:latin typeface="Calibri"/>
                        <a:ea typeface="Times New Roman"/>
                        <a:cs typeface="B Nazanin" pitchFamily="2" charset="-78"/>
                      </a:endParaRPr>
                    </a:p>
                  </a:txBody>
                  <a:tcPr marL="56444" marR="56444" marT="0" marB="0" anchor="ctr">
                    <a:solidFill>
                      <a:schemeClr val="accent2">
                        <a:lumMod val="40000"/>
                        <a:lumOff val="60000"/>
                      </a:schemeClr>
                    </a:solidFill>
                  </a:tcPr>
                </a:tc>
                <a:tc>
                  <a:txBody>
                    <a:bodyPr/>
                    <a:lstStyle/>
                    <a:p>
                      <a:pPr marL="0" marR="0" algn="ctr" rtl="0">
                        <a:lnSpc>
                          <a:spcPct val="115000"/>
                        </a:lnSpc>
                        <a:spcBef>
                          <a:spcPts val="300"/>
                        </a:spcBef>
                        <a:spcAft>
                          <a:spcPts val="300"/>
                        </a:spcAft>
                      </a:pPr>
                      <a:r>
                        <a:rPr lang="ar-SA" sz="2000" b="1" dirty="0">
                          <a:cs typeface="B Nazanin" pitchFamily="2" charset="-78"/>
                        </a:rPr>
                        <a:t>میانگین</a:t>
                      </a:r>
                      <a:r>
                        <a:rPr lang="en-US" sz="2000" b="1" dirty="0">
                          <a:cs typeface="B Nazanin" pitchFamily="2" charset="-78"/>
                        </a:rPr>
                        <a:t> (SD)</a:t>
                      </a:r>
                      <a:endParaRPr lang="en-US" sz="2000" b="1" dirty="0">
                        <a:latin typeface="Calibri"/>
                        <a:ea typeface="Times New Roman"/>
                        <a:cs typeface="B Nazanin" pitchFamily="2" charset="-78"/>
                      </a:endParaRPr>
                    </a:p>
                  </a:txBody>
                  <a:tcPr marL="56444" marR="56444" marT="0" marB="0" anchor="ctr">
                    <a:solidFill>
                      <a:schemeClr val="accent2">
                        <a:lumMod val="40000"/>
                        <a:lumOff val="60000"/>
                      </a:schemeClr>
                    </a:solidFill>
                  </a:tcPr>
                </a:tc>
                <a:tc vMerge="1">
                  <a:txBody>
                    <a:bodyPr/>
                    <a:lstStyle/>
                    <a:p>
                      <a:endParaRPr lang="en-US"/>
                    </a:p>
                  </a:txBody>
                  <a:tcPr/>
                </a:tc>
              </a:tr>
              <a:tr h="959084">
                <a:tc>
                  <a:txBody>
                    <a:bodyPr/>
                    <a:lstStyle/>
                    <a:p>
                      <a:pPr marL="0" marR="0" algn="ctr" rtl="0">
                        <a:lnSpc>
                          <a:spcPct val="150000"/>
                        </a:lnSpc>
                        <a:spcBef>
                          <a:spcPts val="600"/>
                        </a:spcBef>
                        <a:spcAft>
                          <a:spcPts val="300"/>
                        </a:spcAft>
                      </a:pPr>
                      <a:r>
                        <a:rPr lang="fa-IR" sz="2000" b="1" dirty="0">
                          <a:cs typeface="B Nazanin" pitchFamily="2" charset="-78"/>
                        </a:rPr>
                        <a:t>53</a:t>
                      </a:r>
                      <a:r>
                        <a:rPr lang="en-US" sz="2000" b="1" dirty="0">
                          <a:cs typeface="B Nazanin" pitchFamily="2" charset="-78"/>
                        </a:rPr>
                        <a:t>/</a:t>
                      </a:r>
                      <a:r>
                        <a:rPr lang="fa-IR" sz="2000" b="1" dirty="0" smtClean="0">
                          <a:cs typeface="B Nazanin" pitchFamily="2" charset="-78"/>
                        </a:rPr>
                        <a:t>75</a:t>
                      </a:r>
                      <a:r>
                        <a:rPr lang="en-US" sz="2000" b="1" dirty="0" smtClean="0">
                          <a:cs typeface="B Nazanin" pitchFamily="2" charset="-78"/>
                        </a:rPr>
                        <a:t>(</a:t>
                      </a:r>
                      <a:r>
                        <a:rPr lang="fa-IR" sz="2000" b="1" dirty="0">
                          <a:cs typeface="B Nazanin" pitchFamily="2" charset="-78"/>
                        </a:rPr>
                        <a:t>11</a:t>
                      </a:r>
                      <a:r>
                        <a:rPr lang="en-US" sz="2000" b="1" dirty="0">
                          <a:cs typeface="B Nazanin" pitchFamily="2" charset="-78"/>
                        </a:rPr>
                        <a:t>/</a:t>
                      </a:r>
                      <a:r>
                        <a:rPr lang="fa-IR" sz="2000" b="1" dirty="0">
                          <a:cs typeface="B Nazanin" pitchFamily="2" charset="-78"/>
                        </a:rPr>
                        <a:t>77</a:t>
                      </a:r>
                      <a:r>
                        <a:rPr lang="en-US" sz="2000" b="1" dirty="0">
                          <a:cs typeface="B Nazanin" pitchFamily="2" charset="-78"/>
                        </a:rPr>
                        <a:t>)</a:t>
                      </a:r>
                      <a:endParaRPr lang="en-US" sz="20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600"/>
                        </a:spcBef>
                        <a:spcAft>
                          <a:spcPts val="300"/>
                        </a:spcAft>
                      </a:pPr>
                      <a:r>
                        <a:rPr lang="fa-IR" sz="2000" b="1" dirty="0">
                          <a:cs typeface="B Nazanin" pitchFamily="2" charset="-78"/>
                        </a:rPr>
                        <a:t>0</a:t>
                      </a:r>
                      <a:r>
                        <a:rPr lang="en-US" sz="2000" b="1" dirty="0">
                          <a:cs typeface="B Nazanin" pitchFamily="2" charset="-78"/>
                        </a:rPr>
                        <a:t>/</a:t>
                      </a:r>
                      <a:r>
                        <a:rPr lang="fa-IR" sz="2000" b="1" dirty="0">
                          <a:cs typeface="B Nazanin" pitchFamily="2" charset="-78"/>
                        </a:rPr>
                        <a:t>005</a:t>
                      </a:r>
                      <a:endParaRPr lang="en-US" sz="20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600"/>
                        </a:spcBef>
                        <a:spcAft>
                          <a:spcPts val="300"/>
                        </a:spcAft>
                      </a:pPr>
                      <a:r>
                        <a:rPr lang="fa-IR" sz="2000" b="1" dirty="0">
                          <a:cs typeface="B Nazanin" pitchFamily="2" charset="-78"/>
                        </a:rPr>
                        <a:t>52</a:t>
                      </a:r>
                      <a:r>
                        <a:rPr lang="en-US" sz="2000" b="1" dirty="0">
                          <a:cs typeface="B Nazanin" pitchFamily="2" charset="-78"/>
                        </a:rPr>
                        <a:t>/</a:t>
                      </a:r>
                      <a:r>
                        <a:rPr lang="fa-IR" sz="2000" b="1" dirty="0">
                          <a:cs typeface="B Nazanin" pitchFamily="2" charset="-78"/>
                        </a:rPr>
                        <a:t>94</a:t>
                      </a:r>
                      <a:r>
                        <a:rPr lang="en-US" sz="2000" b="1" dirty="0">
                          <a:cs typeface="B Nazanin" pitchFamily="2" charset="-78"/>
                        </a:rPr>
                        <a:t>(</a:t>
                      </a:r>
                      <a:r>
                        <a:rPr lang="fa-IR" sz="2000" b="1" dirty="0">
                          <a:cs typeface="B Nazanin" pitchFamily="2" charset="-78"/>
                        </a:rPr>
                        <a:t>10</a:t>
                      </a:r>
                      <a:r>
                        <a:rPr lang="en-US" sz="2000" b="1" dirty="0">
                          <a:cs typeface="B Nazanin" pitchFamily="2" charset="-78"/>
                        </a:rPr>
                        <a:t>/</a:t>
                      </a:r>
                      <a:r>
                        <a:rPr lang="fa-IR" sz="2000" b="1" dirty="0">
                          <a:cs typeface="B Nazanin" pitchFamily="2" charset="-78"/>
                        </a:rPr>
                        <a:t>95</a:t>
                      </a:r>
                      <a:r>
                        <a:rPr lang="en-US" sz="2000" b="1" dirty="0">
                          <a:cs typeface="B Nazanin" pitchFamily="2" charset="-78"/>
                        </a:rPr>
                        <a:t>)</a:t>
                      </a:r>
                      <a:endParaRPr lang="en-US" sz="20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600"/>
                        </a:spcBef>
                        <a:spcAft>
                          <a:spcPts val="300"/>
                        </a:spcAft>
                      </a:pPr>
                      <a:r>
                        <a:rPr lang="fa-IR" sz="2000" b="1" dirty="0">
                          <a:cs typeface="B Nazanin" pitchFamily="2" charset="-78"/>
                        </a:rPr>
                        <a:t>54</a:t>
                      </a:r>
                      <a:r>
                        <a:rPr lang="en-US" sz="2000" b="1" dirty="0">
                          <a:cs typeface="B Nazanin" pitchFamily="2" charset="-78"/>
                        </a:rPr>
                        <a:t>/</a:t>
                      </a:r>
                      <a:r>
                        <a:rPr lang="fa-IR" sz="2000" b="1" dirty="0">
                          <a:cs typeface="B Nazanin" pitchFamily="2" charset="-78"/>
                        </a:rPr>
                        <a:t>87</a:t>
                      </a:r>
                      <a:r>
                        <a:rPr lang="en-US" sz="2000" b="1" dirty="0">
                          <a:cs typeface="B Nazanin" pitchFamily="2" charset="-78"/>
                        </a:rPr>
                        <a:t>(</a:t>
                      </a:r>
                      <a:r>
                        <a:rPr lang="fa-IR" sz="2000" b="1" dirty="0">
                          <a:cs typeface="B Nazanin" pitchFamily="2" charset="-78"/>
                        </a:rPr>
                        <a:t>12</a:t>
                      </a:r>
                      <a:r>
                        <a:rPr lang="en-US" sz="2000" b="1" dirty="0">
                          <a:cs typeface="B Nazanin" pitchFamily="2" charset="-78"/>
                        </a:rPr>
                        <a:t>/</a:t>
                      </a:r>
                      <a:r>
                        <a:rPr lang="fa-IR" sz="2000" b="1" dirty="0">
                          <a:cs typeface="B Nazanin" pitchFamily="2" charset="-78"/>
                        </a:rPr>
                        <a:t>74</a:t>
                      </a:r>
                      <a:r>
                        <a:rPr lang="en-US" sz="2000" b="1" dirty="0">
                          <a:cs typeface="B Nazanin" pitchFamily="2" charset="-78"/>
                        </a:rPr>
                        <a:t>)</a:t>
                      </a:r>
                      <a:endParaRPr lang="en-US" sz="20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15000"/>
                        </a:lnSpc>
                        <a:spcBef>
                          <a:spcPts val="300"/>
                        </a:spcBef>
                        <a:spcAft>
                          <a:spcPts val="600"/>
                        </a:spcAft>
                      </a:pPr>
                      <a:r>
                        <a:rPr lang="ar-SA" sz="2000" b="1" dirty="0">
                          <a:cs typeface="B Nazanin" pitchFamily="2" charset="-78"/>
                        </a:rPr>
                        <a:t>سن</a:t>
                      </a:r>
                      <a:endParaRPr lang="en-US" sz="2000" b="1" dirty="0">
                        <a:latin typeface="Calibri"/>
                        <a:ea typeface="Times New Roman"/>
                        <a:cs typeface="B Nazanin" pitchFamily="2" charset="-78"/>
                      </a:endParaRPr>
                    </a:p>
                  </a:txBody>
                  <a:tcPr marL="56444" marR="56444" marT="0" marB="0" anchor="ctr">
                    <a:solidFill>
                      <a:schemeClr val="bg1"/>
                    </a:solidFill>
                  </a:tcPr>
                </a:tc>
              </a:tr>
              <a:tr h="1067448">
                <a:tc>
                  <a:txBody>
                    <a:bodyPr/>
                    <a:lstStyle/>
                    <a:p>
                      <a:pPr marL="0" marR="0" algn="ctr" rtl="0">
                        <a:lnSpc>
                          <a:spcPct val="150000"/>
                        </a:lnSpc>
                        <a:spcBef>
                          <a:spcPts val="300"/>
                        </a:spcBef>
                        <a:spcAft>
                          <a:spcPts val="300"/>
                        </a:spcAft>
                      </a:pPr>
                      <a:r>
                        <a:rPr lang="fa-IR" sz="2000" b="1" dirty="0">
                          <a:cs typeface="B Nazanin" pitchFamily="2" charset="-78"/>
                        </a:rPr>
                        <a:t>28</a:t>
                      </a:r>
                      <a:r>
                        <a:rPr lang="en-US" sz="2000" b="1" dirty="0">
                          <a:cs typeface="B Nazanin" pitchFamily="2" charset="-78"/>
                        </a:rPr>
                        <a:t>/</a:t>
                      </a:r>
                      <a:r>
                        <a:rPr lang="fa-IR" sz="2000" b="1" dirty="0">
                          <a:cs typeface="B Nazanin" pitchFamily="2" charset="-78"/>
                        </a:rPr>
                        <a:t>84</a:t>
                      </a:r>
                      <a:r>
                        <a:rPr lang="en-US" sz="2000" b="1" dirty="0">
                          <a:cs typeface="B Nazanin" pitchFamily="2" charset="-78"/>
                        </a:rPr>
                        <a:t>(</a:t>
                      </a:r>
                      <a:r>
                        <a:rPr lang="fa-IR" sz="2000" b="1" dirty="0">
                          <a:cs typeface="B Nazanin" pitchFamily="2" charset="-78"/>
                        </a:rPr>
                        <a:t>4</a:t>
                      </a:r>
                      <a:r>
                        <a:rPr lang="en-US" sz="2000" b="1" dirty="0">
                          <a:cs typeface="B Nazanin" pitchFamily="2" charset="-78"/>
                        </a:rPr>
                        <a:t>/</a:t>
                      </a:r>
                      <a:r>
                        <a:rPr lang="fa-IR" sz="2000" b="1" dirty="0">
                          <a:cs typeface="B Nazanin" pitchFamily="2" charset="-78"/>
                        </a:rPr>
                        <a:t>58</a:t>
                      </a:r>
                      <a:r>
                        <a:rPr lang="en-US" sz="2000" b="1" dirty="0">
                          <a:cs typeface="B Nazanin" pitchFamily="2" charset="-78"/>
                        </a:rPr>
                        <a:t>)</a:t>
                      </a:r>
                      <a:endParaRPr lang="en-US" sz="20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en-US" sz="2000" b="1" dirty="0">
                          <a:cs typeface="B Nazanin" pitchFamily="2" charset="-78"/>
                        </a:rPr>
                        <a:t>&lt;</a:t>
                      </a:r>
                      <a:r>
                        <a:rPr lang="fa-IR" sz="2000" b="1" dirty="0">
                          <a:cs typeface="B Nazanin" pitchFamily="2" charset="-78"/>
                        </a:rPr>
                        <a:t>0</a:t>
                      </a:r>
                      <a:r>
                        <a:rPr lang="en-US" sz="2000" b="1" dirty="0">
                          <a:cs typeface="B Nazanin" pitchFamily="2" charset="-78"/>
                        </a:rPr>
                        <a:t>/</a:t>
                      </a:r>
                      <a:r>
                        <a:rPr lang="fa-IR" sz="2000" b="1" dirty="0">
                          <a:cs typeface="B Nazanin" pitchFamily="2" charset="-78"/>
                        </a:rPr>
                        <a:t>0001</a:t>
                      </a:r>
                      <a:endParaRPr lang="en-US" sz="20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2000" b="1" dirty="0">
                          <a:cs typeface="B Nazanin" pitchFamily="2" charset="-78"/>
                        </a:rPr>
                        <a:t>29</a:t>
                      </a:r>
                      <a:r>
                        <a:rPr lang="en-US" sz="2000" b="1" dirty="0">
                          <a:cs typeface="B Nazanin" pitchFamily="2" charset="-78"/>
                        </a:rPr>
                        <a:t>/</a:t>
                      </a:r>
                      <a:r>
                        <a:rPr lang="fa-IR" sz="2000" b="1" dirty="0">
                          <a:cs typeface="B Nazanin" pitchFamily="2" charset="-78"/>
                        </a:rPr>
                        <a:t>79</a:t>
                      </a:r>
                      <a:r>
                        <a:rPr lang="en-US" sz="2000" b="1" dirty="0">
                          <a:cs typeface="B Nazanin" pitchFamily="2" charset="-78"/>
                        </a:rPr>
                        <a:t>(</a:t>
                      </a:r>
                      <a:r>
                        <a:rPr lang="fa-IR" sz="2000" b="1" dirty="0">
                          <a:cs typeface="B Nazanin" pitchFamily="2" charset="-78"/>
                        </a:rPr>
                        <a:t>4</a:t>
                      </a:r>
                      <a:r>
                        <a:rPr lang="en-US" sz="2000" b="1" dirty="0">
                          <a:cs typeface="B Nazanin" pitchFamily="2" charset="-78"/>
                        </a:rPr>
                        <a:t>/</a:t>
                      </a:r>
                      <a:r>
                        <a:rPr lang="fa-IR" sz="2000" b="1" dirty="0">
                          <a:cs typeface="B Nazanin" pitchFamily="2" charset="-78"/>
                        </a:rPr>
                        <a:t>79</a:t>
                      </a:r>
                      <a:r>
                        <a:rPr lang="en-US" sz="2000" b="1" dirty="0">
                          <a:cs typeface="B Nazanin" pitchFamily="2" charset="-78"/>
                        </a:rPr>
                        <a:t>)</a:t>
                      </a:r>
                      <a:endParaRPr lang="en-US" sz="20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300"/>
                        </a:spcAft>
                      </a:pPr>
                      <a:r>
                        <a:rPr lang="fa-IR" sz="2000" b="1" dirty="0">
                          <a:cs typeface="B Nazanin" pitchFamily="2" charset="-78"/>
                        </a:rPr>
                        <a:t>27</a:t>
                      </a:r>
                      <a:r>
                        <a:rPr lang="en-US" sz="2000" b="1" dirty="0">
                          <a:cs typeface="B Nazanin" pitchFamily="2" charset="-78"/>
                        </a:rPr>
                        <a:t>/</a:t>
                      </a:r>
                      <a:r>
                        <a:rPr lang="fa-IR" sz="2000" b="1" dirty="0">
                          <a:cs typeface="B Nazanin" pitchFamily="2" charset="-78"/>
                        </a:rPr>
                        <a:t>53</a:t>
                      </a:r>
                      <a:r>
                        <a:rPr lang="en-US" sz="2000" b="1" dirty="0">
                          <a:cs typeface="B Nazanin" pitchFamily="2" charset="-78"/>
                        </a:rPr>
                        <a:t>(</a:t>
                      </a:r>
                      <a:r>
                        <a:rPr lang="fa-IR" sz="2000" b="1" dirty="0">
                          <a:cs typeface="B Nazanin" pitchFamily="2" charset="-78"/>
                        </a:rPr>
                        <a:t>3</a:t>
                      </a:r>
                      <a:r>
                        <a:rPr lang="en-US" sz="2000" b="1" dirty="0">
                          <a:cs typeface="B Nazanin" pitchFamily="2" charset="-78"/>
                        </a:rPr>
                        <a:t>/</a:t>
                      </a:r>
                      <a:r>
                        <a:rPr lang="fa-IR" sz="2000" b="1" dirty="0">
                          <a:cs typeface="B Nazanin" pitchFamily="2" charset="-78"/>
                        </a:rPr>
                        <a:t>93</a:t>
                      </a:r>
                      <a:r>
                        <a:rPr lang="en-US" sz="2000" b="1" dirty="0">
                          <a:cs typeface="B Nazanin" pitchFamily="2" charset="-78"/>
                        </a:rPr>
                        <a:t>)</a:t>
                      </a:r>
                      <a:endParaRPr lang="en-US" sz="2000" b="1" dirty="0">
                        <a:latin typeface="Calibri"/>
                        <a:ea typeface="Times New Roman"/>
                        <a:cs typeface="B Nazanin" pitchFamily="2" charset="-78"/>
                      </a:endParaRPr>
                    </a:p>
                  </a:txBody>
                  <a:tcPr marL="56444" marR="56444" marT="0" marB="0" anchor="ctr">
                    <a:solidFill>
                      <a:schemeClr val="bg1"/>
                    </a:solidFill>
                  </a:tcPr>
                </a:tc>
                <a:tc>
                  <a:txBody>
                    <a:bodyPr/>
                    <a:lstStyle/>
                    <a:p>
                      <a:pPr marL="0" marR="0" algn="ctr" rtl="0">
                        <a:lnSpc>
                          <a:spcPct val="150000"/>
                        </a:lnSpc>
                        <a:spcBef>
                          <a:spcPts val="300"/>
                        </a:spcBef>
                        <a:spcAft>
                          <a:spcPts val="0"/>
                        </a:spcAft>
                      </a:pPr>
                      <a:r>
                        <a:rPr lang="ar-SA" sz="2000" b="1" dirty="0" smtClean="0">
                          <a:cs typeface="B Nazanin" pitchFamily="2" charset="-78"/>
                        </a:rPr>
                        <a:t>نمای </a:t>
                      </a:r>
                      <a:r>
                        <a:rPr lang="ar-SA" sz="2000" b="1" dirty="0">
                          <a:cs typeface="B Nazanin" pitchFamily="2" charset="-78"/>
                        </a:rPr>
                        <a:t>توده </a:t>
                      </a:r>
                      <a:r>
                        <a:rPr lang="ar-SA" sz="2000" b="1" dirty="0" smtClean="0">
                          <a:cs typeface="B Nazanin" pitchFamily="2" charset="-78"/>
                        </a:rPr>
                        <a:t>بدنی</a:t>
                      </a:r>
                      <a:r>
                        <a:rPr lang="en-US" sz="2000" b="1" dirty="0" smtClean="0">
                          <a:cs typeface="B Nazanin" pitchFamily="2" charset="-78"/>
                        </a:rPr>
                        <a:t> </a:t>
                      </a:r>
                      <a:r>
                        <a:rPr lang="en-US" sz="1800" b="1" dirty="0" smtClean="0">
                          <a:cs typeface="B Nazanin" pitchFamily="2" charset="-78"/>
                        </a:rPr>
                        <a:t>(kg/m</a:t>
                      </a:r>
                      <a:r>
                        <a:rPr lang="fa-IR" sz="1800" b="1" dirty="0" smtClean="0">
                          <a:cs typeface="B Nazanin" pitchFamily="2" charset="-78"/>
                        </a:rPr>
                        <a:t>2</a:t>
                      </a:r>
                      <a:r>
                        <a:rPr lang="en-US" sz="1800" b="1" dirty="0" smtClean="0">
                          <a:cs typeface="B Nazanin" pitchFamily="2" charset="-78"/>
                        </a:rPr>
                        <a:t>)</a:t>
                      </a:r>
                      <a:r>
                        <a:rPr lang="ar-SA" sz="1800" b="1" dirty="0" smtClean="0">
                          <a:cs typeface="B Nazanin" pitchFamily="2" charset="-78"/>
                        </a:rPr>
                        <a:t> </a:t>
                      </a:r>
                      <a:endParaRPr lang="en-US" sz="2000" b="1" dirty="0">
                        <a:latin typeface="Calibri"/>
                        <a:ea typeface="Times New Roman"/>
                        <a:cs typeface="B Nazanin" pitchFamily="2" charset="-78"/>
                      </a:endParaRPr>
                    </a:p>
                  </a:txBody>
                  <a:tcPr marL="56444" marR="56444" marT="0" marB="0" anchor="ctr">
                    <a:solidFill>
                      <a:schemeClr val="bg1"/>
                    </a:solidFill>
                  </a:tcPr>
                </a:tc>
              </a:tr>
            </a:tbl>
          </a:graphicData>
        </a:graphic>
      </p:graphicFrame>
    </p:spTree>
    <p:extLst>
      <p:ext uri="{BB962C8B-B14F-4D97-AF65-F5344CB8AC3E}">
        <p14:creationId xmlns="" xmlns:p14="http://schemas.microsoft.com/office/powerpoint/2010/main" val="300534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xit" presetSubtype="0" fill="hold" nodeType="clickEffect">
                                  <p:stCondLst>
                                    <p:cond delay="0"/>
                                  </p:stCondLst>
                                  <p:childTnLst>
                                    <p:anim calcmode="lin" valueType="num">
                                      <p:cBhvr>
                                        <p:cTn id="13" dur="2000"/>
                                        <p:tgtEl>
                                          <p:spTgt spid="8"/>
                                        </p:tgtEl>
                                        <p:attrNameLst>
                                          <p:attrName>ppt_w</p:attrName>
                                        </p:attrNameLst>
                                      </p:cBhvr>
                                      <p:tavLst>
                                        <p:tav tm="0">
                                          <p:val>
                                            <p:strVal val="ppt_w"/>
                                          </p:val>
                                        </p:tav>
                                        <p:tav tm="100000">
                                          <p:val>
                                            <p:fltVal val="0"/>
                                          </p:val>
                                        </p:tav>
                                      </p:tavLst>
                                    </p:anim>
                                    <p:anim calcmode="lin" valueType="num">
                                      <p:cBhvr>
                                        <p:cTn id="14" dur="2000"/>
                                        <p:tgtEl>
                                          <p:spTgt spid="8"/>
                                        </p:tgtEl>
                                        <p:attrNameLst>
                                          <p:attrName>ppt_h</p:attrName>
                                        </p:attrNameLst>
                                      </p:cBhvr>
                                      <p:tavLst>
                                        <p:tav tm="0">
                                          <p:val>
                                            <p:strVal val="ppt_h"/>
                                          </p:val>
                                        </p:tav>
                                        <p:tav tm="100000">
                                          <p:val>
                                            <p:fltVal val="0"/>
                                          </p:val>
                                        </p:tav>
                                      </p:tavLst>
                                    </p:anim>
                                    <p:animEffect transition="out" filter="fade">
                                      <p:cBhvr>
                                        <p:cTn id="15" dur="2000"/>
                                        <p:tgtEl>
                                          <p:spTgt spid="8"/>
                                        </p:tgtEl>
                                      </p:cBhvr>
                                    </p:animEffect>
                                    <p:set>
                                      <p:cBhvr>
                                        <p:cTn id="16" dur="1" fill="hold">
                                          <p:stCondLst>
                                            <p:cond delay="1999"/>
                                          </p:stCondLst>
                                        </p:cTn>
                                        <p:tgtEl>
                                          <p:spTgt spid="8"/>
                                        </p:tgtEl>
                                        <p:attrNameLst>
                                          <p:attrName>style.visibility</p:attrName>
                                        </p:attrNameLst>
                                      </p:cBhvr>
                                      <p:to>
                                        <p:strVal val="hidden"/>
                                      </p:to>
                                    </p:set>
                                  </p:childTnLst>
                                </p:cTn>
                              </p:par>
                              <p:par>
                                <p:cTn id="17" presetID="53"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Effect transition="in" filter="fade">
                                      <p:cBhvr>
                                        <p:cTn id="21" dur="1000"/>
                                        <p:tgtEl>
                                          <p:spTgt spid="5"/>
                                        </p:tgtEl>
                                      </p:cBhvr>
                                    </p:animEffect>
                                  </p:childTnLst>
                                </p:cTn>
                              </p:par>
                              <p:par>
                                <p:cTn id="22" presetID="53" presetClass="exit" presetSubtype="0" fill="hold" grpId="1" nodeType="withEffect">
                                  <p:stCondLst>
                                    <p:cond delay="0"/>
                                  </p:stCondLst>
                                  <p:childTnLst>
                                    <p:anim calcmode="lin" valueType="num">
                                      <p:cBhvr>
                                        <p:cTn id="23" dur="500"/>
                                        <p:tgtEl>
                                          <p:spTgt spid="9"/>
                                        </p:tgtEl>
                                        <p:attrNameLst>
                                          <p:attrName>ppt_w</p:attrName>
                                        </p:attrNameLst>
                                      </p:cBhvr>
                                      <p:tavLst>
                                        <p:tav tm="0">
                                          <p:val>
                                            <p:strVal val="ppt_w"/>
                                          </p:val>
                                        </p:tav>
                                        <p:tav tm="100000">
                                          <p:val>
                                            <p:fltVal val="0"/>
                                          </p:val>
                                        </p:tav>
                                      </p:tavLst>
                                    </p:anim>
                                    <p:anim calcmode="lin" valueType="num">
                                      <p:cBhvr>
                                        <p:cTn id="24" dur="500"/>
                                        <p:tgtEl>
                                          <p:spTgt spid="9"/>
                                        </p:tgtEl>
                                        <p:attrNameLst>
                                          <p:attrName>ppt_h</p:attrName>
                                        </p:attrNameLst>
                                      </p:cBhvr>
                                      <p:tavLst>
                                        <p:tav tm="0">
                                          <p:val>
                                            <p:strVal val="ppt_h"/>
                                          </p:val>
                                        </p:tav>
                                        <p:tav tm="100000">
                                          <p:val>
                                            <p:fltVal val="0"/>
                                          </p:val>
                                        </p:tav>
                                      </p:tavLst>
                                    </p:anim>
                                    <p:animEffect transition="out" filter="fade">
                                      <p:cBhvr>
                                        <p:cTn id="25" dur="500"/>
                                        <p:tgtEl>
                                          <p:spTgt spid="9"/>
                                        </p:tgtEl>
                                      </p:cBhvr>
                                    </p:animEffect>
                                    <p:set>
                                      <p:cBhvr>
                                        <p:cTn id="26"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30E3189-A26B-47E6-88FA-F0598B934182}" type="slidenum">
              <a:rPr lang="en-US" smtClean="0">
                <a:solidFill>
                  <a:prstClr val="black">
                    <a:tint val="75000"/>
                  </a:prstClr>
                </a:solidFill>
              </a:rPr>
              <a:pPr/>
              <a:t>29</a:t>
            </a:fld>
            <a:endParaRPr lang="en-US">
              <a:solidFill>
                <a:prstClr val="black">
                  <a:tint val="75000"/>
                </a:prstClr>
              </a:solidFill>
            </a:endParaRPr>
          </a:p>
        </p:txBody>
      </p:sp>
      <p:sp useBgFill="1">
        <p:nvSpPr>
          <p:cNvPr id="8" name="Title 3"/>
          <p:cNvSpPr>
            <a:spLocks noGrp="1"/>
          </p:cNvSpPr>
          <p:nvPr>
            <p:ph type="title"/>
          </p:nvPr>
        </p:nvSpPr>
        <p:spPr>
          <a:xfrm>
            <a:off x="1219200" y="152400"/>
            <a:ext cx="7543800" cy="457200"/>
          </a:xfrm>
          <a:effectLst>
            <a:outerShdw blurRad="50800" dist="50800" dir="5400000" algn="ctr" rotWithShape="0">
              <a:srgbClr val="C00000"/>
            </a:outerShdw>
          </a:effectLst>
        </p:spPr>
        <p:txBody>
          <a:bodyPr>
            <a:noAutofit/>
          </a:bodyPr>
          <a:lstStyle/>
          <a:p>
            <a:pPr algn="ctr"/>
            <a:r>
              <a:rPr lang="fa-IR" sz="1600" b="1" dirty="0" smtClean="0">
                <a:solidFill>
                  <a:srgbClr val="C00000"/>
                </a:solidFill>
                <a:effectLst/>
                <a:cs typeface="B Titr" pitchFamily="2" charset="-78"/>
              </a:rPr>
              <a:t>جدول 2 : ویژگی پایه افراد شرکت کننده به تفکیک گروه های پیامد برای متغیرهای پیوسته</a:t>
            </a:r>
          </a:p>
        </p:txBody>
      </p:sp>
      <p:graphicFrame>
        <p:nvGraphicFramePr>
          <p:cNvPr id="9" name="Table 8"/>
          <p:cNvGraphicFramePr>
            <a:graphicFrameLocks noGrp="1"/>
          </p:cNvGraphicFramePr>
          <p:nvPr/>
        </p:nvGraphicFramePr>
        <p:xfrm>
          <a:off x="1295402" y="762000"/>
          <a:ext cx="7315200" cy="5284896"/>
        </p:xfrm>
        <a:graphic>
          <a:graphicData uri="http://schemas.openxmlformats.org/drawingml/2006/table">
            <a:tbl>
              <a:tblPr>
                <a:effectLst>
                  <a:outerShdw blurRad="50800" dist="38100" dir="8100000" algn="tr" rotWithShape="0">
                    <a:prstClr val="black">
                      <a:alpha val="40000"/>
                    </a:prstClr>
                  </a:outerShdw>
                </a:effectLst>
                <a:tableStyleId>{8799B23B-EC83-4686-B30A-512413B5E67A}</a:tableStyleId>
              </a:tblPr>
              <a:tblGrid>
                <a:gridCol w="838198"/>
                <a:gridCol w="1066800"/>
                <a:gridCol w="990600"/>
                <a:gridCol w="762000"/>
                <a:gridCol w="1219201"/>
                <a:gridCol w="975360"/>
                <a:gridCol w="1463041"/>
              </a:tblGrid>
              <a:tr h="601134">
                <a:tc>
                  <a:txBody>
                    <a:bodyPr/>
                    <a:lstStyle/>
                    <a:p>
                      <a:pPr marL="0" marR="0" algn="ctr" rtl="0">
                        <a:lnSpc>
                          <a:spcPct val="115000"/>
                        </a:lnSpc>
                        <a:spcBef>
                          <a:spcPts val="0"/>
                        </a:spcBef>
                        <a:spcAft>
                          <a:spcPts val="0"/>
                        </a:spcAft>
                      </a:pPr>
                      <a:r>
                        <a:rPr lang="en-US" sz="1200" b="1" dirty="0">
                          <a:cs typeface="B Nazanin" pitchFamily="2" charset="-78"/>
                        </a:rPr>
                        <a:t>P- value</a:t>
                      </a:r>
                      <a:endParaRPr lang="en-US" sz="1200" b="1" dirty="0">
                        <a:latin typeface="Calibri"/>
                        <a:ea typeface="Times New Roman"/>
                        <a:cs typeface="B Nazanin" pitchFamily="2" charset="-78"/>
                      </a:endParaRPr>
                    </a:p>
                  </a:txBody>
                  <a:tcPr marL="42333" marR="42333" marT="0" marB="0" anchor="ctr">
                    <a:solidFill>
                      <a:schemeClr val="accent2">
                        <a:lumMod val="40000"/>
                        <a:lumOff val="60000"/>
                      </a:schemeClr>
                    </a:solidFill>
                  </a:tcPr>
                </a:tc>
                <a:tc>
                  <a:txBody>
                    <a:bodyPr/>
                    <a:lstStyle/>
                    <a:p>
                      <a:pPr marL="0" marR="0" algn="ctr" rtl="0">
                        <a:lnSpc>
                          <a:spcPct val="115000"/>
                        </a:lnSpc>
                        <a:spcBef>
                          <a:spcPts val="0"/>
                        </a:spcBef>
                        <a:spcAft>
                          <a:spcPts val="0"/>
                        </a:spcAft>
                      </a:pPr>
                      <a:r>
                        <a:rPr lang="ar-SA" sz="1400" b="1" dirty="0">
                          <a:cs typeface="B Nazanin" pitchFamily="2" charset="-78"/>
                        </a:rPr>
                        <a:t>بدون مرگ</a:t>
                      </a:r>
                      <a:endParaRPr lang="en-US" sz="1400" b="1" dirty="0">
                        <a:latin typeface="Calibri"/>
                        <a:ea typeface="Times New Roman"/>
                        <a:cs typeface="B Nazanin" pitchFamily="2" charset="-78"/>
                      </a:endParaRPr>
                    </a:p>
                    <a:p>
                      <a:pPr marL="0" marR="0" algn="ctr" rtl="0">
                        <a:lnSpc>
                          <a:spcPct val="115000"/>
                        </a:lnSpc>
                        <a:spcBef>
                          <a:spcPts val="0"/>
                        </a:spcBef>
                        <a:spcAft>
                          <a:spcPts val="0"/>
                        </a:spcAft>
                      </a:pPr>
                      <a:r>
                        <a:rPr lang="en-US" sz="1200" b="1" dirty="0">
                          <a:cs typeface="B Nazanin" pitchFamily="2" charset="-78"/>
                        </a:rPr>
                        <a:t>Mean (SD)</a:t>
                      </a:r>
                      <a:endParaRPr lang="en-US" sz="1200" b="1" dirty="0">
                        <a:latin typeface="Calibri"/>
                        <a:ea typeface="Times New Roman"/>
                        <a:cs typeface="B Nazanin" pitchFamily="2" charset="-78"/>
                      </a:endParaRPr>
                    </a:p>
                  </a:txBody>
                  <a:tcPr marL="42333" marR="42333" marT="0" marB="0" anchor="ctr">
                    <a:solidFill>
                      <a:schemeClr val="accent2">
                        <a:lumMod val="40000"/>
                        <a:lumOff val="60000"/>
                      </a:schemeClr>
                    </a:solidFill>
                  </a:tcPr>
                </a:tc>
                <a:tc>
                  <a:txBody>
                    <a:bodyPr/>
                    <a:lstStyle/>
                    <a:p>
                      <a:pPr marL="0" marR="0" algn="ctr" rtl="0">
                        <a:lnSpc>
                          <a:spcPct val="115000"/>
                        </a:lnSpc>
                        <a:spcBef>
                          <a:spcPts val="0"/>
                        </a:spcBef>
                        <a:spcAft>
                          <a:spcPts val="0"/>
                        </a:spcAft>
                      </a:pPr>
                      <a:r>
                        <a:rPr lang="ar-SA" sz="1400" b="1" dirty="0">
                          <a:cs typeface="B Nazanin" pitchFamily="2" charset="-78"/>
                        </a:rPr>
                        <a:t>با مرگ</a:t>
                      </a:r>
                      <a:endParaRPr lang="en-US" sz="1400" b="1" dirty="0">
                        <a:latin typeface="Calibri"/>
                        <a:ea typeface="Times New Roman"/>
                        <a:cs typeface="B Nazanin" pitchFamily="2" charset="-78"/>
                      </a:endParaRPr>
                    </a:p>
                    <a:p>
                      <a:pPr marL="0" marR="0" algn="ctr" rtl="0">
                        <a:lnSpc>
                          <a:spcPct val="115000"/>
                        </a:lnSpc>
                        <a:spcBef>
                          <a:spcPts val="0"/>
                        </a:spcBef>
                        <a:spcAft>
                          <a:spcPts val="0"/>
                        </a:spcAft>
                      </a:pPr>
                      <a:r>
                        <a:rPr lang="en-US" sz="1200" b="1" dirty="0">
                          <a:cs typeface="B Nazanin" pitchFamily="2" charset="-78"/>
                        </a:rPr>
                        <a:t>Mean(SD)</a:t>
                      </a:r>
                      <a:endParaRPr lang="en-US" sz="1200" b="1" dirty="0">
                        <a:latin typeface="Calibri"/>
                        <a:ea typeface="Times New Roman"/>
                        <a:cs typeface="B Nazanin" pitchFamily="2" charset="-78"/>
                      </a:endParaRPr>
                    </a:p>
                  </a:txBody>
                  <a:tcPr marL="42333" marR="42333" marT="0" marB="0" anchor="ctr">
                    <a:solidFill>
                      <a:schemeClr val="accent2">
                        <a:lumMod val="40000"/>
                        <a:lumOff val="60000"/>
                      </a:schemeClr>
                    </a:solidFill>
                  </a:tcPr>
                </a:tc>
                <a:tc>
                  <a:txBody>
                    <a:bodyPr/>
                    <a:lstStyle/>
                    <a:p>
                      <a:pPr marL="0" marR="0" algn="ctr" rtl="0">
                        <a:lnSpc>
                          <a:spcPct val="115000"/>
                        </a:lnSpc>
                        <a:spcBef>
                          <a:spcPts val="0"/>
                        </a:spcBef>
                        <a:spcAft>
                          <a:spcPts val="0"/>
                        </a:spcAft>
                      </a:pPr>
                      <a:r>
                        <a:rPr lang="en-US" sz="1400" b="1" dirty="0">
                          <a:cs typeface="B Nazanin" pitchFamily="2" charset="-78"/>
                        </a:rPr>
                        <a:t>P- value</a:t>
                      </a:r>
                      <a:endParaRPr lang="en-US" sz="1400" b="1" dirty="0">
                        <a:latin typeface="Calibri"/>
                        <a:ea typeface="Times New Roman"/>
                        <a:cs typeface="B Nazanin" pitchFamily="2" charset="-78"/>
                      </a:endParaRPr>
                    </a:p>
                  </a:txBody>
                  <a:tcPr marL="42333" marR="42333" marT="0" marB="0" anchor="ctr">
                    <a:solidFill>
                      <a:schemeClr val="accent2">
                        <a:lumMod val="40000"/>
                        <a:lumOff val="60000"/>
                      </a:schemeClr>
                    </a:solidFill>
                  </a:tcPr>
                </a:tc>
                <a:tc>
                  <a:txBody>
                    <a:bodyPr/>
                    <a:lstStyle/>
                    <a:p>
                      <a:pPr marL="0" marR="0" algn="ctr" rtl="0">
                        <a:lnSpc>
                          <a:spcPct val="115000"/>
                        </a:lnSpc>
                        <a:spcBef>
                          <a:spcPts val="0"/>
                        </a:spcBef>
                        <a:spcAft>
                          <a:spcPts val="0"/>
                        </a:spcAft>
                      </a:pPr>
                      <a:r>
                        <a:rPr lang="ar-SA" sz="1400" b="1" dirty="0">
                          <a:cs typeface="B Nazanin" pitchFamily="2" charset="-78"/>
                        </a:rPr>
                        <a:t>بدون قلبی عروقی </a:t>
                      </a:r>
                      <a:endParaRPr lang="en-US" sz="1400" b="1" dirty="0">
                        <a:latin typeface="Calibri"/>
                        <a:ea typeface="Times New Roman"/>
                        <a:cs typeface="B Nazanin" pitchFamily="2" charset="-78"/>
                      </a:endParaRPr>
                    </a:p>
                    <a:p>
                      <a:pPr marL="0" marR="0" algn="ctr" rtl="0">
                        <a:lnSpc>
                          <a:spcPct val="115000"/>
                        </a:lnSpc>
                        <a:spcBef>
                          <a:spcPts val="0"/>
                        </a:spcBef>
                        <a:spcAft>
                          <a:spcPts val="0"/>
                        </a:spcAft>
                      </a:pPr>
                      <a:r>
                        <a:rPr lang="en-US" sz="1200" b="1" dirty="0">
                          <a:cs typeface="B Nazanin" pitchFamily="2" charset="-78"/>
                        </a:rPr>
                        <a:t>Mean (SD)</a:t>
                      </a:r>
                      <a:endParaRPr lang="en-US" sz="1200" b="1" dirty="0">
                        <a:latin typeface="Calibri"/>
                        <a:ea typeface="Times New Roman"/>
                        <a:cs typeface="B Nazanin" pitchFamily="2" charset="-78"/>
                      </a:endParaRPr>
                    </a:p>
                  </a:txBody>
                  <a:tcPr marL="42333" marR="42333" marT="0" marB="0" anchor="ctr">
                    <a:solidFill>
                      <a:schemeClr val="accent2">
                        <a:lumMod val="40000"/>
                        <a:lumOff val="60000"/>
                      </a:schemeClr>
                    </a:solidFill>
                  </a:tcPr>
                </a:tc>
                <a:tc>
                  <a:txBody>
                    <a:bodyPr/>
                    <a:lstStyle/>
                    <a:p>
                      <a:pPr marL="0" marR="0" algn="ctr" rtl="0">
                        <a:lnSpc>
                          <a:spcPct val="115000"/>
                        </a:lnSpc>
                        <a:spcBef>
                          <a:spcPts val="0"/>
                        </a:spcBef>
                        <a:spcAft>
                          <a:spcPts val="0"/>
                        </a:spcAft>
                      </a:pPr>
                      <a:r>
                        <a:rPr lang="ar-SA" sz="1400" b="1" dirty="0">
                          <a:cs typeface="B Nazanin" pitchFamily="2" charset="-78"/>
                        </a:rPr>
                        <a:t>با قلبی عروقی </a:t>
                      </a:r>
                      <a:endParaRPr lang="en-US" sz="1400" b="1" dirty="0">
                        <a:latin typeface="Calibri"/>
                        <a:ea typeface="Times New Roman"/>
                        <a:cs typeface="B Nazanin" pitchFamily="2" charset="-78"/>
                      </a:endParaRPr>
                    </a:p>
                    <a:p>
                      <a:pPr marL="0" marR="0" algn="ctr" rtl="0">
                        <a:lnSpc>
                          <a:spcPct val="115000"/>
                        </a:lnSpc>
                        <a:spcBef>
                          <a:spcPts val="0"/>
                        </a:spcBef>
                        <a:spcAft>
                          <a:spcPts val="0"/>
                        </a:spcAft>
                      </a:pPr>
                      <a:r>
                        <a:rPr lang="en-US" sz="1200" b="1" dirty="0">
                          <a:cs typeface="B Nazanin" pitchFamily="2" charset="-78"/>
                        </a:rPr>
                        <a:t>Mean(SD)</a:t>
                      </a:r>
                      <a:endParaRPr lang="en-US" sz="1200" b="1" dirty="0">
                        <a:latin typeface="Calibri"/>
                        <a:ea typeface="Times New Roman"/>
                        <a:cs typeface="B Nazanin" pitchFamily="2" charset="-78"/>
                      </a:endParaRPr>
                    </a:p>
                  </a:txBody>
                  <a:tcPr marL="42333" marR="42333" marT="0" marB="0" anchor="ctr">
                    <a:solidFill>
                      <a:schemeClr val="accent2">
                        <a:lumMod val="40000"/>
                        <a:lumOff val="60000"/>
                      </a:schemeClr>
                    </a:solidFill>
                  </a:tcPr>
                </a:tc>
                <a:tc>
                  <a:txBody>
                    <a:bodyPr/>
                    <a:lstStyle/>
                    <a:p>
                      <a:pPr marL="0" marR="0" algn="l" rtl="0">
                        <a:lnSpc>
                          <a:spcPct val="115000"/>
                        </a:lnSpc>
                        <a:spcBef>
                          <a:spcPts val="0"/>
                        </a:spcBef>
                        <a:spcAft>
                          <a:spcPts val="0"/>
                        </a:spcAft>
                      </a:pPr>
                      <a:endParaRPr lang="en-US" sz="1200" b="1" dirty="0">
                        <a:latin typeface="Calibri"/>
                        <a:ea typeface="Times New Roman"/>
                        <a:cs typeface="B Nazanin" pitchFamily="2" charset="-78"/>
                      </a:endParaRPr>
                    </a:p>
                  </a:txBody>
                  <a:tcPr marL="42333" marR="42333" marT="0" marB="0" anchor="ctr">
                    <a:solidFill>
                      <a:schemeClr val="accent2">
                        <a:lumMod val="40000"/>
                        <a:lumOff val="60000"/>
                      </a:schemeClr>
                    </a:solidFill>
                  </a:tcPr>
                </a:tc>
              </a:tr>
              <a:tr h="300567">
                <a:tc>
                  <a:txBody>
                    <a:bodyPr/>
                    <a:lstStyle/>
                    <a:p>
                      <a:pPr marL="0" marR="0" algn="ctr" rtl="0">
                        <a:lnSpc>
                          <a:spcPct val="150000"/>
                        </a:lnSpc>
                        <a:spcBef>
                          <a:spcPts val="0"/>
                        </a:spcBef>
                        <a:spcAft>
                          <a:spcPts val="0"/>
                        </a:spcAft>
                      </a:pPr>
                      <a:r>
                        <a:rPr lang="en-US" sz="1200" b="1" dirty="0">
                          <a:cs typeface="B Nazanin" pitchFamily="2" charset="-78"/>
                        </a:rPr>
                        <a:t>&lt;</a:t>
                      </a:r>
                      <a:r>
                        <a:rPr lang="fa-IR" sz="1200" b="1" dirty="0">
                          <a:cs typeface="B Nazanin" pitchFamily="2" charset="-78"/>
                        </a:rPr>
                        <a:t>0</a:t>
                      </a:r>
                      <a:r>
                        <a:rPr lang="en-US" sz="1200" b="1" dirty="0">
                          <a:cs typeface="B Nazanin" pitchFamily="2" charset="-78"/>
                        </a:rPr>
                        <a:t>/</a:t>
                      </a:r>
                      <a:r>
                        <a:rPr lang="fa-IR" sz="1200" b="1" dirty="0">
                          <a:cs typeface="B Nazanin" pitchFamily="2" charset="-78"/>
                        </a:rPr>
                        <a:t>0001</a:t>
                      </a:r>
                      <a:endParaRPr lang="en-US" sz="1200" b="1" dirty="0">
                        <a:latin typeface="Calibri"/>
                        <a:ea typeface="Times New Roman"/>
                        <a:cs typeface="B Nazanin" pitchFamily="2" charset="-78"/>
                      </a:endParaRPr>
                    </a:p>
                  </a:txBody>
                  <a:tcPr marL="42333" marR="42333" marT="0" marB="0" anchor="ctr">
                    <a:solidFill>
                      <a:srgbClr val="CCFFFF"/>
                    </a:solidFill>
                  </a:tcPr>
                </a:tc>
                <a:tc>
                  <a:txBody>
                    <a:bodyPr/>
                    <a:lstStyle/>
                    <a:p>
                      <a:pPr marL="0" marR="0" algn="ctr" rtl="0">
                        <a:lnSpc>
                          <a:spcPct val="150000"/>
                        </a:lnSpc>
                        <a:spcBef>
                          <a:spcPts val="0"/>
                        </a:spcBef>
                        <a:spcAft>
                          <a:spcPts val="0"/>
                        </a:spcAft>
                      </a:pPr>
                      <a:r>
                        <a:rPr lang="fa-IR" sz="1200" b="1" dirty="0">
                          <a:cs typeface="B Nazanin" pitchFamily="2" charset="-78"/>
                        </a:rPr>
                        <a:t>51</a:t>
                      </a:r>
                      <a:r>
                        <a:rPr lang="en-US" sz="1200" b="1" dirty="0">
                          <a:cs typeface="B Nazanin" pitchFamily="2" charset="-78"/>
                        </a:rPr>
                        <a:t>/</a:t>
                      </a:r>
                      <a:r>
                        <a:rPr lang="fa-IR" sz="1200" b="1" dirty="0">
                          <a:cs typeface="B Nazanin" pitchFamily="2" charset="-78"/>
                        </a:rPr>
                        <a:t>98</a:t>
                      </a:r>
                      <a:r>
                        <a:rPr lang="en-US" sz="1200" b="1" dirty="0">
                          <a:cs typeface="B Nazanin" pitchFamily="2" charset="-78"/>
                        </a:rPr>
                        <a:t>(</a:t>
                      </a:r>
                      <a:r>
                        <a:rPr lang="fa-IR" sz="1200" b="1" dirty="0">
                          <a:cs typeface="B Nazanin" pitchFamily="2" charset="-78"/>
                        </a:rPr>
                        <a:t>11</a:t>
                      </a:r>
                      <a:r>
                        <a:rPr lang="en-US" sz="1200" b="1" dirty="0">
                          <a:cs typeface="B Nazanin" pitchFamily="2" charset="-78"/>
                        </a:rPr>
                        <a:t>/</a:t>
                      </a:r>
                      <a:r>
                        <a:rPr lang="fa-IR" sz="1200" b="1" dirty="0">
                          <a:cs typeface="B Nazanin" pitchFamily="2" charset="-78"/>
                        </a:rPr>
                        <a:t>33</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CCFFFF"/>
                    </a:solidFill>
                  </a:tcPr>
                </a:tc>
                <a:tc>
                  <a:txBody>
                    <a:bodyPr/>
                    <a:lstStyle/>
                    <a:p>
                      <a:pPr marL="0" marR="0" algn="ctr" rtl="0">
                        <a:lnSpc>
                          <a:spcPct val="150000"/>
                        </a:lnSpc>
                        <a:spcBef>
                          <a:spcPts val="0"/>
                        </a:spcBef>
                        <a:spcAft>
                          <a:spcPts val="0"/>
                        </a:spcAft>
                      </a:pPr>
                      <a:r>
                        <a:rPr lang="fa-IR" sz="1200" b="1" dirty="0">
                          <a:cs typeface="B Nazanin" pitchFamily="2" charset="-78"/>
                        </a:rPr>
                        <a:t>64</a:t>
                      </a:r>
                      <a:r>
                        <a:rPr lang="en-US" sz="1200" b="1" dirty="0">
                          <a:cs typeface="B Nazanin" pitchFamily="2" charset="-78"/>
                        </a:rPr>
                        <a:t>/</a:t>
                      </a:r>
                      <a:r>
                        <a:rPr lang="fa-IR" sz="1200" b="1" dirty="0">
                          <a:cs typeface="B Nazanin" pitchFamily="2" charset="-78"/>
                        </a:rPr>
                        <a:t>29</a:t>
                      </a:r>
                      <a:r>
                        <a:rPr lang="en-US" sz="1200" b="1" dirty="0">
                          <a:cs typeface="B Nazanin" pitchFamily="2" charset="-78"/>
                        </a:rPr>
                        <a:t>(</a:t>
                      </a:r>
                      <a:r>
                        <a:rPr lang="fa-IR" sz="1200" b="1" dirty="0">
                          <a:cs typeface="B Nazanin" pitchFamily="2" charset="-78"/>
                        </a:rPr>
                        <a:t>8</a:t>
                      </a:r>
                      <a:r>
                        <a:rPr lang="en-US" sz="1200" b="1" dirty="0">
                          <a:cs typeface="B Nazanin" pitchFamily="2" charset="-78"/>
                        </a:rPr>
                        <a:t>/</a:t>
                      </a:r>
                      <a:r>
                        <a:rPr lang="fa-IR" sz="1200" b="1" dirty="0">
                          <a:cs typeface="B Nazanin" pitchFamily="2" charset="-78"/>
                        </a:rPr>
                        <a:t>36</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CCFFFF"/>
                    </a:solidFill>
                  </a:tcPr>
                </a:tc>
                <a:tc>
                  <a:txBody>
                    <a:bodyPr/>
                    <a:lstStyle/>
                    <a:p>
                      <a:pPr marL="0" marR="0" algn="ctr" rtl="0">
                        <a:lnSpc>
                          <a:spcPct val="150000"/>
                        </a:lnSpc>
                        <a:spcBef>
                          <a:spcPts val="0"/>
                        </a:spcBef>
                        <a:spcAft>
                          <a:spcPts val="0"/>
                        </a:spcAft>
                      </a:pPr>
                      <a:r>
                        <a:rPr lang="en-US" sz="1200" b="1" dirty="0">
                          <a:cs typeface="B Nazanin" pitchFamily="2" charset="-78"/>
                        </a:rPr>
                        <a:t>&lt;</a:t>
                      </a:r>
                      <a:r>
                        <a:rPr lang="fa-IR" sz="1200" b="1" dirty="0">
                          <a:cs typeface="B Nazanin" pitchFamily="2" charset="-78"/>
                        </a:rPr>
                        <a:t>0</a:t>
                      </a:r>
                      <a:r>
                        <a:rPr lang="en-US" sz="1200" b="1" dirty="0">
                          <a:cs typeface="B Nazanin" pitchFamily="2" charset="-78"/>
                        </a:rPr>
                        <a:t>/</a:t>
                      </a:r>
                      <a:r>
                        <a:rPr lang="fa-IR" sz="1200" b="1" dirty="0">
                          <a:cs typeface="B Nazanin" pitchFamily="2" charset="-78"/>
                        </a:rPr>
                        <a:t>0001</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ctr" rtl="0">
                        <a:lnSpc>
                          <a:spcPct val="150000"/>
                        </a:lnSpc>
                        <a:spcBef>
                          <a:spcPts val="0"/>
                        </a:spcBef>
                        <a:spcAft>
                          <a:spcPts val="0"/>
                        </a:spcAft>
                      </a:pPr>
                      <a:r>
                        <a:rPr lang="fa-IR" sz="1200" b="1" dirty="0">
                          <a:cs typeface="B Nazanin" pitchFamily="2" charset="-78"/>
                        </a:rPr>
                        <a:t>52</a:t>
                      </a:r>
                      <a:r>
                        <a:rPr lang="en-US" sz="1200" b="1" dirty="0">
                          <a:cs typeface="B Nazanin" pitchFamily="2" charset="-78"/>
                        </a:rPr>
                        <a:t>/</a:t>
                      </a:r>
                      <a:r>
                        <a:rPr lang="fa-IR" sz="1200" b="1" dirty="0">
                          <a:cs typeface="B Nazanin" pitchFamily="2" charset="-78"/>
                        </a:rPr>
                        <a:t>23</a:t>
                      </a:r>
                      <a:r>
                        <a:rPr lang="en-US" sz="1200" b="1" dirty="0">
                          <a:cs typeface="B Nazanin" pitchFamily="2" charset="-78"/>
                        </a:rPr>
                        <a:t>(</a:t>
                      </a:r>
                      <a:r>
                        <a:rPr lang="fa-IR" sz="1200" b="1" dirty="0">
                          <a:cs typeface="B Nazanin" pitchFamily="2" charset="-78"/>
                        </a:rPr>
                        <a:t>12</a:t>
                      </a:r>
                      <a:r>
                        <a:rPr lang="en-US" sz="1200" b="1" dirty="0">
                          <a:cs typeface="B Nazanin" pitchFamily="2" charset="-78"/>
                        </a:rPr>
                        <a:t>/</a:t>
                      </a:r>
                      <a:r>
                        <a:rPr lang="fa-IR" sz="1200" b="1" dirty="0">
                          <a:cs typeface="B Nazanin" pitchFamily="2" charset="-78"/>
                        </a:rPr>
                        <a:t>00</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ctr" rtl="0">
                        <a:lnSpc>
                          <a:spcPct val="150000"/>
                        </a:lnSpc>
                        <a:spcBef>
                          <a:spcPts val="0"/>
                        </a:spcBef>
                        <a:spcAft>
                          <a:spcPts val="0"/>
                        </a:spcAft>
                      </a:pPr>
                      <a:r>
                        <a:rPr lang="fa-IR" sz="1200" b="1" dirty="0">
                          <a:cs typeface="B Nazanin" pitchFamily="2" charset="-78"/>
                        </a:rPr>
                        <a:t>58</a:t>
                      </a:r>
                      <a:r>
                        <a:rPr lang="en-US" sz="1200" b="1" dirty="0">
                          <a:cs typeface="B Nazanin" pitchFamily="2" charset="-78"/>
                        </a:rPr>
                        <a:t>/</a:t>
                      </a:r>
                      <a:r>
                        <a:rPr lang="fa-IR" sz="1200" b="1" dirty="0">
                          <a:cs typeface="B Nazanin" pitchFamily="2" charset="-78"/>
                        </a:rPr>
                        <a:t>71</a:t>
                      </a:r>
                      <a:r>
                        <a:rPr lang="en-US" sz="1200" b="1" dirty="0">
                          <a:cs typeface="B Nazanin" pitchFamily="2" charset="-78"/>
                        </a:rPr>
                        <a:t>(</a:t>
                      </a:r>
                      <a:r>
                        <a:rPr lang="fa-IR" sz="1200" b="1" dirty="0">
                          <a:cs typeface="B Nazanin" pitchFamily="2" charset="-78"/>
                        </a:rPr>
                        <a:t>9</a:t>
                      </a:r>
                      <a:r>
                        <a:rPr lang="en-US" sz="1200" b="1" dirty="0">
                          <a:cs typeface="B Nazanin" pitchFamily="2" charset="-78"/>
                        </a:rPr>
                        <a:t>/</a:t>
                      </a:r>
                      <a:r>
                        <a:rPr lang="fa-IR" sz="1200" b="1" dirty="0">
                          <a:cs typeface="B Nazanin" pitchFamily="2" charset="-78"/>
                        </a:rPr>
                        <a:t>44</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l" rtl="0">
                        <a:lnSpc>
                          <a:spcPct val="115000"/>
                        </a:lnSpc>
                        <a:spcBef>
                          <a:spcPts val="0"/>
                        </a:spcBef>
                        <a:spcAft>
                          <a:spcPts val="0"/>
                        </a:spcAft>
                      </a:pPr>
                      <a:r>
                        <a:rPr lang="ar-SA" sz="1400" b="1" dirty="0">
                          <a:cs typeface="B Nazanin" pitchFamily="2" charset="-78"/>
                        </a:rPr>
                        <a:t>سن</a:t>
                      </a:r>
                      <a:endParaRPr lang="en-US" sz="1400" b="1" dirty="0">
                        <a:latin typeface="Calibri"/>
                        <a:ea typeface="Times New Roman"/>
                        <a:cs typeface="B Nazanin" pitchFamily="2" charset="-78"/>
                      </a:endParaRPr>
                    </a:p>
                  </a:txBody>
                  <a:tcPr marL="42333" marR="42333" marT="0" marB="0" anchor="ctr">
                    <a:solidFill>
                      <a:schemeClr val="bg1"/>
                    </a:solidFill>
                  </a:tcPr>
                </a:tc>
              </a:tr>
              <a:tr h="300567">
                <a:tc>
                  <a:txBody>
                    <a:bodyPr/>
                    <a:lstStyle/>
                    <a:p>
                      <a:pPr marL="0" marR="0" algn="ctr" rtl="0">
                        <a:lnSpc>
                          <a:spcPct val="150000"/>
                        </a:lnSpc>
                        <a:spcBef>
                          <a:spcPts val="0"/>
                        </a:spcBef>
                        <a:spcAft>
                          <a:spcPts val="0"/>
                        </a:spcAft>
                      </a:pPr>
                      <a:r>
                        <a:rPr lang="en-US" sz="1200" b="1" dirty="0">
                          <a:cs typeface="B Nazanin" pitchFamily="2" charset="-78"/>
                        </a:rPr>
                        <a:t>&lt;</a:t>
                      </a:r>
                      <a:r>
                        <a:rPr lang="fa-IR" sz="1200" b="1" dirty="0">
                          <a:cs typeface="B Nazanin" pitchFamily="2" charset="-78"/>
                        </a:rPr>
                        <a:t>0</a:t>
                      </a:r>
                      <a:r>
                        <a:rPr lang="en-US" sz="1200" b="1" dirty="0">
                          <a:cs typeface="B Nazanin" pitchFamily="2" charset="-78"/>
                        </a:rPr>
                        <a:t>/</a:t>
                      </a:r>
                      <a:r>
                        <a:rPr lang="fa-IR" sz="1200" b="1" dirty="0">
                          <a:cs typeface="B Nazanin" pitchFamily="2" charset="-78"/>
                        </a:rPr>
                        <a:t>0001</a:t>
                      </a:r>
                      <a:endParaRPr lang="en-US" sz="1200" b="1" dirty="0">
                        <a:latin typeface="Calibri"/>
                        <a:ea typeface="Times New Roman"/>
                        <a:cs typeface="B Nazanin" pitchFamily="2" charset="-78"/>
                      </a:endParaRPr>
                    </a:p>
                  </a:txBody>
                  <a:tcPr marL="42333" marR="42333" marT="0" marB="0" anchor="ctr">
                    <a:solidFill>
                      <a:srgbClr val="CCFFFF"/>
                    </a:solidFill>
                  </a:tcPr>
                </a:tc>
                <a:tc>
                  <a:txBody>
                    <a:bodyPr/>
                    <a:lstStyle/>
                    <a:p>
                      <a:pPr marL="0" marR="0" algn="ctr" rtl="0">
                        <a:lnSpc>
                          <a:spcPct val="150000"/>
                        </a:lnSpc>
                        <a:spcBef>
                          <a:spcPts val="0"/>
                        </a:spcBef>
                        <a:spcAft>
                          <a:spcPts val="0"/>
                        </a:spcAft>
                      </a:pPr>
                      <a:r>
                        <a:rPr lang="fa-IR" sz="1200" b="1" dirty="0">
                          <a:cs typeface="B Nazanin" pitchFamily="2" charset="-78"/>
                        </a:rPr>
                        <a:t>29</a:t>
                      </a:r>
                      <a:r>
                        <a:rPr lang="en-US" sz="1200" b="1" dirty="0">
                          <a:cs typeface="B Nazanin" pitchFamily="2" charset="-78"/>
                        </a:rPr>
                        <a:t>/</a:t>
                      </a:r>
                      <a:r>
                        <a:rPr lang="fa-IR" sz="1200" b="1" dirty="0">
                          <a:cs typeface="B Nazanin" pitchFamily="2" charset="-78"/>
                        </a:rPr>
                        <a:t>03</a:t>
                      </a:r>
                      <a:r>
                        <a:rPr lang="en-US" sz="1200" b="1" dirty="0">
                          <a:cs typeface="B Nazanin" pitchFamily="2" charset="-78"/>
                        </a:rPr>
                        <a:t>(</a:t>
                      </a:r>
                      <a:r>
                        <a:rPr lang="fa-IR" sz="1200" b="1" dirty="0">
                          <a:cs typeface="B Nazanin" pitchFamily="2" charset="-78"/>
                        </a:rPr>
                        <a:t>4</a:t>
                      </a:r>
                      <a:r>
                        <a:rPr lang="en-US" sz="1200" b="1" dirty="0">
                          <a:cs typeface="B Nazanin" pitchFamily="2" charset="-78"/>
                        </a:rPr>
                        <a:t>/</a:t>
                      </a:r>
                      <a:r>
                        <a:rPr lang="fa-IR" sz="1200" b="1" dirty="0">
                          <a:cs typeface="B Nazanin" pitchFamily="2" charset="-78"/>
                        </a:rPr>
                        <a:t>56</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CCFFFF"/>
                    </a:solidFill>
                  </a:tcPr>
                </a:tc>
                <a:tc>
                  <a:txBody>
                    <a:bodyPr/>
                    <a:lstStyle/>
                    <a:p>
                      <a:pPr marL="0" marR="0" algn="ctr" rtl="0">
                        <a:lnSpc>
                          <a:spcPct val="150000"/>
                        </a:lnSpc>
                        <a:spcBef>
                          <a:spcPts val="0"/>
                        </a:spcBef>
                        <a:spcAft>
                          <a:spcPts val="0"/>
                        </a:spcAft>
                      </a:pPr>
                      <a:r>
                        <a:rPr lang="fa-IR" sz="1200" b="1" dirty="0">
                          <a:cs typeface="B Nazanin" pitchFamily="2" charset="-78"/>
                        </a:rPr>
                        <a:t>27</a:t>
                      </a:r>
                      <a:r>
                        <a:rPr lang="en-US" sz="1200" b="1" dirty="0">
                          <a:cs typeface="B Nazanin" pitchFamily="2" charset="-78"/>
                        </a:rPr>
                        <a:t>/</a:t>
                      </a:r>
                      <a:r>
                        <a:rPr lang="fa-IR" sz="1200" b="1" dirty="0">
                          <a:cs typeface="B Nazanin" pitchFamily="2" charset="-78"/>
                        </a:rPr>
                        <a:t>68</a:t>
                      </a:r>
                      <a:r>
                        <a:rPr lang="en-US" sz="1200" b="1" dirty="0">
                          <a:cs typeface="B Nazanin" pitchFamily="2" charset="-78"/>
                        </a:rPr>
                        <a:t>(</a:t>
                      </a:r>
                      <a:r>
                        <a:rPr lang="fa-IR" sz="1200" b="1" dirty="0">
                          <a:cs typeface="B Nazanin" pitchFamily="2" charset="-78"/>
                        </a:rPr>
                        <a:t>4</a:t>
                      </a:r>
                      <a:r>
                        <a:rPr lang="en-US" sz="1200" b="1" dirty="0">
                          <a:cs typeface="B Nazanin" pitchFamily="2" charset="-78"/>
                        </a:rPr>
                        <a:t>/</a:t>
                      </a:r>
                      <a:r>
                        <a:rPr lang="fa-IR" sz="1200" b="1" dirty="0">
                          <a:cs typeface="B Nazanin" pitchFamily="2" charset="-78"/>
                        </a:rPr>
                        <a:t>58</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CCFFFF"/>
                    </a:solidFill>
                  </a:tcPr>
                </a:tc>
                <a:tc>
                  <a:txBody>
                    <a:bodyPr/>
                    <a:lstStyle/>
                    <a:p>
                      <a:pPr marL="0" marR="0" algn="ctr" rtl="0">
                        <a:lnSpc>
                          <a:spcPct val="150000"/>
                        </a:lnSpc>
                        <a:spcBef>
                          <a:spcPts val="0"/>
                        </a:spcBef>
                        <a:spcAft>
                          <a:spcPts val="0"/>
                        </a:spcAft>
                      </a:pPr>
                      <a:r>
                        <a:rPr lang="fa-IR" sz="1200" b="1" dirty="0">
                          <a:cs typeface="B Nazanin" pitchFamily="2" charset="-78"/>
                        </a:rPr>
                        <a:t>0</a:t>
                      </a:r>
                      <a:r>
                        <a:rPr lang="en-US" sz="1200" b="1" dirty="0">
                          <a:cs typeface="B Nazanin" pitchFamily="2" charset="-78"/>
                        </a:rPr>
                        <a:t>/</a:t>
                      </a:r>
                      <a:r>
                        <a:rPr lang="fa-IR" sz="1200" b="1" dirty="0">
                          <a:cs typeface="B Nazanin" pitchFamily="2" charset="-78"/>
                        </a:rPr>
                        <a:t>793</a:t>
                      </a:r>
                      <a:endParaRPr lang="en-US" sz="1200" b="1" dirty="0">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dirty="0">
                          <a:cs typeface="B Nazanin" pitchFamily="2" charset="-78"/>
                        </a:rPr>
                        <a:t>28</a:t>
                      </a:r>
                      <a:r>
                        <a:rPr lang="en-US" sz="1200" b="1" dirty="0">
                          <a:cs typeface="B Nazanin" pitchFamily="2" charset="-78"/>
                        </a:rPr>
                        <a:t>/</a:t>
                      </a:r>
                      <a:r>
                        <a:rPr lang="fa-IR" sz="1200" b="1" dirty="0">
                          <a:cs typeface="B Nazanin" pitchFamily="2" charset="-78"/>
                        </a:rPr>
                        <a:t>86</a:t>
                      </a:r>
                      <a:r>
                        <a:rPr lang="en-US" sz="1200" b="1" dirty="0">
                          <a:cs typeface="B Nazanin" pitchFamily="2" charset="-78"/>
                        </a:rPr>
                        <a:t>(</a:t>
                      </a:r>
                      <a:r>
                        <a:rPr lang="fa-IR" sz="1200" b="1" dirty="0">
                          <a:cs typeface="B Nazanin" pitchFamily="2" charset="-78"/>
                        </a:rPr>
                        <a:t>4</a:t>
                      </a:r>
                      <a:r>
                        <a:rPr lang="en-US" sz="1200" b="1" dirty="0">
                          <a:cs typeface="B Nazanin" pitchFamily="2" charset="-78"/>
                        </a:rPr>
                        <a:t>/</a:t>
                      </a:r>
                      <a:r>
                        <a:rPr lang="fa-IR" sz="1200" b="1" dirty="0">
                          <a:cs typeface="B Nazanin" pitchFamily="2" charset="-78"/>
                        </a:rPr>
                        <a:t>71</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dirty="0">
                          <a:cs typeface="B Nazanin" pitchFamily="2" charset="-78"/>
                        </a:rPr>
                        <a:t>28</a:t>
                      </a:r>
                      <a:r>
                        <a:rPr lang="en-US" sz="1200" b="1" dirty="0">
                          <a:cs typeface="B Nazanin" pitchFamily="2" charset="-78"/>
                        </a:rPr>
                        <a:t>/</a:t>
                      </a:r>
                      <a:r>
                        <a:rPr lang="fa-IR" sz="1200" b="1" dirty="0">
                          <a:cs typeface="B Nazanin" pitchFamily="2" charset="-78"/>
                        </a:rPr>
                        <a:t>78</a:t>
                      </a:r>
                      <a:r>
                        <a:rPr lang="en-US" sz="1200" b="1" dirty="0">
                          <a:cs typeface="B Nazanin" pitchFamily="2" charset="-78"/>
                        </a:rPr>
                        <a:t>(</a:t>
                      </a:r>
                      <a:r>
                        <a:rPr lang="fa-IR" sz="1200" b="1" dirty="0">
                          <a:cs typeface="B Nazanin" pitchFamily="2" charset="-78"/>
                        </a:rPr>
                        <a:t>4</a:t>
                      </a:r>
                      <a:r>
                        <a:rPr lang="en-US" sz="1200" b="1" dirty="0">
                          <a:cs typeface="B Nazanin" pitchFamily="2" charset="-78"/>
                        </a:rPr>
                        <a:t>/</a:t>
                      </a:r>
                      <a:r>
                        <a:rPr lang="fa-IR" sz="1200" b="1" dirty="0">
                          <a:cs typeface="B Nazanin" pitchFamily="2" charset="-78"/>
                        </a:rPr>
                        <a:t>16</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tc>
                <a:tc>
                  <a:txBody>
                    <a:bodyPr/>
                    <a:lstStyle/>
                    <a:p>
                      <a:pPr marL="0" marR="0" algn="l" rtl="0">
                        <a:lnSpc>
                          <a:spcPct val="150000"/>
                        </a:lnSpc>
                        <a:spcBef>
                          <a:spcPts val="0"/>
                        </a:spcBef>
                        <a:spcAft>
                          <a:spcPts val="0"/>
                        </a:spcAft>
                      </a:pPr>
                      <a:r>
                        <a:rPr lang="fa-IR" sz="1400" b="1" dirty="0">
                          <a:cs typeface="B Nazanin" pitchFamily="2" charset="-78"/>
                        </a:rPr>
                        <a:t>نمای توده بدنی</a:t>
                      </a:r>
                      <a:endParaRPr lang="en-US" sz="1400" b="1" dirty="0">
                        <a:latin typeface="Calibri"/>
                        <a:ea typeface="Times New Roman"/>
                        <a:cs typeface="B Nazanin" pitchFamily="2" charset="-78"/>
                      </a:endParaRPr>
                    </a:p>
                  </a:txBody>
                  <a:tcPr marL="42333" marR="42333" marT="0" marB="0" anchor="ctr">
                    <a:solidFill>
                      <a:schemeClr val="bg1"/>
                    </a:solidFill>
                  </a:tcPr>
                </a:tc>
              </a:tr>
              <a:tr h="300567">
                <a:tc>
                  <a:txBody>
                    <a:bodyPr/>
                    <a:lstStyle/>
                    <a:p>
                      <a:pPr marL="0" marR="0" algn="ctr" rtl="0">
                        <a:lnSpc>
                          <a:spcPct val="150000"/>
                        </a:lnSpc>
                        <a:spcBef>
                          <a:spcPts val="0"/>
                        </a:spcBef>
                        <a:spcAft>
                          <a:spcPts val="0"/>
                        </a:spcAft>
                      </a:pPr>
                      <a:r>
                        <a:rPr lang="fa-IR" sz="1200" b="1">
                          <a:cs typeface="B Nazanin" pitchFamily="2" charset="-78"/>
                        </a:rPr>
                        <a:t>0</a:t>
                      </a:r>
                      <a:r>
                        <a:rPr lang="en-US" sz="1200" b="1">
                          <a:cs typeface="B Nazanin" pitchFamily="2" charset="-78"/>
                        </a:rPr>
                        <a:t>/</a:t>
                      </a:r>
                      <a:r>
                        <a:rPr lang="fa-IR" sz="1200" b="1">
                          <a:cs typeface="B Nazanin" pitchFamily="2" charset="-78"/>
                        </a:rPr>
                        <a:t>936</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a:cs typeface="B Nazanin" pitchFamily="2" charset="-78"/>
                        </a:rPr>
                        <a:t>96</a:t>
                      </a:r>
                      <a:r>
                        <a:rPr lang="en-US" sz="1200" b="1">
                          <a:cs typeface="B Nazanin" pitchFamily="2" charset="-78"/>
                        </a:rPr>
                        <a:t>/</a:t>
                      </a:r>
                      <a:r>
                        <a:rPr lang="fa-IR" sz="1200" b="1">
                          <a:cs typeface="B Nazanin" pitchFamily="2" charset="-78"/>
                        </a:rPr>
                        <a:t>14</a:t>
                      </a:r>
                      <a:r>
                        <a:rPr lang="en-US" sz="1200" b="1">
                          <a:cs typeface="B Nazanin" pitchFamily="2" charset="-78"/>
                        </a:rPr>
                        <a:t>(</a:t>
                      </a:r>
                      <a:r>
                        <a:rPr lang="fa-IR" sz="1200" b="1">
                          <a:cs typeface="B Nazanin" pitchFamily="2" charset="-78"/>
                        </a:rPr>
                        <a:t>11</a:t>
                      </a:r>
                      <a:r>
                        <a:rPr lang="en-US" sz="1200" b="1">
                          <a:cs typeface="B Nazanin" pitchFamily="2" charset="-78"/>
                        </a:rPr>
                        <a:t>/</a:t>
                      </a:r>
                      <a:r>
                        <a:rPr lang="fa-IR" sz="1200" b="1">
                          <a:cs typeface="B Nazanin" pitchFamily="2" charset="-78"/>
                        </a:rPr>
                        <a:t>10</a:t>
                      </a:r>
                      <a:r>
                        <a:rPr lang="en-US" sz="1200" b="1">
                          <a:cs typeface="B Nazanin" pitchFamily="2" charset="-78"/>
                        </a:rPr>
                        <a:t>)</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dirty="0">
                          <a:cs typeface="B Nazanin" pitchFamily="2" charset="-78"/>
                        </a:rPr>
                        <a:t>96</a:t>
                      </a:r>
                      <a:r>
                        <a:rPr lang="en-US" sz="1200" b="1" dirty="0">
                          <a:cs typeface="B Nazanin" pitchFamily="2" charset="-78"/>
                        </a:rPr>
                        <a:t>/</a:t>
                      </a:r>
                      <a:r>
                        <a:rPr lang="fa-IR" sz="1200" b="1" dirty="0">
                          <a:cs typeface="B Nazanin" pitchFamily="2" charset="-78"/>
                        </a:rPr>
                        <a:t>21</a:t>
                      </a:r>
                      <a:r>
                        <a:rPr lang="en-US" sz="1200" b="1" dirty="0">
                          <a:cs typeface="B Nazanin" pitchFamily="2" charset="-78"/>
                        </a:rPr>
                        <a:t>(</a:t>
                      </a:r>
                      <a:r>
                        <a:rPr lang="fa-IR" sz="1200" b="1" dirty="0">
                          <a:cs typeface="B Nazanin" pitchFamily="2" charset="-78"/>
                        </a:rPr>
                        <a:t>11</a:t>
                      </a:r>
                      <a:r>
                        <a:rPr lang="en-US" sz="1200" b="1" dirty="0">
                          <a:cs typeface="B Nazanin" pitchFamily="2" charset="-78"/>
                        </a:rPr>
                        <a:t>/</a:t>
                      </a:r>
                      <a:r>
                        <a:rPr lang="fa-IR" sz="1200" b="1" dirty="0">
                          <a:cs typeface="B Nazanin" pitchFamily="2" charset="-78"/>
                        </a:rPr>
                        <a:t>63</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dirty="0">
                          <a:cs typeface="B Nazanin" pitchFamily="2" charset="-78"/>
                        </a:rPr>
                        <a:t>0</a:t>
                      </a:r>
                      <a:r>
                        <a:rPr lang="en-US" sz="1200" b="1" dirty="0">
                          <a:cs typeface="B Nazanin" pitchFamily="2" charset="-78"/>
                        </a:rPr>
                        <a:t>/</a:t>
                      </a:r>
                      <a:r>
                        <a:rPr lang="fa-IR" sz="1200" b="1" dirty="0">
                          <a:cs typeface="B Nazanin" pitchFamily="2" charset="-78"/>
                        </a:rPr>
                        <a:t>003</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ctr" rtl="0">
                        <a:lnSpc>
                          <a:spcPct val="150000"/>
                        </a:lnSpc>
                        <a:spcBef>
                          <a:spcPts val="0"/>
                        </a:spcBef>
                        <a:spcAft>
                          <a:spcPts val="0"/>
                        </a:spcAft>
                      </a:pPr>
                      <a:r>
                        <a:rPr lang="fa-IR" sz="1200" b="1" dirty="0">
                          <a:cs typeface="B Nazanin" pitchFamily="2" charset="-78"/>
                        </a:rPr>
                        <a:t>95</a:t>
                      </a:r>
                      <a:r>
                        <a:rPr lang="en-US" sz="1200" b="1" dirty="0">
                          <a:cs typeface="B Nazanin" pitchFamily="2" charset="-78"/>
                        </a:rPr>
                        <a:t>/</a:t>
                      </a:r>
                      <a:r>
                        <a:rPr lang="fa-IR" sz="1200" b="1" dirty="0">
                          <a:cs typeface="B Nazanin" pitchFamily="2" charset="-78"/>
                        </a:rPr>
                        <a:t>61</a:t>
                      </a:r>
                      <a:r>
                        <a:rPr lang="en-US" sz="1200" b="1" dirty="0">
                          <a:cs typeface="B Nazanin" pitchFamily="2" charset="-78"/>
                        </a:rPr>
                        <a:t>(</a:t>
                      </a:r>
                      <a:r>
                        <a:rPr lang="fa-IR" sz="1200" b="1" dirty="0">
                          <a:cs typeface="B Nazanin" pitchFamily="2" charset="-78"/>
                        </a:rPr>
                        <a:t>11</a:t>
                      </a:r>
                      <a:r>
                        <a:rPr lang="en-US" sz="1200" b="1" dirty="0">
                          <a:cs typeface="B Nazanin" pitchFamily="2" charset="-78"/>
                        </a:rPr>
                        <a:t>/</a:t>
                      </a:r>
                      <a:r>
                        <a:rPr lang="fa-IR" sz="1200" b="1" dirty="0">
                          <a:cs typeface="B Nazanin" pitchFamily="2" charset="-78"/>
                        </a:rPr>
                        <a:t>33</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ctr" rtl="0">
                        <a:lnSpc>
                          <a:spcPct val="150000"/>
                        </a:lnSpc>
                        <a:spcBef>
                          <a:spcPts val="0"/>
                        </a:spcBef>
                        <a:spcAft>
                          <a:spcPts val="0"/>
                        </a:spcAft>
                      </a:pPr>
                      <a:r>
                        <a:rPr lang="fa-IR" sz="1200" b="1" dirty="0">
                          <a:cs typeface="B Nazanin" pitchFamily="2" charset="-78"/>
                        </a:rPr>
                        <a:t>97</a:t>
                      </a:r>
                      <a:r>
                        <a:rPr lang="en-US" sz="1200" b="1" dirty="0">
                          <a:cs typeface="B Nazanin" pitchFamily="2" charset="-78"/>
                        </a:rPr>
                        <a:t>/</a:t>
                      </a:r>
                      <a:r>
                        <a:rPr lang="fa-IR" sz="1200" b="1" dirty="0">
                          <a:cs typeface="B Nazanin" pitchFamily="2" charset="-78"/>
                        </a:rPr>
                        <a:t>90</a:t>
                      </a:r>
                      <a:r>
                        <a:rPr lang="en-US" sz="1200" b="1" dirty="0">
                          <a:cs typeface="B Nazanin" pitchFamily="2" charset="-78"/>
                        </a:rPr>
                        <a:t>(</a:t>
                      </a:r>
                      <a:r>
                        <a:rPr lang="fa-IR" sz="1200" b="1" dirty="0">
                          <a:cs typeface="B Nazanin" pitchFamily="2" charset="-78"/>
                        </a:rPr>
                        <a:t>10</a:t>
                      </a:r>
                      <a:r>
                        <a:rPr lang="en-US" sz="1200" b="1" dirty="0">
                          <a:cs typeface="B Nazanin" pitchFamily="2" charset="-78"/>
                        </a:rPr>
                        <a:t>/</a:t>
                      </a:r>
                      <a:r>
                        <a:rPr lang="fa-IR" sz="1200" b="1" dirty="0">
                          <a:cs typeface="B Nazanin" pitchFamily="2" charset="-78"/>
                        </a:rPr>
                        <a:t>46</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l" rtl="0">
                        <a:lnSpc>
                          <a:spcPct val="150000"/>
                        </a:lnSpc>
                        <a:spcBef>
                          <a:spcPts val="0"/>
                        </a:spcBef>
                        <a:spcAft>
                          <a:spcPts val="0"/>
                        </a:spcAft>
                      </a:pPr>
                      <a:r>
                        <a:rPr lang="ar-SA" sz="1400" b="1" dirty="0">
                          <a:cs typeface="B Nazanin" pitchFamily="2" charset="-78"/>
                        </a:rPr>
                        <a:t>دور کمر</a:t>
                      </a:r>
                      <a:endParaRPr lang="en-US" sz="1400" b="1" dirty="0">
                        <a:latin typeface="Calibri"/>
                        <a:ea typeface="Times New Roman"/>
                        <a:cs typeface="B Nazanin" pitchFamily="2" charset="-78"/>
                      </a:endParaRPr>
                    </a:p>
                  </a:txBody>
                  <a:tcPr marL="42333" marR="42333" marT="0" marB="0" anchor="ctr">
                    <a:solidFill>
                      <a:schemeClr val="bg1"/>
                    </a:solidFill>
                  </a:tcPr>
                </a:tc>
              </a:tr>
              <a:tr h="300567">
                <a:tc>
                  <a:txBody>
                    <a:bodyPr/>
                    <a:lstStyle/>
                    <a:p>
                      <a:pPr marL="0" marR="0" algn="ctr" rtl="0">
                        <a:lnSpc>
                          <a:spcPct val="150000"/>
                        </a:lnSpc>
                        <a:spcBef>
                          <a:spcPts val="0"/>
                        </a:spcBef>
                        <a:spcAft>
                          <a:spcPts val="0"/>
                        </a:spcAft>
                      </a:pPr>
                      <a:r>
                        <a:rPr lang="en-US" sz="1200" b="1" dirty="0">
                          <a:cs typeface="B Nazanin" pitchFamily="2" charset="-78"/>
                        </a:rPr>
                        <a:t>&lt;</a:t>
                      </a:r>
                      <a:r>
                        <a:rPr lang="fa-IR" sz="1200" b="1" dirty="0">
                          <a:cs typeface="B Nazanin" pitchFamily="2" charset="-78"/>
                        </a:rPr>
                        <a:t>0</a:t>
                      </a:r>
                      <a:r>
                        <a:rPr lang="en-US" sz="1200" b="1" dirty="0">
                          <a:cs typeface="B Nazanin" pitchFamily="2" charset="-78"/>
                        </a:rPr>
                        <a:t>/</a:t>
                      </a:r>
                      <a:r>
                        <a:rPr lang="fa-IR" sz="1200" b="1" dirty="0">
                          <a:cs typeface="B Nazanin" pitchFamily="2" charset="-78"/>
                        </a:rPr>
                        <a:t>0001</a:t>
                      </a:r>
                      <a:endParaRPr lang="en-US" sz="1200" b="1" dirty="0">
                        <a:latin typeface="Calibri"/>
                        <a:ea typeface="Times New Roman"/>
                        <a:cs typeface="B Nazanin" pitchFamily="2" charset="-78"/>
                      </a:endParaRPr>
                    </a:p>
                  </a:txBody>
                  <a:tcPr marL="42333" marR="42333" marT="0" marB="0" anchor="ctr">
                    <a:solidFill>
                      <a:srgbClr val="CCFFFF"/>
                    </a:solidFill>
                  </a:tcPr>
                </a:tc>
                <a:tc>
                  <a:txBody>
                    <a:bodyPr/>
                    <a:lstStyle/>
                    <a:p>
                      <a:pPr marL="0" marR="0" algn="ctr" rtl="0">
                        <a:lnSpc>
                          <a:spcPct val="150000"/>
                        </a:lnSpc>
                        <a:spcBef>
                          <a:spcPts val="0"/>
                        </a:spcBef>
                        <a:spcAft>
                          <a:spcPts val="0"/>
                        </a:spcAft>
                      </a:pPr>
                      <a:r>
                        <a:rPr lang="fa-IR" sz="1200" b="1" dirty="0">
                          <a:cs typeface="B Nazanin" pitchFamily="2" charset="-78"/>
                        </a:rPr>
                        <a:t>0</a:t>
                      </a:r>
                      <a:r>
                        <a:rPr lang="en-US" sz="1200" b="1" dirty="0">
                          <a:cs typeface="B Nazanin" pitchFamily="2" charset="-78"/>
                        </a:rPr>
                        <a:t>/</a:t>
                      </a:r>
                      <a:r>
                        <a:rPr lang="fa-IR" sz="1200" b="1" dirty="0">
                          <a:cs typeface="B Nazanin" pitchFamily="2" charset="-78"/>
                        </a:rPr>
                        <a:t>93</a:t>
                      </a:r>
                      <a:r>
                        <a:rPr lang="en-US" sz="1200" b="1" dirty="0">
                          <a:cs typeface="B Nazanin" pitchFamily="2" charset="-78"/>
                        </a:rPr>
                        <a:t>(</a:t>
                      </a:r>
                      <a:r>
                        <a:rPr lang="fa-IR" sz="1200" b="1" dirty="0">
                          <a:cs typeface="B Nazanin" pitchFamily="2" charset="-78"/>
                        </a:rPr>
                        <a:t>0</a:t>
                      </a:r>
                      <a:r>
                        <a:rPr lang="en-US" sz="1200" b="1" dirty="0">
                          <a:cs typeface="B Nazanin" pitchFamily="2" charset="-78"/>
                        </a:rPr>
                        <a:t>/</a:t>
                      </a:r>
                      <a:r>
                        <a:rPr lang="fa-IR" sz="1200" b="1" dirty="0">
                          <a:cs typeface="B Nazanin" pitchFamily="2" charset="-78"/>
                        </a:rPr>
                        <a:t>07</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CCFFFF"/>
                    </a:solidFill>
                  </a:tcPr>
                </a:tc>
                <a:tc>
                  <a:txBody>
                    <a:bodyPr/>
                    <a:lstStyle/>
                    <a:p>
                      <a:pPr marL="0" marR="0" algn="ctr" rtl="0">
                        <a:lnSpc>
                          <a:spcPct val="150000"/>
                        </a:lnSpc>
                        <a:spcBef>
                          <a:spcPts val="0"/>
                        </a:spcBef>
                        <a:spcAft>
                          <a:spcPts val="0"/>
                        </a:spcAft>
                      </a:pPr>
                      <a:r>
                        <a:rPr lang="fa-IR" sz="1200" b="1" dirty="0">
                          <a:cs typeface="B Nazanin" pitchFamily="2" charset="-78"/>
                        </a:rPr>
                        <a:t>0</a:t>
                      </a:r>
                      <a:r>
                        <a:rPr lang="en-US" sz="1200" b="1" dirty="0">
                          <a:cs typeface="B Nazanin" pitchFamily="2" charset="-78"/>
                        </a:rPr>
                        <a:t>/</a:t>
                      </a:r>
                      <a:r>
                        <a:rPr lang="fa-IR" sz="1200" b="1" dirty="0">
                          <a:cs typeface="B Nazanin" pitchFamily="2" charset="-78"/>
                        </a:rPr>
                        <a:t>96</a:t>
                      </a:r>
                      <a:r>
                        <a:rPr lang="en-US" sz="1200" b="1" dirty="0">
                          <a:cs typeface="B Nazanin" pitchFamily="2" charset="-78"/>
                        </a:rPr>
                        <a:t>(</a:t>
                      </a:r>
                      <a:r>
                        <a:rPr lang="fa-IR" sz="1200" b="1" dirty="0">
                          <a:cs typeface="B Nazanin" pitchFamily="2" charset="-78"/>
                        </a:rPr>
                        <a:t>0</a:t>
                      </a:r>
                      <a:r>
                        <a:rPr lang="en-US" sz="1200" b="1" dirty="0">
                          <a:cs typeface="B Nazanin" pitchFamily="2" charset="-78"/>
                        </a:rPr>
                        <a:t>/</a:t>
                      </a:r>
                      <a:r>
                        <a:rPr lang="fa-IR" sz="1200" b="1" dirty="0">
                          <a:cs typeface="B Nazanin" pitchFamily="2" charset="-78"/>
                        </a:rPr>
                        <a:t>08</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CCFFFF"/>
                    </a:solidFill>
                  </a:tcPr>
                </a:tc>
                <a:tc>
                  <a:txBody>
                    <a:bodyPr/>
                    <a:lstStyle/>
                    <a:p>
                      <a:pPr marL="0" marR="0" algn="ctr" rtl="0">
                        <a:lnSpc>
                          <a:spcPct val="150000"/>
                        </a:lnSpc>
                        <a:spcBef>
                          <a:spcPts val="0"/>
                        </a:spcBef>
                        <a:spcAft>
                          <a:spcPts val="0"/>
                        </a:spcAft>
                      </a:pPr>
                      <a:r>
                        <a:rPr lang="en-US" sz="1200" b="1" dirty="0">
                          <a:cs typeface="B Nazanin" pitchFamily="2" charset="-78"/>
                        </a:rPr>
                        <a:t>&lt;</a:t>
                      </a:r>
                      <a:r>
                        <a:rPr lang="fa-IR" sz="1200" b="1" dirty="0">
                          <a:cs typeface="B Nazanin" pitchFamily="2" charset="-78"/>
                        </a:rPr>
                        <a:t>0</a:t>
                      </a:r>
                      <a:r>
                        <a:rPr lang="en-US" sz="1200" b="1" dirty="0">
                          <a:cs typeface="B Nazanin" pitchFamily="2" charset="-78"/>
                        </a:rPr>
                        <a:t>/</a:t>
                      </a:r>
                      <a:r>
                        <a:rPr lang="fa-IR" sz="1200" b="1" dirty="0">
                          <a:cs typeface="B Nazanin" pitchFamily="2" charset="-78"/>
                        </a:rPr>
                        <a:t>0001</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ctr" rtl="0">
                        <a:lnSpc>
                          <a:spcPct val="150000"/>
                        </a:lnSpc>
                        <a:spcBef>
                          <a:spcPts val="0"/>
                        </a:spcBef>
                        <a:spcAft>
                          <a:spcPts val="0"/>
                        </a:spcAft>
                      </a:pPr>
                      <a:r>
                        <a:rPr lang="fa-IR" sz="1200" b="1" dirty="0">
                          <a:cs typeface="B Nazanin" pitchFamily="2" charset="-78"/>
                        </a:rPr>
                        <a:t>0</a:t>
                      </a:r>
                      <a:r>
                        <a:rPr lang="en-US" sz="1200" b="1" dirty="0">
                          <a:cs typeface="B Nazanin" pitchFamily="2" charset="-78"/>
                        </a:rPr>
                        <a:t>/</a:t>
                      </a:r>
                      <a:r>
                        <a:rPr lang="fa-IR" sz="1200" b="1" dirty="0">
                          <a:cs typeface="B Nazanin" pitchFamily="2" charset="-78"/>
                        </a:rPr>
                        <a:t>92</a:t>
                      </a:r>
                      <a:r>
                        <a:rPr lang="en-US" sz="1200" b="1" dirty="0">
                          <a:cs typeface="B Nazanin" pitchFamily="2" charset="-78"/>
                        </a:rPr>
                        <a:t>(</a:t>
                      </a:r>
                      <a:r>
                        <a:rPr lang="fa-IR" sz="1200" b="1" dirty="0">
                          <a:cs typeface="B Nazanin" pitchFamily="2" charset="-78"/>
                        </a:rPr>
                        <a:t>0</a:t>
                      </a:r>
                      <a:r>
                        <a:rPr lang="en-US" sz="1200" b="1" dirty="0">
                          <a:cs typeface="B Nazanin" pitchFamily="2" charset="-78"/>
                        </a:rPr>
                        <a:t>/</a:t>
                      </a:r>
                      <a:r>
                        <a:rPr lang="fa-IR" sz="1200" b="1" dirty="0">
                          <a:cs typeface="B Nazanin" pitchFamily="2" charset="-78"/>
                        </a:rPr>
                        <a:t>08</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ctr" rtl="0">
                        <a:lnSpc>
                          <a:spcPct val="150000"/>
                        </a:lnSpc>
                        <a:spcBef>
                          <a:spcPts val="0"/>
                        </a:spcBef>
                        <a:spcAft>
                          <a:spcPts val="0"/>
                        </a:spcAft>
                      </a:pPr>
                      <a:r>
                        <a:rPr lang="fa-IR" sz="1200" b="1" dirty="0">
                          <a:cs typeface="B Nazanin" pitchFamily="2" charset="-78"/>
                        </a:rPr>
                        <a:t>0</a:t>
                      </a:r>
                      <a:r>
                        <a:rPr lang="en-US" sz="1200" b="1" dirty="0">
                          <a:cs typeface="B Nazanin" pitchFamily="2" charset="-78"/>
                        </a:rPr>
                        <a:t>/</a:t>
                      </a:r>
                      <a:r>
                        <a:rPr lang="fa-IR" sz="1200" b="1" dirty="0">
                          <a:cs typeface="B Nazanin" pitchFamily="2" charset="-78"/>
                        </a:rPr>
                        <a:t>96</a:t>
                      </a:r>
                      <a:r>
                        <a:rPr lang="en-US" sz="1200" b="1" dirty="0">
                          <a:cs typeface="B Nazanin" pitchFamily="2" charset="-78"/>
                        </a:rPr>
                        <a:t>(</a:t>
                      </a:r>
                      <a:r>
                        <a:rPr lang="fa-IR" sz="1200" b="1" dirty="0">
                          <a:cs typeface="B Nazanin" pitchFamily="2" charset="-78"/>
                        </a:rPr>
                        <a:t>0</a:t>
                      </a:r>
                      <a:r>
                        <a:rPr lang="en-US" sz="1200" b="1" dirty="0">
                          <a:cs typeface="B Nazanin" pitchFamily="2" charset="-78"/>
                        </a:rPr>
                        <a:t>/</a:t>
                      </a:r>
                      <a:r>
                        <a:rPr lang="fa-IR" sz="1200" b="1" dirty="0">
                          <a:cs typeface="B Nazanin" pitchFamily="2" charset="-78"/>
                        </a:rPr>
                        <a:t>07</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l" rtl="0">
                        <a:lnSpc>
                          <a:spcPct val="150000"/>
                        </a:lnSpc>
                        <a:spcBef>
                          <a:spcPts val="0"/>
                        </a:spcBef>
                        <a:spcAft>
                          <a:spcPts val="0"/>
                        </a:spcAft>
                      </a:pPr>
                      <a:r>
                        <a:rPr lang="ar-SA" sz="1400" b="1" dirty="0">
                          <a:cs typeface="B Nazanin" pitchFamily="2" charset="-78"/>
                        </a:rPr>
                        <a:t>دور کمر به دور باسن </a:t>
                      </a:r>
                      <a:endParaRPr lang="en-US" sz="1400" b="1" dirty="0">
                        <a:latin typeface="Calibri"/>
                        <a:ea typeface="Times New Roman"/>
                        <a:cs typeface="B Nazanin" pitchFamily="2" charset="-78"/>
                      </a:endParaRPr>
                    </a:p>
                  </a:txBody>
                  <a:tcPr marL="42333" marR="42333" marT="0" marB="0" anchor="ctr">
                    <a:solidFill>
                      <a:schemeClr val="bg1"/>
                    </a:solidFill>
                  </a:tcPr>
                </a:tc>
              </a:tr>
              <a:tr h="300567">
                <a:tc>
                  <a:txBody>
                    <a:bodyPr/>
                    <a:lstStyle/>
                    <a:p>
                      <a:pPr marL="0" marR="0" algn="ctr" rtl="0">
                        <a:lnSpc>
                          <a:spcPct val="150000"/>
                        </a:lnSpc>
                        <a:spcBef>
                          <a:spcPts val="0"/>
                        </a:spcBef>
                        <a:spcAft>
                          <a:spcPts val="0"/>
                        </a:spcAft>
                      </a:pPr>
                      <a:r>
                        <a:rPr lang="en-US" sz="1200" b="1" dirty="0">
                          <a:cs typeface="B Nazanin" pitchFamily="2" charset="-78"/>
                        </a:rPr>
                        <a:t>&lt;</a:t>
                      </a:r>
                      <a:r>
                        <a:rPr lang="fa-IR" sz="1200" b="1" dirty="0">
                          <a:cs typeface="B Nazanin" pitchFamily="2" charset="-78"/>
                        </a:rPr>
                        <a:t>0</a:t>
                      </a:r>
                      <a:r>
                        <a:rPr lang="en-US" sz="1200" b="1" dirty="0">
                          <a:cs typeface="B Nazanin" pitchFamily="2" charset="-78"/>
                        </a:rPr>
                        <a:t>/</a:t>
                      </a:r>
                      <a:r>
                        <a:rPr lang="fa-IR" sz="1200" b="1" dirty="0">
                          <a:cs typeface="B Nazanin" pitchFamily="2" charset="-78"/>
                        </a:rPr>
                        <a:t>0001</a:t>
                      </a:r>
                      <a:endParaRPr lang="en-US" sz="1200" b="1" dirty="0">
                        <a:latin typeface="Calibri"/>
                        <a:ea typeface="Times New Roman"/>
                        <a:cs typeface="B Nazanin" pitchFamily="2" charset="-78"/>
                      </a:endParaRPr>
                    </a:p>
                  </a:txBody>
                  <a:tcPr marL="42333" marR="42333" marT="0" marB="0" anchor="ctr">
                    <a:solidFill>
                      <a:srgbClr val="CCFFFF"/>
                    </a:solidFill>
                  </a:tcPr>
                </a:tc>
                <a:tc>
                  <a:txBody>
                    <a:bodyPr/>
                    <a:lstStyle/>
                    <a:p>
                      <a:pPr marL="0" marR="0" algn="ctr" rtl="0">
                        <a:lnSpc>
                          <a:spcPct val="150000"/>
                        </a:lnSpc>
                        <a:spcBef>
                          <a:spcPts val="0"/>
                        </a:spcBef>
                        <a:spcAft>
                          <a:spcPts val="0"/>
                        </a:spcAft>
                      </a:pPr>
                      <a:r>
                        <a:rPr lang="fa-IR" sz="1200" b="1" dirty="0">
                          <a:cs typeface="B Nazanin" pitchFamily="2" charset="-78"/>
                        </a:rPr>
                        <a:t>103</a:t>
                      </a:r>
                      <a:r>
                        <a:rPr lang="en-US" sz="1200" b="1" dirty="0">
                          <a:cs typeface="B Nazanin" pitchFamily="2" charset="-78"/>
                        </a:rPr>
                        <a:t>/</a:t>
                      </a:r>
                      <a:r>
                        <a:rPr lang="fa-IR" sz="1200" b="1" dirty="0">
                          <a:cs typeface="B Nazanin" pitchFamily="2" charset="-78"/>
                        </a:rPr>
                        <a:t>20</a:t>
                      </a:r>
                      <a:r>
                        <a:rPr lang="en-US" sz="1200" b="1" dirty="0">
                          <a:cs typeface="B Nazanin" pitchFamily="2" charset="-78"/>
                        </a:rPr>
                        <a:t>(</a:t>
                      </a:r>
                      <a:r>
                        <a:rPr lang="fa-IR" sz="1200" b="1" dirty="0">
                          <a:cs typeface="B Nazanin" pitchFamily="2" charset="-78"/>
                        </a:rPr>
                        <a:t>9</a:t>
                      </a:r>
                      <a:r>
                        <a:rPr lang="en-US" sz="1200" b="1" dirty="0">
                          <a:cs typeface="B Nazanin" pitchFamily="2" charset="-78"/>
                        </a:rPr>
                        <a:t>/</a:t>
                      </a:r>
                      <a:r>
                        <a:rPr lang="fa-IR" sz="1200" b="1" dirty="0">
                          <a:cs typeface="B Nazanin" pitchFamily="2" charset="-78"/>
                        </a:rPr>
                        <a:t>75</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CCFFFF"/>
                    </a:solidFill>
                  </a:tcPr>
                </a:tc>
                <a:tc>
                  <a:txBody>
                    <a:bodyPr/>
                    <a:lstStyle/>
                    <a:p>
                      <a:pPr marL="0" marR="0" algn="ctr" rtl="0">
                        <a:lnSpc>
                          <a:spcPct val="150000"/>
                        </a:lnSpc>
                        <a:spcBef>
                          <a:spcPts val="0"/>
                        </a:spcBef>
                        <a:spcAft>
                          <a:spcPts val="0"/>
                        </a:spcAft>
                      </a:pPr>
                      <a:r>
                        <a:rPr lang="fa-IR" sz="1200" b="1" dirty="0">
                          <a:cs typeface="B Nazanin" pitchFamily="2" charset="-78"/>
                        </a:rPr>
                        <a:t>99</a:t>
                      </a:r>
                      <a:r>
                        <a:rPr lang="en-US" sz="1200" b="1" dirty="0">
                          <a:cs typeface="B Nazanin" pitchFamily="2" charset="-78"/>
                        </a:rPr>
                        <a:t>/</a:t>
                      </a:r>
                      <a:r>
                        <a:rPr lang="fa-IR" sz="1200" b="1" dirty="0">
                          <a:cs typeface="B Nazanin" pitchFamily="2" charset="-78"/>
                        </a:rPr>
                        <a:t>74</a:t>
                      </a:r>
                      <a:r>
                        <a:rPr lang="en-US" sz="1200" b="1" dirty="0">
                          <a:cs typeface="B Nazanin" pitchFamily="2" charset="-78"/>
                        </a:rPr>
                        <a:t>(</a:t>
                      </a:r>
                      <a:r>
                        <a:rPr lang="fa-IR" sz="1200" b="1" dirty="0">
                          <a:cs typeface="B Nazanin" pitchFamily="2" charset="-78"/>
                        </a:rPr>
                        <a:t>9</a:t>
                      </a:r>
                      <a:r>
                        <a:rPr lang="en-US" sz="1200" b="1" dirty="0">
                          <a:cs typeface="B Nazanin" pitchFamily="2" charset="-78"/>
                        </a:rPr>
                        <a:t>/</a:t>
                      </a:r>
                      <a:r>
                        <a:rPr lang="fa-IR" sz="1200" b="1" dirty="0">
                          <a:cs typeface="B Nazanin" pitchFamily="2" charset="-78"/>
                        </a:rPr>
                        <a:t>26</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CCFFFF"/>
                    </a:solidFill>
                  </a:tcPr>
                </a:tc>
                <a:tc>
                  <a:txBody>
                    <a:bodyPr/>
                    <a:lstStyle/>
                    <a:p>
                      <a:pPr marL="0" marR="0" algn="ctr" rtl="0">
                        <a:lnSpc>
                          <a:spcPct val="150000"/>
                        </a:lnSpc>
                        <a:spcBef>
                          <a:spcPts val="0"/>
                        </a:spcBef>
                        <a:spcAft>
                          <a:spcPts val="0"/>
                        </a:spcAft>
                      </a:pPr>
                      <a:r>
                        <a:rPr lang="fa-IR" sz="1200" b="1">
                          <a:cs typeface="B Nazanin" pitchFamily="2" charset="-78"/>
                        </a:rPr>
                        <a:t>0</a:t>
                      </a:r>
                      <a:r>
                        <a:rPr lang="en-US" sz="1200" b="1">
                          <a:cs typeface="B Nazanin" pitchFamily="2" charset="-78"/>
                        </a:rPr>
                        <a:t>/</a:t>
                      </a:r>
                      <a:r>
                        <a:rPr lang="fa-IR" sz="1200" b="1">
                          <a:cs typeface="B Nazanin" pitchFamily="2" charset="-78"/>
                        </a:rPr>
                        <a:t>074</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dirty="0">
                          <a:cs typeface="B Nazanin" pitchFamily="2" charset="-78"/>
                        </a:rPr>
                        <a:t>102</a:t>
                      </a:r>
                      <a:r>
                        <a:rPr lang="en-US" sz="1200" b="1" dirty="0">
                          <a:cs typeface="B Nazanin" pitchFamily="2" charset="-78"/>
                        </a:rPr>
                        <a:t>/</a:t>
                      </a:r>
                      <a:r>
                        <a:rPr lang="fa-IR" sz="1200" b="1" dirty="0">
                          <a:cs typeface="B Nazanin" pitchFamily="2" charset="-78"/>
                        </a:rPr>
                        <a:t>98</a:t>
                      </a:r>
                      <a:r>
                        <a:rPr lang="en-US" sz="1200" b="1" dirty="0">
                          <a:cs typeface="B Nazanin" pitchFamily="2" charset="-78"/>
                        </a:rPr>
                        <a:t>(</a:t>
                      </a:r>
                      <a:r>
                        <a:rPr lang="fa-IR" sz="1200" b="1" dirty="0">
                          <a:cs typeface="B Nazanin" pitchFamily="2" charset="-78"/>
                        </a:rPr>
                        <a:t>9</a:t>
                      </a:r>
                      <a:r>
                        <a:rPr lang="en-US" sz="1200" b="1" dirty="0">
                          <a:cs typeface="B Nazanin" pitchFamily="2" charset="-78"/>
                        </a:rPr>
                        <a:t>/</a:t>
                      </a:r>
                      <a:r>
                        <a:rPr lang="fa-IR" sz="1200" b="1" dirty="0">
                          <a:cs typeface="B Nazanin" pitchFamily="2" charset="-78"/>
                        </a:rPr>
                        <a:t>94</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dirty="0">
                          <a:cs typeface="B Nazanin" pitchFamily="2" charset="-78"/>
                        </a:rPr>
                        <a:t>101</a:t>
                      </a:r>
                      <a:r>
                        <a:rPr lang="en-US" sz="1200" b="1" dirty="0">
                          <a:cs typeface="B Nazanin" pitchFamily="2" charset="-78"/>
                        </a:rPr>
                        <a:t>/</a:t>
                      </a:r>
                      <a:r>
                        <a:rPr lang="fa-IR" sz="1200" b="1" dirty="0">
                          <a:cs typeface="B Nazanin" pitchFamily="2" charset="-78"/>
                        </a:rPr>
                        <a:t>80</a:t>
                      </a:r>
                      <a:r>
                        <a:rPr lang="en-US" sz="1200" b="1" dirty="0">
                          <a:cs typeface="B Nazanin" pitchFamily="2" charset="-78"/>
                        </a:rPr>
                        <a:t>(</a:t>
                      </a:r>
                      <a:r>
                        <a:rPr lang="fa-IR" sz="1200" b="1" dirty="0">
                          <a:cs typeface="B Nazanin" pitchFamily="2" charset="-78"/>
                        </a:rPr>
                        <a:t>9</a:t>
                      </a:r>
                      <a:r>
                        <a:rPr lang="en-US" sz="1200" b="1" dirty="0">
                          <a:cs typeface="B Nazanin" pitchFamily="2" charset="-78"/>
                        </a:rPr>
                        <a:t>/</a:t>
                      </a:r>
                      <a:r>
                        <a:rPr lang="fa-IR" sz="1200" b="1" dirty="0">
                          <a:cs typeface="B Nazanin" pitchFamily="2" charset="-78"/>
                        </a:rPr>
                        <a:t>04</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tc>
                <a:tc>
                  <a:txBody>
                    <a:bodyPr/>
                    <a:lstStyle/>
                    <a:p>
                      <a:pPr marL="0" marR="0" algn="l" rtl="0">
                        <a:lnSpc>
                          <a:spcPct val="150000"/>
                        </a:lnSpc>
                        <a:spcBef>
                          <a:spcPts val="0"/>
                        </a:spcBef>
                        <a:spcAft>
                          <a:spcPts val="0"/>
                        </a:spcAft>
                      </a:pPr>
                      <a:r>
                        <a:rPr lang="ar-SA" sz="1400" b="1" dirty="0">
                          <a:cs typeface="B Nazanin" pitchFamily="2" charset="-78"/>
                        </a:rPr>
                        <a:t>دور باسن</a:t>
                      </a:r>
                      <a:endParaRPr lang="en-US" sz="1400" b="1" dirty="0">
                        <a:latin typeface="Calibri"/>
                        <a:ea typeface="Times New Roman"/>
                        <a:cs typeface="B Nazanin" pitchFamily="2" charset="-78"/>
                      </a:endParaRPr>
                    </a:p>
                  </a:txBody>
                  <a:tcPr marL="42333" marR="42333" marT="0" marB="0" anchor="ctr">
                    <a:solidFill>
                      <a:schemeClr val="bg1"/>
                    </a:solidFill>
                  </a:tcPr>
                </a:tc>
              </a:tr>
              <a:tr h="300567">
                <a:tc>
                  <a:txBody>
                    <a:bodyPr/>
                    <a:lstStyle/>
                    <a:p>
                      <a:pPr marL="0" marR="0" algn="ctr" rtl="0">
                        <a:lnSpc>
                          <a:spcPct val="150000"/>
                        </a:lnSpc>
                        <a:spcBef>
                          <a:spcPts val="0"/>
                        </a:spcBef>
                        <a:spcAft>
                          <a:spcPts val="0"/>
                        </a:spcAft>
                      </a:pPr>
                      <a:r>
                        <a:rPr lang="fa-IR" sz="1200" b="1">
                          <a:cs typeface="B Nazanin" pitchFamily="2" charset="-78"/>
                        </a:rPr>
                        <a:t>0</a:t>
                      </a:r>
                      <a:r>
                        <a:rPr lang="en-US" sz="1200" b="1">
                          <a:cs typeface="B Nazanin" pitchFamily="2" charset="-78"/>
                        </a:rPr>
                        <a:t>/</a:t>
                      </a:r>
                      <a:r>
                        <a:rPr lang="fa-IR" sz="1200" b="1">
                          <a:cs typeface="B Nazanin" pitchFamily="2" charset="-78"/>
                        </a:rPr>
                        <a:t>102</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a:cs typeface="B Nazanin" pitchFamily="2" charset="-78"/>
                        </a:rPr>
                        <a:t>243</a:t>
                      </a:r>
                      <a:r>
                        <a:rPr lang="en-US" sz="1200" b="1">
                          <a:cs typeface="B Nazanin" pitchFamily="2" charset="-78"/>
                        </a:rPr>
                        <a:t>(</a:t>
                      </a:r>
                      <a:r>
                        <a:rPr lang="fa-IR" sz="1200" b="1">
                          <a:cs typeface="B Nazanin" pitchFamily="2" charset="-78"/>
                        </a:rPr>
                        <a:t>166</a:t>
                      </a:r>
                      <a:r>
                        <a:rPr lang="en-US" sz="1200" b="1">
                          <a:cs typeface="B Nazanin" pitchFamily="2" charset="-78"/>
                        </a:rPr>
                        <a:t>)</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a:cs typeface="B Nazanin" pitchFamily="2" charset="-78"/>
                        </a:rPr>
                        <a:t>221</a:t>
                      </a:r>
                      <a:r>
                        <a:rPr lang="en-US" sz="1200" b="1">
                          <a:cs typeface="B Nazanin" pitchFamily="2" charset="-78"/>
                        </a:rPr>
                        <a:t>(</a:t>
                      </a:r>
                      <a:r>
                        <a:rPr lang="fa-IR" sz="1200" b="1">
                          <a:cs typeface="B Nazanin" pitchFamily="2" charset="-78"/>
                        </a:rPr>
                        <a:t>143</a:t>
                      </a:r>
                      <a:r>
                        <a:rPr lang="en-US" sz="1200" b="1">
                          <a:cs typeface="B Nazanin" pitchFamily="2" charset="-78"/>
                        </a:rPr>
                        <a:t>)</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a:cs typeface="B Nazanin" pitchFamily="2" charset="-78"/>
                        </a:rPr>
                        <a:t>0</a:t>
                      </a:r>
                      <a:r>
                        <a:rPr lang="en-US" sz="1200" b="1">
                          <a:cs typeface="B Nazanin" pitchFamily="2" charset="-78"/>
                        </a:rPr>
                        <a:t>/</a:t>
                      </a:r>
                      <a:r>
                        <a:rPr lang="fa-IR" sz="1200" b="1">
                          <a:cs typeface="B Nazanin" pitchFamily="2" charset="-78"/>
                        </a:rPr>
                        <a:t>299</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a:cs typeface="B Nazanin" pitchFamily="2" charset="-78"/>
                        </a:rPr>
                        <a:t>237</a:t>
                      </a:r>
                      <a:r>
                        <a:rPr lang="en-US" sz="1200" b="1">
                          <a:cs typeface="B Nazanin" pitchFamily="2" charset="-78"/>
                        </a:rPr>
                        <a:t>(</a:t>
                      </a:r>
                      <a:r>
                        <a:rPr lang="fa-IR" sz="1200" b="1">
                          <a:cs typeface="B Nazanin" pitchFamily="2" charset="-78"/>
                        </a:rPr>
                        <a:t>164</a:t>
                      </a:r>
                      <a:r>
                        <a:rPr lang="en-US" sz="1200" b="1">
                          <a:cs typeface="B Nazanin" pitchFamily="2" charset="-78"/>
                        </a:rPr>
                        <a:t>)</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a:cs typeface="B Nazanin" pitchFamily="2" charset="-78"/>
                        </a:rPr>
                        <a:t>249</a:t>
                      </a:r>
                      <a:r>
                        <a:rPr lang="en-US" sz="1200" b="1">
                          <a:cs typeface="B Nazanin" pitchFamily="2" charset="-78"/>
                        </a:rPr>
                        <a:t>(</a:t>
                      </a:r>
                      <a:r>
                        <a:rPr lang="fa-IR" sz="1200" b="1">
                          <a:cs typeface="B Nazanin" pitchFamily="2" charset="-78"/>
                        </a:rPr>
                        <a:t>159</a:t>
                      </a:r>
                      <a:r>
                        <a:rPr lang="en-US" sz="1200" b="1">
                          <a:cs typeface="B Nazanin" pitchFamily="2" charset="-78"/>
                        </a:rPr>
                        <a:t>)</a:t>
                      </a:r>
                      <a:endParaRPr lang="en-US" sz="1200" b="1">
                        <a:latin typeface="Calibri"/>
                        <a:ea typeface="Times New Roman"/>
                        <a:cs typeface="B Nazanin" pitchFamily="2" charset="-78"/>
                      </a:endParaRPr>
                    </a:p>
                  </a:txBody>
                  <a:tcPr marL="42333" marR="42333" marT="0" marB="0" anchor="ctr"/>
                </a:tc>
                <a:tc>
                  <a:txBody>
                    <a:bodyPr/>
                    <a:lstStyle/>
                    <a:p>
                      <a:pPr marL="0" marR="0" algn="l" rtl="0">
                        <a:lnSpc>
                          <a:spcPct val="150000"/>
                        </a:lnSpc>
                        <a:spcBef>
                          <a:spcPts val="0"/>
                        </a:spcBef>
                        <a:spcAft>
                          <a:spcPts val="0"/>
                        </a:spcAft>
                      </a:pPr>
                      <a:r>
                        <a:rPr lang="ar-SA" sz="1400" b="1" dirty="0">
                          <a:cs typeface="B Nazanin" pitchFamily="2" charset="-78"/>
                        </a:rPr>
                        <a:t>تری گلیسیرید</a:t>
                      </a:r>
                      <a:endParaRPr lang="en-US" sz="1400" b="1" dirty="0">
                        <a:latin typeface="Calibri"/>
                        <a:ea typeface="Times New Roman"/>
                        <a:cs typeface="B Nazanin" pitchFamily="2" charset="-78"/>
                      </a:endParaRPr>
                    </a:p>
                  </a:txBody>
                  <a:tcPr marL="42333" marR="42333" marT="0" marB="0" anchor="ctr">
                    <a:solidFill>
                      <a:schemeClr val="bg1"/>
                    </a:solidFill>
                  </a:tcPr>
                </a:tc>
              </a:tr>
              <a:tr h="300567">
                <a:tc>
                  <a:txBody>
                    <a:bodyPr/>
                    <a:lstStyle/>
                    <a:p>
                      <a:pPr marL="0" marR="0" algn="ctr" rtl="0">
                        <a:lnSpc>
                          <a:spcPct val="150000"/>
                        </a:lnSpc>
                        <a:spcBef>
                          <a:spcPts val="0"/>
                        </a:spcBef>
                        <a:spcAft>
                          <a:spcPts val="0"/>
                        </a:spcAft>
                      </a:pPr>
                      <a:r>
                        <a:rPr lang="fa-IR" sz="1200" b="1">
                          <a:cs typeface="B Nazanin" pitchFamily="2" charset="-78"/>
                        </a:rPr>
                        <a:t>0</a:t>
                      </a:r>
                      <a:r>
                        <a:rPr lang="en-US" sz="1200" b="1">
                          <a:cs typeface="B Nazanin" pitchFamily="2" charset="-78"/>
                        </a:rPr>
                        <a:t>/</a:t>
                      </a:r>
                      <a:r>
                        <a:rPr lang="fa-IR" sz="1200" b="1">
                          <a:cs typeface="B Nazanin" pitchFamily="2" charset="-78"/>
                        </a:rPr>
                        <a:t>319</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a:cs typeface="B Nazanin" pitchFamily="2" charset="-78"/>
                        </a:rPr>
                        <a:t>40</a:t>
                      </a:r>
                      <a:r>
                        <a:rPr lang="en-US" sz="1200" b="1">
                          <a:cs typeface="B Nazanin" pitchFamily="2" charset="-78"/>
                        </a:rPr>
                        <a:t>(</a:t>
                      </a:r>
                      <a:r>
                        <a:rPr lang="fa-IR" sz="1200" b="1">
                          <a:cs typeface="B Nazanin" pitchFamily="2" charset="-78"/>
                        </a:rPr>
                        <a:t>10</a:t>
                      </a:r>
                      <a:r>
                        <a:rPr lang="en-US" sz="1200" b="1">
                          <a:cs typeface="B Nazanin" pitchFamily="2" charset="-78"/>
                        </a:rPr>
                        <a:t>)</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a:cs typeface="B Nazanin" pitchFamily="2" charset="-78"/>
                        </a:rPr>
                        <a:t>41</a:t>
                      </a:r>
                      <a:r>
                        <a:rPr lang="en-US" sz="1200" b="1">
                          <a:cs typeface="B Nazanin" pitchFamily="2" charset="-78"/>
                        </a:rPr>
                        <a:t>(</a:t>
                      </a:r>
                      <a:r>
                        <a:rPr lang="fa-IR" sz="1200" b="1">
                          <a:cs typeface="B Nazanin" pitchFamily="2" charset="-78"/>
                        </a:rPr>
                        <a:t>13</a:t>
                      </a:r>
                      <a:r>
                        <a:rPr lang="en-US" sz="1200" b="1">
                          <a:cs typeface="B Nazanin" pitchFamily="2" charset="-78"/>
                        </a:rPr>
                        <a:t>)</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a:cs typeface="B Nazanin" pitchFamily="2" charset="-78"/>
                        </a:rPr>
                        <a:t>0</a:t>
                      </a:r>
                      <a:r>
                        <a:rPr lang="en-US" sz="1200" b="1">
                          <a:cs typeface="B Nazanin" pitchFamily="2" charset="-78"/>
                        </a:rPr>
                        <a:t>/</a:t>
                      </a:r>
                      <a:r>
                        <a:rPr lang="fa-IR" sz="1200" b="1">
                          <a:cs typeface="B Nazanin" pitchFamily="2" charset="-78"/>
                        </a:rPr>
                        <a:t>183</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a:cs typeface="B Nazanin" pitchFamily="2" charset="-78"/>
                        </a:rPr>
                        <a:t>40</a:t>
                      </a:r>
                      <a:r>
                        <a:rPr lang="en-US" sz="1200" b="1">
                          <a:cs typeface="B Nazanin" pitchFamily="2" charset="-78"/>
                        </a:rPr>
                        <a:t>(</a:t>
                      </a:r>
                      <a:r>
                        <a:rPr lang="fa-IR" sz="1200" b="1">
                          <a:cs typeface="B Nazanin" pitchFamily="2" charset="-78"/>
                        </a:rPr>
                        <a:t>10</a:t>
                      </a:r>
                      <a:r>
                        <a:rPr lang="en-US" sz="1200" b="1">
                          <a:cs typeface="B Nazanin" pitchFamily="2" charset="-78"/>
                        </a:rPr>
                        <a:t>)</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dirty="0">
                          <a:cs typeface="B Nazanin" pitchFamily="2" charset="-78"/>
                        </a:rPr>
                        <a:t>39</a:t>
                      </a:r>
                      <a:r>
                        <a:rPr lang="en-US" sz="1200" b="1" dirty="0">
                          <a:cs typeface="B Nazanin" pitchFamily="2" charset="-78"/>
                        </a:rPr>
                        <a:t>(</a:t>
                      </a:r>
                      <a:r>
                        <a:rPr lang="fa-IR" sz="1200" b="1" dirty="0">
                          <a:cs typeface="B Nazanin" pitchFamily="2" charset="-78"/>
                        </a:rPr>
                        <a:t>10</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tc>
                <a:tc>
                  <a:txBody>
                    <a:bodyPr/>
                    <a:lstStyle/>
                    <a:p>
                      <a:pPr marL="0" marR="0" algn="l" rtl="0">
                        <a:lnSpc>
                          <a:spcPct val="150000"/>
                        </a:lnSpc>
                        <a:spcBef>
                          <a:spcPts val="0"/>
                        </a:spcBef>
                        <a:spcAft>
                          <a:spcPts val="0"/>
                        </a:spcAft>
                      </a:pPr>
                      <a:r>
                        <a:rPr lang="en-US" sz="1200" b="1" dirty="0">
                          <a:cs typeface="B Nazanin" pitchFamily="2" charset="-78"/>
                        </a:rPr>
                        <a:t>HDL</a:t>
                      </a:r>
                      <a:endParaRPr lang="en-US" sz="1400" b="1" dirty="0">
                        <a:latin typeface="Calibri"/>
                        <a:ea typeface="Times New Roman"/>
                        <a:cs typeface="B Nazanin" pitchFamily="2" charset="-78"/>
                      </a:endParaRPr>
                    </a:p>
                  </a:txBody>
                  <a:tcPr marL="42333" marR="42333" marT="0" marB="0" anchor="ctr">
                    <a:solidFill>
                      <a:schemeClr val="bg1"/>
                    </a:solidFill>
                  </a:tcPr>
                </a:tc>
              </a:tr>
              <a:tr h="300567">
                <a:tc>
                  <a:txBody>
                    <a:bodyPr/>
                    <a:lstStyle/>
                    <a:p>
                      <a:pPr marL="0" marR="0" algn="ctr" rtl="0">
                        <a:lnSpc>
                          <a:spcPct val="150000"/>
                        </a:lnSpc>
                        <a:spcBef>
                          <a:spcPts val="0"/>
                        </a:spcBef>
                        <a:spcAft>
                          <a:spcPts val="0"/>
                        </a:spcAft>
                      </a:pPr>
                      <a:r>
                        <a:rPr lang="fa-IR" sz="1200" b="1">
                          <a:cs typeface="B Nazanin" pitchFamily="2" charset="-78"/>
                        </a:rPr>
                        <a:t>0</a:t>
                      </a:r>
                      <a:r>
                        <a:rPr lang="en-US" sz="1200" b="1">
                          <a:cs typeface="B Nazanin" pitchFamily="2" charset="-78"/>
                        </a:rPr>
                        <a:t>/</a:t>
                      </a:r>
                      <a:r>
                        <a:rPr lang="fa-IR" sz="1200" b="1">
                          <a:cs typeface="B Nazanin" pitchFamily="2" charset="-78"/>
                        </a:rPr>
                        <a:t>530</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a:cs typeface="B Nazanin" pitchFamily="2" charset="-78"/>
                        </a:rPr>
                        <a:t>227</a:t>
                      </a:r>
                      <a:r>
                        <a:rPr lang="en-US" sz="1200" b="1">
                          <a:cs typeface="B Nazanin" pitchFamily="2" charset="-78"/>
                        </a:rPr>
                        <a:t>(</a:t>
                      </a:r>
                      <a:r>
                        <a:rPr lang="fa-IR" sz="1200" b="1">
                          <a:cs typeface="B Nazanin" pitchFamily="2" charset="-78"/>
                        </a:rPr>
                        <a:t>49</a:t>
                      </a:r>
                      <a:r>
                        <a:rPr lang="en-US" sz="1200" b="1">
                          <a:cs typeface="B Nazanin" pitchFamily="2" charset="-78"/>
                        </a:rPr>
                        <a:t>)</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a:cs typeface="B Nazanin" pitchFamily="2" charset="-78"/>
                        </a:rPr>
                        <a:t>230</a:t>
                      </a:r>
                      <a:r>
                        <a:rPr lang="en-US" sz="1200" b="1">
                          <a:cs typeface="B Nazanin" pitchFamily="2" charset="-78"/>
                        </a:rPr>
                        <a:t>(</a:t>
                      </a:r>
                      <a:r>
                        <a:rPr lang="fa-IR" sz="1200" b="1">
                          <a:cs typeface="B Nazanin" pitchFamily="2" charset="-78"/>
                        </a:rPr>
                        <a:t>48</a:t>
                      </a:r>
                      <a:r>
                        <a:rPr lang="en-US" sz="1200" b="1">
                          <a:cs typeface="B Nazanin" pitchFamily="2" charset="-78"/>
                        </a:rPr>
                        <a:t>)</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en-US" sz="1200" b="1" dirty="0">
                          <a:cs typeface="B Nazanin" pitchFamily="2" charset="-78"/>
                        </a:rPr>
                        <a:t>&lt;</a:t>
                      </a:r>
                      <a:r>
                        <a:rPr lang="fa-IR" sz="1200" b="1" dirty="0">
                          <a:cs typeface="B Nazanin" pitchFamily="2" charset="-78"/>
                        </a:rPr>
                        <a:t>0</a:t>
                      </a:r>
                      <a:r>
                        <a:rPr lang="en-US" sz="1200" b="1" dirty="0">
                          <a:cs typeface="B Nazanin" pitchFamily="2" charset="-78"/>
                        </a:rPr>
                        <a:t>/</a:t>
                      </a:r>
                      <a:r>
                        <a:rPr lang="fa-IR" sz="1200" b="1" dirty="0">
                          <a:cs typeface="B Nazanin" pitchFamily="2" charset="-78"/>
                        </a:rPr>
                        <a:t>0001</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ctr" rtl="0">
                        <a:lnSpc>
                          <a:spcPct val="150000"/>
                        </a:lnSpc>
                        <a:spcBef>
                          <a:spcPts val="0"/>
                        </a:spcBef>
                        <a:spcAft>
                          <a:spcPts val="0"/>
                        </a:spcAft>
                      </a:pPr>
                      <a:r>
                        <a:rPr lang="fa-IR" sz="1200" b="1" dirty="0">
                          <a:cs typeface="B Nazanin" pitchFamily="2" charset="-78"/>
                        </a:rPr>
                        <a:t>223</a:t>
                      </a:r>
                      <a:r>
                        <a:rPr lang="en-US" sz="1200" b="1" dirty="0">
                          <a:cs typeface="B Nazanin" pitchFamily="2" charset="-78"/>
                        </a:rPr>
                        <a:t>(</a:t>
                      </a:r>
                      <a:r>
                        <a:rPr lang="fa-IR" sz="1200" b="1" dirty="0">
                          <a:cs typeface="B Nazanin" pitchFamily="2" charset="-78"/>
                        </a:rPr>
                        <a:t>48</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ctr" rtl="0">
                        <a:lnSpc>
                          <a:spcPct val="150000"/>
                        </a:lnSpc>
                        <a:spcBef>
                          <a:spcPts val="0"/>
                        </a:spcBef>
                        <a:spcAft>
                          <a:spcPts val="0"/>
                        </a:spcAft>
                      </a:pPr>
                      <a:r>
                        <a:rPr lang="fa-IR" sz="1200" b="1" dirty="0">
                          <a:cs typeface="B Nazanin" pitchFamily="2" charset="-78"/>
                        </a:rPr>
                        <a:t>242</a:t>
                      </a:r>
                      <a:r>
                        <a:rPr lang="en-US" sz="1200" b="1" dirty="0">
                          <a:cs typeface="B Nazanin" pitchFamily="2" charset="-78"/>
                        </a:rPr>
                        <a:t>(</a:t>
                      </a:r>
                      <a:r>
                        <a:rPr lang="fa-IR" sz="1200" b="1" dirty="0">
                          <a:cs typeface="B Nazanin" pitchFamily="2" charset="-78"/>
                        </a:rPr>
                        <a:t>49</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l" rtl="0">
                        <a:lnSpc>
                          <a:spcPct val="150000"/>
                        </a:lnSpc>
                        <a:spcBef>
                          <a:spcPts val="0"/>
                        </a:spcBef>
                        <a:spcAft>
                          <a:spcPts val="0"/>
                        </a:spcAft>
                      </a:pPr>
                      <a:r>
                        <a:rPr lang="fa-IR" sz="1400" b="1" dirty="0">
                          <a:cs typeface="B Nazanin" pitchFamily="2" charset="-78"/>
                        </a:rPr>
                        <a:t>کلسترول خون</a:t>
                      </a:r>
                      <a:endParaRPr lang="en-US" sz="1400" b="1" dirty="0">
                        <a:latin typeface="Calibri"/>
                        <a:ea typeface="Times New Roman"/>
                        <a:cs typeface="B Nazanin" pitchFamily="2" charset="-78"/>
                      </a:endParaRPr>
                    </a:p>
                  </a:txBody>
                  <a:tcPr marL="42333" marR="42333" marT="0" marB="0" anchor="ctr">
                    <a:solidFill>
                      <a:schemeClr val="bg1"/>
                    </a:solidFill>
                  </a:tcPr>
                </a:tc>
              </a:tr>
              <a:tr h="300567">
                <a:tc>
                  <a:txBody>
                    <a:bodyPr/>
                    <a:lstStyle/>
                    <a:p>
                      <a:pPr marL="0" marR="0" algn="ctr" rtl="0">
                        <a:lnSpc>
                          <a:spcPct val="150000"/>
                        </a:lnSpc>
                        <a:spcBef>
                          <a:spcPts val="0"/>
                        </a:spcBef>
                        <a:spcAft>
                          <a:spcPts val="0"/>
                        </a:spcAft>
                      </a:pPr>
                      <a:r>
                        <a:rPr lang="fa-IR" sz="1200" b="1">
                          <a:cs typeface="B Nazanin" pitchFamily="2" charset="-78"/>
                        </a:rPr>
                        <a:t>0</a:t>
                      </a:r>
                      <a:r>
                        <a:rPr lang="en-US" sz="1200" b="1">
                          <a:cs typeface="B Nazanin" pitchFamily="2" charset="-78"/>
                        </a:rPr>
                        <a:t>/</a:t>
                      </a:r>
                      <a:r>
                        <a:rPr lang="fa-IR" sz="1200" b="1">
                          <a:cs typeface="B Nazanin" pitchFamily="2" charset="-78"/>
                        </a:rPr>
                        <a:t>252</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a:cs typeface="B Nazanin" pitchFamily="2" charset="-78"/>
                        </a:rPr>
                        <a:t>144</a:t>
                      </a:r>
                      <a:r>
                        <a:rPr lang="en-US" sz="1200" b="1">
                          <a:cs typeface="B Nazanin" pitchFamily="2" charset="-78"/>
                        </a:rPr>
                        <a:t>(</a:t>
                      </a:r>
                      <a:r>
                        <a:rPr lang="fa-IR" sz="1200" b="1">
                          <a:cs typeface="B Nazanin" pitchFamily="2" charset="-78"/>
                        </a:rPr>
                        <a:t>38</a:t>
                      </a:r>
                      <a:r>
                        <a:rPr lang="en-US" sz="1200" b="1">
                          <a:cs typeface="B Nazanin" pitchFamily="2" charset="-78"/>
                        </a:rPr>
                        <a:t>)</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a:cs typeface="B Nazanin" pitchFamily="2" charset="-78"/>
                        </a:rPr>
                        <a:t>148</a:t>
                      </a:r>
                      <a:r>
                        <a:rPr lang="en-US" sz="1200" b="1">
                          <a:cs typeface="B Nazanin" pitchFamily="2" charset="-78"/>
                        </a:rPr>
                        <a:t>(</a:t>
                      </a:r>
                      <a:r>
                        <a:rPr lang="fa-IR" sz="1200" b="1">
                          <a:cs typeface="B Nazanin" pitchFamily="2" charset="-78"/>
                        </a:rPr>
                        <a:t>37</a:t>
                      </a:r>
                      <a:r>
                        <a:rPr lang="en-US" sz="1200" b="1">
                          <a:cs typeface="B Nazanin" pitchFamily="2" charset="-78"/>
                        </a:rPr>
                        <a:t>)</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en-US" sz="1200" b="1" dirty="0">
                          <a:cs typeface="B Nazanin" pitchFamily="2" charset="-78"/>
                        </a:rPr>
                        <a:t>&lt;</a:t>
                      </a:r>
                      <a:r>
                        <a:rPr lang="fa-IR" sz="1200" b="1" dirty="0">
                          <a:cs typeface="B Nazanin" pitchFamily="2" charset="-78"/>
                        </a:rPr>
                        <a:t>0</a:t>
                      </a:r>
                      <a:r>
                        <a:rPr lang="en-US" sz="1200" b="1" dirty="0">
                          <a:cs typeface="B Nazanin" pitchFamily="2" charset="-78"/>
                        </a:rPr>
                        <a:t>/</a:t>
                      </a:r>
                      <a:r>
                        <a:rPr lang="fa-IR" sz="1200" b="1" dirty="0">
                          <a:cs typeface="B Nazanin" pitchFamily="2" charset="-78"/>
                        </a:rPr>
                        <a:t>0001</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ctr" rtl="0">
                        <a:lnSpc>
                          <a:spcPct val="150000"/>
                        </a:lnSpc>
                        <a:spcBef>
                          <a:spcPts val="0"/>
                        </a:spcBef>
                        <a:spcAft>
                          <a:spcPts val="0"/>
                        </a:spcAft>
                      </a:pPr>
                      <a:r>
                        <a:rPr lang="fa-IR" sz="1200" b="1">
                          <a:cs typeface="B Nazanin" pitchFamily="2" charset="-78"/>
                        </a:rPr>
                        <a:t>141</a:t>
                      </a:r>
                      <a:r>
                        <a:rPr lang="en-US" sz="1200" b="1">
                          <a:cs typeface="B Nazanin" pitchFamily="2" charset="-78"/>
                        </a:rPr>
                        <a:t>(</a:t>
                      </a:r>
                      <a:r>
                        <a:rPr lang="fa-IR" sz="1200" b="1">
                          <a:cs typeface="B Nazanin" pitchFamily="2" charset="-78"/>
                        </a:rPr>
                        <a:t>37</a:t>
                      </a:r>
                      <a:r>
                        <a:rPr lang="en-US" sz="1200" b="1">
                          <a:cs typeface="B Nazanin" pitchFamily="2" charset="-78"/>
                        </a:rPr>
                        <a:t>)</a:t>
                      </a:r>
                      <a:endParaRPr lang="en-US" sz="1200" b="1">
                        <a:latin typeface="Calibri"/>
                        <a:ea typeface="Times New Roman"/>
                        <a:cs typeface="B Nazanin" pitchFamily="2" charset="-78"/>
                      </a:endParaRPr>
                    </a:p>
                  </a:txBody>
                  <a:tcPr marL="42333" marR="42333" marT="0" marB="0" anchor="ctr">
                    <a:solidFill>
                      <a:srgbClr val="FFFF66"/>
                    </a:solidFill>
                  </a:tcPr>
                </a:tc>
                <a:tc>
                  <a:txBody>
                    <a:bodyPr/>
                    <a:lstStyle/>
                    <a:p>
                      <a:pPr marL="0" marR="0" algn="ctr" rtl="0">
                        <a:lnSpc>
                          <a:spcPct val="150000"/>
                        </a:lnSpc>
                        <a:spcBef>
                          <a:spcPts val="0"/>
                        </a:spcBef>
                        <a:spcAft>
                          <a:spcPts val="0"/>
                        </a:spcAft>
                      </a:pPr>
                      <a:r>
                        <a:rPr lang="fa-IR" sz="1200" b="1" dirty="0">
                          <a:cs typeface="B Nazanin" pitchFamily="2" charset="-78"/>
                        </a:rPr>
                        <a:t>157</a:t>
                      </a:r>
                      <a:r>
                        <a:rPr lang="en-US" sz="1200" b="1" dirty="0">
                          <a:cs typeface="B Nazanin" pitchFamily="2" charset="-78"/>
                        </a:rPr>
                        <a:t>(</a:t>
                      </a:r>
                      <a:r>
                        <a:rPr lang="fa-IR" sz="1200" b="1" dirty="0">
                          <a:cs typeface="B Nazanin" pitchFamily="2" charset="-78"/>
                        </a:rPr>
                        <a:t>40</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l" rtl="0">
                        <a:lnSpc>
                          <a:spcPct val="150000"/>
                        </a:lnSpc>
                        <a:spcBef>
                          <a:spcPts val="0"/>
                        </a:spcBef>
                        <a:spcAft>
                          <a:spcPts val="0"/>
                        </a:spcAft>
                      </a:pPr>
                      <a:r>
                        <a:rPr lang="en-US" sz="1200" b="1" dirty="0">
                          <a:cs typeface="B Nazanin" pitchFamily="2" charset="-78"/>
                        </a:rPr>
                        <a:t>LDL</a:t>
                      </a:r>
                      <a:endParaRPr lang="en-US" sz="1200" b="1" dirty="0">
                        <a:latin typeface="Calibri"/>
                        <a:ea typeface="Times New Roman"/>
                        <a:cs typeface="B Nazanin" pitchFamily="2" charset="-78"/>
                      </a:endParaRPr>
                    </a:p>
                  </a:txBody>
                  <a:tcPr marL="42333" marR="42333" marT="0" marB="0" anchor="ctr">
                    <a:solidFill>
                      <a:schemeClr val="bg1"/>
                    </a:solidFill>
                  </a:tcPr>
                </a:tc>
              </a:tr>
              <a:tr h="300567">
                <a:tc>
                  <a:txBody>
                    <a:bodyPr/>
                    <a:lstStyle/>
                    <a:p>
                      <a:pPr marL="0" marR="0" algn="ctr" rtl="0">
                        <a:lnSpc>
                          <a:spcPct val="150000"/>
                        </a:lnSpc>
                        <a:spcBef>
                          <a:spcPts val="0"/>
                        </a:spcBef>
                        <a:spcAft>
                          <a:spcPts val="0"/>
                        </a:spcAft>
                      </a:pPr>
                      <a:r>
                        <a:rPr lang="fa-IR" sz="1200" b="1">
                          <a:cs typeface="B Nazanin" pitchFamily="2" charset="-78"/>
                        </a:rPr>
                        <a:t>0</a:t>
                      </a:r>
                      <a:r>
                        <a:rPr lang="en-US" sz="1200" b="1">
                          <a:cs typeface="B Nazanin" pitchFamily="2" charset="-78"/>
                        </a:rPr>
                        <a:t>/</a:t>
                      </a:r>
                      <a:r>
                        <a:rPr lang="fa-IR" sz="1200" b="1">
                          <a:cs typeface="B Nazanin" pitchFamily="2" charset="-78"/>
                        </a:rPr>
                        <a:t>677</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a:cs typeface="B Nazanin" pitchFamily="2" charset="-78"/>
                        </a:rPr>
                        <a:t>187</a:t>
                      </a:r>
                      <a:r>
                        <a:rPr lang="en-US" sz="1200" b="1">
                          <a:cs typeface="B Nazanin" pitchFamily="2" charset="-78"/>
                        </a:rPr>
                        <a:t>(</a:t>
                      </a:r>
                      <a:r>
                        <a:rPr lang="fa-IR" sz="1200" b="1">
                          <a:cs typeface="B Nazanin" pitchFamily="2" charset="-78"/>
                        </a:rPr>
                        <a:t>48</a:t>
                      </a:r>
                      <a:r>
                        <a:rPr lang="en-US" sz="1200" b="1">
                          <a:cs typeface="B Nazanin" pitchFamily="2" charset="-78"/>
                        </a:rPr>
                        <a:t>)</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a:cs typeface="B Nazanin" pitchFamily="2" charset="-78"/>
                        </a:rPr>
                        <a:t>189</a:t>
                      </a:r>
                      <a:r>
                        <a:rPr lang="en-US" sz="1200" b="1">
                          <a:cs typeface="B Nazanin" pitchFamily="2" charset="-78"/>
                        </a:rPr>
                        <a:t>(</a:t>
                      </a:r>
                      <a:r>
                        <a:rPr lang="fa-IR" sz="1200" b="1">
                          <a:cs typeface="B Nazanin" pitchFamily="2" charset="-78"/>
                        </a:rPr>
                        <a:t>47</a:t>
                      </a:r>
                      <a:r>
                        <a:rPr lang="en-US" sz="1200" b="1">
                          <a:cs typeface="B Nazanin" pitchFamily="2" charset="-78"/>
                        </a:rPr>
                        <a:t>)</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en-US" sz="1200" b="1" dirty="0">
                          <a:cs typeface="B Nazanin" pitchFamily="2" charset="-78"/>
                        </a:rPr>
                        <a:t>&lt;</a:t>
                      </a:r>
                      <a:r>
                        <a:rPr lang="fa-IR" sz="1200" b="1" dirty="0">
                          <a:cs typeface="B Nazanin" pitchFamily="2" charset="-78"/>
                        </a:rPr>
                        <a:t>0</a:t>
                      </a:r>
                      <a:r>
                        <a:rPr lang="en-US" sz="1200" b="1" dirty="0">
                          <a:cs typeface="B Nazanin" pitchFamily="2" charset="-78"/>
                        </a:rPr>
                        <a:t>/</a:t>
                      </a:r>
                      <a:r>
                        <a:rPr lang="fa-IR" sz="1200" b="1" dirty="0">
                          <a:cs typeface="B Nazanin" pitchFamily="2" charset="-78"/>
                        </a:rPr>
                        <a:t>0001</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ctr" rtl="0">
                        <a:lnSpc>
                          <a:spcPct val="150000"/>
                        </a:lnSpc>
                        <a:spcBef>
                          <a:spcPts val="0"/>
                        </a:spcBef>
                        <a:spcAft>
                          <a:spcPts val="0"/>
                        </a:spcAft>
                      </a:pPr>
                      <a:r>
                        <a:rPr lang="fa-IR" sz="1200" b="1" dirty="0">
                          <a:cs typeface="B Nazanin" pitchFamily="2" charset="-78"/>
                        </a:rPr>
                        <a:t>182</a:t>
                      </a:r>
                      <a:r>
                        <a:rPr lang="en-US" sz="1200" b="1" dirty="0">
                          <a:cs typeface="B Nazanin" pitchFamily="2" charset="-78"/>
                        </a:rPr>
                        <a:t>(</a:t>
                      </a:r>
                      <a:r>
                        <a:rPr lang="fa-IR" sz="1200" b="1" dirty="0">
                          <a:cs typeface="B Nazanin" pitchFamily="2" charset="-78"/>
                        </a:rPr>
                        <a:t>47</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ctr" rtl="0">
                        <a:lnSpc>
                          <a:spcPct val="150000"/>
                        </a:lnSpc>
                        <a:spcBef>
                          <a:spcPts val="0"/>
                        </a:spcBef>
                        <a:spcAft>
                          <a:spcPts val="0"/>
                        </a:spcAft>
                      </a:pPr>
                      <a:r>
                        <a:rPr lang="fa-IR" sz="1200" b="1" dirty="0">
                          <a:cs typeface="B Nazanin" pitchFamily="2" charset="-78"/>
                        </a:rPr>
                        <a:t>202</a:t>
                      </a:r>
                      <a:r>
                        <a:rPr lang="en-US" sz="1200" b="1" dirty="0">
                          <a:cs typeface="B Nazanin" pitchFamily="2" charset="-78"/>
                        </a:rPr>
                        <a:t>(</a:t>
                      </a:r>
                      <a:r>
                        <a:rPr lang="fa-IR" sz="1200" b="1" dirty="0">
                          <a:cs typeface="B Nazanin" pitchFamily="2" charset="-78"/>
                        </a:rPr>
                        <a:t>48</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l" rtl="0">
                        <a:lnSpc>
                          <a:spcPct val="150000"/>
                        </a:lnSpc>
                        <a:spcBef>
                          <a:spcPts val="0"/>
                        </a:spcBef>
                        <a:spcAft>
                          <a:spcPts val="0"/>
                        </a:spcAft>
                      </a:pPr>
                      <a:r>
                        <a:rPr lang="en-US" sz="1200" b="1" dirty="0">
                          <a:cs typeface="B Nazanin" pitchFamily="2" charset="-78"/>
                        </a:rPr>
                        <a:t>Non-HDL</a:t>
                      </a:r>
                      <a:endParaRPr lang="en-US" sz="1200" b="1" dirty="0">
                        <a:latin typeface="Calibri"/>
                        <a:ea typeface="Times New Roman"/>
                        <a:cs typeface="B Nazanin" pitchFamily="2" charset="-78"/>
                      </a:endParaRPr>
                    </a:p>
                  </a:txBody>
                  <a:tcPr marL="42333" marR="42333" marT="0" marB="0" anchor="ctr">
                    <a:solidFill>
                      <a:schemeClr val="bg1"/>
                    </a:solidFill>
                  </a:tcPr>
                </a:tc>
              </a:tr>
              <a:tr h="300567">
                <a:tc>
                  <a:txBody>
                    <a:bodyPr/>
                    <a:lstStyle/>
                    <a:p>
                      <a:pPr marL="0" marR="0" algn="ctr" rtl="0">
                        <a:lnSpc>
                          <a:spcPct val="150000"/>
                        </a:lnSpc>
                        <a:spcBef>
                          <a:spcPts val="0"/>
                        </a:spcBef>
                        <a:spcAft>
                          <a:spcPts val="0"/>
                        </a:spcAft>
                      </a:pPr>
                      <a:r>
                        <a:rPr lang="en-US" sz="1200" b="1" dirty="0">
                          <a:cs typeface="B Nazanin" pitchFamily="2" charset="-78"/>
                        </a:rPr>
                        <a:t>&lt;</a:t>
                      </a:r>
                      <a:r>
                        <a:rPr lang="fa-IR" sz="1200" b="1" dirty="0">
                          <a:cs typeface="B Nazanin" pitchFamily="2" charset="-78"/>
                        </a:rPr>
                        <a:t>0</a:t>
                      </a:r>
                      <a:r>
                        <a:rPr lang="en-US" sz="1200" b="1" dirty="0">
                          <a:cs typeface="B Nazanin" pitchFamily="2" charset="-78"/>
                        </a:rPr>
                        <a:t>/</a:t>
                      </a:r>
                      <a:r>
                        <a:rPr lang="fa-IR" sz="1200" b="1" dirty="0">
                          <a:cs typeface="B Nazanin" pitchFamily="2" charset="-78"/>
                        </a:rPr>
                        <a:t>0001</a:t>
                      </a:r>
                      <a:endParaRPr lang="en-US" sz="1200" b="1" dirty="0">
                        <a:latin typeface="Calibri"/>
                        <a:ea typeface="Times New Roman"/>
                        <a:cs typeface="B Nazanin" pitchFamily="2" charset="-78"/>
                      </a:endParaRPr>
                    </a:p>
                  </a:txBody>
                  <a:tcPr marL="42333" marR="42333" marT="0" marB="0" anchor="ctr">
                    <a:solidFill>
                      <a:srgbClr val="CCFFFF"/>
                    </a:solidFill>
                  </a:tcPr>
                </a:tc>
                <a:tc>
                  <a:txBody>
                    <a:bodyPr/>
                    <a:lstStyle/>
                    <a:p>
                      <a:pPr marL="0" marR="0" algn="ctr" rtl="0">
                        <a:lnSpc>
                          <a:spcPct val="150000"/>
                        </a:lnSpc>
                        <a:spcBef>
                          <a:spcPts val="0"/>
                        </a:spcBef>
                        <a:spcAft>
                          <a:spcPts val="0"/>
                        </a:spcAft>
                      </a:pPr>
                      <a:r>
                        <a:rPr lang="fa-IR" sz="1200" b="1" dirty="0">
                          <a:cs typeface="B Nazanin" pitchFamily="2" charset="-78"/>
                        </a:rPr>
                        <a:t>129</a:t>
                      </a:r>
                      <a:r>
                        <a:rPr lang="en-US" sz="1200" b="1" dirty="0">
                          <a:cs typeface="B Nazanin" pitchFamily="2" charset="-78"/>
                        </a:rPr>
                        <a:t>/</a:t>
                      </a:r>
                      <a:r>
                        <a:rPr lang="fa-IR" sz="1200" b="1" dirty="0">
                          <a:cs typeface="B Nazanin" pitchFamily="2" charset="-78"/>
                        </a:rPr>
                        <a:t>98</a:t>
                      </a:r>
                      <a:r>
                        <a:rPr lang="en-US" sz="1200" b="1" dirty="0">
                          <a:cs typeface="B Nazanin" pitchFamily="2" charset="-78"/>
                        </a:rPr>
                        <a:t>(</a:t>
                      </a:r>
                      <a:r>
                        <a:rPr lang="fa-IR" sz="1200" b="1" dirty="0">
                          <a:cs typeface="B Nazanin" pitchFamily="2" charset="-78"/>
                        </a:rPr>
                        <a:t>20</a:t>
                      </a:r>
                      <a:r>
                        <a:rPr lang="en-US" sz="1200" b="1" dirty="0">
                          <a:cs typeface="B Nazanin" pitchFamily="2" charset="-78"/>
                        </a:rPr>
                        <a:t>/</a:t>
                      </a:r>
                      <a:r>
                        <a:rPr lang="fa-IR" sz="1200" b="1" dirty="0">
                          <a:cs typeface="B Nazanin" pitchFamily="2" charset="-78"/>
                        </a:rPr>
                        <a:t>61</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CCFFFF"/>
                    </a:solidFill>
                  </a:tcPr>
                </a:tc>
                <a:tc>
                  <a:txBody>
                    <a:bodyPr/>
                    <a:lstStyle/>
                    <a:p>
                      <a:pPr marL="0" marR="0" algn="ctr" rtl="0">
                        <a:lnSpc>
                          <a:spcPct val="150000"/>
                        </a:lnSpc>
                        <a:spcBef>
                          <a:spcPts val="0"/>
                        </a:spcBef>
                        <a:spcAft>
                          <a:spcPts val="0"/>
                        </a:spcAft>
                      </a:pPr>
                      <a:r>
                        <a:rPr lang="fa-IR" sz="1200" b="1" dirty="0">
                          <a:cs typeface="B Nazanin" pitchFamily="2" charset="-78"/>
                        </a:rPr>
                        <a:t>144</a:t>
                      </a:r>
                      <a:r>
                        <a:rPr lang="en-US" sz="1200" b="1" dirty="0">
                          <a:cs typeface="B Nazanin" pitchFamily="2" charset="-78"/>
                        </a:rPr>
                        <a:t>/</a:t>
                      </a:r>
                      <a:r>
                        <a:rPr lang="fa-IR" sz="1200" b="1" dirty="0">
                          <a:cs typeface="B Nazanin" pitchFamily="2" charset="-78"/>
                        </a:rPr>
                        <a:t>12</a:t>
                      </a:r>
                      <a:r>
                        <a:rPr lang="en-US" sz="1200" b="1" dirty="0">
                          <a:cs typeface="B Nazanin" pitchFamily="2" charset="-78"/>
                        </a:rPr>
                        <a:t>(</a:t>
                      </a:r>
                      <a:r>
                        <a:rPr lang="fa-IR" sz="1200" b="1" dirty="0">
                          <a:cs typeface="B Nazanin" pitchFamily="2" charset="-78"/>
                        </a:rPr>
                        <a:t>26</a:t>
                      </a:r>
                      <a:r>
                        <a:rPr lang="en-US" sz="1200" b="1" dirty="0">
                          <a:cs typeface="B Nazanin" pitchFamily="2" charset="-78"/>
                        </a:rPr>
                        <a:t>/</a:t>
                      </a:r>
                      <a:r>
                        <a:rPr lang="fa-IR" sz="1200" b="1" dirty="0">
                          <a:cs typeface="B Nazanin" pitchFamily="2" charset="-78"/>
                        </a:rPr>
                        <a:t>88</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CCFFFF"/>
                    </a:solidFill>
                  </a:tcPr>
                </a:tc>
                <a:tc>
                  <a:txBody>
                    <a:bodyPr/>
                    <a:lstStyle/>
                    <a:p>
                      <a:pPr marL="0" marR="0" algn="ctr" rtl="0">
                        <a:lnSpc>
                          <a:spcPct val="150000"/>
                        </a:lnSpc>
                        <a:spcBef>
                          <a:spcPts val="0"/>
                        </a:spcBef>
                        <a:spcAft>
                          <a:spcPts val="0"/>
                        </a:spcAft>
                      </a:pPr>
                      <a:r>
                        <a:rPr lang="en-US" sz="1200" b="1" dirty="0">
                          <a:cs typeface="B Nazanin" pitchFamily="2" charset="-78"/>
                        </a:rPr>
                        <a:t>&lt;</a:t>
                      </a:r>
                      <a:r>
                        <a:rPr lang="fa-IR" sz="1200" b="1" dirty="0">
                          <a:cs typeface="B Nazanin" pitchFamily="2" charset="-78"/>
                        </a:rPr>
                        <a:t>0</a:t>
                      </a:r>
                      <a:r>
                        <a:rPr lang="en-US" sz="1200" b="1" dirty="0">
                          <a:cs typeface="B Nazanin" pitchFamily="2" charset="-78"/>
                        </a:rPr>
                        <a:t>/</a:t>
                      </a:r>
                      <a:r>
                        <a:rPr lang="fa-IR" sz="1200" b="1" dirty="0">
                          <a:cs typeface="B Nazanin" pitchFamily="2" charset="-78"/>
                        </a:rPr>
                        <a:t>0001</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ctr" rtl="0">
                        <a:lnSpc>
                          <a:spcPct val="150000"/>
                        </a:lnSpc>
                        <a:spcBef>
                          <a:spcPts val="0"/>
                        </a:spcBef>
                        <a:spcAft>
                          <a:spcPts val="0"/>
                        </a:spcAft>
                      </a:pPr>
                      <a:r>
                        <a:rPr lang="fa-IR" sz="1200" b="1" dirty="0">
                          <a:cs typeface="B Nazanin" pitchFamily="2" charset="-78"/>
                        </a:rPr>
                        <a:t>129</a:t>
                      </a:r>
                      <a:r>
                        <a:rPr lang="en-US" sz="1200" b="1" dirty="0">
                          <a:cs typeface="B Nazanin" pitchFamily="2" charset="-78"/>
                        </a:rPr>
                        <a:t>/</a:t>
                      </a:r>
                      <a:r>
                        <a:rPr lang="fa-IR" sz="1200" b="1" dirty="0">
                          <a:cs typeface="B Nazanin" pitchFamily="2" charset="-78"/>
                        </a:rPr>
                        <a:t>02</a:t>
                      </a:r>
                      <a:r>
                        <a:rPr lang="en-US" sz="1200" b="1" dirty="0">
                          <a:cs typeface="B Nazanin" pitchFamily="2" charset="-78"/>
                        </a:rPr>
                        <a:t>(</a:t>
                      </a:r>
                      <a:r>
                        <a:rPr lang="fa-IR" sz="1200" b="1" dirty="0">
                          <a:cs typeface="B Nazanin" pitchFamily="2" charset="-78"/>
                        </a:rPr>
                        <a:t>20</a:t>
                      </a:r>
                      <a:r>
                        <a:rPr lang="en-US" sz="1200" b="1" dirty="0">
                          <a:cs typeface="B Nazanin" pitchFamily="2" charset="-78"/>
                        </a:rPr>
                        <a:t>/</a:t>
                      </a:r>
                      <a:r>
                        <a:rPr lang="fa-IR" sz="1200" b="1" dirty="0">
                          <a:cs typeface="B Nazanin" pitchFamily="2" charset="-78"/>
                        </a:rPr>
                        <a:t>19</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ctr" rtl="0">
                        <a:lnSpc>
                          <a:spcPct val="150000"/>
                        </a:lnSpc>
                        <a:spcBef>
                          <a:spcPts val="0"/>
                        </a:spcBef>
                        <a:spcAft>
                          <a:spcPts val="0"/>
                        </a:spcAft>
                      </a:pPr>
                      <a:r>
                        <a:rPr lang="fa-IR" sz="1200" b="1" dirty="0">
                          <a:cs typeface="B Nazanin" pitchFamily="2" charset="-78"/>
                        </a:rPr>
                        <a:t>141</a:t>
                      </a:r>
                      <a:r>
                        <a:rPr lang="en-US" sz="1200" b="1" dirty="0">
                          <a:cs typeface="B Nazanin" pitchFamily="2" charset="-78"/>
                        </a:rPr>
                        <a:t>/</a:t>
                      </a:r>
                      <a:r>
                        <a:rPr lang="fa-IR" sz="1200" b="1" dirty="0">
                          <a:cs typeface="B Nazanin" pitchFamily="2" charset="-78"/>
                        </a:rPr>
                        <a:t>75</a:t>
                      </a:r>
                      <a:r>
                        <a:rPr lang="en-US" sz="1200" b="1" dirty="0">
                          <a:cs typeface="B Nazanin" pitchFamily="2" charset="-78"/>
                        </a:rPr>
                        <a:t>(</a:t>
                      </a:r>
                      <a:r>
                        <a:rPr lang="fa-IR" sz="1200" b="1" dirty="0">
                          <a:cs typeface="B Nazanin" pitchFamily="2" charset="-78"/>
                        </a:rPr>
                        <a:t>25</a:t>
                      </a:r>
                      <a:r>
                        <a:rPr lang="en-US" sz="1200" b="1" dirty="0">
                          <a:cs typeface="B Nazanin" pitchFamily="2" charset="-78"/>
                        </a:rPr>
                        <a:t>/</a:t>
                      </a:r>
                      <a:r>
                        <a:rPr lang="fa-IR" sz="1200" b="1" dirty="0">
                          <a:cs typeface="B Nazanin" pitchFamily="2" charset="-78"/>
                        </a:rPr>
                        <a:t>36</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l" rtl="0">
                        <a:lnSpc>
                          <a:spcPct val="150000"/>
                        </a:lnSpc>
                        <a:spcBef>
                          <a:spcPts val="0"/>
                        </a:spcBef>
                        <a:spcAft>
                          <a:spcPts val="0"/>
                        </a:spcAft>
                      </a:pPr>
                      <a:r>
                        <a:rPr lang="en-US" sz="1200" b="1" dirty="0">
                          <a:cs typeface="B Nazanin" pitchFamily="2" charset="-78"/>
                        </a:rPr>
                        <a:t>SBP</a:t>
                      </a:r>
                      <a:endParaRPr lang="en-US" sz="1200" b="1" dirty="0">
                        <a:latin typeface="Calibri"/>
                        <a:ea typeface="Times New Roman"/>
                        <a:cs typeface="B Nazanin" pitchFamily="2" charset="-78"/>
                      </a:endParaRPr>
                    </a:p>
                  </a:txBody>
                  <a:tcPr marL="42333" marR="42333" marT="0" marB="0" anchor="ctr">
                    <a:solidFill>
                      <a:schemeClr val="bg1"/>
                    </a:solidFill>
                  </a:tcPr>
                </a:tc>
              </a:tr>
              <a:tr h="300567">
                <a:tc>
                  <a:txBody>
                    <a:bodyPr/>
                    <a:lstStyle/>
                    <a:p>
                      <a:pPr marL="0" marR="0" algn="ctr" rtl="0">
                        <a:lnSpc>
                          <a:spcPct val="150000"/>
                        </a:lnSpc>
                        <a:spcBef>
                          <a:spcPts val="0"/>
                        </a:spcBef>
                        <a:spcAft>
                          <a:spcPts val="0"/>
                        </a:spcAft>
                      </a:pPr>
                      <a:r>
                        <a:rPr lang="fa-IR" sz="1200" b="1">
                          <a:cs typeface="B Nazanin" pitchFamily="2" charset="-78"/>
                        </a:rPr>
                        <a:t>0</a:t>
                      </a:r>
                      <a:r>
                        <a:rPr lang="en-US" sz="1200" b="1">
                          <a:cs typeface="B Nazanin" pitchFamily="2" charset="-78"/>
                        </a:rPr>
                        <a:t>/</a:t>
                      </a:r>
                      <a:r>
                        <a:rPr lang="fa-IR" sz="1200" b="1">
                          <a:cs typeface="B Nazanin" pitchFamily="2" charset="-78"/>
                        </a:rPr>
                        <a:t>079</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a:cs typeface="B Nazanin" pitchFamily="2" charset="-78"/>
                        </a:rPr>
                        <a:t>81</a:t>
                      </a:r>
                      <a:r>
                        <a:rPr lang="en-US" sz="1200" b="1">
                          <a:cs typeface="B Nazanin" pitchFamily="2" charset="-78"/>
                        </a:rPr>
                        <a:t>/</a:t>
                      </a:r>
                      <a:r>
                        <a:rPr lang="fa-IR" sz="1200" b="1">
                          <a:cs typeface="B Nazanin" pitchFamily="2" charset="-78"/>
                        </a:rPr>
                        <a:t>69</a:t>
                      </a:r>
                      <a:r>
                        <a:rPr lang="en-US" sz="1200" b="1">
                          <a:cs typeface="B Nazanin" pitchFamily="2" charset="-78"/>
                        </a:rPr>
                        <a:t>(</a:t>
                      </a:r>
                      <a:r>
                        <a:rPr lang="fa-IR" sz="1200" b="1">
                          <a:cs typeface="B Nazanin" pitchFamily="2" charset="-78"/>
                        </a:rPr>
                        <a:t>10</a:t>
                      </a:r>
                      <a:r>
                        <a:rPr lang="en-US" sz="1200" b="1">
                          <a:cs typeface="B Nazanin" pitchFamily="2" charset="-78"/>
                        </a:rPr>
                        <a:t>/</a:t>
                      </a:r>
                      <a:r>
                        <a:rPr lang="fa-IR" sz="1200" b="1">
                          <a:cs typeface="B Nazanin" pitchFamily="2" charset="-78"/>
                        </a:rPr>
                        <a:t>75</a:t>
                      </a:r>
                      <a:r>
                        <a:rPr lang="en-US" sz="1200" b="1">
                          <a:cs typeface="B Nazanin" pitchFamily="2" charset="-78"/>
                        </a:rPr>
                        <a:t>)</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a:cs typeface="B Nazanin" pitchFamily="2" charset="-78"/>
                        </a:rPr>
                        <a:t>83</a:t>
                      </a:r>
                      <a:r>
                        <a:rPr lang="en-US" sz="1200" b="1">
                          <a:cs typeface="B Nazanin" pitchFamily="2" charset="-78"/>
                        </a:rPr>
                        <a:t>/</a:t>
                      </a:r>
                      <a:r>
                        <a:rPr lang="fa-IR" sz="1200" b="1">
                          <a:cs typeface="B Nazanin" pitchFamily="2" charset="-78"/>
                        </a:rPr>
                        <a:t>32</a:t>
                      </a:r>
                      <a:r>
                        <a:rPr lang="en-US" sz="1200" b="1">
                          <a:cs typeface="B Nazanin" pitchFamily="2" charset="-78"/>
                        </a:rPr>
                        <a:t>(</a:t>
                      </a:r>
                      <a:r>
                        <a:rPr lang="fa-IR" sz="1200" b="1">
                          <a:cs typeface="B Nazanin" pitchFamily="2" charset="-78"/>
                        </a:rPr>
                        <a:t>13</a:t>
                      </a:r>
                      <a:r>
                        <a:rPr lang="en-US" sz="1200" b="1">
                          <a:cs typeface="B Nazanin" pitchFamily="2" charset="-78"/>
                        </a:rPr>
                        <a:t>/</a:t>
                      </a:r>
                      <a:r>
                        <a:rPr lang="fa-IR" sz="1200" b="1">
                          <a:cs typeface="B Nazanin" pitchFamily="2" charset="-78"/>
                        </a:rPr>
                        <a:t>93</a:t>
                      </a:r>
                      <a:r>
                        <a:rPr lang="en-US" sz="1200" b="1">
                          <a:cs typeface="B Nazanin" pitchFamily="2" charset="-78"/>
                        </a:rPr>
                        <a:t>)</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en-US" sz="1200" b="1" dirty="0">
                          <a:cs typeface="B Nazanin" pitchFamily="2" charset="-78"/>
                        </a:rPr>
                        <a:t>&lt;</a:t>
                      </a:r>
                      <a:r>
                        <a:rPr lang="fa-IR" sz="1200" b="1" dirty="0">
                          <a:cs typeface="B Nazanin" pitchFamily="2" charset="-78"/>
                        </a:rPr>
                        <a:t>0</a:t>
                      </a:r>
                      <a:r>
                        <a:rPr lang="en-US" sz="1200" b="1" dirty="0">
                          <a:cs typeface="B Nazanin" pitchFamily="2" charset="-78"/>
                        </a:rPr>
                        <a:t>/</a:t>
                      </a:r>
                      <a:r>
                        <a:rPr lang="fa-IR" sz="1200" b="1" dirty="0">
                          <a:cs typeface="B Nazanin" pitchFamily="2" charset="-78"/>
                        </a:rPr>
                        <a:t>0001</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ctr" rtl="0">
                        <a:lnSpc>
                          <a:spcPct val="150000"/>
                        </a:lnSpc>
                        <a:spcBef>
                          <a:spcPts val="0"/>
                        </a:spcBef>
                        <a:spcAft>
                          <a:spcPts val="0"/>
                        </a:spcAft>
                      </a:pPr>
                      <a:r>
                        <a:rPr lang="fa-IR" sz="1200" b="1" dirty="0">
                          <a:cs typeface="B Nazanin" pitchFamily="2" charset="-78"/>
                        </a:rPr>
                        <a:t>81</a:t>
                      </a:r>
                      <a:r>
                        <a:rPr lang="en-US" sz="1200" b="1" dirty="0">
                          <a:cs typeface="B Nazanin" pitchFamily="2" charset="-78"/>
                        </a:rPr>
                        <a:t>/</a:t>
                      </a:r>
                      <a:r>
                        <a:rPr lang="fa-IR" sz="1200" b="1" dirty="0">
                          <a:cs typeface="B Nazanin" pitchFamily="2" charset="-78"/>
                        </a:rPr>
                        <a:t>12</a:t>
                      </a:r>
                      <a:r>
                        <a:rPr lang="en-US" sz="1200" b="1" dirty="0">
                          <a:cs typeface="B Nazanin" pitchFamily="2" charset="-78"/>
                        </a:rPr>
                        <a:t>(</a:t>
                      </a:r>
                      <a:r>
                        <a:rPr lang="fa-IR" sz="1200" b="1" dirty="0">
                          <a:cs typeface="B Nazanin" pitchFamily="2" charset="-78"/>
                        </a:rPr>
                        <a:t>10</a:t>
                      </a:r>
                      <a:r>
                        <a:rPr lang="en-US" sz="1200" b="1" dirty="0">
                          <a:cs typeface="B Nazanin" pitchFamily="2" charset="-78"/>
                        </a:rPr>
                        <a:t>/</a:t>
                      </a:r>
                      <a:r>
                        <a:rPr lang="fa-IR" sz="1200" b="1" dirty="0">
                          <a:cs typeface="B Nazanin" pitchFamily="2" charset="-78"/>
                        </a:rPr>
                        <a:t>54</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ctr" rtl="0">
                        <a:lnSpc>
                          <a:spcPct val="150000"/>
                        </a:lnSpc>
                        <a:spcBef>
                          <a:spcPts val="0"/>
                        </a:spcBef>
                        <a:spcAft>
                          <a:spcPts val="0"/>
                        </a:spcAft>
                      </a:pPr>
                      <a:r>
                        <a:rPr lang="fa-IR" sz="1200" b="1" dirty="0">
                          <a:cs typeface="B Nazanin" pitchFamily="2" charset="-78"/>
                        </a:rPr>
                        <a:t>84</a:t>
                      </a:r>
                      <a:r>
                        <a:rPr lang="en-US" sz="1200" b="1" dirty="0">
                          <a:cs typeface="B Nazanin" pitchFamily="2" charset="-78"/>
                        </a:rPr>
                        <a:t>/</a:t>
                      </a:r>
                      <a:r>
                        <a:rPr lang="fa-IR" sz="1200" b="1" dirty="0">
                          <a:cs typeface="B Nazanin" pitchFamily="2" charset="-78"/>
                        </a:rPr>
                        <a:t>53</a:t>
                      </a:r>
                      <a:r>
                        <a:rPr lang="en-US" sz="1200" b="1" dirty="0">
                          <a:cs typeface="B Nazanin" pitchFamily="2" charset="-78"/>
                        </a:rPr>
                        <a:t>(</a:t>
                      </a:r>
                      <a:r>
                        <a:rPr lang="fa-IR" sz="1200" b="1" dirty="0">
                          <a:cs typeface="B Nazanin" pitchFamily="2" charset="-78"/>
                        </a:rPr>
                        <a:t>13</a:t>
                      </a:r>
                      <a:r>
                        <a:rPr lang="en-US" sz="1200" b="1" dirty="0">
                          <a:cs typeface="B Nazanin" pitchFamily="2" charset="-78"/>
                        </a:rPr>
                        <a:t>/</a:t>
                      </a:r>
                      <a:r>
                        <a:rPr lang="fa-IR" sz="1200" b="1" dirty="0">
                          <a:cs typeface="B Nazanin" pitchFamily="2" charset="-78"/>
                        </a:rPr>
                        <a:t>07</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l" rtl="0">
                        <a:lnSpc>
                          <a:spcPct val="150000"/>
                        </a:lnSpc>
                        <a:spcBef>
                          <a:spcPts val="0"/>
                        </a:spcBef>
                        <a:spcAft>
                          <a:spcPts val="0"/>
                        </a:spcAft>
                      </a:pPr>
                      <a:r>
                        <a:rPr lang="en-US" sz="1200" b="1" dirty="0">
                          <a:cs typeface="B Nazanin" pitchFamily="2" charset="-78"/>
                        </a:rPr>
                        <a:t>DBP</a:t>
                      </a:r>
                      <a:endParaRPr lang="en-US" sz="1200" b="1" dirty="0">
                        <a:latin typeface="Calibri"/>
                        <a:ea typeface="Times New Roman"/>
                        <a:cs typeface="B Nazanin" pitchFamily="2" charset="-78"/>
                      </a:endParaRPr>
                    </a:p>
                  </a:txBody>
                  <a:tcPr marL="42333" marR="42333" marT="0" marB="0" anchor="ctr">
                    <a:solidFill>
                      <a:schemeClr val="bg1"/>
                    </a:solidFill>
                  </a:tcPr>
                </a:tc>
              </a:tr>
              <a:tr h="300567">
                <a:tc>
                  <a:txBody>
                    <a:bodyPr/>
                    <a:lstStyle/>
                    <a:p>
                      <a:pPr marL="0" marR="0" algn="ctr" rtl="0">
                        <a:lnSpc>
                          <a:spcPct val="150000"/>
                        </a:lnSpc>
                        <a:spcBef>
                          <a:spcPts val="0"/>
                        </a:spcBef>
                        <a:spcAft>
                          <a:spcPts val="0"/>
                        </a:spcAft>
                      </a:pPr>
                      <a:r>
                        <a:rPr lang="en-US" sz="1200" b="1" dirty="0">
                          <a:cs typeface="B Nazanin" pitchFamily="2" charset="-78"/>
                        </a:rPr>
                        <a:t>&lt;</a:t>
                      </a:r>
                      <a:r>
                        <a:rPr lang="fa-IR" sz="1200" b="1" dirty="0">
                          <a:cs typeface="B Nazanin" pitchFamily="2" charset="-78"/>
                        </a:rPr>
                        <a:t>0</a:t>
                      </a:r>
                      <a:r>
                        <a:rPr lang="en-US" sz="1200" b="1" dirty="0">
                          <a:cs typeface="B Nazanin" pitchFamily="2" charset="-78"/>
                        </a:rPr>
                        <a:t>/</a:t>
                      </a:r>
                      <a:r>
                        <a:rPr lang="fa-IR" sz="1200" b="1" dirty="0">
                          <a:cs typeface="B Nazanin" pitchFamily="2" charset="-78"/>
                        </a:rPr>
                        <a:t>0001</a:t>
                      </a:r>
                      <a:endParaRPr lang="en-US" sz="1200" b="1" dirty="0">
                        <a:latin typeface="Calibri"/>
                        <a:ea typeface="Times New Roman"/>
                        <a:cs typeface="B Nazanin" pitchFamily="2" charset="-78"/>
                      </a:endParaRPr>
                    </a:p>
                  </a:txBody>
                  <a:tcPr marL="42333" marR="42333" marT="0" marB="0" anchor="ctr">
                    <a:solidFill>
                      <a:srgbClr val="CCFFFF"/>
                    </a:solidFill>
                  </a:tcPr>
                </a:tc>
                <a:tc>
                  <a:txBody>
                    <a:bodyPr/>
                    <a:lstStyle/>
                    <a:p>
                      <a:pPr marL="0" marR="0" algn="ctr" rtl="0">
                        <a:lnSpc>
                          <a:spcPct val="150000"/>
                        </a:lnSpc>
                        <a:spcBef>
                          <a:spcPts val="0"/>
                        </a:spcBef>
                        <a:spcAft>
                          <a:spcPts val="0"/>
                        </a:spcAft>
                      </a:pPr>
                      <a:r>
                        <a:rPr lang="fa-IR" sz="1200" b="1" dirty="0">
                          <a:cs typeface="B Nazanin" pitchFamily="2" charset="-78"/>
                        </a:rPr>
                        <a:t>148</a:t>
                      </a:r>
                      <a:r>
                        <a:rPr lang="en-US" sz="1200" b="1" dirty="0">
                          <a:cs typeface="B Nazanin" pitchFamily="2" charset="-78"/>
                        </a:rPr>
                        <a:t>(</a:t>
                      </a:r>
                      <a:r>
                        <a:rPr lang="fa-IR" sz="1200" b="1" dirty="0">
                          <a:cs typeface="B Nazanin" pitchFamily="2" charset="-78"/>
                        </a:rPr>
                        <a:t>58</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CCFFFF"/>
                    </a:solidFill>
                  </a:tcPr>
                </a:tc>
                <a:tc>
                  <a:txBody>
                    <a:bodyPr/>
                    <a:lstStyle/>
                    <a:p>
                      <a:pPr marL="0" marR="0" algn="ctr" rtl="0">
                        <a:lnSpc>
                          <a:spcPct val="150000"/>
                        </a:lnSpc>
                        <a:spcBef>
                          <a:spcPts val="0"/>
                        </a:spcBef>
                        <a:spcAft>
                          <a:spcPts val="0"/>
                        </a:spcAft>
                      </a:pPr>
                      <a:r>
                        <a:rPr lang="fa-IR" sz="1200" b="1" dirty="0">
                          <a:cs typeface="B Nazanin" pitchFamily="2" charset="-78"/>
                        </a:rPr>
                        <a:t>176</a:t>
                      </a:r>
                      <a:r>
                        <a:rPr lang="en-US" sz="1200" b="1" dirty="0">
                          <a:cs typeface="B Nazanin" pitchFamily="2" charset="-78"/>
                        </a:rPr>
                        <a:t>(</a:t>
                      </a:r>
                      <a:r>
                        <a:rPr lang="fa-IR" sz="1200" b="1" dirty="0">
                          <a:cs typeface="B Nazanin" pitchFamily="2" charset="-78"/>
                        </a:rPr>
                        <a:t>73</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CCFFFF"/>
                    </a:solidFill>
                  </a:tcPr>
                </a:tc>
                <a:tc>
                  <a:txBody>
                    <a:bodyPr/>
                    <a:lstStyle/>
                    <a:p>
                      <a:pPr marL="0" marR="0" algn="ctr" rtl="0">
                        <a:lnSpc>
                          <a:spcPct val="150000"/>
                        </a:lnSpc>
                        <a:spcBef>
                          <a:spcPts val="0"/>
                        </a:spcBef>
                        <a:spcAft>
                          <a:spcPts val="0"/>
                        </a:spcAft>
                      </a:pPr>
                      <a:r>
                        <a:rPr lang="en-US" sz="1200" b="1" dirty="0">
                          <a:cs typeface="B Nazanin" pitchFamily="2" charset="-78"/>
                        </a:rPr>
                        <a:t>&lt;</a:t>
                      </a:r>
                      <a:r>
                        <a:rPr lang="fa-IR" sz="1200" b="1" dirty="0">
                          <a:cs typeface="B Nazanin" pitchFamily="2" charset="-78"/>
                        </a:rPr>
                        <a:t>0</a:t>
                      </a:r>
                      <a:r>
                        <a:rPr lang="en-US" sz="1200" b="1" dirty="0">
                          <a:cs typeface="B Nazanin" pitchFamily="2" charset="-78"/>
                        </a:rPr>
                        <a:t>/</a:t>
                      </a:r>
                      <a:r>
                        <a:rPr lang="fa-IR" sz="1200" b="1" dirty="0">
                          <a:cs typeface="B Nazanin" pitchFamily="2" charset="-78"/>
                        </a:rPr>
                        <a:t>0001</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ctr" rtl="0">
                        <a:lnSpc>
                          <a:spcPct val="150000"/>
                        </a:lnSpc>
                        <a:spcBef>
                          <a:spcPts val="0"/>
                        </a:spcBef>
                        <a:spcAft>
                          <a:spcPts val="0"/>
                        </a:spcAft>
                      </a:pPr>
                      <a:r>
                        <a:rPr lang="fa-IR" sz="1200" b="1" dirty="0">
                          <a:cs typeface="B Nazanin" pitchFamily="2" charset="-78"/>
                        </a:rPr>
                        <a:t>146</a:t>
                      </a:r>
                      <a:r>
                        <a:rPr lang="en-US" sz="1200" b="1" dirty="0">
                          <a:cs typeface="B Nazanin" pitchFamily="2" charset="-78"/>
                        </a:rPr>
                        <a:t>(</a:t>
                      </a:r>
                      <a:r>
                        <a:rPr lang="fa-IR" sz="1200" b="1" dirty="0">
                          <a:cs typeface="B Nazanin" pitchFamily="2" charset="-78"/>
                        </a:rPr>
                        <a:t>58</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ctr" rtl="0">
                        <a:lnSpc>
                          <a:spcPct val="150000"/>
                        </a:lnSpc>
                        <a:spcBef>
                          <a:spcPts val="0"/>
                        </a:spcBef>
                        <a:spcAft>
                          <a:spcPts val="0"/>
                        </a:spcAft>
                      </a:pPr>
                      <a:r>
                        <a:rPr lang="fa-IR" sz="1200" b="1" dirty="0">
                          <a:cs typeface="B Nazanin" pitchFamily="2" charset="-78"/>
                        </a:rPr>
                        <a:t>170</a:t>
                      </a:r>
                      <a:r>
                        <a:rPr lang="en-US" sz="1200" b="1" dirty="0">
                          <a:cs typeface="B Nazanin" pitchFamily="2" charset="-78"/>
                        </a:rPr>
                        <a:t>(</a:t>
                      </a:r>
                      <a:r>
                        <a:rPr lang="fa-IR" sz="1200" b="1" dirty="0">
                          <a:cs typeface="B Nazanin" pitchFamily="2" charset="-78"/>
                        </a:rPr>
                        <a:t>68</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l" rtl="0">
                        <a:lnSpc>
                          <a:spcPct val="150000"/>
                        </a:lnSpc>
                        <a:spcBef>
                          <a:spcPts val="0"/>
                        </a:spcBef>
                        <a:spcAft>
                          <a:spcPts val="0"/>
                        </a:spcAft>
                      </a:pPr>
                      <a:r>
                        <a:rPr lang="fa-IR" sz="1400" b="1" dirty="0">
                          <a:cs typeface="B Nazanin" pitchFamily="2" charset="-78"/>
                        </a:rPr>
                        <a:t>قند خون ناشتا</a:t>
                      </a:r>
                      <a:endParaRPr lang="en-US" sz="1400" b="1" dirty="0">
                        <a:latin typeface="Calibri"/>
                        <a:ea typeface="Times New Roman"/>
                        <a:cs typeface="B Nazanin" pitchFamily="2" charset="-78"/>
                      </a:endParaRPr>
                    </a:p>
                  </a:txBody>
                  <a:tcPr marL="42333" marR="42333" marT="0" marB="0" anchor="ctr">
                    <a:solidFill>
                      <a:schemeClr val="bg1"/>
                    </a:solidFill>
                  </a:tcPr>
                </a:tc>
              </a:tr>
              <a:tr h="300567">
                <a:tc>
                  <a:txBody>
                    <a:bodyPr/>
                    <a:lstStyle/>
                    <a:p>
                      <a:pPr marL="0" marR="0" algn="ctr" rtl="0">
                        <a:lnSpc>
                          <a:spcPct val="150000"/>
                        </a:lnSpc>
                        <a:spcBef>
                          <a:spcPts val="0"/>
                        </a:spcBef>
                        <a:spcAft>
                          <a:spcPts val="0"/>
                        </a:spcAft>
                      </a:pPr>
                      <a:r>
                        <a:rPr lang="fa-IR" sz="1200" b="1">
                          <a:cs typeface="B Nazanin" pitchFamily="2" charset="-78"/>
                        </a:rPr>
                        <a:t>0</a:t>
                      </a:r>
                      <a:r>
                        <a:rPr lang="en-US" sz="1200" b="1">
                          <a:cs typeface="B Nazanin" pitchFamily="2" charset="-78"/>
                        </a:rPr>
                        <a:t>/</a:t>
                      </a:r>
                      <a:r>
                        <a:rPr lang="fa-IR" sz="1200" b="1">
                          <a:cs typeface="B Nazanin" pitchFamily="2" charset="-78"/>
                        </a:rPr>
                        <a:t>138</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a:cs typeface="B Nazanin" pitchFamily="2" charset="-78"/>
                        </a:rPr>
                        <a:t>80</a:t>
                      </a:r>
                      <a:r>
                        <a:rPr lang="en-US" sz="1200" b="1">
                          <a:cs typeface="B Nazanin" pitchFamily="2" charset="-78"/>
                        </a:rPr>
                        <a:t>/</a:t>
                      </a:r>
                      <a:r>
                        <a:rPr lang="fa-IR" sz="1200" b="1">
                          <a:cs typeface="B Nazanin" pitchFamily="2" charset="-78"/>
                        </a:rPr>
                        <a:t>02</a:t>
                      </a:r>
                      <a:r>
                        <a:rPr lang="en-US" sz="1200" b="1">
                          <a:cs typeface="B Nazanin" pitchFamily="2" charset="-78"/>
                        </a:rPr>
                        <a:t>(</a:t>
                      </a:r>
                      <a:r>
                        <a:rPr lang="fa-IR" sz="1200" b="1">
                          <a:cs typeface="B Nazanin" pitchFamily="2" charset="-78"/>
                        </a:rPr>
                        <a:t>11</a:t>
                      </a:r>
                      <a:r>
                        <a:rPr lang="en-US" sz="1200" b="1">
                          <a:cs typeface="B Nazanin" pitchFamily="2" charset="-78"/>
                        </a:rPr>
                        <a:t>/</a:t>
                      </a:r>
                      <a:r>
                        <a:rPr lang="fa-IR" sz="1200" b="1">
                          <a:cs typeface="B Nazanin" pitchFamily="2" charset="-78"/>
                        </a:rPr>
                        <a:t>47</a:t>
                      </a:r>
                      <a:r>
                        <a:rPr lang="en-US" sz="1200" b="1">
                          <a:cs typeface="B Nazanin" pitchFamily="2" charset="-78"/>
                        </a:rPr>
                        <a:t>)</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a:cs typeface="B Nazanin" pitchFamily="2" charset="-78"/>
                        </a:rPr>
                        <a:t>78</a:t>
                      </a:r>
                      <a:r>
                        <a:rPr lang="en-US" sz="1200" b="1">
                          <a:cs typeface="B Nazanin" pitchFamily="2" charset="-78"/>
                        </a:rPr>
                        <a:t>/</a:t>
                      </a:r>
                      <a:r>
                        <a:rPr lang="fa-IR" sz="1200" b="1">
                          <a:cs typeface="B Nazanin" pitchFamily="2" charset="-78"/>
                        </a:rPr>
                        <a:t>59</a:t>
                      </a:r>
                      <a:r>
                        <a:rPr lang="en-US" sz="1200" b="1">
                          <a:cs typeface="B Nazanin" pitchFamily="2" charset="-78"/>
                        </a:rPr>
                        <a:t>(</a:t>
                      </a:r>
                      <a:r>
                        <a:rPr lang="fa-IR" sz="1200" b="1">
                          <a:cs typeface="B Nazanin" pitchFamily="2" charset="-78"/>
                        </a:rPr>
                        <a:t>12</a:t>
                      </a:r>
                      <a:r>
                        <a:rPr lang="en-US" sz="1200" b="1">
                          <a:cs typeface="B Nazanin" pitchFamily="2" charset="-78"/>
                        </a:rPr>
                        <a:t>/</a:t>
                      </a:r>
                      <a:r>
                        <a:rPr lang="fa-IR" sz="1200" b="1">
                          <a:cs typeface="B Nazanin" pitchFamily="2" charset="-78"/>
                        </a:rPr>
                        <a:t>87</a:t>
                      </a:r>
                      <a:r>
                        <a:rPr lang="en-US" sz="1200" b="1">
                          <a:cs typeface="B Nazanin" pitchFamily="2" charset="-78"/>
                        </a:rPr>
                        <a:t>)</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a:cs typeface="B Nazanin" pitchFamily="2" charset="-78"/>
                        </a:rPr>
                        <a:t>0</a:t>
                      </a:r>
                      <a:r>
                        <a:rPr lang="en-US" sz="1200" b="1">
                          <a:cs typeface="B Nazanin" pitchFamily="2" charset="-78"/>
                        </a:rPr>
                        <a:t>/</a:t>
                      </a:r>
                      <a:r>
                        <a:rPr lang="fa-IR" sz="1200" b="1">
                          <a:cs typeface="B Nazanin" pitchFamily="2" charset="-78"/>
                        </a:rPr>
                        <a:t>447</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a:cs typeface="B Nazanin" pitchFamily="2" charset="-78"/>
                        </a:rPr>
                        <a:t>79</a:t>
                      </a:r>
                      <a:r>
                        <a:rPr lang="en-US" sz="1200" b="1">
                          <a:cs typeface="B Nazanin" pitchFamily="2" charset="-78"/>
                        </a:rPr>
                        <a:t>/</a:t>
                      </a:r>
                      <a:r>
                        <a:rPr lang="fa-IR" sz="1200" b="1">
                          <a:cs typeface="B Nazanin" pitchFamily="2" charset="-78"/>
                        </a:rPr>
                        <a:t>96</a:t>
                      </a:r>
                      <a:r>
                        <a:rPr lang="en-US" sz="1200" b="1">
                          <a:cs typeface="B Nazanin" pitchFamily="2" charset="-78"/>
                        </a:rPr>
                        <a:t>(</a:t>
                      </a:r>
                      <a:r>
                        <a:rPr lang="fa-IR" sz="1200" b="1">
                          <a:cs typeface="B Nazanin" pitchFamily="2" charset="-78"/>
                        </a:rPr>
                        <a:t>11</a:t>
                      </a:r>
                      <a:r>
                        <a:rPr lang="en-US" sz="1200" b="1">
                          <a:cs typeface="B Nazanin" pitchFamily="2" charset="-78"/>
                        </a:rPr>
                        <a:t>/</a:t>
                      </a:r>
                      <a:r>
                        <a:rPr lang="fa-IR" sz="1200" b="1">
                          <a:cs typeface="B Nazanin" pitchFamily="2" charset="-78"/>
                        </a:rPr>
                        <a:t>55</a:t>
                      </a:r>
                      <a:r>
                        <a:rPr lang="en-US" sz="1200" b="1">
                          <a:cs typeface="B Nazanin" pitchFamily="2" charset="-78"/>
                        </a:rPr>
                        <a:t>)</a:t>
                      </a:r>
                      <a:endParaRPr lang="en-US" sz="1200" b="1">
                        <a:latin typeface="Calibri"/>
                        <a:ea typeface="Times New Roman"/>
                        <a:cs typeface="B Nazanin" pitchFamily="2" charset="-78"/>
                      </a:endParaRPr>
                    </a:p>
                  </a:txBody>
                  <a:tcPr marL="42333" marR="42333" marT="0" marB="0" anchor="ctr"/>
                </a:tc>
                <a:tc>
                  <a:txBody>
                    <a:bodyPr/>
                    <a:lstStyle/>
                    <a:p>
                      <a:pPr marL="0" marR="0" algn="ctr" rtl="0">
                        <a:lnSpc>
                          <a:spcPct val="150000"/>
                        </a:lnSpc>
                        <a:spcBef>
                          <a:spcPts val="0"/>
                        </a:spcBef>
                        <a:spcAft>
                          <a:spcPts val="0"/>
                        </a:spcAft>
                      </a:pPr>
                      <a:r>
                        <a:rPr lang="fa-IR" sz="1200" b="1">
                          <a:cs typeface="B Nazanin" pitchFamily="2" charset="-78"/>
                        </a:rPr>
                        <a:t>79</a:t>
                      </a:r>
                      <a:r>
                        <a:rPr lang="en-US" sz="1200" b="1">
                          <a:cs typeface="B Nazanin" pitchFamily="2" charset="-78"/>
                        </a:rPr>
                        <a:t>/</a:t>
                      </a:r>
                      <a:r>
                        <a:rPr lang="fa-IR" sz="1200" b="1">
                          <a:cs typeface="B Nazanin" pitchFamily="2" charset="-78"/>
                        </a:rPr>
                        <a:t>35</a:t>
                      </a:r>
                      <a:r>
                        <a:rPr lang="en-US" sz="1200" b="1">
                          <a:cs typeface="B Nazanin" pitchFamily="2" charset="-78"/>
                        </a:rPr>
                        <a:t>(</a:t>
                      </a:r>
                      <a:r>
                        <a:rPr lang="fa-IR" sz="1200" b="1">
                          <a:cs typeface="B Nazanin" pitchFamily="2" charset="-78"/>
                        </a:rPr>
                        <a:t>12</a:t>
                      </a:r>
                      <a:r>
                        <a:rPr lang="en-US" sz="1200" b="1">
                          <a:cs typeface="B Nazanin" pitchFamily="2" charset="-78"/>
                        </a:rPr>
                        <a:t>/</a:t>
                      </a:r>
                      <a:r>
                        <a:rPr lang="fa-IR" sz="1200" b="1">
                          <a:cs typeface="B Nazanin" pitchFamily="2" charset="-78"/>
                        </a:rPr>
                        <a:t>12</a:t>
                      </a:r>
                      <a:r>
                        <a:rPr lang="en-US" sz="1200" b="1">
                          <a:cs typeface="B Nazanin" pitchFamily="2" charset="-78"/>
                        </a:rPr>
                        <a:t>)</a:t>
                      </a:r>
                      <a:endParaRPr lang="en-US" sz="1200" b="1">
                        <a:latin typeface="Calibri"/>
                        <a:ea typeface="Times New Roman"/>
                        <a:cs typeface="B Nazanin" pitchFamily="2" charset="-78"/>
                      </a:endParaRPr>
                    </a:p>
                  </a:txBody>
                  <a:tcPr marL="42333" marR="42333" marT="0" marB="0" anchor="ctr"/>
                </a:tc>
                <a:tc>
                  <a:txBody>
                    <a:bodyPr/>
                    <a:lstStyle/>
                    <a:p>
                      <a:pPr marL="0" marR="0" algn="l" rtl="0">
                        <a:lnSpc>
                          <a:spcPct val="150000"/>
                        </a:lnSpc>
                        <a:spcBef>
                          <a:spcPts val="0"/>
                        </a:spcBef>
                        <a:spcAft>
                          <a:spcPts val="0"/>
                        </a:spcAft>
                      </a:pPr>
                      <a:r>
                        <a:rPr lang="fa-IR" sz="1400" b="1" dirty="0">
                          <a:cs typeface="B Nazanin" pitchFamily="2" charset="-78"/>
                        </a:rPr>
                        <a:t>ضربان قلب</a:t>
                      </a:r>
                      <a:endParaRPr lang="en-US" sz="1400" b="1" dirty="0">
                        <a:latin typeface="Calibri"/>
                        <a:ea typeface="Times New Roman"/>
                        <a:cs typeface="B Nazanin" pitchFamily="2" charset="-78"/>
                      </a:endParaRPr>
                    </a:p>
                  </a:txBody>
                  <a:tcPr marL="42333" marR="42333" marT="0" marB="0" anchor="ctr">
                    <a:solidFill>
                      <a:schemeClr val="bg1"/>
                    </a:solidFill>
                  </a:tcPr>
                </a:tc>
              </a:tr>
              <a:tr h="300567">
                <a:tc>
                  <a:txBody>
                    <a:bodyPr/>
                    <a:lstStyle/>
                    <a:p>
                      <a:pPr marL="0" marR="0" algn="ctr" rtl="0">
                        <a:lnSpc>
                          <a:spcPct val="150000"/>
                        </a:lnSpc>
                        <a:spcBef>
                          <a:spcPts val="0"/>
                        </a:spcBef>
                        <a:spcAft>
                          <a:spcPts val="0"/>
                        </a:spcAft>
                      </a:pPr>
                      <a:r>
                        <a:rPr lang="en-US" sz="1200" b="1" dirty="0">
                          <a:cs typeface="B Nazanin" pitchFamily="2" charset="-78"/>
                        </a:rPr>
                        <a:t>&lt;</a:t>
                      </a:r>
                      <a:r>
                        <a:rPr lang="fa-IR" sz="1200" b="1" dirty="0">
                          <a:cs typeface="B Nazanin" pitchFamily="2" charset="-78"/>
                        </a:rPr>
                        <a:t>0</a:t>
                      </a:r>
                      <a:r>
                        <a:rPr lang="en-US" sz="1200" b="1" dirty="0">
                          <a:cs typeface="B Nazanin" pitchFamily="2" charset="-78"/>
                        </a:rPr>
                        <a:t>/</a:t>
                      </a:r>
                      <a:r>
                        <a:rPr lang="fa-IR" sz="1200" b="1" dirty="0">
                          <a:cs typeface="B Nazanin" pitchFamily="2" charset="-78"/>
                        </a:rPr>
                        <a:t>0001</a:t>
                      </a:r>
                      <a:endParaRPr lang="en-US" sz="1200" b="1" dirty="0">
                        <a:latin typeface="Calibri"/>
                        <a:ea typeface="Times New Roman"/>
                        <a:cs typeface="B Nazanin" pitchFamily="2" charset="-78"/>
                      </a:endParaRPr>
                    </a:p>
                  </a:txBody>
                  <a:tcPr marL="42333" marR="42333" marT="0" marB="0" anchor="ctr">
                    <a:solidFill>
                      <a:srgbClr val="CCFFFF"/>
                    </a:solidFill>
                  </a:tcPr>
                </a:tc>
                <a:tc>
                  <a:txBody>
                    <a:bodyPr/>
                    <a:lstStyle/>
                    <a:p>
                      <a:pPr marL="0" marR="0" algn="ctr" rtl="0">
                        <a:lnSpc>
                          <a:spcPct val="150000"/>
                        </a:lnSpc>
                        <a:spcBef>
                          <a:spcPts val="0"/>
                        </a:spcBef>
                        <a:spcAft>
                          <a:spcPts val="0"/>
                        </a:spcAft>
                      </a:pPr>
                      <a:r>
                        <a:rPr lang="fa-IR" sz="1200" b="1" dirty="0">
                          <a:cs typeface="B Nazanin" pitchFamily="2" charset="-78"/>
                        </a:rPr>
                        <a:t>67</a:t>
                      </a:r>
                      <a:r>
                        <a:rPr lang="en-US" sz="1200" b="1" dirty="0">
                          <a:cs typeface="B Nazanin" pitchFamily="2" charset="-78"/>
                        </a:rPr>
                        <a:t>/</a:t>
                      </a:r>
                      <a:r>
                        <a:rPr lang="fa-IR" sz="1200" b="1" dirty="0">
                          <a:cs typeface="B Nazanin" pitchFamily="2" charset="-78"/>
                        </a:rPr>
                        <a:t>04</a:t>
                      </a:r>
                      <a:r>
                        <a:rPr lang="en-US" sz="1200" b="1" dirty="0">
                          <a:cs typeface="B Nazanin" pitchFamily="2" charset="-78"/>
                        </a:rPr>
                        <a:t>(</a:t>
                      </a:r>
                      <a:r>
                        <a:rPr lang="fa-IR" sz="1200" b="1" dirty="0">
                          <a:cs typeface="B Nazanin" pitchFamily="2" charset="-78"/>
                        </a:rPr>
                        <a:t>11</a:t>
                      </a:r>
                      <a:r>
                        <a:rPr lang="en-US" sz="1200" b="1" dirty="0">
                          <a:cs typeface="B Nazanin" pitchFamily="2" charset="-78"/>
                        </a:rPr>
                        <a:t>/</a:t>
                      </a:r>
                      <a:r>
                        <a:rPr lang="fa-IR" sz="1200" b="1" dirty="0">
                          <a:cs typeface="B Nazanin" pitchFamily="2" charset="-78"/>
                        </a:rPr>
                        <a:t>22</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CCFFFF"/>
                    </a:solidFill>
                  </a:tcPr>
                </a:tc>
                <a:tc>
                  <a:txBody>
                    <a:bodyPr/>
                    <a:lstStyle/>
                    <a:p>
                      <a:pPr marL="0" marR="0" algn="ctr" rtl="0">
                        <a:lnSpc>
                          <a:spcPct val="150000"/>
                        </a:lnSpc>
                        <a:spcBef>
                          <a:spcPts val="0"/>
                        </a:spcBef>
                        <a:spcAft>
                          <a:spcPts val="0"/>
                        </a:spcAft>
                      </a:pPr>
                      <a:r>
                        <a:rPr lang="fa-IR" sz="1200" b="1" dirty="0">
                          <a:cs typeface="B Nazanin" pitchFamily="2" charset="-78"/>
                        </a:rPr>
                        <a:t>60</a:t>
                      </a:r>
                      <a:r>
                        <a:rPr lang="en-US" sz="1200" b="1" dirty="0">
                          <a:cs typeface="B Nazanin" pitchFamily="2" charset="-78"/>
                        </a:rPr>
                        <a:t>/</a:t>
                      </a:r>
                      <a:r>
                        <a:rPr lang="fa-IR" sz="1200" b="1" dirty="0">
                          <a:cs typeface="B Nazanin" pitchFamily="2" charset="-78"/>
                        </a:rPr>
                        <a:t>18</a:t>
                      </a:r>
                      <a:r>
                        <a:rPr lang="en-US" sz="1200" b="1" dirty="0">
                          <a:cs typeface="B Nazanin" pitchFamily="2" charset="-78"/>
                        </a:rPr>
                        <a:t>(</a:t>
                      </a:r>
                      <a:r>
                        <a:rPr lang="fa-IR" sz="1200" b="1" dirty="0">
                          <a:cs typeface="B Nazanin" pitchFamily="2" charset="-78"/>
                        </a:rPr>
                        <a:t>10</a:t>
                      </a:r>
                      <a:r>
                        <a:rPr lang="en-US" sz="1200" b="1" dirty="0">
                          <a:cs typeface="B Nazanin" pitchFamily="2" charset="-78"/>
                        </a:rPr>
                        <a:t>/</a:t>
                      </a:r>
                      <a:r>
                        <a:rPr lang="fa-IR" sz="1200" b="1" dirty="0">
                          <a:cs typeface="B Nazanin" pitchFamily="2" charset="-78"/>
                        </a:rPr>
                        <a:t>82</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CCFFFF"/>
                    </a:solidFill>
                  </a:tcPr>
                </a:tc>
                <a:tc>
                  <a:txBody>
                    <a:bodyPr/>
                    <a:lstStyle/>
                    <a:p>
                      <a:pPr marL="0" marR="0" algn="ctr" rtl="0">
                        <a:lnSpc>
                          <a:spcPct val="150000"/>
                        </a:lnSpc>
                        <a:spcBef>
                          <a:spcPts val="0"/>
                        </a:spcBef>
                        <a:spcAft>
                          <a:spcPts val="0"/>
                        </a:spcAft>
                      </a:pPr>
                      <a:r>
                        <a:rPr lang="en-US" sz="1200" b="1" dirty="0">
                          <a:cs typeface="B Nazanin" pitchFamily="2" charset="-78"/>
                        </a:rPr>
                        <a:t>&lt;</a:t>
                      </a:r>
                      <a:r>
                        <a:rPr lang="fa-IR" sz="1200" b="1" dirty="0">
                          <a:cs typeface="B Nazanin" pitchFamily="2" charset="-78"/>
                        </a:rPr>
                        <a:t>0</a:t>
                      </a:r>
                      <a:r>
                        <a:rPr lang="en-US" sz="1200" b="1" dirty="0">
                          <a:cs typeface="B Nazanin" pitchFamily="2" charset="-78"/>
                        </a:rPr>
                        <a:t>/</a:t>
                      </a:r>
                      <a:r>
                        <a:rPr lang="fa-IR" sz="1200" b="1" dirty="0">
                          <a:cs typeface="B Nazanin" pitchFamily="2" charset="-78"/>
                        </a:rPr>
                        <a:t>0001</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ctr" rtl="0">
                        <a:lnSpc>
                          <a:spcPct val="150000"/>
                        </a:lnSpc>
                        <a:spcBef>
                          <a:spcPts val="0"/>
                        </a:spcBef>
                        <a:spcAft>
                          <a:spcPts val="0"/>
                        </a:spcAft>
                      </a:pPr>
                      <a:r>
                        <a:rPr lang="fa-IR" sz="1200" b="1" dirty="0">
                          <a:cs typeface="B Nazanin" pitchFamily="2" charset="-78"/>
                        </a:rPr>
                        <a:t>66</a:t>
                      </a:r>
                      <a:r>
                        <a:rPr lang="en-US" sz="1200" b="1" dirty="0">
                          <a:cs typeface="B Nazanin" pitchFamily="2" charset="-78"/>
                        </a:rPr>
                        <a:t>/</a:t>
                      </a:r>
                      <a:r>
                        <a:rPr lang="fa-IR" sz="1200" b="1" dirty="0">
                          <a:cs typeface="B Nazanin" pitchFamily="2" charset="-78"/>
                        </a:rPr>
                        <a:t>79</a:t>
                      </a:r>
                      <a:r>
                        <a:rPr lang="en-US" sz="1200" b="1" dirty="0">
                          <a:cs typeface="B Nazanin" pitchFamily="2" charset="-78"/>
                        </a:rPr>
                        <a:t>(</a:t>
                      </a:r>
                      <a:r>
                        <a:rPr lang="fa-IR" sz="1200" b="1" dirty="0">
                          <a:cs typeface="B Nazanin" pitchFamily="2" charset="-78"/>
                        </a:rPr>
                        <a:t>11</a:t>
                      </a:r>
                      <a:r>
                        <a:rPr lang="en-US" sz="1200" b="1" dirty="0">
                          <a:cs typeface="B Nazanin" pitchFamily="2" charset="-78"/>
                        </a:rPr>
                        <a:t>/</a:t>
                      </a:r>
                      <a:r>
                        <a:rPr lang="fa-IR" sz="1200" b="1" dirty="0">
                          <a:cs typeface="B Nazanin" pitchFamily="2" charset="-78"/>
                        </a:rPr>
                        <a:t>64</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ctr" rtl="0">
                        <a:lnSpc>
                          <a:spcPct val="150000"/>
                        </a:lnSpc>
                        <a:spcBef>
                          <a:spcPts val="0"/>
                        </a:spcBef>
                        <a:spcAft>
                          <a:spcPts val="0"/>
                        </a:spcAft>
                      </a:pPr>
                      <a:r>
                        <a:rPr lang="fa-IR" sz="1200" b="1" dirty="0">
                          <a:cs typeface="B Nazanin" pitchFamily="2" charset="-78"/>
                        </a:rPr>
                        <a:t>63</a:t>
                      </a:r>
                      <a:r>
                        <a:rPr lang="en-US" sz="1200" b="1" dirty="0">
                          <a:cs typeface="B Nazanin" pitchFamily="2" charset="-78"/>
                        </a:rPr>
                        <a:t>/</a:t>
                      </a:r>
                      <a:r>
                        <a:rPr lang="fa-IR" sz="1200" b="1" dirty="0">
                          <a:cs typeface="B Nazanin" pitchFamily="2" charset="-78"/>
                        </a:rPr>
                        <a:t>64</a:t>
                      </a:r>
                      <a:r>
                        <a:rPr lang="en-US" sz="1200" b="1" dirty="0">
                          <a:cs typeface="B Nazanin" pitchFamily="2" charset="-78"/>
                        </a:rPr>
                        <a:t>(</a:t>
                      </a:r>
                      <a:r>
                        <a:rPr lang="fa-IR" sz="1200" b="1" dirty="0">
                          <a:cs typeface="B Nazanin" pitchFamily="2" charset="-78"/>
                        </a:rPr>
                        <a:t>10</a:t>
                      </a:r>
                      <a:r>
                        <a:rPr lang="en-US" sz="1200" b="1" dirty="0">
                          <a:cs typeface="B Nazanin" pitchFamily="2" charset="-78"/>
                        </a:rPr>
                        <a:t>/</a:t>
                      </a:r>
                      <a:r>
                        <a:rPr lang="fa-IR" sz="1200" b="1" dirty="0">
                          <a:cs typeface="B Nazanin" pitchFamily="2" charset="-78"/>
                        </a:rPr>
                        <a:t>30</a:t>
                      </a:r>
                      <a:r>
                        <a:rPr lang="en-US" sz="1200" b="1" dirty="0">
                          <a:cs typeface="B Nazanin" pitchFamily="2" charset="-78"/>
                        </a:rPr>
                        <a:t>)</a:t>
                      </a:r>
                      <a:endParaRPr lang="en-US" sz="1200" b="1" dirty="0">
                        <a:latin typeface="Calibri"/>
                        <a:ea typeface="Times New Roman"/>
                        <a:cs typeface="B Nazanin" pitchFamily="2" charset="-78"/>
                      </a:endParaRPr>
                    </a:p>
                  </a:txBody>
                  <a:tcPr marL="42333" marR="42333" marT="0" marB="0" anchor="ctr">
                    <a:solidFill>
                      <a:srgbClr val="FFFF66"/>
                    </a:solidFill>
                  </a:tcPr>
                </a:tc>
                <a:tc>
                  <a:txBody>
                    <a:bodyPr/>
                    <a:lstStyle/>
                    <a:p>
                      <a:pPr marL="0" marR="0" algn="l" rtl="0">
                        <a:lnSpc>
                          <a:spcPct val="150000"/>
                        </a:lnSpc>
                        <a:spcBef>
                          <a:spcPts val="0"/>
                        </a:spcBef>
                        <a:spcAft>
                          <a:spcPts val="0"/>
                        </a:spcAft>
                      </a:pPr>
                      <a:r>
                        <a:rPr lang="ar-SA" sz="1400" b="1" dirty="0">
                          <a:cs typeface="B Nazanin" pitchFamily="2" charset="-78"/>
                        </a:rPr>
                        <a:t>کلیرانس کلیه</a:t>
                      </a:r>
                      <a:endParaRPr lang="en-US" sz="1400" b="1" dirty="0">
                        <a:latin typeface="Calibri"/>
                        <a:ea typeface="Times New Roman"/>
                        <a:cs typeface="B Nazanin" pitchFamily="2" charset="-78"/>
                      </a:endParaRPr>
                    </a:p>
                  </a:txBody>
                  <a:tcPr marL="42333" marR="42333" marT="0" marB="0" anchor="ctr">
                    <a:solidFill>
                      <a:schemeClr val="bg1"/>
                    </a:solidFill>
                  </a:tcPr>
                </a:tc>
              </a:tr>
            </a:tbl>
          </a:graphicData>
        </a:graphic>
      </p:graphicFrame>
    </p:spTree>
    <p:extLst>
      <p:ext uri="{BB962C8B-B14F-4D97-AF65-F5344CB8AC3E}">
        <p14:creationId xmlns="" xmlns:p14="http://schemas.microsoft.com/office/powerpoint/2010/main" val="3005342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Title 1"/>
          <p:cNvSpPr>
            <a:spLocks noGrp="1"/>
          </p:cNvSpPr>
          <p:nvPr>
            <p:ph type="title"/>
          </p:nvPr>
        </p:nvSpPr>
        <p:spPr>
          <a:xfrm>
            <a:off x="2514600" y="609600"/>
            <a:ext cx="5257800" cy="609600"/>
          </a:xfrm>
          <a:effectLst>
            <a:outerShdw blurRad="50800" dist="50800" dir="5400000" algn="ctr" rotWithShape="0">
              <a:srgbClr val="C00000"/>
            </a:outerShdw>
          </a:effectLst>
        </p:spPr>
        <p:txBody>
          <a:bodyPr>
            <a:normAutofit fontScale="90000"/>
          </a:bodyPr>
          <a:lstStyle/>
          <a:p>
            <a:pPr algn="ctr"/>
            <a:r>
              <a:rPr lang="fa-IR" sz="3600" b="1" dirty="0" smtClean="0">
                <a:solidFill>
                  <a:srgbClr val="C00000"/>
                </a:solidFill>
                <a:effectLst/>
                <a:latin typeface="Times New Roman" pitchFamily="18" charset="0"/>
                <a:cs typeface="B Titr" pitchFamily="2" charset="-78"/>
              </a:rPr>
              <a:t>بیان مسئله</a:t>
            </a:r>
            <a:endParaRPr lang="en-US" sz="3600" b="1" dirty="0">
              <a:solidFill>
                <a:srgbClr val="C00000"/>
              </a:solidFill>
              <a:effectLst/>
              <a:latin typeface="Times New Roman" pitchFamily="18" charset="0"/>
              <a:cs typeface="B Titr" pitchFamily="2" charset="-78"/>
            </a:endParaRPr>
          </a:p>
        </p:txBody>
      </p:sp>
      <p:sp>
        <p:nvSpPr>
          <p:cNvPr id="5" name="Content Placeholder 4"/>
          <p:cNvSpPr>
            <a:spLocks noGrp="1"/>
          </p:cNvSpPr>
          <p:nvPr>
            <p:ph idx="1"/>
          </p:nvPr>
        </p:nvSpPr>
        <p:spPr>
          <a:xfrm>
            <a:off x="1752600" y="1752600"/>
            <a:ext cx="7117080" cy="4800600"/>
          </a:xfrm>
        </p:spPr>
        <p:txBody>
          <a:bodyPr>
            <a:normAutofit/>
          </a:bodyPr>
          <a:lstStyle/>
          <a:p>
            <a:pPr algn="justLow" rtl="1">
              <a:buClr>
                <a:srgbClr val="C00000"/>
              </a:buClr>
              <a:buFont typeface="Wingdings" pitchFamily="2" charset="2"/>
              <a:buChar char="§"/>
            </a:pPr>
            <a:r>
              <a:rPr lang="fa-IR" sz="1800" b="1" dirty="0" smtClean="0">
                <a:cs typeface="B Koodak" pitchFamily="2" charset="-78"/>
              </a:rPr>
              <a:t> بالا بودن شیوع </a:t>
            </a:r>
            <a:r>
              <a:rPr lang="fa-IR" sz="1800" b="1" dirty="0" smtClean="0">
                <a:solidFill>
                  <a:srgbClr val="FF0000"/>
                </a:solidFill>
                <a:cs typeface="B Koodak" pitchFamily="2" charset="-78"/>
              </a:rPr>
              <a:t>دیابت و </a:t>
            </a:r>
            <a:r>
              <a:rPr lang="fa-IR" sz="1800" b="1" dirty="0" smtClean="0">
                <a:solidFill>
                  <a:srgbClr val="FF0000"/>
                </a:solidFill>
                <a:cs typeface="B Koodak" pitchFamily="2" charset="-78"/>
              </a:rPr>
              <a:t>بیماری های </a:t>
            </a:r>
            <a:r>
              <a:rPr lang="fa-IR" sz="1800" b="1" dirty="0" smtClean="0">
                <a:solidFill>
                  <a:srgbClr val="FF0000"/>
                </a:solidFill>
                <a:cs typeface="B Koodak" pitchFamily="2" charset="-78"/>
              </a:rPr>
              <a:t>قلبی عروقی </a:t>
            </a:r>
            <a:r>
              <a:rPr lang="fa-IR" sz="1800" b="1" dirty="0" smtClean="0">
                <a:cs typeface="B Koodak" pitchFamily="2" charset="-78"/>
              </a:rPr>
              <a:t>در ایران </a:t>
            </a:r>
            <a:r>
              <a:rPr lang="en-US" sz="1800" b="1" dirty="0" smtClean="0">
                <a:cs typeface="B Koodak" pitchFamily="2" charset="-78"/>
              </a:rPr>
              <a:t>.</a:t>
            </a:r>
            <a:endParaRPr lang="fa-IR" sz="1800" b="1" dirty="0" smtClean="0">
              <a:cs typeface="B Koodak" pitchFamily="2" charset="-78"/>
            </a:endParaRPr>
          </a:p>
          <a:p>
            <a:pPr algn="justLow" rtl="1">
              <a:buClr>
                <a:srgbClr val="C00000"/>
              </a:buClr>
              <a:buFont typeface="Wingdings" pitchFamily="2" charset="2"/>
              <a:buChar char="§"/>
            </a:pPr>
            <a:endParaRPr lang="en-US" sz="1800" b="1" dirty="0" smtClean="0">
              <a:cs typeface="B Koodak" pitchFamily="2" charset="-78"/>
            </a:endParaRPr>
          </a:p>
          <a:p>
            <a:pPr lvl="0" algn="justLow" rtl="1">
              <a:buClr>
                <a:srgbClr val="C00000"/>
              </a:buClr>
              <a:buFont typeface="Wingdings" pitchFamily="2" charset="2"/>
              <a:buChar char="§"/>
            </a:pPr>
            <a:r>
              <a:rPr lang="fa-IR" sz="1800" b="1" dirty="0" smtClean="0">
                <a:cs typeface="B Koodak" pitchFamily="2" charset="-78"/>
              </a:rPr>
              <a:t>بالا بودن شیوع </a:t>
            </a:r>
            <a:r>
              <a:rPr lang="fa-IR" sz="1800" b="1" dirty="0" smtClean="0">
                <a:solidFill>
                  <a:srgbClr val="FF0000"/>
                </a:solidFill>
                <a:cs typeface="B Koodak" pitchFamily="2" charset="-78"/>
              </a:rPr>
              <a:t>فاکتورهای خطر بیماریهای قلبی  عروقی </a:t>
            </a:r>
            <a:r>
              <a:rPr lang="fa-IR" sz="1800" b="1" dirty="0" smtClean="0">
                <a:cs typeface="B Koodak" pitchFamily="2" charset="-78"/>
              </a:rPr>
              <a:t>در ایران</a:t>
            </a:r>
            <a:r>
              <a:rPr lang="en-US" sz="1800" b="1" dirty="0" smtClean="0">
                <a:cs typeface="B Koodak" pitchFamily="2" charset="-78"/>
              </a:rPr>
              <a:t>.</a:t>
            </a:r>
            <a:r>
              <a:rPr lang="fa-IR" sz="1800" b="1" dirty="0" smtClean="0">
                <a:cs typeface="B Koodak" pitchFamily="2" charset="-78"/>
              </a:rPr>
              <a:t> </a:t>
            </a:r>
          </a:p>
          <a:p>
            <a:pPr lvl="0" algn="justLow" rtl="1">
              <a:buClr>
                <a:srgbClr val="C00000"/>
              </a:buClr>
              <a:buFont typeface="Wingdings" pitchFamily="2" charset="2"/>
              <a:buChar char="§"/>
            </a:pPr>
            <a:endParaRPr lang="en-US" sz="1800" b="1" dirty="0" smtClean="0">
              <a:cs typeface="B Koodak" pitchFamily="2" charset="-78"/>
            </a:endParaRPr>
          </a:p>
          <a:p>
            <a:pPr lvl="0" algn="justLow" rtl="1">
              <a:buClr>
                <a:srgbClr val="C00000"/>
              </a:buClr>
              <a:buFont typeface="Wingdings" pitchFamily="2" charset="2"/>
              <a:buChar char="§"/>
            </a:pPr>
            <a:r>
              <a:rPr lang="fa-IR" sz="1800" b="1" dirty="0" smtClean="0">
                <a:cs typeface="B Koodak" pitchFamily="2" charset="-78"/>
              </a:rPr>
              <a:t>با لا بودن </a:t>
            </a:r>
            <a:r>
              <a:rPr lang="fa-IR" sz="1800" b="1" dirty="0" smtClean="0">
                <a:solidFill>
                  <a:srgbClr val="FF0000"/>
                </a:solidFill>
                <a:cs typeface="B Koodak" pitchFamily="2" charset="-78"/>
              </a:rPr>
              <a:t>خطر مرگ </a:t>
            </a:r>
            <a:r>
              <a:rPr lang="fa-IR" sz="1800" b="1" dirty="0" smtClean="0">
                <a:cs typeface="B Koodak" pitchFamily="2" charset="-78"/>
              </a:rPr>
              <a:t>در افراد دیابتی نسبت به افراد سالم</a:t>
            </a:r>
            <a:r>
              <a:rPr lang="en-US" sz="1800" b="1" dirty="0" smtClean="0">
                <a:cs typeface="B Koodak" pitchFamily="2" charset="-78"/>
              </a:rPr>
              <a:t>.</a:t>
            </a:r>
            <a:r>
              <a:rPr lang="fa-IR" sz="1800" b="1" dirty="0" smtClean="0">
                <a:cs typeface="B Koodak" pitchFamily="2" charset="-78"/>
              </a:rPr>
              <a:t> </a:t>
            </a:r>
          </a:p>
          <a:p>
            <a:pPr lvl="0" algn="justLow" rtl="1">
              <a:buClr>
                <a:srgbClr val="C00000"/>
              </a:buClr>
              <a:buFont typeface="Wingdings" pitchFamily="2" charset="2"/>
              <a:buChar char="§"/>
            </a:pPr>
            <a:endParaRPr lang="en-US" sz="1800" b="1" dirty="0" smtClean="0">
              <a:cs typeface="B Koodak" pitchFamily="2" charset="-78"/>
            </a:endParaRPr>
          </a:p>
          <a:p>
            <a:pPr lvl="0" algn="justLow" rtl="1">
              <a:buClr>
                <a:srgbClr val="C00000"/>
              </a:buClr>
              <a:buFont typeface="Wingdings" pitchFamily="2" charset="2"/>
              <a:buChar char="§"/>
            </a:pPr>
            <a:r>
              <a:rPr lang="fa-IR" sz="1800" b="1" dirty="0" smtClean="0">
                <a:cs typeface="B Koodak" pitchFamily="2" charset="-78"/>
              </a:rPr>
              <a:t>بالا بودن ریسک </a:t>
            </a:r>
            <a:r>
              <a:rPr lang="fa-IR" sz="1800" b="1" dirty="0" smtClean="0">
                <a:solidFill>
                  <a:srgbClr val="FF0000"/>
                </a:solidFill>
                <a:cs typeface="B Koodak" pitchFamily="2" charset="-78"/>
              </a:rPr>
              <a:t>ایجاد </a:t>
            </a:r>
            <a:r>
              <a:rPr lang="fa-IR" sz="1800" b="1" dirty="0" smtClean="0">
                <a:solidFill>
                  <a:srgbClr val="FF0000"/>
                </a:solidFill>
                <a:cs typeface="B Koodak" pitchFamily="2" charset="-78"/>
              </a:rPr>
              <a:t>بیماری های </a:t>
            </a:r>
            <a:r>
              <a:rPr lang="fa-IR" sz="1800" b="1" dirty="0" smtClean="0">
                <a:solidFill>
                  <a:srgbClr val="FF0000"/>
                </a:solidFill>
                <a:cs typeface="B Koodak" pitchFamily="2" charset="-78"/>
              </a:rPr>
              <a:t>قلبی عروقی </a:t>
            </a:r>
            <a:r>
              <a:rPr lang="fa-IR" sz="1800" b="1" dirty="0" smtClean="0">
                <a:cs typeface="B Koodak" pitchFamily="2" charset="-78"/>
              </a:rPr>
              <a:t>در افراد دیابتی نسبت به افراد سالم</a:t>
            </a:r>
            <a:r>
              <a:rPr lang="en-US" sz="1800" b="1" dirty="0" smtClean="0">
                <a:cs typeface="B Koodak" pitchFamily="2" charset="-78"/>
              </a:rPr>
              <a:t>.</a:t>
            </a:r>
          </a:p>
          <a:p>
            <a:pPr lvl="0" algn="justLow" rtl="1">
              <a:buClr>
                <a:srgbClr val="C00000"/>
              </a:buClr>
              <a:buFont typeface="Wingdings" pitchFamily="2" charset="2"/>
              <a:buChar char="§"/>
            </a:pPr>
            <a:endParaRPr lang="en-US" sz="1800" b="1" dirty="0" smtClean="0">
              <a:cs typeface="B Koodak" pitchFamily="2" charset="-78"/>
            </a:endParaRPr>
          </a:p>
          <a:p>
            <a:pPr lvl="0" algn="justLow" rtl="1">
              <a:buClr>
                <a:srgbClr val="C00000"/>
              </a:buClr>
              <a:buFont typeface="Wingdings" pitchFamily="2" charset="2"/>
              <a:buChar char="§"/>
            </a:pPr>
            <a:r>
              <a:rPr lang="fa-IR" sz="1800" b="1" dirty="0" smtClean="0">
                <a:solidFill>
                  <a:srgbClr val="FF0000"/>
                </a:solidFill>
                <a:cs typeface="B Koodak" pitchFamily="2" charset="-78"/>
              </a:rPr>
              <a:t>کم بودن </a:t>
            </a:r>
            <a:r>
              <a:rPr lang="fa-IR" sz="1800" b="1" dirty="0" smtClean="0">
                <a:cs typeface="B Koodak" pitchFamily="2" charset="-78"/>
              </a:rPr>
              <a:t>مقالات مرتبط درایران در خصوص بررسی ارتباط فاکتورهای خطر با بیماری قلبی عروقی و مرگ در بیماران دیابتی شناخته شده و تازه تشخیص داده شده هستند.</a:t>
            </a:r>
          </a:p>
          <a:p>
            <a:pPr lvl="0" algn="justLow" rtl="1">
              <a:buClr>
                <a:srgbClr val="C00000"/>
              </a:buClr>
              <a:buFont typeface="Wingdings" pitchFamily="2" charset="2"/>
              <a:buChar char="§"/>
            </a:pPr>
            <a:endParaRPr lang="en-US" sz="1800" b="1" dirty="0" smtClean="0">
              <a:cs typeface="B Koodak" pitchFamily="2" charset="-78"/>
            </a:endParaRPr>
          </a:p>
          <a:p>
            <a:pPr lvl="0" algn="justLow" rtl="1">
              <a:buClr>
                <a:srgbClr val="C00000"/>
              </a:buClr>
              <a:buFont typeface="Wingdings" pitchFamily="2" charset="2"/>
              <a:buChar char="§"/>
            </a:pPr>
            <a:r>
              <a:rPr lang="fa-IR" sz="1800" b="1" dirty="0" smtClean="0">
                <a:cs typeface="B Koodak" pitchFamily="2" charset="-78"/>
              </a:rPr>
              <a:t>اهمیت مشخص شدن </a:t>
            </a:r>
            <a:r>
              <a:rPr lang="fa-IR" sz="1800" b="1" dirty="0" smtClean="0">
                <a:solidFill>
                  <a:srgbClr val="FF0000"/>
                </a:solidFill>
                <a:cs typeface="B Koodak" pitchFamily="2" charset="-78"/>
              </a:rPr>
              <a:t>سهم</a:t>
            </a:r>
            <a:r>
              <a:rPr lang="fa-IR" sz="1800" b="1" dirty="0" smtClean="0">
                <a:cs typeface="B Koodak" pitchFamily="2" charset="-78"/>
              </a:rPr>
              <a:t> هر کدام از فاکتورهای خطر در ایجاد بیماری قلبی عروقی و مرگ در بیماران دیابتی ایرانی</a:t>
            </a:r>
            <a:r>
              <a:rPr lang="en-US" sz="1800" b="1" dirty="0" smtClean="0">
                <a:cs typeface="B Koodak" pitchFamily="2" charset="-78"/>
              </a:rPr>
              <a:t>.</a:t>
            </a:r>
            <a:r>
              <a:rPr lang="fa-IR" sz="1800" b="1" dirty="0" smtClean="0">
                <a:cs typeface="B Koodak" pitchFamily="2" charset="-78"/>
              </a:rPr>
              <a:t> </a:t>
            </a:r>
            <a:endParaRPr lang="en-US" sz="1800" b="1" dirty="0" smtClean="0">
              <a:cs typeface="B Koodak" pitchFamily="2" charset="-78"/>
            </a:endParaRPr>
          </a:p>
          <a:p>
            <a:pPr algn="justLow" rtl="1">
              <a:buClr>
                <a:srgbClr val="C00000"/>
              </a:buClr>
              <a:buFont typeface="Wingdings" pitchFamily="2" charset="2"/>
              <a:buChar char="§"/>
            </a:pPr>
            <a:endParaRPr lang="en-US" sz="1800" b="1" dirty="0">
              <a:cs typeface="B Koodak" pitchFamily="2" charset="-78"/>
            </a:endParaRPr>
          </a:p>
        </p:txBody>
      </p:sp>
      <p:sp>
        <p:nvSpPr>
          <p:cNvPr id="6" name="Slide Number Placeholder 5"/>
          <p:cNvSpPr>
            <a:spLocks noGrp="1"/>
          </p:cNvSpPr>
          <p:nvPr>
            <p:ph type="sldNum" sz="quarter" idx="12"/>
          </p:nvPr>
        </p:nvSpPr>
        <p:spPr/>
        <p:txBody>
          <a:bodyPr/>
          <a:lstStyle/>
          <a:p>
            <a:fld id="{430E3189-A26B-47E6-88FA-F0598B934182}"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 xmlns:p14="http://schemas.microsoft.com/office/powerpoint/2010/main" val="20183130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30E3189-A26B-47E6-88FA-F0598B934182}" type="slidenum">
              <a:rPr lang="en-US" smtClean="0">
                <a:solidFill>
                  <a:prstClr val="black">
                    <a:tint val="75000"/>
                  </a:prstClr>
                </a:solidFill>
              </a:rPr>
              <a:pPr/>
              <a:t>30</a:t>
            </a:fld>
            <a:endParaRPr lang="en-US">
              <a:solidFill>
                <a:prstClr val="black">
                  <a:tint val="75000"/>
                </a:prstClr>
              </a:solidFill>
            </a:endParaRPr>
          </a:p>
        </p:txBody>
      </p:sp>
      <p:sp useBgFill="1">
        <p:nvSpPr>
          <p:cNvPr id="8" name="Title 3"/>
          <p:cNvSpPr>
            <a:spLocks noGrp="1"/>
          </p:cNvSpPr>
          <p:nvPr>
            <p:ph type="title"/>
          </p:nvPr>
        </p:nvSpPr>
        <p:spPr>
          <a:xfrm>
            <a:off x="762000" y="152400"/>
            <a:ext cx="8305800" cy="457200"/>
          </a:xfrm>
          <a:effectLst>
            <a:outerShdw blurRad="50800" dist="50800" dir="5400000" algn="ctr" rotWithShape="0">
              <a:srgbClr val="C00000"/>
            </a:outerShdw>
          </a:effectLst>
        </p:spPr>
        <p:txBody>
          <a:bodyPr>
            <a:noAutofit/>
          </a:bodyPr>
          <a:lstStyle/>
          <a:p>
            <a:pPr algn="ctr"/>
            <a:r>
              <a:rPr lang="fa-IR" sz="1400" b="1" dirty="0" smtClean="0">
                <a:solidFill>
                  <a:srgbClr val="C00000"/>
                </a:solidFill>
                <a:effectLst/>
                <a:cs typeface="B Titr" pitchFamily="2" charset="-78"/>
              </a:rPr>
              <a:t>جدول 3: میزان بروز ونسبت مخاطره در هر 1000 شخص-سال به تفکیک ویژگی پایه افراد شرکت کننده برای پیامد قلبی عروقی. </a:t>
            </a:r>
          </a:p>
        </p:txBody>
      </p:sp>
      <p:graphicFrame>
        <p:nvGraphicFramePr>
          <p:cNvPr id="9" name="Table 8"/>
          <p:cNvGraphicFramePr>
            <a:graphicFrameLocks noGrp="1"/>
          </p:cNvGraphicFramePr>
          <p:nvPr/>
        </p:nvGraphicFramePr>
        <p:xfrm>
          <a:off x="1143001" y="743510"/>
          <a:ext cx="7467599" cy="5657290"/>
        </p:xfrm>
        <a:graphic>
          <a:graphicData uri="http://schemas.openxmlformats.org/drawingml/2006/table">
            <a:tbl>
              <a:tblPr rtl="1">
                <a:effectLst>
                  <a:outerShdw blurRad="50800" dist="38100" dir="8100000" algn="tr" rotWithShape="0">
                    <a:prstClr val="black">
                      <a:alpha val="40000"/>
                    </a:prstClr>
                  </a:outerShdw>
                </a:effectLst>
                <a:tableStyleId>{8799B23B-EC83-4686-B30A-512413B5E67A}</a:tableStyleId>
              </a:tblPr>
              <a:tblGrid>
                <a:gridCol w="1970902"/>
                <a:gridCol w="696098"/>
                <a:gridCol w="578708"/>
                <a:gridCol w="1027000"/>
                <a:gridCol w="486702"/>
                <a:gridCol w="628136"/>
                <a:gridCol w="912340"/>
                <a:gridCol w="437846"/>
                <a:gridCol w="729867"/>
              </a:tblGrid>
              <a:tr h="228643">
                <a:tc rowSpan="2">
                  <a:txBody>
                    <a:bodyPr/>
                    <a:lstStyle/>
                    <a:p>
                      <a:pPr marL="457200" marR="0" algn="l" rtl="0">
                        <a:lnSpc>
                          <a:spcPct val="115000"/>
                        </a:lnSpc>
                        <a:spcBef>
                          <a:spcPts val="0"/>
                        </a:spcBef>
                        <a:spcAft>
                          <a:spcPts val="0"/>
                        </a:spcAft>
                      </a:pPr>
                      <a:endParaRPr lang="en-US" sz="1100" b="1" dirty="0">
                        <a:latin typeface="+mn-lt"/>
                        <a:ea typeface="Times New Roman"/>
                        <a:cs typeface="B Nazanin" pitchFamily="2" charset="-78"/>
                      </a:endParaRPr>
                    </a:p>
                  </a:txBody>
                  <a:tcPr marL="44574" marR="44574" marT="0" marB="0" anchor="ctr">
                    <a:solidFill>
                      <a:schemeClr val="accent2">
                        <a:lumMod val="40000"/>
                        <a:lumOff val="60000"/>
                      </a:schemeClr>
                    </a:solidFill>
                  </a:tcPr>
                </a:tc>
                <a:tc rowSpan="2">
                  <a:txBody>
                    <a:bodyPr/>
                    <a:lstStyle/>
                    <a:p>
                      <a:pPr marL="0" marR="0" algn="ctr" rtl="0">
                        <a:lnSpc>
                          <a:spcPct val="115000"/>
                        </a:lnSpc>
                        <a:spcBef>
                          <a:spcPts val="0"/>
                        </a:spcBef>
                        <a:spcAft>
                          <a:spcPts val="0"/>
                        </a:spcAft>
                      </a:pPr>
                      <a:r>
                        <a:rPr lang="ar-SA" sz="1050" b="1" dirty="0">
                          <a:latin typeface="+mn-lt"/>
                          <a:cs typeface="B Nazanin" pitchFamily="2" charset="-78"/>
                        </a:rPr>
                        <a:t>وقایع قلبی عروقی</a:t>
                      </a:r>
                      <a:endParaRPr lang="en-US" sz="1050" b="1" dirty="0">
                        <a:latin typeface="+mn-lt"/>
                        <a:ea typeface="Times New Roman"/>
                        <a:cs typeface="B Nazanin" pitchFamily="2" charset="-78"/>
                      </a:endParaRPr>
                    </a:p>
                  </a:txBody>
                  <a:tcPr marL="44574" marR="44574" marT="0" marB="0" anchor="ctr">
                    <a:solidFill>
                      <a:schemeClr val="accent2">
                        <a:lumMod val="40000"/>
                        <a:lumOff val="60000"/>
                      </a:schemeClr>
                    </a:solidFill>
                  </a:tcPr>
                </a:tc>
                <a:tc rowSpan="2">
                  <a:txBody>
                    <a:bodyPr/>
                    <a:lstStyle/>
                    <a:p>
                      <a:pPr marL="0" marR="0" algn="ctr" rtl="0">
                        <a:lnSpc>
                          <a:spcPct val="115000"/>
                        </a:lnSpc>
                        <a:spcBef>
                          <a:spcPts val="0"/>
                        </a:spcBef>
                        <a:spcAft>
                          <a:spcPts val="0"/>
                        </a:spcAft>
                      </a:pPr>
                      <a:r>
                        <a:rPr lang="ar-SA" sz="1050" b="1" dirty="0">
                          <a:latin typeface="+mn-lt"/>
                          <a:cs typeface="B Nazanin" pitchFamily="2" charset="-78"/>
                        </a:rPr>
                        <a:t>میزان بروز</a:t>
                      </a:r>
                      <a:endParaRPr lang="en-US" sz="1050" b="1" dirty="0">
                        <a:latin typeface="+mn-lt"/>
                        <a:ea typeface="Times New Roman"/>
                        <a:cs typeface="B Nazanin" pitchFamily="2" charset="-78"/>
                      </a:endParaRPr>
                    </a:p>
                  </a:txBody>
                  <a:tcPr marL="44574" marR="44574" marT="0" marB="0" anchor="ctr">
                    <a:solidFill>
                      <a:schemeClr val="accent2">
                        <a:lumMod val="40000"/>
                        <a:lumOff val="60000"/>
                      </a:schemeClr>
                    </a:solidFill>
                  </a:tcPr>
                </a:tc>
                <a:tc>
                  <a:txBody>
                    <a:bodyPr/>
                    <a:lstStyle/>
                    <a:p>
                      <a:pPr marL="0" marR="0" algn="ctr" rtl="0">
                        <a:lnSpc>
                          <a:spcPct val="115000"/>
                        </a:lnSpc>
                        <a:spcBef>
                          <a:spcPts val="0"/>
                        </a:spcBef>
                        <a:spcAft>
                          <a:spcPts val="0"/>
                        </a:spcAft>
                      </a:pPr>
                      <a:r>
                        <a:rPr lang="fa-IR" sz="1100" b="0" dirty="0" smtClean="0">
                          <a:latin typeface="+mn-lt"/>
                          <a:cs typeface="B Nazanin" pitchFamily="2" charset="-78"/>
                        </a:rPr>
                        <a:t>دارای </a:t>
                      </a:r>
                      <a:r>
                        <a:rPr lang="ar-SA" sz="1100" b="0" dirty="0" smtClean="0">
                          <a:latin typeface="+mn-lt"/>
                          <a:cs typeface="B Nazanin" pitchFamily="2" charset="-78"/>
                        </a:rPr>
                        <a:t>ریسک </a:t>
                      </a:r>
                      <a:r>
                        <a:rPr lang="ar-SA" sz="1100" b="0" dirty="0">
                          <a:latin typeface="+mn-lt"/>
                          <a:cs typeface="B Nazanin" pitchFamily="2" charset="-78"/>
                        </a:rPr>
                        <a:t>فاکتور </a:t>
                      </a:r>
                      <a:endParaRPr lang="en-US" sz="1100" b="0" dirty="0">
                        <a:latin typeface="+mn-lt"/>
                        <a:ea typeface="Times New Roman"/>
                        <a:cs typeface="B Nazanin" pitchFamily="2" charset="-78"/>
                      </a:endParaRPr>
                    </a:p>
                  </a:txBody>
                  <a:tcPr marL="44574" marR="44574" marT="0" marB="0" anchor="ctr">
                    <a:solidFill>
                      <a:schemeClr val="accent2">
                        <a:lumMod val="40000"/>
                        <a:lumOff val="60000"/>
                      </a:schemeClr>
                    </a:solidFill>
                  </a:tcPr>
                </a:tc>
                <a:tc rowSpan="2">
                  <a:txBody>
                    <a:bodyPr/>
                    <a:lstStyle/>
                    <a:p>
                      <a:pPr marL="0" marR="0" algn="ctr" rtl="0">
                        <a:lnSpc>
                          <a:spcPct val="115000"/>
                        </a:lnSpc>
                        <a:spcBef>
                          <a:spcPts val="0"/>
                        </a:spcBef>
                        <a:spcAft>
                          <a:spcPts val="0"/>
                        </a:spcAft>
                      </a:pPr>
                      <a:r>
                        <a:rPr lang="ar-SA" sz="1050" b="1">
                          <a:latin typeface="+mn-lt"/>
                          <a:cs typeface="B Nazanin" pitchFamily="2" charset="-78"/>
                        </a:rPr>
                        <a:t>وقایع قلبی عروقی</a:t>
                      </a:r>
                      <a:endParaRPr lang="en-US" sz="1050" b="1">
                        <a:latin typeface="+mn-lt"/>
                        <a:ea typeface="Times New Roman"/>
                        <a:cs typeface="B Nazanin" pitchFamily="2" charset="-78"/>
                      </a:endParaRPr>
                    </a:p>
                  </a:txBody>
                  <a:tcPr marL="44574" marR="44574" marT="0" marB="0" anchor="ctr">
                    <a:solidFill>
                      <a:schemeClr val="accent2">
                        <a:lumMod val="40000"/>
                        <a:lumOff val="60000"/>
                      </a:schemeClr>
                    </a:solidFill>
                  </a:tcPr>
                </a:tc>
                <a:tc rowSpan="2">
                  <a:txBody>
                    <a:bodyPr/>
                    <a:lstStyle/>
                    <a:p>
                      <a:pPr marL="0" marR="0" algn="ctr" rtl="0">
                        <a:lnSpc>
                          <a:spcPct val="115000"/>
                        </a:lnSpc>
                        <a:spcBef>
                          <a:spcPts val="0"/>
                        </a:spcBef>
                        <a:spcAft>
                          <a:spcPts val="0"/>
                        </a:spcAft>
                      </a:pPr>
                      <a:r>
                        <a:rPr lang="ar-SA" sz="1050" b="1">
                          <a:latin typeface="+mn-lt"/>
                          <a:cs typeface="B Nazanin" pitchFamily="2" charset="-78"/>
                        </a:rPr>
                        <a:t>میزان بروز</a:t>
                      </a:r>
                      <a:endParaRPr lang="en-US" sz="1050" b="1">
                        <a:latin typeface="+mn-lt"/>
                        <a:ea typeface="Times New Roman"/>
                        <a:cs typeface="B Nazanin" pitchFamily="2" charset="-78"/>
                      </a:endParaRPr>
                    </a:p>
                  </a:txBody>
                  <a:tcPr marL="44574" marR="44574" marT="0" marB="0" anchor="ctr">
                    <a:solidFill>
                      <a:schemeClr val="accent2">
                        <a:lumMod val="40000"/>
                        <a:lumOff val="60000"/>
                      </a:schemeClr>
                    </a:solidFill>
                  </a:tcPr>
                </a:tc>
                <a:tc>
                  <a:txBody>
                    <a:bodyPr/>
                    <a:lstStyle/>
                    <a:p>
                      <a:pPr marL="0" marR="0" algn="ctr" rtl="0">
                        <a:lnSpc>
                          <a:spcPct val="115000"/>
                        </a:lnSpc>
                        <a:spcBef>
                          <a:spcPts val="0"/>
                        </a:spcBef>
                        <a:spcAft>
                          <a:spcPts val="0"/>
                        </a:spcAft>
                      </a:pPr>
                      <a:r>
                        <a:rPr lang="fa-IR" sz="1100" b="0" dirty="0" smtClean="0">
                          <a:latin typeface="+mn-lt"/>
                          <a:ea typeface="Times New Roman"/>
                          <a:cs typeface="B Nazanin" pitchFamily="2" charset="-78"/>
                        </a:rPr>
                        <a:t>بدون</a:t>
                      </a:r>
                      <a:r>
                        <a:rPr lang="fa-IR" sz="1100" b="0" baseline="0" dirty="0" smtClean="0">
                          <a:latin typeface="+mn-lt"/>
                          <a:ea typeface="Times New Roman"/>
                          <a:cs typeface="B Nazanin" pitchFamily="2" charset="-78"/>
                        </a:rPr>
                        <a:t> ریسک فاکتور</a:t>
                      </a:r>
                      <a:endParaRPr lang="en-US" sz="1100" b="0" dirty="0">
                        <a:latin typeface="+mn-lt"/>
                        <a:ea typeface="Times New Roman"/>
                        <a:cs typeface="B Nazanin" pitchFamily="2" charset="-78"/>
                      </a:endParaRPr>
                    </a:p>
                  </a:txBody>
                  <a:tcPr marL="44574" marR="44574" marT="0" marB="0" anchor="ctr">
                    <a:solidFill>
                      <a:schemeClr val="accent2">
                        <a:lumMod val="40000"/>
                        <a:lumOff val="60000"/>
                      </a:schemeClr>
                    </a:solidFill>
                  </a:tcPr>
                </a:tc>
                <a:tc rowSpan="2">
                  <a:txBody>
                    <a:bodyPr/>
                    <a:lstStyle/>
                    <a:p>
                      <a:pPr marL="0" marR="0" algn="ctr" rtl="0">
                        <a:lnSpc>
                          <a:spcPct val="115000"/>
                        </a:lnSpc>
                        <a:spcBef>
                          <a:spcPts val="0"/>
                        </a:spcBef>
                        <a:spcAft>
                          <a:spcPts val="0"/>
                        </a:spcAft>
                      </a:pPr>
                      <a:r>
                        <a:rPr lang="en-US" sz="1050" b="1" dirty="0">
                          <a:latin typeface="+mn-lt"/>
                          <a:cs typeface="B Nazanin" pitchFamily="2" charset="-78"/>
                        </a:rPr>
                        <a:t>Hazard ratio</a:t>
                      </a:r>
                      <a:endParaRPr lang="en-US" sz="1050" b="1" dirty="0">
                        <a:latin typeface="+mn-lt"/>
                        <a:ea typeface="Times New Roman"/>
                        <a:cs typeface="B Nazanin" pitchFamily="2" charset="-78"/>
                      </a:endParaRPr>
                    </a:p>
                  </a:txBody>
                  <a:tcPr marL="44574" marR="44574" marT="0" marB="0" anchor="ctr">
                    <a:solidFill>
                      <a:schemeClr val="accent2">
                        <a:lumMod val="40000"/>
                        <a:lumOff val="60000"/>
                      </a:schemeClr>
                    </a:solidFill>
                  </a:tcPr>
                </a:tc>
                <a:tc rowSpan="2">
                  <a:txBody>
                    <a:bodyPr/>
                    <a:lstStyle/>
                    <a:p>
                      <a:pPr marL="0" marR="0" algn="ctr" rtl="0">
                        <a:lnSpc>
                          <a:spcPct val="115000"/>
                        </a:lnSpc>
                        <a:spcBef>
                          <a:spcPts val="0"/>
                        </a:spcBef>
                        <a:spcAft>
                          <a:spcPts val="0"/>
                        </a:spcAft>
                      </a:pPr>
                      <a:r>
                        <a:rPr lang="en-US" sz="1050" b="1" dirty="0">
                          <a:latin typeface="+mn-lt"/>
                          <a:cs typeface="B Nazanin" pitchFamily="2" charset="-78"/>
                        </a:rPr>
                        <a:t>CI</a:t>
                      </a:r>
                      <a:endParaRPr lang="en-US" sz="1050" b="1" dirty="0">
                        <a:latin typeface="+mn-lt"/>
                        <a:ea typeface="Times New Roman"/>
                        <a:cs typeface="B Nazanin" pitchFamily="2" charset="-78"/>
                      </a:endParaRPr>
                    </a:p>
                  </a:txBody>
                  <a:tcPr marL="44574" marR="44574" marT="0" marB="0" anchor="ctr">
                    <a:solidFill>
                      <a:schemeClr val="accent2">
                        <a:lumMod val="40000"/>
                        <a:lumOff val="60000"/>
                      </a:schemeClr>
                    </a:solidFill>
                  </a:tcPr>
                </a:tc>
              </a:tr>
              <a:tr h="22864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rtl="0">
                        <a:lnSpc>
                          <a:spcPct val="115000"/>
                        </a:lnSpc>
                        <a:spcBef>
                          <a:spcPts val="0"/>
                        </a:spcBef>
                        <a:spcAft>
                          <a:spcPts val="0"/>
                        </a:spcAft>
                      </a:pPr>
                      <a:r>
                        <a:rPr lang="en-US" sz="1050" b="1" dirty="0">
                          <a:latin typeface="+mn-lt"/>
                          <a:cs typeface="B Nazanin" pitchFamily="2" charset="-78"/>
                        </a:rPr>
                        <a:t>CI</a:t>
                      </a:r>
                      <a:endParaRPr lang="en-US" sz="1050" b="1" dirty="0">
                        <a:latin typeface="+mn-lt"/>
                        <a:ea typeface="Times New Roman"/>
                        <a:cs typeface="B Nazanin" pitchFamily="2" charset="-78"/>
                      </a:endParaRPr>
                    </a:p>
                  </a:txBody>
                  <a:tcPr marL="44574" marR="44574" marT="0" marB="0" anchor="ctr">
                    <a:solidFill>
                      <a:schemeClr val="accent2">
                        <a:lumMod val="40000"/>
                        <a:lumOff val="60000"/>
                      </a:schemeClr>
                    </a:solidFill>
                  </a:tcPr>
                </a:tc>
                <a:tc vMerge="1">
                  <a:txBody>
                    <a:bodyPr/>
                    <a:lstStyle/>
                    <a:p>
                      <a:endParaRPr lang="en-US"/>
                    </a:p>
                  </a:txBody>
                  <a:tcPr/>
                </a:tc>
                <a:tc vMerge="1">
                  <a:txBody>
                    <a:bodyPr/>
                    <a:lstStyle/>
                    <a:p>
                      <a:endParaRPr lang="en-US"/>
                    </a:p>
                  </a:txBody>
                  <a:tcPr/>
                </a:tc>
                <a:tc>
                  <a:txBody>
                    <a:bodyPr/>
                    <a:lstStyle/>
                    <a:p>
                      <a:pPr marL="0" marR="0" algn="ctr" rtl="0">
                        <a:lnSpc>
                          <a:spcPct val="115000"/>
                        </a:lnSpc>
                        <a:spcBef>
                          <a:spcPts val="0"/>
                        </a:spcBef>
                        <a:spcAft>
                          <a:spcPts val="0"/>
                        </a:spcAft>
                      </a:pPr>
                      <a:r>
                        <a:rPr lang="en-US" sz="1050" b="1" dirty="0">
                          <a:latin typeface="+mn-lt"/>
                          <a:cs typeface="B Nazanin" pitchFamily="2" charset="-78"/>
                        </a:rPr>
                        <a:t>CI</a:t>
                      </a:r>
                      <a:endParaRPr lang="en-US" sz="1050" b="1" dirty="0">
                        <a:latin typeface="+mn-lt"/>
                        <a:ea typeface="Times New Roman"/>
                        <a:cs typeface="B Nazanin" pitchFamily="2" charset="-78"/>
                      </a:endParaRPr>
                    </a:p>
                  </a:txBody>
                  <a:tcPr marL="44574" marR="44574" marT="0" marB="0" anchor="ctr">
                    <a:solidFill>
                      <a:schemeClr val="accent2">
                        <a:lumMod val="40000"/>
                        <a:lumOff val="60000"/>
                      </a:schemeClr>
                    </a:solidFill>
                  </a:tcPr>
                </a:tc>
                <a:tc vMerge="1">
                  <a:txBody>
                    <a:bodyPr/>
                    <a:lstStyle/>
                    <a:p>
                      <a:endParaRPr lang="en-US"/>
                    </a:p>
                  </a:txBody>
                  <a:tcPr/>
                </a:tc>
                <a:tc vMerge="1">
                  <a:txBody>
                    <a:bodyPr/>
                    <a:lstStyle/>
                    <a:p>
                      <a:endParaRPr lang="en-US"/>
                    </a:p>
                  </a:txBody>
                  <a:tcPr/>
                </a:tc>
              </a:tr>
              <a:tr h="228643">
                <a:tc>
                  <a:txBody>
                    <a:bodyPr/>
                    <a:lstStyle/>
                    <a:p>
                      <a:pPr marL="0" marR="0" algn="l" rtl="0">
                        <a:lnSpc>
                          <a:spcPct val="115000"/>
                        </a:lnSpc>
                        <a:spcBef>
                          <a:spcPts val="0"/>
                        </a:spcBef>
                        <a:spcAft>
                          <a:spcPts val="0"/>
                        </a:spcAft>
                      </a:pPr>
                      <a:r>
                        <a:rPr lang="ar-SA" sz="1200" b="1" dirty="0">
                          <a:latin typeface="+mn-lt"/>
                          <a:cs typeface="B Nazanin" pitchFamily="2" charset="-78"/>
                        </a:rPr>
                        <a:t>جنس (مرد)</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138</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30</a:t>
                      </a:r>
                      <a:r>
                        <a:rPr lang="en-US" sz="1200" b="1" dirty="0">
                          <a:latin typeface="+mn-lt"/>
                          <a:cs typeface="B Nazanin" pitchFamily="2" charset="-78"/>
                        </a:rPr>
                        <a:t>/</a:t>
                      </a:r>
                      <a:r>
                        <a:rPr lang="fa-IR" sz="1200" b="1" dirty="0">
                          <a:latin typeface="+mn-lt"/>
                          <a:cs typeface="B Nazanin" pitchFamily="2" charset="-78"/>
                        </a:rPr>
                        <a:t>64</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25</a:t>
                      </a:r>
                      <a:r>
                        <a:rPr lang="en-US" sz="1200" b="1" dirty="0">
                          <a:latin typeface="+mn-lt"/>
                          <a:cs typeface="B Nazanin" pitchFamily="2" charset="-78"/>
                        </a:rPr>
                        <a:t>/</a:t>
                      </a:r>
                      <a:r>
                        <a:rPr lang="fa-IR" sz="1200" b="1" dirty="0">
                          <a:latin typeface="+mn-lt"/>
                          <a:cs typeface="B Nazanin" pitchFamily="2" charset="-78"/>
                        </a:rPr>
                        <a:t>93</a:t>
                      </a:r>
                      <a:r>
                        <a:rPr lang="en-US" sz="1200" b="1" dirty="0">
                          <a:latin typeface="+mn-lt"/>
                          <a:cs typeface="B Nazanin" pitchFamily="2" charset="-78"/>
                        </a:rPr>
                        <a:t>-</a:t>
                      </a:r>
                      <a:r>
                        <a:rPr lang="fa-IR" sz="1200" b="1" dirty="0">
                          <a:latin typeface="+mn-lt"/>
                          <a:cs typeface="B Nazanin" pitchFamily="2" charset="-78"/>
                        </a:rPr>
                        <a:t>36</a:t>
                      </a:r>
                      <a:r>
                        <a:rPr lang="en-US" sz="1200" b="1" dirty="0">
                          <a:latin typeface="+mn-lt"/>
                          <a:cs typeface="B Nazanin" pitchFamily="2" charset="-78"/>
                        </a:rPr>
                        <a:t>/</a:t>
                      </a:r>
                      <a:r>
                        <a:rPr lang="fa-IR" sz="1200" b="1" dirty="0">
                          <a:latin typeface="+mn-lt"/>
                          <a:cs typeface="B Nazanin" pitchFamily="2" charset="-78"/>
                        </a:rPr>
                        <a:t>20</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143</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21</a:t>
                      </a:r>
                      <a:r>
                        <a:rPr lang="en-US" sz="1200" b="1" dirty="0">
                          <a:latin typeface="+mn-lt"/>
                          <a:cs typeface="B Nazanin" pitchFamily="2" charset="-78"/>
                        </a:rPr>
                        <a:t>/</a:t>
                      </a:r>
                      <a:r>
                        <a:rPr lang="fa-IR" sz="1200" b="1" dirty="0">
                          <a:latin typeface="+mn-lt"/>
                          <a:cs typeface="B Nazanin" pitchFamily="2" charset="-78"/>
                        </a:rPr>
                        <a:t>11</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17</a:t>
                      </a:r>
                      <a:r>
                        <a:rPr lang="en-US" sz="1200" b="1" dirty="0">
                          <a:latin typeface="+mn-lt"/>
                          <a:cs typeface="B Nazanin" pitchFamily="2" charset="-78"/>
                        </a:rPr>
                        <a:t>/</a:t>
                      </a:r>
                      <a:r>
                        <a:rPr lang="fa-IR" sz="1200" b="1" dirty="0">
                          <a:latin typeface="+mn-lt"/>
                          <a:cs typeface="B Nazanin" pitchFamily="2" charset="-78"/>
                        </a:rPr>
                        <a:t>91</a:t>
                      </a:r>
                      <a:r>
                        <a:rPr lang="en-US" sz="1200" b="1" dirty="0">
                          <a:latin typeface="+mn-lt"/>
                          <a:cs typeface="B Nazanin" pitchFamily="2" charset="-78"/>
                        </a:rPr>
                        <a:t>-</a:t>
                      </a:r>
                      <a:r>
                        <a:rPr lang="fa-IR" sz="1200" b="1" dirty="0">
                          <a:latin typeface="+mn-lt"/>
                          <a:cs typeface="B Nazanin" pitchFamily="2" charset="-78"/>
                        </a:rPr>
                        <a:t>24</a:t>
                      </a:r>
                      <a:r>
                        <a:rPr lang="en-US" sz="1200" b="1" dirty="0">
                          <a:latin typeface="+mn-lt"/>
                          <a:cs typeface="B Nazanin" pitchFamily="2" charset="-78"/>
                        </a:rPr>
                        <a:t>/</a:t>
                      </a:r>
                      <a:r>
                        <a:rPr lang="fa-IR" sz="1200" b="1" dirty="0">
                          <a:latin typeface="+mn-lt"/>
                          <a:cs typeface="B Nazanin" pitchFamily="2" charset="-78"/>
                        </a:rPr>
                        <a:t>86</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45</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16</a:t>
                      </a:r>
                      <a:r>
                        <a:rPr lang="en-US" sz="1200" b="1" dirty="0">
                          <a:latin typeface="+mn-lt"/>
                          <a:cs typeface="B Nazanin" pitchFamily="2" charset="-78"/>
                        </a:rPr>
                        <a:t>-</a:t>
                      </a: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86</a:t>
                      </a:r>
                      <a:endParaRPr lang="en-US" sz="1200" b="1" dirty="0">
                        <a:latin typeface="+mn-lt"/>
                        <a:ea typeface="Times New Roman"/>
                        <a:cs typeface="B Nazanin" pitchFamily="2" charset="-78"/>
                      </a:endParaRPr>
                    </a:p>
                  </a:txBody>
                  <a:tcPr marL="44574" marR="44574" marT="0" marB="0" anchor="ctr">
                    <a:solidFill>
                      <a:srgbClr val="FFFF66"/>
                    </a:solidFill>
                  </a:tcPr>
                </a:tc>
              </a:tr>
              <a:tr h="228643">
                <a:tc>
                  <a:txBody>
                    <a:bodyPr/>
                    <a:lstStyle/>
                    <a:p>
                      <a:pPr marL="0" marR="0" algn="l" rtl="0">
                        <a:lnSpc>
                          <a:spcPct val="115000"/>
                        </a:lnSpc>
                        <a:spcBef>
                          <a:spcPts val="0"/>
                        </a:spcBef>
                        <a:spcAft>
                          <a:spcPts val="0"/>
                        </a:spcAft>
                      </a:pPr>
                      <a:r>
                        <a:rPr lang="ar-SA" sz="1200" b="1">
                          <a:latin typeface="+mn-lt"/>
                          <a:cs typeface="B Nazanin" pitchFamily="2" charset="-78"/>
                        </a:rPr>
                        <a:t>نمای توده بدنی</a:t>
                      </a:r>
                      <a:r>
                        <a:rPr lang="en-US" sz="1200" b="1">
                          <a:latin typeface="+mn-lt"/>
                          <a:cs typeface="B Nazanin" pitchFamily="2" charset="-78"/>
                        </a:rPr>
                        <a:t>)&lt;</a:t>
                      </a:r>
                      <a:r>
                        <a:rPr lang="fa-IR" sz="1200" b="1">
                          <a:latin typeface="+mn-lt"/>
                          <a:cs typeface="B Nazanin" pitchFamily="2" charset="-78"/>
                        </a:rPr>
                        <a:t>25</a:t>
                      </a:r>
                      <a:r>
                        <a:rPr lang="en-US" sz="1200" b="1">
                          <a:latin typeface="+mn-lt"/>
                          <a:cs typeface="B Nazanin" pitchFamily="2" charset="-78"/>
                        </a:rPr>
                        <a:t> (kg/m</a:t>
                      </a:r>
                      <a:r>
                        <a:rPr lang="fa-IR" sz="1200" b="1">
                          <a:latin typeface="+mn-lt"/>
                          <a:cs typeface="B Nazanin" pitchFamily="2" charset="-78"/>
                        </a:rPr>
                        <a:t>2</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dirty="0">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44</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20</a:t>
                      </a:r>
                      <a:r>
                        <a:rPr lang="en-US" sz="1200" b="1">
                          <a:latin typeface="+mn-lt"/>
                          <a:cs typeface="B Nazanin" pitchFamily="2" charset="-78"/>
                        </a:rPr>
                        <a:t>/</a:t>
                      </a:r>
                      <a:r>
                        <a:rPr lang="fa-IR" sz="1200" b="1">
                          <a:latin typeface="+mn-lt"/>
                          <a:cs typeface="B Nazanin" pitchFamily="2" charset="-78"/>
                        </a:rPr>
                        <a:t>37</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15</a:t>
                      </a:r>
                      <a:r>
                        <a:rPr lang="en-US" sz="1200" b="1" dirty="0">
                          <a:latin typeface="+mn-lt"/>
                          <a:cs typeface="B Nazanin" pitchFamily="2" charset="-78"/>
                        </a:rPr>
                        <a:t>/</a:t>
                      </a:r>
                      <a:r>
                        <a:rPr lang="fa-IR" sz="1200" b="1" dirty="0">
                          <a:latin typeface="+mn-lt"/>
                          <a:cs typeface="B Nazanin" pitchFamily="2" charset="-78"/>
                        </a:rPr>
                        <a:t>16</a:t>
                      </a:r>
                      <a:r>
                        <a:rPr lang="en-US" sz="1200" b="1" dirty="0">
                          <a:latin typeface="+mn-lt"/>
                          <a:cs typeface="B Nazanin" pitchFamily="2" charset="-78"/>
                        </a:rPr>
                        <a:t>-</a:t>
                      </a:r>
                      <a:r>
                        <a:rPr lang="fa-IR" sz="1200" b="1" dirty="0">
                          <a:latin typeface="+mn-lt"/>
                          <a:cs typeface="B Nazanin" pitchFamily="2" charset="-78"/>
                        </a:rPr>
                        <a:t>27</a:t>
                      </a:r>
                      <a:r>
                        <a:rPr lang="en-US" sz="1200" b="1" dirty="0">
                          <a:latin typeface="+mn-lt"/>
                          <a:cs typeface="B Nazanin" pitchFamily="2" charset="-78"/>
                        </a:rPr>
                        <a:t>/</a:t>
                      </a:r>
                      <a:r>
                        <a:rPr lang="fa-IR" sz="1200" b="1" dirty="0">
                          <a:latin typeface="+mn-lt"/>
                          <a:cs typeface="B Nazanin" pitchFamily="2" charset="-78"/>
                        </a:rPr>
                        <a:t>38</a:t>
                      </a:r>
                      <a:endParaRPr lang="en-US" sz="1200" b="1" dirty="0">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a:t>
                      </a:r>
                      <a:endParaRPr lang="en-US" sz="1200" b="1" dirty="0">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dirty="0">
                        <a:latin typeface="+mn-lt"/>
                        <a:ea typeface="Times New Roman"/>
                        <a:cs typeface="B Nazanin" pitchFamily="2" charset="-78"/>
                      </a:endParaRPr>
                    </a:p>
                  </a:txBody>
                  <a:tcPr marL="44574" marR="44574" marT="0" marB="0" anchor="ctr">
                    <a:solidFill>
                      <a:schemeClr val="bg1"/>
                    </a:solidFill>
                  </a:tcPr>
                </a:tc>
              </a:tr>
              <a:tr h="228643">
                <a:tc>
                  <a:txBody>
                    <a:bodyPr/>
                    <a:lstStyle/>
                    <a:p>
                      <a:pPr marL="0" marR="0" algn="l" rtl="0">
                        <a:lnSpc>
                          <a:spcPct val="115000"/>
                        </a:lnSpc>
                        <a:spcBef>
                          <a:spcPts val="0"/>
                        </a:spcBef>
                        <a:spcAft>
                          <a:spcPts val="0"/>
                        </a:spcAft>
                      </a:pPr>
                      <a:r>
                        <a:rPr lang="fa-IR" sz="1100" b="1" dirty="0">
                          <a:latin typeface="+mn-lt"/>
                          <a:cs typeface="B Nazanin" pitchFamily="2" charset="-78"/>
                        </a:rPr>
                        <a:t>25 </a:t>
                      </a:r>
                      <a:r>
                        <a:rPr lang="en-US" sz="1100" b="1" dirty="0">
                          <a:latin typeface="+mn-lt"/>
                          <a:cs typeface="B Nazanin" pitchFamily="2" charset="-78"/>
                        </a:rPr>
                        <a:t>≤ </a:t>
                      </a:r>
                      <a:r>
                        <a:rPr lang="ar-SA" sz="1100" b="1" dirty="0">
                          <a:latin typeface="+mn-lt"/>
                          <a:cs typeface="B Nazanin" pitchFamily="2" charset="-78"/>
                        </a:rPr>
                        <a:t>نمای توده بدنی</a:t>
                      </a:r>
                      <a:r>
                        <a:rPr lang="en-US" sz="1100" b="1" dirty="0">
                          <a:latin typeface="+mn-lt"/>
                          <a:cs typeface="B Nazanin" pitchFamily="2" charset="-78"/>
                        </a:rPr>
                        <a:t>) &lt;</a:t>
                      </a:r>
                      <a:r>
                        <a:rPr lang="fa-IR" sz="1100" b="1" dirty="0">
                          <a:latin typeface="+mn-lt"/>
                          <a:cs typeface="B Nazanin" pitchFamily="2" charset="-78"/>
                        </a:rPr>
                        <a:t>30</a:t>
                      </a:r>
                      <a:r>
                        <a:rPr lang="en-US" sz="1100" b="1" dirty="0">
                          <a:latin typeface="+mn-lt"/>
                          <a:cs typeface="B Nazanin" pitchFamily="2" charset="-78"/>
                        </a:rPr>
                        <a:t> (kg/m</a:t>
                      </a:r>
                      <a:r>
                        <a:rPr lang="fa-IR" sz="1100" b="1" dirty="0">
                          <a:latin typeface="+mn-lt"/>
                          <a:cs typeface="B Nazanin" pitchFamily="2" charset="-78"/>
                        </a:rPr>
                        <a:t>2</a:t>
                      </a:r>
                      <a:endParaRPr lang="en-US" sz="1100" b="1" dirty="0">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136</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27</a:t>
                      </a:r>
                      <a:r>
                        <a:rPr lang="en-US" sz="1200" b="1">
                          <a:latin typeface="+mn-lt"/>
                          <a:cs typeface="B Nazanin" pitchFamily="2" charset="-78"/>
                        </a:rPr>
                        <a:t>/</a:t>
                      </a:r>
                      <a:r>
                        <a:rPr lang="fa-IR" sz="1200" b="1">
                          <a:latin typeface="+mn-lt"/>
                          <a:cs typeface="B Nazanin" pitchFamily="2" charset="-78"/>
                        </a:rPr>
                        <a:t>82</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23</a:t>
                      </a:r>
                      <a:r>
                        <a:rPr lang="en-US" sz="1200" b="1" dirty="0">
                          <a:latin typeface="+mn-lt"/>
                          <a:cs typeface="B Nazanin" pitchFamily="2" charset="-78"/>
                        </a:rPr>
                        <a:t>/</a:t>
                      </a:r>
                      <a:r>
                        <a:rPr lang="fa-IR" sz="1200" b="1" dirty="0">
                          <a:latin typeface="+mn-lt"/>
                          <a:cs typeface="B Nazanin" pitchFamily="2" charset="-78"/>
                        </a:rPr>
                        <a:t>52</a:t>
                      </a:r>
                      <a:r>
                        <a:rPr lang="en-US" sz="1200" b="1" dirty="0">
                          <a:latin typeface="+mn-lt"/>
                          <a:cs typeface="B Nazanin" pitchFamily="2" charset="-78"/>
                        </a:rPr>
                        <a:t>-</a:t>
                      </a:r>
                      <a:r>
                        <a:rPr lang="fa-IR" sz="1200" b="1" dirty="0">
                          <a:latin typeface="+mn-lt"/>
                          <a:cs typeface="B Nazanin" pitchFamily="2" charset="-78"/>
                        </a:rPr>
                        <a:t>32</a:t>
                      </a:r>
                      <a:r>
                        <a:rPr lang="en-US" sz="1200" b="1" dirty="0">
                          <a:latin typeface="+mn-lt"/>
                          <a:cs typeface="B Nazanin" pitchFamily="2" charset="-78"/>
                        </a:rPr>
                        <a:t>/</a:t>
                      </a:r>
                      <a:r>
                        <a:rPr lang="fa-IR" sz="1200" b="1" dirty="0">
                          <a:latin typeface="+mn-lt"/>
                          <a:cs typeface="B Nazanin" pitchFamily="2" charset="-78"/>
                        </a:rPr>
                        <a:t>92</a:t>
                      </a:r>
                      <a:endParaRPr lang="en-US" sz="1200" b="1" dirty="0">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a:t>
                      </a:r>
                      <a:r>
                        <a:rPr lang="en-US" sz="1200" b="1">
                          <a:latin typeface="+mn-lt"/>
                          <a:cs typeface="B Nazanin" pitchFamily="2" charset="-78"/>
                        </a:rPr>
                        <a:t>/</a:t>
                      </a:r>
                      <a:r>
                        <a:rPr lang="fa-IR" sz="1200" b="1">
                          <a:latin typeface="+mn-lt"/>
                          <a:cs typeface="B Nazanin" pitchFamily="2" charset="-78"/>
                        </a:rPr>
                        <a:t>36</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0</a:t>
                      </a:r>
                      <a:r>
                        <a:rPr lang="en-US" sz="1200" b="1" dirty="0">
                          <a:latin typeface="+mn-lt"/>
                          <a:cs typeface="B Nazanin" pitchFamily="2" charset="-78"/>
                        </a:rPr>
                        <a:t>/</a:t>
                      </a:r>
                      <a:r>
                        <a:rPr lang="fa-IR" sz="1200" b="1" dirty="0">
                          <a:latin typeface="+mn-lt"/>
                          <a:cs typeface="B Nazanin" pitchFamily="2" charset="-78"/>
                        </a:rPr>
                        <a:t>97</a:t>
                      </a:r>
                      <a:r>
                        <a:rPr lang="en-US" sz="1200" b="1" dirty="0">
                          <a:latin typeface="+mn-lt"/>
                          <a:cs typeface="B Nazanin" pitchFamily="2" charset="-78"/>
                        </a:rPr>
                        <a:t>-</a:t>
                      </a: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92</a:t>
                      </a:r>
                      <a:endParaRPr lang="en-US" sz="1200" b="1" dirty="0">
                        <a:latin typeface="+mn-lt"/>
                        <a:ea typeface="Times New Roman"/>
                        <a:cs typeface="B Nazanin" pitchFamily="2" charset="-78"/>
                      </a:endParaRPr>
                    </a:p>
                  </a:txBody>
                  <a:tcPr marL="44574" marR="44574" marT="0" marB="0" anchor="ctr">
                    <a:solidFill>
                      <a:schemeClr val="bg1"/>
                    </a:solidFill>
                  </a:tcPr>
                </a:tc>
              </a:tr>
              <a:tr h="228643">
                <a:tc>
                  <a:txBody>
                    <a:bodyPr/>
                    <a:lstStyle/>
                    <a:p>
                      <a:pPr marL="0" marR="0" algn="l" rtl="0">
                        <a:lnSpc>
                          <a:spcPct val="115000"/>
                        </a:lnSpc>
                        <a:spcBef>
                          <a:spcPts val="0"/>
                        </a:spcBef>
                        <a:spcAft>
                          <a:spcPts val="0"/>
                        </a:spcAft>
                      </a:pPr>
                      <a:r>
                        <a:rPr lang="ar-SA" sz="1200" b="1" dirty="0">
                          <a:latin typeface="+mn-lt"/>
                          <a:cs typeface="B Nazanin" pitchFamily="2" charset="-78"/>
                        </a:rPr>
                        <a:t>نمای توده بدنی</a:t>
                      </a:r>
                      <a:r>
                        <a:rPr lang="en-US" sz="1200" b="1" dirty="0">
                          <a:latin typeface="+mn-lt"/>
                          <a:cs typeface="B Nazanin" pitchFamily="2" charset="-78"/>
                        </a:rPr>
                        <a:t>) ≥ </a:t>
                      </a:r>
                      <a:r>
                        <a:rPr lang="fa-IR" sz="1200" b="1" dirty="0">
                          <a:latin typeface="+mn-lt"/>
                          <a:cs typeface="B Nazanin" pitchFamily="2" charset="-78"/>
                        </a:rPr>
                        <a:t>30</a:t>
                      </a:r>
                      <a:r>
                        <a:rPr lang="en-US" sz="1200" b="1" dirty="0">
                          <a:latin typeface="+mn-lt"/>
                          <a:cs typeface="B Nazanin" pitchFamily="2" charset="-78"/>
                        </a:rPr>
                        <a:t> (kg/m</a:t>
                      </a:r>
                      <a:r>
                        <a:rPr lang="fa-IR" sz="1200" b="1" dirty="0">
                          <a:latin typeface="+mn-lt"/>
                          <a:cs typeface="B Nazanin" pitchFamily="2" charset="-78"/>
                        </a:rPr>
                        <a:t>2</a:t>
                      </a:r>
                      <a:endParaRPr lang="en-US" sz="1200" b="1" dirty="0">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101</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23</a:t>
                      </a:r>
                      <a:r>
                        <a:rPr lang="en-US" sz="1200" b="1" dirty="0">
                          <a:latin typeface="+mn-lt"/>
                          <a:cs typeface="B Nazanin" pitchFamily="2" charset="-78"/>
                        </a:rPr>
                        <a:t>/</a:t>
                      </a:r>
                      <a:r>
                        <a:rPr lang="fa-IR" sz="1200" b="1" dirty="0">
                          <a:latin typeface="+mn-lt"/>
                          <a:cs typeface="B Nazanin" pitchFamily="2" charset="-78"/>
                        </a:rPr>
                        <a:t>87</a:t>
                      </a:r>
                      <a:endParaRPr lang="en-US" sz="1200" b="1" dirty="0">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19</a:t>
                      </a:r>
                      <a:r>
                        <a:rPr lang="en-US" sz="1200" b="1" dirty="0">
                          <a:latin typeface="+mn-lt"/>
                          <a:cs typeface="B Nazanin" pitchFamily="2" charset="-78"/>
                        </a:rPr>
                        <a:t>/</a:t>
                      </a:r>
                      <a:r>
                        <a:rPr lang="fa-IR" sz="1200" b="1" dirty="0">
                          <a:latin typeface="+mn-lt"/>
                          <a:cs typeface="B Nazanin" pitchFamily="2" charset="-78"/>
                        </a:rPr>
                        <a:t>64</a:t>
                      </a:r>
                      <a:r>
                        <a:rPr lang="en-US" sz="1200" b="1" dirty="0">
                          <a:latin typeface="+mn-lt"/>
                          <a:cs typeface="B Nazanin" pitchFamily="2" charset="-78"/>
                        </a:rPr>
                        <a:t>-</a:t>
                      </a:r>
                      <a:r>
                        <a:rPr lang="fa-IR" sz="1200" b="1" dirty="0">
                          <a:latin typeface="+mn-lt"/>
                          <a:cs typeface="B Nazanin" pitchFamily="2" charset="-78"/>
                        </a:rPr>
                        <a:t>29</a:t>
                      </a:r>
                      <a:r>
                        <a:rPr lang="en-US" sz="1200" b="1" dirty="0">
                          <a:latin typeface="+mn-lt"/>
                          <a:cs typeface="B Nazanin" pitchFamily="2" charset="-78"/>
                        </a:rPr>
                        <a:t>/</a:t>
                      </a:r>
                      <a:r>
                        <a:rPr lang="fa-IR" sz="1200" b="1" dirty="0">
                          <a:latin typeface="+mn-lt"/>
                          <a:cs typeface="B Nazanin" pitchFamily="2" charset="-78"/>
                        </a:rPr>
                        <a:t>01</a:t>
                      </a:r>
                      <a:endParaRPr lang="en-US" sz="1200" b="1" dirty="0">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a:t>
                      </a:r>
                      <a:r>
                        <a:rPr lang="en-US" sz="1200" b="1">
                          <a:latin typeface="+mn-lt"/>
                          <a:cs typeface="B Nazanin" pitchFamily="2" charset="-78"/>
                        </a:rPr>
                        <a:t>/</a:t>
                      </a:r>
                      <a:r>
                        <a:rPr lang="fa-IR" sz="1200" b="1">
                          <a:latin typeface="+mn-lt"/>
                          <a:cs typeface="B Nazanin" pitchFamily="2" charset="-78"/>
                        </a:rPr>
                        <a:t>17</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0</a:t>
                      </a:r>
                      <a:r>
                        <a:rPr lang="en-US" sz="1200" b="1" dirty="0">
                          <a:latin typeface="+mn-lt"/>
                          <a:cs typeface="B Nazanin" pitchFamily="2" charset="-78"/>
                        </a:rPr>
                        <a:t>/</a:t>
                      </a:r>
                      <a:r>
                        <a:rPr lang="fa-IR" sz="1200" b="1" dirty="0">
                          <a:latin typeface="+mn-lt"/>
                          <a:cs typeface="B Nazanin" pitchFamily="2" charset="-78"/>
                        </a:rPr>
                        <a:t>81</a:t>
                      </a:r>
                      <a:r>
                        <a:rPr lang="en-US" sz="1200" b="1" dirty="0">
                          <a:latin typeface="+mn-lt"/>
                          <a:cs typeface="B Nazanin" pitchFamily="2" charset="-78"/>
                        </a:rPr>
                        <a:t>-</a:t>
                      </a: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66</a:t>
                      </a:r>
                      <a:endParaRPr lang="en-US" sz="1200" b="1" dirty="0">
                        <a:latin typeface="+mn-lt"/>
                        <a:ea typeface="Times New Roman"/>
                        <a:cs typeface="B Nazanin" pitchFamily="2" charset="-78"/>
                      </a:endParaRPr>
                    </a:p>
                  </a:txBody>
                  <a:tcPr marL="44574" marR="44574" marT="0" marB="0" anchor="ctr">
                    <a:solidFill>
                      <a:schemeClr val="bg1"/>
                    </a:solidFill>
                  </a:tcPr>
                </a:tc>
              </a:tr>
              <a:tr h="228643">
                <a:tc>
                  <a:txBody>
                    <a:bodyPr/>
                    <a:lstStyle/>
                    <a:p>
                      <a:pPr marL="0" marR="0" algn="l" rtl="0">
                        <a:lnSpc>
                          <a:spcPct val="115000"/>
                        </a:lnSpc>
                        <a:spcBef>
                          <a:spcPts val="0"/>
                        </a:spcBef>
                        <a:spcAft>
                          <a:spcPts val="0"/>
                        </a:spcAft>
                      </a:pPr>
                      <a:r>
                        <a:rPr lang="ar-SA" sz="1200" b="1" dirty="0">
                          <a:latin typeface="+mn-lt"/>
                          <a:cs typeface="B Nazanin" pitchFamily="2" charset="-78"/>
                        </a:rPr>
                        <a:t>دور کمر </a:t>
                      </a:r>
                      <a:r>
                        <a:rPr lang="en-US" sz="1200" b="1" dirty="0">
                          <a:latin typeface="+mn-lt"/>
                          <a:cs typeface="B Nazanin" pitchFamily="2" charset="-78"/>
                        </a:rPr>
                        <a:t>≥ </a:t>
                      </a:r>
                      <a:r>
                        <a:rPr lang="fa-IR" sz="1200" b="1" dirty="0">
                          <a:latin typeface="+mn-lt"/>
                          <a:cs typeface="B Nazanin" pitchFamily="2" charset="-78"/>
                        </a:rPr>
                        <a:t>95 </a:t>
                      </a:r>
                      <a:r>
                        <a:rPr lang="en-US" sz="1200" b="1" dirty="0">
                          <a:latin typeface="+mn-lt"/>
                          <a:cs typeface="B Nazanin" pitchFamily="2" charset="-78"/>
                        </a:rPr>
                        <a:t> (cm)</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178</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29</a:t>
                      </a:r>
                      <a:r>
                        <a:rPr lang="en-US" sz="1200" b="1" dirty="0">
                          <a:latin typeface="+mn-lt"/>
                          <a:cs typeface="B Nazanin" pitchFamily="2" charset="-78"/>
                        </a:rPr>
                        <a:t>/</a:t>
                      </a:r>
                      <a:r>
                        <a:rPr lang="fa-IR" sz="1200" b="1" dirty="0">
                          <a:latin typeface="+mn-lt"/>
                          <a:cs typeface="B Nazanin" pitchFamily="2" charset="-78"/>
                        </a:rPr>
                        <a:t>34</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25</a:t>
                      </a:r>
                      <a:r>
                        <a:rPr lang="en-US" sz="1200" b="1" dirty="0">
                          <a:latin typeface="+mn-lt"/>
                          <a:cs typeface="B Nazanin" pitchFamily="2" charset="-78"/>
                        </a:rPr>
                        <a:t>/</a:t>
                      </a:r>
                      <a:r>
                        <a:rPr lang="fa-IR" sz="1200" b="1" dirty="0">
                          <a:latin typeface="+mn-lt"/>
                          <a:cs typeface="B Nazanin" pitchFamily="2" charset="-78"/>
                        </a:rPr>
                        <a:t>33</a:t>
                      </a:r>
                      <a:r>
                        <a:rPr lang="en-US" sz="1200" b="1" dirty="0">
                          <a:latin typeface="+mn-lt"/>
                          <a:cs typeface="B Nazanin" pitchFamily="2" charset="-78"/>
                        </a:rPr>
                        <a:t>-</a:t>
                      </a:r>
                      <a:r>
                        <a:rPr lang="fa-IR" sz="1200" b="1" dirty="0">
                          <a:latin typeface="+mn-lt"/>
                          <a:cs typeface="B Nazanin" pitchFamily="2" charset="-78"/>
                        </a:rPr>
                        <a:t>33</a:t>
                      </a:r>
                      <a:r>
                        <a:rPr lang="en-US" sz="1200" b="1" dirty="0">
                          <a:latin typeface="+mn-lt"/>
                          <a:cs typeface="B Nazanin" pitchFamily="2" charset="-78"/>
                        </a:rPr>
                        <a:t>/</a:t>
                      </a:r>
                      <a:r>
                        <a:rPr lang="fa-IR" sz="1200" b="1" dirty="0">
                          <a:latin typeface="+mn-lt"/>
                          <a:cs typeface="B Nazanin" pitchFamily="2" charset="-78"/>
                        </a:rPr>
                        <a:t>98</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103</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19</a:t>
                      </a:r>
                      <a:r>
                        <a:rPr lang="en-US" sz="1200" b="1">
                          <a:latin typeface="+mn-lt"/>
                          <a:cs typeface="B Nazanin" pitchFamily="2" charset="-78"/>
                        </a:rPr>
                        <a:t>/</a:t>
                      </a:r>
                      <a:r>
                        <a:rPr lang="fa-IR" sz="1200" b="1">
                          <a:latin typeface="+mn-lt"/>
                          <a:cs typeface="B Nazanin" pitchFamily="2" charset="-78"/>
                        </a:rPr>
                        <a:t>76</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16</a:t>
                      </a:r>
                      <a:r>
                        <a:rPr lang="en-US" sz="1200" b="1">
                          <a:latin typeface="+mn-lt"/>
                          <a:cs typeface="B Nazanin" pitchFamily="2" charset="-78"/>
                        </a:rPr>
                        <a:t>/</a:t>
                      </a:r>
                      <a:r>
                        <a:rPr lang="fa-IR" sz="1200" b="1">
                          <a:latin typeface="+mn-lt"/>
                          <a:cs typeface="B Nazanin" pitchFamily="2" charset="-78"/>
                        </a:rPr>
                        <a:t>29</a:t>
                      </a:r>
                      <a:r>
                        <a:rPr lang="en-US" sz="1200" b="1">
                          <a:latin typeface="+mn-lt"/>
                          <a:cs typeface="B Nazanin" pitchFamily="2" charset="-78"/>
                        </a:rPr>
                        <a:t>-</a:t>
                      </a:r>
                      <a:r>
                        <a:rPr lang="fa-IR" sz="1200" b="1">
                          <a:latin typeface="+mn-lt"/>
                          <a:cs typeface="B Nazanin" pitchFamily="2" charset="-78"/>
                        </a:rPr>
                        <a:t>23</a:t>
                      </a:r>
                      <a:r>
                        <a:rPr lang="en-US" sz="1200" b="1">
                          <a:latin typeface="+mn-lt"/>
                          <a:cs typeface="B Nazanin" pitchFamily="2" charset="-78"/>
                        </a:rPr>
                        <a:t>/</a:t>
                      </a:r>
                      <a:r>
                        <a:rPr lang="fa-IR" sz="1200" b="1">
                          <a:latin typeface="+mn-lt"/>
                          <a:cs typeface="B Nazanin" pitchFamily="2" charset="-78"/>
                        </a:rPr>
                        <a:t>97</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a:t>
                      </a:r>
                      <a:r>
                        <a:rPr lang="en-US" sz="1200" b="1">
                          <a:latin typeface="+mn-lt"/>
                          <a:cs typeface="B Nazanin" pitchFamily="2" charset="-78"/>
                        </a:rPr>
                        <a:t>/</a:t>
                      </a:r>
                      <a:r>
                        <a:rPr lang="fa-IR" sz="1200" b="1">
                          <a:latin typeface="+mn-lt"/>
                          <a:cs typeface="B Nazanin" pitchFamily="2" charset="-78"/>
                        </a:rPr>
                        <a:t>49</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17</a:t>
                      </a:r>
                      <a:r>
                        <a:rPr lang="en-US" sz="1200" b="1" dirty="0">
                          <a:latin typeface="+mn-lt"/>
                          <a:cs typeface="B Nazanin" pitchFamily="2" charset="-78"/>
                        </a:rPr>
                        <a:t>-</a:t>
                      </a: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91</a:t>
                      </a:r>
                      <a:endParaRPr lang="en-US" sz="1200" b="1" dirty="0">
                        <a:latin typeface="+mn-lt"/>
                        <a:ea typeface="Times New Roman"/>
                        <a:cs typeface="B Nazanin" pitchFamily="2" charset="-78"/>
                      </a:endParaRPr>
                    </a:p>
                  </a:txBody>
                  <a:tcPr marL="44574" marR="44574" marT="0" marB="0" anchor="ctr">
                    <a:solidFill>
                      <a:srgbClr val="FFFF66"/>
                    </a:solidFill>
                  </a:tcPr>
                </a:tc>
              </a:tr>
              <a:tr h="228643">
                <a:tc>
                  <a:txBody>
                    <a:bodyPr/>
                    <a:lstStyle/>
                    <a:p>
                      <a:pPr marL="0" marR="0" algn="l" rtl="0">
                        <a:lnSpc>
                          <a:spcPct val="115000"/>
                        </a:lnSpc>
                        <a:spcBef>
                          <a:spcPts val="0"/>
                        </a:spcBef>
                        <a:spcAft>
                          <a:spcPts val="0"/>
                        </a:spcAft>
                      </a:pPr>
                      <a:r>
                        <a:rPr lang="ar-SA" sz="1200" b="1" dirty="0">
                          <a:latin typeface="+mn-lt"/>
                          <a:cs typeface="B Nazanin" pitchFamily="2" charset="-78"/>
                        </a:rPr>
                        <a:t>دور کمر به دور باسن بالا</a:t>
                      </a:r>
                      <a:r>
                        <a:rPr lang="fa-IR" sz="1200" b="1" baseline="30000" dirty="0">
                          <a:latin typeface="+mn-lt"/>
                          <a:cs typeface="B Nazanin" pitchFamily="2" charset="-78"/>
                        </a:rPr>
                        <a:t>2</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201</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31</a:t>
                      </a:r>
                      <a:r>
                        <a:rPr lang="en-US" sz="1200" b="1" dirty="0">
                          <a:latin typeface="+mn-lt"/>
                          <a:cs typeface="B Nazanin" pitchFamily="2" charset="-78"/>
                        </a:rPr>
                        <a:t>/</a:t>
                      </a:r>
                      <a:r>
                        <a:rPr lang="fa-IR" sz="1200" b="1" dirty="0">
                          <a:latin typeface="+mn-lt"/>
                          <a:cs typeface="B Nazanin" pitchFamily="2" charset="-78"/>
                        </a:rPr>
                        <a:t>29</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27</a:t>
                      </a:r>
                      <a:r>
                        <a:rPr lang="en-US" sz="1200" b="1" dirty="0">
                          <a:latin typeface="+mn-lt"/>
                          <a:cs typeface="B Nazanin" pitchFamily="2" charset="-78"/>
                        </a:rPr>
                        <a:t>/</a:t>
                      </a:r>
                      <a:r>
                        <a:rPr lang="fa-IR" sz="1200" b="1" dirty="0">
                          <a:latin typeface="+mn-lt"/>
                          <a:cs typeface="B Nazanin" pitchFamily="2" charset="-78"/>
                        </a:rPr>
                        <a:t>25</a:t>
                      </a:r>
                      <a:r>
                        <a:rPr lang="en-US" sz="1200" b="1" dirty="0">
                          <a:latin typeface="+mn-lt"/>
                          <a:cs typeface="B Nazanin" pitchFamily="2" charset="-78"/>
                        </a:rPr>
                        <a:t>-</a:t>
                      </a:r>
                      <a:r>
                        <a:rPr lang="fa-IR" sz="1200" b="1" dirty="0">
                          <a:latin typeface="+mn-lt"/>
                          <a:cs typeface="B Nazanin" pitchFamily="2" charset="-78"/>
                        </a:rPr>
                        <a:t>35</a:t>
                      </a:r>
                      <a:r>
                        <a:rPr lang="en-US" sz="1200" b="1" dirty="0">
                          <a:latin typeface="+mn-lt"/>
                          <a:cs typeface="B Nazanin" pitchFamily="2" charset="-78"/>
                        </a:rPr>
                        <a:t>/</a:t>
                      </a:r>
                      <a:r>
                        <a:rPr lang="fa-IR" sz="1200" b="1" dirty="0">
                          <a:latin typeface="+mn-lt"/>
                          <a:cs typeface="B Nazanin" pitchFamily="2" charset="-78"/>
                        </a:rPr>
                        <a:t>93</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80</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16</a:t>
                      </a:r>
                      <a:r>
                        <a:rPr lang="en-US" sz="1200" b="1" dirty="0">
                          <a:latin typeface="+mn-lt"/>
                          <a:cs typeface="B Nazanin" pitchFamily="2" charset="-78"/>
                        </a:rPr>
                        <a:t>/</a:t>
                      </a:r>
                      <a:r>
                        <a:rPr lang="fa-IR" sz="1200" b="1" dirty="0">
                          <a:latin typeface="+mn-lt"/>
                          <a:cs typeface="B Nazanin" pitchFamily="2" charset="-78"/>
                        </a:rPr>
                        <a:t>47</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13</a:t>
                      </a:r>
                      <a:r>
                        <a:rPr lang="en-US" sz="1200" b="1" dirty="0">
                          <a:latin typeface="+mn-lt"/>
                          <a:cs typeface="B Nazanin" pitchFamily="2" charset="-78"/>
                        </a:rPr>
                        <a:t>/</a:t>
                      </a:r>
                      <a:r>
                        <a:rPr lang="fa-IR" sz="1200" b="1" dirty="0">
                          <a:latin typeface="+mn-lt"/>
                          <a:cs typeface="B Nazanin" pitchFamily="2" charset="-78"/>
                        </a:rPr>
                        <a:t>23</a:t>
                      </a:r>
                      <a:r>
                        <a:rPr lang="en-US" sz="1200" b="1" dirty="0">
                          <a:latin typeface="+mn-lt"/>
                          <a:cs typeface="B Nazanin" pitchFamily="2" charset="-78"/>
                        </a:rPr>
                        <a:t>-</a:t>
                      </a:r>
                      <a:r>
                        <a:rPr lang="fa-IR" sz="1200" b="1" dirty="0">
                          <a:latin typeface="+mn-lt"/>
                          <a:cs typeface="B Nazanin" pitchFamily="2" charset="-78"/>
                        </a:rPr>
                        <a:t>20</a:t>
                      </a:r>
                      <a:r>
                        <a:rPr lang="en-US" sz="1200" b="1" dirty="0">
                          <a:latin typeface="+mn-lt"/>
                          <a:cs typeface="B Nazanin" pitchFamily="2" charset="-78"/>
                        </a:rPr>
                        <a:t>/</a:t>
                      </a:r>
                      <a:r>
                        <a:rPr lang="fa-IR" sz="1200" b="1" dirty="0">
                          <a:latin typeface="+mn-lt"/>
                          <a:cs typeface="B Nazanin" pitchFamily="2" charset="-78"/>
                        </a:rPr>
                        <a:t>51</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90</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49</a:t>
                      </a:r>
                      <a:r>
                        <a:rPr lang="en-US" sz="1200" b="1" dirty="0">
                          <a:latin typeface="+mn-lt"/>
                          <a:cs typeface="B Nazanin" pitchFamily="2" charset="-78"/>
                        </a:rPr>
                        <a:t>-</a:t>
                      </a:r>
                      <a:r>
                        <a:rPr lang="fa-IR" sz="1200" b="1" dirty="0">
                          <a:latin typeface="+mn-lt"/>
                          <a:cs typeface="B Nazanin" pitchFamily="2" charset="-78"/>
                        </a:rPr>
                        <a:t>2</a:t>
                      </a:r>
                      <a:r>
                        <a:rPr lang="en-US" sz="1200" b="1" dirty="0">
                          <a:latin typeface="+mn-lt"/>
                          <a:cs typeface="B Nazanin" pitchFamily="2" charset="-78"/>
                        </a:rPr>
                        <a:t>/</a:t>
                      </a:r>
                      <a:r>
                        <a:rPr lang="fa-IR" sz="1200" b="1" dirty="0">
                          <a:latin typeface="+mn-lt"/>
                          <a:cs typeface="B Nazanin" pitchFamily="2" charset="-78"/>
                        </a:rPr>
                        <a:t>51</a:t>
                      </a:r>
                      <a:endParaRPr lang="en-US" sz="1200" b="1" dirty="0">
                        <a:latin typeface="+mn-lt"/>
                        <a:ea typeface="Times New Roman"/>
                        <a:cs typeface="B Nazanin" pitchFamily="2" charset="-78"/>
                      </a:endParaRPr>
                    </a:p>
                  </a:txBody>
                  <a:tcPr marL="44574" marR="44574" marT="0" marB="0" anchor="ctr">
                    <a:solidFill>
                      <a:srgbClr val="FFFF66"/>
                    </a:solidFill>
                  </a:tcPr>
                </a:tc>
              </a:tr>
              <a:tr h="228643">
                <a:tc>
                  <a:txBody>
                    <a:bodyPr/>
                    <a:lstStyle/>
                    <a:p>
                      <a:pPr marL="0" marR="0" algn="l" rtl="0">
                        <a:lnSpc>
                          <a:spcPct val="115000"/>
                        </a:lnSpc>
                        <a:spcBef>
                          <a:spcPts val="0"/>
                        </a:spcBef>
                        <a:spcAft>
                          <a:spcPts val="0"/>
                        </a:spcAft>
                      </a:pPr>
                      <a:r>
                        <a:rPr lang="ar-SA" sz="1200" b="1" dirty="0">
                          <a:latin typeface="+mn-lt"/>
                          <a:cs typeface="B Nazanin" pitchFamily="2" charset="-78"/>
                        </a:rPr>
                        <a:t>دور باسن</a:t>
                      </a:r>
                      <a:r>
                        <a:rPr lang="en-US" sz="1200" b="1" dirty="0">
                          <a:latin typeface="+mn-lt"/>
                          <a:cs typeface="B Nazanin" pitchFamily="2" charset="-78"/>
                        </a:rPr>
                        <a:t>&lt; </a:t>
                      </a:r>
                      <a:r>
                        <a:rPr lang="fa-IR" sz="1200" b="1" dirty="0">
                          <a:latin typeface="+mn-lt"/>
                          <a:cs typeface="B Nazanin" pitchFamily="2" charset="-78"/>
                        </a:rPr>
                        <a:t>95</a:t>
                      </a:r>
                      <a:r>
                        <a:rPr lang="en-US" sz="1200" b="1" dirty="0">
                          <a:latin typeface="+mn-lt"/>
                          <a:cs typeface="B Nazanin" pitchFamily="2" charset="-78"/>
                        </a:rPr>
                        <a:t>  (cm)</a:t>
                      </a:r>
                      <a:r>
                        <a:rPr lang="fa-IR" sz="1200" b="1" baseline="30000" dirty="0">
                          <a:latin typeface="+mn-lt"/>
                          <a:cs typeface="B Nazanin" pitchFamily="2" charset="-78"/>
                        </a:rPr>
                        <a:t>4</a:t>
                      </a:r>
                      <a:endParaRPr lang="en-US" sz="1200" b="1" dirty="0">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dirty="0">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53</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25</a:t>
                      </a:r>
                      <a:r>
                        <a:rPr lang="en-US" sz="1200" b="1">
                          <a:latin typeface="+mn-lt"/>
                          <a:cs typeface="B Nazanin" pitchFamily="2" charset="-78"/>
                        </a:rPr>
                        <a:t>/</a:t>
                      </a:r>
                      <a:r>
                        <a:rPr lang="fa-IR" sz="1200" b="1">
                          <a:latin typeface="+mn-lt"/>
                          <a:cs typeface="B Nazanin" pitchFamily="2" charset="-78"/>
                        </a:rPr>
                        <a:t>78</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19</a:t>
                      </a:r>
                      <a:r>
                        <a:rPr lang="en-US" sz="1200" b="1">
                          <a:latin typeface="+mn-lt"/>
                          <a:cs typeface="B Nazanin" pitchFamily="2" charset="-78"/>
                        </a:rPr>
                        <a:t>/</a:t>
                      </a:r>
                      <a:r>
                        <a:rPr lang="fa-IR" sz="1200" b="1">
                          <a:latin typeface="+mn-lt"/>
                          <a:cs typeface="B Nazanin" pitchFamily="2" charset="-78"/>
                        </a:rPr>
                        <a:t>69</a:t>
                      </a:r>
                      <a:r>
                        <a:rPr lang="en-US" sz="1200" b="1">
                          <a:latin typeface="+mn-lt"/>
                          <a:cs typeface="B Nazanin" pitchFamily="2" charset="-78"/>
                        </a:rPr>
                        <a:t>-</a:t>
                      </a:r>
                      <a:r>
                        <a:rPr lang="fa-IR" sz="1200" b="1">
                          <a:latin typeface="+mn-lt"/>
                          <a:cs typeface="B Nazanin" pitchFamily="2" charset="-78"/>
                        </a:rPr>
                        <a:t>33</a:t>
                      </a:r>
                      <a:r>
                        <a:rPr lang="en-US" sz="1200" b="1">
                          <a:latin typeface="+mn-lt"/>
                          <a:cs typeface="B Nazanin" pitchFamily="2" charset="-78"/>
                        </a:rPr>
                        <a:t>/</a:t>
                      </a:r>
                      <a:r>
                        <a:rPr lang="fa-IR" sz="1200" b="1">
                          <a:latin typeface="+mn-lt"/>
                          <a:cs typeface="B Nazanin" pitchFamily="2" charset="-78"/>
                        </a:rPr>
                        <a:t>74</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dirty="0">
                        <a:latin typeface="+mn-lt"/>
                        <a:ea typeface="Times New Roman"/>
                        <a:cs typeface="B Nazanin" pitchFamily="2" charset="-78"/>
                      </a:endParaRPr>
                    </a:p>
                  </a:txBody>
                  <a:tcPr marL="44574" marR="44574" marT="0" marB="0" anchor="ctr">
                    <a:solidFill>
                      <a:schemeClr val="bg1"/>
                    </a:solidFill>
                  </a:tcPr>
                </a:tc>
              </a:tr>
              <a:tr h="228643">
                <a:tc>
                  <a:txBody>
                    <a:bodyPr/>
                    <a:lstStyle/>
                    <a:p>
                      <a:pPr marL="0" marR="0" algn="l" rtl="0">
                        <a:lnSpc>
                          <a:spcPct val="115000"/>
                        </a:lnSpc>
                        <a:spcBef>
                          <a:spcPts val="0"/>
                        </a:spcBef>
                        <a:spcAft>
                          <a:spcPts val="0"/>
                        </a:spcAft>
                      </a:pPr>
                      <a:r>
                        <a:rPr lang="fa-IR" sz="1200" b="1" dirty="0">
                          <a:latin typeface="+mn-lt"/>
                          <a:cs typeface="B Nazanin" pitchFamily="2" charset="-78"/>
                        </a:rPr>
                        <a:t>95</a:t>
                      </a:r>
                      <a:r>
                        <a:rPr lang="en-US" sz="1200" b="1" dirty="0">
                          <a:latin typeface="+mn-lt"/>
                          <a:cs typeface="B Nazanin" pitchFamily="2" charset="-78"/>
                        </a:rPr>
                        <a:t>≤ </a:t>
                      </a:r>
                      <a:r>
                        <a:rPr lang="ar-SA" sz="1200" b="1" dirty="0">
                          <a:latin typeface="+mn-lt"/>
                          <a:cs typeface="B Nazanin" pitchFamily="2" charset="-78"/>
                        </a:rPr>
                        <a:t>دور باسن</a:t>
                      </a:r>
                      <a:r>
                        <a:rPr lang="en-US" sz="1200" b="1" dirty="0">
                          <a:latin typeface="+mn-lt"/>
                          <a:cs typeface="B Nazanin" pitchFamily="2" charset="-78"/>
                        </a:rPr>
                        <a:t>&lt;</a:t>
                      </a:r>
                      <a:r>
                        <a:rPr lang="fa-IR" sz="1200" b="1" dirty="0">
                          <a:latin typeface="+mn-lt"/>
                          <a:cs typeface="B Nazanin" pitchFamily="2" charset="-78"/>
                        </a:rPr>
                        <a:t>101</a:t>
                      </a:r>
                      <a:r>
                        <a:rPr lang="en-US" sz="1200" b="1" dirty="0">
                          <a:latin typeface="+mn-lt"/>
                          <a:cs typeface="B Nazanin" pitchFamily="2" charset="-78"/>
                        </a:rPr>
                        <a:t> (cm)</a:t>
                      </a:r>
                      <a:endParaRPr lang="en-US" sz="1200" b="1" dirty="0">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87</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28</a:t>
                      </a:r>
                      <a:r>
                        <a:rPr lang="en-US" sz="1200" b="1">
                          <a:latin typeface="+mn-lt"/>
                          <a:cs typeface="B Nazanin" pitchFamily="2" charset="-78"/>
                        </a:rPr>
                        <a:t>/</a:t>
                      </a:r>
                      <a:r>
                        <a:rPr lang="fa-IR" sz="1200" b="1">
                          <a:latin typeface="+mn-lt"/>
                          <a:cs typeface="B Nazanin" pitchFamily="2" charset="-78"/>
                        </a:rPr>
                        <a:t>79</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23</a:t>
                      </a:r>
                      <a:r>
                        <a:rPr lang="en-US" sz="1200" b="1" dirty="0">
                          <a:latin typeface="+mn-lt"/>
                          <a:cs typeface="B Nazanin" pitchFamily="2" charset="-78"/>
                        </a:rPr>
                        <a:t>/</a:t>
                      </a:r>
                      <a:r>
                        <a:rPr lang="fa-IR" sz="1200" b="1" dirty="0">
                          <a:latin typeface="+mn-lt"/>
                          <a:cs typeface="B Nazanin" pitchFamily="2" charset="-78"/>
                        </a:rPr>
                        <a:t>33</a:t>
                      </a:r>
                      <a:r>
                        <a:rPr lang="en-US" sz="1200" b="1" dirty="0">
                          <a:latin typeface="+mn-lt"/>
                          <a:cs typeface="B Nazanin" pitchFamily="2" charset="-78"/>
                        </a:rPr>
                        <a:t>-</a:t>
                      </a:r>
                      <a:r>
                        <a:rPr lang="fa-IR" sz="1200" b="1" dirty="0">
                          <a:latin typeface="+mn-lt"/>
                          <a:cs typeface="B Nazanin" pitchFamily="2" charset="-78"/>
                        </a:rPr>
                        <a:t>35</a:t>
                      </a:r>
                      <a:r>
                        <a:rPr lang="en-US" sz="1200" b="1" dirty="0">
                          <a:latin typeface="+mn-lt"/>
                          <a:cs typeface="B Nazanin" pitchFamily="2" charset="-78"/>
                        </a:rPr>
                        <a:t>/</a:t>
                      </a:r>
                      <a:r>
                        <a:rPr lang="fa-IR" sz="1200" b="1" dirty="0">
                          <a:latin typeface="+mn-lt"/>
                          <a:cs typeface="B Nazanin" pitchFamily="2" charset="-78"/>
                        </a:rPr>
                        <a:t>53</a:t>
                      </a:r>
                      <a:endParaRPr lang="en-US" sz="1200" b="1" dirty="0">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a:t>
                      </a:r>
                      <a:r>
                        <a:rPr lang="en-US" sz="1200" b="1">
                          <a:latin typeface="+mn-lt"/>
                          <a:cs typeface="B Nazanin" pitchFamily="2" charset="-78"/>
                        </a:rPr>
                        <a:t>/</a:t>
                      </a:r>
                      <a:r>
                        <a:rPr lang="fa-IR" sz="1200" b="1">
                          <a:latin typeface="+mn-lt"/>
                          <a:cs typeface="B Nazanin" pitchFamily="2" charset="-78"/>
                        </a:rPr>
                        <a:t>12</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0</a:t>
                      </a:r>
                      <a:r>
                        <a:rPr lang="en-US" sz="1200" b="1" dirty="0">
                          <a:latin typeface="+mn-lt"/>
                          <a:cs typeface="B Nazanin" pitchFamily="2" charset="-78"/>
                        </a:rPr>
                        <a:t>/</a:t>
                      </a:r>
                      <a:r>
                        <a:rPr lang="fa-IR" sz="1200" b="1" dirty="0">
                          <a:latin typeface="+mn-lt"/>
                          <a:cs typeface="B Nazanin" pitchFamily="2" charset="-78"/>
                        </a:rPr>
                        <a:t>79</a:t>
                      </a:r>
                      <a:r>
                        <a:rPr lang="en-US" sz="1200" b="1" dirty="0">
                          <a:latin typeface="+mn-lt"/>
                          <a:cs typeface="B Nazanin" pitchFamily="2" charset="-78"/>
                        </a:rPr>
                        <a:t>-</a:t>
                      </a: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57</a:t>
                      </a:r>
                      <a:endParaRPr lang="en-US" sz="1200" b="1" dirty="0">
                        <a:latin typeface="+mn-lt"/>
                        <a:ea typeface="Times New Roman"/>
                        <a:cs typeface="B Nazanin" pitchFamily="2" charset="-78"/>
                      </a:endParaRPr>
                    </a:p>
                  </a:txBody>
                  <a:tcPr marL="44574" marR="44574" marT="0" marB="0" anchor="ctr">
                    <a:solidFill>
                      <a:schemeClr val="bg1"/>
                    </a:solidFill>
                  </a:tcPr>
                </a:tc>
              </a:tr>
              <a:tr h="228643">
                <a:tc>
                  <a:txBody>
                    <a:bodyPr/>
                    <a:lstStyle/>
                    <a:p>
                      <a:pPr marL="0" marR="0" algn="l" rtl="0">
                        <a:lnSpc>
                          <a:spcPct val="115000"/>
                        </a:lnSpc>
                        <a:spcBef>
                          <a:spcPts val="0"/>
                        </a:spcBef>
                        <a:spcAft>
                          <a:spcPts val="0"/>
                        </a:spcAft>
                      </a:pPr>
                      <a:r>
                        <a:rPr lang="fa-IR" sz="1200" b="1" dirty="0">
                          <a:latin typeface="+mn-lt"/>
                          <a:cs typeface="B Nazanin" pitchFamily="2" charset="-78"/>
                        </a:rPr>
                        <a:t>101</a:t>
                      </a:r>
                      <a:r>
                        <a:rPr lang="en-US" sz="1200" b="1" dirty="0">
                          <a:latin typeface="+mn-lt"/>
                          <a:cs typeface="B Nazanin" pitchFamily="2" charset="-78"/>
                        </a:rPr>
                        <a:t>≤ </a:t>
                      </a:r>
                      <a:r>
                        <a:rPr lang="ar-SA" sz="1200" b="1" dirty="0">
                          <a:latin typeface="+mn-lt"/>
                          <a:cs typeface="B Nazanin" pitchFamily="2" charset="-78"/>
                        </a:rPr>
                        <a:t>دور باسن</a:t>
                      </a:r>
                      <a:r>
                        <a:rPr lang="en-US" sz="1200" b="1" dirty="0">
                          <a:latin typeface="+mn-lt"/>
                          <a:cs typeface="B Nazanin" pitchFamily="2" charset="-78"/>
                        </a:rPr>
                        <a:t>&lt;</a:t>
                      </a:r>
                      <a:r>
                        <a:rPr lang="fa-IR" sz="1200" b="1" dirty="0">
                          <a:latin typeface="+mn-lt"/>
                          <a:cs typeface="B Nazanin" pitchFamily="2" charset="-78"/>
                        </a:rPr>
                        <a:t>108</a:t>
                      </a:r>
                      <a:r>
                        <a:rPr lang="en-US" sz="1200" b="1" dirty="0">
                          <a:latin typeface="+mn-lt"/>
                          <a:cs typeface="B Nazanin" pitchFamily="2" charset="-78"/>
                        </a:rPr>
                        <a:t> (cm)</a:t>
                      </a:r>
                      <a:endParaRPr lang="en-US" sz="1200" b="1" dirty="0">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74</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24</a:t>
                      </a:r>
                      <a:r>
                        <a:rPr lang="en-US" sz="1200" b="1">
                          <a:latin typeface="+mn-lt"/>
                          <a:cs typeface="B Nazanin" pitchFamily="2" charset="-78"/>
                        </a:rPr>
                        <a:t>/</a:t>
                      </a:r>
                      <a:r>
                        <a:rPr lang="fa-IR" sz="1200" b="1">
                          <a:latin typeface="+mn-lt"/>
                          <a:cs typeface="B Nazanin" pitchFamily="2" charset="-78"/>
                        </a:rPr>
                        <a:t>62</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19</a:t>
                      </a:r>
                      <a:r>
                        <a:rPr lang="en-US" sz="1200" b="1">
                          <a:latin typeface="+mn-lt"/>
                          <a:cs typeface="B Nazanin" pitchFamily="2" charset="-78"/>
                        </a:rPr>
                        <a:t>/</a:t>
                      </a:r>
                      <a:r>
                        <a:rPr lang="fa-IR" sz="1200" b="1">
                          <a:latin typeface="+mn-lt"/>
                          <a:cs typeface="B Nazanin" pitchFamily="2" charset="-78"/>
                        </a:rPr>
                        <a:t>61</a:t>
                      </a:r>
                      <a:r>
                        <a:rPr lang="en-US" sz="1200" b="1">
                          <a:latin typeface="+mn-lt"/>
                          <a:cs typeface="B Nazanin" pitchFamily="2" charset="-78"/>
                        </a:rPr>
                        <a:t>-</a:t>
                      </a:r>
                      <a:r>
                        <a:rPr lang="fa-IR" sz="1200" b="1">
                          <a:latin typeface="+mn-lt"/>
                          <a:cs typeface="B Nazanin" pitchFamily="2" charset="-78"/>
                        </a:rPr>
                        <a:t>30</a:t>
                      </a:r>
                      <a:r>
                        <a:rPr lang="en-US" sz="1200" b="1">
                          <a:latin typeface="+mn-lt"/>
                          <a:cs typeface="B Nazanin" pitchFamily="2" charset="-78"/>
                        </a:rPr>
                        <a:t>/</a:t>
                      </a:r>
                      <a:r>
                        <a:rPr lang="fa-IR" sz="1200" b="1">
                          <a:latin typeface="+mn-lt"/>
                          <a:cs typeface="B Nazanin" pitchFamily="2" charset="-78"/>
                        </a:rPr>
                        <a:t>930</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0</a:t>
                      </a:r>
                      <a:r>
                        <a:rPr lang="en-US" sz="1200" b="1" dirty="0">
                          <a:latin typeface="+mn-lt"/>
                          <a:cs typeface="B Nazanin" pitchFamily="2" charset="-78"/>
                        </a:rPr>
                        <a:t>/</a:t>
                      </a:r>
                      <a:r>
                        <a:rPr lang="fa-IR" sz="1200" b="1" dirty="0">
                          <a:latin typeface="+mn-lt"/>
                          <a:cs typeface="B Nazanin" pitchFamily="2" charset="-78"/>
                        </a:rPr>
                        <a:t>95</a:t>
                      </a:r>
                      <a:endParaRPr lang="en-US" sz="1200" b="1" dirty="0">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0</a:t>
                      </a:r>
                      <a:r>
                        <a:rPr lang="en-US" sz="1200" b="1" dirty="0">
                          <a:latin typeface="+mn-lt"/>
                          <a:cs typeface="B Nazanin" pitchFamily="2" charset="-78"/>
                        </a:rPr>
                        <a:t>/</a:t>
                      </a:r>
                      <a:r>
                        <a:rPr lang="fa-IR" sz="1200" b="1" dirty="0">
                          <a:latin typeface="+mn-lt"/>
                          <a:cs typeface="B Nazanin" pitchFamily="2" charset="-78"/>
                        </a:rPr>
                        <a:t>66</a:t>
                      </a:r>
                      <a:r>
                        <a:rPr lang="en-US" sz="1200" b="1" dirty="0">
                          <a:latin typeface="+mn-lt"/>
                          <a:cs typeface="B Nazanin" pitchFamily="2" charset="-78"/>
                        </a:rPr>
                        <a:t>-</a:t>
                      </a: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35</a:t>
                      </a:r>
                      <a:endParaRPr lang="en-US" sz="1200" b="1" dirty="0">
                        <a:latin typeface="+mn-lt"/>
                        <a:ea typeface="Times New Roman"/>
                        <a:cs typeface="B Nazanin" pitchFamily="2" charset="-78"/>
                      </a:endParaRPr>
                    </a:p>
                  </a:txBody>
                  <a:tcPr marL="44574" marR="44574" marT="0" marB="0" anchor="ctr">
                    <a:solidFill>
                      <a:schemeClr val="bg1"/>
                    </a:solidFill>
                  </a:tcPr>
                </a:tc>
              </a:tr>
              <a:tr h="228643">
                <a:tc>
                  <a:txBody>
                    <a:bodyPr/>
                    <a:lstStyle/>
                    <a:p>
                      <a:pPr marL="0" marR="0" algn="l" rtl="0">
                        <a:lnSpc>
                          <a:spcPct val="115000"/>
                        </a:lnSpc>
                        <a:spcBef>
                          <a:spcPts val="0"/>
                        </a:spcBef>
                        <a:spcAft>
                          <a:spcPts val="0"/>
                        </a:spcAft>
                      </a:pPr>
                      <a:r>
                        <a:rPr lang="ar-SA" sz="1200" b="1">
                          <a:latin typeface="+mn-lt"/>
                          <a:cs typeface="B Nazanin" pitchFamily="2" charset="-78"/>
                        </a:rPr>
                        <a:t>دور باسن </a:t>
                      </a:r>
                      <a:r>
                        <a:rPr lang="en-US" sz="1200" b="1">
                          <a:latin typeface="+mn-lt"/>
                          <a:cs typeface="B Nazanin" pitchFamily="2" charset="-78"/>
                        </a:rPr>
                        <a:t>≥ </a:t>
                      </a:r>
                      <a:r>
                        <a:rPr lang="fa-IR" sz="1200" b="1">
                          <a:latin typeface="+mn-lt"/>
                          <a:cs typeface="B Nazanin" pitchFamily="2" charset="-78"/>
                        </a:rPr>
                        <a:t>108</a:t>
                      </a:r>
                      <a:r>
                        <a:rPr lang="en-US" sz="1200" b="1">
                          <a:latin typeface="+mn-lt"/>
                          <a:cs typeface="B Nazanin" pitchFamily="2" charset="-78"/>
                        </a:rPr>
                        <a:t> (cm)</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67</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20</a:t>
                      </a:r>
                      <a:r>
                        <a:rPr lang="en-US" sz="1200" b="1">
                          <a:latin typeface="+mn-lt"/>
                          <a:cs typeface="B Nazanin" pitchFamily="2" charset="-78"/>
                        </a:rPr>
                        <a:t>/</a:t>
                      </a:r>
                      <a:r>
                        <a:rPr lang="fa-IR" sz="1200" b="1">
                          <a:latin typeface="+mn-lt"/>
                          <a:cs typeface="B Nazanin" pitchFamily="2" charset="-78"/>
                        </a:rPr>
                        <a:t>96</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16</a:t>
                      </a:r>
                      <a:r>
                        <a:rPr lang="en-US" sz="1200" b="1">
                          <a:latin typeface="+mn-lt"/>
                          <a:cs typeface="B Nazanin" pitchFamily="2" charset="-78"/>
                        </a:rPr>
                        <a:t>/</a:t>
                      </a:r>
                      <a:r>
                        <a:rPr lang="fa-IR" sz="1200" b="1">
                          <a:latin typeface="+mn-lt"/>
                          <a:cs typeface="B Nazanin" pitchFamily="2" charset="-78"/>
                        </a:rPr>
                        <a:t>50</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0</a:t>
                      </a:r>
                      <a:r>
                        <a:rPr lang="en-US" sz="1200" b="1">
                          <a:latin typeface="+mn-lt"/>
                          <a:cs typeface="B Nazanin" pitchFamily="2" charset="-78"/>
                        </a:rPr>
                        <a:t>/</a:t>
                      </a:r>
                      <a:r>
                        <a:rPr lang="fa-IR" sz="1200" b="1">
                          <a:latin typeface="+mn-lt"/>
                          <a:cs typeface="B Nazanin" pitchFamily="2" charset="-78"/>
                        </a:rPr>
                        <a:t>81</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0</a:t>
                      </a:r>
                      <a:r>
                        <a:rPr lang="en-US" sz="1200" b="1" dirty="0">
                          <a:latin typeface="+mn-lt"/>
                          <a:cs typeface="B Nazanin" pitchFamily="2" charset="-78"/>
                        </a:rPr>
                        <a:t>/</a:t>
                      </a:r>
                      <a:r>
                        <a:rPr lang="fa-IR" sz="1200" b="1" dirty="0">
                          <a:latin typeface="+mn-lt"/>
                          <a:cs typeface="B Nazanin" pitchFamily="2" charset="-78"/>
                        </a:rPr>
                        <a:t>56</a:t>
                      </a:r>
                      <a:r>
                        <a:rPr lang="en-US" sz="1200" b="1" dirty="0">
                          <a:latin typeface="+mn-lt"/>
                          <a:cs typeface="B Nazanin" pitchFamily="2" charset="-78"/>
                        </a:rPr>
                        <a:t>-</a:t>
                      </a: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15</a:t>
                      </a:r>
                      <a:endParaRPr lang="en-US" sz="1200" b="1" dirty="0">
                        <a:latin typeface="+mn-lt"/>
                        <a:ea typeface="Times New Roman"/>
                        <a:cs typeface="B Nazanin" pitchFamily="2" charset="-78"/>
                      </a:endParaRPr>
                    </a:p>
                  </a:txBody>
                  <a:tcPr marL="44574" marR="44574" marT="0" marB="0" anchor="ctr">
                    <a:solidFill>
                      <a:schemeClr val="bg1"/>
                    </a:solidFill>
                  </a:tcPr>
                </a:tc>
              </a:tr>
              <a:tr h="228643">
                <a:tc>
                  <a:txBody>
                    <a:bodyPr/>
                    <a:lstStyle/>
                    <a:p>
                      <a:pPr marL="0" marR="0" algn="l" rtl="0">
                        <a:lnSpc>
                          <a:spcPct val="115000"/>
                        </a:lnSpc>
                        <a:spcBef>
                          <a:spcPts val="0"/>
                        </a:spcBef>
                        <a:spcAft>
                          <a:spcPts val="0"/>
                        </a:spcAft>
                      </a:pPr>
                      <a:r>
                        <a:rPr lang="fa-IR" sz="1200" b="1" dirty="0">
                          <a:latin typeface="+mn-lt"/>
                          <a:cs typeface="B Nazanin" pitchFamily="2" charset="-78"/>
                        </a:rPr>
                        <a:t>تری گلیسیرید بالا </a:t>
                      </a:r>
                      <a:r>
                        <a:rPr lang="en-US" sz="1200" b="1" dirty="0">
                          <a:latin typeface="+mn-lt"/>
                          <a:cs typeface="B Nazanin" pitchFamily="2" charset="-78"/>
                        </a:rPr>
                        <a:t>≥ </a:t>
                      </a:r>
                      <a:r>
                        <a:rPr lang="fa-IR" sz="1200" b="1" dirty="0">
                          <a:latin typeface="+mn-lt"/>
                          <a:cs typeface="B Nazanin" pitchFamily="2" charset="-78"/>
                        </a:rPr>
                        <a:t>150</a:t>
                      </a:r>
                      <a:r>
                        <a:rPr lang="en-US" sz="1200" b="1" dirty="0">
                          <a:latin typeface="+mn-lt"/>
                          <a:cs typeface="B Nazanin" pitchFamily="2" charset="-78"/>
                        </a:rPr>
                        <a:t>(mg/dl</a:t>
                      </a:r>
                      <a:r>
                        <a:rPr lang="en-US" sz="1200" b="1" dirty="0" smtClean="0">
                          <a:latin typeface="+mn-lt"/>
                          <a:cs typeface="B Nazanin" pitchFamily="2" charset="-78"/>
                        </a:rPr>
                        <a:t>)</a:t>
                      </a:r>
                      <a:endParaRPr lang="en-US" sz="1200" b="1" dirty="0">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221</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26</a:t>
                      </a:r>
                      <a:r>
                        <a:rPr lang="en-US" sz="1200" b="1">
                          <a:latin typeface="+mn-lt"/>
                          <a:cs typeface="B Nazanin" pitchFamily="2" charset="-78"/>
                        </a:rPr>
                        <a:t>/</a:t>
                      </a:r>
                      <a:r>
                        <a:rPr lang="fa-IR" sz="1200" b="1">
                          <a:latin typeface="+mn-lt"/>
                          <a:cs typeface="B Nazanin" pitchFamily="2" charset="-78"/>
                        </a:rPr>
                        <a:t>37</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23</a:t>
                      </a:r>
                      <a:r>
                        <a:rPr lang="en-US" sz="1200" b="1">
                          <a:latin typeface="+mn-lt"/>
                          <a:cs typeface="B Nazanin" pitchFamily="2" charset="-78"/>
                        </a:rPr>
                        <a:t>/</a:t>
                      </a:r>
                      <a:r>
                        <a:rPr lang="fa-IR" sz="1200" b="1">
                          <a:latin typeface="+mn-lt"/>
                          <a:cs typeface="B Nazanin" pitchFamily="2" charset="-78"/>
                        </a:rPr>
                        <a:t>08</a:t>
                      </a:r>
                      <a:r>
                        <a:rPr lang="en-US" sz="1200" b="1">
                          <a:latin typeface="+mn-lt"/>
                          <a:cs typeface="B Nazanin" pitchFamily="2" charset="-78"/>
                        </a:rPr>
                        <a:t>-</a:t>
                      </a:r>
                      <a:r>
                        <a:rPr lang="fa-IR" sz="1200" b="1">
                          <a:latin typeface="+mn-lt"/>
                          <a:cs typeface="B Nazanin" pitchFamily="2" charset="-78"/>
                        </a:rPr>
                        <a:t>30</a:t>
                      </a:r>
                      <a:r>
                        <a:rPr lang="en-US" sz="1200" b="1">
                          <a:latin typeface="+mn-lt"/>
                          <a:cs typeface="B Nazanin" pitchFamily="2" charset="-78"/>
                        </a:rPr>
                        <a:t>/</a:t>
                      </a:r>
                      <a:r>
                        <a:rPr lang="fa-IR" sz="1200" b="1">
                          <a:latin typeface="+mn-lt"/>
                          <a:cs typeface="B Nazanin" pitchFamily="2" charset="-78"/>
                        </a:rPr>
                        <a:t>76</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60</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20</a:t>
                      </a:r>
                      <a:r>
                        <a:rPr lang="en-US" sz="1200" b="1">
                          <a:latin typeface="+mn-lt"/>
                          <a:cs typeface="B Nazanin" pitchFamily="2" charset="-78"/>
                        </a:rPr>
                        <a:t>/</a:t>
                      </a:r>
                      <a:r>
                        <a:rPr lang="fa-IR" sz="1200" b="1">
                          <a:latin typeface="+mn-lt"/>
                          <a:cs typeface="B Nazanin" pitchFamily="2" charset="-78"/>
                        </a:rPr>
                        <a:t>69</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16</a:t>
                      </a:r>
                      <a:r>
                        <a:rPr lang="en-US" sz="1200" b="1">
                          <a:latin typeface="+mn-lt"/>
                          <a:cs typeface="B Nazanin" pitchFamily="2" charset="-78"/>
                        </a:rPr>
                        <a:t>/</a:t>
                      </a:r>
                      <a:r>
                        <a:rPr lang="fa-IR" sz="1200" b="1">
                          <a:latin typeface="+mn-lt"/>
                          <a:cs typeface="B Nazanin" pitchFamily="2" charset="-78"/>
                        </a:rPr>
                        <a:t>06</a:t>
                      </a:r>
                      <a:r>
                        <a:rPr lang="en-US" sz="1200" b="1">
                          <a:latin typeface="+mn-lt"/>
                          <a:cs typeface="B Nazanin" pitchFamily="2" charset="-78"/>
                        </a:rPr>
                        <a:t>-</a:t>
                      </a:r>
                      <a:r>
                        <a:rPr lang="fa-IR" sz="1200" b="1">
                          <a:latin typeface="+mn-lt"/>
                          <a:cs typeface="B Nazanin" pitchFamily="2" charset="-78"/>
                        </a:rPr>
                        <a:t>26</a:t>
                      </a:r>
                      <a:r>
                        <a:rPr lang="en-US" sz="1200" b="1">
                          <a:latin typeface="+mn-lt"/>
                          <a:cs typeface="B Nazanin" pitchFamily="2" charset="-78"/>
                        </a:rPr>
                        <a:t>/</a:t>
                      </a:r>
                      <a:r>
                        <a:rPr lang="fa-IR" sz="1200" b="1">
                          <a:latin typeface="+mn-lt"/>
                          <a:cs typeface="B Nazanin" pitchFamily="2" charset="-78"/>
                        </a:rPr>
                        <a:t>65</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a:t>
                      </a:r>
                      <a:r>
                        <a:rPr lang="en-US" sz="1200" b="1">
                          <a:latin typeface="+mn-lt"/>
                          <a:cs typeface="B Nazanin" pitchFamily="2" charset="-78"/>
                        </a:rPr>
                        <a:t>/</a:t>
                      </a:r>
                      <a:r>
                        <a:rPr lang="fa-IR" sz="1200" b="1">
                          <a:latin typeface="+mn-lt"/>
                          <a:cs typeface="B Nazanin" pitchFamily="2" charset="-78"/>
                        </a:rPr>
                        <a:t>27</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0</a:t>
                      </a:r>
                      <a:r>
                        <a:rPr lang="en-US" sz="1200" b="1" dirty="0">
                          <a:latin typeface="+mn-lt"/>
                          <a:cs typeface="B Nazanin" pitchFamily="2" charset="-78"/>
                        </a:rPr>
                        <a:t>/</a:t>
                      </a:r>
                      <a:r>
                        <a:rPr lang="fa-IR" sz="1200" b="1" dirty="0">
                          <a:latin typeface="+mn-lt"/>
                          <a:cs typeface="B Nazanin" pitchFamily="2" charset="-78"/>
                        </a:rPr>
                        <a:t>96</a:t>
                      </a:r>
                      <a:r>
                        <a:rPr lang="en-US" sz="1200" b="1" dirty="0">
                          <a:latin typeface="+mn-lt"/>
                          <a:cs typeface="B Nazanin" pitchFamily="2" charset="-78"/>
                        </a:rPr>
                        <a:t>-</a:t>
                      </a: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69</a:t>
                      </a:r>
                      <a:endParaRPr lang="en-US" sz="1200" b="1" dirty="0">
                        <a:latin typeface="+mn-lt"/>
                        <a:ea typeface="Times New Roman"/>
                        <a:cs typeface="B Nazanin" pitchFamily="2" charset="-78"/>
                      </a:endParaRPr>
                    </a:p>
                  </a:txBody>
                  <a:tcPr marL="44574" marR="44574" marT="0" marB="0" anchor="ctr">
                    <a:solidFill>
                      <a:schemeClr val="bg1"/>
                    </a:solidFill>
                  </a:tcPr>
                </a:tc>
              </a:tr>
              <a:tr h="228643">
                <a:tc>
                  <a:txBody>
                    <a:bodyPr/>
                    <a:lstStyle/>
                    <a:p>
                      <a:pPr marL="0" marR="0" algn="l" rtl="0">
                        <a:lnSpc>
                          <a:spcPct val="115000"/>
                        </a:lnSpc>
                        <a:spcBef>
                          <a:spcPts val="0"/>
                        </a:spcBef>
                        <a:spcAft>
                          <a:spcPts val="0"/>
                        </a:spcAft>
                      </a:pPr>
                      <a:r>
                        <a:rPr lang="en-US" sz="1200" b="1" dirty="0">
                          <a:latin typeface="+mn-lt"/>
                          <a:cs typeface="B Nazanin" pitchFamily="2" charset="-78"/>
                        </a:rPr>
                        <a:t>Low HDL </a:t>
                      </a:r>
                      <a:r>
                        <a:rPr lang="fa-IR" sz="1200" b="1" baseline="30000" dirty="0">
                          <a:latin typeface="+mn-lt"/>
                          <a:cs typeface="B Nazanin" pitchFamily="2" charset="-78"/>
                        </a:rPr>
                        <a:t>5</a:t>
                      </a:r>
                      <a:r>
                        <a:rPr lang="en-US" sz="1200" b="1" dirty="0">
                          <a:latin typeface="+mn-lt"/>
                          <a:cs typeface="B Nazanin" pitchFamily="2" charset="-78"/>
                        </a:rPr>
                        <a:t>(mg/dl) *</a:t>
                      </a:r>
                      <a:endParaRPr lang="en-US" sz="1200" b="1" dirty="0">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220</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25</a:t>
                      </a:r>
                      <a:r>
                        <a:rPr lang="en-US" sz="1200" b="1">
                          <a:latin typeface="+mn-lt"/>
                          <a:cs typeface="B Nazanin" pitchFamily="2" charset="-78"/>
                        </a:rPr>
                        <a:t>/</a:t>
                      </a:r>
                      <a:r>
                        <a:rPr lang="fa-IR" sz="1200" b="1">
                          <a:latin typeface="+mn-lt"/>
                          <a:cs typeface="B Nazanin" pitchFamily="2" charset="-78"/>
                        </a:rPr>
                        <a:t>20</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22</a:t>
                      </a:r>
                      <a:r>
                        <a:rPr lang="en-US" sz="1200" b="1">
                          <a:latin typeface="+mn-lt"/>
                          <a:cs typeface="B Nazanin" pitchFamily="2" charset="-78"/>
                        </a:rPr>
                        <a:t>/</a:t>
                      </a:r>
                      <a:r>
                        <a:rPr lang="fa-IR" sz="1200" b="1">
                          <a:latin typeface="+mn-lt"/>
                          <a:cs typeface="B Nazanin" pitchFamily="2" charset="-78"/>
                        </a:rPr>
                        <a:t>08</a:t>
                      </a:r>
                      <a:r>
                        <a:rPr lang="en-US" sz="1200" b="1">
                          <a:latin typeface="+mn-lt"/>
                          <a:cs typeface="B Nazanin" pitchFamily="2" charset="-78"/>
                        </a:rPr>
                        <a:t>-</a:t>
                      </a:r>
                      <a:r>
                        <a:rPr lang="fa-IR" sz="1200" b="1">
                          <a:latin typeface="+mn-lt"/>
                          <a:cs typeface="B Nazanin" pitchFamily="2" charset="-78"/>
                        </a:rPr>
                        <a:t>28</a:t>
                      </a:r>
                      <a:r>
                        <a:rPr lang="en-US" sz="1200" b="1">
                          <a:latin typeface="+mn-lt"/>
                          <a:cs typeface="B Nazanin" pitchFamily="2" charset="-78"/>
                        </a:rPr>
                        <a:t>/</a:t>
                      </a:r>
                      <a:r>
                        <a:rPr lang="fa-IR" sz="1200" b="1">
                          <a:latin typeface="+mn-lt"/>
                          <a:cs typeface="B Nazanin" pitchFamily="2" charset="-78"/>
                        </a:rPr>
                        <a:t>76</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61</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23</a:t>
                      </a:r>
                      <a:r>
                        <a:rPr lang="en-US" sz="1200" b="1">
                          <a:latin typeface="+mn-lt"/>
                          <a:cs typeface="B Nazanin" pitchFamily="2" charset="-78"/>
                        </a:rPr>
                        <a:t>/</a:t>
                      </a:r>
                      <a:r>
                        <a:rPr lang="fa-IR" sz="1200" b="1">
                          <a:latin typeface="+mn-lt"/>
                          <a:cs typeface="B Nazanin" pitchFamily="2" charset="-78"/>
                        </a:rPr>
                        <a:t>93</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18</a:t>
                      </a:r>
                      <a:r>
                        <a:rPr lang="en-US" sz="1200" b="1">
                          <a:latin typeface="+mn-lt"/>
                          <a:cs typeface="B Nazanin" pitchFamily="2" charset="-78"/>
                        </a:rPr>
                        <a:t>/</a:t>
                      </a:r>
                      <a:r>
                        <a:rPr lang="fa-IR" sz="1200" b="1">
                          <a:latin typeface="+mn-lt"/>
                          <a:cs typeface="B Nazanin" pitchFamily="2" charset="-78"/>
                        </a:rPr>
                        <a:t>62</a:t>
                      </a:r>
                      <a:r>
                        <a:rPr lang="en-US" sz="1200" b="1">
                          <a:latin typeface="+mn-lt"/>
                          <a:cs typeface="B Nazanin" pitchFamily="2" charset="-78"/>
                        </a:rPr>
                        <a:t>-</a:t>
                      </a:r>
                      <a:r>
                        <a:rPr lang="fa-IR" sz="1200" b="1">
                          <a:latin typeface="+mn-lt"/>
                          <a:cs typeface="B Nazanin" pitchFamily="2" charset="-78"/>
                        </a:rPr>
                        <a:t>30</a:t>
                      </a:r>
                      <a:r>
                        <a:rPr lang="en-US" sz="1200" b="1">
                          <a:latin typeface="+mn-lt"/>
                          <a:cs typeface="B Nazanin" pitchFamily="2" charset="-78"/>
                        </a:rPr>
                        <a:t>/</a:t>
                      </a:r>
                      <a:r>
                        <a:rPr lang="fa-IR" sz="1200" b="1">
                          <a:latin typeface="+mn-lt"/>
                          <a:cs typeface="B Nazanin" pitchFamily="2" charset="-78"/>
                        </a:rPr>
                        <a:t>76</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a:t>
                      </a:r>
                      <a:r>
                        <a:rPr lang="en-US" sz="1200" b="1">
                          <a:latin typeface="+mn-lt"/>
                          <a:cs typeface="B Nazanin" pitchFamily="2" charset="-78"/>
                        </a:rPr>
                        <a:t>/</a:t>
                      </a:r>
                      <a:r>
                        <a:rPr lang="fa-IR" sz="1200" b="1">
                          <a:latin typeface="+mn-lt"/>
                          <a:cs typeface="B Nazanin" pitchFamily="2" charset="-78"/>
                        </a:rPr>
                        <a:t>05</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0</a:t>
                      </a:r>
                      <a:r>
                        <a:rPr lang="en-US" sz="1200" b="1" dirty="0">
                          <a:latin typeface="+mn-lt"/>
                          <a:cs typeface="B Nazanin" pitchFamily="2" charset="-78"/>
                        </a:rPr>
                        <a:t>/</a:t>
                      </a:r>
                      <a:r>
                        <a:rPr lang="fa-IR" sz="1200" b="1" dirty="0">
                          <a:latin typeface="+mn-lt"/>
                          <a:cs typeface="B Nazanin" pitchFamily="2" charset="-78"/>
                        </a:rPr>
                        <a:t>79</a:t>
                      </a:r>
                      <a:r>
                        <a:rPr lang="en-US" sz="1200" b="1" dirty="0">
                          <a:latin typeface="+mn-lt"/>
                          <a:cs typeface="B Nazanin" pitchFamily="2" charset="-78"/>
                        </a:rPr>
                        <a:t>-</a:t>
                      </a: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39</a:t>
                      </a:r>
                      <a:endParaRPr lang="en-US" sz="1200" b="1" dirty="0">
                        <a:latin typeface="+mn-lt"/>
                        <a:ea typeface="Times New Roman"/>
                        <a:cs typeface="B Nazanin" pitchFamily="2" charset="-78"/>
                      </a:endParaRPr>
                    </a:p>
                  </a:txBody>
                  <a:tcPr marL="44574" marR="44574" marT="0" marB="0" anchor="ctr">
                    <a:solidFill>
                      <a:schemeClr val="bg1"/>
                    </a:solidFill>
                  </a:tcPr>
                </a:tc>
              </a:tr>
              <a:tr h="228643">
                <a:tc>
                  <a:txBody>
                    <a:bodyPr/>
                    <a:lstStyle/>
                    <a:p>
                      <a:pPr marL="0" marR="0" algn="l" rtl="0">
                        <a:lnSpc>
                          <a:spcPct val="115000"/>
                        </a:lnSpc>
                        <a:spcBef>
                          <a:spcPts val="0"/>
                        </a:spcBef>
                        <a:spcAft>
                          <a:spcPts val="0"/>
                        </a:spcAft>
                      </a:pPr>
                      <a:r>
                        <a:rPr lang="fa-IR" sz="1200" b="1" dirty="0">
                          <a:latin typeface="+mn-lt"/>
                          <a:cs typeface="B Nazanin" pitchFamily="2" charset="-78"/>
                        </a:rPr>
                        <a:t>کلسترول بالا </a:t>
                      </a:r>
                      <a:r>
                        <a:rPr lang="en-US" sz="1200" b="1" dirty="0">
                          <a:latin typeface="+mn-lt"/>
                          <a:cs typeface="B Nazanin" pitchFamily="2" charset="-78"/>
                        </a:rPr>
                        <a:t>≥ </a:t>
                      </a:r>
                      <a:r>
                        <a:rPr lang="fa-IR" sz="1200" b="1" dirty="0">
                          <a:latin typeface="+mn-lt"/>
                          <a:cs typeface="B Nazanin" pitchFamily="2" charset="-78"/>
                        </a:rPr>
                        <a:t>240</a:t>
                      </a:r>
                      <a:r>
                        <a:rPr lang="en-US" sz="1200" b="1" dirty="0">
                          <a:latin typeface="+mn-lt"/>
                          <a:cs typeface="B Nazanin" pitchFamily="2" charset="-78"/>
                        </a:rPr>
                        <a:t> (mg/dl) *</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166</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36</a:t>
                      </a:r>
                      <a:r>
                        <a:rPr lang="en-US" sz="1200" b="1">
                          <a:latin typeface="+mn-lt"/>
                          <a:cs typeface="B Nazanin" pitchFamily="2" charset="-78"/>
                        </a:rPr>
                        <a:t>/</a:t>
                      </a:r>
                      <a:r>
                        <a:rPr lang="fa-IR" sz="1200" b="1">
                          <a:latin typeface="+mn-lt"/>
                          <a:cs typeface="B Nazanin" pitchFamily="2" charset="-78"/>
                        </a:rPr>
                        <a:t>00</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30</a:t>
                      </a:r>
                      <a:r>
                        <a:rPr lang="en-US" sz="1200" b="1">
                          <a:latin typeface="+mn-lt"/>
                          <a:cs typeface="B Nazanin" pitchFamily="2" charset="-78"/>
                        </a:rPr>
                        <a:t>/</a:t>
                      </a:r>
                      <a:r>
                        <a:rPr lang="fa-IR" sz="1200" b="1">
                          <a:latin typeface="+mn-lt"/>
                          <a:cs typeface="B Nazanin" pitchFamily="2" charset="-78"/>
                        </a:rPr>
                        <a:t>92</a:t>
                      </a:r>
                      <a:r>
                        <a:rPr lang="en-US" sz="1200" b="1">
                          <a:latin typeface="+mn-lt"/>
                          <a:cs typeface="B Nazanin" pitchFamily="2" charset="-78"/>
                        </a:rPr>
                        <a:t>-</a:t>
                      </a:r>
                      <a:r>
                        <a:rPr lang="fa-IR" sz="1200" b="1">
                          <a:latin typeface="+mn-lt"/>
                          <a:cs typeface="B Nazanin" pitchFamily="2" charset="-78"/>
                        </a:rPr>
                        <a:t>41</a:t>
                      </a:r>
                      <a:r>
                        <a:rPr lang="en-US" sz="1200" b="1">
                          <a:latin typeface="+mn-lt"/>
                          <a:cs typeface="B Nazanin" pitchFamily="2" charset="-78"/>
                        </a:rPr>
                        <a:t>/</a:t>
                      </a:r>
                      <a:r>
                        <a:rPr lang="fa-IR" sz="1200" b="1">
                          <a:latin typeface="+mn-lt"/>
                          <a:cs typeface="B Nazanin" pitchFamily="2" charset="-78"/>
                        </a:rPr>
                        <a:t>91</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115</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17</a:t>
                      </a:r>
                      <a:r>
                        <a:rPr lang="en-US" sz="1200" b="1">
                          <a:latin typeface="+mn-lt"/>
                          <a:cs typeface="B Nazanin" pitchFamily="2" charset="-78"/>
                        </a:rPr>
                        <a:t>/</a:t>
                      </a:r>
                      <a:r>
                        <a:rPr lang="fa-IR" sz="1200" b="1">
                          <a:latin typeface="+mn-lt"/>
                          <a:cs typeface="B Nazanin" pitchFamily="2" charset="-78"/>
                        </a:rPr>
                        <a:t>25</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14</a:t>
                      </a:r>
                      <a:r>
                        <a:rPr lang="en-US" sz="1200" b="1">
                          <a:latin typeface="+mn-lt"/>
                          <a:cs typeface="B Nazanin" pitchFamily="2" charset="-78"/>
                        </a:rPr>
                        <a:t>/</a:t>
                      </a:r>
                      <a:r>
                        <a:rPr lang="fa-IR" sz="1200" b="1">
                          <a:latin typeface="+mn-lt"/>
                          <a:cs typeface="B Nazanin" pitchFamily="2" charset="-78"/>
                        </a:rPr>
                        <a:t>36</a:t>
                      </a:r>
                      <a:r>
                        <a:rPr lang="en-US" sz="1200" b="1">
                          <a:latin typeface="+mn-lt"/>
                          <a:cs typeface="B Nazanin" pitchFamily="2" charset="-78"/>
                        </a:rPr>
                        <a:t>-</a:t>
                      </a:r>
                      <a:r>
                        <a:rPr lang="fa-IR" sz="1200" b="1">
                          <a:latin typeface="+mn-lt"/>
                          <a:cs typeface="B Nazanin" pitchFamily="2" charset="-78"/>
                        </a:rPr>
                        <a:t>20</a:t>
                      </a:r>
                      <a:r>
                        <a:rPr lang="en-US" sz="1200" b="1">
                          <a:latin typeface="+mn-lt"/>
                          <a:cs typeface="B Nazanin" pitchFamily="2" charset="-78"/>
                        </a:rPr>
                        <a:t>/</a:t>
                      </a:r>
                      <a:r>
                        <a:rPr lang="fa-IR" sz="1200" b="1">
                          <a:latin typeface="+mn-lt"/>
                          <a:cs typeface="B Nazanin" pitchFamily="2" charset="-78"/>
                        </a:rPr>
                        <a:t>71</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a:t>
                      </a:r>
                      <a:r>
                        <a:rPr lang="en-US" sz="1200" b="1">
                          <a:latin typeface="+mn-lt"/>
                          <a:cs typeface="B Nazanin" pitchFamily="2" charset="-78"/>
                        </a:rPr>
                        <a:t>/</a:t>
                      </a:r>
                      <a:r>
                        <a:rPr lang="fa-IR" sz="1200" b="1">
                          <a:latin typeface="+mn-lt"/>
                          <a:cs typeface="B Nazanin" pitchFamily="2" charset="-78"/>
                        </a:rPr>
                        <a:t>08</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66</a:t>
                      </a:r>
                      <a:r>
                        <a:rPr lang="en-US" sz="1200" b="1" dirty="0">
                          <a:latin typeface="+mn-lt"/>
                          <a:cs typeface="B Nazanin" pitchFamily="2" charset="-78"/>
                        </a:rPr>
                        <a:t>-</a:t>
                      </a:r>
                      <a:r>
                        <a:rPr lang="fa-IR" sz="1200" b="1" dirty="0">
                          <a:latin typeface="+mn-lt"/>
                          <a:cs typeface="B Nazanin" pitchFamily="2" charset="-78"/>
                        </a:rPr>
                        <a:t>2</a:t>
                      </a:r>
                      <a:r>
                        <a:rPr lang="en-US" sz="1200" b="1" dirty="0">
                          <a:latin typeface="+mn-lt"/>
                          <a:cs typeface="B Nazanin" pitchFamily="2" charset="-78"/>
                        </a:rPr>
                        <a:t>/</a:t>
                      </a:r>
                      <a:r>
                        <a:rPr lang="fa-IR" sz="1200" b="1" dirty="0">
                          <a:latin typeface="+mn-lt"/>
                          <a:cs typeface="B Nazanin" pitchFamily="2" charset="-78"/>
                        </a:rPr>
                        <a:t>68</a:t>
                      </a:r>
                      <a:endParaRPr lang="en-US" sz="1200" b="1" dirty="0">
                        <a:latin typeface="+mn-lt"/>
                        <a:ea typeface="Times New Roman"/>
                        <a:cs typeface="B Nazanin" pitchFamily="2" charset="-78"/>
                      </a:endParaRPr>
                    </a:p>
                  </a:txBody>
                  <a:tcPr marL="44574" marR="44574" marT="0" marB="0" anchor="ctr">
                    <a:solidFill>
                      <a:srgbClr val="FFFF66"/>
                    </a:solidFill>
                  </a:tcPr>
                </a:tc>
              </a:tr>
              <a:tr h="228643">
                <a:tc>
                  <a:txBody>
                    <a:bodyPr/>
                    <a:lstStyle/>
                    <a:p>
                      <a:pPr marL="0" marR="0" algn="l" rtl="0">
                        <a:lnSpc>
                          <a:spcPct val="115000"/>
                        </a:lnSpc>
                        <a:spcBef>
                          <a:spcPts val="0"/>
                        </a:spcBef>
                        <a:spcAft>
                          <a:spcPts val="0"/>
                        </a:spcAft>
                      </a:pPr>
                      <a:r>
                        <a:rPr lang="en-US" sz="1200" b="1" dirty="0">
                          <a:latin typeface="+mn-lt"/>
                          <a:cs typeface="B Nazanin" pitchFamily="2" charset="-78"/>
                        </a:rPr>
                        <a:t>High LDL ≥ </a:t>
                      </a:r>
                      <a:r>
                        <a:rPr lang="fa-IR" sz="1200" b="1" dirty="0">
                          <a:latin typeface="+mn-lt"/>
                          <a:cs typeface="B Nazanin" pitchFamily="2" charset="-78"/>
                        </a:rPr>
                        <a:t>100</a:t>
                      </a:r>
                      <a:r>
                        <a:rPr lang="fa-IR" sz="1200" b="1" baseline="30000" dirty="0">
                          <a:latin typeface="+mn-lt"/>
                          <a:cs typeface="B Nazanin" pitchFamily="2" charset="-78"/>
                        </a:rPr>
                        <a:t>6</a:t>
                      </a:r>
                      <a:r>
                        <a:rPr lang="fa-IR" sz="1200" b="1" dirty="0">
                          <a:latin typeface="+mn-lt"/>
                          <a:cs typeface="B Nazanin" pitchFamily="2" charset="-78"/>
                        </a:rPr>
                        <a:t> </a:t>
                      </a:r>
                      <a:r>
                        <a:rPr lang="en-US" sz="1200" b="1" dirty="0">
                          <a:latin typeface="+mn-lt"/>
                          <a:cs typeface="B Nazanin" pitchFamily="2" charset="-78"/>
                        </a:rPr>
                        <a:t>(mg/dl) *</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268</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26</a:t>
                      </a:r>
                      <a:r>
                        <a:rPr lang="en-US" sz="1200" b="1">
                          <a:latin typeface="+mn-lt"/>
                          <a:cs typeface="B Nazanin" pitchFamily="2" charset="-78"/>
                        </a:rPr>
                        <a:t>/</a:t>
                      </a:r>
                      <a:r>
                        <a:rPr lang="fa-IR" sz="1200" b="1">
                          <a:latin typeface="+mn-lt"/>
                          <a:cs typeface="B Nazanin" pitchFamily="2" charset="-78"/>
                        </a:rPr>
                        <a:t>04</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23</a:t>
                      </a:r>
                      <a:r>
                        <a:rPr lang="en-US" sz="1200" b="1">
                          <a:latin typeface="+mn-lt"/>
                          <a:cs typeface="B Nazanin" pitchFamily="2" charset="-78"/>
                        </a:rPr>
                        <a:t>/</a:t>
                      </a:r>
                      <a:r>
                        <a:rPr lang="fa-IR" sz="1200" b="1">
                          <a:latin typeface="+mn-lt"/>
                          <a:cs typeface="B Nazanin" pitchFamily="2" charset="-78"/>
                        </a:rPr>
                        <a:t>10</a:t>
                      </a:r>
                      <a:r>
                        <a:rPr lang="en-US" sz="1200" b="1">
                          <a:latin typeface="+mn-lt"/>
                          <a:cs typeface="B Nazanin" pitchFamily="2" charset="-78"/>
                        </a:rPr>
                        <a:t>-</a:t>
                      </a:r>
                      <a:r>
                        <a:rPr lang="fa-IR" sz="1200" b="1">
                          <a:latin typeface="+mn-lt"/>
                          <a:cs typeface="B Nazanin" pitchFamily="2" charset="-78"/>
                        </a:rPr>
                        <a:t>29</a:t>
                      </a:r>
                      <a:r>
                        <a:rPr lang="en-US" sz="1200" b="1">
                          <a:latin typeface="+mn-lt"/>
                          <a:cs typeface="B Nazanin" pitchFamily="2" charset="-78"/>
                        </a:rPr>
                        <a:t>/</a:t>
                      </a:r>
                      <a:r>
                        <a:rPr lang="fa-IR" sz="1200" b="1">
                          <a:latin typeface="+mn-lt"/>
                          <a:cs typeface="B Nazanin" pitchFamily="2" charset="-78"/>
                        </a:rPr>
                        <a:t>35</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13</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13</a:t>
                      </a:r>
                      <a:r>
                        <a:rPr lang="en-US" sz="1200" b="1">
                          <a:latin typeface="+mn-lt"/>
                          <a:cs typeface="B Nazanin" pitchFamily="2" charset="-78"/>
                        </a:rPr>
                        <a:t>/</a:t>
                      </a:r>
                      <a:r>
                        <a:rPr lang="fa-IR" sz="1200" b="1">
                          <a:latin typeface="+mn-lt"/>
                          <a:cs typeface="B Nazanin" pitchFamily="2" charset="-78"/>
                        </a:rPr>
                        <a:t>18</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7</a:t>
                      </a:r>
                      <a:r>
                        <a:rPr lang="en-US" sz="1200" b="1">
                          <a:latin typeface="+mn-lt"/>
                          <a:cs typeface="B Nazanin" pitchFamily="2" charset="-78"/>
                        </a:rPr>
                        <a:t>/</a:t>
                      </a:r>
                      <a:r>
                        <a:rPr lang="fa-IR" sz="1200" b="1">
                          <a:latin typeface="+mn-lt"/>
                          <a:cs typeface="B Nazanin" pitchFamily="2" charset="-78"/>
                        </a:rPr>
                        <a:t>65</a:t>
                      </a:r>
                      <a:r>
                        <a:rPr lang="en-US" sz="1200" b="1">
                          <a:latin typeface="+mn-lt"/>
                          <a:cs typeface="B Nazanin" pitchFamily="2" charset="-78"/>
                        </a:rPr>
                        <a:t>-</a:t>
                      </a:r>
                      <a:r>
                        <a:rPr lang="fa-IR" sz="1200" b="1">
                          <a:latin typeface="+mn-lt"/>
                          <a:cs typeface="B Nazanin" pitchFamily="2" charset="-78"/>
                        </a:rPr>
                        <a:t>22</a:t>
                      </a:r>
                      <a:r>
                        <a:rPr lang="en-US" sz="1200" b="1">
                          <a:latin typeface="+mn-lt"/>
                          <a:cs typeface="B Nazanin" pitchFamily="2" charset="-78"/>
                        </a:rPr>
                        <a:t>/</a:t>
                      </a:r>
                      <a:r>
                        <a:rPr lang="fa-IR" sz="1200" b="1">
                          <a:latin typeface="+mn-lt"/>
                          <a:cs typeface="B Nazanin" pitchFamily="2" charset="-78"/>
                        </a:rPr>
                        <a:t>71</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a:t>
                      </a:r>
                      <a:r>
                        <a:rPr lang="en-US" sz="1200" b="1">
                          <a:latin typeface="+mn-lt"/>
                          <a:cs typeface="B Nazanin" pitchFamily="2" charset="-78"/>
                        </a:rPr>
                        <a:t>/</a:t>
                      </a:r>
                      <a:r>
                        <a:rPr lang="fa-IR" sz="1200" b="1">
                          <a:latin typeface="+mn-lt"/>
                          <a:cs typeface="B Nazanin" pitchFamily="2" charset="-78"/>
                        </a:rPr>
                        <a:t>97</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12</a:t>
                      </a:r>
                      <a:r>
                        <a:rPr lang="en-US" sz="1200" b="1" dirty="0">
                          <a:latin typeface="+mn-lt"/>
                          <a:cs typeface="B Nazanin" pitchFamily="2" charset="-78"/>
                        </a:rPr>
                        <a:t>-</a:t>
                      </a:r>
                      <a:r>
                        <a:rPr lang="fa-IR" sz="1200" b="1" dirty="0">
                          <a:latin typeface="+mn-lt"/>
                          <a:cs typeface="B Nazanin" pitchFamily="2" charset="-78"/>
                        </a:rPr>
                        <a:t>3</a:t>
                      </a:r>
                      <a:r>
                        <a:rPr lang="en-US" sz="1200" b="1" dirty="0">
                          <a:latin typeface="+mn-lt"/>
                          <a:cs typeface="B Nazanin" pitchFamily="2" charset="-78"/>
                        </a:rPr>
                        <a:t>/</a:t>
                      </a:r>
                      <a:r>
                        <a:rPr lang="fa-IR" sz="1200" b="1" dirty="0">
                          <a:latin typeface="+mn-lt"/>
                          <a:cs typeface="B Nazanin" pitchFamily="2" charset="-78"/>
                        </a:rPr>
                        <a:t>43</a:t>
                      </a:r>
                      <a:endParaRPr lang="en-US" sz="1200" b="1" dirty="0">
                        <a:latin typeface="+mn-lt"/>
                        <a:ea typeface="Times New Roman"/>
                        <a:cs typeface="B Nazanin" pitchFamily="2" charset="-78"/>
                      </a:endParaRPr>
                    </a:p>
                  </a:txBody>
                  <a:tcPr marL="44574" marR="44574" marT="0" marB="0" anchor="ctr">
                    <a:solidFill>
                      <a:srgbClr val="FFFF66"/>
                    </a:solidFill>
                  </a:tcPr>
                </a:tc>
              </a:tr>
              <a:tr h="303718">
                <a:tc>
                  <a:txBody>
                    <a:bodyPr/>
                    <a:lstStyle/>
                    <a:p>
                      <a:pPr marL="0" marR="0" algn="l" rtl="0">
                        <a:lnSpc>
                          <a:spcPct val="115000"/>
                        </a:lnSpc>
                        <a:spcBef>
                          <a:spcPts val="0"/>
                        </a:spcBef>
                        <a:spcAft>
                          <a:spcPts val="0"/>
                        </a:spcAft>
                      </a:pPr>
                      <a:r>
                        <a:rPr lang="en-US" sz="1100" b="1" dirty="0">
                          <a:latin typeface="+mn-lt"/>
                          <a:cs typeface="B Nazanin" pitchFamily="2" charset="-78"/>
                        </a:rPr>
                        <a:t>High non- HDL ≥ </a:t>
                      </a:r>
                      <a:r>
                        <a:rPr lang="fa-IR" sz="1100" b="1" dirty="0">
                          <a:latin typeface="+mn-lt"/>
                          <a:cs typeface="B Nazanin" pitchFamily="2" charset="-78"/>
                        </a:rPr>
                        <a:t>130</a:t>
                      </a:r>
                      <a:r>
                        <a:rPr lang="en-US" sz="1100" b="1" dirty="0">
                          <a:latin typeface="+mn-lt"/>
                          <a:cs typeface="B Nazanin" pitchFamily="2" charset="-78"/>
                        </a:rPr>
                        <a:t>(mg/dl)</a:t>
                      </a:r>
                      <a:r>
                        <a:rPr lang="fa-IR" sz="1100" b="1" baseline="30000" dirty="0" smtClean="0">
                          <a:latin typeface="+mn-lt"/>
                          <a:cs typeface="B Nazanin" pitchFamily="2" charset="-78"/>
                        </a:rPr>
                        <a:t>7</a:t>
                      </a:r>
                      <a:endParaRPr lang="en-US" sz="11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272</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26</a:t>
                      </a:r>
                      <a:r>
                        <a:rPr lang="en-US" sz="1200" b="1">
                          <a:latin typeface="+mn-lt"/>
                          <a:cs typeface="B Nazanin" pitchFamily="2" charset="-78"/>
                        </a:rPr>
                        <a:t>/</a:t>
                      </a:r>
                      <a:r>
                        <a:rPr lang="fa-IR" sz="1200" b="1">
                          <a:latin typeface="+mn-lt"/>
                          <a:cs typeface="B Nazanin" pitchFamily="2" charset="-78"/>
                        </a:rPr>
                        <a:t>33</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23</a:t>
                      </a:r>
                      <a:r>
                        <a:rPr lang="en-US" sz="1200" b="1">
                          <a:latin typeface="+mn-lt"/>
                          <a:cs typeface="B Nazanin" pitchFamily="2" charset="-78"/>
                        </a:rPr>
                        <a:t>/</a:t>
                      </a:r>
                      <a:r>
                        <a:rPr lang="fa-IR" sz="1200" b="1">
                          <a:latin typeface="+mn-lt"/>
                          <a:cs typeface="B Nazanin" pitchFamily="2" charset="-78"/>
                        </a:rPr>
                        <a:t>37</a:t>
                      </a:r>
                      <a:r>
                        <a:rPr lang="en-US" sz="1200" b="1">
                          <a:latin typeface="+mn-lt"/>
                          <a:cs typeface="B Nazanin" pitchFamily="2" charset="-78"/>
                        </a:rPr>
                        <a:t>-</a:t>
                      </a:r>
                      <a:r>
                        <a:rPr lang="fa-IR" sz="1200" b="1">
                          <a:latin typeface="+mn-lt"/>
                          <a:cs typeface="B Nazanin" pitchFamily="2" charset="-78"/>
                        </a:rPr>
                        <a:t>29</a:t>
                      </a:r>
                      <a:r>
                        <a:rPr lang="en-US" sz="1200" b="1">
                          <a:latin typeface="+mn-lt"/>
                          <a:cs typeface="B Nazanin" pitchFamily="2" charset="-78"/>
                        </a:rPr>
                        <a:t>/</a:t>
                      </a:r>
                      <a:r>
                        <a:rPr lang="fa-IR" sz="1200" b="1">
                          <a:latin typeface="+mn-lt"/>
                          <a:cs typeface="B Nazanin" pitchFamily="2" charset="-78"/>
                        </a:rPr>
                        <a:t>65</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9</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9</a:t>
                      </a:r>
                      <a:r>
                        <a:rPr lang="en-US" sz="1200" b="1">
                          <a:latin typeface="+mn-lt"/>
                          <a:cs typeface="B Nazanin" pitchFamily="2" charset="-78"/>
                        </a:rPr>
                        <a:t>/</a:t>
                      </a:r>
                      <a:r>
                        <a:rPr lang="fa-IR" sz="1200" b="1">
                          <a:latin typeface="+mn-lt"/>
                          <a:cs typeface="B Nazanin" pitchFamily="2" charset="-78"/>
                        </a:rPr>
                        <a:t>50</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4</a:t>
                      </a:r>
                      <a:r>
                        <a:rPr lang="en-US" sz="1200" b="1">
                          <a:latin typeface="+mn-lt"/>
                          <a:cs typeface="B Nazanin" pitchFamily="2" charset="-78"/>
                        </a:rPr>
                        <a:t>/</a:t>
                      </a:r>
                      <a:r>
                        <a:rPr lang="fa-IR" sz="1200" b="1">
                          <a:latin typeface="+mn-lt"/>
                          <a:cs typeface="B Nazanin" pitchFamily="2" charset="-78"/>
                        </a:rPr>
                        <a:t>94</a:t>
                      </a:r>
                      <a:r>
                        <a:rPr lang="en-US" sz="1200" b="1">
                          <a:latin typeface="+mn-lt"/>
                          <a:cs typeface="B Nazanin" pitchFamily="2" charset="-78"/>
                        </a:rPr>
                        <a:t>-</a:t>
                      </a:r>
                      <a:r>
                        <a:rPr lang="fa-IR" sz="1200" b="1">
                          <a:latin typeface="+mn-lt"/>
                          <a:cs typeface="B Nazanin" pitchFamily="2" charset="-78"/>
                        </a:rPr>
                        <a:t>18</a:t>
                      </a:r>
                      <a:r>
                        <a:rPr lang="en-US" sz="1200" b="1">
                          <a:latin typeface="+mn-lt"/>
                          <a:cs typeface="B Nazanin" pitchFamily="2" charset="-78"/>
                        </a:rPr>
                        <a:t>/</a:t>
                      </a:r>
                      <a:r>
                        <a:rPr lang="fa-IR" sz="1200" b="1">
                          <a:latin typeface="+mn-lt"/>
                          <a:cs typeface="B Nazanin" pitchFamily="2" charset="-78"/>
                        </a:rPr>
                        <a:t>26</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a:t>
                      </a:r>
                      <a:r>
                        <a:rPr lang="en-US" sz="1200" b="1">
                          <a:latin typeface="+mn-lt"/>
                          <a:cs typeface="B Nazanin" pitchFamily="2" charset="-78"/>
                        </a:rPr>
                        <a:t>/</a:t>
                      </a:r>
                      <a:r>
                        <a:rPr lang="fa-IR" sz="1200" b="1">
                          <a:latin typeface="+mn-lt"/>
                          <a:cs typeface="B Nazanin" pitchFamily="2" charset="-78"/>
                        </a:rPr>
                        <a:t>77</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41</a:t>
                      </a:r>
                      <a:r>
                        <a:rPr lang="en-US" sz="1200" b="1" dirty="0">
                          <a:latin typeface="+mn-lt"/>
                          <a:cs typeface="B Nazanin" pitchFamily="2" charset="-78"/>
                        </a:rPr>
                        <a:t>-</a:t>
                      </a:r>
                      <a:r>
                        <a:rPr lang="fa-IR" sz="1200" b="1" dirty="0">
                          <a:latin typeface="+mn-lt"/>
                          <a:cs typeface="B Nazanin" pitchFamily="2" charset="-78"/>
                        </a:rPr>
                        <a:t>5</a:t>
                      </a:r>
                      <a:r>
                        <a:rPr lang="en-US" sz="1200" b="1" dirty="0">
                          <a:latin typeface="+mn-lt"/>
                          <a:cs typeface="B Nazanin" pitchFamily="2" charset="-78"/>
                        </a:rPr>
                        <a:t>/</a:t>
                      </a:r>
                      <a:r>
                        <a:rPr lang="fa-IR" sz="1200" b="1" dirty="0">
                          <a:latin typeface="+mn-lt"/>
                          <a:cs typeface="B Nazanin" pitchFamily="2" charset="-78"/>
                        </a:rPr>
                        <a:t>35</a:t>
                      </a:r>
                      <a:endParaRPr lang="en-US" sz="1200" b="1" dirty="0">
                        <a:latin typeface="+mn-lt"/>
                        <a:ea typeface="Times New Roman"/>
                        <a:cs typeface="B Nazanin" pitchFamily="2" charset="-78"/>
                      </a:endParaRPr>
                    </a:p>
                  </a:txBody>
                  <a:tcPr marL="44574" marR="44574" marT="0" marB="0" anchor="ctr">
                    <a:solidFill>
                      <a:srgbClr val="FFFF66"/>
                    </a:solidFill>
                  </a:tcPr>
                </a:tc>
              </a:tr>
              <a:tr h="228643">
                <a:tc>
                  <a:txBody>
                    <a:bodyPr/>
                    <a:lstStyle/>
                    <a:p>
                      <a:pPr marL="0" marR="0" algn="l" rtl="0">
                        <a:lnSpc>
                          <a:spcPct val="115000"/>
                        </a:lnSpc>
                        <a:spcBef>
                          <a:spcPts val="0"/>
                        </a:spcBef>
                        <a:spcAft>
                          <a:spcPts val="0"/>
                        </a:spcAft>
                      </a:pPr>
                      <a:r>
                        <a:rPr lang="fa-IR" sz="1200" b="1" dirty="0">
                          <a:latin typeface="+mn-lt"/>
                          <a:cs typeface="B Nazanin" pitchFamily="2" charset="-78"/>
                        </a:rPr>
                        <a:t>فشار خون </a:t>
                      </a:r>
                      <a:r>
                        <a:rPr lang="fa-IR" sz="1200" b="1" baseline="30000" dirty="0">
                          <a:latin typeface="+mn-lt"/>
                          <a:cs typeface="B Nazanin" pitchFamily="2" charset="-78"/>
                        </a:rPr>
                        <a:t>8</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212</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28</a:t>
                      </a:r>
                      <a:r>
                        <a:rPr lang="en-US" sz="1200" b="1" dirty="0">
                          <a:latin typeface="+mn-lt"/>
                          <a:cs typeface="B Nazanin" pitchFamily="2" charset="-78"/>
                        </a:rPr>
                        <a:t>/</a:t>
                      </a:r>
                      <a:r>
                        <a:rPr lang="fa-IR" sz="1200" b="1" dirty="0">
                          <a:latin typeface="+mn-lt"/>
                          <a:cs typeface="B Nazanin" pitchFamily="2" charset="-78"/>
                        </a:rPr>
                        <a:t>11</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24</a:t>
                      </a:r>
                      <a:r>
                        <a:rPr lang="en-US" sz="1200" b="1" dirty="0">
                          <a:latin typeface="+mn-lt"/>
                          <a:cs typeface="B Nazanin" pitchFamily="2" charset="-78"/>
                        </a:rPr>
                        <a:t>/</a:t>
                      </a:r>
                      <a:r>
                        <a:rPr lang="fa-IR" sz="1200" b="1" dirty="0">
                          <a:latin typeface="+mn-lt"/>
                          <a:cs typeface="B Nazanin" pitchFamily="2" charset="-78"/>
                        </a:rPr>
                        <a:t>57</a:t>
                      </a:r>
                      <a:r>
                        <a:rPr lang="en-US" sz="1200" b="1" dirty="0">
                          <a:latin typeface="+mn-lt"/>
                          <a:cs typeface="B Nazanin" pitchFamily="2" charset="-78"/>
                        </a:rPr>
                        <a:t>-</a:t>
                      </a:r>
                      <a:r>
                        <a:rPr lang="fa-IR" sz="1200" b="1" dirty="0">
                          <a:latin typeface="+mn-lt"/>
                          <a:cs typeface="B Nazanin" pitchFamily="2" charset="-78"/>
                        </a:rPr>
                        <a:t>32</a:t>
                      </a:r>
                      <a:r>
                        <a:rPr lang="en-US" sz="1200" b="1" dirty="0">
                          <a:latin typeface="+mn-lt"/>
                          <a:cs typeface="B Nazanin" pitchFamily="2" charset="-78"/>
                        </a:rPr>
                        <a:t>/</a:t>
                      </a:r>
                      <a:r>
                        <a:rPr lang="fa-IR" sz="1200" b="1" dirty="0">
                          <a:latin typeface="+mn-lt"/>
                          <a:cs typeface="B Nazanin" pitchFamily="2" charset="-78"/>
                        </a:rPr>
                        <a:t>16</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69</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18</a:t>
                      </a:r>
                      <a:r>
                        <a:rPr lang="en-US" sz="1200" b="1" dirty="0">
                          <a:latin typeface="+mn-lt"/>
                          <a:cs typeface="B Nazanin" pitchFamily="2" charset="-78"/>
                        </a:rPr>
                        <a:t>/</a:t>
                      </a:r>
                      <a:r>
                        <a:rPr lang="fa-IR" sz="1200" b="1" dirty="0">
                          <a:latin typeface="+mn-lt"/>
                          <a:cs typeface="B Nazanin" pitchFamily="2" charset="-78"/>
                        </a:rPr>
                        <a:t>47</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14</a:t>
                      </a:r>
                      <a:r>
                        <a:rPr lang="en-US" sz="1200" b="1" dirty="0">
                          <a:latin typeface="+mn-lt"/>
                          <a:cs typeface="B Nazanin" pitchFamily="2" charset="-78"/>
                        </a:rPr>
                        <a:t>/</a:t>
                      </a:r>
                      <a:r>
                        <a:rPr lang="fa-IR" sz="1200" b="1" dirty="0">
                          <a:latin typeface="+mn-lt"/>
                          <a:cs typeface="B Nazanin" pitchFamily="2" charset="-78"/>
                        </a:rPr>
                        <a:t>58</a:t>
                      </a:r>
                      <a:r>
                        <a:rPr lang="en-US" sz="1200" b="1" dirty="0">
                          <a:latin typeface="+mn-lt"/>
                          <a:cs typeface="B Nazanin" pitchFamily="2" charset="-78"/>
                        </a:rPr>
                        <a:t>-</a:t>
                      </a:r>
                      <a:r>
                        <a:rPr lang="fa-IR" sz="1200" b="1" dirty="0">
                          <a:latin typeface="+mn-lt"/>
                          <a:cs typeface="B Nazanin" pitchFamily="2" charset="-78"/>
                        </a:rPr>
                        <a:t>23</a:t>
                      </a:r>
                      <a:r>
                        <a:rPr lang="en-US" sz="1200" b="1" dirty="0">
                          <a:latin typeface="+mn-lt"/>
                          <a:cs typeface="B Nazanin" pitchFamily="2" charset="-78"/>
                        </a:rPr>
                        <a:t>/</a:t>
                      </a:r>
                      <a:r>
                        <a:rPr lang="fa-IR" sz="1200" b="1" dirty="0">
                          <a:latin typeface="+mn-lt"/>
                          <a:cs typeface="B Nazanin" pitchFamily="2" charset="-78"/>
                        </a:rPr>
                        <a:t>38</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52</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16</a:t>
                      </a:r>
                      <a:r>
                        <a:rPr lang="en-US" sz="1200" b="1" dirty="0">
                          <a:latin typeface="+mn-lt"/>
                          <a:cs typeface="B Nazanin" pitchFamily="2" charset="-78"/>
                        </a:rPr>
                        <a:t>-</a:t>
                      </a:r>
                      <a:r>
                        <a:rPr lang="fa-IR" sz="1200" b="1" dirty="0">
                          <a:latin typeface="+mn-lt"/>
                          <a:cs typeface="B Nazanin" pitchFamily="2" charset="-78"/>
                        </a:rPr>
                        <a:t>2</a:t>
                      </a:r>
                      <a:r>
                        <a:rPr lang="en-US" sz="1200" b="1" dirty="0">
                          <a:latin typeface="+mn-lt"/>
                          <a:cs typeface="B Nazanin" pitchFamily="2" charset="-78"/>
                        </a:rPr>
                        <a:t>/</a:t>
                      </a:r>
                      <a:r>
                        <a:rPr lang="fa-IR" sz="1200" b="1" dirty="0">
                          <a:latin typeface="+mn-lt"/>
                          <a:cs typeface="B Nazanin" pitchFamily="2" charset="-78"/>
                        </a:rPr>
                        <a:t>00</a:t>
                      </a:r>
                      <a:endParaRPr lang="en-US" sz="1200" b="1" dirty="0">
                        <a:latin typeface="+mn-lt"/>
                        <a:ea typeface="Times New Roman"/>
                        <a:cs typeface="B Nazanin" pitchFamily="2" charset="-78"/>
                      </a:endParaRPr>
                    </a:p>
                  </a:txBody>
                  <a:tcPr marL="44574" marR="44574" marT="0" marB="0" anchor="ctr">
                    <a:solidFill>
                      <a:srgbClr val="FFFF66"/>
                    </a:solidFill>
                  </a:tcPr>
                </a:tc>
              </a:tr>
              <a:tr h="228643">
                <a:tc>
                  <a:txBody>
                    <a:bodyPr/>
                    <a:lstStyle/>
                    <a:p>
                      <a:pPr marL="0" marR="0" algn="l" rtl="0">
                        <a:lnSpc>
                          <a:spcPct val="115000"/>
                        </a:lnSpc>
                        <a:spcBef>
                          <a:spcPts val="0"/>
                        </a:spcBef>
                        <a:spcAft>
                          <a:spcPts val="0"/>
                        </a:spcAft>
                      </a:pPr>
                      <a:r>
                        <a:rPr lang="fa-IR" sz="1200" b="1" dirty="0">
                          <a:latin typeface="+mn-lt"/>
                          <a:cs typeface="B Nazanin" pitchFamily="2" charset="-78"/>
                        </a:rPr>
                        <a:t>قند ناشتا</a:t>
                      </a:r>
                      <a:r>
                        <a:rPr lang="en-US" sz="1200" b="1" dirty="0">
                          <a:latin typeface="+mn-lt"/>
                          <a:cs typeface="B Nazanin" pitchFamily="2" charset="-78"/>
                        </a:rPr>
                        <a:t> &lt;</a:t>
                      </a:r>
                      <a:r>
                        <a:rPr lang="fa-IR" sz="1200" b="1" dirty="0">
                          <a:latin typeface="+mn-lt"/>
                          <a:cs typeface="B Nazanin" pitchFamily="2" charset="-78"/>
                        </a:rPr>
                        <a:t>130</a:t>
                      </a:r>
                      <a:r>
                        <a:rPr lang="en-US" sz="1200" b="1" dirty="0">
                          <a:latin typeface="+mn-lt"/>
                          <a:cs typeface="B Nazanin" pitchFamily="2" charset="-78"/>
                        </a:rPr>
                        <a:t>(mg/dl)</a:t>
                      </a:r>
                      <a:endParaRPr lang="en-US" sz="1200" b="1" dirty="0">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94</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17</a:t>
                      </a:r>
                      <a:r>
                        <a:rPr lang="en-US" sz="1200" b="1" dirty="0">
                          <a:latin typeface="+mn-lt"/>
                          <a:cs typeface="B Nazanin" pitchFamily="2" charset="-78"/>
                        </a:rPr>
                        <a:t>/</a:t>
                      </a:r>
                      <a:r>
                        <a:rPr lang="fa-IR" sz="1200" b="1" dirty="0">
                          <a:latin typeface="+mn-lt"/>
                          <a:cs typeface="B Nazanin" pitchFamily="2" charset="-78"/>
                        </a:rPr>
                        <a:t>12</a:t>
                      </a:r>
                      <a:endParaRPr lang="en-US" sz="1200" b="1" dirty="0">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13</a:t>
                      </a:r>
                      <a:r>
                        <a:rPr lang="en-US" sz="1200" b="1">
                          <a:latin typeface="+mn-lt"/>
                          <a:cs typeface="B Nazanin" pitchFamily="2" charset="-78"/>
                        </a:rPr>
                        <a:t>/</a:t>
                      </a:r>
                      <a:r>
                        <a:rPr lang="fa-IR" sz="1200" b="1">
                          <a:latin typeface="+mn-lt"/>
                          <a:cs typeface="B Nazanin" pitchFamily="2" charset="-78"/>
                        </a:rPr>
                        <a:t>99</a:t>
                      </a:r>
                      <a:r>
                        <a:rPr lang="en-US" sz="1200" b="1">
                          <a:latin typeface="+mn-lt"/>
                          <a:cs typeface="B Nazanin" pitchFamily="2" charset="-78"/>
                        </a:rPr>
                        <a:t>-</a:t>
                      </a:r>
                      <a:r>
                        <a:rPr lang="fa-IR" sz="1200" b="1">
                          <a:latin typeface="+mn-lt"/>
                          <a:cs typeface="B Nazanin" pitchFamily="2" charset="-78"/>
                        </a:rPr>
                        <a:t>20</a:t>
                      </a:r>
                      <a:r>
                        <a:rPr lang="en-US" sz="1200" b="1">
                          <a:latin typeface="+mn-lt"/>
                          <a:cs typeface="B Nazanin" pitchFamily="2" charset="-78"/>
                        </a:rPr>
                        <a:t>/</a:t>
                      </a:r>
                      <a:r>
                        <a:rPr lang="fa-IR" sz="1200" b="1">
                          <a:latin typeface="+mn-lt"/>
                          <a:cs typeface="B Nazanin" pitchFamily="2" charset="-78"/>
                        </a:rPr>
                        <a:t>96</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endParaRPr lang="en-US" sz="1200" b="1" dirty="0">
                        <a:latin typeface="+mn-lt"/>
                        <a:ea typeface="Times New Roman"/>
                        <a:cs typeface="B Nazanin" pitchFamily="2" charset="-78"/>
                      </a:endParaRPr>
                    </a:p>
                  </a:txBody>
                  <a:tcPr marL="44574" marR="44574" marT="0" marB="0" anchor="ctr">
                    <a:solidFill>
                      <a:schemeClr val="bg1"/>
                    </a:solidFill>
                  </a:tcPr>
                </a:tc>
              </a:tr>
              <a:tr h="228643">
                <a:tc>
                  <a:txBody>
                    <a:bodyPr/>
                    <a:lstStyle/>
                    <a:p>
                      <a:pPr marL="0" marR="0" algn="l" rtl="0">
                        <a:lnSpc>
                          <a:spcPct val="115000"/>
                        </a:lnSpc>
                        <a:spcBef>
                          <a:spcPts val="0"/>
                        </a:spcBef>
                        <a:spcAft>
                          <a:spcPts val="0"/>
                        </a:spcAft>
                      </a:pPr>
                      <a:r>
                        <a:rPr lang="fa-IR" sz="1200" b="1" dirty="0">
                          <a:latin typeface="+mn-lt"/>
                          <a:cs typeface="B Nazanin" pitchFamily="2" charset="-78"/>
                        </a:rPr>
                        <a:t>130</a:t>
                      </a:r>
                      <a:r>
                        <a:rPr lang="en-US" sz="1200" b="1" dirty="0">
                          <a:latin typeface="+mn-lt"/>
                          <a:cs typeface="B Nazanin" pitchFamily="2" charset="-78"/>
                        </a:rPr>
                        <a:t>≤ </a:t>
                      </a:r>
                      <a:r>
                        <a:rPr lang="fa-IR" sz="1200" b="1" dirty="0">
                          <a:latin typeface="+mn-lt"/>
                          <a:cs typeface="B Nazanin" pitchFamily="2" charset="-78"/>
                        </a:rPr>
                        <a:t>قند ناشتا</a:t>
                      </a:r>
                      <a:r>
                        <a:rPr lang="en-US" sz="1200" b="1" dirty="0">
                          <a:latin typeface="+mn-lt"/>
                          <a:cs typeface="B Nazanin" pitchFamily="2" charset="-78"/>
                        </a:rPr>
                        <a:t> &lt;</a:t>
                      </a:r>
                      <a:r>
                        <a:rPr lang="fa-IR" sz="1200" b="1" dirty="0">
                          <a:latin typeface="+mn-lt"/>
                          <a:cs typeface="B Nazanin" pitchFamily="2" charset="-78"/>
                        </a:rPr>
                        <a:t>180</a:t>
                      </a:r>
                      <a:r>
                        <a:rPr lang="en-US" sz="1200" b="1" dirty="0">
                          <a:latin typeface="+mn-lt"/>
                          <a:cs typeface="B Nazanin" pitchFamily="2" charset="-78"/>
                        </a:rPr>
                        <a:t>(mg/dl)</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87</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27</a:t>
                      </a:r>
                      <a:r>
                        <a:rPr lang="en-US" sz="1200" b="1">
                          <a:latin typeface="+mn-lt"/>
                          <a:cs typeface="B Nazanin" pitchFamily="2" charset="-78"/>
                        </a:rPr>
                        <a:t>/</a:t>
                      </a:r>
                      <a:r>
                        <a:rPr lang="fa-IR" sz="1200" b="1">
                          <a:latin typeface="+mn-lt"/>
                          <a:cs typeface="B Nazanin" pitchFamily="2" charset="-78"/>
                        </a:rPr>
                        <a:t>97</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22</a:t>
                      </a:r>
                      <a:r>
                        <a:rPr lang="en-US" sz="1200" b="1">
                          <a:latin typeface="+mn-lt"/>
                          <a:cs typeface="B Nazanin" pitchFamily="2" charset="-78"/>
                        </a:rPr>
                        <a:t>/</a:t>
                      </a:r>
                      <a:r>
                        <a:rPr lang="fa-IR" sz="1200" b="1">
                          <a:latin typeface="+mn-lt"/>
                          <a:cs typeface="B Nazanin" pitchFamily="2" charset="-78"/>
                        </a:rPr>
                        <a:t>67</a:t>
                      </a:r>
                      <a:r>
                        <a:rPr lang="en-US" sz="1200" b="1">
                          <a:latin typeface="+mn-lt"/>
                          <a:cs typeface="B Nazanin" pitchFamily="2" charset="-78"/>
                        </a:rPr>
                        <a:t>-</a:t>
                      </a:r>
                      <a:r>
                        <a:rPr lang="fa-IR" sz="1200" b="1">
                          <a:latin typeface="+mn-lt"/>
                          <a:cs typeface="B Nazanin" pitchFamily="2" charset="-78"/>
                        </a:rPr>
                        <a:t>34</a:t>
                      </a:r>
                      <a:r>
                        <a:rPr lang="en-US" sz="1200" b="1">
                          <a:latin typeface="+mn-lt"/>
                          <a:cs typeface="B Nazanin" pitchFamily="2" charset="-78"/>
                        </a:rPr>
                        <a:t>/</a:t>
                      </a:r>
                      <a:r>
                        <a:rPr lang="fa-IR" sz="1200" b="1">
                          <a:latin typeface="+mn-lt"/>
                          <a:cs typeface="B Nazanin" pitchFamily="2" charset="-78"/>
                        </a:rPr>
                        <a:t>51</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a:t>
                      </a:r>
                      <a:r>
                        <a:rPr lang="en-US" sz="1200" b="1">
                          <a:latin typeface="+mn-lt"/>
                          <a:cs typeface="B Nazanin" pitchFamily="2" charset="-78"/>
                        </a:rPr>
                        <a:t>/</a:t>
                      </a:r>
                      <a:r>
                        <a:rPr lang="fa-IR" sz="1200" b="1">
                          <a:latin typeface="+mn-lt"/>
                          <a:cs typeface="B Nazanin" pitchFamily="2" charset="-78"/>
                        </a:rPr>
                        <a:t>64</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23</a:t>
                      </a:r>
                      <a:r>
                        <a:rPr lang="en-US" sz="1200" b="1" dirty="0">
                          <a:latin typeface="+mn-lt"/>
                          <a:cs typeface="B Nazanin" pitchFamily="2" charset="-78"/>
                        </a:rPr>
                        <a:t>-</a:t>
                      </a:r>
                      <a:r>
                        <a:rPr lang="fa-IR" sz="1200" b="1" dirty="0">
                          <a:latin typeface="+mn-lt"/>
                          <a:cs typeface="B Nazanin" pitchFamily="2" charset="-78"/>
                        </a:rPr>
                        <a:t>2</a:t>
                      </a:r>
                      <a:r>
                        <a:rPr lang="en-US" sz="1200" b="1" dirty="0">
                          <a:latin typeface="+mn-lt"/>
                          <a:cs typeface="B Nazanin" pitchFamily="2" charset="-78"/>
                        </a:rPr>
                        <a:t>/</a:t>
                      </a:r>
                      <a:r>
                        <a:rPr lang="fa-IR" sz="1200" b="1" dirty="0">
                          <a:latin typeface="+mn-lt"/>
                          <a:cs typeface="B Nazanin" pitchFamily="2" charset="-78"/>
                        </a:rPr>
                        <a:t>21</a:t>
                      </a:r>
                      <a:endParaRPr lang="en-US" sz="1200" b="1" dirty="0">
                        <a:latin typeface="+mn-lt"/>
                        <a:ea typeface="Times New Roman"/>
                        <a:cs typeface="B Nazanin" pitchFamily="2" charset="-78"/>
                      </a:endParaRPr>
                    </a:p>
                  </a:txBody>
                  <a:tcPr marL="44574" marR="44574" marT="0" marB="0" anchor="ctr">
                    <a:solidFill>
                      <a:srgbClr val="FFFF66"/>
                    </a:solidFill>
                  </a:tcPr>
                </a:tc>
              </a:tr>
              <a:tr h="228643">
                <a:tc>
                  <a:txBody>
                    <a:bodyPr/>
                    <a:lstStyle/>
                    <a:p>
                      <a:pPr marL="0" marR="0" algn="l" rtl="0">
                        <a:lnSpc>
                          <a:spcPct val="115000"/>
                        </a:lnSpc>
                        <a:spcBef>
                          <a:spcPts val="0"/>
                        </a:spcBef>
                        <a:spcAft>
                          <a:spcPts val="0"/>
                        </a:spcAft>
                      </a:pPr>
                      <a:r>
                        <a:rPr lang="fa-IR" sz="1200" b="1" dirty="0">
                          <a:latin typeface="+mn-lt"/>
                          <a:cs typeface="B Nazanin" pitchFamily="2" charset="-78"/>
                        </a:rPr>
                        <a:t>قند ناشتا</a:t>
                      </a:r>
                      <a:r>
                        <a:rPr lang="en-US" sz="1200" b="1" dirty="0">
                          <a:latin typeface="+mn-lt"/>
                          <a:cs typeface="B Nazanin" pitchFamily="2" charset="-78"/>
                        </a:rPr>
                        <a:t> &gt;=</a:t>
                      </a:r>
                      <a:r>
                        <a:rPr lang="fa-IR" sz="1200" b="1" dirty="0">
                          <a:latin typeface="+mn-lt"/>
                          <a:cs typeface="B Nazanin" pitchFamily="2" charset="-78"/>
                        </a:rPr>
                        <a:t>180</a:t>
                      </a:r>
                      <a:r>
                        <a:rPr lang="en-US" sz="1200" b="1" dirty="0">
                          <a:latin typeface="+mn-lt"/>
                          <a:cs typeface="B Nazanin" pitchFamily="2" charset="-78"/>
                        </a:rPr>
                        <a:t>(mg/dl)</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100</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37</a:t>
                      </a:r>
                      <a:r>
                        <a:rPr lang="en-US" sz="1200" b="1">
                          <a:latin typeface="+mn-lt"/>
                          <a:cs typeface="B Nazanin" pitchFamily="2" charset="-78"/>
                        </a:rPr>
                        <a:t>/</a:t>
                      </a:r>
                      <a:r>
                        <a:rPr lang="fa-IR" sz="1200" b="1">
                          <a:latin typeface="+mn-lt"/>
                          <a:cs typeface="B Nazanin" pitchFamily="2" charset="-78"/>
                        </a:rPr>
                        <a:t>33</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30</a:t>
                      </a:r>
                      <a:r>
                        <a:rPr lang="en-US" sz="1200" b="1">
                          <a:latin typeface="+mn-lt"/>
                          <a:cs typeface="B Nazanin" pitchFamily="2" charset="-78"/>
                        </a:rPr>
                        <a:t>/</a:t>
                      </a:r>
                      <a:r>
                        <a:rPr lang="fa-IR" sz="1200" b="1">
                          <a:latin typeface="+mn-lt"/>
                          <a:cs typeface="B Nazanin" pitchFamily="2" charset="-78"/>
                        </a:rPr>
                        <a:t>69</a:t>
                      </a:r>
                      <a:r>
                        <a:rPr lang="en-US" sz="1200" b="1">
                          <a:latin typeface="+mn-lt"/>
                          <a:cs typeface="B Nazanin" pitchFamily="2" charset="-78"/>
                        </a:rPr>
                        <a:t>-</a:t>
                      </a:r>
                      <a:r>
                        <a:rPr lang="fa-IR" sz="1200" b="1">
                          <a:latin typeface="+mn-lt"/>
                          <a:cs typeface="B Nazanin" pitchFamily="2" charset="-78"/>
                        </a:rPr>
                        <a:t>45</a:t>
                      </a:r>
                      <a:r>
                        <a:rPr lang="en-US" sz="1200" b="1">
                          <a:latin typeface="+mn-lt"/>
                          <a:cs typeface="B Nazanin" pitchFamily="2" charset="-78"/>
                        </a:rPr>
                        <a:t>/</a:t>
                      </a:r>
                      <a:r>
                        <a:rPr lang="fa-IR" sz="1200" b="1">
                          <a:latin typeface="+mn-lt"/>
                          <a:cs typeface="B Nazanin" pitchFamily="2" charset="-78"/>
                        </a:rPr>
                        <a:t>42</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a:t>
                      </a:r>
                      <a:r>
                        <a:rPr lang="en-US" sz="1200" b="1">
                          <a:latin typeface="+mn-lt"/>
                          <a:cs typeface="B Nazanin" pitchFamily="2" charset="-78"/>
                        </a:rPr>
                        <a:t>/</a:t>
                      </a:r>
                      <a:r>
                        <a:rPr lang="fa-IR" sz="1200" b="1">
                          <a:latin typeface="+mn-lt"/>
                          <a:cs typeface="B Nazanin" pitchFamily="2" charset="-78"/>
                        </a:rPr>
                        <a:t>18</a:t>
                      </a:r>
                      <a:endParaRPr lang="en-US" sz="1200" b="1">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68</a:t>
                      </a:r>
                      <a:r>
                        <a:rPr lang="en-US" sz="1200" b="1" dirty="0">
                          <a:latin typeface="+mn-lt"/>
                          <a:cs typeface="B Nazanin" pitchFamily="2" charset="-78"/>
                        </a:rPr>
                        <a:t>-</a:t>
                      </a:r>
                      <a:r>
                        <a:rPr lang="fa-IR" sz="1200" b="1" dirty="0">
                          <a:latin typeface="+mn-lt"/>
                          <a:cs typeface="B Nazanin" pitchFamily="2" charset="-78"/>
                        </a:rPr>
                        <a:t>2</a:t>
                      </a:r>
                      <a:r>
                        <a:rPr lang="en-US" sz="1200" b="1" dirty="0">
                          <a:latin typeface="+mn-lt"/>
                          <a:cs typeface="B Nazanin" pitchFamily="2" charset="-78"/>
                        </a:rPr>
                        <a:t>/</a:t>
                      </a:r>
                      <a:r>
                        <a:rPr lang="fa-IR" sz="1200" b="1" dirty="0">
                          <a:latin typeface="+mn-lt"/>
                          <a:cs typeface="B Nazanin" pitchFamily="2" charset="-78"/>
                        </a:rPr>
                        <a:t>96</a:t>
                      </a:r>
                      <a:endParaRPr lang="en-US" sz="1200" b="1" dirty="0">
                        <a:latin typeface="+mn-lt"/>
                        <a:ea typeface="Times New Roman"/>
                        <a:cs typeface="B Nazanin" pitchFamily="2" charset="-78"/>
                      </a:endParaRPr>
                    </a:p>
                  </a:txBody>
                  <a:tcPr marL="44574" marR="44574" marT="0" marB="0" anchor="ctr">
                    <a:solidFill>
                      <a:srgbClr val="FFFF66"/>
                    </a:solidFill>
                  </a:tcPr>
                </a:tc>
              </a:tr>
              <a:tr h="228643">
                <a:tc>
                  <a:txBody>
                    <a:bodyPr/>
                    <a:lstStyle/>
                    <a:p>
                      <a:pPr marL="0" marR="0" algn="l" rtl="0">
                        <a:lnSpc>
                          <a:spcPct val="115000"/>
                        </a:lnSpc>
                        <a:spcBef>
                          <a:spcPts val="0"/>
                        </a:spcBef>
                        <a:spcAft>
                          <a:spcPts val="0"/>
                        </a:spcAft>
                      </a:pPr>
                      <a:r>
                        <a:rPr lang="fa-IR" sz="1200" b="1" dirty="0">
                          <a:latin typeface="+mn-lt"/>
                          <a:cs typeface="B Nazanin" pitchFamily="2" charset="-78"/>
                        </a:rPr>
                        <a:t>کلیرانس کلیه</a:t>
                      </a:r>
                      <a:r>
                        <a:rPr lang="en-US" sz="1200" b="1" dirty="0">
                          <a:latin typeface="+mn-lt"/>
                          <a:cs typeface="B Nazanin" pitchFamily="2" charset="-78"/>
                        </a:rPr>
                        <a:t>&lt;= </a:t>
                      </a:r>
                      <a:r>
                        <a:rPr lang="fa-IR" sz="1200" b="1" dirty="0">
                          <a:latin typeface="+mn-lt"/>
                          <a:cs typeface="B Nazanin" pitchFamily="2" charset="-78"/>
                        </a:rPr>
                        <a:t>60</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96</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29</a:t>
                      </a:r>
                      <a:r>
                        <a:rPr lang="en-US" sz="1200" b="1" dirty="0">
                          <a:latin typeface="+mn-lt"/>
                          <a:cs typeface="B Nazanin" pitchFamily="2" charset="-78"/>
                        </a:rPr>
                        <a:t>/</a:t>
                      </a:r>
                      <a:r>
                        <a:rPr lang="fa-IR" sz="1200" b="1" dirty="0">
                          <a:latin typeface="+mn-lt"/>
                          <a:cs typeface="B Nazanin" pitchFamily="2" charset="-78"/>
                        </a:rPr>
                        <a:t>54</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24</a:t>
                      </a:r>
                      <a:r>
                        <a:rPr lang="en-US" sz="1200" b="1" dirty="0">
                          <a:latin typeface="+mn-lt"/>
                          <a:cs typeface="B Nazanin" pitchFamily="2" charset="-78"/>
                        </a:rPr>
                        <a:t>/</a:t>
                      </a:r>
                      <a:r>
                        <a:rPr lang="fa-IR" sz="1200" b="1" dirty="0">
                          <a:latin typeface="+mn-lt"/>
                          <a:cs typeface="B Nazanin" pitchFamily="2" charset="-78"/>
                        </a:rPr>
                        <a:t>18</a:t>
                      </a:r>
                      <a:r>
                        <a:rPr lang="en-US" sz="1200" b="1" dirty="0">
                          <a:latin typeface="+mn-lt"/>
                          <a:cs typeface="B Nazanin" pitchFamily="2" charset="-78"/>
                        </a:rPr>
                        <a:t>-</a:t>
                      </a:r>
                      <a:r>
                        <a:rPr lang="fa-IR" sz="1200" b="1" dirty="0">
                          <a:latin typeface="+mn-lt"/>
                          <a:cs typeface="B Nazanin" pitchFamily="2" charset="-78"/>
                        </a:rPr>
                        <a:t>36</a:t>
                      </a:r>
                      <a:r>
                        <a:rPr lang="en-US" sz="1200" b="1" dirty="0">
                          <a:latin typeface="+mn-lt"/>
                          <a:cs typeface="B Nazanin" pitchFamily="2" charset="-78"/>
                        </a:rPr>
                        <a:t>/</a:t>
                      </a:r>
                      <a:r>
                        <a:rPr lang="fa-IR" sz="1200" b="1" dirty="0">
                          <a:latin typeface="+mn-lt"/>
                          <a:cs typeface="B Nazanin" pitchFamily="2" charset="-78"/>
                        </a:rPr>
                        <a:t>08</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185</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23</a:t>
                      </a:r>
                      <a:r>
                        <a:rPr lang="en-US" sz="1200" b="1" dirty="0">
                          <a:latin typeface="+mn-lt"/>
                          <a:cs typeface="B Nazanin" pitchFamily="2" charset="-78"/>
                        </a:rPr>
                        <a:t>/</a:t>
                      </a:r>
                      <a:r>
                        <a:rPr lang="fa-IR" sz="1200" b="1" dirty="0">
                          <a:latin typeface="+mn-lt"/>
                          <a:cs typeface="B Nazanin" pitchFamily="2" charset="-78"/>
                        </a:rPr>
                        <a:t>04</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19</a:t>
                      </a:r>
                      <a:r>
                        <a:rPr lang="en-US" sz="1200" b="1" dirty="0">
                          <a:latin typeface="+mn-lt"/>
                          <a:cs typeface="B Nazanin" pitchFamily="2" charset="-78"/>
                        </a:rPr>
                        <a:t>/</a:t>
                      </a:r>
                      <a:r>
                        <a:rPr lang="fa-IR" sz="1200" b="1" dirty="0">
                          <a:latin typeface="+mn-lt"/>
                          <a:cs typeface="B Nazanin" pitchFamily="2" charset="-78"/>
                        </a:rPr>
                        <a:t>95</a:t>
                      </a:r>
                      <a:r>
                        <a:rPr lang="en-US" sz="1200" b="1" dirty="0">
                          <a:latin typeface="+mn-lt"/>
                          <a:cs typeface="B Nazanin" pitchFamily="2" charset="-78"/>
                        </a:rPr>
                        <a:t>-</a:t>
                      </a:r>
                      <a:r>
                        <a:rPr lang="fa-IR" sz="1200" b="1" dirty="0">
                          <a:latin typeface="+mn-lt"/>
                          <a:cs typeface="B Nazanin" pitchFamily="2" charset="-78"/>
                        </a:rPr>
                        <a:t>26</a:t>
                      </a:r>
                      <a:r>
                        <a:rPr lang="en-US" sz="1200" b="1" dirty="0">
                          <a:latin typeface="+mn-lt"/>
                          <a:cs typeface="B Nazanin" pitchFamily="2" charset="-78"/>
                        </a:rPr>
                        <a:t>/</a:t>
                      </a:r>
                      <a:r>
                        <a:rPr lang="fa-IR" sz="1200" b="1" dirty="0">
                          <a:latin typeface="+mn-lt"/>
                          <a:cs typeface="B Nazanin" pitchFamily="2" charset="-78"/>
                        </a:rPr>
                        <a:t>61</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28</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01</a:t>
                      </a:r>
                      <a:r>
                        <a:rPr lang="en-US" sz="1200" b="1" dirty="0">
                          <a:latin typeface="+mn-lt"/>
                          <a:cs typeface="B Nazanin" pitchFamily="2" charset="-78"/>
                        </a:rPr>
                        <a:t>-</a:t>
                      </a: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65</a:t>
                      </a:r>
                      <a:endParaRPr lang="en-US" sz="1200" b="1" dirty="0">
                        <a:latin typeface="+mn-lt"/>
                        <a:ea typeface="Times New Roman"/>
                        <a:cs typeface="B Nazanin" pitchFamily="2" charset="-78"/>
                      </a:endParaRPr>
                    </a:p>
                  </a:txBody>
                  <a:tcPr marL="44574" marR="44574" marT="0" marB="0" anchor="ctr">
                    <a:solidFill>
                      <a:srgbClr val="FFFF66"/>
                    </a:solidFill>
                  </a:tcPr>
                </a:tc>
              </a:tr>
              <a:tr h="228643">
                <a:tc>
                  <a:txBody>
                    <a:bodyPr/>
                    <a:lstStyle/>
                    <a:p>
                      <a:pPr marL="0" marR="0" algn="l" rtl="0">
                        <a:lnSpc>
                          <a:spcPct val="115000"/>
                        </a:lnSpc>
                        <a:spcBef>
                          <a:spcPts val="0"/>
                        </a:spcBef>
                        <a:spcAft>
                          <a:spcPts val="0"/>
                        </a:spcAft>
                      </a:pPr>
                      <a:r>
                        <a:rPr lang="fa-IR" sz="1200" b="1" dirty="0">
                          <a:latin typeface="+mn-lt"/>
                          <a:cs typeface="B Nazanin" pitchFamily="2" charset="-78"/>
                        </a:rPr>
                        <a:t>سیگار</a:t>
                      </a:r>
                      <a:endParaRPr lang="en-US" sz="1200" b="1" dirty="0">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83</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25</a:t>
                      </a:r>
                      <a:r>
                        <a:rPr lang="en-US" sz="1200" b="1">
                          <a:latin typeface="+mn-lt"/>
                          <a:cs typeface="B Nazanin" pitchFamily="2" charset="-78"/>
                        </a:rPr>
                        <a:t>/</a:t>
                      </a:r>
                      <a:r>
                        <a:rPr lang="fa-IR" sz="1200" b="1">
                          <a:latin typeface="+mn-lt"/>
                          <a:cs typeface="B Nazanin" pitchFamily="2" charset="-78"/>
                        </a:rPr>
                        <a:t>23</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20</a:t>
                      </a:r>
                      <a:r>
                        <a:rPr lang="en-US" sz="1200" b="1">
                          <a:latin typeface="+mn-lt"/>
                          <a:cs typeface="B Nazanin" pitchFamily="2" charset="-78"/>
                        </a:rPr>
                        <a:t>/</a:t>
                      </a:r>
                      <a:r>
                        <a:rPr lang="fa-IR" sz="1200" b="1">
                          <a:latin typeface="+mn-lt"/>
                          <a:cs typeface="B Nazanin" pitchFamily="2" charset="-78"/>
                        </a:rPr>
                        <a:t>35</a:t>
                      </a:r>
                      <a:r>
                        <a:rPr lang="en-US" sz="1200" b="1">
                          <a:latin typeface="+mn-lt"/>
                          <a:cs typeface="B Nazanin" pitchFamily="2" charset="-78"/>
                        </a:rPr>
                        <a:t>-</a:t>
                      </a:r>
                      <a:r>
                        <a:rPr lang="fa-IR" sz="1200" b="1">
                          <a:latin typeface="+mn-lt"/>
                          <a:cs typeface="B Nazanin" pitchFamily="2" charset="-78"/>
                        </a:rPr>
                        <a:t>31</a:t>
                      </a:r>
                      <a:r>
                        <a:rPr lang="en-US" sz="1200" b="1">
                          <a:latin typeface="+mn-lt"/>
                          <a:cs typeface="B Nazanin" pitchFamily="2" charset="-78"/>
                        </a:rPr>
                        <a:t>/</a:t>
                      </a:r>
                      <a:r>
                        <a:rPr lang="fa-IR" sz="1200" b="1">
                          <a:latin typeface="+mn-lt"/>
                          <a:cs typeface="B Nazanin" pitchFamily="2" charset="-78"/>
                        </a:rPr>
                        <a:t>29</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198</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24</a:t>
                      </a:r>
                      <a:r>
                        <a:rPr lang="en-US" sz="1200" b="1">
                          <a:latin typeface="+mn-lt"/>
                          <a:cs typeface="B Nazanin" pitchFamily="2" charset="-78"/>
                        </a:rPr>
                        <a:t>/</a:t>
                      </a:r>
                      <a:r>
                        <a:rPr lang="fa-IR" sz="1200" b="1">
                          <a:latin typeface="+mn-lt"/>
                          <a:cs typeface="B Nazanin" pitchFamily="2" charset="-78"/>
                        </a:rPr>
                        <a:t>78</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21</a:t>
                      </a:r>
                      <a:r>
                        <a:rPr lang="en-US" sz="1200" b="1">
                          <a:latin typeface="+mn-lt"/>
                          <a:cs typeface="B Nazanin" pitchFamily="2" charset="-78"/>
                        </a:rPr>
                        <a:t>/</a:t>
                      </a:r>
                      <a:r>
                        <a:rPr lang="fa-IR" sz="1200" b="1">
                          <a:latin typeface="+mn-lt"/>
                          <a:cs typeface="B Nazanin" pitchFamily="2" charset="-78"/>
                        </a:rPr>
                        <a:t>56</a:t>
                      </a:r>
                      <a:r>
                        <a:rPr lang="en-US" sz="1200" b="1">
                          <a:latin typeface="+mn-lt"/>
                          <a:cs typeface="B Nazanin" pitchFamily="2" charset="-78"/>
                        </a:rPr>
                        <a:t>-</a:t>
                      </a:r>
                      <a:r>
                        <a:rPr lang="fa-IR" sz="1200" b="1">
                          <a:latin typeface="+mn-lt"/>
                          <a:cs typeface="B Nazanin" pitchFamily="2" charset="-78"/>
                        </a:rPr>
                        <a:t>28</a:t>
                      </a:r>
                      <a:r>
                        <a:rPr lang="en-US" sz="1200" b="1">
                          <a:latin typeface="+mn-lt"/>
                          <a:cs typeface="B Nazanin" pitchFamily="2" charset="-78"/>
                        </a:rPr>
                        <a:t>/</a:t>
                      </a:r>
                      <a:r>
                        <a:rPr lang="fa-IR" sz="1200" b="1">
                          <a:latin typeface="+mn-lt"/>
                          <a:cs typeface="B Nazanin" pitchFamily="2" charset="-78"/>
                        </a:rPr>
                        <a:t>48</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a:latin typeface="+mn-lt"/>
                          <a:cs typeface="B Nazanin" pitchFamily="2" charset="-78"/>
                        </a:rPr>
                        <a:t>1</a:t>
                      </a:r>
                      <a:r>
                        <a:rPr lang="en-US" sz="1200" b="1">
                          <a:latin typeface="+mn-lt"/>
                          <a:cs typeface="B Nazanin" pitchFamily="2" charset="-78"/>
                        </a:rPr>
                        <a:t>/</a:t>
                      </a:r>
                      <a:r>
                        <a:rPr lang="fa-IR" sz="1200" b="1">
                          <a:latin typeface="+mn-lt"/>
                          <a:cs typeface="B Nazanin" pitchFamily="2" charset="-78"/>
                        </a:rPr>
                        <a:t>02</a:t>
                      </a:r>
                      <a:endParaRPr lang="en-US" sz="1200" b="1">
                        <a:latin typeface="+mn-lt"/>
                        <a:ea typeface="Times New Roman"/>
                        <a:cs typeface="B Nazanin" pitchFamily="2" charset="-78"/>
                      </a:endParaRPr>
                    </a:p>
                  </a:txBody>
                  <a:tcPr marL="44574" marR="44574" marT="0" marB="0" anchor="ctr">
                    <a:solidFill>
                      <a:schemeClr val="bg1"/>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0</a:t>
                      </a:r>
                      <a:r>
                        <a:rPr lang="en-US" sz="1200" b="1" dirty="0">
                          <a:latin typeface="+mn-lt"/>
                          <a:cs typeface="B Nazanin" pitchFamily="2" charset="-78"/>
                        </a:rPr>
                        <a:t>/</a:t>
                      </a:r>
                      <a:r>
                        <a:rPr lang="fa-IR" sz="1200" b="1" dirty="0">
                          <a:latin typeface="+mn-lt"/>
                          <a:cs typeface="B Nazanin" pitchFamily="2" charset="-78"/>
                        </a:rPr>
                        <a:t>81</a:t>
                      </a:r>
                      <a:r>
                        <a:rPr lang="en-US" sz="1200" b="1" dirty="0">
                          <a:latin typeface="+mn-lt"/>
                          <a:cs typeface="B Nazanin" pitchFamily="2" charset="-78"/>
                        </a:rPr>
                        <a:t>-</a:t>
                      </a: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36</a:t>
                      </a:r>
                      <a:endParaRPr lang="en-US" sz="1200" b="1" dirty="0">
                        <a:latin typeface="+mn-lt"/>
                        <a:ea typeface="Times New Roman"/>
                        <a:cs typeface="B Nazanin" pitchFamily="2" charset="-78"/>
                      </a:endParaRPr>
                    </a:p>
                  </a:txBody>
                  <a:tcPr marL="44574" marR="44574" marT="0" marB="0" anchor="ctr">
                    <a:solidFill>
                      <a:schemeClr val="bg1"/>
                    </a:solidFill>
                  </a:tcPr>
                </a:tc>
              </a:tr>
              <a:tr h="228643">
                <a:tc>
                  <a:txBody>
                    <a:bodyPr/>
                    <a:lstStyle/>
                    <a:p>
                      <a:pPr marL="0" marR="0" algn="l" rtl="0">
                        <a:lnSpc>
                          <a:spcPct val="115000"/>
                        </a:lnSpc>
                        <a:spcBef>
                          <a:spcPts val="0"/>
                        </a:spcBef>
                        <a:spcAft>
                          <a:spcPts val="0"/>
                        </a:spcAft>
                      </a:pPr>
                      <a:r>
                        <a:rPr lang="fa-IR" sz="1200" b="1" dirty="0">
                          <a:latin typeface="+mn-lt"/>
                          <a:cs typeface="B Nazanin" pitchFamily="2" charset="-78"/>
                        </a:rPr>
                        <a:t>دیابت شناخته شده</a:t>
                      </a:r>
                      <a:r>
                        <a:rPr lang="fa-IR" sz="1200" b="1" baseline="30000" dirty="0">
                          <a:latin typeface="+mn-lt"/>
                          <a:cs typeface="B Nazanin" pitchFamily="2" charset="-78"/>
                        </a:rPr>
                        <a:t>9</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193</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28</a:t>
                      </a:r>
                      <a:r>
                        <a:rPr lang="en-US" sz="1200" b="1" dirty="0">
                          <a:latin typeface="+mn-lt"/>
                          <a:cs typeface="B Nazanin" pitchFamily="2" charset="-78"/>
                        </a:rPr>
                        <a:t>/</a:t>
                      </a:r>
                      <a:r>
                        <a:rPr lang="fa-IR" sz="1200" b="1" dirty="0">
                          <a:latin typeface="+mn-lt"/>
                          <a:cs typeface="B Nazanin" pitchFamily="2" charset="-78"/>
                        </a:rPr>
                        <a:t>04</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24</a:t>
                      </a:r>
                      <a:r>
                        <a:rPr lang="en-US" sz="1200" b="1" dirty="0">
                          <a:latin typeface="+mn-lt"/>
                          <a:cs typeface="B Nazanin" pitchFamily="2" charset="-78"/>
                        </a:rPr>
                        <a:t>/</a:t>
                      </a:r>
                      <a:r>
                        <a:rPr lang="fa-IR" sz="1200" b="1" dirty="0">
                          <a:latin typeface="+mn-lt"/>
                          <a:cs typeface="B Nazanin" pitchFamily="2" charset="-78"/>
                        </a:rPr>
                        <a:t>35</a:t>
                      </a:r>
                      <a:r>
                        <a:rPr lang="en-US" sz="1200" b="1" dirty="0">
                          <a:latin typeface="+mn-lt"/>
                          <a:cs typeface="B Nazanin" pitchFamily="2" charset="-78"/>
                        </a:rPr>
                        <a:t>-</a:t>
                      </a:r>
                      <a:r>
                        <a:rPr lang="fa-IR" sz="1200" b="1" dirty="0">
                          <a:latin typeface="+mn-lt"/>
                          <a:cs typeface="B Nazanin" pitchFamily="2" charset="-78"/>
                        </a:rPr>
                        <a:t>32</a:t>
                      </a:r>
                      <a:r>
                        <a:rPr lang="en-US" sz="1200" b="1" dirty="0">
                          <a:latin typeface="+mn-lt"/>
                          <a:cs typeface="B Nazanin" pitchFamily="2" charset="-78"/>
                        </a:rPr>
                        <a:t>/</a:t>
                      </a:r>
                      <a:r>
                        <a:rPr lang="fa-IR" sz="1200" b="1" dirty="0">
                          <a:latin typeface="+mn-lt"/>
                          <a:cs typeface="B Nazanin" pitchFamily="2" charset="-78"/>
                        </a:rPr>
                        <a:t>29</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88</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20</a:t>
                      </a:r>
                      <a:r>
                        <a:rPr lang="en-US" sz="1200" b="1" dirty="0">
                          <a:latin typeface="+mn-lt"/>
                          <a:cs typeface="B Nazanin" pitchFamily="2" charset="-78"/>
                        </a:rPr>
                        <a:t>/</a:t>
                      </a:r>
                      <a:r>
                        <a:rPr lang="fa-IR" sz="1200" b="1" dirty="0">
                          <a:latin typeface="+mn-lt"/>
                          <a:cs typeface="B Nazanin" pitchFamily="2" charset="-78"/>
                        </a:rPr>
                        <a:t>01</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16</a:t>
                      </a:r>
                      <a:r>
                        <a:rPr lang="en-US" sz="1200" b="1" dirty="0">
                          <a:latin typeface="+mn-lt"/>
                          <a:cs typeface="B Nazanin" pitchFamily="2" charset="-78"/>
                        </a:rPr>
                        <a:t>/</a:t>
                      </a:r>
                      <a:r>
                        <a:rPr lang="fa-IR" sz="1200" b="1" dirty="0">
                          <a:latin typeface="+mn-lt"/>
                          <a:cs typeface="B Nazanin" pitchFamily="2" charset="-78"/>
                        </a:rPr>
                        <a:t>24</a:t>
                      </a:r>
                      <a:r>
                        <a:rPr lang="en-US" sz="1200" b="1" dirty="0">
                          <a:latin typeface="+mn-lt"/>
                          <a:cs typeface="B Nazanin" pitchFamily="2" charset="-78"/>
                        </a:rPr>
                        <a:t>-</a:t>
                      </a:r>
                      <a:r>
                        <a:rPr lang="fa-IR" sz="1200" b="1" dirty="0">
                          <a:latin typeface="+mn-lt"/>
                          <a:cs typeface="B Nazanin" pitchFamily="2" charset="-78"/>
                        </a:rPr>
                        <a:t>24</a:t>
                      </a:r>
                      <a:r>
                        <a:rPr lang="en-US" sz="1200" b="1" dirty="0">
                          <a:latin typeface="+mn-lt"/>
                          <a:cs typeface="B Nazanin" pitchFamily="2" charset="-78"/>
                        </a:rPr>
                        <a:t>/</a:t>
                      </a:r>
                      <a:r>
                        <a:rPr lang="fa-IR" sz="1200" b="1" dirty="0">
                          <a:latin typeface="+mn-lt"/>
                          <a:cs typeface="B Nazanin" pitchFamily="2" charset="-78"/>
                        </a:rPr>
                        <a:t>66</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40</a:t>
                      </a:r>
                      <a:endParaRPr lang="en-US" sz="1200" b="1" dirty="0">
                        <a:latin typeface="+mn-lt"/>
                        <a:ea typeface="Times New Roman"/>
                        <a:cs typeface="B Nazanin" pitchFamily="2" charset="-78"/>
                      </a:endParaRPr>
                    </a:p>
                  </a:txBody>
                  <a:tcPr marL="44574" marR="44574" marT="0" marB="0" anchor="ctr">
                    <a:solidFill>
                      <a:srgbClr val="FFFF66"/>
                    </a:solidFill>
                  </a:tcPr>
                </a:tc>
                <a:tc>
                  <a:txBody>
                    <a:bodyPr/>
                    <a:lstStyle/>
                    <a:p>
                      <a:pPr marL="0" marR="0" algn="ctr" rtl="0">
                        <a:lnSpc>
                          <a:spcPct val="115000"/>
                        </a:lnSpc>
                        <a:spcBef>
                          <a:spcPts val="0"/>
                        </a:spcBef>
                        <a:spcAft>
                          <a:spcPts val="0"/>
                        </a:spcAft>
                      </a:pP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10</a:t>
                      </a:r>
                      <a:r>
                        <a:rPr lang="en-US" sz="1200" b="1" dirty="0">
                          <a:latin typeface="+mn-lt"/>
                          <a:cs typeface="B Nazanin" pitchFamily="2" charset="-78"/>
                        </a:rPr>
                        <a:t>-</a:t>
                      </a:r>
                      <a:r>
                        <a:rPr lang="fa-IR" sz="1200" b="1" dirty="0">
                          <a:latin typeface="+mn-lt"/>
                          <a:cs typeface="B Nazanin" pitchFamily="2" charset="-78"/>
                        </a:rPr>
                        <a:t>1</a:t>
                      </a:r>
                      <a:r>
                        <a:rPr lang="en-US" sz="1200" b="1" dirty="0">
                          <a:latin typeface="+mn-lt"/>
                          <a:cs typeface="B Nazanin" pitchFamily="2" charset="-78"/>
                        </a:rPr>
                        <a:t>/</a:t>
                      </a:r>
                      <a:r>
                        <a:rPr lang="fa-IR" sz="1200" b="1" dirty="0">
                          <a:latin typeface="+mn-lt"/>
                          <a:cs typeface="B Nazanin" pitchFamily="2" charset="-78"/>
                        </a:rPr>
                        <a:t>83</a:t>
                      </a:r>
                      <a:endParaRPr lang="en-US" sz="1200" b="1" dirty="0">
                        <a:latin typeface="+mn-lt"/>
                        <a:ea typeface="Times New Roman"/>
                        <a:cs typeface="B Nazanin" pitchFamily="2" charset="-78"/>
                      </a:endParaRPr>
                    </a:p>
                  </a:txBody>
                  <a:tcPr marL="44574" marR="44574" marT="0" marB="0" anchor="ctr">
                    <a:solidFill>
                      <a:srgbClr val="FFFF66"/>
                    </a:solidFill>
                  </a:tcPr>
                </a:tc>
              </a:tr>
            </a:tbl>
          </a:graphicData>
        </a:graphic>
      </p:graphicFrame>
    </p:spTree>
    <p:extLst>
      <p:ext uri="{BB962C8B-B14F-4D97-AF65-F5344CB8AC3E}">
        <p14:creationId xmlns="" xmlns:p14="http://schemas.microsoft.com/office/powerpoint/2010/main" val="30053426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30E3189-A26B-47E6-88FA-F0598B934182}" type="slidenum">
              <a:rPr lang="en-US" smtClean="0">
                <a:solidFill>
                  <a:prstClr val="black">
                    <a:tint val="75000"/>
                  </a:prstClr>
                </a:solidFill>
              </a:rPr>
              <a:pPr/>
              <a:t>31</a:t>
            </a:fld>
            <a:endParaRPr lang="en-US">
              <a:solidFill>
                <a:prstClr val="black">
                  <a:tint val="75000"/>
                </a:prstClr>
              </a:solidFill>
            </a:endParaRPr>
          </a:p>
        </p:txBody>
      </p:sp>
      <p:sp useBgFill="1">
        <p:nvSpPr>
          <p:cNvPr id="8" name="Title 3"/>
          <p:cNvSpPr>
            <a:spLocks noGrp="1"/>
          </p:cNvSpPr>
          <p:nvPr>
            <p:ph type="title"/>
          </p:nvPr>
        </p:nvSpPr>
        <p:spPr>
          <a:xfrm>
            <a:off x="1143000" y="76200"/>
            <a:ext cx="7924800" cy="685800"/>
          </a:xfrm>
          <a:effectLst>
            <a:outerShdw blurRad="50800" dist="50800" dir="5400000" algn="ctr" rotWithShape="0">
              <a:srgbClr val="C00000"/>
            </a:outerShdw>
          </a:effectLst>
        </p:spPr>
        <p:txBody>
          <a:bodyPr>
            <a:noAutofit/>
          </a:bodyPr>
          <a:lstStyle/>
          <a:p>
            <a:pPr algn="ctr"/>
            <a:r>
              <a:rPr lang="fa-IR" sz="1600" b="1" dirty="0" smtClean="0">
                <a:solidFill>
                  <a:srgbClr val="C00000"/>
                </a:solidFill>
                <a:effectLst/>
                <a:cs typeface="B Titr" pitchFamily="2" charset="-78"/>
              </a:rPr>
              <a:t>جدول 4: میزان بروز ونسبت مخاطره در هر 1000 شخص–سال به تفکیک ویژگی پایه افراد شرکت کننده برای پیامد مرگ</a:t>
            </a:r>
          </a:p>
        </p:txBody>
      </p:sp>
      <p:graphicFrame>
        <p:nvGraphicFramePr>
          <p:cNvPr id="9" name="Table 8"/>
          <p:cNvGraphicFramePr>
            <a:graphicFrameLocks noGrp="1"/>
          </p:cNvGraphicFramePr>
          <p:nvPr/>
        </p:nvGraphicFramePr>
        <p:xfrm>
          <a:off x="1219202" y="914400"/>
          <a:ext cx="7315199" cy="5854333"/>
        </p:xfrm>
        <a:graphic>
          <a:graphicData uri="http://schemas.openxmlformats.org/drawingml/2006/table">
            <a:tbl>
              <a:tblPr rtl="1">
                <a:effectLst>
                  <a:outerShdw blurRad="50800" dist="38100" dir="8100000" algn="tr" rotWithShape="0">
                    <a:prstClr val="black">
                      <a:alpha val="40000"/>
                    </a:prstClr>
                  </a:outerShdw>
                </a:effectLst>
                <a:tableStyleId>{8799B23B-EC83-4686-B30A-512413B5E67A}</a:tableStyleId>
              </a:tblPr>
              <a:tblGrid>
                <a:gridCol w="2086233"/>
                <a:gridCol w="481914"/>
                <a:gridCol w="529282"/>
                <a:gridCol w="842318"/>
                <a:gridCol w="504568"/>
                <a:gridCol w="517469"/>
                <a:gridCol w="882530"/>
                <a:gridCol w="764860"/>
                <a:gridCol w="706025"/>
              </a:tblGrid>
              <a:tr h="427894">
                <a:tc>
                  <a:txBody>
                    <a:bodyPr/>
                    <a:lstStyle/>
                    <a:p>
                      <a:pPr marL="0" marR="0" algn="l" rtl="0">
                        <a:lnSpc>
                          <a:spcPct val="115000"/>
                        </a:lnSpc>
                        <a:spcBef>
                          <a:spcPts val="0"/>
                        </a:spcBef>
                        <a:spcAft>
                          <a:spcPts val="0"/>
                        </a:spcAft>
                      </a:pPr>
                      <a:endParaRPr lang="en-US" sz="1200" b="1" dirty="0">
                        <a:latin typeface="Calibri"/>
                        <a:ea typeface="Times New Roman"/>
                        <a:cs typeface="B Nazanin" pitchFamily="2" charset="-78"/>
                      </a:endParaRPr>
                    </a:p>
                  </a:txBody>
                  <a:tcPr marL="41889" marR="41889" marT="0" marB="0" anchor="ctr">
                    <a:solidFill>
                      <a:schemeClr val="accent2">
                        <a:lumMod val="40000"/>
                        <a:lumOff val="60000"/>
                      </a:schemeClr>
                    </a:solidFill>
                  </a:tcPr>
                </a:tc>
                <a:tc>
                  <a:txBody>
                    <a:bodyPr/>
                    <a:lstStyle/>
                    <a:p>
                      <a:pPr marL="0" marR="0" algn="ctr" rtl="0">
                        <a:lnSpc>
                          <a:spcPct val="115000"/>
                        </a:lnSpc>
                        <a:spcBef>
                          <a:spcPts val="0"/>
                        </a:spcBef>
                        <a:spcAft>
                          <a:spcPts val="0"/>
                        </a:spcAft>
                      </a:pPr>
                      <a:r>
                        <a:rPr lang="ar-SA" sz="1200" b="1" dirty="0">
                          <a:cs typeface="B Nazanin" pitchFamily="2" charset="-78"/>
                        </a:rPr>
                        <a:t>مرگ</a:t>
                      </a:r>
                      <a:endParaRPr lang="en-US" sz="1200" b="1" dirty="0">
                        <a:latin typeface="Calibri"/>
                        <a:ea typeface="Times New Roman"/>
                        <a:cs typeface="B Nazanin" pitchFamily="2" charset="-78"/>
                      </a:endParaRPr>
                    </a:p>
                  </a:txBody>
                  <a:tcPr marL="41889" marR="41889" marT="0" marB="0" anchor="ctr">
                    <a:solidFill>
                      <a:schemeClr val="accent2">
                        <a:lumMod val="40000"/>
                        <a:lumOff val="60000"/>
                      </a:schemeClr>
                    </a:solidFill>
                  </a:tcPr>
                </a:tc>
                <a:tc>
                  <a:txBody>
                    <a:bodyPr/>
                    <a:lstStyle/>
                    <a:p>
                      <a:pPr marL="0" marR="0" algn="ctr" rtl="0">
                        <a:lnSpc>
                          <a:spcPct val="115000"/>
                        </a:lnSpc>
                        <a:spcBef>
                          <a:spcPts val="0"/>
                        </a:spcBef>
                        <a:spcAft>
                          <a:spcPts val="0"/>
                        </a:spcAft>
                      </a:pPr>
                      <a:r>
                        <a:rPr lang="ar-SA" sz="1200" b="1" dirty="0">
                          <a:cs typeface="B Nazanin" pitchFamily="2" charset="-78"/>
                        </a:rPr>
                        <a:t>میزان بروز</a:t>
                      </a:r>
                      <a:endParaRPr lang="en-US" sz="1200" b="1" dirty="0">
                        <a:latin typeface="Calibri"/>
                        <a:ea typeface="Times New Roman"/>
                        <a:cs typeface="B Nazanin" pitchFamily="2" charset="-78"/>
                      </a:endParaRPr>
                    </a:p>
                  </a:txBody>
                  <a:tcPr marL="41889" marR="41889" marT="0" marB="0" anchor="ctr">
                    <a:solidFill>
                      <a:schemeClr val="accent2">
                        <a:lumMod val="40000"/>
                        <a:lumOff val="60000"/>
                      </a:schemeClr>
                    </a:solidFill>
                  </a:tcPr>
                </a:tc>
                <a:tc>
                  <a:txBody>
                    <a:bodyPr/>
                    <a:lstStyle/>
                    <a:p>
                      <a:pPr marL="0" marR="0" algn="ctr" rtl="0">
                        <a:lnSpc>
                          <a:spcPct val="115000"/>
                        </a:lnSpc>
                        <a:spcBef>
                          <a:spcPts val="0"/>
                        </a:spcBef>
                        <a:spcAft>
                          <a:spcPts val="0"/>
                        </a:spcAft>
                      </a:pPr>
                      <a:r>
                        <a:rPr lang="fa-IR" sz="1200" b="1" dirty="0" smtClean="0">
                          <a:latin typeface="+mn-lt"/>
                          <a:cs typeface="B Nazanin" pitchFamily="2" charset="-78"/>
                        </a:rPr>
                        <a:t>دارای </a:t>
                      </a:r>
                      <a:r>
                        <a:rPr lang="ar-SA" sz="1200" b="1" dirty="0" smtClean="0">
                          <a:latin typeface="+mn-lt"/>
                          <a:cs typeface="B Nazanin" pitchFamily="2" charset="-78"/>
                        </a:rPr>
                        <a:t>ریسک فاکتور </a:t>
                      </a:r>
                    </a:p>
                    <a:p>
                      <a:pPr marL="0" marR="0" algn="ctr" rtl="0">
                        <a:lnSpc>
                          <a:spcPct val="115000"/>
                        </a:lnSpc>
                        <a:spcBef>
                          <a:spcPts val="0"/>
                        </a:spcBef>
                        <a:spcAft>
                          <a:spcPts val="0"/>
                        </a:spcAft>
                      </a:pPr>
                      <a:r>
                        <a:rPr lang="en-US" sz="1100" b="1" dirty="0" smtClean="0">
                          <a:cs typeface="B Nazanin" pitchFamily="2" charset="-78"/>
                        </a:rPr>
                        <a:t>CI</a:t>
                      </a:r>
                      <a:endParaRPr lang="en-US" sz="1200" b="1" dirty="0">
                        <a:latin typeface="Calibri"/>
                        <a:ea typeface="Times New Roman"/>
                        <a:cs typeface="B Nazanin" pitchFamily="2" charset="-78"/>
                      </a:endParaRPr>
                    </a:p>
                  </a:txBody>
                  <a:tcPr marL="41889" marR="41889" marT="0" marB="0" anchor="ctr">
                    <a:solidFill>
                      <a:schemeClr val="accent2">
                        <a:lumMod val="40000"/>
                        <a:lumOff val="60000"/>
                      </a:schemeClr>
                    </a:solidFill>
                  </a:tcPr>
                </a:tc>
                <a:tc>
                  <a:txBody>
                    <a:bodyPr/>
                    <a:lstStyle/>
                    <a:p>
                      <a:pPr marL="0" marR="0" algn="ctr" rtl="0">
                        <a:lnSpc>
                          <a:spcPct val="115000"/>
                        </a:lnSpc>
                        <a:spcBef>
                          <a:spcPts val="0"/>
                        </a:spcBef>
                        <a:spcAft>
                          <a:spcPts val="0"/>
                        </a:spcAft>
                      </a:pPr>
                      <a:r>
                        <a:rPr lang="ar-SA" sz="1200" b="1" dirty="0">
                          <a:cs typeface="B Nazanin" pitchFamily="2" charset="-78"/>
                        </a:rPr>
                        <a:t>مرگ</a:t>
                      </a:r>
                      <a:endParaRPr lang="en-US" sz="1200" b="1" dirty="0">
                        <a:latin typeface="Calibri"/>
                        <a:ea typeface="Times New Roman"/>
                        <a:cs typeface="B Nazanin" pitchFamily="2" charset="-78"/>
                      </a:endParaRPr>
                    </a:p>
                  </a:txBody>
                  <a:tcPr marL="41889" marR="41889" marT="0" marB="0" anchor="ctr">
                    <a:solidFill>
                      <a:schemeClr val="accent2">
                        <a:lumMod val="40000"/>
                        <a:lumOff val="60000"/>
                      </a:schemeClr>
                    </a:solidFill>
                  </a:tcPr>
                </a:tc>
                <a:tc>
                  <a:txBody>
                    <a:bodyPr/>
                    <a:lstStyle/>
                    <a:p>
                      <a:pPr marL="0" marR="0" algn="ctr" rtl="0">
                        <a:lnSpc>
                          <a:spcPct val="115000"/>
                        </a:lnSpc>
                        <a:spcBef>
                          <a:spcPts val="0"/>
                        </a:spcBef>
                        <a:spcAft>
                          <a:spcPts val="0"/>
                        </a:spcAft>
                      </a:pPr>
                      <a:r>
                        <a:rPr lang="ar-SA" sz="1200" b="1" dirty="0">
                          <a:cs typeface="B Nazanin" pitchFamily="2" charset="-78"/>
                        </a:rPr>
                        <a:t>میزان بروز</a:t>
                      </a:r>
                      <a:endParaRPr lang="en-US" sz="1200" b="1" dirty="0">
                        <a:latin typeface="Calibri"/>
                        <a:ea typeface="Times New Roman"/>
                        <a:cs typeface="B Nazanin" pitchFamily="2" charset="-78"/>
                      </a:endParaRPr>
                    </a:p>
                  </a:txBody>
                  <a:tcPr marL="41889" marR="41889" marT="0" marB="0" anchor="ctr">
                    <a:solidFill>
                      <a:schemeClr val="accent2">
                        <a:lumMod val="40000"/>
                        <a:lumOff val="60000"/>
                      </a:schemeClr>
                    </a:solidFill>
                  </a:tcPr>
                </a:tc>
                <a:tc>
                  <a:txBody>
                    <a:bodyPr/>
                    <a:lstStyle/>
                    <a:p>
                      <a:pPr marL="0" marR="0" algn="ctr" rtl="0">
                        <a:lnSpc>
                          <a:spcPct val="115000"/>
                        </a:lnSpc>
                        <a:spcBef>
                          <a:spcPts val="0"/>
                        </a:spcBef>
                        <a:spcAft>
                          <a:spcPts val="0"/>
                        </a:spcAft>
                      </a:pPr>
                      <a:r>
                        <a:rPr lang="ar-SA" sz="1100" b="1" dirty="0" smtClean="0">
                          <a:cs typeface="B Nazanin" pitchFamily="2" charset="-78"/>
                        </a:rPr>
                        <a:t>بدون ریسک فاکتور</a:t>
                      </a:r>
                    </a:p>
                    <a:p>
                      <a:pPr marL="0" marR="0" algn="ctr" rtl="0">
                        <a:lnSpc>
                          <a:spcPct val="115000"/>
                        </a:lnSpc>
                        <a:spcBef>
                          <a:spcPts val="0"/>
                        </a:spcBef>
                        <a:spcAft>
                          <a:spcPts val="0"/>
                        </a:spcAft>
                      </a:pPr>
                      <a:r>
                        <a:rPr lang="en-US" sz="1100" b="1" dirty="0" smtClean="0">
                          <a:cs typeface="B Nazanin" pitchFamily="2" charset="-78"/>
                        </a:rPr>
                        <a:t>CI</a:t>
                      </a:r>
                      <a:endParaRPr lang="en-US" sz="1200" b="1" dirty="0">
                        <a:latin typeface="Calibri"/>
                        <a:ea typeface="Times New Roman"/>
                        <a:cs typeface="B Nazanin" pitchFamily="2" charset="-78"/>
                      </a:endParaRPr>
                    </a:p>
                  </a:txBody>
                  <a:tcPr marL="41889" marR="41889" marT="0" marB="0" anchor="ctr">
                    <a:solidFill>
                      <a:schemeClr val="accent2">
                        <a:lumMod val="40000"/>
                        <a:lumOff val="60000"/>
                      </a:schemeClr>
                    </a:solidFill>
                  </a:tcPr>
                </a:tc>
                <a:tc>
                  <a:txBody>
                    <a:bodyPr/>
                    <a:lstStyle/>
                    <a:p>
                      <a:pPr marL="0" marR="0" algn="ctr" rtl="0">
                        <a:lnSpc>
                          <a:spcPct val="115000"/>
                        </a:lnSpc>
                        <a:spcBef>
                          <a:spcPts val="0"/>
                        </a:spcBef>
                        <a:spcAft>
                          <a:spcPts val="0"/>
                        </a:spcAft>
                      </a:pPr>
                      <a:r>
                        <a:rPr lang="en-US" sz="1100" b="1" dirty="0">
                          <a:cs typeface="B Nazanin" pitchFamily="2" charset="-78"/>
                        </a:rPr>
                        <a:t>Hazard ratio</a:t>
                      </a:r>
                      <a:endParaRPr lang="en-US" sz="1100" b="1" dirty="0">
                        <a:latin typeface="Calibri"/>
                        <a:ea typeface="Times New Roman"/>
                        <a:cs typeface="B Nazanin" pitchFamily="2" charset="-78"/>
                      </a:endParaRPr>
                    </a:p>
                  </a:txBody>
                  <a:tcPr marL="41889" marR="41889" marT="0" marB="0" anchor="ctr">
                    <a:solidFill>
                      <a:schemeClr val="accent2">
                        <a:lumMod val="40000"/>
                        <a:lumOff val="60000"/>
                      </a:schemeClr>
                    </a:solidFill>
                  </a:tcPr>
                </a:tc>
                <a:tc>
                  <a:txBody>
                    <a:bodyPr/>
                    <a:lstStyle/>
                    <a:p>
                      <a:pPr marL="0" marR="0" algn="ctr" rtl="0">
                        <a:lnSpc>
                          <a:spcPct val="115000"/>
                        </a:lnSpc>
                        <a:spcBef>
                          <a:spcPts val="0"/>
                        </a:spcBef>
                        <a:spcAft>
                          <a:spcPts val="0"/>
                        </a:spcAft>
                      </a:pPr>
                      <a:r>
                        <a:rPr lang="en-US" sz="1100" b="1" dirty="0">
                          <a:cs typeface="B Nazanin" pitchFamily="2" charset="-78"/>
                        </a:rPr>
                        <a:t>CI</a:t>
                      </a:r>
                      <a:endParaRPr lang="en-US" sz="1100" b="1" dirty="0">
                        <a:latin typeface="Calibri"/>
                        <a:ea typeface="Times New Roman"/>
                        <a:cs typeface="B Nazanin" pitchFamily="2" charset="-78"/>
                      </a:endParaRPr>
                    </a:p>
                  </a:txBody>
                  <a:tcPr marL="41889" marR="41889" marT="0" marB="0" anchor="ctr">
                    <a:solidFill>
                      <a:schemeClr val="accent2">
                        <a:lumMod val="40000"/>
                        <a:lumOff val="60000"/>
                      </a:schemeClr>
                    </a:solidFill>
                  </a:tcPr>
                </a:tc>
              </a:tr>
              <a:tr h="213947">
                <a:tc>
                  <a:txBody>
                    <a:bodyPr/>
                    <a:lstStyle/>
                    <a:p>
                      <a:pPr marL="0" marR="0" algn="l" rtl="0">
                        <a:lnSpc>
                          <a:spcPct val="115000"/>
                        </a:lnSpc>
                        <a:spcBef>
                          <a:spcPts val="0"/>
                        </a:spcBef>
                        <a:spcAft>
                          <a:spcPts val="0"/>
                        </a:spcAft>
                      </a:pPr>
                      <a:r>
                        <a:rPr lang="ar-SA" sz="1400" b="1" dirty="0">
                          <a:cs typeface="B Nazanin" pitchFamily="2" charset="-78"/>
                        </a:rPr>
                        <a:t>جنس (مرد)</a:t>
                      </a:r>
                      <a:endParaRPr lang="en-US" sz="14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98</a:t>
                      </a:r>
                      <a:endParaRPr lang="en-US" sz="12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19</a:t>
                      </a:r>
                      <a:r>
                        <a:rPr lang="en-US" sz="1200" b="1" dirty="0">
                          <a:cs typeface="B Nazanin" pitchFamily="2" charset="-78"/>
                        </a:rPr>
                        <a:t>/</a:t>
                      </a:r>
                      <a:r>
                        <a:rPr lang="fa-IR" sz="1200" b="1" dirty="0">
                          <a:cs typeface="B Nazanin" pitchFamily="2" charset="-78"/>
                        </a:rPr>
                        <a:t>60</a:t>
                      </a:r>
                      <a:endParaRPr lang="en-US" sz="12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16</a:t>
                      </a:r>
                      <a:r>
                        <a:rPr lang="en-US" sz="1200" b="1" dirty="0">
                          <a:cs typeface="B Nazanin" pitchFamily="2" charset="-78"/>
                        </a:rPr>
                        <a:t>/</a:t>
                      </a:r>
                      <a:r>
                        <a:rPr lang="fa-IR" sz="1200" b="1" dirty="0">
                          <a:cs typeface="B Nazanin" pitchFamily="2" charset="-78"/>
                        </a:rPr>
                        <a:t>08</a:t>
                      </a:r>
                      <a:r>
                        <a:rPr lang="en-US" sz="1200" b="1" dirty="0">
                          <a:cs typeface="B Nazanin" pitchFamily="2" charset="-78"/>
                        </a:rPr>
                        <a:t>-</a:t>
                      </a:r>
                      <a:r>
                        <a:rPr lang="fa-IR" sz="1200" b="1" dirty="0">
                          <a:cs typeface="B Nazanin" pitchFamily="2" charset="-78"/>
                        </a:rPr>
                        <a:t>23</a:t>
                      </a:r>
                      <a:r>
                        <a:rPr lang="en-US" sz="1200" b="1" dirty="0">
                          <a:cs typeface="B Nazanin" pitchFamily="2" charset="-78"/>
                        </a:rPr>
                        <a:t>/</a:t>
                      </a:r>
                      <a:r>
                        <a:rPr lang="fa-IR" sz="1200" b="1" dirty="0">
                          <a:cs typeface="B Nazanin" pitchFamily="2" charset="-78"/>
                        </a:rPr>
                        <a:t>89</a:t>
                      </a:r>
                      <a:endParaRPr lang="en-US" sz="12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74</a:t>
                      </a:r>
                      <a:endParaRPr lang="en-US" sz="12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10</a:t>
                      </a:r>
                      <a:r>
                        <a:rPr lang="en-US" sz="1200" b="1" dirty="0">
                          <a:cs typeface="B Nazanin" pitchFamily="2" charset="-78"/>
                        </a:rPr>
                        <a:t>/</a:t>
                      </a:r>
                      <a:r>
                        <a:rPr lang="fa-IR" sz="1200" b="1" dirty="0">
                          <a:cs typeface="B Nazanin" pitchFamily="2" charset="-78"/>
                        </a:rPr>
                        <a:t>08</a:t>
                      </a:r>
                      <a:endParaRPr lang="en-US" sz="12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8</a:t>
                      </a:r>
                      <a:r>
                        <a:rPr lang="en-US" sz="1200" b="1" dirty="0">
                          <a:cs typeface="B Nazanin" pitchFamily="2" charset="-78"/>
                        </a:rPr>
                        <a:t>/</a:t>
                      </a:r>
                      <a:r>
                        <a:rPr lang="fa-IR" sz="1200" b="1" dirty="0">
                          <a:cs typeface="B Nazanin" pitchFamily="2" charset="-78"/>
                        </a:rPr>
                        <a:t>03</a:t>
                      </a:r>
                      <a:r>
                        <a:rPr lang="en-US" sz="1200" b="1" dirty="0">
                          <a:cs typeface="B Nazanin" pitchFamily="2" charset="-78"/>
                        </a:rPr>
                        <a:t>-</a:t>
                      </a:r>
                      <a:r>
                        <a:rPr lang="fa-IR" sz="1200" b="1" dirty="0">
                          <a:cs typeface="B Nazanin" pitchFamily="2" charset="-78"/>
                        </a:rPr>
                        <a:t>12</a:t>
                      </a:r>
                      <a:r>
                        <a:rPr lang="en-US" sz="1200" b="1" dirty="0">
                          <a:cs typeface="B Nazanin" pitchFamily="2" charset="-78"/>
                        </a:rPr>
                        <a:t>/</a:t>
                      </a:r>
                      <a:r>
                        <a:rPr lang="fa-IR" sz="1200" b="1" dirty="0">
                          <a:cs typeface="B Nazanin" pitchFamily="2" charset="-78"/>
                        </a:rPr>
                        <a:t>66</a:t>
                      </a:r>
                      <a:endParaRPr lang="en-US" sz="12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1</a:t>
                      </a:r>
                      <a:r>
                        <a:rPr lang="en-US" sz="1200" b="1" dirty="0">
                          <a:cs typeface="B Nazanin" pitchFamily="2" charset="-78"/>
                        </a:rPr>
                        <a:t>/</a:t>
                      </a:r>
                      <a:r>
                        <a:rPr lang="fa-IR" sz="1200" b="1" dirty="0">
                          <a:cs typeface="B Nazanin" pitchFamily="2" charset="-78"/>
                        </a:rPr>
                        <a:t>94</a:t>
                      </a:r>
                      <a:endParaRPr lang="en-US" sz="12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1</a:t>
                      </a:r>
                      <a:r>
                        <a:rPr lang="en-US" sz="1200" b="1" dirty="0">
                          <a:cs typeface="B Nazanin" pitchFamily="2" charset="-78"/>
                        </a:rPr>
                        <a:t>/</a:t>
                      </a:r>
                      <a:r>
                        <a:rPr lang="fa-IR" sz="1200" b="1" dirty="0">
                          <a:cs typeface="B Nazanin" pitchFamily="2" charset="-78"/>
                        </a:rPr>
                        <a:t>47</a:t>
                      </a:r>
                      <a:r>
                        <a:rPr lang="en-US" sz="1200" b="1" dirty="0">
                          <a:cs typeface="B Nazanin" pitchFamily="2" charset="-78"/>
                        </a:rPr>
                        <a:t>-</a:t>
                      </a:r>
                      <a:r>
                        <a:rPr lang="fa-IR" sz="1200" b="1" dirty="0">
                          <a:cs typeface="B Nazanin" pitchFamily="2" charset="-78"/>
                        </a:rPr>
                        <a:t>2</a:t>
                      </a:r>
                      <a:r>
                        <a:rPr lang="en-US" sz="1200" b="1" dirty="0">
                          <a:cs typeface="B Nazanin" pitchFamily="2" charset="-78"/>
                        </a:rPr>
                        <a:t>/</a:t>
                      </a:r>
                      <a:r>
                        <a:rPr lang="fa-IR" sz="1200" b="1" dirty="0">
                          <a:cs typeface="B Nazanin" pitchFamily="2" charset="-78"/>
                        </a:rPr>
                        <a:t>69</a:t>
                      </a:r>
                      <a:endParaRPr lang="en-US" sz="1200" b="1" dirty="0">
                        <a:latin typeface="Calibri"/>
                        <a:ea typeface="Times New Roman"/>
                        <a:cs typeface="B Nazanin" pitchFamily="2" charset="-78"/>
                      </a:endParaRPr>
                    </a:p>
                  </a:txBody>
                  <a:tcPr marL="41889" marR="41889" marT="0" marB="0" anchor="ctr">
                    <a:solidFill>
                      <a:srgbClr val="FFFF66"/>
                    </a:solidFill>
                  </a:tcPr>
                </a:tc>
              </a:tr>
              <a:tr h="211012">
                <a:tc>
                  <a:txBody>
                    <a:bodyPr/>
                    <a:lstStyle/>
                    <a:p>
                      <a:pPr marL="0" marR="0" algn="l" rtl="0">
                        <a:lnSpc>
                          <a:spcPct val="115000"/>
                        </a:lnSpc>
                        <a:spcBef>
                          <a:spcPts val="0"/>
                        </a:spcBef>
                        <a:spcAft>
                          <a:spcPts val="0"/>
                        </a:spcAft>
                      </a:pPr>
                      <a:r>
                        <a:rPr lang="ar-SA" sz="1400" b="1" dirty="0">
                          <a:cs typeface="B Nazanin" pitchFamily="2" charset="-78"/>
                        </a:rPr>
                        <a:t>نمای توده بدنی</a:t>
                      </a:r>
                      <a:r>
                        <a:rPr lang="en-US" sz="1400" b="1" dirty="0">
                          <a:cs typeface="B Nazanin" pitchFamily="2" charset="-78"/>
                        </a:rPr>
                        <a:t>&lt;</a:t>
                      </a:r>
                      <a:r>
                        <a:rPr lang="fa-IR" sz="1400" b="1" dirty="0">
                          <a:cs typeface="B Nazanin" pitchFamily="2" charset="-78"/>
                        </a:rPr>
                        <a:t>25</a:t>
                      </a:r>
                      <a:r>
                        <a:rPr lang="en-US" sz="1400" b="1" dirty="0">
                          <a:cs typeface="B Nazanin" pitchFamily="2" charset="-78"/>
                        </a:rPr>
                        <a:t> (kg/m</a:t>
                      </a:r>
                      <a:r>
                        <a:rPr lang="fa-IR" sz="1400" b="1" dirty="0">
                          <a:cs typeface="B Nazanin" pitchFamily="2" charset="-78"/>
                        </a:rPr>
                        <a:t>2</a:t>
                      </a:r>
                      <a:r>
                        <a:rPr lang="en-US" sz="1400" b="1" dirty="0">
                          <a:cs typeface="B Nazanin" pitchFamily="2" charset="-78"/>
                        </a:rPr>
                        <a:t>)</a:t>
                      </a:r>
                      <a:endParaRPr lang="en-US" sz="1400" b="1" dirty="0">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endParaRPr lang="en-US" sz="1200" b="1" dirty="0">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endParaRPr lang="fa-IR" sz="1200" b="1" dirty="0">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endParaRPr lang="fa-IR" sz="1200" b="1" dirty="0">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dirty="0">
                          <a:cs typeface="B Nazanin" pitchFamily="2" charset="-78"/>
                        </a:rPr>
                        <a:t>49</a:t>
                      </a:r>
                      <a:endParaRPr lang="en-US" sz="1200" b="1" dirty="0">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dirty="0">
                          <a:cs typeface="B Nazanin" pitchFamily="2" charset="-78"/>
                        </a:rPr>
                        <a:t>21</a:t>
                      </a:r>
                      <a:r>
                        <a:rPr lang="en-US" sz="1200" b="1" dirty="0">
                          <a:cs typeface="B Nazanin" pitchFamily="2" charset="-78"/>
                        </a:rPr>
                        <a:t>/</a:t>
                      </a:r>
                      <a:r>
                        <a:rPr lang="fa-IR" sz="1200" b="1" dirty="0">
                          <a:cs typeface="B Nazanin" pitchFamily="2" charset="-78"/>
                        </a:rPr>
                        <a:t>74</a:t>
                      </a:r>
                      <a:endParaRPr lang="en-US" sz="1200" b="1" dirty="0">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dirty="0">
                          <a:cs typeface="B Nazanin" pitchFamily="2" charset="-78"/>
                        </a:rPr>
                        <a:t>16</a:t>
                      </a:r>
                      <a:r>
                        <a:rPr lang="en-US" sz="1200" b="1" dirty="0">
                          <a:cs typeface="B Nazanin" pitchFamily="2" charset="-78"/>
                        </a:rPr>
                        <a:t>/</a:t>
                      </a:r>
                      <a:r>
                        <a:rPr lang="fa-IR" sz="1200" b="1" dirty="0">
                          <a:cs typeface="B Nazanin" pitchFamily="2" charset="-78"/>
                        </a:rPr>
                        <a:t>43</a:t>
                      </a:r>
                      <a:r>
                        <a:rPr lang="en-US" sz="1200" b="1" dirty="0">
                          <a:cs typeface="B Nazanin" pitchFamily="2" charset="-78"/>
                        </a:rPr>
                        <a:t>-</a:t>
                      </a:r>
                      <a:r>
                        <a:rPr lang="fa-IR" sz="1200" b="1" dirty="0">
                          <a:cs typeface="B Nazanin" pitchFamily="2" charset="-78"/>
                        </a:rPr>
                        <a:t>28</a:t>
                      </a:r>
                      <a:r>
                        <a:rPr lang="en-US" sz="1200" b="1" dirty="0">
                          <a:cs typeface="B Nazanin" pitchFamily="2" charset="-78"/>
                        </a:rPr>
                        <a:t>/</a:t>
                      </a:r>
                      <a:r>
                        <a:rPr lang="fa-IR" sz="1200" b="1" dirty="0">
                          <a:cs typeface="B Nazanin" pitchFamily="2" charset="-78"/>
                        </a:rPr>
                        <a:t>77</a:t>
                      </a:r>
                      <a:endParaRPr lang="en-US" sz="1200" b="1" dirty="0">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endParaRPr lang="fa-IR" sz="1200" b="1" dirty="0">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endParaRPr lang="fa-IR" sz="1200" b="1" dirty="0">
                        <a:latin typeface="Calibri"/>
                        <a:ea typeface="Times New Roman"/>
                        <a:cs typeface="B Nazanin" pitchFamily="2" charset="-78"/>
                      </a:endParaRPr>
                    </a:p>
                  </a:txBody>
                  <a:tcPr marL="41889" marR="41889" marT="0" marB="0" anchor="ctr">
                    <a:solidFill>
                      <a:schemeClr val="bg1"/>
                    </a:solidFill>
                  </a:tcPr>
                </a:tc>
              </a:tr>
              <a:tr h="213947">
                <a:tc>
                  <a:txBody>
                    <a:bodyPr/>
                    <a:lstStyle/>
                    <a:p>
                      <a:pPr marL="0" marR="0" algn="l" rtl="0">
                        <a:lnSpc>
                          <a:spcPct val="115000"/>
                        </a:lnSpc>
                        <a:spcBef>
                          <a:spcPts val="0"/>
                        </a:spcBef>
                        <a:spcAft>
                          <a:spcPts val="0"/>
                        </a:spcAft>
                      </a:pPr>
                      <a:r>
                        <a:rPr lang="fa-IR" sz="1200" b="1" dirty="0">
                          <a:cs typeface="B Nazanin" pitchFamily="2" charset="-78"/>
                        </a:rPr>
                        <a:t>25 </a:t>
                      </a:r>
                      <a:r>
                        <a:rPr lang="en-US" sz="1200" b="1" dirty="0">
                          <a:cs typeface="B Nazanin" pitchFamily="2" charset="-78"/>
                        </a:rPr>
                        <a:t>≤ </a:t>
                      </a:r>
                      <a:r>
                        <a:rPr lang="ar-SA" sz="1200" b="1" dirty="0">
                          <a:cs typeface="B Nazanin" pitchFamily="2" charset="-78"/>
                        </a:rPr>
                        <a:t>نمای توده بدنی</a:t>
                      </a:r>
                      <a:r>
                        <a:rPr lang="en-US" sz="1200" b="1" dirty="0">
                          <a:cs typeface="B Nazanin" pitchFamily="2" charset="-78"/>
                        </a:rPr>
                        <a:t> &lt;</a:t>
                      </a:r>
                      <a:r>
                        <a:rPr lang="fa-IR" sz="1200" b="1" dirty="0">
                          <a:cs typeface="B Nazanin" pitchFamily="2" charset="-78"/>
                        </a:rPr>
                        <a:t>30</a:t>
                      </a:r>
                      <a:r>
                        <a:rPr lang="en-US" sz="1200" b="1" dirty="0">
                          <a:cs typeface="B Nazanin" pitchFamily="2" charset="-78"/>
                        </a:rPr>
                        <a:t> (kg/m</a:t>
                      </a:r>
                      <a:r>
                        <a:rPr lang="fa-IR" sz="1200" b="1" dirty="0">
                          <a:cs typeface="B Nazanin" pitchFamily="2" charset="-78"/>
                        </a:rPr>
                        <a:t>2</a:t>
                      </a:r>
                      <a:r>
                        <a:rPr lang="en-US" sz="1200" b="1" dirty="0">
                          <a:cs typeface="B Nazanin" pitchFamily="2" charset="-78"/>
                        </a:rPr>
                        <a:t>)</a:t>
                      </a:r>
                      <a:endParaRPr lang="en-US" sz="1200" b="1" dirty="0">
                        <a:latin typeface="Calibri"/>
                        <a:ea typeface="Times New Roman"/>
                        <a:cs typeface="B Nazanin" pitchFamily="2" charset="-78"/>
                      </a:endParaRPr>
                    </a:p>
                  </a:txBody>
                  <a:tcPr marL="41889" marR="41889" marT="0" marB="0" anchor="ctr">
                    <a:solidFill>
                      <a:srgbClr val="CCFFFF"/>
                    </a:solidFill>
                  </a:tcPr>
                </a:tc>
                <a:tc>
                  <a:txBody>
                    <a:bodyPr/>
                    <a:lstStyle/>
                    <a:p>
                      <a:pPr marL="0" marR="0" algn="ctr" rtl="0">
                        <a:lnSpc>
                          <a:spcPct val="115000"/>
                        </a:lnSpc>
                        <a:spcBef>
                          <a:spcPts val="0"/>
                        </a:spcBef>
                        <a:spcAft>
                          <a:spcPts val="0"/>
                        </a:spcAft>
                      </a:pPr>
                      <a:r>
                        <a:rPr lang="fa-IR" sz="1200" b="1" dirty="0">
                          <a:cs typeface="B Nazanin" pitchFamily="2" charset="-78"/>
                        </a:rPr>
                        <a:t>74</a:t>
                      </a:r>
                      <a:endParaRPr lang="en-US" sz="1200" b="1" dirty="0">
                        <a:latin typeface="Calibri"/>
                        <a:ea typeface="Times New Roman"/>
                        <a:cs typeface="B Nazanin" pitchFamily="2" charset="-78"/>
                      </a:endParaRPr>
                    </a:p>
                  </a:txBody>
                  <a:tcPr marL="41889" marR="41889" marT="0" marB="0" anchor="ctr">
                    <a:solidFill>
                      <a:srgbClr val="CCFFFF"/>
                    </a:solidFill>
                  </a:tcPr>
                </a:tc>
                <a:tc>
                  <a:txBody>
                    <a:bodyPr/>
                    <a:lstStyle/>
                    <a:p>
                      <a:pPr marL="0" marR="0" algn="ctr" rtl="0">
                        <a:lnSpc>
                          <a:spcPct val="115000"/>
                        </a:lnSpc>
                        <a:spcBef>
                          <a:spcPts val="0"/>
                        </a:spcBef>
                        <a:spcAft>
                          <a:spcPts val="0"/>
                        </a:spcAft>
                      </a:pPr>
                      <a:r>
                        <a:rPr lang="fa-IR" sz="1200" b="1" dirty="0">
                          <a:cs typeface="B Nazanin" pitchFamily="2" charset="-78"/>
                        </a:rPr>
                        <a:t>13</a:t>
                      </a:r>
                      <a:r>
                        <a:rPr lang="en-US" sz="1200" b="1" dirty="0">
                          <a:cs typeface="B Nazanin" pitchFamily="2" charset="-78"/>
                        </a:rPr>
                        <a:t>/</a:t>
                      </a:r>
                      <a:r>
                        <a:rPr lang="fa-IR" sz="1200" b="1" dirty="0">
                          <a:cs typeface="B Nazanin" pitchFamily="2" charset="-78"/>
                        </a:rPr>
                        <a:t>57</a:t>
                      </a:r>
                      <a:endParaRPr lang="en-US" sz="1200" b="1" dirty="0">
                        <a:latin typeface="Calibri"/>
                        <a:ea typeface="Times New Roman"/>
                        <a:cs typeface="B Nazanin" pitchFamily="2" charset="-78"/>
                      </a:endParaRPr>
                    </a:p>
                  </a:txBody>
                  <a:tcPr marL="41889" marR="41889" marT="0" marB="0" anchor="ctr">
                    <a:solidFill>
                      <a:srgbClr val="CCFFFF"/>
                    </a:solidFill>
                  </a:tcPr>
                </a:tc>
                <a:tc>
                  <a:txBody>
                    <a:bodyPr/>
                    <a:lstStyle/>
                    <a:p>
                      <a:pPr marL="0" marR="0" algn="ctr" rtl="0">
                        <a:lnSpc>
                          <a:spcPct val="115000"/>
                        </a:lnSpc>
                        <a:spcBef>
                          <a:spcPts val="0"/>
                        </a:spcBef>
                        <a:spcAft>
                          <a:spcPts val="0"/>
                        </a:spcAft>
                      </a:pPr>
                      <a:r>
                        <a:rPr lang="fa-IR" sz="1200" b="1">
                          <a:cs typeface="B Nazanin" pitchFamily="2" charset="-78"/>
                        </a:rPr>
                        <a:t>10</a:t>
                      </a:r>
                      <a:r>
                        <a:rPr lang="en-US" sz="1200" b="1">
                          <a:cs typeface="B Nazanin" pitchFamily="2" charset="-78"/>
                        </a:rPr>
                        <a:t>/</a:t>
                      </a:r>
                      <a:r>
                        <a:rPr lang="fa-IR" sz="1200" b="1">
                          <a:cs typeface="B Nazanin" pitchFamily="2" charset="-78"/>
                        </a:rPr>
                        <a:t>80</a:t>
                      </a:r>
                      <a:r>
                        <a:rPr lang="en-US" sz="1200" b="1">
                          <a:cs typeface="B Nazanin" pitchFamily="2" charset="-78"/>
                        </a:rPr>
                        <a:t>-</a:t>
                      </a:r>
                      <a:r>
                        <a:rPr lang="fa-IR" sz="1200" b="1">
                          <a:cs typeface="B Nazanin" pitchFamily="2" charset="-78"/>
                        </a:rPr>
                        <a:t>17</a:t>
                      </a:r>
                      <a:r>
                        <a:rPr lang="en-US" sz="1200" b="1">
                          <a:cs typeface="B Nazanin" pitchFamily="2" charset="-78"/>
                        </a:rPr>
                        <a:t>/</a:t>
                      </a:r>
                      <a:r>
                        <a:rPr lang="fa-IR" sz="1200" b="1">
                          <a:cs typeface="B Nazanin" pitchFamily="2" charset="-78"/>
                        </a:rPr>
                        <a:t>04</a:t>
                      </a:r>
                      <a:endParaRPr lang="en-US" sz="1200" b="1">
                        <a:latin typeface="Calibri"/>
                        <a:ea typeface="Times New Roman"/>
                        <a:cs typeface="B Nazanin" pitchFamily="2" charset="-78"/>
                      </a:endParaRPr>
                    </a:p>
                  </a:txBody>
                  <a:tcPr marL="41889" marR="41889" marT="0" marB="0" anchor="ctr">
                    <a:solidFill>
                      <a:srgbClr val="CCFFFF"/>
                    </a:solidFill>
                  </a:tcPr>
                </a:tc>
                <a:tc>
                  <a:txBody>
                    <a:bodyPr/>
                    <a:lstStyle/>
                    <a:p>
                      <a:pPr marL="0" marR="0" algn="ctr" rtl="0">
                        <a:lnSpc>
                          <a:spcPct val="115000"/>
                        </a:lnSpc>
                        <a:spcBef>
                          <a:spcPts val="0"/>
                        </a:spcBef>
                        <a:spcAft>
                          <a:spcPts val="0"/>
                        </a:spcAft>
                      </a:pPr>
                      <a:endParaRPr lang="fa-IR" sz="1200" b="1">
                        <a:latin typeface="Calibri"/>
                        <a:ea typeface="Times New Roman"/>
                        <a:cs typeface="B Nazanin" pitchFamily="2" charset="-78"/>
                      </a:endParaRPr>
                    </a:p>
                  </a:txBody>
                  <a:tcPr marL="41889" marR="41889" marT="0" marB="0" anchor="ctr">
                    <a:solidFill>
                      <a:srgbClr val="CCFFFF"/>
                    </a:solidFill>
                  </a:tcPr>
                </a:tc>
                <a:tc>
                  <a:txBody>
                    <a:bodyPr/>
                    <a:lstStyle/>
                    <a:p>
                      <a:pPr marL="0" marR="0" algn="ctr" rtl="0">
                        <a:lnSpc>
                          <a:spcPct val="115000"/>
                        </a:lnSpc>
                        <a:spcBef>
                          <a:spcPts val="0"/>
                        </a:spcBef>
                        <a:spcAft>
                          <a:spcPts val="0"/>
                        </a:spcAft>
                      </a:pPr>
                      <a:endParaRPr lang="en-US" sz="1200" b="1">
                        <a:latin typeface="Calibri"/>
                        <a:ea typeface="Times New Roman"/>
                        <a:cs typeface="B Nazanin" pitchFamily="2" charset="-78"/>
                      </a:endParaRPr>
                    </a:p>
                  </a:txBody>
                  <a:tcPr marL="41889" marR="41889" marT="0" marB="0" anchor="ctr">
                    <a:solidFill>
                      <a:srgbClr val="CCFFFF"/>
                    </a:solidFill>
                  </a:tcPr>
                </a:tc>
                <a:tc>
                  <a:txBody>
                    <a:bodyPr/>
                    <a:lstStyle/>
                    <a:p>
                      <a:pPr marL="0" marR="0" algn="ctr" rtl="0">
                        <a:lnSpc>
                          <a:spcPct val="115000"/>
                        </a:lnSpc>
                        <a:spcBef>
                          <a:spcPts val="0"/>
                        </a:spcBef>
                        <a:spcAft>
                          <a:spcPts val="0"/>
                        </a:spcAft>
                      </a:pPr>
                      <a:endParaRPr lang="en-US" sz="1200" b="1">
                        <a:latin typeface="Calibri"/>
                        <a:ea typeface="Times New Roman"/>
                        <a:cs typeface="B Nazanin" pitchFamily="2" charset="-78"/>
                      </a:endParaRPr>
                    </a:p>
                  </a:txBody>
                  <a:tcPr marL="41889" marR="41889" marT="0" marB="0" anchor="ctr">
                    <a:solidFill>
                      <a:srgbClr val="CCFFFF"/>
                    </a:solidFill>
                  </a:tcPr>
                </a:tc>
                <a:tc>
                  <a:txBody>
                    <a:bodyPr/>
                    <a:lstStyle/>
                    <a:p>
                      <a:pPr marL="0" marR="0" algn="ctr" rtl="0">
                        <a:lnSpc>
                          <a:spcPct val="115000"/>
                        </a:lnSpc>
                        <a:spcBef>
                          <a:spcPts val="0"/>
                        </a:spcBef>
                        <a:spcAft>
                          <a:spcPts val="0"/>
                        </a:spcAft>
                      </a:pPr>
                      <a:r>
                        <a:rPr lang="fa-IR" sz="1200" b="1">
                          <a:cs typeface="B Nazanin" pitchFamily="2" charset="-78"/>
                        </a:rPr>
                        <a:t>0</a:t>
                      </a:r>
                      <a:r>
                        <a:rPr lang="en-US" sz="1200" b="1">
                          <a:cs typeface="B Nazanin" pitchFamily="2" charset="-78"/>
                        </a:rPr>
                        <a:t>/</a:t>
                      </a:r>
                      <a:r>
                        <a:rPr lang="fa-IR" sz="1200" b="1">
                          <a:cs typeface="B Nazanin" pitchFamily="2" charset="-78"/>
                        </a:rPr>
                        <a:t>61</a:t>
                      </a:r>
                      <a:endParaRPr lang="en-US" sz="1200" b="1">
                        <a:latin typeface="Calibri"/>
                        <a:ea typeface="Times New Roman"/>
                        <a:cs typeface="B Nazanin" pitchFamily="2" charset="-78"/>
                      </a:endParaRPr>
                    </a:p>
                  </a:txBody>
                  <a:tcPr marL="41889" marR="41889" marT="0" marB="0" anchor="ctr">
                    <a:solidFill>
                      <a:srgbClr val="CCFFFF"/>
                    </a:solidFill>
                  </a:tcPr>
                </a:tc>
                <a:tc>
                  <a:txBody>
                    <a:bodyPr/>
                    <a:lstStyle/>
                    <a:p>
                      <a:pPr marL="0" marR="0" algn="ctr" rtl="0">
                        <a:lnSpc>
                          <a:spcPct val="115000"/>
                        </a:lnSpc>
                        <a:spcBef>
                          <a:spcPts val="0"/>
                        </a:spcBef>
                        <a:spcAft>
                          <a:spcPts val="0"/>
                        </a:spcAft>
                      </a:pPr>
                      <a:r>
                        <a:rPr lang="fa-IR" sz="1200" b="1" dirty="0">
                          <a:cs typeface="B Nazanin" pitchFamily="2" charset="-78"/>
                        </a:rPr>
                        <a:t>0</a:t>
                      </a:r>
                      <a:r>
                        <a:rPr lang="en-US" sz="1200" b="1" dirty="0">
                          <a:cs typeface="B Nazanin" pitchFamily="2" charset="-78"/>
                        </a:rPr>
                        <a:t>/</a:t>
                      </a:r>
                      <a:r>
                        <a:rPr lang="fa-IR" sz="1200" b="1" dirty="0">
                          <a:cs typeface="B Nazanin" pitchFamily="2" charset="-78"/>
                        </a:rPr>
                        <a:t>42</a:t>
                      </a:r>
                      <a:r>
                        <a:rPr lang="en-US" sz="1200" b="1" dirty="0">
                          <a:cs typeface="B Nazanin" pitchFamily="2" charset="-78"/>
                        </a:rPr>
                        <a:t>-</a:t>
                      </a:r>
                      <a:r>
                        <a:rPr lang="fa-IR" sz="1200" b="1" dirty="0">
                          <a:cs typeface="B Nazanin" pitchFamily="2" charset="-78"/>
                        </a:rPr>
                        <a:t>0</a:t>
                      </a:r>
                      <a:r>
                        <a:rPr lang="en-US" sz="1200" b="1" dirty="0">
                          <a:cs typeface="B Nazanin" pitchFamily="2" charset="-78"/>
                        </a:rPr>
                        <a:t>/</a:t>
                      </a:r>
                      <a:r>
                        <a:rPr lang="fa-IR" sz="1200" b="1" dirty="0">
                          <a:cs typeface="B Nazanin" pitchFamily="2" charset="-78"/>
                        </a:rPr>
                        <a:t>88</a:t>
                      </a:r>
                      <a:endParaRPr lang="en-US" sz="1200" b="1" dirty="0">
                        <a:latin typeface="Calibri"/>
                        <a:ea typeface="Times New Roman"/>
                        <a:cs typeface="B Nazanin" pitchFamily="2" charset="-78"/>
                      </a:endParaRPr>
                    </a:p>
                  </a:txBody>
                  <a:tcPr marL="41889" marR="41889" marT="0" marB="0" anchor="ctr">
                    <a:solidFill>
                      <a:srgbClr val="CCFFFF"/>
                    </a:solidFill>
                  </a:tcPr>
                </a:tc>
              </a:tr>
              <a:tr h="213947">
                <a:tc>
                  <a:txBody>
                    <a:bodyPr/>
                    <a:lstStyle/>
                    <a:p>
                      <a:pPr marL="0" marR="0" algn="l" rtl="0">
                        <a:lnSpc>
                          <a:spcPct val="115000"/>
                        </a:lnSpc>
                        <a:spcBef>
                          <a:spcPts val="0"/>
                        </a:spcBef>
                        <a:spcAft>
                          <a:spcPts val="0"/>
                        </a:spcAft>
                      </a:pPr>
                      <a:r>
                        <a:rPr lang="ar-SA" sz="1400" b="1" dirty="0">
                          <a:cs typeface="B Nazanin" pitchFamily="2" charset="-78"/>
                        </a:rPr>
                        <a:t>نمای توده بدنی </a:t>
                      </a:r>
                      <a:r>
                        <a:rPr lang="en-US" sz="1400" b="1" dirty="0">
                          <a:cs typeface="B Nazanin" pitchFamily="2" charset="-78"/>
                        </a:rPr>
                        <a:t>≥ </a:t>
                      </a:r>
                      <a:r>
                        <a:rPr lang="fa-IR" sz="1400" b="1" dirty="0">
                          <a:cs typeface="B Nazanin" pitchFamily="2" charset="-78"/>
                        </a:rPr>
                        <a:t>30</a:t>
                      </a:r>
                      <a:r>
                        <a:rPr lang="en-US" sz="1400" b="1" dirty="0">
                          <a:cs typeface="B Nazanin" pitchFamily="2" charset="-78"/>
                        </a:rPr>
                        <a:t> (kg/m</a:t>
                      </a:r>
                      <a:r>
                        <a:rPr lang="fa-IR" sz="1400" b="1" dirty="0">
                          <a:cs typeface="B Nazanin" pitchFamily="2" charset="-78"/>
                        </a:rPr>
                        <a:t>2</a:t>
                      </a:r>
                      <a:r>
                        <a:rPr lang="en-US" sz="1400" b="1" dirty="0">
                          <a:cs typeface="B Nazanin" pitchFamily="2" charset="-78"/>
                        </a:rPr>
                        <a:t>)</a:t>
                      </a:r>
                      <a:endParaRPr lang="en-US" sz="1400" b="1" dirty="0">
                        <a:latin typeface="Calibri"/>
                        <a:ea typeface="Times New Roman"/>
                        <a:cs typeface="B Nazanin" pitchFamily="2" charset="-78"/>
                      </a:endParaRPr>
                    </a:p>
                  </a:txBody>
                  <a:tcPr marL="41889" marR="41889" marT="0" marB="0" anchor="ctr">
                    <a:solidFill>
                      <a:srgbClr val="CCFFFF"/>
                    </a:solidFill>
                  </a:tcPr>
                </a:tc>
                <a:tc>
                  <a:txBody>
                    <a:bodyPr/>
                    <a:lstStyle/>
                    <a:p>
                      <a:pPr marL="0" marR="0" algn="ctr" rtl="0">
                        <a:lnSpc>
                          <a:spcPct val="115000"/>
                        </a:lnSpc>
                        <a:spcBef>
                          <a:spcPts val="0"/>
                        </a:spcBef>
                        <a:spcAft>
                          <a:spcPts val="0"/>
                        </a:spcAft>
                      </a:pPr>
                      <a:r>
                        <a:rPr lang="fa-IR" sz="1200" b="1" dirty="0">
                          <a:cs typeface="B Nazanin" pitchFamily="2" charset="-78"/>
                        </a:rPr>
                        <a:t>49</a:t>
                      </a:r>
                      <a:endParaRPr lang="en-US" sz="1200" b="1" dirty="0">
                        <a:latin typeface="Calibri"/>
                        <a:ea typeface="Times New Roman"/>
                        <a:cs typeface="B Nazanin" pitchFamily="2" charset="-78"/>
                      </a:endParaRPr>
                    </a:p>
                  </a:txBody>
                  <a:tcPr marL="41889" marR="41889" marT="0" marB="0" anchor="ctr">
                    <a:solidFill>
                      <a:srgbClr val="CCFFFF"/>
                    </a:solidFill>
                  </a:tcPr>
                </a:tc>
                <a:tc>
                  <a:txBody>
                    <a:bodyPr/>
                    <a:lstStyle/>
                    <a:p>
                      <a:pPr marL="0" marR="0" algn="ctr" rtl="0">
                        <a:lnSpc>
                          <a:spcPct val="115000"/>
                        </a:lnSpc>
                        <a:spcBef>
                          <a:spcPts val="0"/>
                        </a:spcBef>
                        <a:spcAft>
                          <a:spcPts val="0"/>
                        </a:spcAft>
                      </a:pPr>
                      <a:r>
                        <a:rPr lang="fa-IR" sz="1200" b="1" dirty="0">
                          <a:cs typeface="B Nazanin" pitchFamily="2" charset="-78"/>
                        </a:rPr>
                        <a:t>10</a:t>
                      </a:r>
                      <a:r>
                        <a:rPr lang="en-US" sz="1200" b="1" dirty="0">
                          <a:cs typeface="B Nazanin" pitchFamily="2" charset="-78"/>
                        </a:rPr>
                        <a:t>/</a:t>
                      </a:r>
                      <a:r>
                        <a:rPr lang="fa-IR" sz="1200" b="1" dirty="0">
                          <a:cs typeface="B Nazanin" pitchFamily="2" charset="-78"/>
                        </a:rPr>
                        <a:t>58</a:t>
                      </a:r>
                      <a:endParaRPr lang="en-US" sz="1200" b="1" dirty="0">
                        <a:latin typeface="Calibri"/>
                        <a:ea typeface="Times New Roman"/>
                        <a:cs typeface="B Nazanin" pitchFamily="2" charset="-78"/>
                      </a:endParaRPr>
                    </a:p>
                  </a:txBody>
                  <a:tcPr marL="41889" marR="41889" marT="0" marB="0" anchor="ctr">
                    <a:solidFill>
                      <a:srgbClr val="CCFFFF"/>
                    </a:solidFill>
                  </a:tcPr>
                </a:tc>
                <a:tc>
                  <a:txBody>
                    <a:bodyPr/>
                    <a:lstStyle/>
                    <a:p>
                      <a:pPr marL="0" marR="0" algn="ctr" rtl="0">
                        <a:lnSpc>
                          <a:spcPct val="115000"/>
                        </a:lnSpc>
                        <a:spcBef>
                          <a:spcPts val="0"/>
                        </a:spcBef>
                        <a:spcAft>
                          <a:spcPts val="0"/>
                        </a:spcAft>
                      </a:pPr>
                      <a:r>
                        <a:rPr lang="fa-IR" sz="1200" b="1" dirty="0">
                          <a:cs typeface="B Nazanin" pitchFamily="2" charset="-78"/>
                        </a:rPr>
                        <a:t>7</a:t>
                      </a:r>
                      <a:r>
                        <a:rPr lang="en-US" sz="1200" b="1" dirty="0">
                          <a:cs typeface="B Nazanin" pitchFamily="2" charset="-78"/>
                        </a:rPr>
                        <a:t>/</a:t>
                      </a:r>
                      <a:r>
                        <a:rPr lang="fa-IR" sz="1200" b="1" dirty="0">
                          <a:cs typeface="B Nazanin" pitchFamily="2" charset="-78"/>
                        </a:rPr>
                        <a:t>99</a:t>
                      </a:r>
                      <a:r>
                        <a:rPr lang="en-US" sz="1200" b="1" dirty="0">
                          <a:cs typeface="B Nazanin" pitchFamily="2" charset="-78"/>
                        </a:rPr>
                        <a:t>-</a:t>
                      </a:r>
                      <a:r>
                        <a:rPr lang="fa-IR" sz="1200" b="1" dirty="0">
                          <a:cs typeface="B Nazanin" pitchFamily="2" charset="-78"/>
                        </a:rPr>
                        <a:t>14</a:t>
                      </a:r>
                      <a:r>
                        <a:rPr lang="en-US" sz="1200" b="1" dirty="0">
                          <a:cs typeface="B Nazanin" pitchFamily="2" charset="-78"/>
                        </a:rPr>
                        <a:t>/</a:t>
                      </a:r>
                      <a:r>
                        <a:rPr lang="fa-IR" sz="1200" b="1" dirty="0">
                          <a:cs typeface="B Nazanin" pitchFamily="2" charset="-78"/>
                        </a:rPr>
                        <a:t>001</a:t>
                      </a:r>
                      <a:endParaRPr lang="en-US" sz="1200" b="1" dirty="0">
                        <a:latin typeface="Calibri"/>
                        <a:ea typeface="Times New Roman"/>
                        <a:cs typeface="B Nazanin" pitchFamily="2" charset="-78"/>
                      </a:endParaRPr>
                    </a:p>
                  </a:txBody>
                  <a:tcPr marL="41889" marR="41889" marT="0" marB="0" anchor="ctr">
                    <a:solidFill>
                      <a:srgbClr val="CCFFFF"/>
                    </a:solidFill>
                  </a:tcPr>
                </a:tc>
                <a:tc>
                  <a:txBody>
                    <a:bodyPr/>
                    <a:lstStyle/>
                    <a:p>
                      <a:pPr marL="0" marR="0" algn="ctr" rtl="0">
                        <a:lnSpc>
                          <a:spcPct val="115000"/>
                        </a:lnSpc>
                        <a:spcBef>
                          <a:spcPts val="0"/>
                        </a:spcBef>
                        <a:spcAft>
                          <a:spcPts val="0"/>
                        </a:spcAft>
                      </a:pPr>
                      <a:endParaRPr lang="fa-IR" sz="1200" b="1" dirty="0">
                        <a:latin typeface="Calibri"/>
                        <a:ea typeface="Times New Roman"/>
                        <a:cs typeface="B Nazanin" pitchFamily="2" charset="-78"/>
                      </a:endParaRPr>
                    </a:p>
                  </a:txBody>
                  <a:tcPr marL="41889" marR="41889" marT="0" marB="0" anchor="ctr">
                    <a:solidFill>
                      <a:srgbClr val="CCFFFF"/>
                    </a:solidFill>
                  </a:tcPr>
                </a:tc>
                <a:tc>
                  <a:txBody>
                    <a:bodyPr/>
                    <a:lstStyle/>
                    <a:p>
                      <a:pPr marL="0" marR="0" algn="ctr" rtl="0">
                        <a:lnSpc>
                          <a:spcPct val="115000"/>
                        </a:lnSpc>
                        <a:spcBef>
                          <a:spcPts val="0"/>
                        </a:spcBef>
                        <a:spcAft>
                          <a:spcPts val="0"/>
                        </a:spcAft>
                      </a:pPr>
                      <a:endParaRPr lang="en-US" sz="1200" b="1" dirty="0">
                        <a:latin typeface="Calibri"/>
                        <a:ea typeface="Times New Roman"/>
                        <a:cs typeface="B Nazanin" pitchFamily="2" charset="-78"/>
                      </a:endParaRPr>
                    </a:p>
                  </a:txBody>
                  <a:tcPr marL="41889" marR="41889" marT="0" marB="0" anchor="ctr">
                    <a:solidFill>
                      <a:srgbClr val="CCFFFF"/>
                    </a:solidFill>
                  </a:tcPr>
                </a:tc>
                <a:tc>
                  <a:txBody>
                    <a:bodyPr/>
                    <a:lstStyle/>
                    <a:p>
                      <a:pPr marL="0" marR="0" algn="ctr" rtl="0">
                        <a:lnSpc>
                          <a:spcPct val="115000"/>
                        </a:lnSpc>
                        <a:spcBef>
                          <a:spcPts val="0"/>
                        </a:spcBef>
                        <a:spcAft>
                          <a:spcPts val="0"/>
                        </a:spcAft>
                      </a:pPr>
                      <a:endParaRPr lang="en-US" sz="1200" b="1" dirty="0">
                        <a:latin typeface="Calibri"/>
                        <a:ea typeface="Times New Roman"/>
                        <a:cs typeface="B Nazanin" pitchFamily="2" charset="-78"/>
                      </a:endParaRPr>
                    </a:p>
                  </a:txBody>
                  <a:tcPr marL="41889" marR="41889" marT="0" marB="0" anchor="ctr">
                    <a:solidFill>
                      <a:srgbClr val="CCFFFF"/>
                    </a:solidFill>
                  </a:tcPr>
                </a:tc>
                <a:tc>
                  <a:txBody>
                    <a:bodyPr/>
                    <a:lstStyle/>
                    <a:p>
                      <a:pPr marL="0" marR="0" algn="ctr" rtl="0">
                        <a:lnSpc>
                          <a:spcPct val="115000"/>
                        </a:lnSpc>
                        <a:spcBef>
                          <a:spcPts val="0"/>
                        </a:spcBef>
                        <a:spcAft>
                          <a:spcPts val="0"/>
                        </a:spcAft>
                      </a:pPr>
                      <a:r>
                        <a:rPr lang="fa-IR" sz="1200" b="1" dirty="0">
                          <a:cs typeface="B Nazanin" pitchFamily="2" charset="-78"/>
                        </a:rPr>
                        <a:t>0</a:t>
                      </a:r>
                      <a:r>
                        <a:rPr lang="en-US" sz="1200" b="1" dirty="0">
                          <a:cs typeface="B Nazanin" pitchFamily="2" charset="-78"/>
                        </a:rPr>
                        <a:t>/</a:t>
                      </a:r>
                      <a:r>
                        <a:rPr lang="fa-IR" sz="1200" b="1" dirty="0">
                          <a:cs typeface="B Nazanin" pitchFamily="2" charset="-78"/>
                        </a:rPr>
                        <a:t>48</a:t>
                      </a:r>
                      <a:endParaRPr lang="en-US" sz="1200" b="1" dirty="0">
                        <a:latin typeface="Calibri"/>
                        <a:ea typeface="Times New Roman"/>
                        <a:cs typeface="B Nazanin" pitchFamily="2" charset="-78"/>
                      </a:endParaRPr>
                    </a:p>
                  </a:txBody>
                  <a:tcPr marL="41889" marR="41889" marT="0" marB="0" anchor="ctr">
                    <a:solidFill>
                      <a:srgbClr val="CCFFFF"/>
                    </a:solidFill>
                  </a:tcPr>
                </a:tc>
                <a:tc>
                  <a:txBody>
                    <a:bodyPr/>
                    <a:lstStyle/>
                    <a:p>
                      <a:pPr marL="0" marR="0" algn="ctr" rtl="0">
                        <a:lnSpc>
                          <a:spcPct val="115000"/>
                        </a:lnSpc>
                        <a:spcBef>
                          <a:spcPts val="0"/>
                        </a:spcBef>
                        <a:spcAft>
                          <a:spcPts val="0"/>
                        </a:spcAft>
                      </a:pPr>
                      <a:r>
                        <a:rPr lang="fa-IR" sz="1200" b="1" dirty="0">
                          <a:cs typeface="B Nazanin" pitchFamily="2" charset="-78"/>
                        </a:rPr>
                        <a:t>0</a:t>
                      </a:r>
                      <a:r>
                        <a:rPr lang="en-US" sz="1200" b="1" dirty="0">
                          <a:cs typeface="B Nazanin" pitchFamily="2" charset="-78"/>
                        </a:rPr>
                        <a:t>/</a:t>
                      </a:r>
                      <a:r>
                        <a:rPr lang="fa-IR" sz="1200" b="1" dirty="0">
                          <a:cs typeface="B Nazanin" pitchFamily="2" charset="-78"/>
                        </a:rPr>
                        <a:t>32</a:t>
                      </a:r>
                      <a:r>
                        <a:rPr lang="en-US" sz="1200" b="1" dirty="0">
                          <a:cs typeface="B Nazanin" pitchFamily="2" charset="-78"/>
                        </a:rPr>
                        <a:t>-</a:t>
                      </a:r>
                      <a:r>
                        <a:rPr lang="fa-IR" sz="1200" b="1" dirty="0">
                          <a:cs typeface="B Nazanin" pitchFamily="2" charset="-78"/>
                        </a:rPr>
                        <a:t>0</a:t>
                      </a:r>
                      <a:r>
                        <a:rPr lang="en-US" sz="1200" b="1" dirty="0">
                          <a:cs typeface="B Nazanin" pitchFamily="2" charset="-78"/>
                        </a:rPr>
                        <a:t>/</a:t>
                      </a:r>
                      <a:r>
                        <a:rPr lang="fa-IR" sz="1200" b="1" dirty="0">
                          <a:cs typeface="B Nazanin" pitchFamily="2" charset="-78"/>
                        </a:rPr>
                        <a:t>71</a:t>
                      </a:r>
                      <a:endParaRPr lang="en-US" sz="1200" b="1" dirty="0">
                        <a:latin typeface="Calibri"/>
                        <a:ea typeface="Times New Roman"/>
                        <a:cs typeface="B Nazanin" pitchFamily="2" charset="-78"/>
                      </a:endParaRPr>
                    </a:p>
                  </a:txBody>
                  <a:tcPr marL="41889" marR="41889" marT="0" marB="0" anchor="ctr">
                    <a:solidFill>
                      <a:srgbClr val="CCFFFF"/>
                    </a:solidFill>
                  </a:tcPr>
                </a:tc>
              </a:tr>
              <a:tr h="213947">
                <a:tc>
                  <a:txBody>
                    <a:bodyPr/>
                    <a:lstStyle/>
                    <a:p>
                      <a:pPr marL="0" marR="0" algn="l" rtl="0">
                        <a:lnSpc>
                          <a:spcPct val="115000"/>
                        </a:lnSpc>
                        <a:spcBef>
                          <a:spcPts val="0"/>
                        </a:spcBef>
                        <a:spcAft>
                          <a:spcPts val="0"/>
                        </a:spcAft>
                      </a:pPr>
                      <a:r>
                        <a:rPr lang="ar-SA" sz="1400" b="1" dirty="0">
                          <a:cs typeface="B Nazanin" pitchFamily="2" charset="-78"/>
                        </a:rPr>
                        <a:t>دور کمر </a:t>
                      </a:r>
                      <a:r>
                        <a:rPr lang="en-US" sz="1400" b="1" dirty="0">
                          <a:cs typeface="B Nazanin" pitchFamily="2" charset="-78"/>
                        </a:rPr>
                        <a:t>≥ </a:t>
                      </a:r>
                      <a:r>
                        <a:rPr lang="fa-IR" sz="1400" b="1" dirty="0">
                          <a:cs typeface="B Nazanin" pitchFamily="2" charset="-78"/>
                        </a:rPr>
                        <a:t>95 </a:t>
                      </a:r>
                      <a:r>
                        <a:rPr lang="en-US" sz="1400" b="1" dirty="0">
                          <a:cs typeface="B Nazanin" pitchFamily="2" charset="-78"/>
                        </a:rPr>
                        <a:t> (cm)</a:t>
                      </a:r>
                      <a:endParaRPr lang="en-US" sz="1400" b="1" dirty="0">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98</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14</a:t>
                      </a:r>
                      <a:r>
                        <a:rPr lang="en-US" sz="1200" b="1">
                          <a:cs typeface="B Nazanin" pitchFamily="2" charset="-78"/>
                        </a:rPr>
                        <a:t>/</a:t>
                      </a:r>
                      <a:r>
                        <a:rPr lang="fa-IR" sz="1200" b="1">
                          <a:cs typeface="B Nazanin" pitchFamily="2" charset="-78"/>
                        </a:rPr>
                        <a:t>54</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dirty="0">
                          <a:cs typeface="B Nazanin" pitchFamily="2" charset="-78"/>
                        </a:rPr>
                        <a:t>11</a:t>
                      </a:r>
                      <a:r>
                        <a:rPr lang="en-US" sz="1200" b="1" dirty="0">
                          <a:cs typeface="B Nazanin" pitchFamily="2" charset="-78"/>
                        </a:rPr>
                        <a:t>/</a:t>
                      </a:r>
                      <a:r>
                        <a:rPr lang="fa-IR" sz="1200" b="1" dirty="0">
                          <a:cs typeface="B Nazanin" pitchFamily="2" charset="-78"/>
                        </a:rPr>
                        <a:t>93</a:t>
                      </a:r>
                      <a:r>
                        <a:rPr lang="en-US" sz="1200" b="1" dirty="0">
                          <a:cs typeface="B Nazanin" pitchFamily="2" charset="-78"/>
                        </a:rPr>
                        <a:t>-</a:t>
                      </a:r>
                      <a:r>
                        <a:rPr lang="fa-IR" sz="1200" b="1" dirty="0">
                          <a:cs typeface="B Nazanin" pitchFamily="2" charset="-78"/>
                        </a:rPr>
                        <a:t>17</a:t>
                      </a:r>
                      <a:r>
                        <a:rPr lang="en-US" sz="1200" b="1" dirty="0">
                          <a:cs typeface="B Nazanin" pitchFamily="2" charset="-78"/>
                        </a:rPr>
                        <a:t>/</a:t>
                      </a:r>
                      <a:r>
                        <a:rPr lang="fa-IR" sz="1200" b="1" dirty="0">
                          <a:cs typeface="B Nazanin" pitchFamily="2" charset="-78"/>
                        </a:rPr>
                        <a:t>72</a:t>
                      </a:r>
                      <a:endParaRPr lang="en-US" sz="1200" b="1" dirty="0">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74</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13</a:t>
                      </a:r>
                      <a:r>
                        <a:rPr lang="en-US" sz="1200" b="1">
                          <a:cs typeface="B Nazanin" pitchFamily="2" charset="-78"/>
                        </a:rPr>
                        <a:t>/</a:t>
                      </a:r>
                      <a:r>
                        <a:rPr lang="fa-IR" sz="1200" b="1">
                          <a:cs typeface="B Nazanin" pitchFamily="2" charset="-78"/>
                        </a:rPr>
                        <a:t>22</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dirty="0">
                          <a:cs typeface="B Nazanin" pitchFamily="2" charset="-78"/>
                        </a:rPr>
                        <a:t>10</a:t>
                      </a:r>
                      <a:r>
                        <a:rPr lang="en-US" sz="1200" b="1" dirty="0">
                          <a:cs typeface="B Nazanin" pitchFamily="2" charset="-78"/>
                        </a:rPr>
                        <a:t>/</a:t>
                      </a:r>
                      <a:r>
                        <a:rPr lang="fa-IR" sz="1200" b="1" dirty="0">
                          <a:cs typeface="B Nazanin" pitchFamily="2" charset="-78"/>
                        </a:rPr>
                        <a:t>52</a:t>
                      </a:r>
                      <a:r>
                        <a:rPr lang="en-US" sz="1200" b="1" dirty="0">
                          <a:cs typeface="B Nazanin" pitchFamily="2" charset="-78"/>
                        </a:rPr>
                        <a:t>-</a:t>
                      </a:r>
                      <a:r>
                        <a:rPr lang="fa-IR" sz="1200" b="1" dirty="0">
                          <a:cs typeface="B Nazanin" pitchFamily="2" charset="-78"/>
                        </a:rPr>
                        <a:t>16</a:t>
                      </a:r>
                      <a:r>
                        <a:rPr lang="en-US" sz="1200" b="1" dirty="0">
                          <a:cs typeface="B Nazanin" pitchFamily="2" charset="-78"/>
                        </a:rPr>
                        <a:t>/</a:t>
                      </a:r>
                      <a:r>
                        <a:rPr lang="fa-IR" sz="1200" b="1" dirty="0">
                          <a:cs typeface="B Nazanin" pitchFamily="2" charset="-78"/>
                        </a:rPr>
                        <a:t>60</a:t>
                      </a:r>
                      <a:endParaRPr lang="en-US" sz="1200" b="1" dirty="0">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a:t>
                      </a:r>
                      <a:r>
                        <a:rPr lang="en-US" sz="1200" b="1">
                          <a:cs typeface="B Nazanin" pitchFamily="2" charset="-78"/>
                        </a:rPr>
                        <a:t>/</a:t>
                      </a:r>
                      <a:r>
                        <a:rPr lang="fa-IR" sz="1200" b="1">
                          <a:cs typeface="B Nazanin" pitchFamily="2" charset="-78"/>
                        </a:rPr>
                        <a:t>10</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dirty="0">
                          <a:cs typeface="B Nazanin" pitchFamily="2" charset="-78"/>
                        </a:rPr>
                        <a:t>0</a:t>
                      </a:r>
                      <a:r>
                        <a:rPr lang="en-US" sz="1200" b="1" dirty="0">
                          <a:cs typeface="B Nazanin" pitchFamily="2" charset="-78"/>
                        </a:rPr>
                        <a:t>/</a:t>
                      </a:r>
                      <a:r>
                        <a:rPr lang="fa-IR" sz="1200" b="1" dirty="0">
                          <a:cs typeface="B Nazanin" pitchFamily="2" charset="-78"/>
                        </a:rPr>
                        <a:t>82</a:t>
                      </a:r>
                      <a:r>
                        <a:rPr lang="en-US" sz="1200" b="1" dirty="0">
                          <a:cs typeface="B Nazanin" pitchFamily="2" charset="-78"/>
                        </a:rPr>
                        <a:t>-</a:t>
                      </a:r>
                      <a:r>
                        <a:rPr lang="fa-IR" sz="1200" b="1" dirty="0">
                          <a:cs typeface="B Nazanin" pitchFamily="2" charset="-78"/>
                        </a:rPr>
                        <a:t>1</a:t>
                      </a:r>
                      <a:r>
                        <a:rPr lang="en-US" sz="1200" b="1" dirty="0">
                          <a:cs typeface="B Nazanin" pitchFamily="2" charset="-78"/>
                        </a:rPr>
                        <a:t>/</a:t>
                      </a:r>
                      <a:r>
                        <a:rPr lang="fa-IR" sz="1200" b="1" dirty="0">
                          <a:cs typeface="B Nazanin" pitchFamily="2" charset="-78"/>
                        </a:rPr>
                        <a:t>51</a:t>
                      </a:r>
                      <a:endParaRPr lang="en-US" sz="1200" b="1" dirty="0">
                        <a:latin typeface="Calibri"/>
                        <a:ea typeface="Times New Roman"/>
                        <a:cs typeface="B Nazanin" pitchFamily="2" charset="-78"/>
                      </a:endParaRPr>
                    </a:p>
                  </a:txBody>
                  <a:tcPr marL="41889" marR="41889" marT="0" marB="0" anchor="ctr">
                    <a:solidFill>
                      <a:schemeClr val="bg1"/>
                    </a:solidFill>
                  </a:tcPr>
                </a:tc>
              </a:tr>
              <a:tr h="213947">
                <a:tc>
                  <a:txBody>
                    <a:bodyPr/>
                    <a:lstStyle/>
                    <a:p>
                      <a:pPr marL="0" marR="0" algn="l" rtl="0">
                        <a:lnSpc>
                          <a:spcPct val="115000"/>
                        </a:lnSpc>
                        <a:spcBef>
                          <a:spcPts val="0"/>
                        </a:spcBef>
                        <a:spcAft>
                          <a:spcPts val="0"/>
                        </a:spcAft>
                      </a:pPr>
                      <a:r>
                        <a:rPr lang="ar-SA" sz="1400" b="1" dirty="0">
                          <a:cs typeface="B Nazanin" pitchFamily="2" charset="-78"/>
                        </a:rPr>
                        <a:t>دور کمر به دور باسن بالا</a:t>
                      </a:r>
                      <a:r>
                        <a:rPr lang="fa-IR" sz="1400" b="1" baseline="30000" dirty="0">
                          <a:cs typeface="B Nazanin" pitchFamily="2" charset="-78"/>
                        </a:rPr>
                        <a:t>2</a:t>
                      </a:r>
                      <a:endParaRPr lang="en-US" sz="14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a:cs typeface="B Nazanin" pitchFamily="2" charset="-78"/>
                        </a:rPr>
                        <a:t>116</a:t>
                      </a: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16</a:t>
                      </a:r>
                      <a:r>
                        <a:rPr lang="en-US" sz="1200" b="1" dirty="0">
                          <a:cs typeface="B Nazanin" pitchFamily="2" charset="-78"/>
                        </a:rPr>
                        <a:t>/</a:t>
                      </a:r>
                      <a:r>
                        <a:rPr lang="fa-IR" sz="1200" b="1" dirty="0">
                          <a:cs typeface="B Nazanin" pitchFamily="2" charset="-78"/>
                        </a:rPr>
                        <a:t>21</a:t>
                      </a:r>
                      <a:endParaRPr lang="en-US" sz="12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a:cs typeface="B Nazanin" pitchFamily="2" charset="-78"/>
                        </a:rPr>
                        <a:t>13</a:t>
                      </a:r>
                      <a:r>
                        <a:rPr lang="en-US" sz="1200" b="1">
                          <a:cs typeface="B Nazanin" pitchFamily="2" charset="-78"/>
                        </a:rPr>
                        <a:t>/</a:t>
                      </a:r>
                      <a:r>
                        <a:rPr lang="fa-IR" sz="1200" b="1">
                          <a:cs typeface="B Nazanin" pitchFamily="2" charset="-78"/>
                        </a:rPr>
                        <a:t>51</a:t>
                      </a:r>
                      <a:r>
                        <a:rPr lang="en-US" sz="1200" b="1">
                          <a:cs typeface="B Nazanin" pitchFamily="2" charset="-78"/>
                        </a:rPr>
                        <a:t>-</a:t>
                      </a:r>
                      <a:r>
                        <a:rPr lang="fa-IR" sz="1200" b="1">
                          <a:cs typeface="B Nazanin" pitchFamily="2" charset="-78"/>
                        </a:rPr>
                        <a:t>19</a:t>
                      </a:r>
                      <a:r>
                        <a:rPr lang="en-US" sz="1200" b="1">
                          <a:cs typeface="B Nazanin" pitchFamily="2" charset="-78"/>
                        </a:rPr>
                        <a:t>/</a:t>
                      </a:r>
                      <a:r>
                        <a:rPr lang="fa-IR" sz="1200" b="1">
                          <a:cs typeface="B Nazanin" pitchFamily="2" charset="-78"/>
                        </a:rPr>
                        <a:t>44</a:t>
                      </a: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a:cs typeface="B Nazanin" pitchFamily="2" charset="-78"/>
                        </a:rPr>
                        <a:t>56</a:t>
                      </a: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a:cs typeface="B Nazanin" pitchFamily="2" charset="-78"/>
                        </a:rPr>
                        <a:t>10</a:t>
                      </a:r>
                      <a:r>
                        <a:rPr lang="en-US" sz="1200" b="1">
                          <a:cs typeface="B Nazanin" pitchFamily="2" charset="-78"/>
                        </a:rPr>
                        <a:t>/</a:t>
                      </a:r>
                      <a:r>
                        <a:rPr lang="fa-IR" sz="1200" b="1">
                          <a:cs typeface="B Nazanin" pitchFamily="2" charset="-78"/>
                        </a:rPr>
                        <a:t>81</a:t>
                      </a: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a:cs typeface="B Nazanin" pitchFamily="2" charset="-78"/>
                        </a:rPr>
                        <a:t>8</a:t>
                      </a:r>
                      <a:r>
                        <a:rPr lang="en-US" sz="1200" b="1">
                          <a:cs typeface="B Nazanin" pitchFamily="2" charset="-78"/>
                        </a:rPr>
                        <a:t>/</a:t>
                      </a:r>
                      <a:r>
                        <a:rPr lang="fa-IR" sz="1200" b="1">
                          <a:cs typeface="B Nazanin" pitchFamily="2" charset="-78"/>
                        </a:rPr>
                        <a:t>32</a:t>
                      </a:r>
                      <a:r>
                        <a:rPr lang="en-US" sz="1200" b="1">
                          <a:cs typeface="B Nazanin" pitchFamily="2" charset="-78"/>
                        </a:rPr>
                        <a:t>-</a:t>
                      </a:r>
                      <a:r>
                        <a:rPr lang="fa-IR" sz="1200" b="1">
                          <a:cs typeface="B Nazanin" pitchFamily="2" charset="-78"/>
                        </a:rPr>
                        <a:t>14</a:t>
                      </a:r>
                      <a:r>
                        <a:rPr lang="en-US" sz="1200" b="1">
                          <a:cs typeface="B Nazanin" pitchFamily="2" charset="-78"/>
                        </a:rPr>
                        <a:t>/</a:t>
                      </a:r>
                      <a:r>
                        <a:rPr lang="fa-IR" sz="1200" b="1">
                          <a:cs typeface="B Nazanin" pitchFamily="2" charset="-78"/>
                        </a:rPr>
                        <a:t>05</a:t>
                      </a: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1</a:t>
                      </a:r>
                      <a:r>
                        <a:rPr lang="en-US" sz="1200" b="1" dirty="0">
                          <a:cs typeface="B Nazanin" pitchFamily="2" charset="-78"/>
                        </a:rPr>
                        <a:t>/</a:t>
                      </a:r>
                      <a:r>
                        <a:rPr lang="fa-IR" sz="1200" b="1" dirty="0">
                          <a:cs typeface="B Nazanin" pitchFamily="2" charset="-78"/>
                        </a:rPr>
                        <a:t>49</a:t>
                      </a:r>
                      <a:endParaRPr lang="en-US" sz="12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1</a:t>
                      </a:r>
                      <a:r>
                        <a:rPr lang="en-US" sz="1200" b="1" dirty="0">
                          <a:cs typeface="B Nazanin" pitchFamily="2" charset="-78"/>
                        </a:rPr>
                        <a:t>/</a:t>
                      </a:r>
                      <a:r>
                        <a:rPr lang="fa-IR" sz="1200" b="1" dirty="0">
                          <a:cs typeface="B Nazanin" pitchFamily="2" charset="-78"/>
                        </a:rPr>
                        <a:t>11</a:t>
                      </a:r>
                      <a:r>
                        <a:rPr lang="en-US" sz="1200" b="1" dirty="0">
                          <a:cs typeface="B Nazanin" pitchFamily="2" charset="-78"/>
                        </a:rPr>
                        <a:t>-</a:t>
                      </a:r>
                      <a:r>
                        <a:rPr lang="fa-IR" sz="1200" b="1" dirty="0">
                          <a:cs typeface="B Nazanin" pitchFamily="2" charset="-78"/>
                        </a:rPr>
                        <a:t>2</a:t>
                      </a:r>
                      <a:r>
                        <a:rPr lang="en-US" sz="1200" b="1" dirty="0">
                          <a:cs typeface="B Nazanin" pitchFamily="2" charset="-78"/>
                        </a:rPr>
                        <a:t>/</a:t>
                      </a:r>
                      <a:r>
                        <a:rPr lang="fa-IR" sz="1200" b="1" dirty="0">
                          <a:cs typeface="B Nazanin" pitchFamily="2" charset="-78"/>
                        </a:rPr>
                        <a:t>11</a:t>
                      </a:r>
                      <a:endParaRPr lang="en-US" sz="1200" b="1" dirty="0">
                        <a:latin typeface="Calibri"/>
                        <a:ea typeface="Times New Roman"/>
                        <a:cs typeface="B Nazanin" pitchFamily="2" charset="-78"/>
                      </a:endParaRPr>
                    </a:p>
                  </a:txBody>
                  <a:tcPr marL="41889" marR="41889" marT="0" marB="0" anchor="ctr">
                    <a:solidFill>
                      <a:srgbClr val="FFFF66"/>
                    </a:solidFill>
                  </a:tcPr>
                </a:tc>
              </a:tr>
              <a:tr h="213947">
                <a:tc>
                  <a:txBody>
                    <a:bodyPr/>
                    <a:lstStyle/>
                    <a:p>
                      <a:pPr marL="0" marR="0" algn="l" rtl="0">
                        <a:lnSpc>
                          <a:spcPct val="115000"/>
                        </a:lnSpc>
                        <a:spcBef>
                          <a:spcPts val="0"/>
                        </a:spcBef>
                        <a:spcAft>
                          <a:spcPts val="0"/>
                        </a:spcAft>
                      </a:pPr>
                      <a:r>
                        <a:rPr lang="ar-SA" sz="1400" b="1" dirty="0">
                          <a:cs typeface="B Nazanin" pitchFamily="2" charset="-78"/>
                        </a:rPr>
                        <a:t>دور باسن</a:t>
                      </a:r>
                      <a:r>
                        <a:rPr lang="en-US" sz="1400" b="1" dirty="0">
                          <a:cs typeface="B Nazanin" pitchFamily="2" charset="-78"/>
                        </a:rPr>
                        <a:t>&lt; </a:t>
                      </a:r>
                      <a:r>
                        <a:rPr lang="fa-IR" sz="1400" b="1" dirty="0">
                          <a:cs typeface="B Nazanin" pitchFamily="2" charset="-78"/>
                        </a:rPr>
                        <a:t>95</a:t>
                      </a:r>
                      <a:r>
                        <a:rPr lang="en-US" sz="1400" b="1" dirty="0">
                          <a:cs typeface="B Nazanin" pitchFamily="2" charset="-78"/>
                        </a:rPr>
                        <a:t>  (cm)</a:t>
                      </a:r>
                      <a:r>
                        <a:rPr lang="fa-IR" sz="1400" b="1" baseline="30000" dirty="0">
                          <a:cs typeface="B Nazanin" pitchFamily="2" charset="-78"/>
                        </a:rPr>
                        <a:t>4</a:t>
                      </a:r>
                      <a:endParaRPr lang="en-US" sz="1400" b="1" dirty="0">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endParaRPr lang="fa-IR"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endParaRPr lang="fa-IR"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45</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20</a:t>
                      </a:r>
                      <a:r>
                        <a:rPr lang="en-US" sz="1200" b="1">
                          <a:cs typeface="B Nazanin" pitchFamily="2" charset="-78"/>
                        </a:rPr>
                        <a:t>/</a:t>
                      </a:r>
                      <a:r>
                        <a:rPr lang="fa-IR" sz="1200" b="1">
                          <a:cs typeface="B Nazanin" pitchFamily="2" charset="-78"/>
                        </a:rPr>
                        <a:t>04</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14</a:t>
                      </a:r>
                      <a:r>
                        <a:rPr lang="en-US" sz="1200" b="1">
                          <a:cs typeface="B Nazanin" pitchFamily="2" charset="-78"/>
                        </a:rPr>
                        <a:t>/</a:t>
                      </a:r>
                      <a:r>
                        <a:rPr lang="fa-IR" sz="1200" b="1">
                          <a:cs typeface="B Nazanin" pitchFamily="2" charset="-78"/>
                        </a:rPr>
                        <a:t>96</a:t>
                      </a:r>
                      <a:r>
                        <a:rPr lang="en-US" sz="1200" b="1">
                          <a:cs typeface="B Nazanin" pitchFamily="2" charset="-78"/>
                        </a:rPr>
                        <a:t>-</a:t>
                      </a:r>
                      <a:r>
                        <a:rPr lang="fa-IR" sz="1200" b="1">
                          <a:cs typeface="B Nazanin" pitchFamily="2" charset="-78"/>
                        </a:rPr>
                        <a:t>26</a:t>
                      </a:r>
                      <a:r>
                        <a:rPr lang="en-US" sz="1200" b="1">
                          <a:cs typeface="B Nazanin" pitchFamily="2" charset="-78"/>
                        </a:rPr>
                        <a:t>/</a:t>
                      </a:r>
                      <a:r>
                        <a:rPr lang="fa-IR" sz="1200" b="1">
                          <a:cs typeface="B Nazanin" pitchFamily="2" charset="-78"/>
                        </a:rPr>
                        <a:t>84</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endParaRPr lang="en-US" sz="1200" b="1" dirty="0">
                        <a:latin typeface="Calibri"/>
                        <a:ea typeface="Times New Roman"/>
                        <a:cs typeface="B Nazanin" pitchFamily="2" charset="-78"/>
                      </a:endParaRPr>
                    </a:p>
                  </a:txBody>
                  <a:tcPr marL="41889" marR="41889" marT="0" marB="0" anchor="ctr">
                    <a:solidFill>
                      <a:schemeClr val="bg1"/>
                    </a:solidFill>
                  </a:tcPr>
                </a:tc>
              </a:tr>
              <a:tr h="213947">
                <a:tc>
                  <a:txBody>
                    <a:bodyPr/>
                    <a:lstStyle/>
                    <a:p>
                      <a:pPr marL="0" marR="0" algn="l" rtl="0">
                        <a:lnSpc>
                          <a:spcPct val="115000"/>
                        </a:lnSpc>
                        <a:spcBef>
                          <a:spcPts val="0"/>
                        </a:spcBef>
                        <a:spcAft>
                          <a:spcPts val="0"/>
                        </a:spcAft>
                      </a:pPr>
                      <a:r>
                        <a:rPr lang="fa-IR" sz="1400" b="1" dirty="0">
                          <a:cs typeface="B Nazanin" pitchFamily="2" charset="-78"/>
                        </a:rPr>
                        <a:t>95</a:t>
                      </a:r>
                      <a:r>
                        <a:rPr lang="en-US" sz="1400" b="1" dirty="0">
                          <a:cs typeface="B Nazanin" pitchFamily="2" charset="-78"/>
                        </a:rPr>
                        <a:t>≤ </a:t>
                      </a:r>
                      <a:r>
                        <a:rPr lang="ar-SA" sz="1400" b="1" dirty="0">
                          <a:cs typeface="B Nazanin" pitchFamily="2" charset="-78"/>
                        </a:rPr>
                        <a:t>دور باسن</a:t>
                      </a:r>
                      <a:r>
                        <a:rPr lang="en-US" sz="1400" b="1" dirty="0">
                          <a:cs typeface="B Nazanin" pitchFamily="2" charset="-78"/>
                        </a:rPr>
                        <a:t>&lt;</a:t>
                      </a:r>
                      <a:r>
                        <a:rPr lang="fa-IR" sz="1400" b="1" dirty="0">
                          <a:cs typeface="B Nazanin" pitchFamily="2" charset="-78"/>
                        </a:rPr>
                        <a:t>101</a:t>
                      </a:r>
                      <a:r>
                        <a:rPr lang="en-US" sz="1400" b="1" dirty="0">
                          <a:cs typeface="B Nazanin" pitchFamily="2" charset="-78"/>
                        </a:rPr>
                        <a:t> (cm)</a:t>
                      </a:r>
                      <a:endParaRPr lang="en-US" sz="1400" b="1" dirty="0">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59</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17</a:t>
                      </a:r>
                      <a:r>
                        <a:rPr lang="en-US" sz="1200" b="1">
                          <a:cs typeface="B Nazanin" pitchFamily="2" charset="-78"/>
                        </a:rPr>
                        <a:t>/</a:t>
                      </a:r>
                      <a:r>
                        <a:rPr lang="fa-IR" sz="1200" b="1">
                          <a:cs typeface="B Nazanin" pitchFamily="2" charset="-78"/>
                        </a:rPr>
                        <a:t>75</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13</a:t>
                      </a:r>
                      <a:r>
                        <a:rPr lang="en-US" sz="1200" b="1">
                          <a:cs typeface="B Nazanin" pitchFamily="2" charset="-78"/>
                        </a:rPr>
                        <a:t>/</a:t>
                      </a:r>
                      <a:r>
                        <a:rPr lang="fa-IR" sz="1200" b="1">
                          <a:cs typeface="B Nazanin" pitchFamily="2" charset="-78"/>
                        </a:rPr>
                        <a:t>75</a:t>
                      </a:r>
                      <a:r>
                        <a:rPr lang="en-US" sz="1200" b="1">
                          <a:cs typeface="B Nazanin" pitchFamily="2" charset="-78"/>
                        </a:rPr>
                        <a:t>-</a:t>
                      </a:r>
                      <a:r>
                        <a:rPr lang="fa-IR" sz="1200" b="1">
                          <a:cs typeface="B Nazanin" pitchFamily="2" charset="-78"/>
                        </a:rPr>
                        <a:t>22</a:t>
                      </a:r>
                      <a:r>
                        <a:rPr lang="en-US" sz="1200" b="1">
                          <a:cs typeface="B Nazanin" pitchFamily="2" charset="-78"/>
                        </a:rPr>
                        <a:t>/</a:t>
                      </a:r>
                      <a:r>
                        <a:rPr lang="fa-IR" sz="1200" b="1">
                          <a:cs typeface="B Nazanin" pitchFamily="2" charset="-78"/>
                        </a:rPr>
                        <a:t>91</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0</a:t>
                      </a:r>
                      <a:r>
                        <a:rPr lang="en-US" sz="1200" b="1">
                          <a:cs typeface="B Nazanin" pitchFamily="2" charset="-78"/>
                        </a:rPr>
                        <a:t>/</a:t>
                      </a:r>
                      <a:r>
                        <a:rPr lang="fa-IR" sz="1200" b="1">
                          <a:cs typeface="B Nazanin" pitchFamily="2" charset="-78"/>
                        </a:rPr>
                        <a:t>88</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dirty="0">
                          <a:cs typeface="B Nazanin" pitchFamily="2" charset="-78"/>
                        </a:rPr>
                        <a:t>0</a:t>
                      </a:r>
                      <a:r>
                        <a:rPr lang="en-US" sz="1200" b="1" dirty="0">
                          <a:cs typeface="B Nazanin" pitchFamily="2" charset="-78"/>
                        </a:rPr>
                        <a:t>/</a:t>
                      </a:r>
                      <a:r>
                        <a:rPr lang="fa-IR" sz="1200" b="1" dirty="0">
                          <a:cs typeface="B Nazanin" pitchFamily="2" charset="-78"/>
                        </a:rPr>
                        <a:t>60</a:t>
                      </a:r>
                      <a:r>
                        <a:rPr lang="en-US" sz="1200" b="1" dirty="0">
                          <a:cs typeface="B Nazanin" pitchFamily="2" charset="-78"/>
                        </a:rPr>
                        <a:t>-</a:t>
                      </a:r>
                      <a:r>
                        <a:rPr lang="fa-IR" sz="1200" b="1" dirty="0">
                          <a:cs typeface="B Nazanin" pitchFamily="2" charset="-78"/>
                        </a:rPr>
                        <a:t>1</a:t>
                      </a:r>
                      <a:r>
                        <a:rPr lang="en-US" sz="1200" b="1" dirty="0">
                          <a:cs typeface="B Nazanin" pitchFamily="2" charset="-78"/>
                        </a:rPr>
                        <a:t>/</a:t>
                      </a:r>
                      <a:r>
                        <a:rPr lang="fa-IR" sz="1200" b="1" dirty="0">
                          <a:cs typeface="B Nazanin" pitchFamily="2" charset="-78"/>
                        </a:rPr>
                        <a:t>30</a:t>
                      </a:r>
                      <a:endParaRPr lang="en-US" sz="1200" b="1" dirty="0">
                        <a:latin typeface="Calibri"/>
                        <a:ea typeface="Times New Roman"/>
                        <a:cs typeface="B Nazanin" pitchFamily="2" charset="-78"/>
                      </a:endParaRPr>
                    </a:p>
                  </a:txBody>
                  <a:tcPr marL="41889" marR="41889" marT="0" marB="0" anchor="ctr">
                    <a:solidFill>
                      <a:schemeClr val="bg1"/>
                    </a:solidFill>
                  </a:tcPr>
                </a:tc>
              </a:tr>
              <a:tr h="213947">
                <a:tc>
                  <a:txBody>
                    <a:bodyPr/>
                    <a:lstStyle/>
                    <a:p>
                      <a:pPr marL="0" marR="0" algn="l" rtl="0">
                        <a:lnSpc>
                          <a:spcPct val="115000"/>
                        </a:lnSpc>
                        <a:spcBef>
                          <a:spcPts val="0"/>
                        </a:spcBef>
                        <a:spcAft>
                          <a:spcPts val="0"/>
                        </a:spcAft>
                      </a:pPr>
                      <a:r>
                        <a:rPr lang="fa-IR" sz="1400" b="1" dirty="0">
                          <a:cs typeface="B Nazanin" pitchFamily="2" charset="-78"/>
                        </a:rPr>
                        <a:t>101</a:t>
                      </a:r>
                      <a:r>
                        <a:rPr lang="en-US" sz="1400" b="1" dirty="0">
                          <a:cs typeface="B Nazanin" pitchFamily="2" charset="-78"/>
                        </a:rPr>
                        <a:t>≤ </a:t>
                      </a:r>
                      <a:r>
                        <a:rPr lang="ar-SA" sz="1400" b="1" dirty="0">
                          <a:cs typeface="B Nazanin" pitchFamily="2" charset="-78"/>
                        </a:rPr>
                        <a:t>دور باسن</a:t>
                      </a:r>
                      <a:r>
                        <a:rPr lang="en-US" sz="1400" b="1" dirty="0">
                          <a:cs typeface="B Nazanin" pitchFamily="2" charset="-78"/>
                        </a:rPr>
                        <a:t>&lt;</a:t>
                      </a:r>
                      <a:r>
                        <a:rPr lang="fa-IR" sz="1400" b="1" dirty="0">
                          <a:cs typeface="B Nazanin" pitchFamily="2" charset="-78"/>
                        </a:rPr>
                        <a:t>108</a:t>
                      </a:r>
                      <a:r>
                        <a:rPr lang="en-US" sz="1400" b="1" dirty="0">
                          <a:cs typeface="B Nazanin" pitchFamily="2" charset="-78"/>
                        </a:rPr>
                        <a:t> (cm)</a:t>
                      </a:r>
                      <a:endParaRPr lang="en-US" sz="1400" b="1" dirty="0">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37</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11</a:t>
                      </a:r>
                      <a:r>
                        <a:rPr lang="en-US" sz="1200" b="1">
                          <a:cs typeface="B Nazanin" pitchFamily="2" charset="-78"/>
                        </a:rPr>
                        <a:t>/</a:t>
                      </a:r>
                      <a:r>
                        <a:rPr lang="fa-IR" sz="1200" b="1">
                          <a:cs typeface="B Nazanin" pitchFamily="2" charset="-78"/>
                        </a:rPr>
                        <a:t>21</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8</a:t>
                      </a:r>
                      <a:r>
                        <a:rPr lang="en-US" sz="1200" b="1">
                          <a:cs typeface="B Nazanin" pitchFamily="2" charset="-78"/>
                        </a:rPr>
                        <a:t>/</a:t>
                      </a:r>
                      <a:r>
                        <a:rPr lang="fa-IR" sz="1200" b="1">
                          <a:cs typeface="B Nazanin" pitchFamily="2" charset="-78"/>
                        </a:rPr>
                        <a:t>12</a:t>
                      </a:r>
                      <a:r>
                        <a:rPr lang="en-US" sz="1200" b="1">
                          <a:cs typeface="B Nazanin" pitchFamily="2" charset="-78"/>
                        </a:rPr>
                        <a:t>-</a:t>
                      </a:r>
                      <a:r>
                        <a:rPr lang="fa-IR" sz="1200" b="1">
                          <a:cs typeface="B Nazanin" pitchFamily="2" charset="-78"/>
                        </a:rPr>
                        <a:t>15</a:t>
                      </a:r>
                      <a:r>
                        <a:rPr lang="en-US" sz="1200" b="1">
                          <a:cs typeface="B Nazanin" pitchFamily="2" charset="-78"/>
                        </a:rPr>
                        <a:t>/</a:t>
                      </a:r>
                      <a:r>
                        <a:rPr lang="fa-IR" sz="1200" b="1">
                          <a:cs typeface="B Nazanin" pitchFamily="2" charset="-78"/>
                        </a:rPr>
                        <a:t>48</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0</a:t>
                      </a:r>
                      <a:r>
                        <a:rPr lang="en-US" sz="1200" b="1">
                          <a:cs typeface="B Nazanin" pitchFamily="2" charset="-78"/>
                        </a:rPr>
                        <a:t>/</a:t>
                      </a:r>
                      <a:r>
                        <a:rPr lang="fa-IR" sz="1200" b="1">
                          <a:cs typeface="B Nazanin" pitchFamily="2" charset="-78"/>
                        </a:rPr>
                        <a:t>55</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dirty="0">
                          <a:cs typeface="B Nazanin" pitchFamily="2" charset="-78"/>
                        </a:rPr>
                        <a:t>0</a:t>
                      </a:r>
                      <a:r>
                        <a:rPr lang="en-US" sz="1200" b="1" dirty="0">
                          <a:cs typeface="B Nazanin" pitchFamily="2" charset="-78"/>
                        </a:rPr>
                        <a:t>/</a:t>
                      </a:r>
                      <a:r>
                        <a:rPr lang="fa-IR" sz="1200" b="1" dirty="0">
                          <a:cs typeface="B Nazanin" pitchFamily="2" charset="-78"/>
                        </a:rPr>
                        <a:t>35</a:t>
                      </a:r>
                      <a:r>
                        <a:rPr lang="en-US" sz="1200" b="1" dirty="0">
                          <a:cs typeface="B Nazanin" pitchFamily="2" charset="-78"/>
                        </a:rPr>
                        <a:t>-</a:t>
                      </a:r>
                      <a:r>
                        <a:rPr lang="fa-IR" sz="1200" b="1" dirty="0">
                          <a:cs typeface="B Nazanin" pitchFamily="2" charset="-78"/>
                        </a:rPr>
                        <a:t>0</a:t>
                      </a:r>
                      <a:r>
                        <a:rPr lang="en-US" sz="1200" b="1" dirty="0">
                          <a:cs typeface="B Nazanin" pitchFamily="2" charset="-78"/>
                        </a:rPr>
                        <a:t>/</a:t>
                      </a:r>
                      <a:r>
                        <a:rPr lang="fa-IR" sz="1200" b="1" dirty="0">
                          <a:cs typeface="B Nazanin" pitchFamily="2" charset="-78"/>
                        </a:rPr>
                        <a:t>85</a:t>
                      </a:r>
                      <a:endParaRPr lang="en-US" sz="1200" b="1" dirty="0">
                        <a:latin typeface="Calibri"/>
                        <a:ea typeface="Times New Roman"/>
                        <a:cs typeface="B Nazanin" pitchFamily="2" charset="-78"/>
                      </a:endParaRPr>
                    </a:p>
                  </a:txBody>
                  <a:tcPr marL="41889" marR="41889" marT="0" marB="0" anchor="ctr">
                    <a:solidFill>
                      <a:schemeClr val="bg1"/>
                    </a:solidFill>
                  </a:tcPr>
                </a:tc>
              </a:tr>
              <a:tr h="213947">
                <a:tc>
                  <a:txBody>
                    <a:bodyPr/>
                    <a:lstStyle/>
                    <a:p>
                      <a:pPr marL="0" marR="0" algn="l" rtl="0">
                        <a:lnSpc>
                          <a:spcPct val="115000"/>
                        </a:lnSpc>
                        <a:spcBef>
                          <a:spcPts val="0"/>
                        </a:spcBef>
                        <a:spcAft>
                          <a:spcPts val="0"/>
                        </a:spcAft>
                      </a:pPr>
                      <a:r>
                        <a:rPr lang="ar-SA" sz="1400" b="1" dirty="0">
                          <a:cs typeface="B Nazanin" pitchFamily="2" charset="-78"/>
                        </a:rPr>
                        <a:t>دور باسن </a:t>
                      </a:r>
                      <a:r>
                        <a:rPr lang="en-US" sz="1400" b="1" dirty="0">
                          <a:cs typeface="B Nazanin" pitchFamily="2" charset="-78"/>
                        </a:rPr>
                        <a:t>≥ </a:t>
                      </a:r>
                      <a:r>
                        <a:rPr lang="fa-IR" sz="1400" b="1" dirty="0">
                          <a:cs typeface="B Nazanin" pitchFamily="2" charset="-78"/>
                        </a:rPr>
                        <a:t>108</a:t>
                      </a:r>
                      <a:r>
                        <a:rPr lang="en-US" sz="1400" b="1" dirty="0">
                          <a:cs typeface="B Nazanin" pitchFamily="2" charset="-78"/>
                        </a:rPr>
                        <a:t> (cm)</a:t>
                      </a:r>
                      <a:endParaRPr lang="en-US" sz="1400" b="1" dirty="0">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31</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8</a:t>
                      </a:r>
                      <a:r>
                        <a:rPr lang="en-US" sz="1200" b="1">
                          <a:cs typeface="B Nazanin" pitchFamily="2" charset="-78"/>
                        </a:rPr>
                        <a:t>/</a:t>
                      </a:r>
                      <a:r>
                        <a:rPr lang="fa-IR" sz="1200" b="1">
                          <a:cs typeface="B Nazanin" pitchFamily="2" charset="-78"/>
                        </a:rPr>
                        <a:t>93</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6</a:t>
                      </a:r>
                      <a:r>
                        <a:rPr lang="en-US" sz="1200" b="1">
                          <a:cs typeface="B Nazanin" pitchFamily="2" charset="-78"/>
                        </a:rPr>
                        <a:t>/</a:t>
                      </a:r>
                      <a:r>
                        <a:rPr lang="fa-IR" sz="1200" b="1">
                          <a:cs typeface="B Nazanin" pitchFamily="2" charset="-78"/>
                        </a:rPr>
                        <a:t>28</a:t>
                      </a:r>
                      <a:r>
                        <a:rPr lang="en-US" sz="1200" b="1">
                          <a:cs typeface="B Nazanin" pitchFamily="2" charset="-78"/>
                        </a:rPr>
                        <a:t>-</a:t>
                      </a:r>
                      <a:r>
                        <a:rPr lang="fa-IR" sz="1200" b="1">
                          <a:cs typeface="B Nazanin" pitchFamily="2" charset="-78"/>
                        </a:rPr>
                        <a:t>12</a:t>
                      </a:r>
                      <a:r>
                        <a:rPr lang="en-US" sz="1200" b="1">
                          <a:cs typeface="B Nazanin" pitchFamily="2" charset="-78"/>
                        </a:rPr>
                        <a:t>/</a:t>
                      </a:r>
                      <a:r>
                        <a:rPr lang="fa-IR" sz="1200" b="1">
                          <a:cs typeface="B Nazanin" pitchFamily="2" charset="-78"/>
                        </a:rPr>
                        <a:t>71</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0</a:t>
                      </a:r>
                      <a:r>
                        <a:rPr lang="en-US" sz="1200" b="1">
                          <a:cs typeface="B Nazanin" pitchFamily="2" charset="-78"/>
                        </a:rPr>
                        <a:t>/</a:t>
                      </a:r>
                      <a:r>
                        <a:rPr lang="fa-IR" sz="1200" b="1">
                          <a:cs typeface="B Nazanin" pitchFamily="2" charset="-78"/>
                        </a:rPr>
                        <a:t>45</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dirty="0">
                          <a:cs typeface="B Nazanin" pitchFamily="2" charset="-78"/>
                        </a:rPr>
                        <a:t>0</a:t>
                      </a:r>
                      <a:r>
                        <a:rPr lang="en-US" sz="1200" b="1" dirty="0">
                          <a:cs typeface="B Nazanin" pitchFamily="2" charset="-78"/>
                        </a:rPr>
                        <a:t>/</a:t>
                      </a:r>
                      <a:r>
                        <a:rPr lang="fa-IR" sz="1200" b="1" dirty="0">
                          <a:cs typeface="B Nazanin" pitchFamily="2" charset="-78"/>
                        </a:rPr>
                        <a:t>27</a:t>
                      </a:r>
                      <a:r>
                        <a:rPr lang="en-US" sz="1200" b="1" dirty="0">
                          <a:cs typeface="B Nazanin" pitchFamily="2" charset="-78"/>
                        </a:rPr>
                        <a:t>-</a:t>
                      </a:r>
                      <a:r>
                        <a:rPr lang="fa-IR" sz="1200" b="1" dirty="0">
                          <a:cs typeface="B Nazanin" pitchFamily="2" charset="-78"/>
                        </a:rPr>
                        <a:t>0</a:t>
                      </a:r>
                      <a:r>
                        <a:rPr lang="en-US" sz="1200" b="1" dirty="0">
                          <a:cs typeface="B Nazanin" pitchFamily="2" charset="-78"/>
                        </a:rPr>
                        <a:t>/</a:t>
                      </a:r>
                      <a:r>
                        <a:rPr lang="fa-IR" sz="1200" b="1" dirty="0">
                          <a:cs typeface="B Nazanin" pitchFamily="2" charset="-78"/>
                        </a:rPr>
                        <a:t>69</a:t>
                      </a:r>
                      <a:endParaRPr lang="en-US" sz="1200" b="1" dirty="0">
                        <a:latin typeface="Calibri"/>
                        <a:ea typeface="Times New Roman"/>
                        <a:cs typeface="B Nazanin" pitchFamily="2" charset="-78"/>
                      </a:endParaRPr>
                    </a:p>
                  </a:txBody>
                  <a:tcPr marL="41889" marR="41889" marT="0" marB="0" anchor="ctr">
                    <a:solidFill>
                      <a:schemeClr val="bg1"/>
                    </a:solidFill>
                  </a:tcPr>
                </a:tc>
              </a:tr>
              <a:tr h="213947">
                <a:tc>
                  <a:txBody>
                    <a:bodyPr/>
                    <a:lstStyle/>
                    <a:p>
                      <a:pPr marL="0" marR="0" algn="l" rtl="0">
                        <a:lnSpc>
                          <a:spcPct val="115000"/>
                        </a:lnSpc>
                        <a:spcBef>
                          <a:spcPts val="0"/>
                        </a:spcBef>
                        <a:spcAft>
                          <a:spcPts val="0"/>
                        </a:spcAft>
                      </a:pPr>
                      <a:r>
                        <a:rPr lang="fa-IR" sz="1200" b="1" dirty="0">
                          <a:cs typeface="B Nazanin" pitchFamily="2" charset="-78"/>
                        </a:rPr>
                        <a:t>تری گلیسیرید بالا </a:t>
                      </a:r>
                      <a:r>
                        <a:rPr lang="en-US" sz="1200" b="1" dirty="0">
                          <a:cs typeface="B Nazanin" pitchFamily="2" charset="-78"/>
                        </a:rPr>
                        <a:t>≥ </a:t>
                      </a:r>
                      <a:r>
                        <a:rPr lang="fa-IR" sz="1200" b="1" dirty="0">
                          <a:cs typeface="B Nazanin" pitchFamily="2" charset="-78"/>
                        </a:rPr>
                        <a:t>150</a:t>
                      </a:r>
                      <a:r>
                        <a:rPr lang="en-US" sz="1200" b="1" dirty="0">
                          <a:cs typeface="B Nazanin" pitchFamily="2" charset="-78"/>
                        </a:rPr>
                        <a:t>(mg/dl) *</a:t>
                      </a:r>
                      <a:endParaRPr lang="en-US" sz="1200" b="1" dirty="0">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120</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12</a:t>
                      </a:r>
                      <a:r>
                        <a:rPr lang="en-US" sz="1200" b="1">
                          <a:cs typeface="B Nazanin" pitchFamily="2" charset="-78"/>
                        </a:rPr>
                        <a:t>/</a:t>
                      </a:r>
                      <a:r>
                        <a:rPr lang="fa-IR" sz="1200" b="1">
                          <a:cs typeface="B Nazanin" pitchFamily="2" charset="-78"/>
                        </a:rPr>
                        <a:t>93</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10</a:t>
                      </a:r>
                      <a:r>
                        <a:rPr lang="en-US" sz="1200" b="1">
                          <a:cs typeface="B Nazanin" pitchFamily="2" charset="-78"/>
                        </a:rPr>
                        <a:t>/</a:t>
                      </a:r>
                      <a:r>
                        <a:rPr lang="fa-IR" sz="1200" b="1">
                          <a:cs typeface="B Nazanin" pitchFamily="2" charset="-78"/>
                        </a:rPr>
                        <a:t>81</a:t>
                      </a:r>
                      <a:r>
                        <a:rPr lang="en-US" sz="1200" b="1">
                          <a:cs typeface="B Nazanin" pitchFamily="2" charset="-78"/>
                        </a:rPr>
                        <a:t>-</a:t>
                      </a:r>
                      <a:r>
                        <a:rPr lang="fa-IR" sz="1200" b="1">
                          <a:cs typeface="B Nazanin" pitchFamily="2" charset="-78"/>
                        </a:rPr>
                        <a:t>15</a:t>
                      </a:r>
                      <a:r>
                        <a:rPr lang="en-US" sz="1200" b="1">
                          <a:cs typeface="B Nazanin" pitchFamily="2" charset="-78"/>
                        </a:rPr>
                        <a:t>/</a:t>
                      </a:r>
                      <a:r>
                        <a:rPr lang="fa-IR" sz="1200" b="1">
                          <a:cs typeface="B Nazanin" pitchFamily="2" charset="-78"/>
                        </a:rPr>
                        <a:t>47</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52</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16</a:t>
                      </a:r>
                      <a:r>
                        <a:rPr lang="en-US" sz="1200" b="1">
                          <a:cs typeface="B Nazanin" pitchFamily="2" charset="-78"/>
                        </a:rPr>
                        <a:t>/</a:t>
                      </a:r>
                      <a:r>
                        <a:rPr lang="fa-IR" sz="1200" b="1">
                          <a:cs typeface="B Nazanin" pitchFamily="2" charset="-78"/>
                        </a:rPr>
                        <a:t>99</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12</a:t>
                      </a:r>
                      <a:r>
                        <a:rPr lang="en-US" sz="1200" b="1">
                          <a:cs typeface="B Nazanin" pitchFamily="2" charset="-78"/>
                        </a:rPr>
                        <a:t>/</a:t>
                      </a:r>
                      <a:r>
                        <a:rPr lang="fa-IR" sz="1200" b="1">
                          <a:cs typeface="B Nazanin" pitchFamily="2" charset="-78"/>
                        </a:rPr>
                        <a:t>95</a:t>
                      </a:r>
                      <a:r>
                        <a:rPr lang="en-US" sz="1200" b="1">
                          <a:cs typeface="B Nazanin" pitchFamily="2" charset="-78"/>
                        </a:rPr>
                        <a:t>-</a:t>
                      </a:r>
                      <a:r>
                        <a:rPr lang="fa-IR" sz="1200" b="1">
                          <a:cs typeface="B Nazanin" pitchFamily="2" charset="-78"/>
                        </a:rPr>
                        <a:t>22</a:t>
                      </a:r>
                      <a:r>
                        <a:rPr lang="en-US" sz="1200" b="1">
                          <a:cs typeface="B Nazanin" pitchFamily="2" charset="-78"/>
                        </a:rPr>
                        <a:t>/</a:t>
                      </a:r>
                      <a:r>
                        <a:rPr lang="fa-IR" sz="1200" b="1">
                          <a:cs typeface="B Nazanin" pitchFamily="2" charset="-78"/>
                        </a:rPr>
                        <a:t>31</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0</a:t>
                      </a:r>
                      <a:r>
                        <a:rPr lang="en-US" sz="1200" b="1">
                          <a:cs typeface="B Nazanin" pitchFamily="2" charset="-78"/>
                        </a:rPr>
                        <a:t>/</a:t>
                      </a:r>
                      <a:r>
                        <a:rPr lang="fa-IR" sz="1200" b="1">
                          <a:cs typeface="B Nazanin" pitchFamily="2" charset="-78"/>
                        </a:rPr>
                        <a:t>76</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dirty="0">
                          <a:cs typeface="B Nazanin" pitchFamily="2" charset="-78"/>
                        </a:rPr>
                        <a:t>0</a:t>
                      </a:r>
                      <a:r>
                        <a:rPr lang="en-US" sz="1200" b="1" dirty="0">
                          <a:cs typeface="B Nazanin" pitchFamily="2" charset="-78"/>
                        </a:rPr>
                        <a:t>/</a:t>
                      </a:r>
                      <a:r>
                        <a:rPr lang="fa-IR" sz="1200" b="1" dirty="0">
                          <a:cs typeface="B Nazanin" pitchFamily="2" charset="-78"/>
                        </a:rPr>
                        <a:t>53</a:t>
                      </a:r>
                      <a:r>
                        <a:rPr lang="en-US" sz="1200" b="1" dirty="0">
                          <a:cs typeface="B Nazanin" pitchFamily="2" charset="-78"/>
                        </a:rPr>
                        <a:t>-</a:t>
                      </a:r>
                      <a:r>
                        <a:rPr lang="fa-IR" sz="1200" b="1" dirty="0">
                          <a:cs typeface="B Nazanin" pitchFamily="2" charset="-78"/>
                        </a:rPr>
                        <a:t>1</a:t>
                      </a:r>
                      <a:r>
                        <a:rPr lang="en-US" sz="1200" b="1" dirty="0">
                          <a:cs typeface="B Nazanin" pitchFamily="2" charset="-78"/>
                        </a:rPr>
                        <a:t>/</a:t>
                      </a:r>
                      <a:r>
                        <a:rPr lang="fa-IR" sz="1200" b="1" dirty="0">
                          <a:cs typeface="B Nazanin" pitchFamily="2" charset="-78"/>
                        </a:rPr>
                        <a:t>03</a:t>
                      </a:r>
                      <a:endParaRPr lang="en-US" sz="1200" b="1" dirty="0">
                        <a:latin typeface="Calibri"/>
                        <a:ea typeface="Times New Roman"/>
                        <a:cs typeface="B Nazanin" pitchFamily="2" charset="-78"/>
                      </a:endParaRPr>
                    </a:p>
                  </a:txBody>
                  <a:tcPr marL="41889" marR="41889" marT="0" marB="0" anchor="ctr">
                    <a:solidFill>
                      <a:schemeClr val="bg1"/>
                    </a:solidFill>
                  </a:tcPr>
                </a:tc>
              </a:tr>
              <a:tr h="213947">
                <a:tc>
                  <a:txBody>
                    <a:bodyPr/>
                    <a:lstStyle/>
                    <a:p>
                      <a:pPr marL="0" marR="0" algn="l" rtl="0">
                        <a:lnSpc>
                          <a:spcPct val="115000"/>
                        </a:lnSpc>
                        <a:spcBef>
                          <a:spcPts val="0"/>
                        </a:spcBef>
                        <a:spcAft>
                          <a:spcPts val="0"/>
                        </a:spcAft>
                      </a:pPr>
                      <a:r>
                        <a:rPr lang="en-US" sz="1100" b="1" dirty="0">
                          <a:cs typeface="B Nazanin" pitchFamily="2" charset="-78"/>
                        </a:rPr>
                        <a:t>Low HDL </a:t>
                      </a:r>
                      <a:r>
                        <a:rPr lang="fa-IR" sz="1100" b="1" baseline="30000" dirty="0">
                          <a:cs typeface="B Nazanin" pitchFamily="2" charset="-78"/>
                        </a:rPr>
                        <a:t>5</a:t>
                      </a:r>
                      <a:r>
                        <a:rPr lang="en-US" sz="1100" b="1" dirty="0">
                          <a:cs typeface="B Nazanin" pitchFamily="2" charset="-78"/>
                        </a:rPr>
                        <a:t>(mg/dl) *</a:t>
                      </a:r>
                      <a:endParaRPr lang="en-US" sz="1100" b="1" dirty="0">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dirty="0">
                          <a:cs typeface="B Nazanin" pitchFamily="2" charset="-78"/>
                        </a:rPr>
                        <a:t>124</a:t>
                      </a:r>
                      <a:endParaRPr lang="en-US" sz="1200" b="1" dirty="0">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12</a:t>
                      </a:r>
                      <a:r>
                        <a:rPr lang="en-US" sz="1200" b="1">
                          <a:cs typeface="B Nazanin" pitchFamily="2" charset="-78"/>
                        </a:rPr>
                        <a:t>/</a:t>
                      </a:r>
                      <a:r>
                        <a:rPr lang="fa-IR" sz="1200" b="1">
                          <a:cs typeface="B Nazanin" pitchFamily="2" charset="-78"/>
                        </a:rPr>
                        <a:t>91</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dirty="0">
                          <a:cs typeface="B Nazanin" pitchFamily="2" charset="-78"/>
                        </a:rPr>
                        <a:t>10</a:t>
                      </a:r>
                      <a:r>
                        <a:rPr lang="en-US" sz="1200" b="1" dirty="0">
                          <a:cs typeface="B Nazanin" pitchFamily="2" charset="-78"/>
                        </a:rPr>
                        <a:t>/</a:t>
                      </a:r>
                      <a:r>
                        <a:rPr lang="fa-IR" sz="1200" b="1" dirty="0">
                          <a:cs typeface="B Nazanin" pitchFamily="2" charset="-78"/>
                        </a:rPr>
                        <a:t>83</a:t>
                      </a:r>
                      <a:r>
                        <a:rPr lang="en-US" sz="1200" b="1" dirty="0">
                          <a:cs typeface="B Nazanin" pitchFamily="2" charset="-78"/>
                        </a:rPr>
                        <a:t>-</a:t>
                      </a:r>
                      <a:r>
                        <a:rPr lang="fa-IR" sz="1200" b="1" dirty="0">
                          <a:cs typeface="B Nazanin" pitchFamily="2" charset="-78"/>
                        </a:rPr>
                        <a:t>15</a:t>
                      </a:r>
                      <a:r>
                        <a:rPr lang="en-US" sz="1200" b="1" dirty="0">
                          <a:cs typeface="B Nazanin" pitchFamily="2" charset="-78"/>
                        </a:rPr>
                        <a:t>/</a:t>
                      </a:r>
                      <a:r>
                        <a:rPr lang="fa-IR" sz="1200" b="1" dirty="0">
                          <a:cs typeface="B Nazanin" pitchFamily="2" charset="-78"/>
                        </a:rPr>
                        <a:t>40</a:t>
                      </a:r>
                      <a:endParaRPr lang="en-US" sz="1200" b="1" dirty="0">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48</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17</a:t>
                      </a:r>
                      <a:r>
                        <a:rPr lang="en-US" sz="1200" b="1">
                          <a:cs typeface="B Nazanin" pitchFamily="2" charset="-78"/>
                        </a:rPr>
                        <a:t>/</a:t>
                      </a:r>
                      <a:r>
                        <a:rPr lang="fa-IR" sz="1200" b="1">
                          <a:cs typeface="B Nazanin" pitchFamily="2" charset="-78"/>
                        </a:rPr>
                        <a:t>54</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13</a:t>
                      </a:r>
                      <a:r>
                        <a:rPr lang="en-US" sz="1200" b="1">
                          <a:cs typeface="B Nazanin" pitchFamily="2" charset="-78"/>
                        </a:rPr>
                        <a:t>/</a:t>
                      </a:r>
                      <a:r>
                        <a:rPr lang="fa-IR" sz="1200" b="1">
                          <a:cs typeface="B Nazanin" pitchFamily="2" charset="-78"/>
                        </a:rPr>
                        <a:t>21</a:t>
                      </a:r>
                      <a:r>
                        <a:rPr lang="en-US" sz="1200" b="1">
                          <a:cs typeface="B Nazanin" pitchFamily="2" charset="-78"/>
                        </a:rPr>
                        <a:t>-</a:t>
                      </a:r>
                      <a:r>
                        <a:rPr lang="fa-IR" sz="1200" b="1">
                          <a:cs typeface="B Nazanin" pitchFamily="2" charset="-78"/>
                        </a:rPr>
                        <a:t>23</a:t>
                      </a:r>
                      <a:r>
                        <a:rPr lang="en-US" sz="1200" b="1">
                          <a:cs typeface="B Nazanin" pitchFamily="2" charset="-78"/>
                        </a:rPr>
                        <a:t>/</a:t>
                      </a:r>
                      <a:r>
                        <a:rPr lang="fa-IR" sz="1200" b="1">
                          <a:cs typeface="B Nazanin" pitchFamily="2" charset="-78"/>
                        </a:rPr>
                        <a:t>27</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0</a:t>
                      </a:r>
                      <a:r>
                        <a:rPr lang="en-US" sz="1200" b="1">
                          <a:cs typeface="B Nazanin" pitchFamily="2" charset="-78"/>
                        </a:rPr>
                        <a:t>/</a:t>
                      </a:r>
                      <a:r>
                        <a:rPr lang="fa-IR" sz="1200" b="1">
                          <a:cs typeface="B Nazanin" pitchFamily="2" charset="-78"/>
                        </a:rPr>
                        <a:t>73</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dirty="0">
                          <a:cs typeface="B Nazanin" pitchFamily="2" charset="-78"/>
                        </a:rPr>
                        <a:t>0</a:t>
                      </a:r>
                      <a:r>
                        <a:rPr lang="en-US" sz="1200" b="1" dirty="0">
                          <a:cs typeface="B Nazanin" pitchFamily="2" charset="-78"/>
                        </a:rPr>
                        <a:t>/</a:t>
                      </a:r>
                      <a:r>
                        <a:rPr lang="fa-IR" sz="1200" b="1" dirty="0">
                          <a:cs typeface="B Nazanin" pitchFamily="2" charset="-78"/>
                        </a:rPr>
                        <a:t>52</a:t>
                      </a:r>
                      <a:r>
                        <a:rPr lang="en-US" sz="1200" b="1" dirty="0">
                          <a:cs typeface="B Nazanin" pitchFamily="2" charset="-78"/>
                        </a:rPr>
                        <a:t>-</a:t>
                      </a:r>
                      <a:r>
                        <a:rPr lang="fa-IR" sz="1200" b="1" dirty="0">
                          <a:cs typeface="B Nazanin" pitchFamily="2" charset="-78"/>
                        </a:rPr>
                        <a:t>1</a:t>
                      </a:r>
                      <a:r>
                        <a:rPr lang="en-US" sz="1200" b="1" dirty="0">
                          <a:cs typeface="B Nazanin" pitchFamily="2" charset="-78"/>
                        </a:rPr>
                        <a:t>/</a:t>
                      </a:r>
                      <a:r>
                        <a:rPr lang="fa-IR" sz="1200" b="1" dirty="0">
                          <a:cs typeface="B Nazanin" pitchFamily="2" charset="-78"/>
                        </a:rPr>
                        <a:t>02</a:t>
                      </a:r>
                      <a:endParaRPr lang="en-US" sz="1200" b="1" dirty="0">
                        <a:latin typeface="Calibri"/>
                        <a:ea typeface="Times New Roman"/>
                        <a:cs typeface="B Nazanin" pitchFamily="2" charset="-78"/>
                      </a:endParaRPr>
                    </a:p>
                  </a:txBody>
                  <a:tcPr marL="41889" marR="41889" marT="0" marB="0" anchor="ctr">
                    <a:solidFill>
                      <a:schemeClr val="bg1"/>
                    </a:solidFill>
                  </a:tcPr>
                </a:tc>
              </a:tr>
              <a:tr h="213947">
                <a:tc>
                  <a:txBody>
                    <a:bodyPr/>
                    <a:lstStyle/>
                    <a:p>
                      <a:pPr marL="0" marR="0" algn="l" rtl="0">
                        <a:lnSpc>
                          <a:spcPct val="115000"/>
                        </a:lnSpc>
                        <a:spcBef>
                          <a:spcPts val="0"/>
                        </a:spcBef>
                        <a:spcAft>
                          <a:spcPts val="0"/>
                        </a:spcAft>
                      </a:pPr>
                      <a:r>
                        <a:rPr lang="fa-IR" sz="1400" b="1" dirty="0">
                          <a:cs typeface="B Nazanin" pitchFamily="2" charset="-78"/>
                        </a:rPr>
                        <a:t>کلسترول بالا </a:t>
                      </a:r>
                      <a:r>
                        <a:rPr lang="en-US" sz="1400" b="1" dirty="0">
                          <a:cs typeface="B Nazanin" pitchFamily="2" charset="-78"/>
                        </a:rPr>
                        <a:t>≥ </a:t>
                      </a:r>
                      <a:r>
                        <a:rPr lang="fa-IR" sz="1400" b="1" dirty="0">
                          <a:cs typeface="B Nazanin" pitchFamily="2" charset="-78"/>
                        </a:rPr>
                        <a:t>240</a:t>
                      </a:r>
                      <a:r>
                        <a:rPr lang="en-US" sz="1400" b="1" dirty="0">
                          <a:cs typeface="B Nazanin" pitchFamily="2" charset="-78"/>
                        </a:rPr>
                        <a:t> (mg/dl) *</a:t>
                      </a:r>
                      <a:endParaRPr lang="en-US" sz="1400" b="1" dirty="0">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81</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15</a:t>
                      </a:r>
                      <a:r>
                        <a:rPr lang="en-US" sz="1200" b="1">
                          <a:cs typeface="B Nazanin" pitchFamily="2" charset="-78"/>
                        </a:rPr>
                        <a:t>/</a:t>
                      </a:r>
                      <a:r>
                        <a:rPr lang="fa-IR" sz="1200" b="1">
                          <a:cs typeface="B Nazanin" pitchFamily="2" charset="-78"/>
                        </a:rPr>
                        <a:t>31</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12</a:t>
                      </a:r>
                      <a:r>
                        <a:rPr lang="en-US" sz="1200" b="1">
                          <a:cs typeface="B Nazanin" pitchFamily="2" charset="-78"/>
                        </a:rPr>
                        <a:t>/</a:t>
                      </a:r>
                      <a:r>
                        <a:rPr lang="fa-IR" sz="1200" b="1">
                          <a:cs typeface="B Nazanin" pitchFamily="2" charset="-78"/>
                        </a:rPr>
                        <a:t>31</a:t>
                      </a:r>
                      <a:r>
                        <a:rPr lang="en-US" sz="1200" b="1">
                          <a:cs typeface="B Nazanin" pitchFamily="2" charset="-78"/>
                        </a:rPr>
                        <a:t>-</a:t>
                      </a:r>
                      <a:r>
                        <a:rPr lang="fa-IR" sz="1200" b="1">
                          <a:cs typeface="B Nazanin" pitchFamily="2" charset="-78"/>
                        </a:rPr>
                        <a:t>19</a:t>
                      </a:r>
                      <a:r>
                        <a:rPr lang="en-US" sz="1200" b="1">
                          <a:cs typeface="B Nazanin" pitchFamily="2" charset="-78"/>
                        </a:rPr>
                        <a:t>/</a:t>
                      </a:r>
                      <a:r>
                        <a:rPr lang="fa-IR" sz="1200" b="1">
                          <a:cs typeface="B Nazanin" pitchFamily="2" charset="-78"/>
                        </a:rPr>
                        <a:t>03</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91</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12</a:t>
                      </a:r>
                      <a:r>
                        <a:rPr lang="en-US" sz="1200" b="1">
                          <a:cs typeface="B Nazanin" pitchFamily="2" charset="-78"/>
                        </a:rPr>
                        <a:t>/</a:t>
                      </a:r>
                      <a:r>
                        <a:rPr lang="fa-IR" sz="1200" b="1">
                          <a:cs typeface="B Nazanin" pitchFamily="2" charset="-78"/>
                        </a:rPr>
                        <a:t>91</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10</a:t>
                      </a:r>
                      <a:r>
                        <a:rPr lang="en-US" sz="1200" b="1">
                          <a:cs typeface="B Nazanin" pitchFamily="2" charset="-78"/>
                        </a:rPr>
                        <a:t>/</a:t>
                      </a:r>
                      <a:r>
                        <a:rPr lang="fa-IR" sz="1200" b="1">
                          <a:cs typeface="B Nazanin" pitchFamily="2" charset="-78"/>
                        </a:rPr>
                        <a:t>51</a:t>
                      </a:r>
                      <a:r>
                        <a:rPr lang="en-US" sz="1200" b="1">
                          <a:cs typeface="B Nazanin" pitchFamily="2" charset="-78"/>
                        </a:rPr>
                        <a:t>-</a:t>
                      </a:r>
                      <a:r>
                        <a:rPr lang="fa-IR" sz="1200" b="1">
                          <a:cs typeface="B Nazanin" pitchFamily="2" charset="-78"/>
                        </a:rPr>
                        <a:t>15</a:t>
                      </a:r>
                      <a:r>
                        <a:rPr lang="en-US" sz="1200" b="1">
                          <a:cs typeface="B Nazanin" pitchFamily="2" charset="-78"/>
                        </a:rPr>
                        <a:t>/</a:t>
                      </a:r>
                      <a:r>
                        <a:rPr lang="fa-IR" sz="1200" b="1">
                          <a:cs typeface="B Nazanin" pitchFamily="2" charset="-78"/>
                        </a:rPr>
                        <a:t>86</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a:t>
                      </a:r>
                      <a:r>
                        <a:rPr lang="en-US" sz="1200" b="1">
                          <a:cs typeface="B Nazanin" pitchFamily="2" charset="-78"/>
                        </a:rPr>
                        <a:t>/</a:t>
                      </a:r>
                      <a:r>
                        <a:rPr lang="fa-IR" sz="1200" b="1">
                          <a:cs typeface="B Nazanin" pitchFamily="2" charset="-78"/>
                        </a:rPr>
                        <a:t>19</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dirty="0">
                          <a:cs typeface="B Nazanin" pitchFamily="2" charset="-78"/>
                        </a:rPr>
                        <a:t>0</a:t>
                      </a:r>
                      <a:r>
                        <a:rPr lang="en-US" sz="1200" b="1" dirty="0">
                          <a:cs typeface="B Nazanin" pitchFamily="2" charset="-78"/>
                        </a:rPr>
                        <a:t>/</a:t>
                      </a:r>
                      <a:r>
                        <a:rPr lang="fa-IR" sz="1200" b="1" dirty="0">
                          <a:cs typeface="B Nazanin" pitchFamily="2" charset="-78"/>
                        </a:rPr>
                        <a:t>86</a:t>
                      </a:r>
                      <a:r>
                        <a:rPr lang="en-US" sz="1200" b="1" dirty="0">
                          <a:cs typeface="B Nazanin" pitchFamily="2" charset="-78"/>
                        </a:rPr>
                        <a:t>-</a:t>
                      </a:r>
                      <a:r>
                        <a:rPr lang="fa-IR" sz="1200" b="1" dirty="0">
                          <a:cs typeface="B Nazanin" pitchFamily="2" charset="-78"/>
                        </a:rPr>
                        <a:t>1</a:t>
                      </a:r>
                      <a:r>
                        <a:rPr lang="en-US" sz="1200" b="1" dirty="0">
                          <a:cs typeface="B Nazanin" pitchFamily="2" charset="-78"/>
                        </a:rPr>
                        <a:t>/</a:t>
                      </a:r>
                      <a:r>
                        <a:rPr lang="fa-IR" sz="1200" b="1" dirty="0">
                          <a:cs typeface="B Nazanin" pitchFamily="2" charset="-78"/>
                        </a:rPr>
                        <a:t>57</a:t>
                      </a:r>
                      <a:endParaRPr lang="en-US" sz="1200" b="1" dirty="0">
                        <a:latin typeface="Calibri"/>
                        <a:ea typeface="Times New Roman"/>
                        <a:cs typeface="B Nazanin" pitchFamily="2" charset="-78"/>
                      </a:endParaRPr>
                    </a:p>
                  </a:txBody>
                  <a:tcPr marL="41889" marR="41889" marT="0" marB="0" anchor="ctr">
                    <a:solidFill>
                      <a:schemeClr val="bg1"/>
                    </a:solidFill>
                  </a:tcPr>
                </a:tc>
              </a:tr>
              <a:tr h="213947">
                <a:tc>
                  <a:txBody>
                    <a:bodyPr/>
                    <a:lstStyle/>
                    <a:p>
                      <a:pPr marL="0" marR="0" algn="l" rtl="0">
                        <a:lnSpc>
                          <a:spcPct val="115000"/>
                        </a:lnSpc>
                        <a:spcBef>
                          <a:spcPts val="0"/>
                        </a:spcBef>
                        <a:spcAft>
                          <a:spcPts val="0"/>
                        </a:spcAft>
                      </a:pPr>
                      <a:r>
                        <a:rPr lang="en-US" sz="1100" b="1" dirty="0">
                          <a:cs typeface="B Nazanin" pitchFamily="2" charset="-78"/>
                        </a:rPr>
                        <a:t>High LDL ≥ </a:t>
                      </a:r>
                      <a:r>
                        <a:rPr lang="fa-IR" sz="1100" b="1" dirty="0">
                          <a:cs typeface="B Nazanin" pitchFamily="2" charset="-78"/>
                        </a:rPr>
                        <a:t>100</a:t>
                      </a:r>
                      <a:r>
                        <a:rPr lang="fa-IR" sz="1100" b="1" baseline="30000" dirty="0">
                          <a:cs typeface="B Nazanin" pitchFamily="2" charset="-78"/>
                        </a:rPr>
                        <a:t>6</a:t>
                      </a:r>
                      <a:r>
                        <a:rPr lang="fa-IR" sz="1100" b="1" dirty="0">
                          <a:cs typeface="B Nazanin" pitchFamily="2" charset="-78"/>
                        </a:rPr>
                        <a:t> </a:t>
                      </a:r>
                      <a:r>
                        <a:rPr lang="en-US" sz="1100" b="1" dirty="0">
                          <a:cs typeface="B Nazanin" pitchFamily="2" charset="-78"/>
                        </a:rPr>
                        <a:t>(mg/dl) *</a:t>
                      </a:r>
                      <a:endParaRPr lang="en-US" sz="1100" b="1" dirty="0">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158</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13</a:t>
                      </a:r>
                      <a:r>
                        <a:rPr lang="en-US" sz="1200" b="1">
                          <a:cs typeface="B Nazanin" pitchFamily="2" charset="-78"/>
                        </a:rPr>
                        <a:t>/</a:t>
                      </a:r>
                      <a:r>
                        <a:rPr lang="fa-IR" sz="1200" b="1">
                          <a:cs typeface="B Nazanin" pitchFamily="2" charset="-78"/>
                        </a:rPr>
                        <a:t>98</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11</a:t>
                      </a:r>
                      <a:r>
                        <a:rPr lang="en-US" sz="1200" b="1">
                          <a:cs typeface="B Nazanin" pitchFamily="2" charset="-78"/>
                        </a:rPr>
                        <a:t>/</a:t>
                      </a:r>
                      <a:r>
                        <a:rPr lang="fa-IR" sz="1200" b="1">
                          <a:cs typeface="B Nazanin" pitchFamily="2" charset="-78"/>
                        </a:rPr>
                        <a:t>96</a:t>
                      </a:r>
                      <a:r>
                        <a:rPr lang="en-US" sz="1200" b="1">
                          <a:cs typeface="B Nazanin" pitchFamily="2" charset="-78"/>
                        </a:rPr>
                        <a:t>-</a:t>
                      </a:r>
                      <a:r>
                        <a:rPr lang="fa-IR" sz="1200" b="1">
                          <a:cs typeface="B Nazanin" pitchFamily="2" charset="-78"/>
                        </a:rPr>
                        <a:t>16</a:t>
                      </a:r>
                      <a:r>
                        <a:rPr lang="en-US" sz="1200" b="1">
                          <a:cs typeface="B Nazanin" pitchFamily="2" charset="-78"/>
                        </a:rPr>
                        <a:t>/</a:t>
                      </a:r>
                      <a:r>
                        <a:rPr lang="fa-IR" sz="1200" b="1">
                          <a:cs typeface="B Nazanin" pitchFamily="2" charset="-78"/>
                        </a:rPr>
                        <a:t>34</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14</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13</a:t>
                      </a:r>
                      <a:r>
                        <a:rPr lang="en-US" sz="1200" b="1">
                          <a:cs typeface="B Nazanin" pitchFamily="2" charset="-78"/>
                        </a:rPr>
                        <a:t>/</a:t>
                      </a:r>
                      <a:r>
                        <a:rPr lang="fa-IR" sz="1200" b="1">
                          <a:cs typeface="B Nazanin" pitchFamily="2" charset="-78"/>
                        </a:rPr>
                        <a:t>49</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7</a:t>
                      </a:r>
                      <a:r>
                        <a:rPr lang="en-US" sz="1200" b="1">
                          <a:cs typeface="B Nazanin" pitchFamily="2" charset="-78"/>
                        </a:rPr>
                        <a:t>/</a:t>
                      </a:r>
                      <a:r>
                        <a:rPr lang="fa-IR" sz="1200" b="1">
                          <a:cs typeface="B Nazanin" pitchFamily="2" charset="-78"/>
                        </a:rPr>
                        <a:t>99</a:t>
                      </a:r>
                      <a:r>
                        <a:rPr lang="en-US" sz="1200" b="1">
                          <a:cs typeface="B Nazanin" pitchFamily="2" charset="-78"/>
                        </a:rPr>
                        <a:t>-</a:t>
                      </a:r>
                      <a:r>
                        <a:rPr lang="fa-IR" sz="1200" b="1">
                          <a:cs typeface="B Nazanin" pitchFamily="2" charset="-78"/>
                        </a:rPr>
                        <a:t>22</a:t>
                      </a:r>
                      <a:r>
                        <a:rPr lang="en-US" sz="1200" b="1">
                          <a:cs typeface="B Nazanin" pitchFamily="2" charset="-78"/>
                        </a:rPr>
                        <a:t>/</a:t>
                      </a:r>
                      <a:r>
                        <a:rPr lang="fa-IR" sz="1200" b="1">
                          <a:cs typeface="B Nazanin" pitchFamily="2" charset="-78"/>
                        </a:rPr>
                        <a:t>78</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a:t>
                      </a:r>
                      <a:r>
                        <a:rPr lang="en-US" sz="1200" b="1">
                          <a:cs typeface="B Nazanin" pitchFamily="2" charset="-78"/>
                        </a:rPr>
                        <a:t>/</a:t>
                      </a:r>
                      <a:r>
                        <a:rPr lang="fa-IR" sz="1200" b="1">
                          <a:cs typeface="B Nazanin" pitchFamily="2" charset="-78"/>
                        </a:rPr>
                        <a:t>00</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dirty="0">
                          <a:cs typeface="B Nazanin" pitchFamily="2" charset="-78"/>
                        </a:rPr>
                        <a:t>0</a:t>
                      </a:r>
                      <a:r>
                        <a:rPr lang="en-US" sz="1200" b="1" dirty="0">
                          <a:cs typeface="B Nazanin" pitchFamily="2" charset="-78"/>
                        </a:rPr>
                        <a:t>/</a:t>
                      </a:r>
                      <a:r>
                        <a:rPr lang="fa-IR" sz="1200" b="1" dirty="0">
                          <a:cs typeface="B Nazanin" pitchFamily="2" charset="-78"/>
                        </a:rPr>
                        <a:t>57</a:t>
                      </a:r>
                      <a:r>
                        <a:rPr lang="en-US" sz="1200" b="1" dirty="0">
                          <a:cs typeface="B Nazanin" pitchFamily="2" charset="-78"/>
                        </a:rPr>
                        <a:t>-</a:t>
                      </a:r>
                      <a:r>
                        <a:rPr lang="fa-IR" sz="1200" b="1" dirty="0">
                          <a:cs typeface="B Nazanin" pitchFamily="2" charset="-78"/>
                        </a:rPr>
                        <a:t>1</a:t>
                      </a:r>
                      <a:r>
                        <a:rPr lang="en-US" sz="1200" b="1" dirty="0">
                          <a:cs typeface="B Nazanin" pitchFamily="2" charset="-78"/>
                        </a:rPr>
                        <a:t>/</a:t>
                      </a:r>
                      <a:r>
                        <a:rPr lang="fa-IR" sz="1200" b="1" dirty="0">
                          <a:cs typeface="B Nazanin" pitchFamily="2" charset="-78"/>
                        </a:rPr>
                        <a:t>73</a:t>
                      </a:r>
                      <a:endParaRPr lang="en-US" sz="1200" b="1" dirty="0">
                        <a:latin typeface="Calibri"/>
                        <a:ea typeface="Times New Roman"/>
                        <a:cs typeface="B Nazanin" pitchFamily="2" charset="-78"/>
                      </a:endParaRPr>
                    </a:p>
                  </a:txBody>
                  <a:tcPr marL="41889" marR="41889" marT="0" marB="0" anchor="ctr">
                    <a:solidFill>
                      <a:schemeClr val="bg1"/>
                    </a:solidFill>
                  </a:tcPr>
                </a:tc>
              </a:tr>
              <a:tr h="213947">
                <a:tc>
                  <a:txBody>
                    <a:bodyPr/>
                    <a:lstStyle/>
                    <a:p>
                      <a:pPr marL="0" marR="0" algn="l" rtl="0">
                        <a:lnSpc>
                          <a:spcPct val="115000"/>
                        </a:lnSpc>
                        <a:spcBef>
                          <a:spcPts val="0"/>
                        </a:spcBef>
                        <a:spcAft>
                          <a:spcPts val="0"/>
                        </a:spcAft>
                      </a:pPr>
                      <a:r>
                        <a:rPr lang="en-US" sz="1100" b="1" dirty="0">
                          <a:cs typeface="B Nazanin" pitchFamily="2" charset="-78"/>
                        </a:rPr>
                        <a:t>High non- HDL ≥ </a:t>
                      </a:r>
                      <a:r>
                        <a:rPr lang="fa-IR" sz="1100" b="1" dirty="0">
                          <a:cs typeface="B Nazanin" pitchFamily="2" charset="-78"/>
                        </a:rPr>
                        <a:t>130</a:t>
                      </a:r>
                      <a:r>
                        <a:rPr lang="en-US" sz="1100" b="1" dirty="0">
                          <a:cs typeface="B Nazanin" pitchFamily="2" charset="-78"/>
                        </a:rPr>
                        <a:t>(mg/dl)</a:t>
                      </a:r>
                      <a:r>
                        <a:rPr lang="fa-IR" sz="1100" b="1" baseline="30000" dirty="0" smtClean="0">
                          <a:cs typeface="B Nazanin" pitchFamily="2" charset="-78"/>
                        </a:rPr>
                        <a:t>7</a:t>
                      </a:r>
                      <a:endParaRPr lang="en-US" sz="1100" b="1" dirty="0">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153</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13</a:t>
                      </a:r>
                      <a:r>
                        <a:rPr lang="en-US" sz="1200" b="1">
                          <a:cs typeface="B Nazanin" pitchFamily="2" charset="-78"/>
                        </a:rPr>
                        <a:t>/</a:t>
                      </a:r>
                      <a:r>
                        <a:rPr lang="fa-IR" sz="1200" b="1">
                          <a:cs typeface="B Nazanin" pitchFamily="2" charset="-78"/>
                        </a:rPr>
                        <a:t>46</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11</a:t>
                      </a:r>
                      <a:r>
                        <a:rPr lang="en-US" sz="1200" b="1">
                          <a:cs typeface="B Nazanin" pitchFamily="2" charset="-78"/>
                        </a:rPr>
                        <a:t>/</a:t>
                      </a:r>
                      <a:r>
                        <a:rPr lang="fa-IR" sz="1200" b="1">
                          <a:cs typeface="B Nazanin" pitchFamily="2" charset="-78"/>
                        </a:rPr>
                        <a:t>48</a:t>
                      </a:r>
                      <a:r>
                        <a:rPr lang="en-US" sz="1200" b="1">
                          <a:cs typeface="B Nazanin" pitchFamily="2" charset="-78"/>
                        </a:rPr>
                        <a:t>-</a:t>
                      </a:r>
                      <a:r>
                        <a:rPr lang="fa-IR" sz="1200" b="1">
                          <a:cs typeface="B Nazanin" pitchFamily="2" charset="-78"/>
                        </a:rPr>
                        <a:t>15</a:t>
                      </a:r>
                      <a:r>
                        <a:rPr lang="en-US" sz="1200" b="1">
                          <a:cs typeface="B Nazanin" pitchFamily="2" charset="-78"/>
                        </a:rPr>
                        <a:t>/</a:t>
                      </a:r>
                      <a:r>
                        <a:rPr lang="fa-IR" sz="1200" b="1">
                          <a:cs typeface="B Nazanin" pitchFamily="2" charset="-78"/>
                        </a:rPr>
                        <a:t>77</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19</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19</a:t>
                      </a:r>
                      <a:r>
                        <a:rPr lang="en-US" sz="1200" b="1">
                          <a:cs typeface="B Nazanin" pitchFamily="2" charset="-78"/>
                        </a:rPr>
                        <a:t>/</a:t>
                      </a:r>
                      <a:r>
                        <a:rPr lang="fa-IR" sz="1200" b="1">
                          <a:cs typeface="B Nazanin" pitchFamily="2" charset="-78"/>
                        </a:rPr>
                        <a:t>59</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12</a:t>
                      </a:r>
                      <a:r>
                        <a:rPr lang="en-US" sz="1200" b="1">
                          <a:cs typeface="B Nazanin" pitchFamily="2" charset="-78"/>
                        </a:rPr>
                        <a:t>/</a:t>
                      </a:r>
                      <a:r>
                        <a:rPr lang="fa-IR" sz="1200" b="1">
                          <a:cs typeface="B Nazanin" pitchFamily="2" charset="-78"/>
                        </a:rPr>
                        <a:t>49</a:t>
                      </a:r>
                      <a:r>
                        <a:rPr lang="en-US" sz="1200" b="1">
                          <a:cs typeface="B Nazanin" pitchFamily="2" charset="-78"/>
                        </a:rPr>
                        <a:t>-</a:t>
                      </a:r>
                      <a:r>
                        <a:rPr lang="fa-IR" sz="1200" b="1">
                          <a:cs typeface="B Nazanin" pitchFamily="2" charset="-78"/>
                        </a:rPr>
                        <a:t>30</a:t>
                      </a:r>
                      <a:r>
                        <a:rPr lang="en-US" sz="1200" b="1">
                          <a:cs typeface="B Nazanin" pitchFamily="2" charset="-78"/>
                        </a:rPr>
                        <a:t>/</a:t>
                      </a:r>
                      <a:r>
                        <a:rPr lang="fa-IR" sz="1200" b="1">
                          <a:cs typeface="B Nazanin" pitchFamily="2" charset="-78"/>
                        </a:rPr>
                        <a:t>71</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0</a:t>
                      </a:r>
                      <a:r>
                        <a:rPr lang="en-US" sz="1200" b="1">
                          <a:cs typeface="B Nazanin" pitchFamily="2" charset="-78"/>
                        </a:rPr>
                        <a:t>/</a:t>
                      </a:r>
                      <a:r>
                        <a:rPr lang="fa-IR" sz="1200" b="1">
                          <a:cs typeface="B Nazanin" pitchFamily="2" charset="-78"/>
                        </a:rPr>
                        <a:t>69</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dirty="0">
                          <a:cs typeface="B Nazanin" pitchFamily="2" charset="-78"/>
                        </a:rPr>
                        <a:t>0</a:t>
                      </a:r>
                      <a:r>
                        <a:rPr lang="en-US" sz="1200" b="1" dirty="0">
                          <a:cs typeface="B Nazanin" pitchFamily="2" charset="-78"/>
                        </a:rPr>
                        <a:t>/</a:t>
                      </a:r>
                      <a:r>
                        <a:rPr lang="fa-IR" sz="1200" b="1" dirty="0">
                          <a:cs typeface="B Nazanin" pitchFamily="2" charset="-78"/>
                        </a:rPr>
                        <a:t>40</a:t>
                      </a:r>
                      <a:r>
                        <a:rPr lang="en-US" sz="1200" b="1" dirty="0">
                          <a:cs typeface="B Nazanin" pitchFamily="2" charset="-78"/>
                        </a:rPr>
                        <a:t>-</a:t>
                      </a:r>
                      <a:r>
                        <a:rPr lang="fa-IR" sz="1200" b="1" dirty="0">
                          <a:cs typeface="B Nazanin" pitchFamily="2" charset="-78"/>
                        </a:rPr>
                        <a:t>1</a:t>
                      </a:r>
                      <a:r>
                        <a:rPr lang="en-US" sz="1200" b="1" dirty="0">
                          <a:cs typeface="B Nazanin" pitchFamily="2" charset="-78"/>
                        </a:rPr>
                        <a:t>/</a:t>
                      </a:r>
                      <a:r>
                        <a:rPr lang="fa-IR" sz="1200" b="1" dirty="0">
                          <a:cs typeface="B Nazanin" pitchFamily="2" charset="-78"/>
                        </a:rPr>
                        <a:t>05</a:t>
                      </a:r>
                      <a:endParaRPr lang="en-US" sz="1200" b="1" dirty="0">
                        <a:latin typeface="Calibri"/>
                        <a:ea typeface="Times New Roman"/>
                        <a:cs typeface="B Nazanin" pitchFamily="2" charset="-78"/>
                      </a:endParaRPr>
                    </a:p>
                  </a:txBody>
                  <a:tcPr marL="41889" marR="41889" marT="0" marB="0" anchor="ctr">
                    <a:solidFill>
                      <a:schemeClr val="bg1"/>
                    </a:solidFill>
                  </a:tcPr>
                </a:tc>
              </a:tr>
              <a:tr h="213947">
                <a:tc>
                  <a:txBody>
                    <a:bodyPr/>
                    <a:lstStyle/>
                    <a:p>
                      <a:pPr marL="0" marR="0" algn="l" rtl="0">
                        <a:lnSpc>
                          <a:spcPct val="115000"/>
                        </a:lnSpc>
                        <a:spcBef>
                          <a:spcPts val="0"/>
                        </a:spcBef>
                        <a:spcAft>
                          <a:spcPts val="0"/>
                        </a:spcAft>
                      </a:pPr>
                      <a:r>
                        <a:rPr lang="fa-IR" sz="1400" b="1" dirty="0">
                          <a:cs typeface="B Nazanin" pitchFamily="2" charset="-78"/>
                        </a:rPr>
                        <a:t>فشار خون </a:t>
                      </a:r>
                      <a:r>
                        <a:rPr lang="fa-IR" sz="1400" b="1" baseline="30000" dirty="0">
                          <a:cs typeface="B Nazanin" pitchFamily="2" charset="-78"/>
                        </a:rPr>
                        <a:t>8</a:t>
                      </a:r>
                      <a:endParaRPr lang="en-US" sz="1400" b="1" dirty="0">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dirty="0">
                          <a:cs typeface="B Nazanin" pitchFamily="2" charset="-78"/>
                        </a:rPr>
                        <a:t>123</a:t>
                      </a:r>
                      <a:endParaRPr lang="en-US" sz="1200" b="1" dirty="0">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14</a:t>
                      </a:r>
                      <a:r>
                        <a:rPr lang="en-US" sz="1200" b="1">
                          <a:cs typeface="B Nazanin" pitchFamily="2" charset="-78"/>
                        </a:rPr>
                        <a:t>/</a:t>
                      </a:r>
                      <a:r>
                        <a:rPr lang="fa-IR" sz="1200" b="1">
                          <a:cs typeface="B Nazanin" pitchFamily="2" charset="-78"/>
                        </a:rPr>
                        <a:t>72</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12</a:t>
                      </a:r>
                      <a:r>
                        <a:rPr lang="en-US" sz="1200" b="1">
                          <a:cs typeface="B Nazanin" pitchFamily="2" charset="-78"/>
                        </a:rPr>
                        <a:t>/</a:t>
                      </a:r>
                      <a:r>
                        <a:rPr lang="fa-IR" sz="1200" b="1">
                          <a:cs typeface="B Nazanin" pitchFamily="2" charset="-78"/>
                        </a:rPr>
                        <a:t>34</a:t>
                      </a:r>
                      <a:r>
                        <a:rPr lang="en-US" sz="1200" b="1">
                          <a:cs typeface="B Nazanin" pitchFamily="2" charset="-78"/>
                        </a:rPr>
                        <a:t>-</a:t>
                      </a:r>
                      <a:r>
                        <a:rPr lang="fa-IR" sz="1200" b="1">
                          <a:cs typeface="B Nazanin" pitchFamily="2" charset="-78"/>
                        </a:rPr>
                        <a:t>17</a:t>
                      </a:r>
                      <a:r>
                        <a:rPr lang="en-US" sz="1200" b="1">
                          <a:cs typeface="B Nazanin" pitchFamily="2" charset="-78"/>
                        </a:rPr>
                        <a:t>/</a:t>
                      </a:r>
                      <a:r>
                        <a:rPr lang="fa-IR" sz="1200" b="1">
                          <a:cs typeface="B Nazanin" pitchFamily="2" charset="-78"/>
                        </a:rPr>
                        <a:t>57</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49</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12</a:t>
                      </a:r>
                      <a:r>
                        <a:rPr lang="en-US" sz="1200" b="1">
                          <a:cs typeface="B Nazanin" pitchFamily="2" charset="-78"/>
                        </a:rPr>
                        <a:t>/</a:t>
                      </a:r>
                      <a:r>
                        <a:rPr lang="fa-IR" sz="1200" b="1">
                          <a:cs typeface="B Nazanin" pitchFamily="2" charset="-78"/>
                        </a:rPr>
                        <a:t>29</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9</a:t>
                      </a:r>
                      <a:r>
                        <a:rPr lang="en-US" sz="1200" b="1">
                          <a:cs typeface="B Nazanin" pitchFamily="2" charset="-78"/>
                        </a:rPr>
                        <a:t>/</a:t>
                      </a:r>
                      <a:r>
                        <a:rPr lang="fa-IR" sz="1200" b="1">
                          <a:cs typeface="B Nazanin" pitchFamily="2" charset="-78"/>
                        </a:rPr>
                        <a:t>29</a:t>
                      </a:r>
                      <a:r>
                        <a:rPr lang="en-US" sz="1200" b="1">
                          <a:cs typeface="B Nazanin" pitchFamily="2" charset="-78"/>
                        </a:rPr>
                        <a:t>-</a:t>
                      </a:r>
                      <a:r>
                        <a:rPr lang="fa-IR" sz="1200" b="1">
                          <a:cs typeface="B Nazanin" pitchFamily="2" charset="-78"/>
                        </a:rPr>
                        <a:t>16</a:t>
                      </a:r>
                      <a:r>
                        <a:rPr lang="en-US" sz="1200" b="1">
                          <a:cs typeface="B Nazanin" pitchFamily="2" charset="-78"/>
                        </a:rPr>
                        <a:t>/</a:t>
                      </a:r>
                      <a:r>
                        <a:rPr lang="fa-IR" sz="1200" b="1">
                          <a:cs typeface="B Nazanin" pitchFamily="2" charset="-78"/>
                        </a:rPr>
                        <a:t>27</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a:t>
                      </a:r>
                      <a:r>
                        <a:rPr lang="en-US" sz="1200" b="1">
                          <a:cs typeface="B Nazanin" pitchFamily="2" charset="-78"/>
                        </a:rPr>
                        <a:t>/</a:t>
                      </a:r>
                      <a:r>
                        <a:rPr lang="fa-IR" sz="1200" b="1">
                          <a:cs typeface="B Nazanin" pitchFamily="2" charset="-78"/>
                        </a:rPr>
                        <a:t>19</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dirty="0">
                          <a:cs typeface="B Nazanin" pitchFamily="2" charset="-78"/>
                        </a:rPr>
                        <a:t>0</a:t>
                      </a:r>
                      <a:r>
                        <a:rPr lang="en-US" sz="1200" b="1" dirty="0">
                          <a:cs typeface="B Nazanin" pitchFamily="2" charset="-78"/>
                        </a:rPr>
                        <a:t>/</a:t>
                      </a:r>
                      <a:r>
                        <a:rPr lang="fa-IR" sz="1200" b="1" dirty="0">
                          <a:cs typeface="B Nazanin" pitchFamily="2" charset="-78"/>
                        </a:rPr>
                        <a:t>85</a:t>
                      </a:r>
                      <a:r>
                        <a:rPr lang="en-US" sz="1200" b="1" dirty="0">
                          <a:cs typeface="B Nazanin" pitchFamily="2" charset="-78"/>
                        </a:rPr>
                        <a:t>-</a:t>
                      </a:r>
                      <a:r>
                        <a:rPr lang="fa-IR" sz="1200" b="1" dirty="0">
                          <a:cs typeface="B Nazanin" pitchFamily="2" charset="-78"/>
                        </a:rPr>
                        <a:t>1</a:t>
                      </a:r>
                      <a:r>
                        <a:rPr lang="en-US" sz="1200" b="1" dirty="0">
                          <a:cs typeface="B Nazanin" pitchFamily="2" charset="-78"/>
                        </a:rPr>
                        <a:t>/</a:t>
                      </a:r>
                      <a:r>
                        <a:rPr lang="fa-IR" sz="1200" b="1" dirty="0">
                          <a:cs typeface="B Nazanin" pitchFamily="2" charset="-78"/>
                        </a:rPr>
                        <a:t>65</a:t>
                      </a:r>
                      <a:endParaRPr lang="en-US" sz="1200" b="1" dirty="0">
                        <a:latin typeface="Calibri"/>
                        <a:ea typeface="Times New Roman"/>
                        <a:cs typeface="B Nazanin" pitchFamily="2" charset="-78"/>
                      </a:endParaRPr>
                    </a:p>
                  </a:txBody>
                  <a:tcPr marL="41889" marR="41889" marT="0" marB="0" anchor="ctr">
                    <a:solidFill>
                      <a:schemeClr val="bg1"/>
                    </a:solidFill>
                  </a:tcPr>
                </a:tc>
              </a:tr>
              <a:tr h="213947">
                <a:tc>
                  <a:txBody>
                    <a:bodyPr/>
                    <a:lstStyle/>
                    <a:p>
                      <a:pPr marL="0" marR="0" algn="l" rtl="0">
                        <a:lnSpc>
                          <a:spcPct val="115000"/>
                        </a:lnSpc>
                        <a:spcBef>
                          <a:spcPts val="0"/>
                        </a:spcBef>
                        <a:spcAft>
                          <a:spcPts val="0"/>
                        </a:spcAft>
                      </a:pPr>
                      <a:r>
                        <a:rPr lang="fa-IR" sz="1400" b="1">
                          <a:cs typeface="B Nazanin" pitchFamily="2" charset="-78"/>
                        </a:rPr>
                        <a:t>قند ناشتا</a:t>
                      </a:r>
                      <a:r>
                        <a:rPr lang="en-US" sz="1400" b="1">
                          <a:cs typeface="B Nazanin" pitchFamily="2" charset="-78"/>
                        </a:rPr>
                        <a:t> &lt;</a:t>
                      </a:r>
                      <a:r>
                        <a:rPr lang="fa-IR" sz="1400" b="1">
                          <a:cs typeface="B Nazanin" pitchFamily="2" charset="-78"/>
                        </a:rPr>
                        <a:t>130</a:t>
                      </a:r>
                      <a:r>
                        <a:rPr lang="en-US" sz="1400" b="1">
                          <a:cs typeface="B Nazanin" pitchFamily="2" charset="-78"/>
                        </a:rPr>
                        <a:t>(mg/dl)</a:t>
                      </a:r>
                      <a:endParaRPr lang="en-US" sz="14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endParaRPr lang="fa-IR"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endParaRPr lang="fa-IR"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56</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9</a:t>
                      </a:r>
                      <a:r>
                        <a:rPr lang="en-US" sz="1200" b="1">
                          <a:cs typeface="B Nazanin" pitchFamily="2" charset="-78"/>
                        </a:rPr>
                        <a:t>/</a:t>
                      </a:r>
                      <a:r>
                        <a:rPr lang="fa-IR" sz="1200" b="1">
                          <a:cs typeface="B Nazanin" pitchFamily="2" charset="-78"/>
                        </a:rPr>
                        <a:t>63</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7</a:t>
                      </a:r>
                      <a:r>
                        <a:rPr lang="en-US" sz="1200" b="1">
                          <a:cs typeface="B Nazanin" pitchFamily="2" charset="-78"/>
                        </a:rPr>
                        <a:t>/</a:t>
                      </a:r>
                      <a:r>
                        <a:rPr lang="fa-IR" sz="1200" b="1">
                          <a:cs typeface="B Nazanin" pitchFamily="2" charset="-78"/>
                        </a:rPr>
                        <a:t>41</a:t>
                      </a:r>
                      <a:r>
                        <a:rPr lang="en-US" sz="1200" b="1">
                          <a:cs typeface="B Nazanin" pitchFamily="2" charset="-78"/>
                        </a:rPr>
                        <a:t>-</a:t>
                      </a:r>
                      <a:r>
                        <a:rPr lang="fa-IR" sz="1200" b="1">
                          <a:cs typeface="B Nazanin" pitchFamily="2" charset="-78"/>
                        </a:rPr>
                        <a:t>12</a:t>
                      </a:r>
                      <a:r>
                        <a:rPr lang="en-US" sz="1200" b="1">
                          <a:cs typeface="B Nazanin" pitchFamily="2" charset="-78"/>
                        </a:rPr>
                        <a:t>/</a:t>
                      </a:r>
                      <a:r>
                        <a:rPr lang="fa-IR" sz="1200" b="1">
                          <a:cs typeface="B Nazanin" pitchFamily="2" charset="-78"/>
                        </a:rPr>
                        <a:t>52</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r>
                        <a:rPr lang="fa-IR" sz="1200" b="1">
                          <a:cs typeface="B Nazanin" pitchFamily="2" charset="-78"/>
                        </a:rPr>
                        <a:t>1</a:t>
                      </a:r>
                      <a:endParaRPr lang="en-US" sz="1200" b="1">
                        <a:latin typeface="Calibri"/>
                        <a:ea typeface="Times New Roman"/>
                        <a:cs typeface="B Nazanin" pitchFamily="2" charset="-78"/>
                      </a:endParaRPr>
                    </a:p>
                  </a:txBody>
                  <a:tcPr marL="41889" marR="41889" marT="0" marB="0" anchor="ctr">
                    <a:solidFill>
                      <a:schemeClr val="bg1"/>
                    </a:solidFill>
                  </a:tcPr>
                </a:tc>
                <a:tc>
                  <a:txBody>
                    <a:bodyPr/>
                    <a:lstStyle/>
                    <a:p>
                      <a:pPr marL="0" marR="0" algn="ctr" rtl="0">
                        <a:lnSpc>
                          <a:spcPct val="115000"/>
                        </a:lnSpc>
                        <a:spcBef>
                          <a:spcPts val="0"/>
                        </a:spcBef>
                        <a:spcAft>
                          <a:spcPts val="0"/>
                        </a:spcAft>
                      </a:pPr>
                      <a:endParaRPr lang="en-US" sz="1200" b="1" dirty="0">
                        <a:latin typeface="Calibri"/>
                        <a:ea typeface="Times New Roman"/>
                        <a:cs typeface="B Nazanin" pitchFamily="2" charset="-78"/>
                      </a:endParaRPr>
                    </a:p>
                  </a:txBody>
                  <a:tcPr marL="41889" marR="41889" marT="0" marB="0" anchor="ctr">
                    <a:solidFill>
                      <a:schemeClr val="bg1"/>
                    </a:solidFill>
                  </a:tcPr>
                </a:tc>
              </a:tr>
              <a:tr h="213947">
                <a:tc>
                  <a:txBody>
                    <a:bodyPr/>
                    <a:lstStyle/>
                    <a:p>
                      <a:pPr marL="0" marR="0" algn="l" rtl="0">
                        <a:lnSpc>
                          <a:spcPct val="115000"/>
                        </a:lnSpc>
                        <a:spcBef>
                          <a:spcPts val="0"/>
                        </a:spcBef>
                        <a:spcAft>
                          <a:spcPts val="0"/>
                        </a:spcAft>
                      </a:pPr>
                      <a:r>
                        <a:rPr lang="fa-IR" sz="1400" b="1" dirty="0">
                          <a:cs typeface="B Nazanin" pitchFamily="2" charset="-78"/>
                        </a:rPr>
                        <a:t>130</a:t>
                      </a:r>
                      <a:r>
                        <a:rPr lang="en-US" sz="1400" b="1" dirty="0">
                          <a:cs typeface="B Nazanin" pitchFamily="2" charset="-78"/>
                        </a:rPr>
                        <a:t>≤ </a:t>
                      </a:r>
                      <a:r>
                        <a:rPr lang="fa-IR" sz="1400" b="1" dirty="0">
                          <a:cs typeface="B Nazanin" pitchFamily="2" charset="-78"/>
                        </a:rPr>
                        <a:t>قند ناشتا</a:t>
                      </a:r>
                      <a:r>
                        <a:rPr lang="en-US" sz="1400" b="1" dirty="0">
                          <a:cs typeface="B Nazanin" pitchFamily="2" charset="-78"/>
                        </a:rPr>
                        <a:t> &lt;</a:t>
                      </a:r>
                      <a:r>
                        <a:rPr lang="fa-IR" sz="1400" b="1" dirty="0">
                          <a:cs typeface="B Nazanin" pitchFamily="2" charset="-78"/>
                        </a:rPr>
                        <a:t>180</a:t>
                      </a:r>
                      <a:r>
                        <a:rPr lang="en-US" sz="1400" b="1" dirty="0">
                          <a:cs typeface="B Nazanin" pitchFamily="2" charset="-78"/>
                        </a:rPr>
                        <a:t>(mg/dl)</a:t>
                      </a:r>
                      <a:endParaRPr lang="en-US" sz="14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50</a:t>
                      </a:r>
                      <a:endParaRPr lang="en-US" sz="12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a:cs typeface="B Nazanin" pitchFamily="2" charset="-78"/>
                        </a:rPr>
                        <a:t>14</a:t>
                      </a:r>
                      <a:r>
                        <a:rPr lang="en-US" sz="1200" b="1">
                          <a:cs typeface="B Nazanin" pitchFamily="2" charset="-78"/>
                        </a:rPr>
                        <a:t>/</a:t>
                      </a:r>
                      <a:r>
                        <a:rPr lang="fa-IR" sz="1200" b="1">
                          <a:cs typeface="B Nazanin" pitchFamily="2" charset="-78"/>
                        </a:rPr>
                        <a:t>43</a:t>
                      </a: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a:cs typeface="B Nazanin" pitchFamily="2" charset="-78"/>
                        </a:rPr>
                        <a:t>10</a:t>
                      </a:r>
                      <a:r>
                        <a:rPr lang="en-US" sz="1200" b="1">
                          <a:cs typeface="B Nazanin" pitchFamily="2" charset="-78"/>
                        </a:rPr>
                        <a:t>/</a:t>
                      </a:r>
                      <a:r>
                        <a:rPr lang="fa-IR" sz="1200" b="1">
                          <a:cs typeface="B Nazanin" pitchFamily="2" charset="-78"/>
                        </a:rPr>
                        <a:t>94</a:t>
                      </a:r>
                      <a:r>
                        <a:rPr lang="en-US" sz="1200" b="1">
                          <a:cs typeface="B Nazanin" pitchFamily="2" charset="-78"/>
                        </a:rPr>
                        <a:t>-</a:t>
                      </a:r>
                      <a:r>
                        <a:rPr lang="fa-IR" sz="1200" b="1">
                          <a:cs typeface="B Nazanin" pitchFamily="2" charset="-78"/>
                        </a:rPr>
                        <a:t>19</a:t>
                      </a:r>
                      <a:r>
                        <a:rPr lang="en-US" sz="1200" b="1">
                          <a:cs typeface="B Nazanin" pitchFamily="2" charset="-78"/>
                        </a:rPr>
                        <a:t>/</a:t>
                      </a:r>
                      <a:r>
                        <a:rPr lang="fa-IR" sz="1200" b="1">
                          <a:cs typeface="B Nazanin" pitchFamily="2" charset="-78"/>
                        </a:rPr>
                        <a:t>04</a:t>
                      </a: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endParaRPr lang="en-US" sz="12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1</a:t>
                      </a:r>
                      <a:r>
                        <a:rPr lang="en-US" sz="1200" b="1" dirty="0">
                          <a:cs typeface="B Nazanin" pitchFamily="2" charset="-78"/>
                        </a:rPr>
                        <a:t>/</a:t>
                      </a:r>
                      <a:r>
                        <a:rPr lang="fa-IR" sz="1200" b="1" dirty="0">
                          <a:cs typeface="B Nazanin" pitchFamily="2" charset="-78"/>
                        </a:rPr>
                        <a:t>50</a:t>
                      </a:r>
                      <a:endParaRPr lang="en-US" sz="12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1</a:t>
                      </a:r>
                      <a:r>
                        <a:rPr lang="en-US" sz="1200" b="1" dirty="0">
                          <a:cs typeface="B Nazanin" pitchFamily="2" charset="-78"/>
                        </a:rPr>
                        <a:t>/</a:t>
                      </a:r>
                      <a:r>
                        <a:rPr lang="fa-IR" sz="1200" b="1" dirty="0">
                          <a:cs typeface="B Nazanin" pitchFamily="2" charset="-78"/>
                        </a:rPr>
                        <a:t>03</a:t>
                      </a:r>
                      <a:r>
                        <a:rPr lang="en-US" sz="1200" b="1" dirty="0">
                          <a:cs typeface="B Nazanin" pitchFamily="2" charset="-78"/>
                        </a:rPr>
                        <a:t>-</a:t>
                      </a:r>
                      <a:r>
                        <a:rPr lang="fa-IR" sz="1200" b="1" dirty="0">
                          <a:cs typeface="B Nazanin" pitchFamily="2" charset="-78"/>
                        </a:rPr>
                        <a:t>2</a:t>
                      </a:r>
                      <a:r>
                        <a:rPr lang="en-US" sz="1200" b="1" dirty="0">
                          <a:cs typeface="B Nazanin" pitchFamily="2" charset="-78"/>
                        </a:rPr>
                        <a:t>/</a:t>
                      </a:r>
                      <a:r>
                        <a:rPr lang="fa-IR" sz="1200" b="1" dirty="0">
                          <a:cs typeface="B Nazanin" pitchFamily="2" charset="-78"/>
                        </a:rPr>
                        <a:t>21</a:t>
                      </a:r>
                      <a:endParaRPr lang="en-US" sz="1200" b="1" dirty="0">
                        <a:latin typeface="Calibri"/>
                        <a:ea typeface="Times New Roman"/>
                        <a:cs typeface="B Nazanin" pitchFamily="2" charset="-78"/>
                      </a:endParaRPr>
                    </a:p>
                  </a:txBody>
                  <a:tcPr marL="41889" marR="41889" marT="0" marB="0" anchor="ctr">
                    <a:solidFill>
                      <a:srgbClr val="FFFF66"/>
                    </a:solidFill>
                  </a:tcPr>
                </a:tc>
              </a:tr>
              <a:tr h="213947">
                <a:tc>
                  <a:txBody>
                    <a:bodyPr/>
                    <a:lstStyle/>
                    <a:p>
                      <a:pPr marL="0" marR="0" algn="l" rtl="0">
                        <a:lnSpc>
                          <a:spcPct val="115000"/>
                        </a:lnSpc>
                        <a:spcBef>
                          <a:spcPts val="0"/>
                        </a:spcBef>
                        <a:spcAft>
                          <a:spcPts val="0"/>
                        </a:spcAft>
                      </a:pPr>
                      <a:r>
                        <a:rPr lang="fa-IR" sz="1400" b="1" dirty="0">
                          <a:cs typeface="B Nazanin" pitchFamily="2" charset="-78"/>
                        </a:rPr>
                        <a:t>قند ناشتا</a:t>
                      </a:r>
                      <a:r>
                        <a:rPr lang="en-US" sz="1400" b="1" dirty="0">
                          <a:cs typeface="B Nazanin" pitchFamily="2" charset="-78"/>
                        </a:rPr>
                        <a:t> &gt;=</a:t>
                      </a:r>
                      <a:r>
                        <a:rPr lang="fa-IR" sz="1400" b="1" dirty="0">
                          <a:cs typeface="B Nazanin" pitchFamily="2" charset="-78"/>
                        </a:rPr>
                        <a:t>180</a:t>
                      </a:r>
                      <a:r>
                        <a:rPr lang="en-US" sz="1400" b="1" dirty="0">
                          <a:cs typeface="B Nazanin" pitchFamily="2" charset="-78"/>
                        </a:rPr>
                        <a:t>(mg/dl)</a:t>
                      </a:r>
                      <a:endParaRPr lang="en-US" sz="14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a:cs typeface="B Nazanin" pitchFamily="2" charset="-78"/>
                        </a:rPr>
                        <a:t>66</a:t>
                      </a: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a:cs typeface="B Nazanin" pitchFamily="2" charset="-78"/>
                        </a:rPr>
                        <a:t>21</a:t>
                      </a:r>
                      <a:r>
                        <a:rPr lang="en-US" sz="1200" b="1">
                          <a:cs typeface="B Nazanin" pitchFamily="2" charset="-78"/>
                        </a:rPr>
                        <a:t>/</a:t>
                      </a:r>
                      <a:r>
                        <a:rPr lang="fa-IR" sz="1200" b="1">
                          <a:cs typeface="B Nazanin" pitchFamily="2" charset="-78"/>
                        </a:rPr>
                        <a:t>55</a:t>
                      </a: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a:cs typeface="B Nazanin" pitchFamily="2" charset="-78"/>
                        </a:rPr>
                        <a:t>16</a:t>
                      </a:r>
                      <a:r>
                        <a:rPr lang="en-US" sz="1200" b="1">
                          <a:cs typeface="B Nazanin" pitchFamily="2" charset="-78"/>
                        </a:rPr>
                        <a:t>/</a:t>
                      </a:r>
                      <a:r>
                        <a:rPr lang="fa-IR" sz="1200" b="1">
                          <a:cs typeface="B Nazanin" pitchFamily="2" charset="-78"/>
                        </a:rPr>
                        <a:t>93</a:t>
                      </a:r>
                      <a:r>
                        <a:rPr lang="en-US" sz="1200" b="1">
                          <a:cs typeface="B Nazanin" pitchFamily="2" charset="-78"/>
                        </a:rPr>
                        <a:t>-</a:t>
                      </a:r>
                      <a:r>
                        <a:rPr lang="fa-IR" sz="1200" b="1">
                          <a:cs typeface="B Nazanin" pitchFamily="2" charset="-78"/>
                        </a:rPr>
                        <a:t>27</a:t>
                      </a:r>
                      <a:r>
                        <a:rPr lang="en-US" sz="1200" b="1">
                          <a:cs typeface="B Nazanin" pitchFamily="2" charset="-78"/>
                        </a:rPr>
                        <a:t>/</a:t>
                      </a:r>
                      <a:r>
                        <a:rPr lang="fa-IR" sz="1200" b="1">
                          <a:cs typeface="B Nazanin" pitchFamily="2" charset="-78"/>
                        </a:rPr>
                        <a:t>43</a:t>
                      </a: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2</a:t>
                      </a:r>
                      <a:r>
                        <a:rPr lang="en-US" sz="1200" b="1" dirty="0">
                          <a:cs typeface="B Nazanin" pitchFamily="2" charset="-78"/>
                        </a:rPr>
                        <a:t>/</a:t>
                      </a:r>
                      <a:r>
                        <a:rPr lang="fa-IR" sz="1200" b="1" dirty="0">
                          <a:cs typeface="B Nazanin" pitchFamily="2" charset="-78"/>
                        </a:rPr>
                        <a:t>24</a:t>
                      </a:r>
                      <a:endParaRPr lang="en-US" sz="12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1</a:t>
                      </a:r>
                      <a:r>
                        <a:rPr lang="en-US" sz="1200" b="1" dirty="0">
                          <a:cs typeface="B Nazanin" pitchFamily="2" charset="-78"/>
                        </a:rPr>
                        <a:t>/</a:t>
                      </a:r>
                      <a:r>
                        <a:rPr lang="fa-IR" sz="1200" b="1" dirty="0">
                          <a:cs typeface="B Nazanin" pitchFamily="2" charset="-78"/>
                        </a:rPr>
                        <a:t>59</a:t>
                      </a:r>
                      <a:r>
                        <a:rPr lang="en-US" sz="1200" b="1" dirty="0">
                          <a:cs typeface="B Nazanin" pitchFamily="2" charset="-78"/>
                        </a:rPr>
                        <a:t>-</a:t>
                      </a:r>
                      <a:r>
                        <a:rPr lang="fa-IR" sz="1200" b="1" dirty="0">
                          <a:cs typeface="B Nazanin" pitchFamily="2" charset="-78"/>
                        </a:rPr>
                        <a:t>3</a:t>
                      </a:r>
                      <a:r>
                        <a:rPr lang="en-US" sz="1200" b="1" dirty="0">
                          <a:cs typeface="B Nazanin" pitchFamily="2" charset="-78"/>
                        </a:rPr>
                        <a:t>/</a:t>
                      </a:r>
                      <a:r>
                        <a:rPr lang="fa-IR" sz="1200" b="1" dirty="0">
                          <a:cs typeface="B Nazanin" pitchFamily="2" charset="-78"/>
                        </a:rPr>
                        <a:t>25</a:t>
                      </a:r>
                      <a:endParaRPr lang="en-US" sz="1200" b="1" dirty="0">
                        <a:latin typeface="Calibri"/>
                        <a:ea typeface="Times New Roman"/>
                        <a:cs typeface="B Nazanin" pitchFamily="2" charset="-78"/>
                      </a:endParaRPr>
                    </a:p>
                  </a:txBody>
                  <a:tcPr marL="41889" marR="41889" marT="0" marB="0" anchor="ctr">
                    <a:solidFill>
                      <a:srgbClr val="FFFF66"/>
                    </a:solidFill>
                  </a:tcPr>
                </a:tc>
              </a:tr>
              <a:tr h="213947">
                <a:tc>
                  <a:txBody>
                    <a:bodyPr/>
                    <a:lstStyle/>
                    <a:p>
                      <a:pPr marL="0" marR="0" algn="l" rtl="0">
                        <a:lnSpc>
                          <a:spcPct val="115000"/>
                        </a:lnSpc>
                        <a:spcBef>
                          <a:spcPts val="0"/>
                        </a:spcBef>
                        <a:spcAft>
                          <a:spcPts val="0"/>
                        </a:spcAft>
                      </a:pPr>
                      <a:r>
                        <a:rPr lang="fa-IR" sz="1400" b="1" dirty="0">
                          <a:cs typeface="B Nazanin" pitchFamily="2" charset="-78"/>
                        </a:rPr>
                        <a:t>کلیرانس کلیه</a:t>
                      </a:r>
                      <a:r>
                        <a:rPr lang="en-US" sz="1400" b="1" dirty="0">
                          <a:cs typeface="B Nazanin" pitchFamily="2" charset="-78"/>
                        </a:rPr>
                        <a:t>&lt;= </a:t>
                      </a:r>
                      <a:r>
                        <a:rPr lang="fa-IR" sz="1400" b="1" dirty="0">
                          <a:cs typeface="B Nazanin" pitchFamily="2" charset="-78"/>
                        </a:rPr>
                        <a:t>60</a:t>
                      </a:r>
                      <a:endParaRPr lang="en-US" sz="14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a:cs typeface="B Nazanin" pitchFamily="2" charset="-78"/>
                        </a:rPr>
                        <a:t>81</a:t>
                      </a: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a:cs typeface="B Nazanin" pitchFamily="2" charset="-78"/>
                        </a:rPr>
                        <a:t>22</a:t>
                      </a:r>
                      <a:r>
                        <a:rPr lang="en-US" sz="1200" b="1">
                          <a:cs typeface="B Nazanin" pitchFamily="2" charset="-78"/>
                        </a:rPr>
                        <a:t>/</a:t>
                      </a:r>
                      <a:r>
                        <a:rPr lang="fa-IR" sz="1200" b="1">
                          <a:cs typeface="B Nazanin" pitchFamily="2" charset="-78"/>
                        </a:rPr>
                        <a:t>85</a:t>
                      </a: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a:cs typeface="B Nazanin" pitchFamily="2" charset="-78"/>
                        </a:rPr>
                        <a:t>18</a:t>
                      </a:r>
                      <a:r>
                        <a:rPr lang="en-US" sz="1200" b="1">
                          <a:cs typeface="B Nazanin" pitchFamily="2" charset="-78"/>
                        </a:rPr>
                        <a:t>/</a:t>
                      </a:r>
                      <a:r>
                        <a:rPr lang="fa-IR" sz="1200" b="1">
                          <a:cs typeface="B Nazanin" pitchFamily="2" charset="-78"/>
                        </a:rPr>
                        <a:t>38</a:t>
                      </a:r>
                      <a:r>
                        <a:rPr lang="en-US" sz="1200" b="1">
                          <a:cs typeface="B Nazanin" pitchFamily="2" charset="-78"/>
                        </a:rPr>
                        <a:t>-</a:t>
                      </a:r>
                      <a:r>
                        <a:rPr lang="fa-IR" sz="1200" b="1">
                          <a:cs typeface="B Nazanin" pitchFamily="2" charset="-78"/>
                        </a:rPr>
                        <a:t>28</a:t>
                      </a:r>
                      <a:r>
                        <a:rPr lang="en-US" sz="1200" b="1">
                          <a:cs typeface="B Nazanin" pitchFamily="2" charset="-78"/>
                        </a:rPr>
                        <a:t>/</a:t>
                      </a:r>
                      <a:r>
                        <a:rPr lang="fa-IR" sz="1200" b="1">
                          <a:cs typeface="B Nazanin" pitchFamily="2" charset="-78"/>
                        </a:rPr>
                        <a:t>41</a:t>
                      </a: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a:cs typeface="B Nazanin" pitchFamily="2" charset="-78"/>
                        </a:rPr>
                        <a:t>91</a:t>
                      </a: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a:cs typeface="B Nazanin" pitchFamily="2" charset="-78"/>
                        </a:rPr>
                        <a:t>10</a:t>
                      </a:r>
                      <a:r>
                        <a:rPr lang="en-US" sz="1200" b="1">
                          <a:cs typeface="B Nazanin" pitchFamily="2" charset="-78"/>
                        </a:rPr>
                        <a:t>/</a:t>
                      </a:r>
                      <a:r>
                        <a:rPr lang="fa-IR" sz="1200" b="1">
                          <a:cs typeface="B Nazanin" pitchFamily="2" charset="-78"/>
                        </a:rPr>
                        <a:t>34</a:t>
                      </a: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a:cs typeface="B Nazanin" pitchFamily="2" charset="-78"/>
                        </a:rPr>
                        <a:t>8</a:t>
                      </a:r>
                      <a:r>
                        <a:rPr lang="en-US" sz="1200" b="1">
                          <a:cs typeface="B Nazanin" pitchFamily="2" charset="-78"/>
                        </a:rPr>
                        <a:t>/</a:t>
                      </a:r>
                      <a:r>
                        <a:rPr lang="fa-IR" sz="1200" b="1">
                          <a:cs typeface="B Nazanin" pitchFamily="2" charset="-78"/>
                        </a:rPr>
                        <a:t>42</a:t>
                      </a:r>
                      <a:r>
                        <a:rPr lang="en-US" sz="1200" b="1">
                          <a:cs typeface="B Nazanin" pitchFamily="2" charset="-78"/>
                        </a:rPr>
                        <a:t>-</a:t>
                      </a:r>
                      <a:r>
                        <a:rPr lang="fa-IR" sz="1200" b="1">
                          <a:cs typeface="B Nazanin" pitchFamily="2" charset="-78"/>
                        </a:rPr>
                        <a:t>12</a:t>
                      </a:r>
                      <a:r>
                        <a:rPr lang="en-US" sz="1200" b="1">
                          <a:cs typeface="B Nazanin" pitchFamily="2" charset="-78"/>
                        </a:rPr>
                        <a:t>/</a:t>
                      </a:r>
                      <a:r>
                        <a:rPr lang="fa-IR" sz="1200" b="1">
                          <a:cs typeface="B Nazanin" pitchFamily="2" charset="-78"/>
                        </a:rPr>
                        <a:t>71</a:t>
                      </a: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2</a:t>
                      </a:r>
                      <a:r>
                        <a:rPr lang="en-US" sz="1200" b="1" dirty="0">
                          <a:cs typeface="B Nazanin" pitchFamily="2" charset="-78"/>
                        </a:rPr>
                        <a:t>/</a:t>
                      </a:r>
                      <a:r>
                        <a:rPr lang="fa-IR" sz="1200" b="1" dirty="0">
                          <a:cs typeface="B Nazanin" pitchFamily="2" charset="-78"/>
                        </a:rPr>
                        <a:t>20</a:t>
                      </a:r>
                      <a:endParaRPr lang="en-US" sz="12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1</a:t>
                      </a:r>
                      <a:r>
                        <a:rPr lang="en-US" sz="1200" b="1" dirty="0">
                          <a:cs typeface="B Nazanin" pitchFamily="2" charset="-78"/>
                        </a:rPr>
                        <a:t>/</a:t>
                      </a:r>
                      <a:r>
                        <a:rPr lang="fa-IR" sz="1200" b="1" dirty="0">
                          <a:cs typeface="B Nazanin" pitchFamily="2" charset="-78"/>
                        </a:rPr>
                        <a:t>66</a:t>
                      </a:r>
                      <a:r>
                        <a:rPr lang="en-US" sz="1200" b="1" dirty="0">
                          <a:cs typeface="B Nazanin" pitchFamily="2" charset="-78"/>
                        </a:rPr>
                        <a:t>-</a:t>
                      </a:r>
                      <a:r>
                        <a:rPr lang="fa-IR" sz="1200" b="1" dirty="0">
                          <a:cs typeface="B Nazanin" pitchFamily="2" charset="-78"/>
                        </a:rPr>
                        <a:t>3</a:t>
                      </a:r>
                      <a:r>
                        <a:rPr lang="en-US" sz="1200" b="1" dirty="0">
                          <a:cs typeface="B Nazanin" pitchFamily="2" charset="-78"/>
                        </a:rPr>
                        <a:t>/</a:t>
                      </a:r>
                      <a:r>
                        <a:rPr lang="fa-IR" sz="1200" b="1" dirty="0">
                          <a:cs typeface="B Nazanin" pitchFamily="2" charset="-78"/>
                        </a:rPr>
                        <a:t>03</a:t>
                      </a:r>
                      <a:endParaRPr lang="en-US" sz="1200" b="1" dirty="0">
                        <a:latin typeface="Calibri"/>
                        <a:ea typeface="Times New Roman"/>
                        <a:cs typeface="B Nazanin" pitchFamily="2" charset="-78"/>
                      </a:endParaRPr>
                    </a:p>
                  </a:txBody>
                  <a:tcPr marL="41889" marR="41889" marT="0" marB="0" anchor="ctr">
                    <a:solidFill>
                      <a:srgbClr val="FFFF66"/>
                    </a:solidFill>
                  </a:tcPr>
                </a:tc>
              </a:tr>
              <a:tr h="46882">
                <a:tc>
                  <a:txBody>
                    <a:bodyPr/>
                    <a:lstStyle/>
                    <a:p>
                      <a:pPr marL="0" marR="0" algn="l" rtl="0">
                        <a:lnSpc>
                          <a:spcPct val="115000"/>
                        </a:lnSpc>
                        <a:spcBef>
                          <a:spcPts val="0"/>
                        </a:spcBef>
                        <a:spcAft>
                          <a:spcPts val="0"/>
                        </a:spcAft>
                      </a:pPr>
                      <a:r>
                        <a:rPr lang="fa-IR" sz="1400" b="1">
                          <a:cs typeface="B Nazanin" pitchFamily="2" charset="-78"/>
                        </a:rPr>
                        <a:t>سیگار</a:t>
                      </a:r>
                      <a:endParaRPr lang="en-US" sz="14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a:cs typeface="B Nazanin" pitchFamily="2" charset="-78"/>
                        </a:rPr>
                        <a:t>62</a:t>
                      </a: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a:cs typeface="B Nazanin" pitchFamily="2" charset="-78"/>
                        </a:rPr>
                        <a:t>17</a:t>
                      </a:r>
                      <a:r>
                        <a:rPr lang="en-US" sz="1200" b="1">
                          <a:cs typeface="B Nazanin" pitchFamily="2" charset="-78"/>
                        </a:rPr>
                        <a:t>/</a:t>
                      </a:r>
                      <a:r>
                        <a:rPr lang="fa-IR" sz="1200" b="1">
                          <a:cs typeface="B Nazanin" pitchFamily="2" charset="-78"/>
                        </a:rPr>
                        <a:t>20</a:t>
                      </a: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a:cs typeface="B Nazanin" pitchFamily="2" charset="-78"/>
                        </a:rPr>
                        <a:t>13</a:t>
                      </a:r>
                      <a:r>
                        <a:rPr lang="en-US" sz="1200" b="1">
                          <a:cs typeface="B Nazanin" pitchFamily="2" charset="-78"/>
                        </a:rPr>
                        <a:t>/</a:t>
                      </a:r>
                      <a:r>
                        <a:rPr lang="fa-IR" sz="1200" b="1">
                          <a:cs typeface="B Nazanin" pitchFamily="2" charset="-78"/>
                        </a:rPr>
                        <a:t>41</a:t>
                      </a:r>
                      <a:r>
                        <a:rPr lang="en-US" sz="1200" b="1">
                          <a:cs typeface="B Nazanin" pitchFamily="2" charset="-78"/>
                        </a:rPr>
                        <a:t>-</a:t>
                      </a:r>
                      <a:r>
                        <a:rPr lang="fa-IR" sz="1200" b="1">
                          <a:cs typeface="B Nazanin" pitchFamily="2" charset="-78"/>
                        </a:rPr>
                        <a:t>22</a:t>
                      </a:r>
                      <a:r>
                        <a:rPr lang="en-US" sz="1200" b="1">
                          <a:cs typeface="B Nazanin" pitchFamily="2" charset="-78"/>
                        </a:rPr>
                        <a:t>/</a:t>
                      </a:r>
                      <a:r>
                        <a:rPr lang="fa-IR" sz="1200" b="1">
                          <a:cs typeface="B Nazanin" pitchFamily="2" charset="-78"/>
                        </a:rPr>
                        <a:t>06</a:t>
                      </a: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a:cs typeface="B Nazanin" pitchFamily="2" charset="-78"/>
                        </a:rPr>
                        <a:t>110</a:t>
                      </a: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a:cs typeface="B Nazanin" pitchFamily="2" charset="-78"/>
                        </a:rPr>
                        <a:t>12</a:t>
                      </a:r>
                      <a:r>
                        <a:rPr lang="en-US" sz="1200" b="1">
                          <a:cs typeface="B Nazanin" pitchFamily="2" charset="-78"/>
                        </a:rPr>
                        <a:t>/</a:t>
                      </a:r>
                      <a:r>
                        <a:rPr lang="fa-IR" sz="1200" b="1">
                          <a:cs typeface="B Nazanin" pitchFamily="2" charset="-78"/>
                        </a:rPr>
                        <a:t>59</a:t>
                      </a: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a:cs typeface="B Nazanin" pitchFamily="2" charset="-78"/>
                        </a:rPr>
                        <a:t>10</a:t>
                      </a:r>
                      <a:r>
                        <a:rPr lang="en-US" sz="1200" b="1">
                          <a:cs typeface="B Nazanin" pitchFamily="2" charset="-78"/>
                        </a:rPr>
                        <a:t>/</a:t>
                      </a:r>
                      <a:r>
                        <a:rPr lang="fa-IR" sz="1200" b="1">
                          <a:cs typeface="B Nazanin" pitchFamily="2" charset="-78"/>
                        </a:rPr>
                        <a:t>44</a:t>
                      </a:r>
                      <a:r>
                        <a:rPr lang="en-US" sz="1200" b="1">
                          <a:cs typeface="B Nazanin" pitchFamily="2" charset="-78"/>
                        </a:rPr>
                        <a:t>-</a:t>
                      </a:r>
                      <a:r>
                        <a:rPr lang="fa-IR" sz="1200" b="1">
                          <a:cs typeface="B Nazanin" pitchFamily="2" charset="-78"/>
                        </a:rPr>
                        <a:t>15</a:t>
                      </a:r>
                      <a:r>
                        <a:rPr lang="en-US" sz="1200" b="1">
                          <a:cs typeface="B Nazanin" pitchFamily="2" charset="-78"/>
                        </a:rPr>
                        <a:t>/</a:t>
                      </a:r>
                      <a:r>
                        <a:rPr lang="fa-IR" sz="1200" b="1">
                          <a:cs typeface="B Nazanin" pitchFamily="2" charset="-78"/>
                        </a:rPr>
                        <a:t>18</a:t>
                      </a: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a:cs typeface="B Nazanin" pitchFamily="2" charset="-78"/>
                        </a:rPr>
                        <a:t>1</a:t>
                      </a:r>
                      <a:r>
                        <a:rPr lang="en-US" sz="1200" b="1">
                          <a:cs typeface="B Nazanin" pitchFamily="2" charset="-78"/>
                        </a:rPr>
                        <a:t>/</a:t>
                      </a:r>
                      <a:r>
                        <a:rPr lang="fa-IR" sz="1200" b="1">
                          <a:cs typeface="B Nazanin" pitchFamily="2" charset="-78"/>
                        </a:rPr>
                        <a:t>40</a:t>
                      </a:r>
                      <a:endParaRPr lang="en-US" sz="1200" b="1">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1</a:t>
                      </a:r>
                      <a:r>
                        <a:rPr lang="en-US" sz="1200" b="1" dirty="0">
                          <a:cs typeface="B Nazanin" pitchFamily="2" charset="-78"/>
                        </a:rPr>
                        <a:t>/</a:t>
                      </a:r>
                      <a:r>
                        <a:rPr lang="fa-IR" sz="1200" b="1" dirty="0">
                          <a:cs typeface="B Nazanin" pitchFamily="2" charset="-78"/>
                        </a:rPr>
                        <a:t>09</a:t>
                      </a:r>
                      <a:r>
                        <a:rPr lang="en-US" sz="1200" b="1" dirty="0">
                          <a:cs typeface="B Nazanin" pitchFamily="2" charset="-78"/>
                        </a:rPr>
                        <a:t>-</a:t>
                      </a:r>
                      <a:r>
                        <a:rPr lang="fa-IR" sz="1200" b="1" dirty="0">
                          <a:cs typeface="B Nazanin" pitchFamily="2" charset="-78"/>
                        </a:rPr>
                        <a:t>2</a:t>
                      </a:r>
                      <a:r>
                        <a:rPr lang="en-US" sz="1200" b="1" dirty="0">
                          <a:cs typeface="B Nazanin" pitchFamily="2" charset="-78"/>
                        </a:rPr>
                        <a:t>/</a:t>
                      </a:r>
                      <a:r>
                        <a:rPr lang="fa-IR" sz="1200" b="1" dirty="0">
                          <a:cs typeface="B Nazanin" pitchFamily="2" charset="-78"/>
                        </a:rPr>
                        <a:t>06</a:t>
                      </a:r>
                      <a:endParaRPr lang="en-US" sz="1200" b="1" dirty="0">
                        <a:latin typeface="Calibri"/>
                        <a:ea typeface="Times New Roman"/>
                        <a:cs typeface="B Nazanin" pitchFamily="2" charset="-78"/>
                      </a:endParaRPr>
                    </a:p>
                  </a:txBody>
                  <a:tcPr marL="41889" marR="41889" marT="0" marB="0" anchor="ctr">
                    <a:solidFill>
                      <a:srgbClr val="FFFF66"/>
                    </a:solidFill>
                  </a:tcPr>
                </a:tc>
              </a:tr>
              <a:tr h="213947">
                <a:tc>
                  <a:txBody>
                    <a:bodyPr/>
                    <a:lstStyle/>
                    <a:p>
                      <a:pPr marL="0" marR="0" algn="l" rtl="0">
                        <a:lnSpc>
                          <a:spcPct val="115000"/>
                        </a:lnSpc>
                        <a:spcBef>
                          <a:spcPts val="0"/>
                        </a:spcBef>
                        <a:spcAft>
                          <a:spcPts val="0"/>
                        </a:spcAft>
                      </a:pPr>
                      <a:r>
                        <a:rPr lang="fa-IR" sz="1400" b="1" dirty="0">
                          <a:cs typeface="B Nazanin" pitchFamily="2" charset="-78"/>
                        </a:rPr>
                        <a:t>دیابت شناخته شده</a:t>
                      </a:r>
                      <a:r>
                        <a:rPr lang="fa-IR" sz="1400" b="1" baseline="30000" dirty="0">
                          <a:cs typeface="B Nazanin" pitchFamily="2" charset="-78"/>
                        </a:rPr>
                        <a:t>9</a:t>
                      </a:r>
                      <a:endParaRPr lang="en-US" sz="14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122</a:t>
                      </a:r>
                      <a:endParaRPr lang="en-US" sz="12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16</a:t>
                      </a:r>
                      <a:r>
                        <a:rPr lang="en-US" sz="1200" b="1" dirty="0">
                          <a:cs typeface="B Nazanin" pitchFamily="2" charset="-78"/>
                        </a:rPr>
                        <a:t>/</a:t>
                      </a:r>
                      <a:r>
                        <a:rPr lang="fa-IR" sz="1200" b="1" dirty="0">
                          <a:cs typeface="B Nazanin" pitchFamily="2" charset="-78"/>
                        </a:rPr>
                        <a:t>06</a:t>
                      </a:r>
                      <a:endParaRPr lang="en-US" sz="12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13</a:t>
                      </a:r>
                      <a:r>
                        <a:rPr lang="en-US" sz="1200" b="1" dirty="0">
                          <a:cs typeface="B Nazanin" pitchFamily="2" charset="-78"/>
                        </a:rPr>
                        <a:t>/</a:t>
                      </a:r>
                      <a:r>
                        <a:rPr lang="fa-IR" sz="1200" b="1" dirty="0">
                          <a:cs typeface="B Nazanin" pitchFamily="2" charset="-78"/>
                        </a:rPr>
                        <a:t>45</a:t>
                      </a:r>
                      <a:r>
                        <a:rPr lang="en-US" sz="1200" b="1" dirty="0">
                          <a:cs typeface="B Nazanin" pitchFamily="2" charset="-78"/>
                        </a:rPr>
                        <a:t>-</a:t>
                      </a:r>
                      <a:r>
                        <a:rPr lang="fa-IR" sz="1200" b="1" dirty="0">
                          <a:cs typeface="B Nazanin" pitchFamily="2" charset="-78"/>
                        </a:rPr>
                        <a:t>19</a:t>
                      </a:r>
                      <a:r>
                        <a:rPr lang="en-US" sz="1200" b="1" dirty="0">
                          <a:cs typeface="B Nazanin" pitchFamily="2" charset="-78"/>
                        </a:rPr>
                        <a:t>/</a:t>
                      </a:r>
                      <a:r>
                        <a:rPr lang="fa-IR" sz="1200" b="1" dirty="0">
                          <a:cs typeface="B Nazanin" pitchFamily="2" charset="-78"/>
                        </a:rPr>
                        <a:t>18</a:t>
                      </a:r>
                      <a:endParaRPr lang="en-US" sz="12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50</a:t>
                      </a:r>
                      <a:endParaRPr lang="en-US" sz="12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10</a:t>
                      </a:r>
                      <a:r>
                        <a:rPr lang="en-US" sz="1200" b="1" dirty="0">
                          <a:cs typeface="B Nazanin" pitchFamily="2" charset="-78"/>
                        </a:rPr>
                        <a:t>/</a:t>
                      </a:r>
                      <a:r>
                        <a:rPr lang="fa-IR" sz="1200" b="1" dirty="0">
                          <a:cs typeface="B Nazanin" pitchFamily="2" charset="-78"/>
                        </a:rPr>
                        <a:t>54</a:t>
                      </a:r>
                      <a:endParaRPr lang="en-US" sz="12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7</a:t>
                      </a:r>
                      <a:r>
                        <a:rPr lang="en-US" sz="1200" b="1" dirty="0">
                          <a:cs typeface="B Nazanin" pitchFamily="2" charset="-78"/>
                        </a:rPr>
                        <a:t>/</a:t>
                      </a:r>
                      <a:r>
                        <a:rPr lang="fa-IR" sz="1200" b="1" dirty="0">
                          <a:cs typeface="B Nazanin" pitchFamily="2" charset="-78"/>
                        </a:rPr>
                        <a:t>99</a:t>
                      </a:r>
                      <a:r>
                        <a:rPr lang="en-US" sz="1200" b="1" dirty="0">
                          <a:cs typeface="B Nazanin" pitchFamily="2" charset="-78"/>
                        </a:rPr>
                        <a:t>-</a:t>
                      </a:r>
                      <a:r>
                        <a:rPr lang="fa-IR" sz="1200" b="1" dirty="0">
                          <a:cs typeface="B Nazanin" pitchFamily="2" charset="-78"/>
                        </a:rPr>
                        <a:t>13</a:t>
                      </a:r>
                      <a:r>
                        <a:rPr lang="en-US" sz="1200" b="1" dirty="0">
                          <a:cs typeface="B Nazanin" pitchFamily="2" charset="-78"/>
                        </a:rPr>
                        <a:t>/</a:t>
                      </a:r>
                      <a:r>
                        <a:rPr lang="fa-IR" sz="1200" b="1" dirty="0">
                          <a:cs typeface="B Nazanin" pitchFamily="2" charset="-78"/>
                        </a:rPr>
                        <a:t>91</a:t>
                      </a:r>
                      <a:endParaRPr lang="en-US" sz="12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1</a:t>
                      </a:r>
                      <a:r>
                        <a:rPr lang="en-US" sz="1200" b="1" dirty="0">
                          <a:cs typeface="B Nazanin" pitchFamily="2" charset="-78"/>
                        </a:rPr>
                        <a:t>/</a:t>
                      </a:r>
                      <a:r>
                        <a:rPr lang="fa-IR" sz="1200" b="1" dirty="0">
                          <a:cs typeface="B Nazanin" pitchFamily="2" charset="-78"/>
                        </a:rPr>
                        <a:t>52</a:t>
                      </a:r>
                      <a:endParaRPr lang="en-US" sz="1200" b="1" dirty="0">
                        <a:latin typeface="Calibri"/>
                        <a:ea typeface="Times New Roman"/>
                        <a:cs typeface="B Nazanin" pitchFamily="2" charset="-78"/>
                      </a:endParaRPr>
                    </a:p>
                  </a:txBody>
                  <a:tcPr marL="41889" marR="41889" marT="0" marB="0" anchor="ctr">
                    <a:solidFill>
                      <a:srgbClr val="FFFF66"/>
                    </a:solidFill>
                  </a:tcPr>
                </a:tc>
                <a:tc>
                  <a:txBody>
                    <a:bodyPr/>
                    <a:lstStyle/>
                    <a:p>
                      <a:pPr marL="0" marR="0" algn="ctr" rtl="0">
                        <a:lnSpc>
                          <a:spcPct val="115000"/>
                        </a:lnSpc>
                        <a:spcBef>
                          <a:spcPts val="0"/>
                        </a:spcBef>
                        <a:spcAft>
                          <a:spcPts val="0"/>
                        </a:spcAft>
                      </a:pPr>
                      <a:r>
                        <a:rPr lang="fa-IR" sz="1200" b="1" dirty="0">
                          <a:cs typeface="B Nazanin" pitchFamily="2" charset="-78"/>
                        </a:rPr>
                        <a:t>1</a:t>
                      </a:r>
                      <a:r>
                        <a:rPr lang="en-US" sz="1200" b="1" dirty="0">
                          <a:cs typeface="B Nazanin" pitchFamily="2" charset="-78"/>
                        </a:rPr>
                        <a:t>/</a:t>
                      </a:r>
                      <a:r>
                        <a:rPr lang="fa-IR" sz="1200" b="1" dirty="0">
                          <a:cs typeface="B Nazanin" pitchFamily="2" charset="-78"/>
                        </a:rPr>
                        <a:t>11</a:t>
                      </a:r>
                      <a:r>
                        <a:rPr lang="en-US" sz="1200" b="1" dirty="0">
                          <a:cs typeface="B Nazanin" pitchFamily="2" charset="-78"/>
                        </a:rPr>
                        <a:t>-</a:t>
                      </a:r>
                      <a:r>
                        <a:rPr lang="fa-IR" sz="1200" b="1" dirty="0">
                          <a:cs typeface="B Nazanin" pitchFamily="2" charset="-78"/>
                        </a:rPr>
                        <a:t>2</a:t>
                      </a:r>
                      <a:r>
                        <a:rPr lang="en-US" sz="1200" b="1" dirty="0">
                          <a:cs typeface="B Nazanin" pitchFamily="2" charset="-78"/>
                        </a:rPr>
                        <a:t>/</a:t>
                      </a:r>
                      <a:r>
                        <a:rPr lang="fa-IR" sz="1200" b="1" dirty="0">
                          <a:cs typeface="B Nazanin" pitchFamily="2" charset="-78"/>
                        </a:rPr>
                        <a:t>15</a:t>
                      </a:r>
                      <a:endParaRPr lang="en-US" sz="1200" b="1" dirty="0">
                        <a:latin typeface="Calibri"/>
                        <a:ea typeface="Times New Roman"/>
                        <a:cs typeface="B Nazanin" pitchFamily="2" charset="-78"/>
                      </a:endParaRPr>
                    </a:p>
                  </a:txBody>
                  <a:tcPr marL="41889" marR="41889" marT="0" marB="0" anchor="ctr">
                    <a:solidFill>
                      <a:srgbClr val="FFFF66"/>
                    </a:solidFill>
                  </a:tcPr>
                </a:tc>
              </a:tr>
            </a:tbl>
          </a:graphicData>
        </a:graphic>
      </p:graphicFrame>
    </p:spTree>
    <p:extLst>
      <p:ext uri="{BB962C8B-B14F-4D97-AF65-F5344CB8AC3E}">
        <p14:creationId xmlns="" xmlns:p14="http://schemas.microsoft.com/office/powerpoint/2010/main" val="30053426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30E3189-A26B-47E6-88FA-F0598B934182}" type="slidenum">
              <a:rPr lang="en-US" smtClean="0">
                <a:solidFill>
                  <a:prstClr val="black">
                    <a:tint val="75000"/>
                  </a:prstClr>
                </a:solidFill>
              </a:rPr>
              <a:pPr/>
              <a:t>32</a:t>
            </a:fld>
            <a:endParaRPr lang="en-US">
              <a:solidFill>
                <a:prstClr val="black">
                  <a:tint val="75000"/>
                </a:prstClr>
              </a:solidFill>
            </a:endParaRPr>
          </a:p>
        </p:txBody>
      </p:sp>
      <p:sp useBgFill="1">
        <p:nvSpPr>
          <p:cNvPr id="8" name="Title 3"/>
          <p:cNvSpPr>
            <a:spLocks noGrp="1"/>
          </p:cNvSpPr>
          <p:nvPr>
            <p:ph type="title"/>
          </p:nvPr>
        </p:nvSpPr>
        <p:spPr>
          <a:xfrm>
            <a:off x="1219200" y="304800"/>
            <a:ext cx="7467600" cy="685800"/>
          </a:xfrm>
          <a:effectLst>
            <a:outerShdw blurRad="50800" dist="50800" dir="5400000" algn="ctr" rotWithShape="0">
              <a:srgbClr val="C00000"/>
            </a:outerShdw>
          </a:effectLst>
        </p:spPr>
        <p:txBody>
          <a:bodyPr>
            <a:noAutofit/>
          </a:bodyPr>
          <a:lstStyle/>
          <a:p>
            <a:pPr algn="ctr"/>
            <a:r>
              <a:rPr lang="fa-IR" sz="1600" b="1" dirty="0" smtClean="0">
                <a:solidFill>
                  <a:srgbClr val="C00000"/>
                </a:solidFill>
                <a:effectLst/>
                <a:cs typeface="B Titr" pitchFamily="2" charset="-78"/>
              </a:rPr>
              <a:t>جدول 5:  نسبت مخاطره تعدیل شده و خطر منتسب جمعیتی برای فاکتورهای خطر در ایجاد بیماری های قلبی عروقی در بیماران دیابتی (تعدیل شده با سن و جنس).</a:t>
            </a:r>
          </a:p>
        </p:txBody>
      </p:sp>
      <p:graphicFrame>
        <p:nvGraphicFramePr>
          <p:cNvPr id="4" name="Table 3"/>
          <p:cNvGraphicFramePr>
            <a:graphicFrameLocks noGrp="1"/>
          </p:cNvGraphicFramePr>
          <p:nvPr/>
        </p:nvGraphicFramePr>
        <p:xfrm>
          <a:off x="914400" y="1264920"/>
          <a:ext cx="8077200" cy="4846320"/>
        </p:xfrm>
        <a:graphic>
          <a:graphicData uri="http://schemas.openxmlformats.org/drawingml/2006/table">
            <a:tbl>
              <a:tblPr>
                <a:effectLst>
                  <a:outerShdw blurRad="50800" dist="38100" dir="8100000" algn="tr" rotWithShape="0">
                    <a:prstClr val="black">
                      <a:alpha val="40000"/>
                    </a:prstClr>
                  </a:outerShdw>
                </a:effectLst>
                <a:tableStyleId>{8799B23B-EC83-4686-B30A-512413B5E67A}</a:tableStyleId>
              </a:tblPr>
              <a:tblGrid>
                <a:gridCol w="1164982"/>
                <a:gridCol w="663819"/>
                <a:gridCol w="685800"/>
                <a:gridCol w="990600"/>
                <a:gridCol w="691777"/>
                <a:gridCol w="1187824"/>
                <a:gridCol w="711198"/>
                <a:gridCol w="1981200"/>
              </a:tblGrid>
              <a:tr h="778868">
                <a:tc>
                  <a:txBody>
                    <a:bodyPr/>
                    <a:lstStyle/>
                    <a:p>
                      <a:pPr marL="0" marR="0" algn="ctr" rtl="0">
                        <a:lnSpc>
                          <a:spcPct val="150000"/>
                        </a:lnSpc>
                        <a:spcBef>
                          <a:spcPts val="600"/>
                        </a:spcBef>
                        <a:spcAft>
                          <a:spcPts val="600"/>
                        </a:spcAft>
                      </a:pPr>
                      <a:r>
                        <a:rPr lang="en-US" sz="1600" b="1" i="0" dirty="0">
                          <a:cs typeface="B Nazanin" pitchFamily="2" charset="-78"/>
                        </a:rPr>
                        <a:t>CI</a:t>
                      </a:r>
                      <a:r>
                        <a:rPr lang="en-US" sz="1600" b="1" i="0" baseline="-25000" dirty="0">
                          <a:cs typeface="B Nazanin" pitchFamily="2" charset="-78"/>
                        </a:rPr>
                        <a:t>PAF</a:t>
                      </a:r>
                      <a:endParaRPr lang="en-US" sz="1600" b="1" i="0" dirty="0">
                        <a:latin typeface="Calibri"/>
                        <a:ea typeface="Times New Roman"/>
                        <a:cs typeface="B Nazanin" pitchFamily="2" charset="-78"/>
                      </a:endParaRPr>
                    </a:p>
                  </a:txBody>
                  <a:tcPr marL="54107" marR="54107" marT="0" marB="91440" anchor="ctr">
                    <a:solidFill>
                      <a:schemeClr val="accent2">
                        <a:lumMod val="40000"/>
                        <a:lumOff val="60000"/>
                      </a:schemeClr>
                    </a:solidFill>
                  </a:tcPr>
                </a:tc>
                <a:tc>
                  <a:txBody>
                    <a:bodyPr/>
                    <a:lstStyle/>
                    <a:p>
                      <a:pPr marL="0" marR="0" algn="ctr" rtl="0">
                        <a:lnSpc>
                          <a:spcPct val="150000"/>
                        </a:lnSpc>
                        <a:spcBef>
                          <a:spcPts val="600"/>
                        </a:spcBef>
                        <a:spcAft>
                          <a:spcPts val="600"/>
                        </a:spcAft>
                      </a:pPr>
                      <a:r>
                        <a:rPr lang="en-US" sz="1600" b="1" i="0" dirty="0">
                          <a:cs typeface="B Nazanin" pitchFamily="2" charset="-78"/>
                        </a:rPr>
                        <a:t>PAF</a:t>
                      </a:r>
                      <a:endParaRPr lang="en-US" sz="1600" b="1" i="0" dirty="0">
                        <a:latin typeface="Calibri"/>
                        <a:ea typeface="Times New Roman"/>
                        <a:cs typeface="B Nazanin" pitchFamily="2" charset="-78"/>
                      </a:endParaRPr>
                    </a:p>
                  </a:txBody>
                  <a:tcPr marL="54107" marR="54107" marT="0" marB="91440" anchor="ctr">
                    <a:solidFill>
                      <a:schemeClr val="accent2">
                        <a:lumMod val="40000"/>
                        <a:lumOff val="60000"/>
                      </a:schemeClr>
                    </a:solidFill>
                  </a:tcPr>
                </a:tc>
                <a:tc>
                  <a:txBody>
                    <a:bodyPr/>
                    <a:lstStyle/>
                    <a:p>
                      <a:pPr marL="0" marR="0" algn="ctr" rtl="0">
                        <a:lnSpc>
                          <a:spcPct val="150000"/>
                        </a:lnSpc>
                        <a:spcBef>
                          <a:spcPts val="600"/>
                        </a:spcBef>
                        <a:spcAft>
                          <a:spcPts val="600"/>
                        </a:spcAft>
                      </a:pPr>
                      <a:r>
                        <a:rPr lang="en-US" sz="1600" b="1" i="0" dirty="0">
                          <a:cs typeface="B Nazanin" pitchFamily="2" charset="-78"/>
                        </a:rPr>
                        <a:t>p-value</a:t>
                      </a:r>
                      <a:endParaRPr lang="en-US" sz="1600" b="1" i="0" dirty="0">
                        <a:latin typeface="Calibri"/>
                        <a:ea typeface="Times New Roman"/>
                        <a:cs typeface="B Nazanin" pitchFamily="2" charset="-78"/>
                      </a:endParaRPr>
                    </a:p>
                  </a:txBody>
                  <a:tcPr marL="54107" marR="54107" marT="0" marB="91440" anchor="ctr">
                    <a:solidFill>
                      <a:schemeClr val="accent2">
                        <a:lumMod val="40000"/>
                        <a:lumOff val="60000"/>
                      </a:schemeClr>
                    </a:solidFill>
                  </a:tcPr>
                </a:tc>
                <a:tc>
                  <a:txBody>
                    <a:bodyPr/>
                    <a:lstStyle/>
                    <a:p>
                      <a:pPr marL="0" marR="0" algn="ctr" rtl="0">
                        <a:lnSpc>
                          <a:spcPct val="150000"/>
                        </a:lnSpc>
                        <a:spcBef>
                          <a:spcPts val="600"/>
                        </a:spcBef>
                        <a:spcAft>
                          <a:spcPts val="600"/>
                        </a:spcAft>
                      </a:pPr>
                      <a:r>
                        <a:rPr lang="en-US" sz="1600" b="1" i="0" dirty="0" err="1" smtClean="0">
                          <a:cs typeface="B Nazanin" pitchFamily="2" charset="-78"/>
                        </a:rPr>
                        <a:t>CI</a:t>
                      </a:r>
                      <a:r>
                        <a:rPr lang="en-US" sz="1600" b="1" i="0" baseline="-25000" dirty="0" err="1" smtClean="0">
                          <a:cs typeface="B Nazanin" pitchFamily="2" charset="-78"/>
                        </a:rPr>
                        <a:t>hazard</a:t>
                      </a:r>
                      <a:r>
                        <a:rPr lang="en-US" sz="1600" b="1" i="0" baseline="-25000" dirty="0" smtClean="0">
                          <a:cs typeface="B Nazanin" pitchFamily="2" charset="-78"/>
                        </a:rPr>
                        <a:t> ratio</a:t>
                      </a:r>
                      <a:endParaRPr lang="en-US" sz="1600" b="1" i="0" dirty="0">
                        <a:latin typeface="Calibri"/>
                        <a:ea typeface="Times New Roman"/>
                        <a:cs typeface="B Nazanin" pitchFamily="2" charset="-78"/>
                      </a:endParaRPr>
                    </a:p>
                  </a:txBody>
                  <a:tcPr marL="54107" marR="54107" marT="0" marB="91440" anchor="ctr">
                    <a:solidFill>
                      <a:schemeClr val="accent2">
                        <a:lumMod val="40000"/>
                        <a:lumOff val="60000"/>
                      </a:schemeClr>
                    </a:solidFill>
                  </a:tcPr>
                </a:tc>
                <a:tc>
                  <a:txBody>
                    <a:bodyPr/>
                    <a:lstStyle/>
                    <a:p>
                      <a:pPr marL="0" marR="0" algn="ctr" rtl="0">
                        <a:lnSpc>
                          <a:spcPct val="150000"/>
                        </a:lnSpc>
                        <a:spcBef>
                          <a:spcPts val="600"/>
                        </a:spcBef>
                        <a:spcAft>
                          <a:spcPts val="600"/>
                        </a:spcAft>
                      </a:pPr>
                      <a:r>
                        <a:rPr lang="en-US" sz="1400" b="1" i="0" dirty="0">
                          <a:cs typeface="B Nazanin" pitchFamily="2" charset="-78"/>
                        </a:rPr>
                        <a:t>Hazard ratio</a:t>
                      </a:r>
                      <a:endParaRPr lang="en-US" sz="1400" b="1" i="0" dirty="0">
                        <a:latin typeface="Calibri"/>
                        <a:ea typeface="Times New Roman"/>
                        <a:cs typeface="B Nazanin" pitchFamily="2" charset="-78"/>
                      </a:endParaRPr>
                    </a:p>
                  </a:txBody>
                  <a:tcPr marL="54107" marR="54107" marT="0" marB="91440" anchor="ctr">
                    <a:solidFill>
                      <a:schemeClr val="accent2">
                        <a:lumMod val="40000"/>
                        <a:lumOff val="60000"/>
                      </a:schemeClr>
                    </a:solidFill>
                  </a:tcPr>
                </a:tc>
                <a:tc>
                  <a:txBody>
                    <a:bodyPr/>
                    <a:lstStyle/>
                    <a:p>
                      <a:pPr marL="0" marR="0" algn="ctr" rtl="0">
                        <a:lnSpc>
                          <a:spcPct val="150000"/>
                        </a:lnSpc>
                        <a:spcBef>
                          <a:spcPts val="600"/>
                        </a:spcBef>
                        <a:spcAft>
                          <a:spcPts val="600"/>
                        </a:spcAft>
                      </a:pPr>
                      <a:r>
                        <a:rPr lang="en-US" sz="1600" b="1" i="0" dirty="0" err="1">
                          <a:cs typeface="B Nazanin" pitchFamily="2" charset="-78"/>
                        </a:rPr>
                        <a:t>CI</a:t>
                      </a:r>
                      <a:r>
                        <a:rPr lang="en-US" sz="1600" b="1" i="0" baseline="-25000" dirty="0" err="1">
                          <a:cs typeface="B Nazanin" pitchFamily="2" charset="-78"/>
                        </a:rPr>
                        <a:t>Prevalence</a:t>
                      </a:r>
                      <a:endParaRPr lang="en-US" sz="1600" b="1" i="0" dirty="0">
                        <a:latin typeface="Calibri"/>
                        <a:ea typeface="Times New Roman"/>
                        <a:cs typeface="B Nazanin" pitchFamily="2" charset="-78"/>
                      </a:endParaRPr>
                    </a:p>
                  </a:txBody>
                  <a:tcPr marL="54107" marR="54107" marT="0" marB="91440" anchor="ctr">
                    <a:solidFill>
                      <a:schemeClr val="accent2">
                        <a:lumMod val="40000"/>
                        <a:lumOff val="60000"/>
                      </a:schemeClr>
                    </a:solidFill>
                  </a:tcPr>
                </a:tc>
                <a:tc>
                  <a:txBody>
                    <a:bodyPr/>
                    <a:lstStyle/>
                    <a:p>
                      <a:pPr marL="0" marR="0" algn="ctr" rtl="0">
                        <a:lnSpc>
                          <a:spcPct val="115000"/>
                        </a:lnSpc>
                        <a:spcBef>
                          <a:spcPts val="600"/>
                        </a:spcBef>
                        <a:spcAft>
                          <a:spcPts val="600"/>
                        </a:spcAft>
                      </a:pPr>
                      <a:r>
                        <a:rPr lang="en-US" sz="1600" b="1" i="0" dirty="0" smtClean="0">
                          <a:cs typeface="B Nazanin" pitchFamily="2" charset="-78"/>
                        </a:rPr>
                        <a:t>Prevalence</a:t>
                      </a:r>
                      <a:endParaRPr lang="en-US" sz="1600" b="1" i="0" dirty="0">
                        <a:latin typeface="Calibri"/>
                        <a:ea typeface="Times New Roman"/>
                        <a:cs typeface="B Nazanin" pitchFamily="2" charset="-78"/>
                      </a:endParaRPr>
                    </a:p>
                  </a:txBody>
                  <a:tcPr marL="54107" marR="54107" marT="0" marB="91440" anchor="ctr">
                    <a:solidFill>
                      <a:schemeClr val="accent2">
                        <a:lumMod val="40000"/>
                        <a:lumOff val="60000"/>
                      </a:schemeClr>
                    </a:solidFill>
                  </a:tcPr>
                </a:tc>
                <a:tc>
                  <a:txBody>
                    <a:bodyPr/>
                    <a:lstStyle/>
                    <a:p>
                      <a:pPr marL="0" marR="0" algn="l" rtl="0">
                        <a:lnSpc>
                          <a:spcPct val="115000"/>
                        </a:lnSpc>
                        <a:spcBef>
                          <a:spcPts val="600"/>
                        </a:spcBef>
                        <a:spcAft>
                          <a:spcPts val="600"/>
                        </a:spcAft>
                      </a:pPr>
                      <a:endParaRPr lang="en-US" sz="1800" b="1" i="0" dirty="0">
                        <a:latin typeface="Calibri"/>
                        <a:ea typeface="Times New Roman"/>
                        <a:cs typeface="B Nazanin" pitchFamily="2" charset="-78"/>
                      </a:endParaRPr>
                    </a:p>
                  </a:txBody>
                  <a:tcPr marL="54107" marR="54107" marT="0" marB="91440" anchor="ctr">
                    <a:solidFill>
                      <a:schemeClr val="accent2">
                        <a:lumMod val="40000"/>
                        <a:lumOff val="60000"/>
                      </a:schemeClr>
                    </a:solidFill>
                  </a:tcPr>
                </a:tc>
              </a:tr>
              <a:tr h="407978">
                <a:tc>
                  <a:txBody>
                    <a:bodyPr/>
                    <a:lstStyle/>
                    <a:p>
                      <a:pPr marL="0" marR="0" algn="ctr" rtl="0">
                        <a:lnSpc>
                          <a:spcPct val="150000"/>
                        </a:lnSpc>
                        <a:spcBef>
                          <a:spcPts val="600"/>
                        </a:spcBef>
                        <a:spcAft>
                          <a:spcPts val="600"/>
                        </a:spcAft>
                      </a:pPr>
                      <a:endParaRPr lang="fa-IR" sz="1600" b="1" i="0" dirty="0">
                        <a:latin typeface="+mn-lt"/>
                        <a:ea typeface="Times New Roman"/>
                        <a:cs typeface="B Nazanin" pitchFamily="2" charset="-78"/>
                      </a:endParaRPr>
                    </a:p>
                  </a:txBody>
                  <a:tcPr marL="54107" marR="54107" marT="0" marB="91440" anchor="ctr">
                    <a:solidFill>
                      <a:schemeClr val="bg1"/>
                    </a:solidFill>
                  </a:tcPr>
                </a:tc>
                <a:tc>
                  <a:txBody>
                    <a:bodyPr/>
                    <a:lstStyle/>
                    <a:p>
                      <a:pPr marL="0" marR="0" algn="ctr" rtl="0">
                        <a:lnSpc>
                          <a:spcPct val="150000"/>
                        </a:lnSpc>
                        <a:spcBef>
                          <a:spcPts val="600"/>
                        </a:spcBef>
                        <a:spcAft>
                          <a:spcPts val="600"/>
                        </a:spcAft>
                      </a:pPr>
                      <a:r>
                        <a:rPr lang="fa-IR" sz="1600" b="1" i="0">
                          <a:latin typeface="+mn-lt"/>
                          <a:cs typeface="B Nazanin" pitchFamily="2" charset="-78"/>
                        </a:rPr>
                        <a:t>-</a:t>
                      </a:r>
                      <a:endParaRPr lang="en-US" sz="1600" b="1" i="0">
                        <a:latin typeface="+mn-lt"/>
                        <a:ea typeface="Times New Roman"/>
                        <a:cs typeface="B Nazanin" pitchFamily="2" charset="-78"/>
                      </a:endParaRPr>
                    </a:p>
                  </a:txBody>
                  <a:tcPr marL="54107" marR="54107" marT="0" marB="91440" anchor="ctr">
                    <a:solidFill>
                      <a:schemeClr val="bg1"/>
                    </a:solidFill>
                  </a:tcPr>
                </a:tc>
                <a:tc>
                  <a:txBody>
                    <a:bodyPr/>
                    <a:lstStyle/>
                    <a:p>
                      <a:pPr marL="0" marR="0" algn="ctr" rtl="0">
                        <a:lnSpc>
                          <a:spcPct val="150000"/>
                        </a:lnSpc>
                        <a:spcBef>
                          <a:spcPts val="600"/>
                        </a:spcBef>
                        <a:spcAft>
                          <a:spcPts val="600"/>
                        </a:spcAft>
                      </a:pPr>
                      <a:r>
                        <a:rPr lang="en-US" sz="1600" b="1" i="0" dirty="0" smtClean="0">
                          <a:latin typeface="+mn-lt"/>
                          <a:ea typeface="Times New Roman"/>
                          <a:cs typeface="B Nazanin" pitchFamily="2" charset="-78"/>
                        </a:rPr>
                        <a:t>./…</a:t>
                      </a:r>
                      <a:endParaRPr lang="en-US" sz="1600" b="1" i="0" dirty="0">
                        <a:latin typeface="+mn-lt"/>
                        <a:ea typeface="Times New Roman"/>
                        <a:cs typeface="B Nazanin" pitchFamily="2" charset="-78"/>
                      </a:endParaRPr>
                    </a:p>
                  </a:txBody>
                  <a:tcPr marL="54107" marR="54107" marT="0" marB="91440" anchor="ctr">
                    <a:solidFill>
                      <a:schemeClr val="bg1"/>
                    </a:solidFill>
                  </a:tcPr>
                </a:tc>
                <a:tc>
                  <a:txBody>
                    <a:bodyPr/>
                    <a:lstStyle/>
                    <a:p>
                      <a:pPr marL="0" marR="0" lvl="0" indent="0" algn="ctr" defTabSz="914400" rtl="0" eaLnBrk="1" fontAlgn="auto" latinLnBrk="0" hangingPunct="1">
                        <a:lnSpc>
                          <a:spcPct val="150000"/>
                        </a:lnSpc>
                        <a:spcBef>
                          <a:spcPts val="600"/>
                        </a:spcBef>
                        <a:spcAft>
                          <a:spcPts val="600"/>
                        </a:spcAft>
                        <a:buClrTx/>
                        <a:buSzTx/>
                        <a:buFontTx/>
                        <a:buNone/>
                        <a:tabLst/>
                        <a:defRPr/>
                      </a:pPr>
                      <a:r>
                        <a:rPr kumimoji="0" lang="fa-IR" sz="1600" b="1" kern="1200" dirty="0" smtClean="0">
                          <a:solidFill>
                            <a:schemeClr val="tx1"/>
                          </a:solidFill>
                          <a:latin typeface="+mn-lt"/>
                          <a:ea typeface="+mn-ea"/>
                          <a:cs typeface="B Nazanin" pitchFamily="2" charset="-78"/>
                        </a:rPr>
                        <a:t>1/05-1/03</a:t>
                      </a:r>
                    </a:p>
                  </a:txBody>
                  <a:tcPr marL="54107" marR="54107" marT="0" marB="91440" anchor="ctr">
                    <a:solidFill>
                      <a:schemeClr val="bg1"/>
                    </a:solidFill>
                  </a:tcPr>
                </a:tc>
                <a:tc>
                  <a:txBody>
                    <a:bodyPr/>
                    <a:lstStyle/>
                    <a:p>
                      <a:pPr marL="0" marR="0" algn="ctr" rtl="0">
                        <a:lnSpc>
                          <a:spcPct val="150000"/>
                        </a:lnSpc>
                        <a:spcBef>
                          <a:spcPts val="600"/>
                        </a:spcBef>
                        <a:spcAft>
                          <a:spcPts val="600"/>
                        </a:spcAft>
                      </a:pPr>
                      <a:r>
                        <a:rPr lang="fa-IR" sz="1600" b="1" i="0" dirty="0" smtClean="0">
                          <a:latin typeface="+mn-lt"/>
                          <a:cs typeface="B Nazanin" pitchFamily="2" charset="-78"/>
                        </a:rPr>
                        <a:t>1/04</a:t>
                      </a:r>
                      <a:endParaRPr lang="en-US" sz="1600" b="1" i="0" dirty="0">
                        <a:latin typeface="+mn-lt"/>
                        <a:ea typeface="Times New Roman"/>
                        <a:cs typeface="B Nazanin" pitchFamily="2" charset="-78"/>
                      </a:endParaRPr>
                    </a:p>
                  </a:txBody>
                  <a:tcPr marL="54107" marR="54107" marT="0" marB="91440" anchor="ctr">
                    <a:solidFill>
                      <a:schemeClr val="bg1"/>
                    </a:solidFill>
                  </a:tcPr>
                </a:tc>
                <a:tc>
                  <a:txBody>
                    <a:bodyPr/>
                    <a:lstStyle/>
                    <a:p>
                      <a:pPr marL="0" marR="0" algn="ctr" rtl="0">
                        <a:lnSpc>
                          <a:spcPct val="150000"/>
                        </a:lnSpc>
                        <a:spcBef>
                          <a:spcPts val="600"/>
                        </a:spcBef>
                        <a:spcAft>
                          <a:spcPts val="600"/>
                        </a:spcAft>
                      </a:pPr>
                      <a:endParaRPr lang="fa-IR" sz="1600" b="1" i="0" dirty="0">
                        <a:latin typeface="+mn-lt"/>
                        <a:ea typeface="Times New Roman"/>
                        <a:cs typeface="B Nazanin" pitchFamily="2" charset="-78"/>
                      </a:endParaRPr>
                    </a:p>
                  </a:txBody>
                  <a:tcPr marL="54107" marR="54107" marT="0" marB="91440" anchor="ctr">
                    <a:solidFill>
                      <a:schemeClr val="bg1"/>
                    </a:solidFill>
                  </a:tcPr>
                </a:tc>
                <a:tc>
                  <a:txBody>
                    <a:bodyPr/>
                    <a:lstStyle/>
                    <a:p>
                      <a:pPr marL="0" marR="0" algn="ctr" rtl="0">
                        <a:lnSpc>
                          <a:spcPct val="150000"/>
                        </a:lnSpc>
                        <a:spcBef>
                          <a:spcPts val="600"/>
                        </a:spcBef>
                        <a:spcAft>
                          <a:spcPts val="600"/>
                        </a:spcAft>
                      </a:pPr>
                      <a:endParaRPr lang="fa-IR" sz="1600" b="1" i="0">
                        <a:latin typeface="+mn-lt"/>
                        <a:ea typeface="Times New Roman"/>
                        <a:cs typeface="B Nazanin" pitchFamily="2" charset="-78"/>
                      </a:endParaRPr>
                    </a:p>
                  </a:txBody>
                  <a:tcPr marL="54107" marR="54107" marT="0" marB="91440" anchor="ctr">
                    <a:solidFill>
                      <a:schemeClr val="bg1"/>
                    </a:solidFill>
                  </a:tcPr>
                </a:tc>
                <a:tc>
                  <a:txBody>
                    <a:bodyPr/>
                    <a:lstStyle/>
                    <a:p>
                      <a:pPr marL="0" marR="0" algn="ctr" rtl="0">
                        <a:lnSpc>
                          <a:spcPct val="150000"/>
                        </a:lnSpc>
                        <a:spcBef>
                          <a:spcPts val="600"/>
                        </a:spcBef>
                        <a:spcAft>
                          <a:spcPts val="0"/>
                        </a:spcAft>
                      </a:pPr>
                      <a:r>
                        <a:rPr lang="fa-IR" sz="1600" b="1" i="0" dirty="0">
                          <a:cs typeface="B Nazanin" pitchFamily="2" charset="-78"/>
                        </a:rPr>
                        <a:t>سن</a:t>
                      </a:r>
                      <a:endParaRPr lang="en-US" sz="1600" b="1" i="0" dirty="0">
                        <a:latin typeface="Calibri"/>
                        <a:ea typeface="Times New Roman"/>
                        <a:cs typeface="B Nazanin" pitchFamily="2" charset="-78"/>
                      </a:endParaRPr>
                    </a:p>
                  </a:txBody>
                  <a:tcPr marL="54107" marR="54107" marT="0" marB="91440" anchor="ctr">
                    <a:solidFill>
                      <a:schemeClr val="bg1"/>
                    </a:solidFill>
                  </a:tcPr>
                </a:tc>
              </a:tr>
              <a:tr h="453103">
                <a:tc>
                  <a:txBody>
                    <a:bodyPr/>
                    <a:lstStyle/>
                    <a:p>
                      <a:pPr marL="0" marR="0" algn="ctr" rtl="0">
                        <a:lnSpc>
                          <a:spcPct val="150000"/>
                        </a:lnSpc>
                        <a:spcBef>
                          <a:spcPts val="600"/>
                        </a:spcBef>
                        <a:spcAft>
                          <a:spcPts val="600"/>
                        </a:spcAft>
                      </a:pPr>
                      <a:endParaRPr lang="fa-IR" sz="1600" b="1" i="0" dirty="0">
                        <a:latin typeface="+mn-lt"/>
                        <a:ea typeface="Times New Roman"/>
                        <a:cs typeface="B Nazanin" pitchFamily="2" charset="-78"/>
                      </a:endParaRPr>
                    </a:p>
                  </a:txBody>
                  <a:tcPr marL="54107" marR="54107" marT="0" marB="91440" anchor="ctr">
                    <a:solidFill>
                      <a:schemeClr val="bg1"/>
                    </a:solidFill>
                  </a:tcPr>
                </a:tc>
                <a:tc>
                  <a:txBody>
                    <a:bodyPr/>
                    <a:lstStyle/>
                    <a:p>
                      <a:pPr marL="0" marR="0" algn="ctr" rtl="0">
                        <a:lnSpc>
                          <a:spcPct val="150000"/>
                        </a:lnSpc>
                        <a:spcBef>
                          <a:spcPts val="600"/>
                        </a:spcBef>
                        <a:spcAft>
                          <a:spcPts val="600"/>
                        </a:spcAft>
                      </a:pPr>
                      <a:r>
                        <a:rPr lang="fa-IR" sz="1600" b="1" i="0" dirty="0">
                          <a:latin typeface="+mn-lt"/>
                          <a:cs typeface="B Nazanin" pitchFamily="2" charset="-78"/>
                        </a:rPr>
                        <a:t>-</a:t>
                      </a:r>
                      <a:endParaRPr lang="en-US" sz="1600" b="1" i="0" dirty="0">
                        <a:latin typeface="+mn-lt"/>
                        <a:ea typeface="Times New Roman"/>
                        <a:cs typeface="B Nazanin" pitchFamily="2" charset="-78"/>
                      </a:endParaRPr>
                    </a:p>
                  </a:txBody>
                  <a:tcPr marL="54107" marR="54107" marT="0" marB="91440" anchor="ctr">
                    <a:solidFill>
                      <a:schemeClr val="bg1"/>
                    </a:solidFill>
                  </a:tcPr>
                </a:tc>
                <a:tc>
                  <a:txBody>
                    <a:bodyPr/>
                    <a:lstStyle/>
                    <a:p>
                      <a:pPr marL="0" marR="0" algn="ctr" rtl="0">
                        <a:lnSpc>
                          <a:spcPct val="150000"/>
                        </a:lnSpc>
                        <a:spcBef>
                          <a:spcPts val="600"/>
                        </a:spcBef>
                        <a:spcAft>
                          <a:spcPts val="600"/>
                        </a:spcAft>
                      </a:pPr>
                      <a:r>
                        <a:rPr lang="en-US" sz="1600" b="1" i="0" dirty="0" smtClean="0">
                          <a:latin typeface="+mn-lt"/>
                          <a:cs typeface="B Nazanin" pitchFamily="2" charset="-78"/>
                        </a:rPr>
                        <a:t>./…</a:t>
                      </a:r>
                      <a:endParaRPr lang="en-US" sz="1600" b="1" i="0" dirty="0">
                        <a:latin typeface="+mn-lt"/>
                        <a:ea typeface="Times New Roman"/>
                        <a:cs typeface="B Nazanin" pitchFamily="2" charset="-78"/>
                      </a:endParaRPr>
                    </a:p>
                  </a:txBody>
                  <a:tcPr marL="54107" marR="54107" marT="0" marB="91440" anchor="ctr">
                    <a:solidFill>
                      <a:schemeClr val="bg1"/>
                    </a:solidFill>
                  </a:tcPr>
                </a:tc>
                <a:tc>
                  <a:txBody>
                    <a:bodyPr/>
                    <a:lstStyle/>
                    <a:p>
                      <a:pPr marL="0" marR="0" algn="ctr" rtl="0">
                        <a:lnSpc>
                          <a:spcPct val="150000"/>
                        </a:lnSpc>
                        <a:spcBef>
                          <a:spcPts val="600"/>
                        </a:spcBef>
                        <a:spcAft>
                          <a:spcPts val="600"/>
                        </a:spcAft>
                      </a:pPr>
                      <a:r>
                        <a:rPr lang="fa-IR" sz="1600" b="1" i="0" dirty="0" smtClean="0">
                          <a:latin typeface="+mn-lt"/>
                          <a:ea typeface="Times New Roman"/>
                          <a:cs typeface="B Nazanin" pitchFamily="2" charset="-78"/>
                        </a:rPr>
                        <a:t>2/29-1/40</a:t>
                      </a:r>
                      <a:endParaRPr lang="fa-IR" sz="1600" b="1" i="0" dirty="0">
                        <a:latin typeface="+mn-lt"/>
                        <a:ea typeface="Times New Roman"/>
                        <a:cs typeface="B Nazanin" pitchFamily="2" charset="-78"/>
                      </a:endParaRPr>
                    </a:p>
                  </a:txBody>
                  <a:tcPr marL="54107" marR="54107" marT="0" marB="91440" anchor="ctr">
                    <a:solidFill>
                      <a:schemeClr val="bg1"/>
                    </a:solidFill>
                  </a:tcPr>
                </a:tc>
                <a:tc>
                  <a:txBody>
                    <a:bodyPr/>
                    <a:lstStyle/>
                    <a:p>
                      <a:pPr marL="0" marR="0" algn="ctr" rtl="0">
                        <a:lnSpc>
                          <a:spcPct val="150000"/>
                        </a:lnSpc>
                        <a:spcBef>
                          <a:spcPts val="600"/>
                        </a:spcBef>
                        <a:spcAft>
                          <a:spcPts val="600"/>
                        </a:spcAft>
                      </a:pPr>
                      <a:r>
                        <a:rPr lang="fa-IR" sz="1600" b="1" i="0" dirty="0" smtClean="0">
                          <a:latin typeface="+mn-lt"/>
                          <a:cs typeface="B Nazanin" pitchFamily="2" charset="-78"/>
                        </a:rPr>
                        <a:t>1/79</a:t>
                      </a:r>
                      <a:endParaRPr lang="en-US" sz="1600" b="1" i="0" dirty="0">
                        <a:latin typeface="+mn-lt"/>
                        <a:ea typeface="Times New Roman"/>
                        <a:cs typeface="B Nazanin" pitchFamily="2" charset="-78"/>
                      </a:endParaRPr>
                    </a:p>
                  </a:txBody>
                  <a:tcPr marL="54107" marR="54107" marT="0" marB="91440" anchor="ctr">
                    <a:solidFill>
                      <a:schemeClr val="bg1"/>
                    </a:solidFill>
                  </a:tcPr>
                </a:tc>
                <a:tc>
                  <a:txBody>
                    <a:bodyPr/>
                    <a:lstStyle/>
                    <a:p>
                      <a:pPr marL="0" marR="0" algn="ctr" rtl="0">
                        <a:lnSpc>
                          <a:spcPct val="150000"/>
                        </a:lnSpc>
                        <a:spcBef>
                          <a:spcPts val="600"/>
                        </a:spcBef>
                        <a:spcAft>
                          <a:spcPts val="600"/>
                        </a:spcAft>
                      </a:pPr>
                      <a:endParaRPr lang="fa-IR" sz="1600" b="1" i="0" dirty="0">
                        <a:latin typeface="+mn-lt"/>
                        <a:ea typeface="Times New Roman"/>
                        <a:cs typeface="B Nazanin" pitchFamily="2" charset="-78"/>
                      </a:endParaRPr>
                    </a:p>
                  </a:txBody>
                  <a:tcPr marL="54107" marR="54107" marT="0" marB="91440" anchor="ctr">
                    <a:solidFill>
                      <a:schemeClr val="bg1"/>
                    </a:solidFill>
                  </a:tcPr>
                </a:tc>
                <a:tc>
                  <a:txBody>
                    <a:bodyPr/>
                    <a:lstStyle/>
                    <a:p>
                      <a:pPr marL="0" marR="0" algn="ctr" rtl="0">
                        <a:lnSpc>
                          <a:spcPct val="150000"/>
                        </a:lnSpc>
                        <a:spcBef>
                          <a:spcPts val="600"/>
                        </a:spcBef>
                        <a:spcAft>
                          <a:spcPts val="600"/>
                        </a:spcAft>
                      </a:pPr>
                      <a:endParaRPr lang="fa-IR" sz="1600" b="1" i="0" dirty="0">
                        <a:latin typeface="+mn-lt"/>
                        <a:ea typeface="Times New Roman"/>
                        <a:cs typeface="B Nazanin" pitchFamily="2" charset="-78"/>
                      </a:endParaRPr>
                    </a:p>
                  </a:txBody>
                  <a:tcPr marL="54107" marR="54107" marT="0" marB="91440" anchor="ctr">
                    <a:solidFill>
                      <a:schemeClr val="bg1"/>
                    </a:solidFill>
                  </a:tcPr>
                </a:tc>
                <a:tc>
                  <a:txBody>
                    <a:bodyPr/>
                    <a:lstStyle/>
                    <a:p>
                      <a:pPr marL="0" marR="0" algn="ctr" rtl="1">
                        <a:lnSpc>
                          <a:spcPct val="150000"/>
                        </a:lnSpc>
                        <a:spcBef>
                          <a:spcPts val="600"/>
                        </a:spcBef>
                        <a:spcAft>
                          <a:spcPts val="0"/>
                        </a:spcAft>
                      </a:pPr>
                      <a:r>
                        <a:rPr lang="ar-SA" sz="1600" b="1" i="0" dirty="0">
                          <a:cs typeface="B Nazanin" pitchFamily="2" charset="-78"/>
                        </a:rPr>
                        <a:t>جنس (زن </a:t>
                      </a:r>
                      <a:r>
                        <a:rPr lang="en-US" sz="1400" b="0" i="0" dirty="0" smtClean="0">
                          <a:cs typeface="B Nazanin" pitchFamily="2" charset="-78"/>
                        </a:rPr>
                        <a:t>reference</a:t>
                      </a:r>
                      <a:r>
                        <a:rPr lang="fa-IR" sz="1400" b="0" i="0" dirty="0" smtClean="0">
                          <a:cs typeface="B Nazanin" pitchFamily="2" charset="-78"/>
                        </a:rPr>
                        <a:t> </a:t>
                      </a:r>
                      <a:r>
                        <a:rPr lang="ar-SA" sz="1600" b="1" i="0" dirty="0" smtClean="0">
                          <a:cs typeface="B Nazanin" pitchFamily="2" charset="-78"/>
                        </a:rPr>
                        <a:t>است</a:t>
                      </a:r>
                      <a:r>
                        <a:rPr lang="ar-SA" sz="1600" b="1" i="0" dirty="0">
                          <a:cs typeface="B Nazanin" pitchFamily="2" charset="-78"/>
                        </a:rPr>
                        <a:t>)</a:t>
                      </a:r>
                      <a:endParaRPr lang="en-US" sz="1600" b="1" i="0" dirty="0">
                        <a:latin typeface="Calibri"/>
                        <a:ea typeface="Times New Roman"/>
                        <a:cs typeface="B Nazanin" pitchFamily="2" charset="-78"/>
                      </a:endParaRPr>
                    </a:p>
                  </a:txBody>
                  <a:tcPr marL="54107" marR="54107" marT="0" marB="91440" anchor="ctr">
                    <a:solidFill>
                      <a:schemeClr val="bg1"/>
                    </a:solidFill>
                  </a:tcPr>
                </a:tc>
              </a:tr>
              <a:tr h="407978">
                <a:tc>
                  <a:txBody>
                    <a:bodyPr/>
                    <a:lstStyle/>
                    <a:p>
                      <a:pPr marL="0" marR="0" algn="ctr" rtl="0">
                        <a:lnSpc>
                          <a:spcPct val="150000"/>
                        </a:lnSpc>
                        <a:spcBef>
                          <a:spcPts val="600"/>
                        </a:spcBef>
                        <a:spcAft>
                          <a:spcPts val="600"/>
                        </a:spcAft>
                      </a:pPr>
                      <a:r>
                        <a:rPr lang="fa-IR" sz="1600" b="1" i="0" dirty="0" smtClean="0">
                          <a:latin typeface="+mn-lt"/>
                          <a:ea typeface="+mn-ea"/>
                          <a:cs typeface="B Nazanin" pitchFamily="2" charset="-78"/>
                        </a:rPr>
                        <a:t>29/65-2/06-</a:t>
                      </a:r>
                      <a:endParaRPr lang="en-US" sz="1600" b="1" i="0" dirty="0">
                        <a:latin typeface="+mn-lt"/>
                        <a:ea typeface="Times New Roman"/>
                        <a:cs typeface="B Nazanin" pitchFamily="2" charset="-78"/>
                      </a:endParaRPr>
                    </a:p>
                  </a:txBody>
                  <a:tcPr marL="54107" marR="54107" marT="0" marB="91440" anchor="ctr">
                    <a:solidFill>
                      <a:schemeClr val="bg1"/>
                    </a:solidFill>
                  </a:tcPr>
                </a:tc>
                <a:tc>
                  <a:txBody>
                    <a:bodyPr/>
                    <a:lstStyle/>
                    <a:p>
                      <a:pPr marL="0" marR="0" algn="ctr" rtl="1">
                        <a:lnSpc>
                          <a:spcPct val="150000"/>
                        </a:lnSpc>
                        <a:spcBef>
                          <a:spcPts val="600"/>
                        </a:spcBef>
                        <a:spcAft>
                          <a:spcPts val="600"/>
                        </a:spcAft>
                      </a:pPr>
                      <a:r>
                        <a:rPr lang="fa-IR" sz="1600" b="1" dirty="0" smtClean="0">
                          <a:latin typeface="Calibri"/>
                          <a:ea typeface="Times New Roman"/>
                          <a:cs typeface="B Nazanin" pitchFamily="2" charset="-78"/>
                        </a:rPr>
                        <a:t>14/65</a:t>
                      </a:r>
                      <a:endParaRPr lang="en-US" sz="1600" b="1" dirty="0">
                        <a:latin typeface="Calibri"/>
                        <a:ea typeface="Times New Roman"/>
                        <a:cs typeface="B Nazanin" pitchFamily="2" charset="-78"/>
                      </a:endParaRPr>
                    </a:p>
                  </a:txBody>
                  <a:tcPr marL="68580" marR="68580" marT="0" marB="91440" anchor="ctr">
                    <a:solidFill>
                      <a:schemeClr val="bg1"/>
                    </a:solidFill>
                  </a:tcPr>
                </a:tc>
                <a:tc>
                  <a:txBody>
                    <a:bodyPr/>
                    <a:lstStyle/>
                    <a:p>
                      <a:pPr marL="0" marR="0" algn="ctr" rtl="0">
                        <a:lnSpc>
                          <a:spcPct val="150000"/>
                        </a:lnSpc>
                        <a:spcBef>
                          <a:spcPts val="600"/>
                        </a:spcBef>
                        <a:spcAft>
                          <a:spcPts val="600"/>
                        </a:spcAft>
                      </a:pPr>
                      <a:r>
                        <a:rPr lang="fa-IR" sz="1600" b="1" i="0" dirty="0">
                          <a:latin typeface="+mn-lt"/>
                          <a:cs typeface="B Nazanin" pitchFamily="2" charset="-78"/>
                        </a:rPr>
                        <a:t>0</a:t>
                      </a:r>
                      <a:r>
                        <a:rPr lang="en-US" sz="1600" b="1" i="0" dirty="0">
                          <a:latin typeface="+mn-lt"/>
                          <a:cs typeface="B Nazanin" pitchFamily="2" charset="-78"/>
                        </a:rPr>
                        <a:t>/</a:t>
                      </a:r>
                      <a:r>
                        <a:rPr lang="fa-IR" sz="1600" b="1" i="0" dirty="0">
                          <a:latin typeface="+mn-lt"/>
                          <a:cs typeface="B Nazanin" pitchFamily="2" charset="-78"/>
                        </a:rPr>
                        <a:t>092</a:t>
                      </a:r>
                      <a:endParaRPr lang="en-US" sz="1600" b="1" i="0" dirty="0">
                        <a:latin typeface="+mn-lt"/>
                        <a:ea typeface="Times New Roman"/>
                        <a:cs typeface="B Nazanin" pitchFamily="2" charset="-78"/>
                      </a:endParaRPr>
                    </a:p>
                  </a:txBody>
                  <a:tcPr marL="54107" marR="54107" marT="0" marB="91440" anchor="ctr">
                    <a:solidFill>
                      <a:schemeClr val="bg1"/>
                    </a:solidFill>
                  </a:tcPr>
                </a:tc>
                <a:tc>
                  <a:txBody>
                    <a:bodyPr/>
                    <a:lstStyle/>
                    <a:p>
                      <a:pPr marL="0" marR="0" algn="ctr" rtl="0">
                        <a:lnSpc>
                          <a:spcPct val="150000"/>
                        </a:lnSpc>
                        <a:spcBef>
                          <a:spcPts val="600"/>
                        </a:spcBef>
                        <a:spcAft>
                          <a:spcPts val="600"/>
                        </a:spcAft>
                      </a:pPr>
                      <a:r>
                        <a:rPr lang="fa-IR" sz="1600" b="1" i="0" dirty="0" smtClean="0">
                          <a:latin typeface="+mn-lt"/>
                          <a:cs typeface="B Nazanin" pitchFamily="2" charset="-78"/>
                        </a:rPr>
                        <a:t>1/64-0/96</a:t>
                      </a:r>
                      <a:endParaRPr lang="en-US" sz="1600" b="1" i="0" dirty="0">
                        <a:latin typeface="+mn-lt"/>
                        <a:ea typeface="Times New Roman"/>
                        <a:cs typeface="B Nazanin" pitchFamily="2" charset="-78"/>
                      </a:endParaRPr>
                    </a:p>
                  </a:txBody>
                  <a:tcPr marL="54107" marR="54107" marT="0" marB="91440" anchor="ctr">
                    <a:solidFill>
                      <a:schemeClr val="bg1"/>
                    </a:solidFill>
                  </a:tcPr>
                </a:tc>
                <a:tc>
                  <a:txBody>
                    <a:bodyPr/>
                    <a:lstStyle/>
                    <a:p>
                      <a:pPr marL="0" marR="0" algn="ctr" rtl="0">
                        <a:lnSpc>
                          <a:spcPct val="150000"/>
                        </a:lnSpc>
                        <a:spcBef>
                          <a:spcPts val="600"/>
                        </a:spcBef>
                        <a:spcAft>
                          <a:spcPts val="600"/>
                        </a:spcAft>
                      </a:pPr>
                      <a:r>
                        <a:rPr lang="fa-IR" sz="1600" b="1" i="0" dirty="0">
                          <a:latin typeface="+mn-lt"/>
                          <a:cs typeface="B Nazanin" pitchFamily="2" charset="-78"/>
                        </a:rPr>
                        <a:t>1</a:t>
                      </a:r>
                      <a:r>
                        <a:rPr lang="en-US" sz="1600" b="1" i="0" dirty="0">
                          <a:latin typeface="+mn-lt"/>
                          <a:cs typeface="B Nazanin" pitchFamily="2" charset="-78"/>
                        </a:rPr>
                        <a:t>/</a:t>
                      </a:r>
                      <a:r>
                        <a:rPr lang="fa-IR" sz="1600" b="1" i="0" dirty="0">
                          <a:latin typeface="+mn-lt"/>
                          <a:cs typeface="B Nazanin" pitchFamily="2" charset="-78"/>
                        </a:rPr>
                        <a:t>26</a:t>
                      </a:r>
                      <a:endParaRPr lang="en-US" sz="1600" b="1" i="0" dirty="0">
                        <a:latin typeface="+mn-lt"/>
                        <a:ea typeface="Times New Roman"/>
                        <a:cs typeface="B Nazanin" pitchFamily="2" charset="-78"/>
                      </a:endParaRPr>
                    </a:p>
                  </a:txBody>
                  <a:tcPr marL="54107" marR="54107" marT="0" marB="91440" anchor="ctr">
                    <a:solidFill>
                      <a:schemeClr val="bg1"/>
                    </a:solidFill>
                  </a:tcPr>
                </a:tc>
                <a:tc>
                  <a:txBody>
                    <a:bodyPr/>
                    <a:lstStyle/>
                    <a:p>
                      <a:pPr marL="0" marR="0" algn="ctr" rtl="0">
                        <a:lnSpc>
                          <a:spcPct val="150000"/>
                        </a:lnSpc>
                        <a:spcBef>
                          <a:spcPts val="600"/>
                        </a:spcBef>
                        <a:spcAft>
                          <a:spcPts val="600"/>
                        </a:spcAft>
                      </a:pPr>
                      <a:r>
                        <a:rPr lang="fa-IR" sz="1600" b="1" i="0">
                          <a:latin typeface="+mn-lt"/>
                          <a:cs typeface="B Nazanin" pitchFamily="2" charset="-78"/>
                        </a:rPr>
                        <a:t>66</a:t>
                      </a:r>
                      <a:r>
                        <a:rPr lang="en-US" sz="1600" b="1" i="0">
                          <a:latin typeface="+mn-lt"/>
                          <a:cs typeface="B Nazanin" pitchFamily="2" charset="-78"/>
                        </a:rPr>
                        <a:t>/</a:t>
                      </a:r>
                      <a:r>
                        <a:rPr lang="fa-IR" sz="1600" b="1" i="0">
                          <a:latin typeface="+mn-lt"/>
                          <a:cs typeface="B Nazanin" pitchFamily="2" charset="-78"/>
                        </a:rPr>
                        <a:t>22</a:t>
                      </a:r>
                      <a:r>
                        <a:rPr lang="en-US" sz="1600" b="1" i="0">
                          <a:latin typeface="+mn-lt"/>
                          <a:cs typeface="B Nazanin" pitchFamily="2" charset="-78"/>
                        </a:rPr>
                        <a:t>-</a:t>
                      </a:r>
                      <a:r>
                        <a:rPr lang="fa-IR" sz="1600" b="1" i="0">
                          <a:latin typeface="+mn-lt"/>
                          <a:cs typeface="B Nazanin" pitchFamily="2" charset="-78"/>
                        </a:rPr>
                        <a:t>76</a:t>
                      </a:r>
                      <a:r>
                        <a:rPr lang="en-US" sz="1600" b="1" i="0">
                          <a:latin typeface="+mn-lt"/>
                          <a:cs typeface="B Nazanin" pitchFamily="2" charset="-78"/>
                        </a:rPr>
                        <a:t>/</a:t>
                      </a:r>
                      <a:r>
                        <a:rPr lang="fa-IR" sz="1600" b="1" i="0">
                          <a:latin typeface="+mn-lt"/>
                          <a:cs typeface="B Nazanin" pitchFamily="2" charset="-78"/>
                        </a:rPr>
                        <a:t>83</a:t>
                      </a:r>
                      <a:endParaRPr lang="en-US" sz="1600" b="1" i="0">
                        <a:latin typeface="+mn-lt"/>
                        <a:ea typeface="Times New Roman"/>
                        <a:cs typeface="B Nazanin" pitchFamily="2" charset="-78"/>
                      </a:endParaRPr>
                    </a:p>
                  </a:txBody>
                  <a:tcPr marL="54107" marR="54107" marT="0" marB="91440" anchor="ctr">
                    <a:solidFill>
                      <a:schemeClr val="bg1"/>
                    </a:solidFill>
                  </a:tcPr>
                </a:tc>
                <a:tc>
                  <a:txBody>
                    <a:bodyPr/>
                    <a:lstStyle/>
                    <a:p>
                      <a:pPr marL="0" marR="0" algn="ctr" rtl="0">
                        <a:lnSpc>
                          <a:spcPct val="150000"/>
                        </a:lnSpc>
                        <a:spcBef>
                          <a:spcPts val="600"/>
                        </a:spcBef>
                        <a:spcAft>
                          <a:spcPts val="600"/>
                        </a:spcAft>
                      </a:pPr>
                      <a:r>
                        <a:rPr lang="fa-IR" sz="1600" b="1" i="0" dirty="0">
                          <a:latin typeface="+mn-lt"/>
                          <a:cs typeface="B Nazanin" pitchFamily="2" charset="-78"/>
                        </a:rPr>
                        <a:t>71</a:t>
                      </a:r>
                      <a:r>
                        <a:rPr lang="en-US" sz="1600" b="1" i="0" dirty="0">
                          <a:latin typeface="+mn-lt"/>
                          <a:cs typeface="B Nazanin" pitchFamily="2" charset="-78"/>
                        </a:rPr>
                        <a:t>/</a:t>
                      </a:r>
                      <a:r>
                        <a:rPr lang="fa-IR" sz="1600" b="1" i="0" dirty="0">
                          <a:latin typeface="+mn-lt"/>
                          <a:cs typeface="B Nazanin" pitchFamily="2" charset="-78"/>
                        </a:rPr>
                        <a:t>53</a:t>
                      </a:r>
                      <a:endParaRPr lang="en-US" sz="1600" b="1" i="0" dirty="0">
                        <a:latin typeface="+mn-lt"/>
                        <a:ea typeface="Times New Roman"/>
                        <a:cs typeface="B Nazanin" pitchFamily="2" charset="-78"/>
                      </a:endParaRPr>
                    </a:p>
                  </a:txBody>
                  <a:tcPr marL="54107" marR="54107" marT="0" marB="91440" anchor="ctr">
                    <a:solidFill>
                      <a:schemeClr val="bg1"/>
                    </a:solidFill>
                  </a:tcPr>
                </a:tc>
                <a:tc>
                  <a:txBody>
                    <a:bodyPr/>
                    <a:lstStyle/>
                    <a:p>
                      <a:pPr marL="0" marR="0" algn="ctr" rtl="0">
                        <a:lnSpc>
                          <a:spcPct val="150000"/>
                        </a:lnSpc>
                        <a:spcBef>
                          <a:spcPts val="600"/>
                        </a:spcBef>
                        <a:spcAft>
                          <a:spcPts val="600"/>
                        </a:spcAft>
                      </a:pPr>
                      <a:r>
                        <a:rPr lang="ar-SA" sz="1600" b="1" i="0" dirty="0">
                          <a:cs typeface="B Nazanin" pitchFamily="2" charset="-78"/>
                        </a:rPr>
                        <a:t>دورکمر به دور باسن بالا</a:t>
                      </a:r>
                      <a:r>
                        <a:rPr lang="fa-IR" sz="1600" b="1" i="0" baseline="30000" dirty="0">
                          <a:cs typeface="B Nazanin" pitchFamily="2" charset="-78"/>
                        </a:rPr>
                        <a:t>1</a:t>
                      </a:r>
                      <a:endParaRPr lang="en-US" sz="1600" b="1" i="0" dirty="0">
                        <a:latin typeface="Calibri"/>
                        <a:ea typeface="Times New Roman"/>
                        <a:cs typeface="B Nazanin" pitchFamily="2" charset="-78"/>
                      </a:endParaRPr>
                    </a:p>
                  </a:txBody>
                  <a:tcPr marL="54107" marR="54107" marT="0" marB="91440" anchor="ctr">
                    <a:solidFill>
                      <a:schemeClr val="bg1"/>
                    </a:solidFill>
                  </a:tcPr>
                </a:tc>
              </a:tr>
              <a:tr h="407978">
                <a:tc>
                  <a:txBody>
                    <a:bodyPr/>
                    <a:lstStyle/>
                    <a:p>
                      <a:pPr marL="0" marR="0" algn="ctr" rtl="0">
                        <a:lnSpc>
                          <a:spcPct val="150000"/>
                        </a:lnSpc>
                        <a:spcBef>
                          <a:spcPts val="600"/>
                        </a:spcBef>
                        <a:spcAft>
                          <a:spcPts val="600"/>
                        </a:spcAft>
                      </a:pPr>
                      <a:endParaRPr lang="en-US" sz="1600" b="1" i="0" dirty="0">
                        <a:latin typeface="+mn-lt"/>
                        <a:ea typeface="Times New Roman"/>
                        <a:cs typeface="B Nazanin" pitchFamily="2" charset="-78"/>
                      </a:endParaRPr>
                    </a:p>
                  </a:txBody>
                  <a:tcPr marL="54107" marR="54107" marT="0" marB="91440" anchor="ctr">
                    <a:solidFill>
                      <a:schemeClr val="bg1"/>
                    </a:solidFill>
                  </a:tcPr>
                </a:tc>
                <a:tc>
                  <a:txBody>
                    <a:bodyPr/>
                    <a:lstStyle/>
                    <a:p>
                      <a:pPr marL="0" marR="0" algn="ctr" rtl="0">
                        <a:lnSpc>
                          <a:spcPct val="150000"/>
                        </a:lnSpc>
                        <a:spcBef>
                          <a:spcPts val="600"/>
                        </a:spcBef>
                        <a:spcAft>
                          <a:spcPts val="600"/>
                        </a:spcAft>
                      </a:pPr>
                      <a:endParaRPr lang="en-US" sz="1600" b="1" i="0" dirty="0">
                        <a:latin typeface="+mn-lt"/>
                        <a:ea typeface="Times New Roman"/>
                        <a:cs typeface="B Nazanin" pitchFamily="2" charset="-78"/>
                      </a:endParaRPr>
                    </a:p>
                  </a:txBody>
                  <a:tcPr marL="54107" marR="54107" marT="0" marB="91440" anchor="ctr">
                    <a:solidFill>
                      <a:schemeClr val="bg1"/>
                    </a:solidFill>
                  </a:tcPr>
                </a:tc>
                <a:tc>
                  <a:txBody>
                    <a:bodyPr/>
                    <a:lstStyle/>
                    <a:p>
                      <a:pPr marL="0" marR="0" algn="ctr" rtl="0">
                        <a:lnSpc>
                          <a:spcPct val="150000"/>
                        </a:lnSpc>
                        <a:spcBef>
                          <a:spcPts val="600"/>
                        </a:spcBef>
                        <a:spcAft>
                          <a:spcPts val="600"/>
                        </a:spcAft>
                      </a:pPr>
                      <a:endParaRPr lang="en-US" sz="1600" b="1" i="0">
                        <a:latin typeface="+mn-lt"/>
                        <a:ea typeface="Times New Roman"/>
                        <a:cs typeface="B Nazanin" pitchFamily="2" charset="-78"/>
                      </a:endParaRPr>
                    </a:p>
                  </a:txBody>
                  <a:tcPr marL="54107" marR="54107" marT="0" marB="91440" anchor="ctr">
                    <a:solidFill>
                      <a:schemeClr val="bg1"/>
                    </a:solidFill>
                  </a:tcPr>
                </a:tc>
                <a:tc>
                  <a:txBody>
                    <a:bodyPr/>
                    <a:lstStyle/>
                    <a:p>
                      <a:pPr marL="0" marR="0" algn="ctr" rtl="0">
                        <a:lnSpc>
                          <a:spcPct val="150000"/>
                        </a:lnSpc>
                        <a:spcBef>
                          <a:spcPts val="600"/>
                        </a:spcBef>
                        <a:spcAft>
                          <a:spcPts val="600"/>
                        </a:spcAft>
                      </a:pPr>
                      <a:endParaRPr lang="en-US" sz="1600" b="1" i="0" dirty="0">
                        <a:latin typeface="+mn-lt"/>
                        <a:ea typeface="Times New Roman"/>
                        <a:cs typeface="B Nazanin" pitchFamily="2" charset="-78"/>
                      </a:endParaRPr>
                    </a:p>
                  </a:txBody>
                  <a:tcPr marL="54107" marR="54107" marT="0" marB="91440" anchor="ctr">
                    <a:solidFill>
                      <a:schemeClr val="bg1"/>
                    </a:solidFill>
                  </a:tcPr>
                </a:tc>
                <a:tc>
                  <a:txBody>
                    <a:bodyPr/>
                    <a:lstStyle/>
                    <a:p>
                      <a:pPr marL="0" marR="0" algn="ctr" rtl="0">
                        <a:lnSpc>
                          <a:spcPct val="150000"/>
                        </a:lnSpc>
                        <a:spcBef>
                          <a:spcPts val="600"/>
                        </a:spcBef>
                        <a:spcAft>
                          <a:spcPts val="600"/>
                        </a:spcAft>
                      </a:pPr>
                      <a:r>
                        <a:rPr lang="fa-IR" sz="1600" b="1" i="0">
                          <a:latin typeface="+mn-lt"/>
                          <a:cs typeface="B Nazanin" pitchFamily="2" charset="-78"/>
                        </a:rPr>
                        <a:t>1</a:t>
                      </a:r>
                      <a:endParaRPr lang="en-US" sz="1600" b="1" i="0">
                        <a:latin typeface="+mn-lt"/>
                        <a:ea typeface="Times New Roman"/>
                        <a:cs typeface="B Nazanin" pitchFamily="2" charset="-78"/>
                      </a:endParaRPr>
                    </a:p>
                  </a:txBody>
                  <a:tcPr marL="54107" marR="54107" marT="0" marB="91440" anchor="ctr">
                    <a:solidFill>
                      <a:schemeClr val="bg1"/>
                    </a:solidFill>
                  </a:tcPr>
                </a:tc>
                <a:tc>
                  <a:txBody>
                    <a:bodyPr/>
                    <a:lstStyle/>
                    <a:p>
                      <a:pPr marL="0" marR="0" algn="ctr" rtl="0">
                        <a:lnSpc>
                          <a:spcPct val="150000"/>
                        </a:lnSpc>
                        <a:spcBef>
                          <a:spcPts val="600"/>
                        </a:spcBef>
                        <a:spcAft>
                          <a:spcPts val="600"/>
                        </a:spcAft>
                      </a:pPr>
                      <a:endParaRPr lang="en-US" sz="1600" b="1" i="0" dirty="0">
                        <a:latin typeface="+mn-lt"/>
                        <a:ea typeface="Times New Roman"/>
                        <a:cs typeface="B Nazanin" pitchFamily="2" charset="-78"/>
                      </a:endParaRPr>
                    </a:p>
                  </a:txBody>
                  <a:tcPr marL="54107" marR="54107" marT="0" marB="91440" anchor="ctr">
                    <a:solidFill>
                      <a:schemeClr val="bg1"/>
                    </a:solidFill>
                  </a:tcPr>
                </a:tc>
                <a:tc>
                  <a:txBody>
                    <a:bodyPr/>
                    <a:lstStyle/>
                    <a:p>
                      <a:pPr marL="0" marR="0" algn="ctr" rtl="0">
                        <a:lnSpc>
                          <a:spcPct val="150000"/>
                        </a:lnSpc>
                        <a:spcBef>
                          <a:spcPts val="600"/>
                        </a:spcBef>
                        <a:spcAft>
                          <a:spcPts val="600"/>
                        </a:spcAft>
                      </a:pPr>
                      <a:endParaRPr lang="en-US" sz="1600" b="1" i="0" dirty="0">
                        <a:latin typeface="+mn-lt"/>
                        <a:ea typeface="Times New Roman"/>
                        <a:cs typeface="B Nazanin" pitchFamily="2" charset="-78"/>
                      </a:endParaRPr>
                    </a:p>
                  </a:txBody>
                  <a:tcPr marL="54107" marR="54107" marT="0" marB="91440" anchor="ctr">
                    <a:solidFill>
                      <a:schemeClr val="bg1"/>
                    </a:solidFill>
                  </a:tcPr>
                </a:tc>
                <a:tc>
                  <a:txBody>
                    <a:bodyPr/>
                    <a:lstStyle/>
                    <a:p>
                      <a:pPr marL="0" marR="0" algn="ctr" rtl="0">
                        <a:lnSpc>
                          <a:spcPct val="150000"/>
                        </a:lnSpc>
                        <a:spcBef>
                          <a:spcPts val="600"/>
                        </a:spcBef>
                        <a:spcAft>
                          <a:spcPts val="600"/>
                        </a:spcAft>
                      </a:pPr>
                      <a:r>
                        <a:rPr lang="fa-IR" sz="1600" b="1" i="0" dirty="0">
                          <a:cs typeface="B Nazanin" pitchFamily="2" charset="-78"/>
                        </a:rPr>
                        <a:t>قند ناشتا</a:t>
                      </a:r>
                      <a:r>
                        <a:rPr lang="en-US" sz="1600" b="1" i="0" dirty="0">
                          <a:cs typeface="B Nazanin" pitchFamily="2" charset="-78"/>
                        </a:rPr>
                        <a:t> &lt;</a:t>
                      </a:r>
                      <a:r>
                        <a:rPr lang="fa-IR" sz="1600" b="1" i="0" dirty="0">
                          <a:cs typeface="B Nazanin" pitchFamily="2" charset="-78"/>
                        </a:rPr>
                        <a:t>130</a:t>
                      </a:r>
                      <a:r>
                        <a:rPr lang="en-US" sz="1400" b="1" i="0" dirty="0">
                          <a:cs typeface="B Nazanin" pitchFamily="2" charset="-78"/>
                        </a:rPr>
                        <a:t>(mg/dl)</a:t>
                      </a:r>
                      <a:endParaRPr lang="en-US" sz="1600" b="1" i="0" dirty="0">
                        <a:latin typeface="Calibri"/>
                        <a:ea typeface="Times New Roman"/>
                        <a:cs typeface="B Nazanin" pitchFamily="2" charset="-78"/>
                      </a:endParaRPr>
                    </a:p>
                  </a:txBody>
                  <a:tcPr marL="54107" marR="54107" marT="0" marB="91440" anchor="ctr">
                    <a:solidFill>
                      <a:schemeClr val="bg1"/>
                    </a:solidFill>
                  </a:tcPr>
                </a:tc>
              </a:tr>
              <a:tr h="407978">
                <a:tc>
                  <a:txBody>
                    <a:bodyPr/>
                    <a:lstStyle/>
                    <a:p>
                      <a:pPr marL="0" marR="0" algn="ctr" rtl="0">
                        <a:lnSpc>
                          <a:spcPct val="150000"/>
                        </a:lnSpc>
                        <a:spcBef>
                          <a:spcPts val="600"/>
                        </a:spcBef>
                        <a:spcAft>
                          <a:spcPts val="600"/>
                        </a:spcAft>
                      </a:pPr>
                      <a:r>
                        <a:rPr lang="fa-IR" sz="1600" b="1" i="0" dirty="0">
                          <a:latin typeface="+mn-lt"/>
                          <a:cs typeface="B Nazanin" pitchFamily="2" charset="-78"/>
                        </a:rPr>
                        <a:t>1</a:t>
                      </a:r>
                      <a:r>
                        <a:rPr lang="en-US" sz="1600" b="1" i="0" dirty="0">
                          <a:latin typeface="+mn-lt"/>
                          <a:cs typeface="B Nazanin" pitchFamily="2" charset="-78"/>
                        </a:rPr>
                        <a:t>/</a:t>
                      </a:r>
                      <a:r>
                        <a:rPr lang="fa-IR" sz="1600" b="1" i="0" dirty="0">
                          <a:latin typeface="+mn-lt"/>
                          <a:cs typeface="B Nazanin" pitchFamily="2" charset="-78"/>
                        </a:rPr>
                        <a:t>41</a:t>
                      </a:r>
                      <a:r>
                        <a:rPr lang="en-US" sz="1600" b="1" i="0" dirty="0">
                          <a:latin typeface="+mn-lt"/>
                          <a:cs typeface="B Nazanin" pitchFamily="2" charset="-78"/>
                        </a:rPr>
                        <a:t>-</a:t>
                      </a:r>
                      <a:r>
                        <a:rPr lang="fa-IR" sz="1600" b="1" i="0" dirty="0">
                          <a:latin typeface="+mn-lt"/>
                          <a:cs typeface="B Nazanin" pitchFamily="2" charset="-78"/>
                        </a:rPr>
                        <a:t>17</a:t>
                      </a:r>
                      <a:r>
                        <a:rPr lang="en-US" sz="1600" b="1" i="0" dirty="0">
                          <a:latin typeface="+mn-lt"/>
                          <a:cs typeface="B Nazanin" pitchFamily="2" charset="-78"/>
                        </a:rPr>
                        <a:t>/</a:t>
                      </a:r>
                      <a:r>
                        <a:rPr lang="fa-IR" sz="1600" b="1" i="0" dirty="0">
                          <a:latin typeface="+mn-lt"/>
                          <a:cs typeface="B Nazanin" pitchFamily="2" charset="-78"/>
                        </a:rPr>
                        <a:t>25</a:t>
                      </a:r>
                      <a:endParaRPr lang="en-US" sz="1600" b="1" i="0" dirty="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fa-IR" sz="1600" b="1" i="0">
                          <a:latin typeface="+mn-lt"/>
                          <a:cs typeface="B Nazanin" pitchFamily="2" charset="-78"/>
                        </a:rPr>
                        <a:t>9</a:t>
                      </a:r>
                      <a:r>
                        <a:rPr lang="en-US" sz="1600" b="1" i="0">
                          <a:latin typeface="+mn-lt"/>
                          <a:cs typeface="B Nazanin" pitchFamily="2" charset="-78"/>
                        </a:rPr>
                        <a:t>/</a:t>
                      </a:r>
                      <a:r>
                        <a:rPr lang="fa-IR" sz="1600" b="1" i="0">
                          <a:latin typeface="+mn-lt"/>
                          <a:cs typeface="B Nazanin" pitchFamily="2" charset="-78"/>
                        </a:rPr>
                        <a:t>02</a:t>
                      </a:r>
                      <a:endParaRPr lang="en-US" sz="1600" b="1" i="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fa-IR" sz="1600" b="1" i="0">
                          <a:latin typeface="+mn-lt"/>
                          <a:cs typeface="B Nazanin" pitchFamily="2" charset="-78"/>
                        </a:rPr>
                        <a:t>0</a:t>
                      </a:r>
                      <a:r>
                        <a:rPr lang="en-US" sz="1600" b="1" i="0">
                          <a:latin typeface="+mn-lt"/>
                          <a:cs typeface="B Nazanin" pitchFamily="2" charset="-78"/>
                        </a:rPr>
                        <a:t>/</a:t>
                      </a:r>
                      <a:r>
                        <a:rPr lang="fa-IR" sz="1600" b="1" i="0">
                          <a:latin typeface="+mn-lt"/>
                          <a:cs typeface="B Nazanin" pitchFamily="2" charset="-78"/>
                        </a:rPr>
                        <a:t>012</a:t>
                      </a:r>
                      <a:endParaRPr lang="en-US" sz="1600" b="1" i="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fa-IR" sz="1600" b="1" i="0" dirty="0">
                          <a:latin typeface="+mn-lt"/>
                          <a:cs typeface="B Nazanin" pitchFamily="2" charset="-78"/>
                        </a:rPr>
                        <a:t>1</a:t>
                      </a:r>
                      <a:r>
                        <a:rPr lang="en-US" sz="1600" b="1" i="0" dirty="0">
                          <a:latin typeface="+mn-lt"/>
                          <a:cs typeface="B Nazanin" pitchFamily="2" charset="-78"/>
                        </a:rPr>
                        <a:t>/</a:t>
                      </a:r>
                      <a:r>
                        <a:rPr lang="fa-IR" sz="1600" b="1" i="0" dirty="0">
                          <a:latin typeface="+mn-lt"/>
                          <a:cs typeface="B Nazanin" pitchFamily="2" charset="-78"/>
                        </a:rPr>
                        <a:t>06</a:t>
                      </a:r>
                      <a:r>
                        <a:rPr lang="en-US" sz="1600" b="1" i="0" dirty="0">
                          <a:latin typeface="+mn-lt"/>
                          <a:cs typeface="B Nazanin" pitchFamily="2" charset="-78"/>
                        </a:rPr>
                        <a:t>-</a:t>
                      </a:r>
                      <a:r>
                        <a:rPr lang="fa-IR" sz="1600" b="1" i="0" dirty="0">
                          <a:latin typeface="+mn-lt"/>
                          <a:cs typeface="B Nazanin" pitchFamily="2" charset="-78"/>
                        </a:rPr>
                        <a:t>1</a:t>
                      </a:r>
                      <a:r>
                        <a:rPr lang="en-US" sz="1600" b="1" i="0" dirty="0">
                          <a:latin typeface="+mn-lt"/>
                          <a:cs typeface="B Nazanin" pitchFamily="2" charset="-78"/>
                        </a:rPr>
                        <a:t>/</a:t>
                      </a:r>
                      <a:r>
                        <a:rPr lang="fa-IR" sz="1600" b="1" i="0" dirty="0">
                          <a:latin typeface="+mn-lt"/>
                          <a:cs typeface="B Nazanin" pitchFamily="2" charset="-78"/>
                        </a:rPr>
                        <a:t>92</a:t>
                      </a:r>
                      <a:endParaRPr lang="en-US" sz="1600" b="1" i="0" dirty="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fa-IR" sz="1600" b="1" i="0">
                          <a:latin typeface="+mn-lt"/>
                          <a:cs typeface="B Nazanin" pitchFamily="2" charset="-78"/>
                        </a:rPr>
                        <a:t>1</a:t>
                      </a:r>
                      <a:r>
                        <a:rPr lang="en-US" sz="1600" b="1" i="0">
                          <a:latin typeface="+mn-lt"/>
                          <a:cs typeface="B Nazanin" pitchFamily="2" charset="-78"/>
                        </a:rPr>
                        <a:t>/</a:t>
                      </a:r>
                      <a:r>
                        <a:rPr lang="fa-IR" sz="1600" b="1" i="0">
                          <a:latin typeface="+mn-lt"/>
                          <a:cs typeface="B Nazanin" pitchFamily="2" charset="-78"/>
                        </a:rPr>
                        <a:t>43</a:t>
                      </a:r>
                      <a:endParaRPr lang="en-US" sz="1600" b="1" i="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fa-IR" sz="1600" b="1" i="0" dirty="0">
                          <a:latin typeface="+mn-lt"/>
                          <a:cs typeface="B Nazanin" pitchFamily="2" charset="-78"/>
                        </a:rPr>
                        <a:t>25</a:t>
                      </a:r>
                      <a:r>
                        <a:rPr lang="en-US" sz="1600" b="1" i="0" dirty="0">
                          <a:latin typeface="+mn-lt"/>
                          <a:cs typeface="B Nazanin" pitchFamily="2" charset="-78"/>
                        </a:rPr>
                        <a:t>/</a:t>
                      </a:r>
                      <a:r>
                        <a:rPr lang="fa-IR" sz="1600" b="1" i="0" dirty="0">
                          <a:latin typeface="+mn-lt"/>
                          <a:cs typeface="B Nazanin" pitchFamily="2" charset="-78"/>
                        </a:rPr>
                        <a:t>52</a:t>
                      </a:r>
                      <a:r>
                        <a:rPr lang="en-US" sz="1600" b="1" i="0" dirty="0">
                          <a:latin typeface="+mn-lt"/>
                          <a:cs typeface="B Nazanin" pitchFamily="2" charset="-78"/>
                        </a:rPr>
                        <a:t>-</a:t>
                      </a:r>
                      <a:r>
                        <a:rPr lang="fa-IR" sz="1600" b="1" i="0" dirty="0">
                          <a:latin typeface="+mn-lt"/>
                          <a:cs typeface="B Nazanin" pitchFamily="2" charset="-78"/>
                        </a:rPr>
                        <a:t>36</a:t>
                      </a:r>
                      <a:r>
                        <a:rPr lang="en-US" sz="1600" b="1" i="0" dirty="0">
                          <a:latin typeface="+mn-lt"/>
                          <a:cs typeface="B Nazanin" pitchFamily="2" charset="-78"/>
                        </a:rPr>
                        <a:t>/</a:t>
                      </a:r>
                      <a:r>
                        <a:rPr lang="fa-IR" sz="1600" b="1" i="0" dirty="0">
                          <a:latin typeface="+mn-lt"/>
                          <a:cs typeface="B Nazanin" pitchFamily="2" charset="-78"/>
                        </a:rPr>
                        <a:t>39</a:t>
                      </a:r>
                      <a:endParaRPr lang="en-US" sz="1600" b="1" i="0" dirty="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fa-IR" sz="1600" b="1" i="0" dirty="0">
                          <a:latin typeface="+mn-lt"/>
                          <a:cs typeface="B Nazanin" pitchFamily="2" charset="-78"/>
                        </a:rPr>
                        <a:t>30</a:t>
                      </a:r>
                      <a:r>
                        <a:rPr lang="en-US" sz="1600" b="1" i="0" dirty="0">
                          <a:latin typeface="+mn-lt"/>
                          <a:cs typeface="B Nazanin" pitchFamily="2" charset="-78"/>
                        </a:rPr>
                        <a:t>/</a:t>
                      </a:r>
                      <a:r>
                        <a:rPr lang="fa-IR" sz="1600" b="1" i="0" dirty="0">
                          <a:latin typeface="+mn-lt"/>
                          <a:cs typeface="B Nazanin" pitchFamily="2" charset="-78"/>
                        </a:rPr>
                        <a:t>96</a:t>
                      </a:r>
                      <a:endParaRPr lang="en-US" sz="1600" b="1" i="0" dirty="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fa-IR" sz="1600" b="1" i="0" dirty="0">
                          <a:cs typeface="B Nazanin" pitchFamily="2" charset="-78"/>
                        </a:rPr>
                        <a:t>130</a:t>
                      </a:r>
                      <a:r>
                        <a:rPr lang="en-US" sz="1600" b="1" i="0" dirty="0">
                          <a:cs typeface="B Nazanin" pitchFamily="2" charset="-78"/>
                        </a:rPr>
                        <a:t>≤ </a:t>
                      </a:r>
                      <a:r>
                        <a:rPr lang="fa-IR" sz="1600" b="1" i="0" dirty="0">
                          <a:cs typeface="B Nazanin" pitchFamily="2" charset="-78"/>
                        </a:rPr>
                        <a:t>قند ناشتا</a:t>
                      </a:r>
                      <a:r>
                        <a:rPr lang="en-US" sz="1600" b="1" i="0" dirty="0">
                          <a:cs typeface="B Nazanin" pitchFamily="2" charset="-78"/>
                        </a:rPr>
                        <a:t> &lt;</a:t>
                      </a:r>
                      <a:r>
                        <a:rPr lang="fa-IR" sz="1600" b="1" i="0" dirty="0">
                          <a:cs typeface="B Nazanin" pitchFamily="2" charset="-78"/>
                        </a:rPr>
                        <a:t>180</a:t>
                      </a:r>
                      <a:r>
                        <a:rPr lang="en-US" sz="1600" b="1" i="0" dirty="0">
                          <a:cs typeface="B Nazanin" pitchFamily="2" charset="-78"/>
                        </a:rPr>
                        <a:t>(mg/dl)</a:t>
                      </a:r>
                      <a:endParaRPr lang="en-US" sz="1600" b="1" i="0" dirty="0">
                        <a:latin typeface="Calibri"/>
                        <a:ea typeface="Times New Roman"/>
                        <a:cs typeface="B Nazanin" pitchFamily="2" charset="-78"/>
                      </a:endParaRPr>
                    </a:p>
                  </a:txBody>
                  <a:tcPr marL="54107" marR="54107" marT="0" marB="91440" anchor="ctr">
                    <a:solidFill>
                      <a:srgbClr val="FFFF66"/>
                    </a:solidFill>
                  </a:tcPr>
                </a:tc>
              </a:tr>
              <a:tr h="407978">
                <a:tc>
                  <a:txBody>
                    <a:bodyPr/>
                    <a:lstStyle/>
                    <a:p>
                      <a:pPr marL="0" marR="0" algn="ctr" rtl="0">
                        <a:lnSpc>
                          <a:spcPct val="150000"/>
                        </a:lnSpc>
                        <a:spcBef>
                          <a:spcPts val="600"/>
                        </a:spcBef>
                        <a:spcAft>
                          <a:spcPts val="600"/>
                        </a:spcAft>
                      </a:pPr>
                      <a:r>
                        <a:rPr lang="fa-IR" sz="1600" b="1" i="0" dirty="0" smtClean="0">
                          <a:latin typeface="+mn-lt"/>
                          <a:cs typeface="B Nazanin" pitchFamily="2" charset="-78"/>
                        </a:rPr>
                        <a:t>24/92-10/52</a:t>
                      </a:r>
                      <a:endParaRPr lang="en-US" sz="1600" b="1" i="0" dirty="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fa-IR" sz="1600" b="1" i="0" dirty="0" smtClean="0">
                          <a:latin typeface="+mn-lt"/>
                          <a:cs typeface="B Nazanin" pitchFamily="2" charset="-78"/>
                        </a:rPr>
                        <a:t>16/77</a:t>
                      </a:r>
                      <a:endParaRPr lang="en-US" sz="1600" b="1" i="0" dirty="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en-US" sz="1600" b="1" i="0">
                          <a:latin typeface="+mn-lt"/>
                          <a:cs typeface="B Nazanin" pitchFamily="2" charset="-78"/>
                        </a:rPr>
                        <a:t>&lt;</a:t>
                      </a:r>
                      <a:r>
                        <a:rPr lang="fa-IR" sz="1600" b="1" i="0">
                          <a:latin typeface="+mn-lt"/>
                          <a:cs typeface="B Nazanin" pitchFamily="2" charset="-78"/>
                        </a:rPr>
                        <a:t>0</a:t>
                      </a:r>
                      <a:r>
                        <a:rPr lang="en-US" sz="1600" b="1" i="0">
                          <a:latin typeface="+mn-lt"/>
                          <a:cs typeface="B Nazanin" pitchFamily="2" charset="-78"/>
                        </a:rPr>
                        <a:t>/</a:t>
                      </a:r>
                      <a:r>
                        <a:rPr lang="fa-IR" sz="1600" b="1" i="0">
                          <a:latin typeface="+mn-lt"/>
                          <a:cs typeface="B Nazanin" pitchFamily="2" charset="-78"/>
                        </a:rPr>
                        <a:t>0001</a:t>
                      </a:r>
                      <a:endParaRPr lang="en-US" sz="1600" b="1" i="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fa-IR" sz="1600" b="1" i="0" dirty="0" smtClean="0">
                          <a:latin typeface="+mn-lt"/>
                          <a:cs typeface="B Nazanin" pitchFamily="2" charset="-78"/>
                        </a:rPr>
                        <a:t>2/55-1/43</a:t>
                      </a:r>
                      <a:endParaRPr lang="en-US" sz="1600" b="1" i="0" dirty="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fa-IR" sz="1600" b="1" i="0">
                          <a:latin typeface="+mn-lt"/>
                          <a:cs typeface="B Nazanin" pitchFamily="2" charset="-78"/>
                        </a:rPr>
                        <a:t>1</a:t>
                      </a:r>
                      <a:r>
                        <a:rPr lang="en-US" sz="1600" b="1" i="0">
                          <a:latin typeface="+mn-lt"/>
                          <a:cs typeface="B Nazanin" pitchFamily="2" charset="-78"/>
                        </a:rPr>
                        <a:t>/</a:t>
                      </a:r>
                      <a:r>
                        <a:rPr lang="fa-IR" sz="1600" b="1" i="0">
                          <a:latin typeface="+mn-lt"/>
                          <a:cs typeface="B Nazanin" pitchFamily="2" charset="-78"/>
                        </a:rPr>
                        <a:t>92</a:t>
                      </a:r>
                      <a:endParaRPr lang="en-US" sz="1600" b="1" i="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fa-IR" sz="1600" b="1" i="0" dirty="0">
                          <a:latin typeface="+mn-lt"/>
                          <a:cs typeface="B Nazanin" pitchFamily="2" charset="-78"/>
                        </a:rPr>
                        <a:t>29</a:t>
                      </a:r>
                      <a:r>
                        <a:rPr lang="en-US" sz="1600" b="1" i="0" dirty="0">
                          <a:latin typeface="+mn-lt"/>
                          <a:cs typeface="B Nazanin" pitchFamily="2" charset="-78"/>
                        </a:rPr>
                        <a:t>/</a:t>
                      </a:r>
                      <a:r>
                        <a:rPr lang="fa-IR" sz="1600" b="1" i="0" dirty="0">
                          <a:latin typeface="+mn-lt"/>
                          <a:cs typeface="B Nazanin" pitchFamily="2" charset="-78"/>
                        </a:rPr>
                        <a:t>95</a:t>
                      </a:r>
                      <a:r>
                        <a:rPr lang="en-US" sz="1600" b="1" i="0" dirty="0">
                          <a:latin typeface="+mn-lt"/>
                          <a:cs typeface="B Nazanin" pitchFamily="2" charset="-78"/>
                        </a:rPr>
                        <a:t>-</a:t>
                      </a:r>
                      <a:r>
                        <a:rPr lang="fa-IR" sz="1600" b="1" i="0" dirty="0">
                          <a:latin typeface="+mn-lt"/>
                          <a:cs typeface="B Nazanin" pitchFamily="2" charset="-78"/>
                        </a:rPr>
                        <a:t>41</a:t>
                      </a:r>
                      <a:r>
                        <a:rPr lang="en-US" sz="1600" b="1" i="0" dirty="0">
                          <a:latin typeface="+mn-lt"/>
                          <a:cs typeface="B Nazanin" pitchFamily="2" charset="-78"/>
                        </a:rPr>
                        <a:t>/</a:t>
                      </a:r>
                      <a:r>
                        <a:rPr lang="fa-IR" sz="1600" b="1" i="0" dirty="0">
                          <a:latin typeface="+mn-lt"/>
                          <a:cs typeface="B Nazanin" pitchFamily="2" charset="-78"/>
                        </a:rPr>
                        <a:t>21</a:t>
                      </a:r>
                      <a:endParaRPr lang="en-US" sz="1600" b="1" i="0" dirty="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fa-IR" sz="1600" b="1" i="0" dirty="0">
                          <a:latin typeface="+mn-lt"/>
                          <a:cs typeface="B Nazanin" pitchFamily="2" charset="-78"/>
                        </a:rPr>
                        <a:t>35</a:t>
                      </a:r>
                      <a:r>
                        <a:rPr lang="en-US" sz="1600" b="1" i="0" dirty="0">
                          <a:latin typeface="+mn-lt"/>
                          <a:cs typeface="B Nazanin" pitchFamily="2" charset="-78"/>
                        </a:rPr>
                        <a:t>/</a:t>
                      </a:r>
                      <a:r>
                        <a:rPr lang="fa-IR" sz="1600" b="1" i="0" dirty="0">
                          <a:latin typeface="+mn-lt"/>
                          <a:cs typeface="B Nazanin" pitchFamily="2" charset="-78"/>
                        </a:rPr>
                        <a:t>58</a:t>
                      </a:r>
                      <a:endParaRPr lang="en-US" sz="1600" b="1" i="0" dirty="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fa-IR" sz="1600" b="1" i="0" dirty="0">
                          <a:cs typeface="B Nazanin" pitchFamily="2" charset="-78"/>
                        </a:rPr>
                        <a:t>قند ناشتا</a:t>
                      </a:r>
                      <a:r>
                        <a:rPr lang="en-US" sz="1600" b="1" i="0" dirty="0">
                          <a:cs typeface="B Nazanin" pitchFamily="2" charset="-78"/>
                        </a:rPr>
                        <a:t> &gt;=</a:t>
                      </a:r>
                      <a:r>
                        <a:rPr lang="fa-IR" sz="1600" b="1" i="0" dirty="0">
                          <a:cs typeface="B Nazanin" pitchFamily="2" charset="-78"/>
                        </a:rPr>
                        <a:t>180</a:t>
                      </a:r>
                      <a:r>
                        <a:rPr lang="en-US" sz="1400" b="1" i="0" dirty="0">
                          <a:cs typeface="B Nazanin" pitchFamily="2" charset="-78"/>
                        </a:rPr>
                        <a:t>(mg/dl)</a:t>
                      </a:r>
                      <a:endParaRPr lang="en-US" sz="1600" b="1" i="0" dirty="0">
                        <a:latin typeface="Calibri"/>
                        <a:ea typeface="Times New Roman"/>
                        <a:cs typeface="B Nazanin" pitchFamily="2" charset="-78"/>
                      </a:endParaRPr>
                    </a:p>
                  </a:txBody>
                  <a:tcPr marL="54107" marR="54107" marT="0" marB="91440" anchor="ctr">
                    <a:solidFill>
                      <a:srgbClr val="FFFF66"/>
                    </a:solidFill>
                  </a:tcPr>
                </a:tc>
              </a:tr>
              <a:tr h="407978">
                <a:tc>
                  <a:txBody>
                    <a:bodyPr/>
                    <a:lstStyle/>
                    <a:p>
                      <a:pPr marL="0" marR="0" algn="ctr" rtl="0">
                        <a:lnSpc>
                          <a:spcPct val="150000"/>
                        </a:lnSpc>
                        <a:spcBef>
                          <a:spcPts val="600"/>
                        </a:spcBef>
                        <a:spcAft>
                          <a:spcPts val="600"/>
                        </a:spcAft>
                        <a:tabLst>
                          <a:tab pos="502920" algn="ctr"/>
                        </a:tabLst>
                      </a:pPr>
                      <a:r>
                        <a:rPr lang="fa-IR" sz="1600" b="1" i="0" dirty="0" smtClean="0">
                          <a:latin typeface="+mn-lt"/>
                          <a:cs typeface="B Nazanin" pitchFamily="2" charset="-78"/>
                        </a:rPr>
                        <a:t>30/88-2/31-</a:t>
                      </a:r>
                      <a:endParaRPr lang="en-US" sz="1600" b="1" i="0" dirty="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fa-IR" sz="1600" b="1" i="0" dirty="0">
                          <a:latin typeface="+mn-lt"/>
                          <a:cs typeface="B Nazanin" pitchFamily="2" charset="-78"/>
                        </a:rPr>
                        <a:t>17</a:t>
                      </a:r>
                      <a:r>
                        <a:rPr lang="en-US" sz="1600" b="1" i="0" dirty="0">
                          <a:latin typeface="+mn-lt"/>
                          <a:cs typeface="B Nazanin" pitchFamily="2" charset="-78"/>
                        </a:rPr>
                        <a:t>/</a:t>
                      </a:r>
                      <a:r>
                        <a:rPr lang="fa-IR" sz="1600" b="1" i="0" dirty="0">
                          <a:latin typeface="+mn-lt"/>
                          <a:cs typeface="B Nazanin" pitchFamily="2" charset="-78"/>
                        </a:rPr>
                        <a:t>74</a:t>
                      </a:r>
                      <a:endParaRPr lang="en-US" sz="1600" b="1" i="0" dirty="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fa-IR" sz="1600" b="1" i="0" dirty="0">
                          <a:latin typeface="+mn-lt"/>
                          <a:cs typeface="B Nazanin" pitchFamily="2" charset="-78"/>
                        </a:rPr>
                        <a:t>0</a:t>
                      </a:r>
                      <a:r>
                        <a:rPr lang="en-US" sz="1600" b="1" i="0" dirty="0">
                          <a:latin typeface="+mn-lt"/>
                          <a:cs typeface="B Nazanin" pitchFamily="2" charset="-78"/>
                        </a:rPr>
                        <a:t>/</a:t>
                      </a:r>
                      <a:r>
                        <a:rPr lang="fa-IR" sz="1600" b="1" i="0" dirty="0">
                          <a:latin typeface="+mn-lt"/>
                          <a:cs typeface="B Nazanin" pitchFamily="2" charset="-78"/>
                        </a:rPr>
                        <a:t>052</a:t>
                      </a:r>
                      <a:endParaRPr lang="en-US" sz="1600" b="1" i="0" dirty="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fa-IR" sz="1600" b="1" i="0" dirty="0" smtClean="0">
                          <a:latin typeface="+mn-lt"/>
                          <a:cs typeface="B Nazanin" pitchFamily="2" charset="-78"/>
                        </a:rPr>
                        <a:t>1/70-0/97</a:t>
                      </a:r>
                      <a:endParaRPr lang="en-US" sz="1600" b="1" i="0" dirty="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fa-IR" sz="1600" b="1" i="0" dirty="0">
                          <a:latin typeface="+mn-lt"/>
                          <a:cs typeface="B Nazanin" pitchFamily="2" charset="-78"/>
                        </a:rPr>
                        <a:t>1</a:t>
                      </a:r>
                      <a:r>
                        <a:rPr lang="en-US" sz="1600" b="1" i="0" dirty="0">
                          <a:latin typeface="+mn-lt"/>
                          <a:cs typeface="B Nazanin" pitchFamily="2" charset="-78"/>
                        </a:rPr>
                        <a:t>/</a:t>
                      </a:r>
                      <a:r>
                        <a:rPr lang="fa-IR" sz="1600" b="1" i="0" dirty="0">
                          <a:latin typeface="+mn-lt"/>
                          <a:cs typeface="B Nazanin" pitchFamily="2" charset="-78"/>
                        </a:rPr>
                        <a:t>30</a:t>
                      </a:r>
                      <a:endParaRPr lang="en-US" sz="1600" b="1" i="0" dirty="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fa-IR" sz="1600" b="1" i="0" dirty="0">
                          <a:latin typeface="+mn-lt"/>
                          <a:cs typeface="B Nazanin" pitchFamily="2" charset="-78"/>
                        </a:rPr>
                        <a:t>70</a:t>
                      </a:r>
                      <a:r>
                        <a:rPr lang="en-US" sz="1600" b="1" i="0" dirty="0">
                          <a:latin typeface="+mn-lt"/>
                          <a:cs typeface="B Nazanin" pitchFamily="2" charset="-78"/>
                        </a:rPr>
                        <a:t>/</a:t>
                      </a:r>
                      <a:r>
                        <a:rPr lang="fa-IR" sz="1600" b="1" i="0" dirty="0">
                          <a:latin typeface="+mn-lt"/>
                          <a:cs typeface="B Nazanin" pitchFamily="2" charset="-78"/>
                        </a:rPr>
                        <a:t>38</a:t>
                      </a:r>
                      <a:r>
                        <a:rPr lang="en-US" sz="1600" b="1" i="0" dirty="0">
                          <a:latin typeface="+mn-lt"/>
                          <a:cs typeface="B Nazanin" pitchFamily="2" charset="-78"/>
                        </a:rPr>
                        <a:t>-</a:t>
                      </a:r>
                      <a:r>
                        <a:rPr lang="fa-IR" sz="1600" b="1" i="0" dirty="0">
                          <a:latin typeface="+mn-lt"/>
                          <a:cs typeface="B Nazanin" pitchFamily="2" charset="-78"/>
                        </a:rPr>
                        <a:t>80</a:t>
                      </a:r>
                      <a:r>
                        <a:rPr lang="en-US" sz="1600" b="1" i="0" dirty="0">
                          <a:latin typeface="+mn-lt"/>
                          <a:cs typeface="B Nazanin" pitchFamily="2" charset="-78"/>
                        </a:rPr>
                        <a:t>/</a:t>
                      </a:r>
                      <a:r>
                        <a:rPr lang="fa-IR" sz="1600" b="1" i="0" dirty="0">
                          <a:latin typeface="+mn-lt"/>
                          <a:cs typeface="B Nazanin" pitchFamily="2" charset="-78"/>
                        </a:rPr>
                        <a:t>50</a:t>
                      </a:r>
                      <a:endParaRPr lang="en-US" sz="1600" b="1" i="0" dirty="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fa-IR" sz="1600" b="1" i="0" dirty="0">
                          <a:latin typeface="+mn-lt"/>
                          <a:cs typeface="B Nazanin" pitchFamily="2" charset="-78"/>
                        </a:rPr>
                        <a:t>75</a:t>
                      </a:r>
                      <a:r>
                        <a:rPr lang="en-US" sz="1600" b="1" i="0" dirty="0">
                          <a:latin typeface="+mn-lt"/>
                          <a:cs typeface="B Nazanin" pitchFamily="2" charset="-78"/>
                        </a:rPr>
                        <a:t>/</a:t>
                      </a:r>
                      <a:r>
                        <a:rPr lang="fa-IR" sz="1600" b="1" i="0" dirty="0">
                          <a:latin typeface="+mn-lt"/>
                          <a:cs typeface="B Nazanin" pitchFamily="2" charset="-78"/>
                        </a:rPr>
                        <a:t>44</a:t>
                      </a:r>
                      <a:endParaRPr lang="en-US" sz="1600" b="1" i="0" dirty="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ar-SA" sz="1600" b="1" i="0" dirty="0">
                          <a:cs typeface="B Nazanin" pitchFamily="2" charset="-78"/>
                        </a:rPr>
                        <a:t>فشار خون</a:t>
                      </a:r>
                      <a:r>
                        <a:rPr lang="fa-IR" sz="1600" b="1" i="0" baseline="30000" dirty="0">
                          <a:cs typeface="B Nazanin" pitchFamily="2" charset="-78"/>
                        </a:rPr>
                        <a:t>2</a:t>
                      </a:r>
                      <a:endParaRPr lang="en-US" sz="1600" b="1" i="0" dirty="0">
                        <a:latin typeface="Calibri"/>
                        <a:ea typeface="Times New Roman"/>
                        <a:cs typeface="B Nazanin" pitchFamily="2" charset="-78"/>
                      </a:endParaRPr>
                    </a:p>
                  </a:txBody>
                  <a:tcPr marL="54107" marR="54107" marT="0" marB="91440" anchor="ctr">
                    <a:solidFill>
                      <a:srgbClr val="FFFF66"/>
                    </a:solidFill>
                  </a:tcPr>
                </a:tc>
              </a:tr>
              <a:tr h="407978">
                <a:tc>
                  <a:txBody>
                    <a:bodyPr/>
                    <a:lstStyle/>
                    <a:p>
                      <a:pPr marL="0" marR="0" algn="ctr" rtl="0">
                        <a:lnSpc>
                          <a:spcPct val="150000"/>
                        </a:lnSpc>
                        <a:spcBef>
                          <a:spcPts val="600"/>
                        </a:spcBef>
                        <a:spcAft>
                          <a:spcPts val="600"/>
                        </a:spcAft>
                      </a:pPr>
                      <a:r>
                        <a:rPr lang="fa-IR" sz="1600" b="1" i="0" dirty="0" smtClean="0">
                          <a:latin typeface="+mn-lt"/>
                          <a:cs typeface="B Nazanin" pitchFamily="2" charset="-78"/>
                        </a:rPr>
                        <a:t>37/98-17/18</a:t>
                      </a:r>
                      <a:endParaRPr lang="en-US" sz="1600" b="1" i="0" dirty="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fa-IR" sz="1600" b="1" i="0" dirty="0" smtClean="0">
                          <a:latin typeface="+mn-lt"/>
                          <a:cs typeface="B Nazanin" pitchFamily="2" charset="-78"/>
                        </a:rPr>
                        <a:t>28/74</a:t>
                      </a:r>
                      <a:endParaRPr lang="en-US" sz="1600" b="1" i="0" dirty="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en-US" sz="1600" b="1" i="0">
                          <a:latin typeface="+mn-lt"/>
                          <a:cs typeface="B Nazanin" pitchFamily="2" charset="-78"/>
                        </a:rPr>
                        <a:t>&lt;</a:t>
                      </a:r>
                      <a:r>
                        <a:rPr lang="fa-IR" sz="1600" b="1" i="0">
                          <a:latin typeface="+mn-lt"/>
                          <a:cs typeface="B Nazanin" pitchFamily="2" charset="-78"/>
                        </a:rPr>
                        <a:t>0</a:t>
                      </a:r>
                      <a:r>
                        <a:rPr lang="en-US" sz="1600" b="1" i="0">
                          <a:latin typeface="+mn-lt"/>
                          <a:cs typeface="B Nazanin" pitchFamily="2" charset="-78"/>
                        </a:rPr>
                        <a:t>/</a:t>
                      </a:r>
                      <a:r>
                        <a:rPr lang="fa-IR" sz="1600" b="1" i="0">
                          <a:latin typeface="+mn-lt"/>
                          <a:cs typeface="B Nazanin" pitchFamily="2" charset="-78"/>
                        </a:rPr>
                        <a:t>0001</a:t>
                      </a:r>
                      <a:endParaRPr lang="en-US" sz="1600" b="1" i="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fa-IR" sz="1600" b="1" i="0" dirty="0" smtClean="0">
                          <a:cs typeface="B Nazanin" pitchFamily="2" charset="-78"/>
                        </a:rPr>
                        <a:t>2/46-1/48</a:t>
                      </a:r>
                      <a:endParaRPr lang="en-US" sz="1600" b="1" i="0" dirty="0">
                        <a:latin typeface="Calibri"/>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fa-IR" sz="1600" b="1" i="0" dirty="0" smtClean="0">
                          <a:latin typeface="+mn-lt"/>
                          <a:cs typeface="B Nazanin" pitchFamily="2" charset="-78"/>
                        </a:rPr>
                        <a:t>1/95</a:t>
                      </a:r>
                      <a:endParaRPr lang="en-US" sz="1600" b="1" i="0" dirty="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fa-IR" sz="1600" b="1" i="0" dirty="0">
                          <a:latin typeface="+mn-lt"/>
                          <a:cs typeface="B Nazanin" pitchFamily="2" charset="-78"/>
                        </a:rPr>
                        <a:t>53</a:t>
                      </a:r>
                      <a:r>
                        <a:rPr lang="en-US" sz="1600" b="1" i="0" dirty="0">
                          <a:latin typeface="+mn-lt"/>
                          <a:cs typeface="B Nazanin" pitchFamily="2" charset="-78"/>
                        </a:rPr>
                        <a:t>/</a:t>
                      </a:r>
                      <a:r>
                        <a:rPr lang="fa-IR" sz="1600" b="1" i="0" dirty="0">
                          <a:latin typeface="+mn-lt"/>
                          <a:cs typeface="B Nazanin" pitchFamily="2" charset="-78"/>
                        </a:rPr>
                        <a:t>29</a:t>
                      </a:r>
                      <a:r>
                        <a:rPr lang="en-US" sz="1600" b="1" i="0" dirty="0">
                          <a:latin typeface="+mn-lt"/>
                          <a:cs typeface="B Nazanin" pitchFamily="2" charset="-78"/>
                        </a:rPr>
                        <a:t>-</a:t>
                      </a:r>
                      <a:r>
                        <a:rPr lang="fa-IR" sz="1600" b="1" i="0" dirty="0">
                          <a:latin typeface="+mn-lt"/>
                          <a:cs typeface="B Nazanin" pitchFamily="2" charset="-78"/>
                        </a:rPr>
                        <a:t>64</a:t>
                      </a:r>
                      <a:r>
                        <a:rPr lang="en-US" sz="1600" b="1" i="0" dirty="0">
                          <a:latin typeface="+mn-lt"/>
                          <a:cs typeface="B Nazanin" pitchFamily="2" charset="-78"/>
                        </a:rPr>
                        <a:t>/</a:t>
                      </a:r>
                      <a:r>
                        <a:rPr lang="fa-IR" sz="1600" b="1" i="0" dirty="0">
                          <a:latin typeface="+mn-lt"/>
                          <a:cs typeface="B Nazanin" pitchFamily="2" charset="-78"/>
                        </a:rPr>
                        <a:t>85</a:t>
                      </a:r>
                      <a:endParaRPr lang="en-US" sz="1600" b="1" i="0" dirty="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fa-IR" sz="1600" b="1" i="0" dirty="0">
                          <a:latin typeface="+mn-lt"/>
                          <a:cs typeface="B Nazanin" pitchFamily="2" charset="-78"/>
                        </a:rPr>
                        <a:t>59</a:t>
                      </a:r>
                      <a:r>
                        <a:rPr lang="en-US" sz="1600" b="1" i="0" dirty="0">
                          <a:latin typeface="+mn-lt"/>
                          <a:cs typeface="B Nazanin" pitchFamily="2" charset="-78"/>
                        </a:rPr>
                        <a:t>/</a:t>
                      </a:r>
                      <a:r>
                        <a:rPr lang="fa-IR" sz="1600" b="1" i="0" dirty="0">
                          <a:latin typeface="+mn-lt"/>
                          <a:cs typeface="B Nazanin" pitchFamily="2" charset="-78"/>
                        </a:rPr>
                        <a:t>07</a:t>
                      </a:r>
                      <a:endParaRPr lang="en-US" sz="1600" b="1" i="0" dirty="0">
                        <a:latin typeface="+mn-lt"/>
                        <a:ea typeface="Times New Roman"/>
                        <a:cs typeface="B Nazanin" pitchFamily="2" charset="-78"/>
                      </a:endParaRPr>
                    </a:p>
                  </a:txBody>
                  <a:tcPr marL="54107" marR="54107" marT="0" marB="91440" anchor="ctr">
                    <a:solidFill>
                      <a:srgbClr val="FFFF66"/>
                    </a:solidFill>
                  </a:tcPr>
                </a:tc>
                <a:tc>
                  <a:txBody>
                    <a:bodyPr/>
                    <a:lstStyle/>
                    <a:p>
                      <a:pPr marL="0" marR="0" algn="ctr" rtl="0">
                        <a:lnSpc>
                          <a:spcPct val="150000"/>
                        </a:lnSpc>
                        <a:spcBef>
                          <a:spcPts val="600"/>
                        </a:spcBef>
                        <a:spcAft>
                          <a:spcPts val="600"/>
                        </a:spcAft>
                      </a:pPr>
                      <a:r>
                        <a:rPr lang="fa-IR" sz="1600" b="1" i="0" dirty="0">
                          <a:cs typeface="B Nazanin" pitchFamily="2" charset="-78"/>
                        </a:rPr>
                        <a:t>کلسترول بالا </a:t>
                      </a:r>
                      <a:r>
                        <a:rPr lang="en-US" sz="1600" b="1" i="0" dirty="0">
                          <a:cs typeface="B Nazanin" pitchFamily="2" charset="-78"/>
                        </a:rPr>
                        <a:t>≥ </a:t>
                      </a:r>
                      <a:r>
                        <a:rPr lang="fa-IR" sz="1600" b="1" i="0" dirty="0">
                          <a:cs typeface="B Nazanin" pitchFamily="2" charset="-78"/>
                        </a:rPr>
                        <a:t>240</a:t>
                      </a:r>
                      <a:r>
                        <a:rPr lang="fa-IR" sz="1600" b="1" i="0" baseline="30000" dirty="0">
                          <a:cs typeface="B Nazanin" pitchFamily="2" charset="-78"/>
                        </a:rPr>
                        <a:t>3</a:t>
                      </a:r>
                      <a:endParaRPr lang="en-US" sz="1600" b="1" i="0" dirty="0">
                        <a:latin typeface="Calibri"/>
                        <a:ea typeface="Times New Roman"/>
                        <a:cs typeface="B Nazanin" pitchFamily="2" charset="-78"/>
                      </a:endParaRPr>
                    </a:p>
                  </a:txBody>
                  <a:tcPr marL="54107" marR="54107" marT="0" marB="91440" anchor="ctr">
                    <a:solidFill>
                      <a:srgbClr val="FFFF66"/>
                    </a:solidFill>
                  </a:tcPr>
                </a:tc>
              </a:tr>
            </a:tbl>
          </a:graphicData>
        </a:graphic>
      </p:graphicFrame>
    </p:spTree>
    <p:extLst>
      <p:ext uri="{BB962C8B-B14F-4D97-AF65-F5344CB8AC3E}">
        <p14:creationId xmlns="" xmlns:p14="http://schemas.microsoft.com/office/powerpoint/2010/main" val="30053426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295400" y="1371600"/>
          <a:ext cx="76390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430E3189-A26B-47E6-88FA-F0598B934182}" type="slidenum">
              <a:rPr lang="en-US" smtClean="0">
                <a:solidFill>
                  <a:prstClr val="black">
                    <a:tint val="75000"/>
                  </a:prstClr>
                </a:solidFill>
              </a:rPr>
              <a:pPr/>
              <a:t>33</a:t>
            </a:fld>
            <a:endParaRPr lang="en-US">
              <a:solidFill>
                <a:prstClr val="black">
                  <a:tint val="75000"/>
                </a:prstClr>
              </a:solidFill>
            </a:endParaRPr>
          </a:p>
        </p:txBody>
      </p:sp>
      <p:graphicFrame>
        <p:nvGraphicFramePr>
          <p:cNvPr id="6" name="Diagram 5"/>
          <p:cNvGraphicFramePr/>
          <p:nvPr/>
        </p:nvGraphicFramePr>
        <p:xfrm>
          <a:off x="914400" y="1752600"/>
          <a:ext cx="4572000" cy="24384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useBgFill="1">
        <p:nvSpPr>
          <p:cNvPr id="10" name="Title 3"/>
          <p:cNvSpPr>
            <a:spLocks noGrp="1"/>
          </p:cNvSpPr>
          <p:nvPr>
            <p:ph type="title"/>
          </p:nvPr>
        </p:nvSpPr>
        <p:spPr>
          <a:effectLst>
            <a:outerShdw blurRad="50800" dist="50800" dir="5400000" algn="ctr" rotWithShape="0">
              <a:srgbClr val="C00000"/>
            </a:outerShdw>
          </a:effectLst>
        </p:spPr>
        <p:txBody>
          <a:bodyPr>
            <a:noAutofit/>
          </a:bodyPr>
          <a:lstStyle/>
          <a:p>
            <a:pPr algn="ctr" rtl="0"/>
            <a:r>
              <a:rPr lang="fa-IR" sz="3200" b="1" dirty="0" smtClean="0">
                <a:solidFill>
                  <a:srgbClr val="C00000"/>
                </a:solidFill>
                <a:effectLst/>
                <a:cs typeface="B Titr" pitchFamily="2" charset="-78"/>
              </a:rPr>
              <a:t>قدرت مطالعه</a:t>
            </a:r>
            <a:endParaRPr lang="en-US" sz="3200" b="1" dirty="0">
              <a:solidFill>
                <a:srgbClr val="C00000"/>
              </a:solidFill>
              <a:effectLst/>
              <a:cs typeface="B Titr" pitchFamily="2" charset="-78"/>
            </a:endParaRPr>
          </a:p>
        </p:txBody>
      </p:sp>
      <p:graphicFrame>
        <p:nvGraphicFramePr>
          <p:cNvPr id="11" name="Diagram 10"/>
          <p:cNvGraphicFramePr/>
          <p:nvPr/>
        </p:nvGraphicFramePr>
        <p:xfrm>
          <a:off x="4419600" y="3657600"/>
          <a:ext cx="4800600" cy="25146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30E3189-A26B-47E6-88FA-F0598B934182}" type="slidenum">
              <a:rPr lang="en-US" smtClean="0">
                <a:solidFill>
                  <a:prstClr val="black">
                    <a:tint val="75000"/>
                  </a:prstClr>
                </a:solidFill>
              </a:rPr>
              <a:pPr/>
              <a:t>34</a:t>
            </a:fld>
            <a:endParaRPr lang="en-US">
              <a:solidFill>
                <a:prstClr val="black">
                  <a:tint val="75000"/>
                </a:prstClr>
              </a:solidFill>
            </a:endParaRPr>
          </a:p>
        </p:txBody>
      </p:sp>
      <p:sp useBgFill="1">
        <p:nvSpPr>
          <p:cNvPr id="8" name="Title 3"/>
          <p:cNvSpPr>
            <a:spLocks noGrp="1"/>
          </p:cNvSpPr>
          <p:nvPr>
            <p:ph type="title"/>
          </p:nvPr>
        </p:nvSpPr>
        <p:spPr>
          <a:xfrm>
            <a:off x="1066800" y="152400"/>
            <a:ext cx="8001000" cy="685800"/>
          </a:xfrm>
          <a:effectLst>
            <a:outerShdw blurRad="50800" dist="50800" dir="5400000" algn="ctr" rotWithShape="0">
              <a:srgbClr val="C00000"/>
            </a:outerShdw>
          </a:effectLst>
        </p:spPr>
        <p:txBody>
          <a:bodyPr>
            <a:noAutofit/>
          </a:bodyPr>
          <a:lstStyle/>
          <a:p>
            <a:pPr algn="ctr"/>
            <a:r>
              <a:rPr lang="fa-IR" sz="1600" b="1" dirty="0" smtClean="0">
                <a:solidFill>
                  <a:srgbClr val="C00000"/>
                </a:solidFill>
                <a:effectLst/>
                <a:cs typeface="B Titr" pitchFamily="2" charset="-78"/>
              </a:rPr>
              <a:t>جدول 6:  نسبت مخاطره تعدیل شده و خطر منتسب جمعیتی برای فاکتورهای خطر در ایجاد مرگ در بیماران دیابتی (تعدیل شده با سن و جنس).</a:t>
            </a:r>
          </a:p>
        </p:txBody>
      </p:sp>
      <p:graphicFrame>
        <p:nvGraphicFramePr>
          <p:cNvPr id="4" name="Table 3"/>
          <p:cNvGraphicFramePr>
            <a:graphicFrameLocks noGrp="1"/>
          </p:cNvGraphicFramePr>
          <p:nvPr/>
        </p:nvGraphicFramePr>
        <p:xfrm>
          <a:off x="1066800" y="1165860"/>
          <a:ext cx="7848600" cy="4701537"/>
        </p:xfrm>
        <a:graphic>
          <a:graphicData uri="http://schemas.openxmlformats.org/drawingml/2006/table">
            <a:tbl>
              <a:tblPr>
                <a:effectLst>
                  <a:outerShdw blurRad="50800" dist="38100" dir="8100000" algn="tr" rotWithShape="0">
                    <a:prstClr val="black">
                      <a:alpha val="40000"/>
                    </a:prstClr>
                  </a:outerShdw>
                </a:effectLst>
                <a:tableStyleId>{8799B23B-EC83-4686-B30A-512413B5E67A}</a:tableStyleId>
              </a:tblPr>
              <a:tblGrid>
                <a:gridCol w="990600"/>
                <a:gridCol w="641288"/>
                <a:gridCol w="730312"/>
                <a:gridCol w="838200"/>
                <a:gridCol w="685800"/>
                <a:gridCol w="1066800"/>
                <a:gridCol w="609600"/>
                <a:gridCol w="2286000"/>
              </a:tblGrid>
              <a:tr h="734616">
                <a:tc>
                  <a:txBody>
                    <a:bodyPr/>
                    <a:lstStyle/>
                    <a:p>
                      <a:pPr marL="0" marR="0" algn="ctr" rtl="0">
                        <a:lnSpc>
                          <a:spcPct val="150000"/>
                        </a:lnSpc>
                        <a:spcBef>
                          <a:spcPts val="600"/>
                        </a:spcBef>
                        <a:spcAft>
                          <a:spcPts val="0"/>
                        </a:spcAft>
                      </a:pPr>
                      <a:r>
                        <a:rPr lang="en-US" sz="1200" b="1" dirty="0">
                          <a:cs typeface="B Nazanin" pitchFamily="2" charset="-78"/>
                        </a:rPr>
                        <a:t>CI</a:t>
                      </a:r>
                      <a:r>
                        <a:rPr lang="en-US" sz="1200" b="1" baseline="-25000" dirty="0">
                          <a:cs typeface="B Nazanin" pitchFamily="2" charset="-78"/>
                        </a:rPr>
                        <a:t>PAF</a:t>
                      </a:r>
                      <a:endParaRPr lang="en-US" sz="1200" b="1" dirty="0">
                        <a:latin typeface="Calibri"/>
                        <a:ea typeface="Times New Roman"/>
                        <a:cs typeface="B Nazanin" pitchFamily="2" charset="-78"/>
                      </a:endParaRPr>
                    </a:p>
                  </a:txBody>
                  <a:tcPr marL="46574" marR="46574" marT="0" marB="0" anchor="ctr">
                    <a:solidFill>
                      <a:schemeClr val="accent2">
                        <a:lumMod val="40000"/>
                        <a:lumOff val="60000"/>
                      </a:schemeClr>
                    </a:solidFill>
                  </a:tcPr>
                </a:tc>
                <a:tc>
                  <a:txBody>
                    <a:bodyPr/>
                    <a:lstStyle/>
                    <a:p>
                      <a:pPr marL="0" marR="0" algn="ctr" rtl="0">
                        <a:lnSpc>
                          <a:spcPct val="150000"/>
                        </a:lnSpc>
                        <a:spcBef>
                          <a:spcPts val="600"/>
                        </a:spcBef>
                        <a:spcAft>
                          <a:spcPts val="0"/>
                        </a:spcAft>
                      </a:pPr>
                      <a:r>
                        <a:rPr lang="en-US" sz="1200" b="1" dirty="0">
                          <a:cs typeface="B Nazanin" pitchFamily="2" charset="-78"/>
                        </a:rPr>
                        <a:t>PAF</a:t>
                      </a:r>
                      <a:endParaRPr lang="en-US" sz="1200" b="1" dirty="0">
                        <a:latin typeface="Calibri"/>
                        <a:ea typeface="Times New Roman"/>
                        <a:cs typeface="B Nazanin" pitchFamily="2" charset="-78"/>
                      </a:endParaRPr>
                    </a:p>
                  </a:txBody>
                  <a:tcPr marL="46574" marR="46574" marT="0" marB="0" anchor="ctr">
                    <a:solidFill>
                      <a:schemeClr val="accent2">
                        <a:lumMod val="40000"/>
                        <a:lumOff val="60000"/>
                      </a:schemeClr>
                    </a:solidFill>
                  </a:tcPr>
                </a:tc>
                <a:tc>
                  <a:txBody>
                    <a:bodyPr/>
                    <a:lstStyle/>
                    <a:p>
                      <a:pPr marL="0" marR="0" algn="ctr" rtl="0">
                        <a:lnSpc>
                          <a:spcPct val="150000"/>
                        </a:lnSpc>
                        <a:spcBef>
                          <a:spcPts val="600"/>
                        </a:spcBef>
                        <a:spcAft>
                          <a:spcPts val="0"/>
                        </a:spcAft>
                      </a:pPr>
                      <a:r>
                        <a:rPr lang="en-US" sz="1200" b="1" dirty="0">
                          <a:cs typeface="B Nazanin" pitchFamily="2" charset="-78"/>
                        </a:rPr>
                        <a:t>p-value</a:t>
                      </a:r>
                      <a:endParaRPr lang="en-US" sz="1200" b="1" dirty="0">
                        <a:latin typeface="Calibri"/>
                        <a:ea typeface="Times New Roman"/>
                        <a:cs typeface="B Nazanin" pitchFamily="2" charset="-78"/>
                      </a:endParaRPr>
                    </a:p>
                  </a:txBody>
                  <a:tcPr marL="46574" marR="46574" marT="0" marB="0" anchor="ctr">
                    <a:solidFill>
                      <a:schemeClr val="accent2">
                        <a:lumMod val="40000"/>
                        <a:lumOff val="60000"/>
                      </a:schemeClr>
                    </a:solidFill>
                  </a:tcPr>
                </a:tc>
                <a:tc>
                  <a:txBody>
                    <a:bodyPr/>
                    <a:lstStyle/>
                    <a:p>
                      <a:pPr marL="0" marR="0" algn="ctr" rtl="0">
                        <a:lnSpc>
                          <a:spcPct val="150000"/>
                        </a:lnSpc>
                        <a:spcBef>
                          <a:spcPts val="600"/>
                        </a:spcBef>
                        <a:spcAft>
                          <a:spcPts val="0"/>
                        </a:spcAft>
                      </a:pPr>
                      <a:r>
                        <a:rPr lang="en-US" sz="1200" b="1" dirty="0" err="1">
                          <a:cs typeface="B Nazanin" pitchFamily="2" charset="-78"/>
                        </a:rPr>
                        <a:t>CI</a:t>
                      </a:r>
                      <a:r>
                        <a:rPr lang="en-US" sz="1200" b="1" baseline="-25000" dirty="0" err="1">
                          <a:cs typeface="B Nazanin" pitchFamily="2" charset="-78"/>
                        </a:rPr>
                        <a:t>hazard</a:t>
                      </a:r>
                      <a:r>
                        <a:rPr lang="en-US" sz="1200" b="1" baseline="-25000" dirty="0">
                          <a:cs typeface="B Nazanin" pitchFamily="2" charset="-78"/>
                        </a:rPr>
                        <a:t> ratio</a:t>
                      </a:r>
                      <a:endParaRPr lang="en-US" sz="1200" b="1" dirty="0">
                        <a:latin typeface="Calibri"/>
                        <a:ea typeface="Times New Roman"/>
                        <a:cs typeface="B Nazanin" pitchFamily="2" charset="-78"/>
                      </a:endParaRPr>
                    </a:p>
                  </a:txBody>
                  <a:tcPr marL="46574" marR="46574" marT="0" marB="0" anchor="ctr">
                    <a:solidFill>
                      <a:schemeClr val="accent2">
                        <a:lumMod val="40000"/>
                        <a:lumOff val="60000"/>
                      </a:schemeClr>
                    </a:solidFill>
                  </a:tcPr>
                </a:tc>
                <a:tc>
                  <a:txBody>
                    <a:bodyPr/>
                    <a:lstStyle/>
                    <a:p>
                      <a:pPr marL="0" marR="0" algn="ctr" rtl="0">
                        <a:lnSpc>
                          <a:spcPct val="150000"/>
                        </a:lnSpc>
                        <a:spcBef>
                          <a:spcPts val="600"/>
                        </a:spcBef>
                        <a:spcAft>
                          <a:spcPts val="0"/>
                        </a:spcAft>
                      </a:pPr>
                      <a:r>
                        <a:rPr lang="en-US" sz="1200" b="1" dirty="0">
                          <a:cs typeface="B Nazanin" pitchFamily="2" charset="-78"/>
                        </a:rPr>
                        <a:t>Hazard ratio</a:t>
                      </a:r>
                      <a:endParaRPr lang="en-US" sz="1200" b="1" dirty="0">
                        <a:latin typeface="Calibri"/>
                        <a:ea typeface="Times New Roman"/>
                        <a:cs typeface="B Nazanin" pitchFamily="2" charset="-78"/>
                      </a:endParaRPr>
                    </a:p>
                  </a:txBody>
                  <a:tcPr marL="46574" marR="46574" marT="0" marB="0" anchor="ctr">
                    <a:solidFill>
                      <a:schemeClr val="accent2">
                        <a:lumMod val="40000"/>
                        <a:lumOff val="60000"/>
                      </a:schemeClr>
                    </a:solidFill>
                  </a:tcPr>
                </a:tc>
                <a:tc>
                  <a:txBody>
                    <a:bodyPr/>
                    <a:lstStyle/>
                    <a:p>
                      <a:pPr marL="0" marR="0" algn="ctr" rtl="0">
                        <a:lnSpc>
                          <a:spcPct val="150000"/>
                        </a:lnSpc>
                        <a:spcBef>
                          <a:spcPts val="600"/>
                        </a:spcBef>
                        <a:spcAft>
                          <a:spcPts val="0"/>
                        </a:spcAft>
                      </a:pPr>
                      <a:r>
                        <a:rPr lang="en-US" sz="1200" b="1" dirty="0" err="1">
                          <a:cs typeface="B Nazanin" pitchFamily="2" charset="-78"/>
                        </a:rPr>
                        <a:t>CI</a:t>
                      </a:r>
                      <a:r>
                        <a:rPr lang="en-US" sz="1200" b="1" baseline="-25000" dirty="0" err="1">
                          <a:cs typeface="B Nazanin" pitchFamily="2" charset="-78"/>
                        </a:rPr>
                        <a:t>Prevalence</a:t>
                      </a:r>
                      <a:endParaRPr lang="en-US" sz="1200" b="1" dirty="0">
                        <a:latin typeface="Calibri"/>
                        <a:ea typeface="Times New Roman"/>
                        <a:cs typeface="B Nazanin" pitchFamily="2" charset="-78"/>
                      </a:endParaRPr>
                    </a:p>
                  </a:txBody>
                  <a:tcPr marL="46574" marR="46574" marT="0" marB="0" anchor="ctr">
                    <a:solidFill>
                      <a:schemeClr val="accent2">
                        <a:lumMod val="40000"/>
                        <a:lumOff val="60000"/>
                      </a:schemeClr>
                    </a:solidFill>
                  </a:tcPr>
                </a:tc>
                <a:tc>
                  <a:txBody>
                    <a:bodyPr/>
                    <a:lstStyle/>
                    <a:p>
                      <a:pPr marL="0" marR="0" algn="ctr" rtl="0">
                        <a:lnSpc>
                          <a:spcPct val="150000"/>
                        </a:lnSpc>
                        <a:spcBef>
                          <a:spcPts val="600"/>
                        </a:spcBef>
                        <a:spcAft>
                          <a:spcPts val="0"/>
                        </a:spcAft>
                      </a:pPr>
                      <a:r>
                        <a:rPr lang="en-US" sz="1200" b="1" dirty="0" smtClean="0">
                          <a:cs typeface="B Nazanin" pitchFamily="2" charset="-78"/>
                        </a:rPr>
                        <a:t>Prevalence</a:t>
                      </a:r>
                      <a:endParaRPr lang="en-US" sz="1200" b="1" dirty="0">
                        <a:latin typeface="Calibri"/>
                        <a:ea typeface="Times New Roman"/>
                        <a:cs typeface="B Nazanin" pitchFamily="2" charset="-78"/>
                      </a:endParaRPr>
                    </a:p>
                  </a:txBody>
                  <a:tcPr marL="46574" marR="46574" marT="0" marB="0" anchor="ctr">
                    <a:solidFill>
                      <a:schemeClr val="accent2">
                        <a:lumMod val="40000"/>
                        <a:lumOff val="60000"/>
                      </a:schemeClr>
                    </a:solidFill>
                  </a:tcPr>
                </a:tc>
                <a:tc>
                  <a:txBody>
                    <a:bodyPr/>
                    <a:lstStyle/>
                    <a:p>
                      <a:pPr marL="0" marR="0" algn="l" rtl="0">
                        <a:lnSpc>
                          <a:spcPct val="150000"/>
                        </a:lnSpc>
                        <a:spcBef>
                          <a:spcPts val="600"/>
                        </a:spcBef>
                        <a:spcAft>
                          <a:spcPts val="0"/>
                        </a:spcAft>
                      </a:pPr>
                      <a:endParaRPr lang="en-US" sz="1200" b="1" dirty="0">
                        <a:latin typeface="Calibri"/>
                        <a:ea typeface="Times New Roman"/>
                        <a:cs typeface="B Nazanin" pitchFamily="2" charset="-78"/>
                      </a:endParaRPr>
                    </a:p>
                  </a:txBody>
                  <a:tcPr marL="46574" marR="46574" marT="0" marB="0" anchor="ctr">
                    <a:solidFill>
                      <a:schemeClr val="accent2">
                        <a:lumMod val="40000"/>
                        <a:lumOff val="60000"/>
                      </a:schemeClr>
                    </a:solidFill>
                  </a:tcPr>
                </a:tc>
              </a:tr>
              <a:tr h="440769">
                <a:tc>
                  <a:txBody>
                    <a:bodyPr/>
                    <a:lstStyle/>
                    <a:p>
                      <a:pPr marL="0" marR="0" algn="ctr" rtl="0">
                        <a:lnSpc>
                          <a:spcPct val="150000"/>
                        </a:lnSpc>
                        <a:spcBef>
                          <a:spcPts val="600"/>
                        </a:spcBef>
                        <a:spcAft>
                          <a:spcPts val="0"/>
                        </a:spcAft>
                      </a:pPr>
                      <a:endParaRPr lang="en-US" sz="1400" b="1" dirty="0">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r>
                        <a:rPr lang="fa-IR" sz="1400" b="1" dirty="0">
                          <a:cs typeface="B Nazanin" pitchFamily="2" charset="-78"/>
                        </a:rPr>
                        <a:t>-</a:t>
                      </a:r>
                      <a:endParaRPr lang="en-US" sz="1400" b="1" dirty="0">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r>
                        <a:rPr lang="fa-IR" sz="1400" b="1" dirty="0" smtClean="0">
                          <a:cs typeface="B Nazanin" pitchFamily="2" charset="-78"/>
                        </a:rPr>
                        <a:t>0/000</a:t>
                      </a:r>
                      <a:endParaRPr lang="en-US" sz="1400" b="1" dirty="0">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r>
                        <a:rPr lang="fa-IR" sz="1400" b="1" dirty="0" smtClean="0">
                          <a:cs typeface="B Nazanin" pitchFamily="2" charset="-78"/>
                        </a:rPr>
                        <a:t>1/13-1/09</a:t>
                      </a:r>
                      <a:endParaRPr lang="en-US" sz="1400" b="1" dirty="0">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r>
                        <a:rPr lang="fa-IR" sz="1400" b="1" dirty="0">
                          <a:cs typeface="B Nazanin" pitchFamily="2" charset="-78"/>
                        </a:rPr>
                        <a:t>1</a:t>
                      </a:r>
                      <a:r>
                        <a:rPr lang="en-US" sz="1400" b="1" dirty="0">
                          <a:cs typeface="B Nazanin" pitchFamily="2" charset="-78"/>
                        </a:rPr>
                        <a:t>/</a:t>
                      </a:r>
                      <a:r>
                        <a:rPr lang="fa-IR" sz="1400" b="1" dirty="0">
                          <a:cs typeface="B Nazanin" pitchFamily="2" charset="-78"/>
                        </a:rPr>
                        <a:t>11</a:t>
                      </a:r>
                      <a:endParaRPr lang="en-US" sz="1400" b="1" dirty="0">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endParaRPr lang="en-US" sz="1400" b="1" dirty="0">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endParaRPr lang="en-US" sz="1400" b="1">
                        <a:latin typeface="Calibri"/>
                        <a:ea typeface="Times New Roman"/>
                        <a:cs typeface="B Nazanin" pitchFamily="2" charset="-78"/>
                      </a:endParaRPr>
                    </a:p>
                  </a:txBody>
                  <a:tcPr marL="46574" marR="46574" marT="0" marB="0" anchor="ctr"/>
                </a:tc>
                <a:tc>
                  <a:txBody>
                    <a:bodyPr/>
                    <a:lstStyle/>
                    <a:p>
                      <a:pPr marL="0" marR="0" algn="l" rtl="0">
                        <a:lnSpc>
                          <a:spcPct val="150000"/>
                        </a:lnSpc>
                        <a:spcBef>
                          <a:spcPts val="600"/>
                        </a:spcBef>
                        <a:spcAft>
                          <a:spcPts val="0"/>
                        </a:spcAft>
                      </a:pPr>
                      <a:r>
                        <a:rPr lang="fa-IR" sz="1400" b="1" dirty="0">
                          <a:cs typeface="B Nazanin" pitchFamily="2" charset="-78"/>
                        </a:rPr>
                        <a:t>سن</a:t>
                      </a:r>
                      <a:endParaRPr lang="en-US" sz="1400" b="1" dirty="0">
                        <a:latin typeface="Calibri"/>
                        <a:ea typeface="Times New Roman"/>
                        <a:cs typeface="B Nazanin" pitchFamily="2" charset="-78"/>
                      </a:endParaRPr>
                    </a:p>
                  </a:txBody>
                  <a:tcPr marL="46574" marR="46574" marT="0" marB="0" anchor="ctr"/>
                </a:tc>
              </a:tr>
              <a:tr h="440769">
                <a:tc>
                  <a:txBody>
                    <a:bodyPr/>
                    <a:lstStyle/>
                    <a:p>
                      <a:pPr marL="0" marR="0" algn="ctr" rtl="0">
                        <a:lnSpc>
                          <a:spcPct val="150000"/>
                        </a:lnSpc>
                        <a:spcBef>
                          <a:spcPts val="600"/>
                        </a:spcBef>
                        <a:spcAft>
                          <a:spcPts val="0"/>
                        </a:spcAft>
                      </a:pPr>
                      <a:endParaRPr lang="en-US" sz="1400" b="1">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r>
                        <a:rPr lang="fa-IR" sz="1400" b="1">
                          <a:cs typeface="B Nazanin" pitchFamily="2" charset="-78"/>
                        </a:rPr>
                        <a:t>-</a:t>
                      </a:r>
                      <a:endParaRPr lang="en-US" sz="1400" b="1">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r>
                        <a:rPr lang="fa-IR" sz="1400" b="1" dirty="0" smtClean="0">
                          <a:cs typeface="B Nazanin" pitchFamily="2" charset="-78"/>
                        </a:rPr>
                        <a:t>0/024</a:t>
                      </a:r>
                      <a:endParaRPr lang="en-US" sz="1400" b="1" dirty="0">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r>
                        <a:rPr lang="fa-IR" sz="1400" b="1" dirty="0" smtClean="0">
                          <a:cs typeface="B Nazanin" pitchFamily="2" charset="-78"/>
                        </a:rPr>
                        <a:t>2/04-1/05</a:t>
                      </a:r>
                      <a:endParaRPr lang="en-US" sz="1400" b="1" dirty="0">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r>
                        <a:rPr lang="fa-IR" sz="1400" b="1" dirty="0" smtClean="0">
                          <a:cs typeface="B Nazanin" pitchFamily="2" charset="-78"/>
                        </a:rPr>
                        <a:t>1/46</a:t>
                      </a:r>
                      <a:endParaRPr lang="en-US" sz="1400" b="1" dirty="0">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endParaRPr lang="en-US" sz="1400" b="1">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endParaRPr lang="en-US" sz="1400" b="1">
                        <a:latin typeface="Calibri"/>
                        <a:ea typeface="Times New Roman"/>
                        <a:cs typeface="B Nazanin" pitchFamily="2" charset="-78"/>
                      </a:endParaRPr>
                    </a:p>
                  </a:txBody>
                  <a:tcPr marL="46574" marR="46574" marT="0" marB="0" anchor="ctr"/>
                </a:tc>
                <a:tc>
                  <a:txBody>
                    <a:bodyPr/>
                    <a:lstStyle/>
                    <a:p>
                      <a:pPr marL="0" marR="0" algn="l" rtl="1">
                        <a:lnSpc>
                          <a:spcPct val="150000"/>
                        </a:lnSpc>
                        <a:spcBef>
                          <a:spcPts val="600"/>
                        </a:spcBef>
                        <a:spcAft>
                          <a:spcPts val="0"/>
                        </a:spcAft>
                      </a:pPr>
                      <a:r>
                        <a:rPr lang="ar-SA" sz="1600" b="0" i="0" dirty="0" smtClean="0">
                          <a:cs typeface="B Nazanin" pitchFamily="2" charset="-78"/>
                        </a:rPr>
                        <a:t>جنس (زن </a:t>
                      </a:r>
                      <a:r>
                        <a:rPr lang="en-US" sz="1400" b="0" i="0" dirty="0" smtClean="0">
                          <a:cs typeface="B Nazanin" pitchFamily="2" charset="-78"/>
                        </a:rPr>
                        <a:t>reference</a:t>
                      </a:r>
                      <a:r>
                        <a:rPr lang="fa-IR" sz="1400" b="0" i="0" dirty="0" smtClean="0">
                          <a:cs typeface="B Nazanin" pitchFamily="2" charset="-78"/>
                        </a:rPr>
                        <a:t> </a:t>
                      </a:r>
                      <a:r>
                        <a:rPr lang="ar-SA" sz="1600" b="0" i="0" dirty="0" smtClean="0">
                          <a:cs typeface="B Nazanin" pitchFamily="2" charset="-78"/>
                        </a:rPr>
                        <a:t>است)</a:t>
                      </a:r>
                      <a:endParaRPr lang="en-US" sz="1600" b="0" i="0" dirty="0">
                        <a:latin typeface="Calibri"/>
                        <a:ea typeface="Times New Roman"/>
                        <a:cs typeface="B Nazanin" pitchFamily="2" charset="-78"/>
                      </a:endParaRPr>
                    </a:p>
                  </a:txBody>
                  <a:tcPr marL="46574" marR="46574" marT="0" marB="0" anchor="ctr"/>
                </a:tc>
              </a:tr>
              <a:tr h="440769">
                <a:tc>
                  <a:txBody>
                    <a:bodyPr/>
                    <a:lstStyle/>
                    <a:p>
                      <a:pPr marL="0" marR="0" algn="ctr" rtl="0">
                        <a:lnSpc>
                          <a:spcPct val="150000"/>
                        </a:lnSpc>
                        <a:spcBef>
                          <a:spcPts val="600"/>
                        </a:spcBef>
                        <a:spcAft>
                          <a:spcPts val="0"/>
                        </a:spcAft>
                      </a:pPr>
                      <a:endParaRPr lang="en-US" sz="1400" b="1" dirty="0">
                        <a:latin typeface="Calibri"/>
                        <a:ea typeface="Times New Roman"/>
                        <a:cs typeface="B Nazanin" pitchFamily="2" charset="-78"/>
                      </a:endParaRPr>
                    </a:p>
                  </a:txBody>
                  <a:tcPr marL="46574" marR="46574" marT="0" marB="0" anchor="ctr">
                    <a:solidFill>
                      <a:srgbClr val="CCFFFF"/>
                    </a:solidFill>
                  </a:tcPr>
                </a:tc>
                <a:tc>
                  <a:txBody>
                    <a:bodyPr/>
                    <a:lstStyle/>
                    <a:p>
                      <a:pPr marL="0" marR="0" algn="ctr" rtl="0">
                        <a:lnSpc>
                          <a:spcPct val="150000"/>
                        </a:lnSpc>
                        <a:spcBef>
                          <a:spcPts val="600"/>
                        </a:spcBef>
                        <a:spcAft>
                          <a:spcPts val="0"/>
                        </a:spcAft>
                      </a:pPr>
                      <a:endParaRPr lang="en-US" sz="1400" b="1" dirty="0">
                        <a:latin typeface="Calibri"/>
                        <a:ea typeface="Times New Roman"/>
                        <a:cs typeface="B Nazanin" pitchFamily="2" charset="-78"/>
                      </a:endParaRPr>
                    </a:p>
                  </a:txBody>
                  <a:tcPr marL="46574" marR="46574" marT="0" marB="0" anchor="ctr">
                    <a:solidFill>
                      <a:srgbClr val="CCFFFF"/>
                    </a:solidFill>
                  </a:tcPr>
                </a:tc>
                <a:tc>
                  <a:txBody>
                    <a:bodyPr/>
                    <a:lstStyle/>
                    <a:p>
                      <a:pPr marL="0" marR="0" algn="ctr" rtl="0">
                        <a:lnSpc>
                          <a:spcPct val="150000"/>
                        </a:lnSpc>
                        <a:spcBef>
                          <a:spcPts val="600"/>
                        </a:spcBef>
                        <a:spcAft>
                          <a:spcPts val="0"/>
                        </a:spcAft>
                      </a:pPr>
                      <a:endParaRPr lang="en-US" sz="1400" b="1" dirty="0">
                        <a:latin typeface="Calibri"/>
                        <a:ea typeface="Times New Roman"/>
                        <a:cs typeface="B Nazanin" pitchFamily="2" charset="-78"/>
                      </a:endParaRPr>
                    </a:p>
                  </a:txBody>
                  <a:tcPr marL="46574" marR="46574" marT="0" marB="0" anchor="ctr">
                    <a:solidFill>
                      <a:srgbClr val="CCFFFF"/>
                    </a:solidFill>
                  </a:tcPr>
                </a:tc>
                <a:tc>
                  <a:txBody>
                    <a:bodyPr/>
                    <a:lstStyle/>
                    <a:p>
                      <a:pPr marL="0" marR="0" algn="ctr" rtl="0">
                        <a:lnSpc>
                          <a:spcPct val="150000"/>
                        </a:lnSpc>
                        <a:spcBef>
                          <a:spcPts val="600"/>
                        </a:spcBef>
                        <a:spcAft>
                          <a:spcPts val="0"/>
                        </a:spcAft>
                      </a:pPr>
                      <a:endParaRPr lang="en-US" sz="1400" b="1" dirty="0">
                        <a:latin typeface="Calibri"/>
                        <a:ea typeface="Times New Roman"/>
                        <a:cs typeface="B Nazanin" pitchFamily="2" charset="-78"/>
                      </a:endParaRPr>
                    </a:p>
                  </a:txBody>
                  <a:tcPr marL="46574" marR="46574" marT="0" marB="0" anchor="ctr">
                    <a:solidFill>
                      <a:srgbClr val="CCFFFF"/>
                    </a:solidFill>
                  </a:tcPr>
                </a:tc>
                <a:tc>
                  <a:txBody>
                    <a:bodyPr/>
                    <a:lstStyle/>
                    <a:p>
                      <a:pPr marL="0" marR="0" algn="ctr" rtl="0">
                        <a:lnSpc>
                          <a:spcPct val="150000"/>
                        </a:lnSpc>
                        <a:spcBef>
                          <a:spcPts val="600"/>
                        </a:spcBef>
                        <a:spcAft>
                          <a:spcPts val="0"/>
                        </a:spcAft>
                      </a:pPr>
                      <a:r>
                        <a:rPr lang="fa-IR" sz="1400" b="1" dirty="0">
                          <a:cs typeface="B Nazanin" pitchFamily="2" charset="-78"/>
                        </a:rPr>
                        <a:t>1</a:t>
                      </a:r>
                      <a:endParaRPr lang="en-US" sz="1400" b="1" dirty="0">
                        <a:latin typeface="Calibri"/>
                        <a:ea typeface="Times New Roman"/>
                        <a:cs typeface="B Nazanin" pitchFamily="2" charset="-78"/>
                      </a:endParaRPr>
                    </a:p>
                  </a:txBody>
                  <a:tcPr marL="46574" marR="46574" marT="0" marB="0" anchor="ctr">
                    <a:solidFill>
                      <a:srgbClr val="CCFFFF"/>
                    </a:solidFill>
                  </a:tcPr>
                </a:tc>
                <a:tc>
                  <a:txBody>
                    <a:bodyPr/>
                    <a:lstStyle/>
                    <a:p>
                      <a:pPr marL="0" marR="0" algn="ctr" rtl="0">
                        <a:lnSpc>
                          <a:spcPct val="150000"/>
                        </a:lnSpc>
                        <a:spcBef>
                          <a:spcPts val="600"/>
                        </a:spcBef>
                        <a:spcAft>
                          <a:spcPts val="0"/>
                        </a:spcAft>
                      </a:pPr>
                      <a:endParaRPr lang="en-US" sz="1400" b="1" dirty="0">
                        <a:latin typeface="Calibri"/>
                        <a:ea typeface="Times New Roman"/>
                        <a:cs typeface="B Nazanin" pitchFamily="2" charset="-78"/>
                      </a:endParaRPr>
                    </a:p>
                  </a:txBody>
                  <a:tcPr marL="46574" marR="46574" marT="0" marB="0" anchor="ctr">
                    <a:solidFill>
                      <a:srgbClr val="CCFFFF"/>
                    </a:solidFill>
                  </a:tcPr>
                </a:tc>
                <a:tc>
                  <a:txBody>
                    <a:bodyPr/>
                    <a:lstStyle/>
                    <a:p>
                      <a:pPr marL="0" marR="0" algn="ctr" rtl="0">
                        <a:lnSpc>
                          <a:spcPct val="150000"/>
                        </a:lnSpc>
                        <a:spcBef>
                          <a:spcPts val="600"/>
                        </a:spcBef>
                        <a:spcAft>
                          <a:spcPts val="0"/>
                        </a:spcAft>
                      </a:pPr>
                      <a:endParaRPr lang="en-US" sz="1400" b="1" dirty="0">
                        <a:latin typeface="Calibri"/>
                        <a:ea typeface="Times New Roman"/>
                        <a:cs typeface="B Nazanin" pitchFamily="2" charset="-78"/>
                      </a:endParaRPr>
                    </a:p>
                  </a:txBody>
                  <a:tcPr marL="46574" marR="46574" marT="0" marB="0" anchor="ctr">
                    <a:solidFill>
                      <a:srgbClr val="CCFFFF"/>
                    </a:solidFill>
                  </a:tcPr>
                </a:tc>
                <a:tc>
                  <a:txBody>
                    <a:bodyPr/>
                    <a:lstStyle/>
                    <a:p>
                      <a:pPr marL="0" marR="0" algn="l" rtl="0">
                        <a:lnSpc>
                          <a:spcPct val="150000"/>
                        </a:lnSpc>
                        <a:spcBef>
                          <a:spcPts val="600"/>
                        </a:spcBef>
                        <a:spcAft>
                          <a:spcPts val="0"/>
                        </a:spcAft>
                      </a:pPr>
                      <a:r>
                        <a:rPr lang="ar-SA" sz="1400" b="1" dirty="0">
                          <a:cs typeface="B Nazanin" pitchFamily="2" charset="-78"/>
                        </a:rPr>
                        <a:t>نمای توده بدنی </a:t>
                      </a:r>
                      <a:r>
                        <a:rPr lang="en-US" sz="1400" b="1" dirty="0">
                          <a:cs typeface="B Nazanin" pitchFamily="2" charset="-78"/>
                        </a:rPr>
                        <a:t>≥ </a:t>
                      </a:r>
                      <a:r>
                        <a:rPr lang="fa-IR" sz="1400" b="1" dirty="0">
                          <a:cs typeface="B Nazanin" pitchFamily="2" charset="-78"/>
                        </a:rPr>
                        <a:t>30</a:t>
                      </a:r>
                      <a:r>
                        <a:rPr lang="en-US" sz="1400" b="1" dirty="0">
                          <a:cs typeface="B Nazanin" pitchFamily="2" charset="-78"/>
                        </a:rPr>
                        <a:t>(kg/m</a:t>
                      </a:r>
                      <a:r>
                        <a:rPr lang="fa-IR" sz="1400" b="1" dirty="0">
                          <a:cs typeface="B Nazanin" pitchFamily="2" charset="-78"/>
                        </a:rPr>
                        <a:t>2</a:t>
                      </a:r>
                      <a:r>
                        <a:rPr lang="en-US" sz="1400" b="1" dirty="0">
                          <a:cs typeface="B Nazanin" pitchFamily="2" charset="-78"/>
                        </a:rPr>
                        <a:t>)</a:t>
                      </a:r>
                      <a:endParaRPr lang="en-US" sz="1400" b="1" dirty="0">
                        <a:latin typeface="Calibri"/>
                        <a:ea typeface="Times New Roman"/>
                        <a:cs typeface="B Nazanin" pitchFamily="2" charset="-78"/>
                      </a:endParaRPr>
                    </a:p>
                  </a:txBody>
                  <a:tcPr marL="46574" marR="46574" marT="0" marB="0" anchor="ctr">
                    <a:solidFill>
                      <a:srgbClr val="CCFFFF"/>
                    </a:solidFill>
                  </a:tcPr>
                </a:tc>
              </a:tr>
              <a:tr h="440769">
                <a:tc>
                  <a:txBody>
                    <a:bodyPr/>
                    <a:lstStyle/>
                    <a:p>
                      <a:pPr marL="0" marR="0" algn="ctr" rtl="0">
                        <a:lnSpc>
                          <a:spcPct val="150000"/>
                        </a:lnSpc>
                        <a:spcBef>
                          <a:spcPts val="600"/>
                        </a:spcBef>
                        <a:spcAft>
                          <a:spcPts val="0"/>
                        </a:spcAft>
                      </a:pPr>
                      <a:r>
                        <a:rPr lang="en-US" sz="1400" b="1" dirty="0">
                          <a:cs typeface="B Nazanin" pitchFamily="2" charset="-78"/>
                        </a:rPr>
                        <a:t>-</a:t>
                      </a:r>
                      <a:r>
                        <a:rPr lang="fa-IR" sz="1400" b="1" dirty="0">
                          <a:cs typeface="B Nazanin" pitchFamily="2" charset="-78"/>
                        </a:rPr>
                        <a:t>16</a:t>
                      </a:r>
                      <a:r>
                        <a:rPr lang="en-US" sz="1400" b="1" dirty="0">
                          <a:cs typeface="B Nazanin" pitchFamily="2" charset="-78"/>
                        </a:rPr>
                        <a:t>/</a:t>
                      </a:r>
                      <a:r>
                        <a:rPr lang="fa-IR" sz="1400" b="1" dirty="0">
                          <a:cs typeface="B Nazanin" pitchFamily="2" charset="-78"/>
                        </a:rPr>
                        <a:t>4</a:t>
                      </a:r>
                      <a:r>
                        <a:rPr lang="en-US" sz="1400" b="1" dirty="0">
                          <a:cs typeface="B Nazanin" pitchFamily="2" charset="-78"/>
                        </a:rPr>
                        <a:t>-</a:t>
                      </a:r>
                      <a:r>
                        <a:rPr lang="fa-IR" sz="1400" b="1" dirty="0">
                          <a:cs typeface="B Nazanin" pitchFamily="2" charset="-78"/>
                        </a:rPr>
                        <a:t>14</a:t>
                      </a:r>
                      <a:r>
                        <a:rPr lang="en-US" sz="1400" b="1" dirty="0">
                          <a:cs typeface="B Nazanin" pitchFamily="2" charset="-78"/>
                        </a:rPr>
                        <a:t>/</a:t>
                      </a:r>
                      <a:r>
                        <a:rPr lang="fa-IR" sz="1400" b="1" dirty="0">
                          <a:cs typeface="B Nazanin" pitchFamily="2" charset="-78"/>
                        </a:rPr>
                        <a:t>78</a:t>
                      </a:r>
                      <a:endParaRPr lang="en-US" sz="1400" b="1" dirty="0">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r>
                        <a:rPr lang="fa-IR" sz="1400" b="1" dirty="0" smtClean="0">
                          <a:cs typeface="B Nazanin" pitchFamily="2" charset="-78"/>
                        </a:rPr>
                        <a:t>0/43</a:t>
                      </a:r>
                      <a:endParaRPr lang="en-US" sz="1400" b="1" dirty="0">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r>
                        <a:rPr lang="fa-IR" sz="1400" b="1" dirty="0">
                          <a:cs typeface="B Nazanin" pitchFamily="2" charset="-78"/>
                        </a:rPr>
                        <a:t>0</a:t>
                      </a:r>
                      <a:r>
                        <a:rPr lang="en-US" sz="1400" b="1" dirty="0">
                          <a:cs typeface="B Nazanin" pitchFamily="2" charset="-78"/>
                        </a:rPr>
                        <a:t>/</a:t>
                      </a:r>
                      <a:r>
                        <a:rPr lang="fa-IR" sz="1400" b="1" dirty="0">
                          <a:cs typeface="B Nazanin" pitchFamily="2" charset="-78"/>
                        </a:rPr>
                        <a:t>991</a:t>
                      </a:r>
                      <a:endParaRPr lang="en-US" sz="1400" b="1" dirty="0">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r>
                        <a:rPr lang="fa-IR" sz="1400" b="1">
                          <a:cs typeface="B Nazanin" pitchFamily="2" charset="-78"/>
                        </a:rPr>
                        <a:t>0</a:t>
                      </a:r>
                      <a:r>
                        <a:rPr lang="en-US" sz="1400" b="1">
                          <a:cs typeface="B Nazanin" pitchFamily="2" charset="-78"/>
                        </a:rPr>
                        <a:t>/</a:t>
                      </a:r>
                      <a:r>
                        <a:rPr lang="fa-IR" sz="1400" b="1">
                          <a:cs typeface="B Nazanin" pitchFamily="2" charset="-78"/>
                        </a:rPr>
                        <a:t>68</a:t>
                      </a:r>
                      <a:r>
                        <a:rPr lang="en-US" sz="1400" b="1">
                          <a:cs typeface="B Nazanin" pitchFamily="2" charset="-78"/>
                        </a:rPr>
                        <a:t>-</a:t>
                      </a:r>
                      <a:r>
                        <a:rPr lang="fa-IR" sz="1400" b="1">
                          <a:cs typeface="B Nazanin" pitchFamily="2" charset="-78"/>
                        </a:rPr>
                        <a:t>1</a:t>
                      </a:r>
                      <a:r>
                        <a:rPr lang="en-US" sz="1400" b="1">
                          <a:cs typeface="B Nazanin" pitchFamily="2" charset="-78"/>
                        </a:rPr>
                        <a:t>/</a:t>
                      </a:r>
                      <a:r>
                        <a:rPr lang="fa-IR" sz="1400" b="1">
                          <a:cs typeface="B Nazanin" pitchFamily="2" charset="-78"/>
                        </a:rPr>
                        <a:t>42</a:t>
                      </a:r>
                      <a:endParaRPr lang="en-US" sz="1400" b="1">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r>
                        <a:rPr lang="fa-IR" sz="1400" b="1" dirty="0">
                          <a:cs typeface="B Nazanin" pitchFamily="2" charset="-78"/>
                        </a:rPr>
                        <a:t>1</a:t>
                      </a:r>
                      <a:r>
                        <a:rPr lang="en-US" sz="1400" b="1" dirty="0">
                          <a:cs typeface="B Nazanin" pitchFamily="2" charset="-78"/>
                        </a:rPr>
                        <a:t>/</a:t>
                      </a:r>
                      <a:r>
                        <a:rPr lang="fa-IR" sz="1400" b="1" dirty="0">
                          <a:cs typeface="B Nazanin" pitchFamily="2" charset="-78"/>
                        </a:rPr>
                        <a:t>01</a:t>
                      </a:r>
                      <a:endParaRPr lang="en-US" sz="1400" b="1" dirty="0">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r>
                        <a:rPr lang="fa-IR" sz="1400" b="1">
                          <a:cs typeface="B Nazanin" pitchFamily="2" charset="-78"/>
                        </a:rPr>
                        <a:t>35</a:t>
                      </a:r>
                      <a:r>
                        <a:rPr lang="en-US" sz="1400" b="1">
                          <a:cs typeface="B Nazanin" pitchFamily="2" charset="-78"/>
                        </a:rPr>
                        <a:t>/</a:t>
                      </a:r>
                      <a:r>
                        <a:rPr lang="fa-IR" sz="1400" b="1">
                          <a:cs typeface="B Nazanin" pitchFamily="2" charset="-78"/>
                        </a:rPr>
                        <a:t>54</a:t>
                      </a:r>
                      <a:r>
                        <a:rPr lang="en-US" sz="1400" b="1">
                          <a:cs typeface="B Nazanin" pitchFamily="2" charset="-78"/>
                        </a:rPr>
                        <a:t>-</a:t>
                      </a:r>
                      <a:r>
                        <a:rPr lang="fa-IR" sz="1400" b="1">
                          <a:cs typeface="B Nazanin" pitchFamily="2" charset="-78"/>
                        </a:rPr>
                        <a:t>50</a:t>
                      </a:r>
                      <a:r>
                        <a:rPr lang="en-US" sz="1400" b="1">
                          <a:cs typeface="B Nazanin" pitchFamily="2" charset="-78"/>
                        </a:rPr>
                        <a:t>/</a:t>
                      </a:r>
                      <a:r>
                        <a:rPr lang="fa-IR" sz="1400" b="1">
                          <a:cs typeface="B Nazanin" pitchFamily="2" charset="-78"/>
                        </a:rPr>
                        <a:t>49</a:t>
                      </a:r>
                      <a:endParaRPr lang="en-US" sz="1400" b="1">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r>
                        <a:rPr lang="fa-IR" sz="1400" b="1">
                          <a:cs typeface="B Nazanin" pitchFamily="2" charset="-78"/>
                        </a:rPr>
                        <a:t>43</a:t>
                      </a:r>
                      <a:r>
                        <a:rPr lang="en-US" sz="1400" b="1">
                          <a:cs typeface="B Nazanin" pitchFamily="2" charset="-78"/>
                        </a:rPr>
                        <a:t>/</a:t>
                      </a:r>
                      <a:r>
                        <a:rPr lang="fa-IR" sz="1400" b="1">
                          <a:cs typeface="B Nazanin" pitchFamily="2" charset="-78"/>
                        </a:rPr>
                        <a:t>02</a:t>
                      </a:r>
                      <a:endParaRPr lang="en-US" sz="1400" b="1">
                        <a:latin typeface="Calibri"/>
                        <a:ea typeface="Times New Roman"/>
                        <a:cs typeface="B Nazanin" pitchFamily="2" charset="-78"/>
                      </a:endParaRPr>
                    </a:p>
                  </a:txBody>
                  <a:tcPr marL="46574" marR="46574" marT="0" marB="0" anchor="ctr"/>
                </a:tc>
                <a:tc>
                  <a:txBody>
                    <a:bodyPr/>
                    <a:lstStyle/>
                    <a:p>
                      <a:pPr marL="0" marR="0" algn="l" rtl="0">
                        <a:lnSpc>
                          <a:spcPct val="150000"/>
                        </a:lnSpc>
                        <a:spcBef>
                          <a:spcPts val="600"/>
                        </a:spcBef>
                        <a:spcAft>
                          <a:spcPts val="0"/>
                        </a:spcAft>
                      </a:pPr>
                      <a:r>
                        <a:rPr lang="fa-IR" sz="1300" b="1" dirty="0">
                          <a:cs typeface="B Nazanin" pitchFamily="2" charset="-78"/>
                        </a:rPr>
                        <a:t>25 </a:t>
                      </a:r>
                      <a:r>
                        <a:rPr lang="en-US" sz="1300" b="1" dirty="0">
                          <a:cs typeface="B Nazanin" pitchFamily="2" charset="-78"/>
                        </a:rPr>
                        <a:t>≤ </a:t>
                      </a:r>
                      <a:r>
                        <a:rPr lang="ar-SA" sz="1300" b="1" dirty="0">
                          <a:cs typeface="B Nazanin" pitchFamily="2" charset="-78"/>
                        </a:rPr>
                        <a:t>نمای توده بدنی</a:t>
                      </a:r>
                      <a:r>
                        <a:rPr lang="en-US" sz="1300" b="1" dirty="0">
                          <a:cs typeface="B Nazanin" pitchFamily="2" charset="-78"/>
                        </a:rPr>
                        <a:t> &lt;</a:t>
                      </a:r>
                      <a:r>
                        <a:rPr lang="fa-IR" sz="1300" b="1" dirty="0">
                          <a:cs typeface="B Nazanin" pitchFamily="2" charset="-78"/>
                        </a:rPr>
                        <a:t>30</a:t>
                      </a:r>
                      <a:r>
                        <a:rPr lang="en-US" sz="1300" b="1" dirty="0">
                          <a:cs typeface="B Nazanin" pitchFamily="2" charset="-78"/>
                        </a:rPr>
                        <a:t> (kg/m</a:t>
                      </a:r>
                      <a:r>
                        <a:rPr lang="fa-IR" sz="1300" b="1" dirty="0">
                          <a:cs typeface="B Nazanin" pitchFamily="2" charset="-78"/>
                        </a:rPr>
                        <a:t>2</a:t>
                      </a:r>
                      <a:r>
                        <a:rPr lang="en-US" sz="1300" b="1" dirty="0">
                          <a:cs typeface="B Nazanin" pitchFamily="2" charset="-78"/>
                        </a:rPr>
                        <a:t>)</a:t>
                      </a:r>
                      <a:endParaRPr lang="en-US" sz="1300" b="1" dirty="0">
                        <a:latin typeface="Calibri"/>
                        <a:ea typeface="Times New Roman"/>
                        <a:cs typeface="B Nazanin" pitchFamily="2" charset="-78"/>
                      </a:endParaRPr>
                    </a:p>
                  </a:txBody>
                  <a:tcPr marL="46574" marR="46574" marT="0" marB="0" anchor="ctr"/>
                </a:tc>
              </a:tr>
              <a:tr h="440769">
                <a:tc>
                  <a:txBody>
                    <a:bodyPr/>
                    <a:lstStyle/>
                    <a:p>
                      <a:pPr marL="0" marR="0" algn="ctr" rtl="0">
                        <a:lnSpc>
                          <a:spcPct val="150000"/>
                        </a:lnSpc>
                        <a:spcBef>
                          <a:spcPts val="600"/>
                        </a:spcBef>
                        <a:spcAft>
                          <a:spcPts val="0"/>
                        </a:spcAft>
                      </a:pPr>
                      <a:r>
                        <a:rPr lang="fa-IR" sz="1400" b="1" dirty="0" smtClean="0">
                          <a:cs typeface="B Nazanin" pitchFamily="2" charset="-78"/>
                        </a:rPr>
                        <a:t>16/23-1/18</a:t>
                      </a:r>
                      <a:endParaRPr lang="en-US" sz="1400" b="1" dirty="0">
                        <a:latin typeface="Calibri"/>
                        <a:ea typeface="Times New Roman"/>
                        <a:cs typeface="B Nazanin" pitchFamily="2" charset="-78"/>
                      </a:endParaRPr>
                    </a:p>
                  </a:txBody>
                  <a:tcPr marL="46574" marR="46574" marT="0" marB="0" anchor="ctr">
                    <a:solidFill>
                      <a:srgbClr val="FFFF66"/>
                    </a:solidFill>
                  </a:tcPr>
                </a:tc>
                <a:tc>
                  <a:txBody>
                    <a:bodyPr/>
                    <a:lstStyle/>
                    <a:p>
                      <a:pPr marL="0" marR="0" algn="ctr" rtl="0">
                        <a:lnSpc>
                          <a:spcPct val="150000"/>
                        </a:lnSpc>
                        <a:spcBef>
                          <a:spcPts val="600"/>
                        </a:spcBef>
                        <a:spcAft>
                          <a:spcPts val="0"/>
                        </a:spcAft>
                      </a:pPr>
                      <a:r>
                        <a:rPr lang="fa-IR" sz="1400" b="1" dirty="0" smtClean="0">
                          <a:cs typeface="B Nazanin" pitchFamily="2" charset="-78"/>
                        </a:rPr>
                        <a:t>10/60</a:t>
                      </a:r>
                      <a:endParaRPr lang="en-US" sz="1400" b="1" dirty="0">
                        <a:latin typeface="Calibri"/>
                        <a:ea typeface="Times New Roman"/>
                        <a:cs typeface="B Nazanin" pitchFamily="2" charset="-78"/>
                      </a:endParaRPr>
                    </a:p>
                  </a:txBody>
                  <a:tcPr marL="46574" marR="46574" marT="0" marB="0" anchor="ctr">
                    <a:solidFill>
                      <a:srgbClr val="FFFF66"/>
                    </a:solidFill>
                  </a:tcPr>
                </a:tc>
                <a:tc>
                  <a:txBody>
                    <a:bodyPr/>
                    <a:lstStyle/>
                    <a:p>
                      <a:pPr marL="0" marR="0" algn="ctr" rtl="0">
                        <a:lnSpc>
                          <a:spcPct val="150000"/>
                        </a:lnSpc>
                        <a:spcBef>
                          <a:spcPts val="600"/>
                        </a:spcBef>
                        <a:spcAft>
                          <a:spcPts val="0"/>
                        </a:spcAft>
                      </a:pPr>
                      <a:r>
                        <a:rPr lang="fa-IR" sz="1400" b="1" dirty="0">
                          <a:cs typeface="B Nazanin" pitchFamily="2" charset="-78"/>
                        </a:rPr>
                        <a:t>0</a:t>
                      </a:r>
                      <a:r>
                        <a:rPr lang="en-US" sz="1400" b="1" dirty="0">
                          <a:cs typeface="B Nazanin" pitchFamily="2" charset="-78"/>
                        </a:rPr>
                        <a:t>/</a:t>
                      </a:r>
                      <a:r>
                        <a:rPr lang="fa-IR" sz="1400" b="1" dirty="0">
                          <a:cs typeface="B Nazanin" pitchFamily="2" charset="-78"/>
                        </a:rPr>
                        <a:t>020</a:t>
                      </a:r>
                      <a:endParaRPr lang="en-US" sz="1400" b="1" dirty="0">
                        <a:latin typeface="Calibri"/>
                        <a:ea typeface="Times New Roman"/>
                        <a:cs typeface="B Nazanin" pitchFamily="2" charset="-78"/>
                      </a:endParaRPr>
                    </a:p>
                  </a:txBody>
                  <a:tcPr marL="46574" marR="46574" marT="0" marB="0" anchor="ctr">
                    <a:solidFill>
                      <a:srgbClr val="FFFF66"/>
                    </a:solidFill>
                  </a:tcPr>
                </a:tc>
                <a:tc>
                  <a:txBody>
                    <a:bodyPr/>
                    <a:lstStyle/>
                    <a:p>
                      <a:pPr marL="0" marR="0" algn="ctr" rtl="0">
                        <a:lnSpc>
                          <a:spcPct val="150000"/>
                        </a:lnSpc>
                        <a:spcBef>
                          <a:spcPts val="600"/>
                        </a:spcBef>
                        <a:spcAft>
                          <a:spcPts val="0"/>
                        </a:spcAft>
                      </a:pPr>
                      <a:r>
                        <a:rPr lang="fa-IR" sz="1400" b="1" dirty="0">
                          <a:cs typeface="B Nazanin" pitchFamily="2" charset="-78"/>
                        </a:rPr>
                        <a:t>1</a:t>
                      </a:r>
                      <a:r>
                        <a:rPr lang="en-US" sz="1400" b="1" dirty="0">
                          <a:cs typeface="B Nazanin" pitchFamily="2" charset="-78"/>
                        </a:rPr>
                        <a:t>/</a:t>
                      </a:r>
                      <a:r>
                        <a:rPr lang="fa-IR" sz="1400" b="1" dirty="0">
                          <a:cs typeface="B Nazanin" pitchFamily="2" charset="-78"/>
                        </a:rPr>
                        <a:t>06</a:t>
                      </a:r>
                      <a:r>
                        <a:rPr lang="en-US" sz="1400" b="1" dirty="0">
                          <a:cs typeface="B Nazanin" pitchFamily="2" charset="-78"/>
                        </a:rPr>
                        <a:t>-</a:t>
                      </a:r>
                      <a:r>
                        <a:rPr lang="fa-IR" sz="1400" b="1" dirty="0">
                          <a:cs typeface="B Nazanin" pitchFamily="2" charset="-78"/>
                        </a:rPr>
                        <a:t>2</a:t>
                      </a:r>
                      <a:r>
                        <a:rPr lang="en-US" sz="1400" b="1" dirty="0">
                          <a:cs typeface="B Nazanin" pitchFamily="2" charset="-78"/>
                        </a:rPr>
                        <a:t>/</a:t>
                      </a:r>
                      <a:r>
                        <a:rPr lang="fa-IR" sz="1400" b="1" dirty="0">
                          <a:cs typeface="B Nazanin" pitchFamily="2" charset="-78"/>
                        </a:rPr>
                        <a:t>38</a:t>
                      </a:r>
                      <a:endParaRPr lang="en-US" sz="1400" b="1" dirty="0">
                        <a:latin typeface="Calibri"/>
                        <a:ea typeface="Times New Roman"/>
                        <a:cs typeface="B Nazanin" pitchFamily="2" charset="-78"/>
                      </a:endParaRPr>
                    </a:p>
                  </a:txBody>
                  <a:tcPr marL="46574" marR="46574" marT="0" marB="0" anchor="ctr">
                    <a:solidFill>
                      <a:srgbClr val="FFFF66"/>
                    </a:solidFill>
                  </a:tcPr>
                </a:tc>
                <a:tc>
                  <a:txBody>
                    <a:bodyPr/>
                    <a:lstStyle/>
                    <a:p>
                      <a:pPr marL="0" marR="0" algn="ctr" rtl="0">
                        <a:lnSpc>
                          <a:spcPct val="150000"/>
                        </a:lnSpc>
                        <a:spcBef>
                          <a:spcPts val="600"/>
                        </a:spcBef>
                        <a:spcAft>
                          <a:spcPts val="0"/>
                        </a:spcAft>
                      </a:pPr>
                      <a:r>
                        <a:rPr lang="fa-IR" sz="1400" b="1" dirty="0">
                          <a:cs typeface="B Nazanin" pitchFamily="2" charset="-78"/>
                        </a:rPr>
                        <a:t>1</a:t>
                      </a:r>
                      <a:r>
                        <a:rPr lang="en-US" sz="1400" b="1" dirty="0">
                          <a:cs typeface="B Nazanin" pitchFamily="2" charset="-78"/>
                        </a:rPr>
                        <a:t>/</a:t>
                      </a:r>
                      <a:r>
                        <a:rPr lang="fa-IR" sz="1400" b="1" dirty="0">
                          <a:cs typeface="B Nazanin" pitchFamily="2" charset="-78"/>
                        </a:rPr>
                        <a:t>61</a:t>
                      </a:r>
                      <a:endParaRPr lang="en-US" sz="1400" b="1" dirty="0">
                        <a:latin typeface="Calibri"/>
                        <a:ea typeface="Times New Roman"/>
                        <a:cs typeface="B Nazanin" pitchFamily="2" charset="-78"/>
                      </a:endParaRPr>
                    </a:p>
                  </a:txBody>
                  <a:tcPr marL="46574" marR="46574" marT="0" marB="0" anchor="ctr">
                    <a:solidFill>
                      <a:srgbClr val="FFFF66"/>
                    </a:solidFill>
                  </a:tcPr>
                </a:tc>
                <a:tc>
                  <a:txBody>
                    <a:bodyPr/>
                    <a:lstStyle/>
                    <a:p>
                      <a:pPr marL="0" marR="0" algn="ctr" rtl="0">
                        <a:lnSpc>
                          <a:spcPct val="150000"/>
                        </a:lnSpc>
                        <a:spcBef>
                          <a:spcPts val="600"/>
                        </a:spcBef>
                        <a:spcAft>
                          <a:spcPts val="0"/>
                        </a:spcAft>
                      </a:pPr>
                      <a:r>
                        <a:rPr lang="fa-IR" sz="1400" b="1" dirty="0">
                          <a:cs typeface="B Nazanin" pitchFamily="2" charset="-78"/>
                        </a:rPr>
                        <a:t>21</a:t>
                      </a:r>
                      <a:r>
                        <a:rPr lang="en-US" sz="1400" b="1" dirty="0">
                          <a:cs typeface="B Nazanin" pitchFamily="2" charset="-78"/>
                        </a:rPr>
                        <a:t>/</a:t>
                      </a:r>
                      <a:r>
                        <a:rPr lang="fa-IR" sz="1400" b="1" dirty="0">
                          <a:cs typeface="B Nazanin" pitchFamily="2" charset="-78"/>
                        </a:rPr>
                        <a:t>67</a:t>
                      </a:r>
                      <a:r>
                        <a:rPr lang="en-US" sz="1400" b="1" dirty="0">
                          <a:cs typeface="B Nazanin" pitchFamily="2" charset="-78"/>
                        </a:rPr>
                        <a:t>-</a:t>
                      </a:r>
                      <a:r>
                        <a:rPr lang="fa-IR" sz="1400" b="1" dirty="0">
                          <a:cs typeface="B Nazanin" pitchFamily="2" charset="-78"/>
                        </a:rPr>
                        <a:t>35</a:t>
                      </a:r>
                      <a:r>
                        <a:rPr lang="en-US" sz="1400" b="1" dirty="0">
                          <a:cs typeface="B Nazanin" pitchFamily="2" charset="-78"/>
                        </a:rPr>
                        <a:t>/</a:t>
                      </a:r>
                      <a:r>
                        <a:rPr lang="fa-IR" sz="1400" b="1" dirty="0">
                          <a:cs typeface="B Nazanin" pitchFamily="2" charset="-78"/>
                        </a:rPr>
                        <a:t>30</a:t>
                      </a:r>
                      <a:endParaRPr lang="en-US" sz="1400" b="1" dirty="0">
                        <a:latin typeface="Calibri"/>
                        <a:ea typeface="Times New Roman"/>
                        <a:cs typeface="B Nazanin" pitchFamily="2" charset="-78"/>
                      </a:endParaRPr>
                    </a:p>
                  </a:txBody>
                  <a:tcPr marL="46574" marR="46574" marT="0" marB="0" anchor="ctr">
                    <a:solidFill>
                      <a:srgbClr val="FFFF66"/>
                    </a:solidFill>
                  </a:tcPr>
                </a:tc>
                <a:tc>
                  <a:txBody>
                    <a:bodyPr/>
                    <a:lstStyle/>
                    <a:p>
                      <a:pPr marL="0" marR="0" algn="ctr" rtl="0">
                        <a:lnSpc>
                          <a:spcPct val="150000"/>
                        </a:lnSpc>
                        <a:spcBef>
                          <a:spcPts val="600"/>
                        </a:spcBef>
                        <a:spcAft>
                          <a:spcPts val="0"/>
                        </a:spcAft>
                      </a:pPr>
                      <a:r>
                        <a:rPr lang="fa-IR" sz="1400" b="1" dirty="0">
                          <a:cs typeface="B Nazanin" pitchFamily="2" charset="-78"/>
                        </a:rPr>
                        <a:t>28</a:t>
                      </a:r>
                      <a:r>
                        <a:rPr lang="en-US" sz="1400" b="1" dirty="0">
                          <a:cs typeface="B Nazanin" pitchFamily="2" charset="-78"/>
                        </a:rPr>
                        <a:t>/</a:t>
                      </a:r>
                      <a:r>
                        <a:rPr lang="fa-IR" sz="1400" b="1" dirty="0">
                          <a:cs typeface="B Nazanin" pitchFamily="2" charset="-78"/>
                        </a:rPr>
                        <a:t>48</a:t>
                      </a:r>
                      <a:endParaRPr lang="en-US" sz="1400" b="1" dirty="0">
                        <a:latin typeface="Calibri"/>
                        <a:ea typeface="Times New Roman"/>
                        <a:cs typeface="B Nazanin" pitchFamily="2" charset="-78"/>
                      </a:endParaRPr>
                    </a:p>
                  </a:txBody>
                  <a:tcPr marL="46574" marR="46574" marT="0" marB="0" anchor="ctr">
                    <a:solidFill>
                      <a:srgbClr val="FFFF66"/>
                    </a:solidFill>
                  </a:tcPr>
                </a:tc>
                <a:tc>
                  <a:txBody>
                    <a:bodyPr/>
                    <a:lstStyle/>
                    <a:p>
                      <a:pPr marL="0" marR="0" algn="l" rtl="0">
                        <a:lnSpc>
                          <a:spcPct val="150000"/>
                        </a:lnSpc>
                        <a:spcBef>
                          <a:spcPts val="600"/>
                        </a:spcBef>
                        <a:spcAft>
                          <a:spcPts val="0"/>
                        </a:spcAft>
                      </a:pPr>
                      <a:r>
                        <a:rPr lang="ar-SA" sz="1400" b="1" dirty="0">
                          <a:cs typeface="B Nazanin" pitchFamily="2" charset="-78"/>
                        </a:rPr>
                        <a:t>نمای توده بدنی </a:t>
                      </a:r>
                      <a:r>
                        <a:rPr lang="en-US" sz="1400" b="1" dirty="0">
                          <a:cs typeface="B Nazanin" pitchFamily="2" charset="-78"/>
                        </a:rPr>
                        <a:t>&lt;</a:t>
                      </a:r>
                      <a:r>
                        <a:rPr lang="fa-IR" sz="1400" b="1" dirty="0">
                          <a:cs typeface="B Nazanin" pitchFamily="2" charset="-78"/>
                        </a:rPr>
                        <a:t>25 </a:t>
                      </a:r>
                      <a:r>
                        <a:rPr lang="en-US" sz="1400" b="1" dirty="0">
                          <a:cs typeface="B Nazanin" pitchFamily="2" charset="-78"/>
                        </a:rPr>
                        <a:t>(kg/m</a:t>
                      </a:r>
                      <a:r>
                        <a:rPr lang="fa-IR" sz="1400" b="1" dirty="0">
                          <a:cs typeface="B Nazanin" pitchFamily="2" charset="-78"/>
                        </a:rPr>
                        <a:t>2</a:t>
                      </a:r>
                      <a:r>
                        <a:rPr lang="en-US" sz="1400" b="1" dirty="0">
                          <a:cs typeface="B Nazanin" pitchFamily="2" charset="-78"/>
                        </a:rPr>
                        <a:t>)</a:t>
                      </a:r>
                      <a:endParaRPr lang="en-US" sz="1400" b="1" dirty="0">
                        <a:latin typeface="Calibri"/>
                        <a:ea typeface="Times New Roman"/>
                        <a:cs typeface="B Nazanin" pitchFamily="2" charset="-78"/>
                      </a:endParaRPr>
                    </a:p>
                  </a:txBody>
                  <a:tcPr marL="46574" marR="46574" marT="0" marB="0" anchor="ctr">
                    <a:solidFill>
                      <a:srgbClr val="FFFF66"/>
                    </a:solidFill>
                  </a:tcPr>
                </a:tc>
              </a:tr>
              <a:tr h="440769">
                <a:tc>
                  <a:txBody>
                    <a:bodyPr/>
                    <a:lstStyle/>
                    <a:p>
                      <a:pPr marL="0" marR="0" algn="ctr" rtl="0">
                        <a:lnSpc>
                          <a:spcPct val="150000"/>
                        </a:lnSpc>
                        <a:spcBef>
                          <a:spcPts val="600"/>
                        </a:spcBef>
                        <a:spcAft>
                          <a:spcPts val="0"/>
                        </a:spcAft>
                      </a:pPr>
                      <a:endParaRPr lang="en-US" sz="1400" b="1" dirty="0">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endParaRPr lang="en-US" sz="1400" b="1">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endParaRPr lang="en-US" sz="1400" b="1">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endParaRPr lang="en-US" sz="1400" b="1">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r>
                        <a:rPr lang="fa-IR" sz="1400" b="1" dirty="0">
                          <a:cs typeface="B Nazanin" pitchFamily="2" charset="-78"/>
                        </a:rPr>
                        <a:t>1</a:t>
                      </a:r>
                      <a:endParaRPr lang="en-US" sz="1400" b="1" dirty="0">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endParaRPr lang="en-US" sz="1400" b="1" dirty="0">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endParaRPr lang="en-US" sz="1400" b="1">
                        <a:latin typeface="Calibri"/>
                        <a:ea typeface="Times New Roman"/>
                        <a:cs typeface="B Nazanin" pitchFamily="2" charset="-78"/>
                      </a:endParaRPr>
                    </a:p>
                  </a:txBody>
                  <a:tcPr marL="46574" marR="46574" marT="0" marB="0" anchor="ctr"/>
                </a:tc>
                <a:tc>
                  <a:txBody>
                    <a:bodyPr/>
                    <a:lstStyle/>
                    <a:p>
                      <a:pPr marL="0" marR="0" algn="l" rtl="0">
                        <a:lnSpc>
                          <a:spcPct val="150000"/>
                        </a:lnSpc>
                        <a:spcBef>
                          <a:spcPts val="600"/>
                        </a:spcBef>
                        <a:spcAft>
                          <a:spcPts val="0"/>
                        </a:spcAft>
                      </a:pPr>
                      <a:r>
                        <a:rPr lang="fa-IR" sz="1400" b="1" dirty="0">
                          <a:cs typeface="B Nazanin" pitchFamily="2" charset="-78"/>
                        </a:rPr>
                        <a:t>قند ناشتا</a:t>
                      </a:r>
                      <a:r>
                        <a:rPr lang="en-US" sz="1400" b="1" dirty="0">
                          <a:cs typeface="B Nazanin" pitchFamily="2" charset="-78"/>
                        </a:rPr>
                        <a:t> &lt;</a:t>
                      </a:r>
                      <a:r>
                        <a:rPr lang="fa-IR" sz="1400" b="1" dirty="0">
                          <a:cs typeface="B Nazanin" pitchFamily="2" charset="-78"/>
                        </a:rPr>
                        <a:t>130</a:t>
                      </a:r>
                      <a:r>
                        <a:rPr lang="en-US" sz="1400" b="1" dirty="0">
                          <a:cs typeface="B Nazanin" pitchFamily="2" charset="-78"/>
                        </a:rPr>
                        <a:t> (mg/dl)</a:t>
                      </a:r>
                      <a:endParaRPr lang="en-US" sz="1400" b="1" dirty="0">
                        <a:latin typeface="Calibri"/>
                        <a:ea typeface="Times New Roman"/>
                        <a:cs typeface="B Nazanin" pitchFamily="2" charset="-78"/>
                      </a:endParaRPr>
                    </a:p>
                  </a:txBody>
                  <a:tcPr marL="46574" marR="46574" marT="0" marB="0" anchor="ctr"/>
                </a:tc>
              </a:tr>
              <a:tr h="440769">
                <a:tc>
                  <a:txBody>
                    <a:bodyPr/>
                    <a:lstStyle/>
                    <a:p>
                      <a:pPr marL="0" marR="0" algn="ctr" rtl="0">
                        <a:lnSpc>
                          <a:spcPct val="150000"/>
                        </a:lnSpc>
                        <a:spcBef>
                          <a:spcPts val="600"/>
                        </a:spcBef>
                        <a:spcAft>
                          <a:spcPts val="0"/>
                        </a:spcAft>
                      </a:pPr>
                      <a:r>
                        <a:rPr lang="en-US" sz="1400" b="1">
                          <a:cs typeface="B Nazanin" pitchFamily="2" charset="-78"/>
                        </a:rPr>
                        <a:t>-</a:t>
                      </a:r>
                      <a:r>
                        <a:rPr lang="fa-IR" sz="1400" b="1">
                          <a:cs typeface="B Nazanin" pitchFamily="2" charset="-78"/>
                        </a:rPr>
                        <a:t>1</a:t>
                      </a:r>
                      <a:r>
                        <a:rPr lang="en-US" sz="1400" b="1">
                          <a:cs typeface="B Nazanin" pitchFamily="2" charset="-78"/>
                        </a:rPr>
                        <a:t>/</a:t>
                      </a:r>
                      <a:r>
                        <a:rPr lang="fa-IR" sz="1400" b="1">
                          <a:cs typeface="B Nazanin" pitchFamily="2" charset="-78"/>
                        </a:rPr>
                        <a:t>40</a:t>
                      </a:r>
                      <a:r>
                        <a:rPr lang="en-US" sz="1400" b="1">
                          <a:cs typeface="B Nazanin" pitchFamily="2" charset="-78"/>
                        </a:rPr>
                        <a:t>-</a:t>
                      </a:r>
                      <a:r>
                        <a:rPr lang="fa-IR" sz="1400" b="1">
                          <a:cs typeface="B Nazanin" pitchFamily="2" charset="-78"/>
                        </a:rPr>
                        <a:t>17</a:t>
                      </a:r>
                      <a:r>
                        <a:rPr lang="en-US" sz="1400" b="1">
                          <a:cs typeface="B Nazanin" pitchFamily="2" charset="-78"/>
                        </a:rPr>
                        <a:t>/</a:t>
                      </a:r>
                      <a:r>
                        <a:rPr lang="fa-IR" sz="1400" b="1">
                          <a:cs typeface="B Nazanin" pitchFamily="2" charset="-78"/>
                        </a:rPr>
                        <a:t>84</a:t>
                      </a:r>
                      <a:endParaRPr lang="en-US" sz="1400" b="1">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r>
                        <a:rPr lang="fa-IR" sz="1400" b="1">
                          <a:cs typeface="B Nazanin" pitchFamily="2" charset="-78"/>
                        </a:rPr>
                        <a:t>8</a:t>
                      </a:r>
                      <a:r>
                        <a:rPr lang="en-US" sz="1400" b="1">
                          <a:cs typeface="B Nazanin" pitchFamily="2" charset="-78"/>
                        </a:rPr>
                        <a:t>/</a:t>
                      </a:r>
                      <a:r>
                        <a:rPr lang="fa-IR" sz="1400" b="1">
                          <a:cs typeface="B Nazanin" pitchFamily="2" charset="-78"/>
                        </a:rPr>
                        <a:t>13</a:t>
                      </a:r>
                      <a:endParaRPr lang="en-US" sz="1400" b="1">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r>
                        <a:rPr lang="fa-IR" sz="1400" b="1">
                          <a:cs typeface="B Nazanin" pitchFamily="2" charset="-78"/>
                        </a:rPr>
                        <a:t>0</a:t>
                      </a:r>
                      <a:r>
                        <a:rPr lang="en-US" sz="1400" b="1">
                          <a:cs typeface="B Nazanin" pitchFamily="2" charset="-78"/>
                        </a:rPr>
                        <a:t>/</a:t>
                      </a:r>
                      <a:r>
                        <a:rPr lang="fa-IR" sz="1400" b="1">
                          <a:cs typeface="B Nazanin" pitchFamily="2" charset="-78"/>
                        </a:rPr>
                        <a:t>079</a:t>
                      </a:r>
                      <a:endParaRPr lang="en-US" sz="1400" b="1">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r>
                        <a:rPr lang="fa-IR" sz="1400" b="1">
                          <a:cs typeface="B Nazanin" pitchFamily="2" charset="-78"/>
                        </a:rPr>
                        <a:t>0</a:t>
                      </a:r>
                      <a:r>
                        <a:rPr lang="en-US" sz="1400" b="1">
                          <a:cs typeface="B Nazanin" pitchFamily="2" charset="-78"/>
                        </a:rPr>
                        <a:t>/</a:t>
                      </a:r>
                      <a:r>
                        <a:rPr lang="fa-IR" sz="1400" b="1">
                          <a:cs typeface="B Nazanin" pitchFamily="2" charset="-78"/>
                        </a:rPr>
                        <a:t>94</a:t>
                      </a:r>
                      <a:r>
                        <a:rPr lang="en-US" sz="1400" b="1">
                          <a:cs typeface="B Nazanin" pitchFamily="2" charset="-78"/>
                        </a:rPr>
                        <a:t>-</a:t>
                      </a:r>
                      <a:r>
                        <a:rPr lang="fa-IR" sz="1400" b="1">
                          <a:cs typeface="B Nazanin" pitchFamily="2" charset="-78"/>
                        </a:rPr>
                        <a:t>2</a:t>
                      </a:r>
                      <a:r>
                        <a:rPr lang="en-US" sz="1400" b="1">
                          <a:cs typeface="B Nazanin" pitchFamily="2" charset="-78"/>
                        </a:rPr>
                        <a:t>/</a:t>
                      </a:r>
                      <a:r>
                        <a:rPr lang="fa-IR" sz="1400" b="1">
                          <a:cs typeface="B Nazanin" pitchFamily="2" charset="-78"/>
                        </a:rPr>
                        <a:t>04</a:t>
                      </a:r>
                      <a:endParaRPr lang="en-US" sz="1400" b="1">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r>
                        <a:rPr lang="fa-IR" sz="1400" b="1" dirty="0">
                          <a:cs typeface="B Nazanin" pitchFamily="2" charset="-78"/>
                        </a:rPr>
                        <a:t>1</a:t>
                      </a:r>
                      <a:r>
                        <a:rPr lang="en-US" sz="1400" b="1" dirty="0">
                          <a:cs typeface="B Nazanin" pitchFamily="2" charset="-78"/>
                        </a:rPr>
                        <a:t>/</a:t>
                      </a:r>
                      <a:r>
                        <a:rPr lang="fa-IR" sz="1400" b="1" dirty="0">
                          <a:cs typeface="B Nazanin" pitchFamily="2" charset="-78"/>
                        </a:rPr>
                        <a:t>40</a:t>
                      </a:r>
                      <a:endParaRPr lang="en-US" sz="1400" b="1" dirty="0">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r>
                        <a:rPr lang="fa-IR" sz="1400" b="1" dirty="0">
                          <a:cs typeface="B Nazanin" pitchFamily="2" charset="-78"/>
                        </a:rPr>
                        <a:t>22</a:t>
                      </a:r>
                      <a:r>
                        <a:rPr lang="en-US" sz="1400" b="1" dirty="0">
                          <a:cs typeface="B Nazanin" pitchFamily="2" charset="-78"/>
                        </a:rPr>
                        <a:t>/</a:t>
                      </a:r>
                      <a:r>
                        <a:rPr lang="fa-IR" sz="1400" b="1" dirty="0">
                          <a:cs typeface="B Nazanin" pitchFamily="2" charset="-78"/>
                        </a:rPr>
                        <a:t>21</a:t>
                      </a:r>
                      <a:r>
                        <a:rPr lang="en-US" sz="1400" b="1" dirty="0">
                          <a:cs typeface="B Nazanin" pitchFamily="2" charset="-78"/>
                        </a:rPr>
                        <a:t>-</a:t>
                      </a:r>
                      <a:r>
                        <a:rPr lang="fa-IR" sz="1400" b="1" dirty="0">
                          <a:cs typeface="B Nazanin" pitchFamily="2" charset="-78"/>
                        </a:rPr>
                        <a:t>35</a:t>
                      </a:r>
                      <a:r>
                        <a:rPr lang="en-US" sz="1400" b="1" dirty="0">
                          <a:cs typeface="B Nazanin" pitchFamily="2" charset="-78"/>
                        </a:rPr>
                        <a:t>/</a:t>
                      </a:r>
                      <a:r>
                        <a:rPr lang="fa-IR" sz="1400" b="1" dirty="0">
                          <a:cs typeface="B Nazanin" pitchFamily="2" charset="-78"/>
                        </a:rPr>
                        <a:t>92</a:t>
                      </a:r>
                      <a:endParaRPr lang="en-US" sz="1400" b="1" dirty="0">
                        <a:latin typeface="Calibri"/>
                        <a:ea typeface="Times New Roman"/>
                        <a:cs typeface="B Nazanin" pitchFamily="2" charset="-78"/>
                      </a:endParaRPr>
                    </a:p>
                  </a:txBody>
                  <a:tcPr marL="46574" marR="46574" marT="0" marB="0" anchor="ctr"/>
                </a:tc>
                <a:tc>
                  <a:txBody>
                    <a:bodyPr/>
                    <a:lstStyle/>
                    <a:p>
                      <a:pPr marL="0" marR="0" algn="ctr" rtl="0">
                        <a:lnSpc>
                          <a:spcPct val="150000"/>
                        </a:lnSpc>
                        <a:spcBef>
                          <a:spcPts val="600"/>
                        </a:spcBef>
                        <a:spcAft>
                          <a:spcPts val="0"/>
                        </a:spcAft>
                      </a:pPr>
                      <a:r>
                        <a:rPr lang="fa-IR" sz="1400" b="1" dirty="0">
                          <a:cs typeface="B Nazanin" pitchFamily="2" charset="-78"/>
                        </a:rPr>
                        <a:t>29</a:t>
                      </a:r>
                      <a:r>
                        <a:rPr lang="en-US" sz="1400" b="1" dirty="0">
                          <a:cs typeface="B Nazanin" pitchFamily="2" charset="-78"/>
                        </a:rPr>
                        <a:t>/</a:t>
                      </a:r>
                      <a:r>
                        <a:rPr lang="fa-IR" sz="1400" b="1" dirty="0">
                          <a:cs typeface="B Nazanin" pitchFamily="2" charset="-78"/>
                        </a:rPr>
                        <a:t>06</a:t>
                      </a:r>
                      <a:endParaRPr lang="en-US" sz="1400" b="1" dirty="0">
                        <a:latin typeface="Calibri"/>
                        <a:ea typeface="Times New Roman"/>
                        <a:cs typeface="B Nazanin" pitchFamily="2" charset="-78"/>
                      </a:endParaRPr>
                    </a:p>
                  </a:txBody>
                  <a:tcPr marL="46574" marR="46574" marT="0" marB="0" anchor="ctr"/>
                </a:tc>
                <a:tc>
                  <a:txBody>
                    <a:bodyPr/>
                    <a:lstStyle/>
                    <a:p>
                      <a:pPr marL="0" marR="0" algn="l" rtl="0">
                        <a:lnSpc>
                          <a:spcPct val="150000"/>
                        </a:lnSpc>
                        <a:spcBef>
                          <a:spcPts val="600"/>
                        </a:spcBef>
                        <a:spcAft>
                          <a:spcPts val="0"/>
                        </a:spcAft>
                      </a:pPr>
                      <a:r>
                        <a:rPr lang="fa-IR" sz="1400" b="1" dirty="0">
                          <a:cs typeface="B Nazanin" pitchFamily="2" charset="-78"/>
                        </a:rPr>
                        <a:t>130</a:t>
                      </a:r>
                      <a:r>
                        <a:rPr lang="en-US" sz="1400" b="1" dirty="0">
                          <a:cs typeface="B Nazanin" pitchFamily="2" charset="-78"/>
                        </a:rPr>
                        <a:t>≤ </a:t>
                      </a:r>
                      <a:r>
                        <a:rPr lang="fa-IR" sz="1400" b="1" dirty="0">
                          <a:cs typeface="B Nazanin" pitchFamily="2" charset="-78"/>
                        </a:rPr>
                        <a:t>قند ناشتا</a:t>
                      </a:r>
                      <a:r>
                        <a:rPr lang="en-US" sz="1400" b="1" dirty="0">
                          <a:cs typeface="B Nazanin" pitchFamily="2" charset="-78"/>
                        </a:rPr>
                        <a:t> &lt;</a:t>
                      </a:r>
                      <a:r>
                        <a:rPr lang="fa-IR" sz="1400" b="1" dirty="0">
                          <a:cs typeface="B Nazanin" pitchFamily="2" charset="-78"/>
                        </a:rPr>
                        <a:t>180</a:t>
                      </a:r>
                      <a:r>
                        <a:rPr lang="en-US" sz="1400" b="1" dirty="0">
                          <a:cs typeface="B Nazanin" pitchFamily="2" charset="-78"/>
                        </a:rPr>
                        <a:t> (mg/dl)</a:t>
                      </a:r>
                      <a:endParaRPr lang="en-US" sz="1400" b="1" dirty="0">
                        <a:latin typeface="Calibri"/>
                        <a:ea typeface="Times New Roman"/>
                        <a:cs typeface="B Nazanin" pitchFamily="2" charset="-78"/>
                      </a:endParaRPr>
                    </a:p>
                  </a:txBody>
                  <a:tcPr marL="46574" marR="46574" marT="0" marB="0" anchor="ctr"/>
                </a:tc>
              </a:tr>
              <a:tr h="440769">
                <a:tc>
                  <a:txBody>
                    <a:bodyPr/>
                    <a:lstStyle/>
                    <a:p>
                      <a:pPr marL="0" marR="0" algn="ctr" rtl="0">
                        <a:lnSpc>
                          <a:spcPct val="150000"/>
                        </a:lnSpc>
                        <a:spcBef>
                          <a:spcPts val="600"/>
                        </a:spcBef>
                        <a:spcAft>
                          <a:spcPts val="0"/>
                        </a:spcAft>
                      </a:pPr>
                      <a:r>
                        <a:rPr lang="fa-IR" sz="1400" b="1" dirty="0">
                          <a:cs typeface="B Nazanin" pitchFamily="2" charset="-78"/>
                        </a:rPr>
                        <a:t>13</a:t>
                      </a:r>
                      <a:r>
                        <a:rPr lang="en-US" sz="1400" b="1" dirty="0">
                          <a:cs typeface="B Nazanin" pitchFamily="2" charset="-78"/>
                        </a:rPr>
                        <a:t>/</a:t>
                      </a:r>
                      <a:r>
                        <a:rPr lang="fa-IR" sz="1400" b="1" dirty="0">
                          <a:cs typeface="B Nazanin" pitchFamily="2" charset="-78"/>
                        </a:rPr>
                        <a:t>48</a:t>
                      </a:r>
                      <a:r>
                        <a:rPr lang="en-US" sz="1400" b="1" dirty="0">
                          <a:cs typeface="B Nazanin" pitchFamily="2" charset="-78"/>
                        </a:rPr>
                        <a:t>-</a:t>
                      </a:r>
                      <a:r>
                        <a:rPr lang="fa-IR" sz="1400" b="1" dirty="0">
                          <a:cs typeface="B Nazanin" pitchFamily="2" charset="-78"/>
                        </a:rPr>
                        <a:t>30</a:t>
                      </a:r>
                      <a:r>
                        <a:rPr lang="en-US" sz="1400" b="1" dirty="0">
                          <a:cs typeface="B Nazanin" pitchFamily="2" charset="-78"/>
                        </a:rPr>
                        <a:t>/</a:t>
                      </a:r>
                      <a:r>
                        <a:rPr lang="fa-IR" sz="1400" b="1" dirty="0">
                          <a:cs typeface="B Nazanin" pitchFamily="2" charset="-78"/>
                        </a:rPr>
                        <a:t>93</a:t>
                      </a:r>
                      <a:endParaRPr lang="en-US" sz="1400" b="1" dirty="0">
                        <a:latin typeface="Calibri"/>
                        <a:ea typeface="Times New Roman"/>
                        <a:cs typeface="B Nazanin" pitchFamily="2" charset="-78"/>
                      </a:endParaRPr>
                    </a:p>
                  </a:txBody>
                  <a:tcPr marL="46574" marR="46574" marT="0" marB="0" anchor="ctr">
                    <a:solidFill>
                      <a:srgbClr val="FFFF66"/>
                    </a:solidFill>
                  </a:tcPr>
                </a:tc>
                <a:tc>
                  <a:txBody>
                    <a:bodyPr/>
                    <a:lstStyle/>
                    <a:p>
                      <a:pPr marL="0" marR="0" algn="ctr" rtl="0">
                        <a:lnSpc>
                          <a:spcPct val="150000"/>
                        </a:lnSpc>
                        <a:spcBef>
                          <a:spcPts val="600"/>
                        </a:spcBef>
                        <a:spcAft>
                          <a:spcPts val="0"/>
                        </a:spcAft>
                      </a:pPr>
                      <a:r>
                        <a:rPr lang="fa-IR" sz="1400" b="1" dirty="0">
                          <a:cs typeface="B Nazanin" pitchFamily="2" charset="-78"/>
                        </a:rPr>
                        <a:t>20</a:t>
                      </a:r>
                      <a:r>
                        <a:rPr lang="en-US" sz="1400" b="1" dirty="0">
                          <a:cs typeface="B Nazanin" pitchFamily="2" charset="-78"/>
                        </a:rPr>
                        <a:t>/</a:t>
                      </a:r>
                      <a:r>
                        <a:rPr lang="fa-IR" sz="1400" b="1" dirty="0">
                          <a:cs typeface="B Nazanin" pitchFamily="2" charset="-78"/>
                        </a:rPr>
                        <a:t>88</a:t>
                      </a:r>
                      <a:endParaRPr lang="en-US" sz="1400" b="1" dirty="0">
                        <a:latin typeface="Calibri"/>
                        <a:ea typeface="Times New Roman"/>
                        <a:cs typeface="B Nazanin" pitchFamily="2" charset="-78"/>
                      </a:endParaRPr>
                    </a:p>
                  </a:txBody>
                  <a:tcPr marL="46574" marR="46574" marT="0" marB="0" anchor="ctr">
                    <a:solidFill>
                      <a:srgbClr val="FFFF66"/>
                    </a:solidFill>
                  </a:tcPr>
                </a:tc>
                <a:tc>
                  <a:txBody>
                    <a:bodyPr/>
                    <a:lstStyle/>
                    <a:p>
                      <a:pPr marL="0" marR="0" algn="ctr" rtl="0">
                        <a:lnSpc>
                          <a:spcPct val="150000"/>
                        </a:lnSpc>
                        <a:spcBef>
                          <a:spcPts val="600"/>
                        </a:spcBef>
                        <a:spcAft>
                          <a:spcPts val="0"/>
                        </a:spcAft>
                      </a:pPr>
                      <a:r>
                        <a:rPr lang="fa-IR" sz="1400" b="1" dirty="0">
                          <a:cs typeface="B Nazanin" pitchFamily="2" charset="-78"/>
                        </a:rPr>
                        <a:t>0</a:t>
                      </a:r>
                      <a:r>
                        <a:rPr lang="en-US" sz="1400" b="1" dirty="0">
                          <a:cs typeface="B Nazanin" pitchFamily="2" charset="-78"/>
                        </a:rPr>
                        <a:t>/</a:t>
                      </a:r>
                      <a:r>
                        <a:rPr lang="fa-IR" sz="1400" b="1" dirty="0">
                          <a:cs typeface="B Nazanin" pitchFamily="2" charset="-78"/>
                        </a:rPr>
                        <a:t>000</a:t>
                      </a:r>
                      <a:endParaRPr lang="en-US" sz="1400" b="1" dirty="0">
                        <a:latin typeface="Calibri"/>
                        <a:ea typeface="Times New Roman"/>
                        <a:cs typeface="B Nazanin" pitchFamily="2" charset="-78"/>
                      </a:endParaRPr>
                    </a:p>
                  </a:txBody>
                  <a:tcPr marL="46574" marR="46574" marT="0" marB="0" anchor="ctr">
                    <a:solidFill>
                      <a:srgbClr val="FFFF66"/>
                    </a:solidFill>
                  </a:tcPr>
                </a:tc>
                <a:tc>
                  <a:txBody>
                    <a:bodyPr/>
                    <a:lstStyle/>
                    <a:p>
                      <a:pPr marL="0" marR="0" algn="ctr" rtl="0">
                        <a:lnSpc>
                          <a:spcPct val="150000"/>
                        </a:lnSpc>
                        <a:spcBef>
                          <a:spcPts val="600"/>
                        </a:spcBef>
                        <a:spcAft>
                          <a:spcPts val="0"/>
                        </a:spcAft>
                      </a:pPr>
                      <a:r>
                        <a:rPr lang="fa-IR" sz="1400" b="1">
                          <a:cs typeface="B Nazanin" pitchFamily="2" charset="-78"/>
                        </a:rPr>
                        <a:t>1</a:t>
                      </a:r>
                      <a:r>
                        <a:rPr lang="en-US" sz="1400" b="1">
                          <a:cs typeface="B Nazanin" pitchFamily="2" charset="-78"/>
                        </a:rPr>
                        <a:t>/</a:t>
                      </a:r>
                      <a:r>
                        <a:rPr lang="fa-IR" sz="1400" b="1">
                          <a:cs typeface="B Nazanin" pitchFamily="2" charset="-78"/>
                        </a:rPr>
                        <a:t>55</a:t>
                      </a:r>
                      <a:r>
                        <a:rPr lang="en-US" sz="1400" b="1">
                          <a:cs typeface="B Nazanin" pitchFamily="2" charset="-78"/>
                        </a:rPr>
                        <a:t>-</a:t>
                      </a:r>
                      <a:r>
                        <a:rPr lang="fa-IR" sz="1400" b="1">
                          <a:cs typeface="B Nazanin" pitchFamily="2" charset="-78"/>
                        </a:rPr>
                        <a:t>3</a:t>
                      </a:r>
                      <a:r>
                        <a:rPr lang="en-US" sz="1400" b="1">
                          <a:cs typeface="B Nazanin" pitchFamily="2" charset="-78"/>
                        </a:rPr>
                        <a:t>/</a:t>
                      </a:r>
                      <a:r>
                        <a:rPr lang="fa-IR" sz="1400" b="1">
                          <a:cs typeface="B Nazanin" pitchFamily="2" charset="-78"/>
                        </a:rPr>
                        <a:t>20</a:t>
                      </a:r>
                      <a:endParaRPr lang="en-US" sz="1400" b="1">
                        <a:latin typeface="Calibri"/>
                        <a:ea typeface="Times New Roman"/>
                        <a:cs typeface="B Nazanin" pitchFamily="2" charset="-78"/>
                      </a:endParaRPr>
                    </a:p>
                  </a:txBody>
                  <a:tcPr marL="46574" marR="46574" marT="0" marB="0" anchor="ctr">
                    <a:solidFill>
                      <a:srgbClr val="FFFF66"/>
                    </a:solidFill>
                  </a:tcPr>
                </a:tc>
                <a:tc>
                  <a:txBody>
                    <a:bodyPr/>
                    <a:lstStyle/>
                    <a:p>
                      <a:pPr marL="0" marR="0" algn="ctr" rtl="0">
                        <a:lnSpc>
                          <a:spcPct val="150000"/>
                        </a:lnSpc>
                        <a:spcBef>
                          <a:spcPts val="600"/>
                        </a:spcBef>
                        <a:spcAft>
                          <a:spcPts val="0"/>
                        </a:spcAft>
                      </a:pPr>
                      <a:r>
                        <a:rPr lang="fa-IR" sz="1400" b="1" dirty="0">
                          <a:cs typeface="B Nazanin" pitchFamily="2" charset="-78"/>
                        </a:rPr>
                        <a:t>2</a:t>
                      </a:r>
                      <a:r>
                        <a:rPr lang="en-US" sz="1400" b="1" dirty="0">
                          <a:cs typeface="B Nazanin" pitchFamily="2" charset="-78"/>
                        </a:rPr>
                        <a:t>/</a:t>
                      </a:r>
                      <a:r>
                        <a:rPr lang="fa-IR" sz="1400" b="1" dirty="0">
                          <a:cs typeface="B Nazanin" pitchFamily="2" charset="-78"/>
                        </a:rPr>
                        <a:t>31</a:t>
                      </a:r>
                      <a:endParaRPr lang="en-US" sz="1400" b="1" dirty="0">
                        <a:latin typeface="Calibri"/>
                        <a:ea typeface="Times New Roman"/>
                        <a:cs typeface="B Nazanin" pitchFamily="2" charset="-78"/>
                      </a:endParaRPr>
                    </a:p>
                  </a:txBody>
                  <a:tcPr marL="46574" marR="46574" marT="0" marB="0" anchor="ctr">
                    <a:solidFill>
                      <a:srgbClr val="FFFF66"/>
                    </a:solidFill>
                  </a:tcPr>
                </a:tc>
                <a:tc>
                  <a:txBody>
                    <a:bodyPr/>
                    <a:lstStyle/>
                    <a:p>
                      <a:pPr marL="0" marR="0" algn="ctr" rtl="0">
                        <a:lnSpc>
                          <a:spcPct val="150000"/>
                        </a:lnSpc>
                        <a:spcBef>
                          <a:spcPts val="600"/>
                        </a:spcBef>
                        <a:spcAft>
                          <a:spcPts val="0"/>
                        </a:spcAft>
                      </a:pPr>
                      <a:r>
                        <a:rPr lang="fa-IR" sz="1400" b="1" dirty="0">
                          <a:cs typeface="B Nazanin" pitchFamily="2" charset="-78"/>
                        </a:rPr>
                        <a:t>31</a:t>
                      </a:r>
                      <a:r>
                        <a:rPr lang="en-US" sz="1400" b="1" dirty="0">
                          <a:cs typeface="B Nazanin" pitchFamily="2" charset="-78"/>
                        </a:rPr>
                        <a:t>/</a:t>
                      </a:r>
                      <a:r>
                        <a:rPr lang="fa-IR" sz="1400" b="1" dirty="0">
                          <a:cs typeface="B Nazanin" pitchFamily="2" charset="-78"/>
                        </a:rPr>
                        <a:t>03</a:t>
                      </a:r>
                      <a:r>
                        <a:rPr lang="en-US" sz="1400" b="1" dirty="0">
                          <a:cs typeface="B Nazanin" pitchFamily="2" charset="-78"/>
                        </a:rPr>
                        <a:t>-</a:t>
                      </a:r>
                      <a:r>
                        <a:rPr lang="fa-IR" sz="1400" b="1" dirty="0">
                          <a:cs typeface="B Nazanin" pitchFamily="2" charset="-78"/>
                        </a:rPr>
                        <a:t>45</a:t>
                      </a:r>
                      <a:r>
                        <a:rPr lang="en-US" sz="1400" b="1" dirty="0">
                          <a:cs typeface="B Nazanin" pitchFamily="2" charset="-78"/>
                        </a:rPr>
                        <a:t>/</a:t>
                      </a:r>
                      <a:r>
                        <a:rPr lang="fa-IR" sz="1400" b="1" dirty="0">
                          <a:cs typeface="B Nazanin" pitchFamily="2" charset="-78"/>
                        </a:rPr>
                        <a:t>71</a:t>
                      </a:r>
                      <a:endParaRPr lang="en-US" sz="1400" b="1" dirty="0">
                        <a:latin typeface="Calibri"/>
                        <a:ea typeface="Times New Roman"/>
                        <a:cs typeface="B Nazanin" pitchFamily="2" charset="-78"/>
                      </a:endParaRPr>
                    </a:p>
                  </a:txBody>
                  <a:tcPr marL="46574" marR="46574" marT="0" marB="0" anchor="ctr">
                    <a:solidFill>
                      <a:srgbClr val="FFFF66"/>
                    </a:solidFill>
                  </a:tcPr>
                </a:tc>
                <a:tc>
                  <a:txBody>
                    <a:bodyPr/>
                    <a:lstStyle/>
                    <a:p>
                      <a:pPr marL="0" marR="0" algn="ctr" rtl="0">
                        <a:lnSpc>
                          <a:spcPct val="150000"/>
                        </a:lnSpc>
                        <a:spcBef>
                          <a:spcPts val="600"/>
                        </a:spcBef>
                        <a:spcAft>
                          <a:spcPts val="0"/>
                        </a:spcAft>
                      </a:pPr>
                      <a:r>
                        <a:rPr lang="fa-IR" sz="1400" b="1" dirty="0">
                          <a:cs typeface="B Nazanin" pitchFamily="2" charset="-78"/>
                        </a:rPr>
                        <a:t>38</a:t>
                      </a:r>
                      <a:r>
                        <a:rPr lang="en-US" sz="1400" b="1" dirty="0">
                          <a:cs typeface="B Nazanin" pitchFamily="2" charset="-78"/>
                        </a:rPr>
                        <a:t>/</a:t>
                      </a:r>
                      <a:r>
                        <a:rPr lang="fa-IR" sz="1400" b="1" dirty="0">
                          <a:cs typeface="B Nazanin" pitchFamily="2" charset="-78"/>
                        </a:rPr>
                        <a:t>37</a:t>
                      </a:r>
                      <a:endParaRPr lang="en-US" sz="1400" b="1" dirty="0">
                        <a:latin typeface="Calibri"/>
                        <a:ea typeface="Times New Roman"/>
                        <a:cs typeface="B Nazanin" pitchFamily="2" charset="-78"/>
                      </a:endParaRPr>
                    </a:p>
                  </a:txBody>
                  <a:tcPr marL="46574" marR="46574" marT="0" marB="0" anchor="ctr">
                    <a:solidFill>
                      <a:srgbClr val="FFFF66"/>
                    </a:solidFill>
                  </a:tcPr>
                </a:tc>
                <a:tc>
                  <a:txBody>
                    <a:bodyPr/>
                    <a:lstStyle/>
                    <a:p>
                      <a:pPr marL="0" marR="0" algn="l" rtl="0">
                        <a:lnSpc>
                          <a:spcPct val="150000"/>
                        </a:lnSpc>
                        <a:spcBef>
                          <a:spcPts val="600"/>
                        </a:spcBef>
                        <a:spcAft>
                          <a:spcPts val="0"/>
                        </a:spcAft>
                      </a:pPr>
                      <a:r>
                        <a:rPr lang="fa-IR" sz="1400" b="1" dirty="0">
                          <a:cs typeface="B Nazanin" pitchFamily="2" charset="-78"/>
                        </a:rPr>
                        <a:t>قند ناشتا</a:t>
                      </a:r>
                      <a:r>
                        <a:rPr lang="en-US" sz="1400" b="1" dirty="0">
                          <a:cs typeface="B Nazanin" pitchFamily="2" charset="-78"/>
                        </a:rPr>
                        <a:t> &gt;=</a:t>
                      </a:r>
                      <a:r>
                        <a:rPr lang="fa-IR" sz="1400" b="1" dirty="0">
                          <a:cs typeface="B Nazanin" pitchFamily="2" charset="-78"/>
                        </a:rPr>
                        <a:t>180</a:t>
                      </a:r>
                      <a:r>
                        <a:rPr lang="en-US" sz="1400" b="1" dirty="0">
                          <a:cs typeface="B Nazanin" pitchFamily="2" charset="-78"/>
                        </a:rPr>
                        <a:t> (mg/dl)</a:t>
                      </a:r>
                      <a:endParaRPr lang="en-US" sz="1400" b="1" dirty="0">
                        <a:latin typeface="Calibri"/>
                        <a:ea typeface="Times New Roman"/>
                        <a:cs typeface="B Nazanin" pitchFamily="2" charset="-78"/>
                      </a:endParaRPr>
                    </a:p>
                  </a:txBody>
                  <a:tcPr marL="46574" marR="46574" marT="0" marB="0" anchor="ctr">
                    <a:solidFill>
                      <a:srgbClr val="FFFF66"/>
                    </a:solidFill>
                  </a:tcPr>
                </a:tc>
              </a:tr>
              <a:tr h="440769">
                <a:tc>
                  <a:txBody>
                    <a:bodyPr/>
                    <a:lstStyle/>
                    <a:p>
                      <a:pPr marL="0" marR="0" algn="ctr" rtl="0">
                        <a:lnSpc>
                          <a:spcPct val="150000"/>
                        </a:lnSpc>
                        <a:spcBef>
                          <a:spcPts val="600"/>
                        </a:spcBef>
                        <a:spcAft>
                          <a:spcPts val="0"/>
                        </a:spcAft>
                      </a:pPr>
                      <a:r>
                        <a:rPr lang="fa-IR" sz="1400" b="1" dirty="0" smtClean="0">
                          <a:cs typeface="B Nazanin" pitchFamily="2" charset="-78"/>
                        </a:rPr>
                        <a:t>20/83-0/56-</a:t>
                      </a:r>
                      <a:endParaRPr lang="en-US" sz="1400" b="1" dirty="0">
                        <a:latin typeface="Calibri"/>
                        <a:ea typeface="Times New Roman"/>
                        <a:cs typeface="B Nazanin" pitchFamily="2" charset="-78"/>
                      </a:endParaRPr>
                    </a:p>
                  </a:txBody>
                  <a:tcPr marL="46574" marR="46574" marT="0" marB="0" anchor="ctr">
                    <a:solidFill>
                      <a:srgbClr val="FFFF66"/>
                    </a:solidFill>
                  </a:tcPr>
                </a:tc>
                <a:tc>
                  <a:txBody>
                    <a:bodyPr/>
                    <a:lstStyle/>
                    <a:p>
                      <a:pPr marL="0" marR="0" algn="ctr" rtl="0">
                        <a:lnSpc>
                          <a:spcPct val="150000"/>
                        </a:lnSpc>
                        <a:spcBef>
                          <a:spcPts val="600"/>
                        </a:spcBef>
                        <a:spcAft>
                          <a:spcPts val="0"/>
                        </a:spcAft>
                      </a:pPr>
                      <a:r>
                        <a:rPr lang="fa-IR" sz="1400" b="1" dirty="0" smtClean="0">
                          <a:cs typeface="B Nazanin" pitchFamily="2" charset="-78"/>
                        </a:rPr>
                        <a:t>9/91</a:t>
                      </a:r>
                      <a:endParaRPr lang="en-US" sz="1400" b="1" dirty="0">
                        <a:latin typeface="Calibri"/>
                        <a:ea typeface="Times New Roman"/>
                        <a:cs typeface="B Nazanin" pitchFamily="2" charset="-78"/>
                      </a:endParaRPr>
                    </a:p>
                  </a:txBody>
                  <a:tcPr marL="46574" marR="46574" marT="0" marB="0" anchor="ctr">
                    <a:solidFill>
                      <a:srgbClr val="FFFF66"/>
                    </a:solidFill>
                  </a:tcPr>
                </a:tc>
                <a:tc>
                  <a:txBody>
                    <a:bodyPr/>
                    <a:lstStyle/>
                    <a:p>
                      <a:pPr marL="0" marR="0" algn="ctr" rtl="0">
                        <a:lnSpc>
                          <a:spcPct val="150000"/>
                        </a:lnSpc>
                        <a:spcBef>
                          <a:spcPts val="600"/>
                        </a:spcBef>
                        <a:spcAft>
                          <a:spcPts val="0"/>
                        </a:spcAft>
                      </a:pPr>
                      <a:r>
                        <a:rPr lang="fa-IR" sz="1400" b="1" dirty="0" smtClean="0">
                          <a:cs typeface="B Nazanin" pitchFamily="2" charset="-78"/>
                        </a:rPr>
                        <a:t>0/058</a:t>
                      </a:r>
                      <a:endParaRPr lang="en-US" sz="1400" b="1" dirty="0">
                        <a:latin typeface="Calibri"/>
                        <a:ea typeface="Times New Roman"/>
                        <a:cs typeface="B Nazanin" pitchFamily="2" charset="-78"/>
                      </a:endParaRPr>
                    </a:p>
                  </a:txBody>
                  <a:tcPr marL="46574" marR="46574" marT="0" marB="0" anchor="ctr">
                    <a:solidFill>
                      <a:srgbClr val="FFFF66"/>
                    </a:solidFill>
                  </a:tcPr>
                </a:tc>
                <a:tc>
                  <a:txBody>
                    <a:bodyPr/>
                    <a:lstStyle/>
                    <a:p>
                      <a:pPr marL="0" marR="0" algn="ctr" rtl="0">
                        <a:lnSpc>
                          <a:spcPct val="150000"/>
                        </a:lnSpc>
                        <a:spcBef>
                          <a:spcPts val="600"/>
                        </a:spcBef>
                        <a:spcAft>
                          <a:spcPts val="0"/>
                        </a:spcAft>
                      </a:pPr>
                      <a:r>
                        <a:rPr lang="fa-IR" sz="1400" b="1" dirty="0" smtClean="0">
                          <a:cs typeface="B Nazanin" pitchFamily="2" charset="-78"/>
                        </a:rPr>
                        <a:t>1/94-0/98</a:t>
                      </a:r>
                      <a:endParaRPr lang="en-US" sz="1400" b="1" dirty="0">
                        <a:latin typeface="Calibri"/>
                        <a:ea typeface="Times New Roman"/>
                        <a:cs typeface="B Nazanin" pitchFamily="2" charset="-78"/>
                      </a:endParaRPr>
                    </a:p>
                  </a:txBody>
                  <a:tcPr marL="46574" marR="46574" marT="0" marB="0" anchor="ctr">
                    <a:solidFill>
                      <a:srgbClr val="FFFF66"/>
                    </a:solidFill>
                  </a:tcPr>
                </a:tc>
                <a:tc>
                  <a:txBody>
                    <a:bodyPr/>
                    <a:lstStyle/>
                    <a:p>
                      <a:pPr marL="0" marR="0" algn="ctr" rtl="0">
                        <a:lnSpc>
                          <a:spcPct val="150000"/>
                        </a:lnSpc>
                        <a:spcBef>
                          <a:spcPts val="600"/>
                        </a:spcBef>
                        <a:spcAft>
                          <a:spcPts val="0"/>
                        </a:spcAft>
                      </a:pPr>
                      <a:r>
                        <a:rPr lang="fa-IR" sz="1400" b="1" dirty="0" smtClean="0">
                          <a:cs typeface="B Nazanin" pitchFamily="2" charset="-78"/>
                        </a:rPr>
                        <a:t>1/38</a:t>
                      </a:r>
                      <a:endParaRPr lang="en-US" sz="1400" b="1" dirty="0">
                        <a:latin typeface="Calibri"/>
                        <a:ea typeface="Times New Roman"/>
                        <a:cs typeface="B Nazanin" pitchFamily="2" charset="-78"/>
                      </a:endParaRPr>
                    </a:p>
                  </a:txBody>
                  <a:tcPr marL="46574" marR="46574" marT="0" marB="0" anchor="ctr">
                    <a:solidFill>
                      <a:srgbClr val="FFFF66"/>
                    </a:solidFill>
                  </a:tcPr>
                </a:tc>
                <a:tc>
                  <a:txBody>
                    <a:bodyPr/>
                    <a:lstStyle/>
                    <a:p>
                      <a:pPr marL="0" marR="0" algn="ctr" rtl="0">
                        <a:lnSpc>
                          <a:spcPct val="150000"/>
                        </a:lnSpc>
                        <a:spcBef>
                          <a:spcPts val="600"/>
                        </a:spcBef>
                        <a:spcAft>
                          <a:spcPts val="0"/>
                        </a:spcAft>
                      </a:pPr>
                      <a:r>
                        <a:rPr lang="fa-IR" sz="1400" b="1" dirty="0" smtClean="0">
                          <a:cs typeface="B Nazanin" pitchFamily="2" charset="-78"/>
                        </a:rPr>
                        <a:t>43/29-28/79</a:t>
                      </a:r>
                      <a:endParaRPr lang="en-US" sz="1400" b="1" dirty="0">
                        <a:latin typeface="Calibri"/>
                        <a:ea typeface="Times New Roman"/>
                        <a:cs typeface="B Nazanin" pitchFamily="2" charset="-78"/>
                      </a:endParaRPr>
                    </a:p>
                  </a:txBody>
                  <a:tcPr marL="46574" marR="46574" marT="0" marB="0" anchor="ctr">
                    <a:solidFill>
                      <a:srgbClr val="FFFF66"/>
                    </a:solidFill>
                  </a:tcPr>
                </a:tc>
                <a:tc>
                  <a:txBody>
                    <a:bodyPr/>
                    <a:lstStyle/>
                    <a:p>
                      <a:pPr marL="0" marR="0" algn="ctr" rtl="0">
                        <a:lnSpc>
                          <a:spcPct val="150000"/>
                        </a:lnSpc>
                        <a:spcBef>
                          <a:spcPts val="600"/>
                        </a:spcBef>
                        <a:spcAft>
                          <a:spcPts val="0"/>
                        </a:spcAft>
                      </a:pPr>
                      <a:r>
                        <a:rPr lang="fa-IR" sz="1400" b="1" dirty="0" smtClean="0">
                          <a:cs typeface="B Nazanin" pitchFamily="2" charset="-78"/>
                        </a:rPr>
                        <a:t>36/04</a:t>
                      </a:r>
                      <a:endParaRPr lang="en-US" sz="1400" b="1" dirty="0">
                        <a:latin typeface="Calibri"/>
                        <a:ea typeface="Times New Roman"/>
                        <a:cs typeface="B Nazanin" pitchFamily="2" charset="-78"/>
                      </a:endParaRPr>
                    </a:p>
                  </a:txBody>
                  <a:tcPr marL="46574" marR="46574" marT="0" marB="0" anchor="ctr">
                    <a:solidFill>
                      <a:srgbClr val="FFFF66"/>
                    </a:solidFill>
                  </a:tcPr>
                </a:tc>
                <a:tc>
                  <a:txBody>
                    <a:bodyPr/>
                    <a:lstStyle/>
                    <a:p>
                      <a:pPr marL="0" marR="0" algn="l" rtl="0">
                        <a:lnSpc>
                          <a:spcPct val="150000"/>
                        </a:lnSpc>
                        <a:spcBef>
                          <a:spcPts val="600"/>
                        </a:spcBef>
                        <a:spcAft>
                          <a:spcPts val="0"/>
                        </a:spcAft>
                      </a:pPr>
                      <a:r>
                        <a:rPr lang="ar-SA" sz="1400" b="1" dirty="0">
                          <a:cs typeface="B Nazanin" pitchFamily="2" charset="-78"/>
                        </a:rPr>
                        <a:t>سیگار</a:t>
                      </a:r>
                      <a:endParaRPr lang="en-US" sz="1400" b="1" dirty="0">
                        <a:latin typeface="Calibri"/>
                        <a:ea typeface="Times New Roman"/>
                        <a:cs typeface="B Nazanin" pitchFamily="2" charset="-78"/>
                      </a:endParaRPr>
                    </a:p>
                  </a:txBody>
                  <a:tcPr marL="46574" marR="46574" marT="0" marB="0" anchor="ctr">
                    <a:solidFill>
                      <a:srgbClr val="FFFF66"/>
                    </a:solidFill>
                  </a:tcPr>
                </a:tc>
              </a:tr>
            </a:tbl>
          </a:graphicData>
        </a:graphic>
      </p:graphicFrame>
    </p:spTree>
    <p:extLst>
      <p:ext uri="{BB962C8B-B14F-4D97-AF65-F5344CB8AC3E}">
        <p14:creationId xmlns="" xmlns:p14="http://schemas.microsoft.com/office/powerpoint/2010/main" val="30053426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Title 3"/>
          <p:cNvSpPr>
            <a:spLocks noGrp="1"/>
          </p:cNvSpPr>
          <p:nvPr>
            <p:ph type="title"/>
          </p:nvPr>
        </p:nvSpPr>
        <p:spPr>
          <a:xfrm>
            <a:off x="1600200" y="0"/>
            <a:ext cx="6705600" cy="609600"/>
          </a:xfrm>
          <a:effectLst>
            <a:outerShdw blurRad="50800" dist="50800" dir="5400000" algn="ctr" rotWithShape="0">
              <a:srgbClr val="C00000"/>
            </a:outerShdw>
          </a:effectLst>
        </p:spPr>
        <p:txBody>
          <a:bodyPr>
            <a:noAutofit/>
          </a:bodyPr>
          <a:lstStyle/>
          <a:p>
            <a:pPr algn="ctr" rtl="0"/>
            <a:r>
              <a:rPr lang="fa-IR" sz="2800" b="1" dirty="0" smtClean="0">
                <a:solidFill>
                  <a:srgbClr val="C00000"/>
                </a:solidFill>
                <a:effectLst/>
                <a:cs typeface="B Titr" pitchFamily="2" charset="-78"/>
              </a:rPr>
              <a:t>نتایج</a:t>
            </a:r>
            <a:endParaRPr lang="en-US" sz="2800" b="1" dirty="0">
              <a:solidFill>
                <a:srgbClr val="C00000"/>
              </a:solidFill>
              <a:effectLst/>
              <a:cs typeface="B Titr" pitchFamily="2" charset="-78"/>
            </a:endParaRPr>
          </a:p>
        </p:txBody>
      </p:sp>
      <p:sp>
        <p:nvSpPr>
          <p:cNvPr id="6" name="Slide Number Placeholder 5"/>
          <p:cNvSpPr>
            <a:spLocks noGrp="1"/>
          </p:cNvSpPr>
          <p:nvPr>
            <p:ph type="sldNum" sz="quarter" idx="12"/>
          </p:nvPr>
        </p:nvSpPr>
        <p:spPr/>
        <p:txBody>
          <a:bodyPr/>
          <a:lstStyle/>
          <a:p>
            <a:fld id="{430E3189-A26B-47E6-88FA-F0598B934182}" type="slidenum">
              <a:rPr lang="en-US" smtClean="0">
                <a:solidFill>
                  <a:prstClr val="black">
                    <a:tint val="75000"/>
                  </a:prstClr>
                </a:solidFill>
              </a:rPr>
              <a:pPr/>
              <a:t>35</a:t>
            </a:fld>
            <a:endParaRPr lang="en-US">
              <a:solidFill>
                <a:prstClr val="black">
                  <a:tint val="75000"/>
                </a:prstClr>
              </a:solidFill>
            </a:endParaRPr>
          </a:p>
        </p:txBody>
      </p:sp>
      <p:sp>
        <p:nvSpPr>
          <p:cNvPr id="5" name="Content Placeholder 4"/>
          <p:cNvSpPr>
            <a:spLocks noGrp="1"/>
          </p:cNvSpPr>
          <p:nvPr>
            <p:ph idx="1"/>
          </p:nvPr>
        </p:nvSpPr>
        <p:spPr>
          <a:xfrm>
            <a:off x="1295400" y="762000"/>
            <a:ext cx="7562088" cy="4800600"/>
          </a:xfrm>
        </p:spPr>
        <p:txBody>
          <a:bodyPr>
            <a:noAutofit/>
          </a:bodyPr>
          <a:lstStyle/>
          <a:p>
            <a:pPr algn="justLow" rtl="1">
              <a:buClr>
                <a:srgbClr val="C00000"/>
              </a:buClr>
              <a:buFont typeface="Wingdings" pitchFamily="2" charset="2"/>
              <a:buChar char="§"/>
            </a:pPr>
            <a:r>
              <a:rPr lang="fa-IR" sz="1800" dirty="0" smtClean="0">
                <a:cs typeface="B Koodak" pitchFamily="2" charset="-78"/>
              </a:rPr>
              <a:t>نتایج این مطالعه  مشخص کرده است که عنوان متغیرهای اصلی پیشگویی کننده </a:t>
            </a:r>
            <a:r>
              <a:rPr lang="fa-IR" sz="1800" dirty="0" smtClean="0">
                <a:solidFill>
                  <a:srgbClr val="FF0000"/>
                </a:solidFill>
                <a:cs typeface="B Koodak" pitchFamily="2" charset="-78"/>
              </a:rPr>
              <a:t>قلبی عروقی </a:t>
            </a:r>
            <a:r>
              <a:rPr lang="fa-IR" sz="1800" dirty="0" smtClean="0">
                <a:cs typeface="B Koodak" pitchFamily="2" charset="-78"/>
              </a:rPr>
              <a:t>برای افراد دیابتی:</a:t>
            </a:r>
          </a:p>
          <a:p>
            <a:pPr lvl="1" algn="justLow" rtl="1">
              <a:buClr>
                <a:srgbClr val="C00000"/>
              </a:buClr>
              <a:buFont typeface="Wingdings" pitchFamily="2" charset="2"/>
              <a:buChar char="§"/>
            </a:pPr>
            <a:r>
              <a:rPr lang="fa-IR" sz="1600" dirty="0" smtClean="0">
                <a:cs typeface="B Koodak" pitchFamily="2" charset="-78"/>
              </a:rPr>
              <a:t>سن بالا .</a:t>
            </a:r>
          </a:p>
          <a:p>
            <a:pPr lvl="1" algn="justLow" rtl="1">
              <a:buClr>
                <a:srgbClr val="C00000"/>
              </a:buClr>
              <a:buFont typeface="Wingdings" pitchFamily="2" charset="2"/>
              <a:buChar char="§"/>
            </a:pPr>
            <a:r>
              <a:rPr lang="fa-IR" sz="1600" dirty="0" smtClean="0">
                <a:cs typeface="B Koodak" pitchFamily="2" charset="-78"/>
              </a:rPr>
              <a:t>جنس مرد.</a:t>
            </a:r>
          </a:p>
          <a:p>
            <a:pPr lvl="1" algn="justLow" rtl="1">
              <a:buClr>
                <a:srgbClr val="C00000"/>
              </a:buClr>
              <a:buFont typeface="Wingdings" pitchFamily="2" charset="2"/>
              <a:buChar char="§"/>
            </a:pPr>
            <a:r>
              <a:rPr lang="fa-IR" sz="1600" dirty="0" smtClean="0">
                <a:cs typeface="B Koodak" pitchFamily="2" charset="-78"/>
              </a:rPr>
              <a:t> قند خون ناشتای مساوی و بالاتر از 130( با ارجحیت قند خون ناشتای مساوی و بالاتر از</a:t>
            </a:r>
            <a:r>
              <a:rPr lang="en-US" sz="1600" dirty="0" smtClean="0">
                <a:cs typeface="B Koodak" pitchFamily="2" charset="-78"/>
              </a:rPr>
              <a:t>mg/dl</a:t>
            </a:r>
            <a:r>
              <a:rPr lang="fa-IR" sz="1600" dirty="0" smtClean="0">
                <a:cs typeface="B Koodak" pitchFamily="2" charset="-78"/>
              </a:rPr>
              <a:t> 180 ) </a:t>
            </a:r>
          </a:p>
          <a:p>
            <a:pPr lvl="1" algn="justLow" rtl="1">
              <a:buClr>
                <a:srgbClr val="C00000"/>
              </a:buClr>
              <a:buFont typeface="Wingdings" pitchFamily="2" charset="2"/>
              <a:buChar char="§"/>
            </a:pPr>
            <a:r>
              <a:rPr lang="fa-IR" sz="1600" dirty="0" smtClean="0">
                <a:cs typeface="B Koodak" pitchFamily="2" charset="-78"/>
              </a:rPr>
              <a:t>کلسترول تام خون </a:t>
            </a:r>
          </a:p>
          <a:p>
            <a:pPr lvl="1" algn="justLow" rtl="1">
              <a:buClr>
                <a:srgbClr val="C00000"/>
              </a:buClr>
              <a:buFont typeface="Wingdings" pitchFamily="2" charset="2"/>
              <a:buChar char="§"/>
            </a:pPr>
            <a:r>
              <a:rPr lang="fa-IR" sz="1600" dirty="0" smtClean="0">
                <a:cs typeface="B Koodak" pitchFamily="2" charset="-78"/>
              </a:rPr>
              <a:t> فشارخون (هر چند ارتباط فشارخون با بیماری قلبی عروقی بینابینی است). </a:t>
            </a:r>
          </a:p>
          <a:p>
            <a:pPr algn="justLow" rtl="1">
              <a:buClr>
                <a:srgbClr val="C00000"/>
              </a:buClr>
              <a:buFont typeface="Wingdings" pitchFamily="2" charset="2"/>
              <a:buChar char="§"/>
            </a:pPr>
            <a:r>
              <a:rPr lang="fa-IR" sz="1800" dirty="0" smtClean="0">
                <a:cs typeface="B Koodak" pitchFamily="2" charset="-78"/>
              </a:rPr>
              <a:t>درخصوص ایجاد بیماریهای </a:t>
            </a:r>
            <a:r>
              <a:rPr lang="fa-IR" sz="1800" dirty="0" smtClean="0">
                <a:solidFill>
                  <a:srgbClr val="FF0000"/>
                </a:solidFill>
                <a:cs typeface="B Koodak" pitchFamily="2" charset="-78"/>
              </a:rPr>
              <a:t>مرگ </a:t>
            </a:r>
            <a:r>
              <a:rPr lang="fa-IR" sz="1800" dirty="0" smtClean="0">
                <a:cs typeface="B Koodak" pitchFamily="2" charset="-78"/>
              </a:rPr>
              <a:t>نیز مشخص شد که مهم ترین فاکتورهای خطر :</a:t>
            </a:r>
          </a:p>
          <a:p>
            <a:pPr lvl="1" algn="justLow" rtl="1">
              <a:buClr>
                <a:srgbClr val="C00000"/>
              </a:buClr>
              <a:buFont typeface="Wingdings" pitchFamily="2" charset="2"/>
              <a:buChar char="§"/>
            </a:pPr>
            <a:r>
              <a:rPr lang="fa-IR" sz="1600" dirty="0" smtClean="0">
                <a:cs typeface="B Koodak" pitchFamily="2" charset="-78"/>
              </a:rPr>
              <a:t>سن بالاتر.</a:t>
            </a:r>
          </a:p>
          <a:p>
            <a:pPr lvl="1" algn="justLow" rtl="1">
              <a:buClr>
                <a:srgbClr val="C00000"/>
              </a:buClr>
              <a:buFont typeface="Wingdings" pitchFamily="2" charset="2"/>
              <a:buChar char="§"/>
            </a:pPr>
            <a:r>
              <a:rPr lang="fa-IR" sz="1600" dirty="0" smtClean="0">
                <a:cs typeface="B Koodak" pitchFamily="2" charset="-78"/>
              </a:rPr>
              <a:t>جنس مرد.</a:t>
            </a:r>
          </a:p>
          <a:p>
            <a:pPr lvl="1" algn="justLow" rtl="1">
              <a:buClr>
                <a:srgbClr val="C00000"/>
              </a:buClr>
              <a:buFont typeface="Wingdings" pitchFamily="2" charset="2"/>
              <a:buChar char="§"/>
            </a:pPr>
            <a:r>
              <a:rPr lang="fa-IR" sz="1600" dirty="0" smtClean="0">
                <a:cs typeface="B Koodak" pitchFamily="2" charset="-78"/>
              </a:rPr>
              <a:t> </a:t>
            </a:r>
            <a:r>
              <a:rPr lang="en-US" sz="1600" dirty="0" smtClean="0">
                <a:cs typeface="B Koodak" pitchFamily="2" charset="-78"/>
              </a:rPr>
              <a:t>BMI</a:t>
            </a:r>
            <a:r>
              <a:rPr lang="fa-IR" sz="1600" dirty="0" smtClean="0">
                <a:cs typeface="B Koodak" pitchFamily="2" charset="-78"/>
              </a:rPr>
              <a:t> کمتر از  25 کیلوگرم بر متر مربع.</a:t>
            </a:r>
          </a:p>
          <a:p>
            <a:pPr lvl="1" algn="justLow" rtl="1">
              <a:buClr>
                <a:srgbClr val="C00000"/>
              </a:buClr>
              <a:buFont typeface="Wingdings" pitchFamily="2" charset="2"/>
              <a:buChar char="§"/>
            </a:pPr>
            <a:r>
              <a:rPr lang="fa-IR" sz="1600" dirty="0" smtClean="0">
                <a:cs typeface="B Koodak" pitchFamily="2" charset="-78"/>
              </a:rPr>
              <a:t>مقدارقند خون ناشتای مساوی و بالاتراز 180 میلی گرم درصد .</a:t>
            </a:r>
          </a:p>
          <a:p>
            <a:pPr lvl="1" algn="justLow" rtl="1">
              <a:buClr>
                <a:srgbClr val="C00000"/>
              </a:buClr>
              <a:buFont typeface="Wingdings" pitchFamily="2" charset="2"/>
              <a:buChar char="§"/>
            </a:pPr>
            <a:r>
              <a:rPr lang="fa-IR" sz="1600" dirty="0" smtClean="0">
                <a:cs typeface="B Koodak" pitchFamily="2" charset="-78"/>
              </a:rPr>
              <a:t>سیگار .</a:t>
            </a:r>
            <a:endParaRPr lang="en-US" sz="1600" dirty="0" smtClean="0">
              <a:cs typeface="B Koodak" pitchFamily="2" charset="-78"/>
            </a:endParaRPr>
          </a:p>
          <a:p>
            <a:pPr algn="justLow" rtl="1">
              <a:buClr>
                <a:srgbClr val="C00000"/>
              </a:buClr>
              <a:buFont typeface="Wingdings" pitchFamily="2" charset="2"/>
              <a:buChar char="§"/>
            </a:pPr>
            <a:r>
              <a:rPr lang="fa-IR" sz="1800" dirty="0" smtClean="0">
                <a:cs typeface="B Koodak" pitchFamily="2" charset="-78"/>
              </a:rPr>
              <a:t>بیشترین مقدار خطر منتسب در این گروه از فاکتورهای خطر قابل تغییر برای بیماریهای </a:t>
            </a:r>
            <a:r>
              <a:rPr lang="fa-IR" sz="1800" dirty="0" smtClean="0">
                <a:solidFill>
                  <a:srgbClr val="FF0000"/>
                </a:solidFill>
                <a:cs typeface="B Koodak" pitchFamily="2" charset="-78"/>
              </a:rPr>
              <a:t>قلبی عروقی </a:t>
            </a:r>
            <a:r>
              <a:rPr lang="fa-IR" sz="1800" dirty="0" smtClean="0">
                <a:cs typeface="B Koodak" pitchFamily="2" charset="-78"/>
              </a:rPr>
              <a:t>به ترتیب مربوط به :</a:t>
            </a:r>
          </a:p>
          <a:p>
            <a:pPr lvl="1" algn="justLow" rtl="1">
              <a:buClr>
                <a:srgbClr val="C00000"/>
              </a:buClr>
              <a:buFont typeface="Wingdings" pitchFamily="2" charset="2"/>
              <a:buChar char="§"/>
            </a:pPr>
            <a:r>
              <a:rPr lang="fa-IR" sz="1600" dirty="0" smtClean="0">
                <a:cs typeface="B Koodak" pitchFamily="2" charset="-78"/>
              </a:rPr>
              <a:t>کلسترول تام بالا.</a:t>
            </a:r>
          </a:p>
          <a:p>
            <a:pPr lvl="1" algn="justLow" rtl="1">
              <a:buClr>
                <a:srgbClr val="C00000"/>
              </a:buClr>
              <a:buFont typeface="Wingdings" pitchFamily="2" charset="2"/>
              <a:buChar char="§"/>
            </a:pPr>
            <a:r>
              <a:rPr lang="fa-IR" sz="1600" dirty="0" smtClean="0">
                <a:cs typeface="B Koodak" pitchFamily="2" charset="-78"/>
              </a:rPr>
              <a:t>قند خون ناشتای مساوی و بالاتر از 130( با ارجحیت قند خون ناشتای مساوی و بالاتر از</a:t>
            </a:r>
            <a:r>
              <a:rPr lang="en-US" sz="1600" dirty="0" smtClean="0">
                <a:cs typeface="B Koodak" pitchFamily="2" charset="-78"/>
              </a:rPr>
              <a:t>mg/dl</a:t>
            </a:r>
            <a:r>
              <a:rPr lang="fa-IR" sz="1600" dirty="0" smtClean="0">
                <a:cs typeface="B Koodak" pitchFamily="2" charset="-78"/>
              </a:rPr>
              <a:t> 180 ). </a:t>
            </a:r>
          </a:p>
          <a:p>
            <a:pPr lvl="1" algn="justLow" rtl="1">
              <a:buClr>
                <a:srgbClr val="C00000"/>
              </a:buClr>
              <a:buFont typeface="Wingdings" pitchFamily="2" charset="2"/>
              <a:buChar char="§"/>
            </a:pPr>
            <a:r>
              <a:rPr lang="fa-IR" sz="1600" dirty="0" smtClean="0">
                <a:cs typeface="B Koodak" pitchFamily="2" charset="-78"/>
              </a:rPr>
              <a:t>فشارخون .</a:t>
            </a:r>
          </a:p>
          <a:p>
            <a:pPr algn="justLow" rtl="1">
              <a:buClr>
                <a:srgbClr val="C00000"/>
              </a:buClr>
              <a:buNone/>
            </a:pPr>
            <a:endParaRPr lang="fa-IR" sz="1600" dirty="0" smtClean="0">
              <a:cs typeface="B Koodak" pitchFamily="2" charset="-78"/>
            </a:endParaRPr>
          </a:p>
          <a:p>
            <a:pPr algn="justLow" rtl="1">
              <a:buClr>
                <a:srgbClr val="C00000"/>
              </a:buClr>
              <a:buFont typeface="Wingdings" pitchFamily="2" charset="2"/>
              <a:buChar char="§"/>
            </a:pPr>
            <a:endParaRPr lang="en-US" sz="1600" dirty="0">
              <a:cs typeface="B Koodak" pitchFamily="2" charset="-78"/>
            </a:endParaRPr>
          </a:p>
        </p:txBody>
      </p:sp>
    </p:spTree>
    <p:extLst>
      <p:ext uri="{BB962C8B-B14F-4D97-AF65-F5344CB8AC3E}">
        <p14:creationId xmlns="" xmlns:p14="http://schemas.microsoft.com/office/powerpoint/2010/main" val="99999093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Title 3"/>
          <p:cNvSpPr>
            <a:spLocks noGrp="1"/>
          </p:cNvSpPr>
          <p:nvPr>
            <p:ph type="title"/>
          </p:nvPr>
        </p:nvSpPr>
        <p:spPr>
          <a:xfrm>
            <a:off x="1600200" y="304800"/>
            <a:ext cx="6705600" cy="762000"/>
          </a:xfrm>
          <a:effectLst>
            <a:outerShdw blurRad="50800" dist="50800" dir="5400000" algn="ctr" rotWithShape="0">
              <a:srgbClr val="C00000"/>
            </a:outerShdw>
          </a:effectLst>
        </p:spPr>
        <p:txBody>
          <a:bodyPr>
            <a:noAutofit/>
          </a:bodyPr>
          <a:lstStyle/>
          <a:p>
            <a:pPr algn="ctr" rtl="0"/>
            <a:r>
              <a:rPr lang="fa-IR" sz="3200" b="1" dirty="0" smtClean="0">
                <a:solidFill>
                  <a:srgbClr val="C00000"/>
                </a:solidFill>
                <a:effectLst/>
                <a:cs typeface="B Titr" pitchFamily="2" charset="-78"/>
              </a:rPr>
              <a:t>نتایج</a:t>
            </a:r>
            <a:endParaRPr lang="en-US" sz="3200" b="1" dirty="0">
              <a:solidFill>
                <a:srgbClr val="C00000"/>
              </a:solidFill>
              <a:effectLst/>
              <a:cs typeface="B Titr" pitchFamily="2" charset="-78"/>
            </a:endParaRPr>
          </a:p>
        </p:txBody>
      </p:sp>
      <p:sp>
        <p:nvSpPr>
          <p:cNvPr id="6" name="Slide Number Placeholder 5"/>
          <p:cNvSpPr>
            <a:spLocks noGrp="1"/>
          </p:cNvSpPr>
          <p:nvPr>
            <p:ph type="sldNum" sz="quarter" idx="12"/>
          </p:nvPr>
        </p:nvSpPr>
        <p:spPr/>
        <p:txBody>
          <a:bodyPr/>
          <a:lstStyle/>
          <a:p>
            <a:fld id="{430E3189-A26B-47E6-88FA-F0598B934182}" type="slidenum">
              <a:rPr lang="en-US" smtClean="0">
                <a:solidFill>
                  <a:prstClr val="black">
                    <a:tint val="75000"/>
                  </a:prstClr>
                </a:solidFill>
              </a:rPr>
              <a:pPr/>
              <a:t>36</a:t>
            </a:fld>
            <a:endParaRPr lang="en-US">
              <a:solidFill>
                <a:prstClr val="black">
                  <a:tint val="75000"/>
                </a:prstClr>
              </a:solidFill>
            </a:endParaRPr>
          </a:p>
        </p:txBody>
      </p:sp>
      <p:sp>
        <p:nvSpPr>
          <p:cNvPr id="5" name="Content Placeholder 4"/>
          <p:cNvSpPr>
            <a:spLocks noGrp="1"/>
          </p:cNvSpPr>
          <p:nvPr>
            <p:ph idx="1"/>
          </p:nvPr>
        </p:nvSpPr>
        <p:spPr>
          <a:xfrm>
            <a:off x="1676400" y="1371600"/>
            <a:ext cx="7181088" cy="4800600"/>
          </a:xfrm>
        </p:spPr>
        <p:txBody>
          <a:bodyPr>
            <a:noAutofit/>
          </a:bodyPr>
          <a:lstStyle/>
          <a:p>
            <a:pPr algn="justLow" rtl="1">
              <a:buClr>
                <a:srgbClr val="C00000"/>
              </a:buClr>
              <a:buFont typeface="Wingdings" pitchFamily="2" charset="2"/>
              <a:buChar char="§"/>
            </a:pPr>
            <a:r>
              <a:rPr lang="fa-IR" sz="2000" dirty="0" smtClean="0">
                <a:cs typeface="B Koodak" pitchFamily="2" charset="-78"/>
              </a:rPr>
              <a:t>از طرفی </a:t>
            </a:r>
            <a:r>
              <a:rPr lang="fa-IR" sz="1800" dirty="0" smtClean="0">
                <a:cs typeface="B Koodak" pitchFamily="2" charset="-78"/>
              </a:rPr>
              <a:t>در میان متغیرهای </a:t>
            </a:r>
            <a:r>
              <a:rPr lang="fa-IR" sz="1800" dirty="0" smtClean="0">
                <a:solidFill>
                  <a:srgbClr val="FF0000"/>
                </a:solidFill>
                <a:cs typeface="B Koodak" pitchFamily="2" charset="-78"/>
              </a:rPr>
              <a:t>قابل تغییر </a:t>
            </a:r>
            <a:r>
              <a:rPr lang="fa-IR" sz="1800" dirty="0" smtClean="0">
                <a:cs typeface="B Koodak" pitchFamily="2" charset="-78"/>
              </a:rPr>
              <a:t>برای </a:t>
            </a:r>
            <a:r>
              <a:rPr lang="fa-IR" sz="1800" dirty="0" smtClean="0">
                <a:solidFill>
                  <a:srgbClr val="FF0000"/>
                </a:solidFill>
                <a:cs typeface="B Koodak" pitchFamily="2" charset="-78"/>
              </a:rPr>
              <a:t>مرگ </a:t>
            </a:r>
            <a:r>
              <a:rPr lang="fa-IR" sz="1800" dirty="0" smtClean="0">
                <a:cs typeface="B Koodak" pitchFamily="2" charset="-78"/>
              </a:rPr>
              <a:t>بالا ترین مقدار خطر منتسب :</a:t>
            </a:r>
          </a:p>
          <a:p>
            <a:pPr lvl="1" algn="justLow" rtl="1">
              <a:buClr>
                <a:srgbClr val="C00000"/>
              </a:buClr>
              <a:buFont typeface="Wingdings" pitchFamily="2" charset="2"/>
              <a:buChar char="§"/>
            </a:pPr>
            <a:r>
              <a:rPr lang="fa-IR" sz="1600" dirty="0" smtClean="0">
                <a:cs typeface="B Koodak" pitchFamily="2" charset="-78"/>
              </a:rPr>
              <a:t>قند خون ناشتای مساوی و بالاتر از 180 </a:t>
            </a:r>
          </a:p>
          <a:p>
            <a:pPr lvl="1" algn="justLow" rtl="1">
              <a:buClr>
                <a:srgbClr val="C00000"/>
              </a:buClr>
              <a:buFont typeface="Wingdings" pitchFamily="2" charset="2"/>
              <a:buChar char="§"/>
            </a:pPr>
            <a:r>
              <a:rPr lang="fa-IR" sz="1600" dirty="0" smtClean="0">
                <a:cs typeface="B Koodak" pitchFamily="2" charset="-78"/>
              </a:rPr>
              <a:t>شاخص توده بدنی کمتر از 25 </a:t>
            </a:r>
          </a:p>
          <a:p>
            <a:pPr lvl="1" algn="justLow" rtl="1">
              <a:buClr>
                <a:srgbClr val="C00000"/>
              </a:buClr>
              <a:buFont typeface="Wingdings" pitchFamily="2" charset="2"/>
              <a:buChar char="§"/>
            </a:pPr>
            <a:r>
              <a:rPr lang="fa-IR" sz="1600" dirty="0" smtClean="0">
                <a:cs typeface="B Koodak" pitchFamily="2" charset="-78"/>
              </a:rPr>
              <a:t>سیگار</a:t>
            </a:r>
          </a:p>
          <a:p>
            <a:pPr algn="justLow" rtl="1">
              <a:buClr>
                <a:srgbClr val="C00000"/>
              </a:buClr>
              <a:buFont typeface="Wingdings" pitchFamily="2" charset="2"/>
              <a:buChar char="§"/>
            </a:pPr>
            <a:r>
              <a:rPr lang="fa-IR" sz="1800" dirty="0" smtClean="0">
                <a:cs typeface="B Koodak" pitchFamily="2" charset="-78"/>
              </a:rPr>
              <a:t>در نهایت با توجه به نتایج مشخص شده در خصوص خطر منتسب در این مطالعه اگر بخواهیم میزان بروز </a:t>
            </a:r>
            <a:r>
              <a:rPr lang="fa-IR" sz="1800" dirty="0" smtClean="0">
                <a:solidFill>
                  <a:srgbClr val="FF0000"/>
                </a:solidFill>
                <a:cs typeface="B Koodak" pitchFamily="2" charset="-78"/>
              </a:rPr>
              <a:t>بیماریهای های </a:t>
            </a:r>
            <a:r>
              <a:rPr lang="fa-IR" sz="1800" dirty="0" smtClean="0">
                <a:solidFill>
                  <a:srgbClr val="FF0000"/>
                </a:solidFill>
                <a:cs typeface="B Koodak" pitchFamily="2" charset="-78"/>
              </a:rPr>
              <a:t>قلبی </a:t>
            </a:r>
            <a:r>
              <a:rPr lang="fa-IR" sz="1800" dirty="0" smtClean="0">
                <a:solidFill>
                  <a:srgbClr val="FF0000"/>
                </a:solidFill>
                <a:cs typeface="B Koodak" pitchFamily="2" charset="-78"/>
              </a:rPr>
              <a:t>عروقی </a:t>
            </a:r>
            <a:r>
              <a:rPr lang="fa-IR" sz="1800" dirty="0" smtClean="0">
                <a:cs typeface="B Koodak" pitchFamily="2" charset="-78"/>
              </a:rPr>
              <a:t>را در جمعیت دیابتی ایرانی کاهش دهیم لازم است به ترتیب :</a:t>
            </a:r>
          </a:p>
          <a:p>
            <a:pPr lvl="1" algn="justLow" rtl="1">
              <a:buClr>
                <a:srgbClr val="C00000"/>
              </a:buClr>
              <a:buFont typeface="Wingdings" pitchFamily="2" charset="2"/>
              <a:buChar char="§"/>
            </a:pPr>
            <a:r>
              <a:rPr lang="fa-IR" sz="1600" dirty="0" smtClean="0">
                <a:cs typeface="B Koodak" pitchFamily="2" charset="-78"/>
              </a:rPr>
              <a:t>مقدار کلسترول تام خون</a:t>
            </a:r>
          </a:p>
          <a:p>
            <a:pPr lvl="1" algn="justLow" rtl="1">
              <a:buClr>
                <a:srgbClr val="C00000"/>
              </a:buClr>
              <a:buFont typeface="Wingdings" pitchFamily="2" charset="2"/>
              <a:buChar char="§"/>
            </a:pPr>
            <a:r>
              <a:rPr lang="fa-IR" sz="1600" dirty="0" smtClean="0">
                <a:cs typeface="B Koodak" pitchFamily="2" charset="-78"/>
              </a:rPr>
              <a:t>قند خون ناشتای مساوی و بالاتر از 130 ( با ارجحیت قند مساوی و بالاتر از 180 </a:t>
            </a:r>
            <a:r>
              <a:rPr lang="en-US" sz="1600" dirty="0" smtClean="0">
                <a:cs typeface="B Koodak" pitchFamily="2" charset="-78"/>
              </a:rPr>
              <a:t>(</a:t>
            </a:r>
            <a:r>
              <a:rPr lang="fa-IR" sz="1600" dirty="0" smtClean="0">
                <a:cs typeface="B Koodak" pitchFamily="2" charset="-78"/>
              </a:rPr>
              <a:t>.</a:t>
            </a:r>
          </a:p>
          <a:p>
            <a:pPr lvl="1" algn="justLow" rtl="1">
              <a:buClr>
                <a:srgbClr val="C00000"/>
              </a:buClr>
              <a:buFont typeface="Wingdings" pitchFamily="2" charset="2"/>
              <a:buChar char="§"/>
            </a:pPr>
            <a:r>
              <a:rPr lang="fa-IR" sz="1600" dirty="0" smtClean="0">
                <a:cs typeface="B Koodak" pitchFamily="2" charset="-78"/>
              </a:rPr>
              <a:t>بعد از آن فشارخون را کنترل کنیم. </a:t>
            </a:r>
          </a:p>
          <a:p>
            <a:pPr algn="justLow" rtl="1">
              <a:buClr>
                <a:srgbClr val="C00000"/>
              </a:buClr>
              <a:buFont typeface="Wingdings" pitchFamily="2" charset="2"/>
              <a:buChar char="§"/>
            </a:pPr>
            <a:r>
              <a:rPr lang="fa-IR" sz="1800" dirty="0" smtClean="0">
                <a:cs typeface="B Koodak" pitchFamily="2" charset="-78"/>
              </a:rPr>
              <a:t>بر همین اساس اگر بخواهیم میزان </a:t>
            </a:r>
            <a:r>
              <a:rPr lang="fa-IR" sz="1800" dirty="0" smtClean="0">
                <a:solidFill>
                  <a:srgbClr val="FF0000"/>
                </a:solidFill>
                <a:cs typeface="B Koodak" pitchFamily="2" charset="-78"/>
              </a:rPr>
              <a:t>مرگ </a:t>
            </a:r>
            <a:r>
              <a:rPr lang="fa-IR" sz="1800" dirty="0" smtClean="0">
                <a:cs typeface="B Koodak" pitchFamily="2" charset="-78"/>
              </a:rPr>
              <a:t>را در این گروه افراد کنترل کنیم لازم است به ترتیب :</a:t>
            </a:r>
          </a:p>
          <a:p>
            <a:pPr lvl="1" algn="justLow" rtl="1">
              <a:buClr>
                <a:srgbClr val="C00000"/>
              </a:buClr>
              <a:buFont typeface="Wingdings" pitchFamily="2" charset="2"/>
              <a:buChar char="§"/>
            </a:pPr>
            <a:r>
              <a:rPr lang="fa-IR" sz="1600" dirty="0" smtClean="0">
                <a:cs typeface="B Koodak" pitchFamily="2" charset="-78"/>
              </a:rPr>
              <a:t>قند خون ناشتای مساوی و بالاتر از 180 </a:t>
            </a:r>
          </a:p>
          <a:p>
            <a:pPr lvl="1" algn="justLow" rtl="1">
              <a:buClr>
                <a:srgbClr val="C00000"/>
              </a:buClr>
              <a:buFont typeface="Wingdings" pitchFamily="2" charset="2"/>
              <a:buChar char="§"/>
            </a:pPr>
            <a:r>
              <a:rPr lang="fa-IR" sz="1600" dirty="0" smtClean="0">
                <a:cs typeface="B Koodak" pitchFamily="2" charset="-78"/>
              </a:rPr>
              <a:t> </a:t>
            </a:r>
            <a:r>
              <a:rPr lang="en-US" sz="1600" dirty="0" smtClean="0">
                <a:cs typeface="B Koodak" pitchFamily="2" charset="-78"/>
              </a:rPr>
              <a:t>BMI</a:t>
            </a:r>
            <a:r>
              <a:rPr lang="fa-IR" sz="1600" dirty="0" smtClean="0">
                <a:cs typeface="B Koodak" pitchFamily="2" charset="-78"/>
              </a:rPr>
              <a:t> کمتر از 25   </a:t>
            </a:r>
          </a:p>
          <a:p>
            <a:pPr lvl="1" algn="justLow" rtl="1">
              <a:buClr>
                <a:srgbClr val="C00000"/>
              </a:buClr>
              <a:buFont typeface="Wingdings" pitchFamily="2" charset="2"/>
              <a:buChar char="§"/>
            </a:pPr>
            <a:r>
              <a:rPr lang="fa-IR" sz="1600" dirty="0" smtClean="0">
                <a:cs typeface="B Koodak" pitchFamily="2" charset="-78"/>
              </a:rPr>
              <a:t>سیگار را کاهش دهیم.</a:t>
            </a:r>
            <a:endParaRPr lang="en-US" sz="1600" dirty="0" smtClean="0">
              <a:cs typeface="B Koodak" pitchFamily="2" charset="-78"/>
            </a:endParaRPr>
          </a:p>
          <a:p>
            <a:pPr algn="justLow" rtl="1">
              <a:buClr>
                <a:srgbClr val="C00000"/>
              </a:buClr>
              <a:buNone/>
            </a:pPr>
            <a:endParaRPr lang="fa-IR" sz="1600" dirty="0" smtClean="0">
              <a:cs typeface="B Koodak" pitchFamily="2" charset="-78"/>
            </a:endParaRPr>
          </a:p>
          <a:p>
            <a:pPr algn="justLow" rtl="1">
              <a:buClr>
                <a:srgbClr val="C00000"/>
              </a:buClr>
              <a:buFont typeface="Wingdings" pitchFamily="2" charset="2"/>
              <a:buChar char="§"/>
            </a:pPr>
            <a:endParaRPr lang="en-US" sz="1600" dirty="0">
              <a:cs typeface="B Koodak" pitchFamily="2" charset="-78"/>
            </a:endParaRPr>
          </a:p>
        </p:txBody>
      </p:sp>
    </p:spTree>
    <p:extLst>
      <p:ext uri="{BB962C8B-B14F-4D97-AF65-F5344CB8AC3E}">
        <p14:creationId xmlns="" xmlns:p14="http://schemas.microsoft.com/office/powerpoint/2010/main" val="99999093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30E3189-A26B-47E6-88FA-F0598B934182}" type="slidenum">
              <a:rPr lang="en-US" smtClean="0">
                <a:solidFill>
                  <a:prstClr val="black">
                    <a:tint val="75000"/>
                  </a:prstClr>
                </a:solidFill>
              </a:rPr>
              <a:pPr/>
              <a:t>37</a:t>
            </a:fld>
            <a:endParaRPr lang="en-US">
              <a:solidFill>
                <a:prstClr val="black">
                  <a:tint val="75000"/>
                </a:prstClr>
              </a:solidFill>
            </a:endParaRPr>
          </a:p>
        </p:txBody>
      </p:sp>
      <p:sp useBgFill="1">
        <p:nvSpPr>
          <p:cNvPr id="4" name="Title 3"/>
          <p:cNvSpPr txBox="1">
            <a:spLocks/>
          </p:cNvSpPr>
          <p:nvPr/>
        </p:nvSpPr>
        <p:spPr>
          <a:xfrm>
            <a:off x="1600200" y="381000"/>
            <a:ext cx="6705600" cy="762000"/>
          </a:xfrm>
          <a:prstGeom prst="rect">
            <a:avLst/>
          </a:prstGeom>
          <a:effectLst>
            <a:outerShdw blurRad="50800" dist="50800" dir="5400000" algn="ctr" rotWithShape="0">
              <a:srgbClr val="C00000"/>
            </a:outerShdw>
          </a:effectLst>
        </p:spPr>
        <p:txBody>
          <a:bodyPr anchor="ctr">
            <a:noAutofit/>
          </a:bodyPr>
          <a:lstStyle/>
          <a:p>
            <a:pPr lvl="0" algn="ctr" rtl="1">
              <a:spcBef>
                <a:spcPct val="0"/>
              </a:spcBef>
            </a:pPr>
            <a:r>
              <a:rPr lang="fa-IR" sz="2800" b="1" dirty="0" smtClean="0">
                <a:solidFill>
                  <a:srgbClr val="C00000"/>
                </a:solidFill>
                <a:effectLst>
                  <a:outerShdw blurRad="38100" dist="38100" dir="2700000" algn="tl">
                    <a:srgbClr val="000000">
                      <a:alpha val="43137"/>
                    </a:srgbClr>
                  </a:outerShdw>
                </a:effectLst>
                <a:cs typeface="B Titr" pitchFamily="2" charset="-78"/>
              </a:rPr>
              <a:t>بحث</a:t>
            </a:r>
            <a:endParaRPr lang="en-US" sz="2800" b="1" dirty="0">
              <a:solidFill>
                <a:srgbClr val="C00000"/>
              </a:solidFill>
              <a:effectLst>
                <a:outerShdw blurRad="38100" dist="38100" dir="2700000" algn="tl">
                  <a:srgbClr val="000000">
                    <a:alpha val="43137"/>
                  </a:srgbClr>
                </a:outerShdw>
              </a:effectLst>
              <a:cs typeface="B Titr" pitchFamily="2" charset="-78"/>
            </a:endParaRPr>
          </a:p>
        </p:txBody>
      </p:sp>
      <p:sp>
        <p:nvSpPr>
          <p:cNvPr id="6" name="Content Placeholder 5"/>
          <p:cNvSpPr>
            <a:spLocks noGrp="1"/>
          </p:cNvSpPr>
          <p:nvPr>
            <p:ph idx="1"/>
          </p:nvPr>
        </p:nvSpPr>
        <p:spPr/>
        <p:txBody>
          <a:bodyPr>
            <a:noAutofit/>
          </a:bodyPr>
          <a:lstStyle/>
          <a:p>
            <a:pPr algn="justLow" rtl="1">
              <a:buClr>
                <a:srgbClr val="C00000"/>
              </a:buClr>
              <a:buNone/>
            </a:pPr>
            <a:r>
              <a:rPr lang="fa-IR" sz="2400" b="1" dirty="0" smtClean="0">
                <a:solidFill>
                  <a:srgbClr val="C00000"/>
                </a:solidFill>
                <a:effectLst>
                  <a:outerShdw blurRad="38100" dist="38100" dir="2700000" algn="tl">
                    <a:srgbClr val="000000">
                      <a:alpha val="43137"/>
                    </a:srgbClr>
                  </a:outerShdw>
                </a:effectLst>
                <a:cs typeface="B Koodak" pitchFamily="2" charset="-78"/>
              </a:rPr>
              <a:t>سن وجنس </a:t>
            </a:r>
          </a:p>
          <a:p>
            <a:pPr algn="justLow" rtl="1">
              <a:buClr>
                <a:srgbClr val="C00000"/>
              </a:buClr>
              <a:buNone/>
            </a:pPr>
            <a:endParaRPr lang="fa-IR" sz="1000" b="1" dirty="0" smtClean="0">
              <a:cs typeface="B Koodak" pitchFamily="2" charset="-78"/>
            </a:endParaRPr>
          </a:p>
          <a:p>
            <a:pPr algn="justLow" rtl="1">
              <a:buClr>
                <a:srgbClr val="C00000"/>
              </a:buClr>
              <a:buFont typeface="Wingdings" pitchFamily="2" charset="2"/>
              <a:buChar char="§"/>
            </a:pPr>
            <a:r>
              <a:rPr lang="fa-IR" sz="1800" dirty="0" smtClean="0">
                <a:cs typeface="B Koodak" pitchFamily="2" charset="-78"/>
              </a:rPr>
              <a:t>در هر دو پیامد مورد مطالعه سن به عنوان یک فاکتور خطر اصلی برای ایجاد مرگ و بیماریهای قلبی عروقی می باشد از طرفی جنس مرد نسبت به زن ریسک بیشتری برای ایجاد مرگ و بیماری قلبی عروقی نشان داده است این نتایج با یافته های مطالعات دیگر مشابه است.در مطالعه ای که </a:t>
            </a:r>
            <a:r>
              <a:rPr lang="fa-IR" sz="1800" dirty="0" smtClean="0">
                <a:solidFill>
                  <a:srgbClr val="FF0000"/>
                </a:solidFill>
                <a:cs typeface="B Koodak" pitchFamily="2" charset="-78"/>
              </a:rPr>
              <a:t>هنسن </a:t>
            </a:r>
            <a:r>
              <a:rPr lang="fa-IR" sz="1800" dirty="0" smtClean="0">
                <a:cs typeface="B Koodak" pitchFamily="2" charset="-78"/>
              </a:rPr>
              <a:t>و همکارانش انجام دادند نشان دادند که خطر مرگ در افراد دیابتی در مردان به نسبت بیشتر از زنان است.در مطالعات مشابه دیگری نیز نشان داده شد جنس مرد و سن بالا می تواند در ایجاد مرگ در افراد دیابتی موثر باشند.</a:t>
            </a:r>
          </a:p>
          <a:p>
            <a:pPr lvl="1" algn="justLow" rtl="1">
              <a:buClr>
                <a:srgbClr val="C00000"/>
              </a:buClr>
              <a:buNone/>
            </a:pPr>
            <a:endParaRPr lang="en-US" sz="1000" dirty="0" smtClean="0">
              <a:cs typeface="B Koodak" pitchFamily="2" charset="-78"/>
            </a:endParaRPr>
          </a:p>
          <a:p>
            <a:pPr algn="justLow" rtl="1">
              <a:buClr>
                <a:srgbClr val="C00000"/>
              </a:buClr>
              <a:buFont typeface="Wingdings" pitchFamily="2" charset="2"/>
              <a:buChar char="§"/>
            </a:pPr>
            <a:r>
              <a:rPr lang="fa-IR" sz="1800" dirty="0" smtClean="0">
                <a:cs typeface="B Koodak" pitchFamily="2" charset="-78"/>
              </a:rPr>
              <a:t>در مطالعه ما، با وجود </a:t>
            </a:r>
            <a:r>
              <a:rPr lang="en-US" sz="1800" dirty="0" smtClean="0">
                <a:cs typeface="B Koodak" pitchFamily="2" charset="-78"/>
              </a:rPr>
              <a:t>Adjust </a:t>
            </a:r>
            <a:r>
              <a:rPr lang="fa-IR" sz="1800" dirty="0" smtClean="0">
                <a:cs typeface="B Koodak" pitchFamily="2" charset="-78"/>
              </a:rPr>
              <a:t>کردن اثر سن (همسان کردن اثر سن برای همه افراد) باز هم مرد ها نسبت به زن ها ریسک بالاتری از مرگ و بیماری قلبی عروقی را نشان دادند. </a:t>
            </a:r>
          </a:p>
          <a:p>
            <a:pPr algn="justLow" rtl="1">
              <a:buClr>
                <a:srgbClr val="C00000"/>
              </a:buClr>
              <a:buFont typeface="Wingdings" pitchFamily="2" charset="2"/>
              <a:buChar char="§"/>
            </a:pPr>
            <a:endParaRPr lang="en-US" sz="1100" dirty="0" smtClean="0">
              <a:cs typeface="B Koodak" pitchFamily="2" charset="-78"/>
            </a:endParaRPr>
          </a:p>
          <a:p>
            <a:pPr algn="justLow" rtl="1">
              <a:buClr>
                <a:srgbClr val="C00000"/>
              </a:buClr>
              <a:buFont typeface="Wingdings" pitchFamily="2" charset="2"/>
              <a:buChar char="§"/>
            </a:pPr>
            <a:r>
              <a:rPr lang="fa-IR" sz="1800" dirty="0" smtClean="0">
                <a:cs typeface="B Koodak" pitchFamily="2" charset="-78"/>
              </a:rPr>
              <a:t>با توجه به اینکه سن و جنس فاکتورهای </a:t>
            </a:r>
            <a:r>
              <a:rPr lang="fa-IR" sz="1800" dirty="0" smtClean="0">
                <a:solidFill>
                  <a:srgbClr val="FF0000"/>
                </a:solidFill>
                <a:cs typeface="B Koodak" pitchFamily="2" charset="-78"/>
              </a:rPr>
              <a:t>خطر غیر قابل تعدیل </a:t>
            </a:r>
            <a:r>
              <a:rPr lang="fa-IR" sz="1800" dirty="0" smtClean="0">
                <a:cs typeface="B Koodak" pitchFamily="2" charset="-78"/>
              </a:rPr>
              <a:t>برای ایجاد مرگ و بیماریهای قلبی عروقی هستند بنابراین برآورد مقدار خطر منتسب برای آنها انجام نشده است. </a:t>
            </a:r>
            <a:endParaRPr lang="en-US" sz="1800" dirty="0" smtClean="0">
              <a:cs typeface="B Koodak" pitchFamily="2" charset="-78"/>
            </a:endParaRPr>
          </a:p>
          <a:p>
            <a:pPr algn="justLow" rtl="1">
              <a:buClr>
                <a:srgbClr val="C00000"/>
              </a:buClr>
              <a:buFont typeface="Wingdings" pitchFamily="2" charset="2"/>
              <a:buChar char="§"/>
            </a:pPr>
            <a:endParaRPr lang="en-US" sz="1600" dirty="0">
              <a:cs typeface="B Koodak" pitchFamily="2" charset="-78"/>
            </a:endParaRPr>
          </a:p>
        </p:txBody>
      </p:sp>
    </p:spTree>
    <p:extLst>
      <p:ext uri="{BB962C8B-B14F-4D97-AF65-F5344CB8AC3E}">
        <p14:creationId xmlns="" xmlns:p14="http://schemas.microsoft.com/office/powerpoint/2010/main" val="413751098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30E3189-A26B-47E6-88FA-F0598B934182}" type="slidenum">
              <a:rPr lang="en-US" smtClean="0">
                <a:solidFill>
                  <a:prstClr val="black">
                    <a:tint val="75000"/>
                  </a:prstClr>
                </a:solidFill>
              </a:rPr>
              <a:pPr/>
              <a:t>38</a:t>
            </a:fld>
            <a:endParaRPr lang="en-US">
              <a:solidFill>
                <a:prstClr val="black">
                  <a:tint val="75000"/>
                </a:prstClr>
              </a:solidFill>
            </a:endParaRPr>
          </a:p>
        </p:txBody>
      </p:sp>
      <p:sp useBgFill="1">
        <p:nvSpPr>
          <p:cNvPr id="4" name="Title 3"/>
          <p:cNvSpPr txBox="1">
            <a:spLocks/>
          </p:cNvSpPr>
          <p:nvPr/>
        </p:nvSpPr>
        <p:spPr>
          <a:xfrm>
            <a:off x="1600200" y="381000"/>
            <a:ext cx="6705600" cy="762000"/>
          </a:xfrm>
          <a:prstGeom prst="rect">
            <a:avLst/>
          </a:prstGeom>
          <a:effectLst>
            <a:outerShdw blurRad="50800" dist="50800" dir="5400000" algn="ctr" rotWithShape="0">
              <a:srgbClr val="C00000"/>
            </a:outerShdw>
          </a:effectLst>
        </p:spPr>
        <p:txBody>
          <a:bodyPr anchor="ctr">
            <a:noAutofit/>
          </a:bodyPr>
          <a:lstStyle/>
          <a:p>
            <a:pPr lvl="0" algn="ctr" rtl="1">
              <a:spcBef>
                <a:spcPct val="0"/>
              </a:spcBef>
            </a:pPr>
            <a:r>
              <a:rPr lang="fa-IR" sz="2800" b="1" dirty="0" smtClean="0">
                <a:solidFill>
                  <a:srgbClr val="C00000"/>
                </a:solidFill>
                <a:effectLst>
                  <a:outerShdw blurRad="38100" dist="38100" dir="2700000" algn="tl">
                    <a:srgbClr val="000000">
                      <a:alpha val="43137"/>
                    </a:srgbClr>
                  </a:outerShdw>
                </a:effectLst>
                <a:cs typeface="B Titr" pitchFamily="2" charset="-78"/>
              </a:rPr>
              <a:t>بحث</a:t>
            </a:r>
            <a:endParaRPr lang="en-US" sz="2800" b="1" dirty="0">
              <a:solidFill>
                <a:srgbClr val="C00000"/>
              </a:solidFill>
              <a:effectLst>
                <a:outerShdw blurRad="38100" dist="38100" dir="2700000" algn="tl">
                  <a:srgbClr val="000000">
                    <a:alpha val="43137"/>
                  </a:srgbClr>
                </a:outerShdw>
              </a:effectLst>
              <a:cs typeface="B Titr" pitchFamily="2" charset="-78"/>
            </a:endParaRPr>
          </a:p>
        </p:txBody>
      </p:sp>
      <p:sp>
        <p:nvSpPr>
          <p:cNvPr id="6" name="Content Placeholder 5"/>
          <p:cNvSpPr>
            <a:spLocks noGrp="1"/>
          </p:cNvSpPr>
          <p:nvPr>
            <p:ph idx="1"/>
          </p:nvPr>
        </p:nvSpPr>
        <p:spPr>
          <a:xfrm>
            <a:off x="1435608" y="1524000"/>
            <a:ext cx="7498080" cy="4800600"/>
          </a:xfrm>
        </p:spPr>
        <p:txBody>
          <a:bodyPr>
            <a:noAutofit/>
          </a:bodyPr>
          <a:lstStyle/>
          <a:p>
            <a:pPr algn="r" rtl="1">
              <a:buClr>
                <a:srgbClr val="C00000"/>
              </a:buClr>
              <a:buNone/>
            </a:pPr>
            <a:r>
              <a:rPr lang="en-US" sz="2400" b="1" dirty="0" smtClean="0">
                <a:cs typeface="B Koodak" pitchFamily="2" charset="-78"/>
              </a:rPr>
              <a:t>A1C		</a:t>
            </a:r>
            <a:endParaRPr lang="en-US" sz="2000" b="1" dirty="0" smtClean="0">
              <a:cs typeface="B Koodak" pitchFamily="2" charset="-78"/>
            </a:endParaRPr>
          </a:p>
          <a:p>
            <a:pPr algn="just" rtl="1">
              <a:buClr>
                <a:srgbClr val="C00000"/>
              </a:buClr>
              <a:buFont typeface="Wingdings" pitchFamily="2" charset="2"/>
              <a:buChar char="§"/>
            </a:pPr>
            <a:endParaRPr lang="fa-IR" sz="1200" dirty="0" smtClean="0">
              <a:cs typeface="B Koodak" pitchFamily="2" charset="-78"/>
            </a:endParaRPr>
          </a:p>
          <a:p>
            <a:pPr algn="just" rtl="1">
              <a:buClr>
                <a:srgbClr val="C00000"/>
              </a:buClr>
              <a:buFont typeface="Wingdings" pitchFamily="2" charset="2"/>
              <a:buChar char="§"/>
            </a:pPr>
            <a:r>
              <a:rPr lang="fa-IR" sz="2000" dirty="0" smtClean="0">
                <a:cs typeface="B Koodak" pitchFamily="2" charset="-78"/>
              </a:rPr>
              <a:t>مطالعات مختلفی نشان داده اند که </a:t>
            </a:r>
            <a:r>
              <a:rPr lang="en-US" sz="2000" dirty="0" smtClean="0">
                <a:cs typeface="B Koodak" pitchFamily="2" charset="-78"/>
              </a:rPr>
              <a:t>A1C</a:t>
            </a:r>
            <a:r>
              <a:rPr lang="fa-IR" sz="2000" dirty="0" smtClean="0">
                <a:cs typeface="B Koodak" pitchFamily="2" charset="-78"/>
              </a:rPr>
              <a:t> یکی از فاکتورهای خطر اصلی در ایجاد مرگ یا </a:t>
            </a:r>
            <a:r>
              <a:rPr lang="en-US" sz="2000" dirty="0" smtClean="0">
                <a:cs typeface="B Koodak" pitchFamily="2" charset="-78"/>
              </a:rPr>
              <a:t>CVD</a:t>
            </a:r>
            <a:r>
              <a:rPr lang="fa-IR" sz="2000" dirty="0" smtClean="0">
                <a:cs typeface="B Koodak" pitchFamily="2" charset="-78"/>
              </a:rPr>
              <a:t> می باشد. مثلا مطالعه </a:t>
            </a:r>
            <a:r>
              <a:rPr lang="en-US" sz="2000" dirty="0" smtClean="0">
                <a:cs typeface="B Koodak" pitchFamily="2" charset="-78"/>
              </a:rPr>
              <a:t> </a:t>
            </a:r>
            <a:r>
              <a:rPr lang="en-US" sz="2000" dirty="0" smtClean="0">
                <a:solidFill>
                  <a:srgbClr val="FF0000"/>
                </a:solidFill>
                <a:cs typeface="B Koodak" pitchFamily="2" charset="-78"/>
              </a:rPr>
              <a:t>NHANS III</a:t>
            </a:r>
            <a:r>
              <a:rPr lang="fa-IR" sz="2000" dirty="0" smtClean="0">
                <a:cs typeface="B Koodak" pitchFamily="2" charset="-78"/>
              </a:rPr>
              <a:t>نشان داد میان افرادی که دیابتی هستند داشتن </a:t>
            </a:r>
            <a:r>
              <a:rPr lang="en-US" sz="2000" dirty="0" smtClean="0">
                <a:cs typeface="B Koodak" pitchFamily="2" charset="-78"/>
              </a:rPr>
              <a:t>A1C </a:t>
            </a:r>
            <a:r>
              <a:rPr lang="fa-IR" sz="2000" dirty="0" smtClean="0">
                <a:cs typeface="B Koodak" pitchFamily="2" charset="-78"/>
              </a:rPr>
              <a:t>بیشتر مساوی 8 درصد با سطح بالاتر از خطر مرگ نسبت به افرادی که </a:t>
            </a:r>
            <a:r>
              <a:rPr lang="en-US" sz="2000" dirty="0" smtClean="0">
                <a:cs typeface="B Koodak" pitchFamily="2" charset="-78"/>
              </a:rPr>
              <a:t>A1C </a:t>
            </a:r>
            <a:r>
              <a:rPr lang="fa-IR" sz="2000" dirty="0" smtClean="0">
                <a:cs typeface="B Koodak" pitchFamily="2" charset="-78"/>
              </a:rPr>
              <a:t>کمتر از 6 درصد دارند ارتباط دارد که تقریبا شبیه به یافته های این مطالعه در خصوص قند ناشتا می باشد که نشان داده شد که با بالا رفتن سطح قند خون میزان خطر مرگ و بیماریهای قلبی عروقی افزایش می یابد.</a:t>
            </a:r>
          </a:p>
          <a:p>
            <a:pPr algn="just" rtl="1">
              <a:buClr>
                <a:srgbClr val="C00000"/>
              </a:buClr>
              <a:buFont typeface="Wingdings" pitchFamily="2" charset="2"/>
              <a:buChar char="§"/>
            </a:pPr>
            <a:endParaRPr lang="fa-IR" sz="2000" dirty="0" smtClean="0">
              <a:cs typeface="B Koodak" pitchFamily="2" charset="-78"/>
            </a:endParaRPr>
          </a:p>
          <a:p>
            <a:pPr algn="just" rtl="1">
              <a:buClr>
                <a:srgbClr val="C00000"/>
              </a:buClr>
              <a:buFont typeface="Wingdings" pitchFamily="2" charset="2"/>
              <a:buChar char="§"/>
            </a:pPr>
            <a:r>
              <a:rPr lang="fa-IR" sz="2000" dirty="0" smtClean="0">
                <a:cs typeface="B Koodak" pitchFamily="2" charset="-78"/>
              </a:rPr>
              <a:t> درمطالعه دیگری که </a:t>
            </a:r>
            <a:r>
              <a:rPr lang="fa-IR" sz="2000" dirty="0" smtClean="0">
                <a:solidFill>
                  <a:srgbClr val="FF0000"/>
                </a:solidFill>
                <a:cs typeface="B Koodak" pitchFamily="2" charset="-78"/>
              </a:rPr>
              <a:t>زبر</a:t>
            </a:r>
            <a:r>
              <a:rPr lang="fa-IR" sz="2000" dirty="0" smtClean="0">
                <a:cs typeface="B Koodak" pitchFamily="2" charset="-78"/>
              </a:rPr>
              <a:t> بر روی بیماریهای دیابتی نیز انجام داد نشان داد که سطح </a:t>
            </a:r>
            <a:r>
              <a:rPr lang="en-US" sz="2000" dirty="0" smtClean="0">
                <a:cs typeface="B Koodak" pitchFamily="2" charset="-78"/>
              </a:rPr>
              <a:t>HbA1C </a:t>
            </a:r>
            <a:r>
              <a:rPr lang="fa-IR" sz="2000" dirty="0" smtClean="0">
                <a:cs typeface="B Koodak" pitchFamily="2" charset="-78"/>
              </a:rPr>
              <a:t>نسبت به دیگر فاکتورهای خطر بیشترین تاثیر را در ایجاد بیماریهای قلبی عروقی در افراد دیابتی نشان می دهد که در میان فاکتورهای خطر قابل تغییر برای بیماری قلبی عروقی بیشترین مقدار خطر منتسب را نیز به خود اختصاص داده است .</a:t>
            </a:r>
          </a:p>
          <a:p>
            <a:pPr algn="just" rtl="1">
              <a:buClr>
                <a:srgbClr val="C00000"/>
              </a:buClr>
              <a:buFont typeface="Wingdings" pitchFamily="2" charset="2"/>
              <a:buChar char="§"/>
            </a:pPr>
            <a:endParaRPr lang="en-US" sz="2000" dirty="0">
              <a:cs typeface="B Koodak" pitchFamily="2" charset="-78"/>
            </a:endParaRPr>
          </a:p>
        </p:txBody>
      </p:sp>
    </p:spTree>
    <p:extLst>
      <p:ext uri="{BB962C8B-B14F-4D97-AF65-F5344CB8AC3E}">
        <p14:creationId xmlns="" xmlns:p14="http://schemas.microsoft.com/office/powerpoint/2010/main" val="413751098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30E3189-A26B-47E6-88FA-F0598B934182}" type="slidenum">
              <a:rPr lang="en-US" smtClean="0">
                <a:solidFill>
                  <a:prstClr val="black">
                    <a:tint val="75000"/>
                  </a:prstClr>
                </a:solidFill>
              </a:rPr>
              <a:pPr/>
              <a:t>39</a:t>
            </a:fld>
            <a:endParaRPr lang="en-US">
              <a:solidFill>
                <a:prstClr val="black">
                  <a:tint val="75000"/>
                </a:prstClr>
              </a:solidFill>
            </a:endParaRPr>
          </a:p>
        </p:txBody>
      </p:sp>
      <p:sp useBgFill="1">
        <p:nvSpPr>
          <p:cNvPr id="4" name="Title 3"/>
          <p:cNvSpPr txBox="1">
            <a:spLocks/>
          </p:cNvSpPr>
          <p:nvPr/>
        </p:nvSpPr>
        <p:spPr>
          <a:xfrm>
            <a:off x="1600200" y="381000"/>
            <a:ext cx="6705600" cy="762000"/>
          </a:xfrm>
          <a:prstGeom prst="rect">
            <a:avLst/>
          </a:prstGeom>
          <a:effectLst>
            <a:outerShdw blurRad="50800" dist="50800" dir="5400000" algn="ctr" rotWithShape="0">
              <a:srgbClr val="C00000"/>
            </a:outerShdw>
          </a:effectLst>
        </p:spPr>
        <p:txBody>
          <a:bodyPr anchor="ctr">
            <a:noAutofit/>
          </a:bodyPr>
          <a:lstStyle/>
          <a:p>
            <a:pPr lvl="0" algn="ctr" rtl="1">
              <a:spcBef>
                <a:spcPct val="0"/>
              </a:spcBef>
            </a:pPr>
            <a:r>
              <a:rPr lang="fa-IR" sz="2800" b="1" dirty="0" smtClean="0">
                <a:solidFill>
                  <a:srgbClr val="C00000"/>
                </a:solidFill>
                <a:effectLst>
                  <a:outerShdw blurRad="38100" dist="38100" dir="2700000" algn="tl">
                    <a:srgbClr val="000000">
                      <a:alpha val="43137"/>
                    </a:srgbClr>
                  </a:outerShdw>
                </a:effectLst>
                <a:cs typeface="B Titr" pitchFamily="2" charset="-78"/>
              </a:rPr>
              <a:t>بحث</a:t>
            </a:r>
            <a:endParaRPr lang="en-US" sz="2800" b="1" dirty="0">
              <a:solidFill>
                <a:srgbClr val="C00000"/>
              </a:solidFill>
              <a:effectLst>
                <a:outerShdw blurRad="38100" dist="38100" dir="2700000" algn="tl">
                  <a:srgbClr val="000000">
                    <a:alpha val="43137"/>
                  </a:srgbClr>
                </a:outerShdw>
              </a:effectLst>
              <a:cs typeface="B Titr" pitchFamily="2" charset="-78"/>
            </a:endParaRPr>
          </a:p>
        </p:txBody>
      </p:sp>
      <p:sp>
        <p:nvSpPr>
          <p:cNvPr id="6" name="Content Placeholder 5"/>
          <p:cNvSpPr>
            <a:spLocks noGrp="1"/>
          </p:cNvSpPr>
          <p:nvPr>
            <p:ph idx="1"/>
          </p:nvPr>
        </p:nvSpPr>
        <p:spPr/>
        <p:txBody>
          <a:bodyPr>
            <a:noAutofit/>
          </a:bodyPr>
          <a:lstStyle/>
          <a:p>
            <a:pPr algn="just" rtl="1">
              <a:buClr>
                <a:srgbClr val="C00000"/>
              </a:buClr>
              <a:buNone/>
            </a:pPr>
            <a:r>
              <a:rPr lang="en-US" sz="2000" b="1" dirty="0" smtClean="0">
                <a:solidFill>
                  <a:srgbClr val="C00000"/>
                </a:solidFill>
                <a:effectLst>
                  <a:outerShdw blurRad="38100" dist="38100" dir="2700000" algn="tl">
                    <a:srgbClr val="000000">
                      <a:alpha val="43137"/>
                    </a:srgbClr>
                  </a:outerShdw>
                </a:effectLst>
                <a:cs typeface="B Koodak" pitchFamily="2" charset="-78"/>
              </a:rPr>
              <a:t>BMI</a:t>
            </a:r>
            <a:endParaRPr lang="en-US" sz="1800" b="1" dirty="0" smtClean="0">
              <a:solidFill>
                <a:srgbClr val="C00000"/>
              </a:solidFill>
              <a:effectLst>
                <a:outerShdw blurRad="38100" dist="38100" dir="2700000" algn="tl">
                  <a:srgbClr val="000000">
                    <a:alpha val="43137"/>
                  </a:srgbClr>
                </a:outerShdw>
              </a:effectLst>
              <a:cs typeface="B Koodak" pitchFamily="2" charset="-78"/>
            </a:endParaRPr>
          </a:p>
          <a:p>
            <a:pPr algn="just" rtl="1">
              <a:buClr>
                <a:srgbClr val="C00000"/>
              </a:buClr>
              <a:buFont typeface="Wingdings" pitchFamily="2" charset="2"/>
              <a:buChar char="§"/>
            </a:pPr>
            <a:r>
              <a:rPr lang="fa-IR" sz="1800" dirty="0" smtClean="0">
                <a:cs typeface="B Koodak" pitchFamily="2" charset="-78"/>
              </a:rPr>
              <a:t>شاخص توده بدنی در ارتباط با مرگ در دیابت یک </a:t>
            </a:r>
            <a:r>
              <a:rPr lang="fa-IR" sz="1800" dirty="0" smtClean="0">
                <a:solidFill>
                  <a:srgbClr val="FF0000"/>
                </a:solidFill>
                <a:cs typeface="B Koodak" pitchFamily="2" charset="-78"/>
              </a:rPr>
              <a:t>ارتباط معکوس </a:t>
            </a:r>
            <a:r>
              <a:rPr lang="fa-IR" sz="1800" dirty="0" smtClean="0">
                <a:cs typeface="B Koodak" pitchFamily="2" charset="-78"/>
              </a:rPr>
              <a:t>را نشان داده است یعنی با کاهش شاخص توده بدنی در افراد دیابتی خطر مرگ افزایش پیدا می کند. بحث پارادوکس چاقی در بیماران دیابتی و حتی در جمعیت های سالم در چندین مقاله مورد بحث است. چندین مطالعه دیگر هم نشان داده اند که بیماران با وزن نرمال نسبت به افراد چاق ریسک بیشتری برای ایجاد مرگ نشان می دهند.</a:t>
            </a:r>
            <a:endParaRPr lang="en-US" sz="1800" dirty="0" smtClean="0">
              <a:cs typeface="B Koodak" pitchFamily="2" charset="-78"/>
            </a:endParaRPr>
          </a:p>
          <a:p>
            <a:pPr algn="just" rtl="1">
              <a:buClr>
                <a:srgbClr val="C00000"/>
              </a:buClr>
              <a:buFont typeface="Wingdings" pitchFamily="2" charset="2"/>
              <a:buChar char="§"/>
            </a:pPr>
            <a:r>
              <a:rPr lang="fa-IR" sz="1800" dirty="0" smtClean="0">
                <a:cs typeface="B Koodak" pitchFamily="2" charset="-78"/>
              </a:rPr>
              <a:t>به عنوان مثال مطالعه ای که </a:t>
            </a:r>
            <a:r>
              <a:rPr lang="fa-IR" sz="1800" smtClean="0">
                <a:cs typeface="B Koodak" pitchFamily="2" charset="-78"/>
              </a:rPr>
              <a:t>در</a:t>
            </a:r>
            <a:r>
              <a:rPr lang="fa-IR" sz="1800" smtClean="0">
                <a:solidFill>
                  <a:srgbClr val="FF0000"/>
                </a:solidFill>
                <a:cs typeface="B Koodak" pitchFamily="2" charset="-78"/>
              </a:rPr>
              <a:t> واشنگنتن </a:t>
            </a:r>
            <a:r>
              <a:rPr lang="fa-IR" sz="1800" dirty="0" smtClean="0">
                <a:cs typeface="B Koodak" pitchFamily="2" charset="-78"/>
              </a:rPr>
              <a:t>بر روی افراد دیابتی انجام شد نشان داد که افرادی که شاخص توده بدنی نرمال دارند نسبت به افرادی که چاق هستند ریسک بیشتری برای  ایجاد مرگ  دارند نتایج این مطالعه نشان داد که این ارتباط در افراد سیاهپوست نسبت افراد سفید پوست قوی تر است در نهایت محققین این قضیه را به عنوان پارادوکس چاقی در افراد دیابتی گزارش کردند .</a:t>
            </a:r>
            <a:endParaRPr lang="en-US" sz="1800" dirty="0" smtClean="0">
              <a:cs typeface="B Koodak" pitchFamily="2" charset="-78"/>
            </a:endParaRPr>
          </a:p>
          <a:p>
            <a:pPr algn="just" rtl="1">
              <a:buClr>
                <a:srgbClr val="C00000"/>
              </a:buClr>
              <a:buFont typeface="Wingdings" pitchFamily="2" charset="2"/>
              <a:buChar char="§"/>
            </a:pPr>
            <a:r>
              <a:rPr lang="fa-IR" sz="1800" dirty="0" smtClean="0">
                <a:cs typeface="B Koodak" pitchFamily="2" charset="-78"/>
              </a:rPr>
              <a:t>در مطالعه ما ،افرادی که شاخص </a:t>
            </a:r>
            <a:r>
              <a:rPr lang="fa-IR" sz="1800" dirty="0" smtClean="0">
                <a:solidFill>
                  <a:srgbClr val="FF0000"/>
                </a:solidFill>
                <a:cs typeface="B Koodak" pitchFamily="2" charset="-78"/>
              </a:rPr>
              <a:t>توده بدنی زیر 18/5</a:t>
            </a:r>
            <a:r>
              <a:rPr lang="fa-IR" sz="1800" dirty="0" smtClean="0">
                <a:cs typeface="B Koodak" pitchFamily="2" charset="-78"/>
              </a:rPr>
              <a:t>را</a:t>
            </a:r>
            <a:r>
              <a:rPr lang="fa-IR" sz="1800" dirty="0" smtClean="0">
                <a:solidFill>
                  <a:srgbClr val="FF0000"/>
                </a:solidFill>
                <a:cs typeface="B Koodak" pitchFamily="2" charset="-78"/>
              </a:rPr>
              <a:t> </a:t>
            </a:r>
            <a:r>
              <a:rPr lang="fa-IR" sz="1800" dirty="0" smtClean="0">
                <a:cs typeface="B Koodak" pitchFamily="2" charset="-78"/>
              </a:rPr>
              <a:t>داشتند یک بار از مطالعه حذف شد و آنالیزها مجددا تکرار شد که تغییری در نتایج ایجاد نشد. البته اینترکشن شاخص توده بدنی با دیگر متغیرها نیز مورد بررسی قرار گرفت اما بین شاخص توده بدنی و متغیرهای دیگر مثل تری گلیسرید، سیگار، قند خون ناشتا  رابطه معنی دار دیده نشد.</a:t>
            </a:r>
            <a:endParaRPr lang="en-US" sz="1800" dirty="0" smtClean="0">
              <a:cs typeface="B Koodak" pitchFamily="2" charset="-78"/>
            </a:endParaRPr>
          </a:p>
          <a:p>
            <a:pPr algn="just" rtl="1">
              <a:buClr>
                <a:srgbClr val="C00000"/>
              </a:buClr>
              <a:buFont typeface="Wingdings" pitchFamily="2" charset="2"/>
              <a:buChar char="§"/>
            </a:pPr>
            <a:endParaRPr lang="en-US" sz="1600" dirty="0">
              <a:cs typeface="B Koodak" pitchFamily="2" charset="-78"/>
            </a:endParaRPr>
          </a:p>
        </p:txBody>
      </p:sp>
    </p:spTree>
    <p:extLst>
      <p:ext uri="{BB962C8B-B14F-4D97-AF65-F5344CB8AC3E}">
        <p14:creationId xmlns="" xmlns:p14="http://schemas.microsoft.com/office/powerpoint/2010/main" val="413751098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35608" y="1600200"/>
            <a:ext cx="7498080" cy="4267200"/>
          </a:xfrm>
        </p:spPr>
        <p:txBody>
          <a:bodyPr>
            <a:noAutofit/>
          </a:bodyPr>
          <a:lstStyle/>
          <a:p>
            <a:pPr algn="justLow" rtl="1">
              <a:buClr>
                <a:srgbClr val="C00000"/>
              </a:buClr>
              <a:buFont typeface="Wingdings" pitchFamily="2" charset="2"/>
              <a:buChar char="§"/>
            </a:pPr>
            <a:r>
              <a:rPr lang="en-US" sz="1800" b="1" dirty="0" smtClean="0">
                <a:solidFill>
                  <a:srgbClr val="C00000"/>
                </a:solidFill>
                <a:cs typeface="B Koodak" pitchFamily="2" charset="-78"/>
              </a:rPr>
              <a:t>PAF</a:t>
            </a:r>
            <a:r>
              <a:rPr lang="fa-IR" sz="1800" b="1" dirty="0" smtClean="0">
                <a:cs typeface="B Koodak" pitchFamily="2" charset="-78"/>
              </a:rPr>
              <a:t> </a:t>
            </a:r>
            <a:r>
              <a:rPr lang="en-US" sz="1800" b="1" dirty="0" smtClean="0">
                <a:cs typeface="B Koodak" pitchFamily="2" charset="-78"/>
              </a:rPr>
              <a:t> </a:t>
            </a:r>
            <a:r>
              <a:rPr lang="fa-IR" sz="1800" b="1" dirty="0" smtClean="0">
                <a:solidFill>
                  <a:srgbClr val="C00000"/>
                </a:solidFill>
                <a:cs typeface="B Koodak" pitchFamily="2" charset="-78"/>
              </a:rPr>
              <a:t>(خطر منتسب جمعیتی)</a:t>
            </a:r>
            <a:r>
              <a:rPr lang="en-US" sz="1800" b="1" dirty="0" smtClean="0">
                <a:solidFill>
                  <a:srgbClr val="C00000"/>
                </a:solidFill>
                <a:cs typeface="B Koodak" pitchFamily="2" charset="-78"/>
              </a:rPr>
              <a:t> </a:t>
            </a:r>
            <a:endParaRPr lang="fa-IR" sz="1800" b="1" dirty="0" smtClean="0">
              <a:solidFill>
                <a:srgbClr val="C00000"/>
              </a:solidFill>
              <a:cs typeface="B Koodak" pitchFamily="2" charset="-78"/>
            </a:endParaRPr>
          </a:p>
          <a:p>
            <a:pPr algn="justLow" rtl="1">
              <a:buClr>
                <a:srgbClr val="C00000"/>
              </a:buClr>
              <a:buFont typeface="Wingdings" pitchFamily="2" charset="2"/>
              <a:buChar char="§"/>
            </a:pPr>
            <a:r>
              <a:rPr lang="fa-IR" sz="1800" b="1" dirty="0" smtClean="0">
                <a:cs typeface="B Koodak" pitchFamily="2" charset="-78"/>
              </a:rPr>
              <a:t>نسبتی</a:t>
            </a:r>
            <a:r>
              <a:rPr lang="en-US" sz="1800" b="1" dirty="0" smtClean="0">
                <a:cs typeface="B Koodak" pitchFamily="2" charset="-78"/>
              </a:rPr>
              <a:t> </a:t>
            </a:r>
            <a:r>
              <a:rPr lang="fa-IR" sz="1800" b="1" dirty="0" smtClean="0">
                <a:cs typeface="B Koodak" pitchFamily="2" charset="-78"/>
              </a:rPr>
              <a:t>از </a:t>
            </a:r>
            <a:r>
              <a:rPr lang="fa-IR" sz="1800" b="1" dirty="0" smtClean="0">
                <a:solidFill>
                  <a:srgbClr val="C00000"/>
                </a:solidFill>
                <a:cs typeface="B Koodak" pitchFamily="2" charset="-78"/>
              </a:rPr>
              <a:t>بروز </a:t>
            </a:r>
            <a:r>
              <a:rPr lang="fa-IR" sz="1800" b="1" dirty="0" smtClean="0">
                <a:cs typeface="B Koodak" pitchFamily="2" charset="-78"/>
              </a:rPr>
              <a:t>بیماری در جمعیت است که به یک عامل خطر خاص نسبت داده می شود که در صورت </a:t>
            </a:r>
            <a:r>
              <a:rPr lang="fa-IR" sz="1800" b="1" dirty="0" smtClean="0">
                <a:solidFill>
                  <a:srgbClr val="C00000"/>
                </a:solidFill>
                <a:cs typeface="B Koodak" pitchFamily="2" charset="-78"/>
              </a:rPr>
              <a:t>حذف مواجهه </a:t>
            </a:r>
            <a:r>
              <a:rPr lang="fa-IR" sz="1800" b="1" dirty="0" smtClean="0">
                <a:cs typeface="B Koodak" pitchFamily="2" charset="-78"/>
              </a:rPr>
              <a:t>با عامل خطر مورد نظر، بیماری به صورت بالقوه </a:t>
            </a:r>
            <a:r>
              <a:rPr lang="fa-IR" sz="1800" b="1" dirty="0" smtClean="0">
                <a:cs typeface="B Koodak" pitchFamily="2" charset="-78"/>
              </a:rPr>
              <a:t> </a:t>
            </a:r>
            <a:r>
              <a:rPr lang="fa-IR" sz="1800" b="1" dirty="0" smtClean="0">
                <a:solidFill>
                  <a:srgbClr val="C00000"/>
                </a:solidFill>
                <a:cs typeface="B Koodak" pitchFamily="2" charset="-78"/>
              </a:rPr>
              <a:t>قابل </a:t>
            </a:r>
            <a:r>
              <a:rPr lang="fa-IR" sz="1800" b="1" dirty="0" smtClean="0">
                <a:solidFill>
                  <a:srgbClr val="C00000"/>
                </a:solidFill>
                <a:cs typeface="B Koodak" pitchFamily="2" charset="-78"/>
              </a:rPr>
              <a:t>پیشگیری </a:t>
            </a:r>
            <a:r>
              <a:rPr lang="fa-IR" sz="1800" b="1" dirty="0" smtClean="0">
                <a:cs typeface="B Koodak" pitchFamily="2" charset="-78"/>
              </a:rPr>
              <a:t>می </a:t>
            </a:r>
            <a:r>
              <a:rPr lang="fa-IR" sz="1800" b="1" dirty="0" smtClean="0">
                <a:cs typeface="B Koodak" pitchFamily="2" charset="-78"/>
              </a:rPr>
              <a:t>باشد:</a:t>
            </a:r>
            <a:endParaRPr lang="en-US" sz="1800" b="1" dirty="0" smtClean="0">
              <a:cs typeface="B Koodak" pitchFamily="2" charset="-78"/>
            </a:endParaRPr>
          </a:p>
          <a:p>
            <a:pPr lvl="1" algn="justLow" rtl="1">
              <a:buClr>
                <a:srgbClr val="C00000"/>
              </a:buClr>
              <a:buFont typeface="Wingdings" pitchFamily="2" charset="2"/>
              <a:buChar char="§"/>
            </a:pPr>
            <a:r>
              <a:rPr lang="fa-IR" sz="1800" b="1" dirty="0" smtClean="0">
                <a:cs typeface="B Koodak" pitchFamily="2" charset="-78"/>
              </a:rPr>
              <a:t>به عنوان اندازه تلفیقی از قدرت ارتباط عامل خطر و فراوانی </a:t>
            </a:r>
            <a:r>
              <a:rPr lang="fa-IR" sz="1800" b="1" dirty="0" smtClean="0">
                <a:cs typeface="B Koodak" pitchFamily="2" charset="-78"/>
              </a:rPr>
              <a:t>مواجهه.</a:t>
            </a:r>
            <a:endParaRPr lang="en-US" sz="1800" b="1" dirty="0" smtClean="0">
              <a:cs typeface="B Koodak" pitchFamily="2" charset="-78"/>
            </a:endParaRPr>
          </a:p>
          <a:p>
            <a:pPr lvl="1" algn="justLow" rtl="1">
              <a:buClr>
                <a:srgbClr val="C00000"/>
              </a:buClr>
              <a:buFont typeface="Wingdings" pitchFamily="2" charset="2"/>
              <a:buChar char="§"/>
            </a:pPr>
            <a:r>
              <a:rPr lang="fa-IR" sz="1800" b="1" dirty="0" smtClean="0">
                <a:cs typeface="B Koodak" pitchFamily="2" charset="-78"/>
              </a:rPr>
              <a:t>برآورد ارتباط عامل خطر و بیماری را در سطح جامعه فراهم می </a:t>
            </a:r>
            <a:r>
              <a:rPr lang="fa-IR" sz="1800" b="1" dirty="0" smtClean="0">
                <a:cs typeface="B Koodak" pitchFamily="2" charset="-78"/>
              </a:rPr>
              <a:t>کند. </a:t>
            </a:r>
            <a:endParaRPr lang="en-US" sz="1800" b="1" dirty="0" smtClean="0">
              <a:cs typeface="B Koodak" pitchFamily="2" charset="-78"/>
            </a:endParaRPr>
          </a:p>
          <a:p>
            <a:pPr lvl="1" algn="justLow" rtl="1">
              <a:buClr>
                <a:srgbClr val="C00000"/>
              </a:buClr>
              <a:buFont typeface="Wingdings" pitchFamily="2" charset="2"/>
              <a:buChar char="§"/>
            </a:pPr>
            <a:r>
              <a:rPr lang="fa-IR" sz="1800" b="1" dirty="0" smtClean="0">
                <a:cs typeface="B Koodak" pitchFamily="2" charset="-78"/>
              </a:rPr>
              <a:t>براورد می کند که سهم هر کدام از عوامل خطر در ایجاد بیماری چه مقدار </a:t>
            </a:r>
            <a:r>
              <a:rPr lang="fa-IR" sz="1800" b="1" dirty="0" smtClean="0">
                <a:cs typeface="B Koodak" pitchFamily="2" charset="-78"/>
              </a:rPr>
              <a:t>است.</a:t>
            </a:r>
            <a:endParaRPr lang="fa-IR" sz="1800" b="1" dirty="0" smtClean="0">
              <a:cs typeface="B Koodak" pitchFamily="2" charset="-78"/>
            </a:endParaRPr>
          </a:p>
          <a:p>
            <a:pPr algn="justLow" rtl="1">
              <a:buClr>
                <a:srgbClr val="C00000"/>
              </a:buClr>
              <a:buFont typeface="Wingdings" pitchFamily="2" charset="2"/>
              <a:buChar char="§"/>
            </a:pPr>
            <a:endParaRPr lang="fa-IR" sz="1800" b="1" dirty="0" smtClean="0">
              <a:cs typeface="B Koodak" pitchFamily="2" charset="-78"/>
            </a:endParaRPr>
          </a:p>
          <a:p>
            <a:pPr algn="justLow" rtl="1">
              <a:buClr>
                <a:srgbClr val="C00000"/>
              </a:buClr>
              <a:buFont typeface="Wingdings" pitchFamily="2" charset="2"/>
              <a:buChar char="§"/>
            </a:pPr>
            <a:r>
              <a:rPr lang="fa-IR" sz="1800" b="1" dirty="0" smtClean="0">
                <a:cs typeface="B Koodak" pitchFamily="2" charset="-78"/>
              </a:rPr>
              <a:t>اگر چه مطالعات محدود در مناطق مختلف جهان انجام شده اند که </a:t>
            </a:r>
            <a:r>
              <a:rPr lang="fa-IR" sz="1800" b="1" dirty="0" smtClean="0">
                <a:cs typeface="B Koodak" pitchFamily="2" charset="-78"/>
              </a:rPr>
              <a:t>برآورد </a:t>
            </a:r>
            <a:r>
              <a:rPr lang="fa-IR" sz="1800" b="1" dirty="0" smtClean="0">
                <a:cs typeface="B Koodak" pitchFamily="2" charset="-78"/>
              </a:rPr>
              <a:t>سهم منتسب عوامل خطر </a:t>
            </a:r>
            <a:r>
              <a:rPr lang="en-US" sz="1800" b="1" dirty="0" smtClean="0">
                <a:cs typeface="B Koodak" pitchFamily="2" charset="-78"/>
              </a:rPr>
              <a:t>CVD</a:t>
            </a:r>
            <a:r>
              <a:rPr lang="fa-IR" sz="1800" b="1" dirty="0" smtClean="0">
                <a:cs typeface="B Koodak" pitchFamily="2" charset="-78"/>
              </a:rPr>
              <a:t> بر روی </a:t>
            </a:r>
            <a:r>
              <a:rPr lang="fa-IR" sz="1800" b="1" dirty="0" smtClean="0">
                <a:cs typeface="B Koodak" pitchFamily="2" charset="-78"/>
              </a:rPr>
              <a:t>بیماری های </a:t>
            </a:r>
            <a:r>
              <a:rPr lang="fa-IR" sz="1800" b="1" dirty="0" smtClean="0">
                <a:cs typeface="B Koodak" pitchFamily="2" charset="-78"/>
              </a:rPr>
              <a:t>قلبی عروقی و مرگ در بیماران دیابتی پرداخته اند اما با توجه به اینکه به علت </a:t>
            </a:r>
            <a:r>
              <a:rPr lang="fa-IR" sz="1800" b="1" dirty="0" smtClean="0">
                <a:solidFill>
                  <a:srgbClr val="C00000"/>
                </a:solidFill>
                <a:cs typeface="B Koodak" pitchFamily="2" charset="-78"/>
              </a:rPr>
              <a:t>تفاوت شیوع </a:t>
            </a:r>
            <a:r>
              <a:rPr lang="fa-IR" sz="1800" b="1" dirty="0" smtClean="0">
                <a:cs typeface="B Koodak" pitchFamily="2" charset="-78"/>
              </a:rPr>
              <a:t>عوامل خطر در جمعیت های </a:t>
            </a:r>
            <a:r>
              <a:rPr lang="fa-IR" sz="1800" b="1" dirty="0" smtClean="0">
                <a:cs typeface="B Koodak" pitchFamily="2" charset="-78"/>
              </a:rPr>
              <a:t>مختلف، برآوردهای </a:t>
            </a:r>
            <a:r>
              <a:rPr lang="fa-IR" sz="1800" b="1" dirty="0" smtClean="0">
                <a:cs typeface="B Koodak" pitchFamily="2" charset="-78"/>
              </a:rPr>
              <a:t>یک جامعه قابل تعمیم به جامعه دیگر نباشد. بنابراین لازم است </a:t>
            </a:r>
            <a:r>
              <a:rPr lang="en-US" sz="1800" b="1" dirty="0" smtClean="0">
                <a:cs typeface="B Koodak" pitchFamily="2" charset="-78"/>
              </a:rPr>
              <a:t>PAF</a:t>
            </a:r>
            <a:r>
              <a:rPr lang="fa-IR" sz="1800" b="1" dirty="0" smtClean="0">
                <a:cs typeface="B Koodak" pitchFamily="2" charset="-78"/>
              </a:rPr>
              <a:t> </a:t>
            </a:r>
            <a:r>
              <a:rPr lang="fa-IR" sz="1800" b="1" dirty="0" smtClean="0">
                <a:cs typeface="B Koodak" pitchFamily="2" charset="-78"/>
              </a:rPr>
              <a:t>برای </a:t>
            </a:r>
            <a:r>
              <a:rPr lang="fa-IR" sz="1800" b="1" dirty="0" smtClean="0">
                <a:solidFill>
                  <a:srgbClr val="C00000"/>
                </a:solidFill>
                <a:cs typeface="B Koodak" pitchFamily="2" charset="-78"/>
              </a:rPr>
              <a:t>هر جمعیتی </a:t>
            </a:r>
            <a:r>
              <a:rPr lang="fa-IR" sz="1800" b="1" dirty="0" smtClean="0">
                <a:cs typeface="B Koodak" pitchFamily="2" charset="-78"/>
              </a:rPr>
              <a:t>محاسبه گردد .</a:t>
            </a:r>
            <a:endParaRPr lang="en-US" sz="1800" b="1" dirty="0" smtClean="0">
              <a:cs typeface="B Koodak" pitchFamily="2" charset="-78"/>
            </a:endParaRPr>
          </a:p>
          <a:p>
            <a:pPr algn="justLow" rtl="1">
              <a:buClr>
                <a:srgbClr val="C00000"/>
              </a:buClr>
              <a:buFont typeface="Wingdings" pitchFamily="2" charset="2"/>
              <a:buChar char="§"/>
            </a:pPr>
            <a:endParaRPr lang="en-US" sz="1800" b="1" dirty="0">
              <a:cs typeface="B Koodak" pitchFamily="2" charset="-78"/>
            </a:endParaRPr>
          </a:p>
        </p:txBody>
      </p:sp>
      <p:sp>
        <p:nvSpPr>
          <p:cNvPr id="6" name="Slide Number Placeholder 5"/>
          <p:cNvSpPr>
            <a:spLocks noGrp="1"/>
          </p:cNvSpPr>
          <p:nvPr>
            <p:ph type="sldNum" sz="quarter" idx="12"/>
          </p:nvPr>
        </p:nvSpPr>
        <p:spPr/>
        <p:txBody>
          <a:bodyPr/>
          <a:lstStyle/>
          <a:p>
            <a:fld id="{430E3189-A26B-47E6-88FA-F0598B934182}" type="slidenum">
              <a:rPr lang="en-US" smtClean="0">
                <a:solidFill>
                  <a:prstClr val="black">
                    <a:tint val="75000"/>
                  </a:prstClr>
                </a:solidFill>
              </a:rPr>
              <a:pPr/>
              <a:t>4</a:t>
            </a:fld>
            <a:endParaRPr lang="en-US">
              <a:solidFill>
                <a:prstClr val="black">
                  <a:tint val="75000"/>
                </a:prstClr>
              </a:solidFill>
            </a:endParaRPr>
          </a:p>
        </p:txBody>
      </p:sp>
      <p:sp useBgFill="1">
        <p:nvSpPr>
          <p:cNvPr id="7" name="Title 1"/>
          <p:cNvSpPr txBox="1">
            <a:spLocks/>
          </p:cNvSpPr>
          <p:nvPr/>
        </p:nvSpPr>
        <p:spPr>
          <a:xfrm>
            <a:off x="2438400" y="533400"/>
            <a:ext cx="5257800" cy="609600"/>
          </a:xfrm>
          <a:prstGeom prst="rect">
            <a:avLst/>
          </a:prstGeom>
          <a:effectLst>
            <a:outerShdw blurRad="50800" dist="50800" dir="5400000" algn="ctr" rotWithShape="0">
              <a:srgbClr val="C00000"/>
            </a:outerShdw>
          </a:effectLst>
        </p:spPr>
        <p:txBody>
          <a:bodyPr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3200" i="0" u="none" strike="noStrike" kern="1200" cap="none" spc="0" normalizeH="0" baseline="0" noProof="0" smtClean="0">
                <a:ln>
                  <a:noFill/>
                </a:ln>
                <a:solidFill>
                  <a:srgbClr val="C00000"/>
                </a:solidFill>
                <a:uLnTx/>
                <a:uFillTx/>
                <a:latin typeface="Times New Roman" pitchFamily="18" charset="0"/>
                <a:ea typeface="+mj-ea"/>
                <a:cs typeface="B Titr" pitchFamily="2" charset="-78"/>
              </a:rPr>
              <a:t>بیان مسئله</a:t>
            </a:r>
            <a:endParaRPr kumimoji="0" lang="en-US" sz="3200" i="0" u="none" strike="noStrike" kern="1200" cap="none" spc="0" normalizeH="0" baseline="0" noProof="0" dirty="0">
              <a:ln>
                <a:noFill/>
              </a:ln>
              <a:solidFill>
                <a:srgbClr val="C00000"/>
              </a:solidFill>
              <a:uLnTx/>
              <a:uFillTx/>
              <a:latin typeface="Times New Roman" pitchFamily="18" charset="0"/>
              <a:ea typeface="+mj-ea"/>
              <a:cs typeface="B Titr" pitchFamily="2" charset="-78"/>
            </a:endParaRPr>
          </a:p>
        </p:txBody>
      </p:sp>
    </p:spTree>
    <p:extLst>
      <p:ext uri="{BB962C8B-B14F-4D97-AF65-F5344CB8AC3E}">
        <p14:creationId xmlns="" xmlns:p14="http://schemas.microsoft.com/office/powerpoint/2010/main" val="22646988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30E3189-A26B-47E6-88FA-F0598B934182}" type="slidenum">
              <a:rPr lang="en-US" smtClean="0">
                <a:solidFill>
                  <a:prstClr val="black">
                    <a:tint val="75000"/>
                  </a:prstClr>
                </a:solidFill>
              </a:rPr>
              <a:pPr/>
              <a:t>40</a:t>
            </a:fld>
            <a:endParaRPr lang="en-US">
              <a:solidFill>
                <a:prstClr val="black">
                  <a:tint val="75000"/>
                </a:prstClr>
              </a:solidFill>
            </a:endParaRPr>
          </a:p>
        </p:txBody>
      </p:sp>
      <p:sp useBgFill="1">
        <p:nvSpPr>
          <p:cNvPr id="4" name="Title 3"/>
          <p:cNvSpPr txBox="1">
            <a:spLocks/>
          </p:cNvSpPr>
          <p:nvPr/>
        </p:nvSpPr>
        <p:spPr>
          <a:xfrm>
            <a:off x="1600200" y="381000"/>
            <a:ext cx="6705600" cy="762000"/>
          </a:xfrm>
          <a:prstGeom prst="rect">
            <a:avLst/>
          </a:prstGeom>
          <a:effectLst>
            <a:outerShdw blurRad="50800" dist="50800" dir="5400000" algn="ctr" rotWithShape="0">
              <a:srgbClr val="C00000"/>
            </a:outerShdw>
          </a:effectLst>
        </p:spPr>
        <p:txBody>
          <a:bodyPr anchor="ctr">
            <a:noAutofit/>
          </a:bodyPr>
          <a:lstStyle/>
          <a:p>
            <a:pPr lvl="0" algn="ctr" rtl="1">
              <a:spcBef>
                <a:spcPct val="0"/>
              </a:spcBef>
            </a:pPr>
            <a:r>
              <a:rPr lang="fa-IR" sz="2800" b="1" dirty="0" smtClean="0">
                <a:solidFill>
                  <a:srgbClr val="C00000"/>
                </a:solidFill>
                <a:effectLst>
                  <a:outerShdw blurRad="38100" dist="38100" dir="2700000" algn="tl">
                    <a:srgbClr val="000000">
                      <a:alpha val="43137"/>
                    </a:srgbClr>
                  </a:outerShdw>
                </a:effectLst>
                <a:cs typeface="B Titr" pitchFamily="2" charset="-78"/>
              </a:rPr>
              <a:t>بحث</a:t>
            </a:r>
            <a:endParaRPr lang="en-US" sz="2800" b="1" dirty="0">
              <a:solidFill>
                <a:srgbClr val="C00000"/>
              </a:solidFill>
              <a:effectLst>
                <a:outerShdw blurRad="38100" dist="38100" dir="2700000" algn="tl">
                  <a:srgbClr val="000000">
                    <a:alpha val="43137"/>
                  </a:srgbClr>
                </a:outerShdw>
              </a:effectLst>
              <a:cs typeface="B Titr" pitchFamily="2" charset="-78"/>
            </a:endParaRPr>
          </a:p>
        </p:txBody>
      </p:sp>
      <p:sp>
        <p:nvSpPr>
          <p:cNvPr id="6" name="Content Placeholder 5"/>
          <p:cNvSpPr>
            <a:spLocks noGrp="1"/>
          </p:cNvSpPr>
          <p:nvPr>
            <p:ph idx="1"/>
          </p:nvPr>
        </p:nvSpPr>
        <p:spPr/>
        <p:txBody>
          <a:bodyPr>
            <a:noAutofit/>
          </a:bodyPr>
          <a:lstStyle/>
          <a:p>
            <a:pPr algn="just" rtl="1">
              <a:buClr>
                <a:srgbClr val="C00000"/>
              </a:buClr>
              <a:buNone/>
            </a:pPr>
            <a:r>
              <a:rPr lang="fa-IR" sz="2000" b="1" dirty="0" smtClean="0">
                <a:solidFill>
                  <a:srgbClr val="C00000"/>
                </a:solidFill>
                <a:effectLst>
                  <a:outerShdw blurRad="38100" dist="38100" dir="2700000" algn="tl">
                    <a:srgbClr val="000000">
                      <a:alpha val="43137"/>
                    </a:srgbClr>
                  </a:outerShdw>
                </a:effectLst>
                <a:cs typeface="B Koodak" pitchFamily="2" charset="-78"/>
              </a:rPr>
              <a:t>دلایل پارادوکس</a:t>
            </a:r>
            <a:r>
              <a:rPr lang="en-US" sz="2000" b="1" dirty="0" smtClean="0">
                <a:solidFill>
                  <a:srgbClr val="C00000"/>
                </a:solidFill>
                <a:effectLst>
                  <a:outerShdw blurRad="38100" dist="38100" dir="2700000" algn="tl">
                    <a:srgbClr val="000000">
                      <a:alpha val="43137"/>
                    </a:srgbClr>
                  </a:outerShdw>
                </a:effectLst>
                <a:cs typeface="B Koodak" pitchFamily="2" charset="-78"/>
              </a:rPr>
              <a:t>BMI</a:t>
            </a:r>
            <a:endParaRPr lang="en-US" sz="1800" b="1" dirty="0" smtClean="0">
              <a:solidFill>
                <a:srgbClr val="C00000"/>
              </a:solidFill>
              <a:effectLst>
                <a:outerShdw blurRad="38100" dist="38100" dir="2700000" algn="tl">
                  <a:srgbClr val="000000">
                    <a:alpha val="43137"/>
                  </a:srgbClr>
                </a:outerShdw>
              </a:effectLst>
              <a:cs typeface="B Koodak" pitchFamily="2" charset="-78"/>
            </a:endParaRPr>
          </a:p>
          <a:p>
            <a:pPr algn="just" rtl="1">
              <a:buClr>
                <a:srgbClr val="C00000"/>
              </a:buClr>
              <a:buFont typeface="Wingdings" pitchFamily="2" charset="2"/>
              <a:buChar char="§"/>
            </a:pPr>
            <a:r>
              <a:rPr lang="fa-IR" sz="1800" dirty="0" smtClean="0">
                <a:cs typeface="B Koodak" pitchFamily="2" charset="-78"/>
              </a:rPr>
              <a:t>هر چند که دلیل اصلی پارادوکس چاقی نامشخص است ولی احتمالا ممکن است به دلیل عدم کنترل کامل برای عوامل مخدوش کننده، این ارتباط عکس می شود. </a:t>
            </a:r>
          </a:p>
          <a:p>
            <a:pPr algn="just" rtl="1">
              <a:buClr>
                <a:srgbClr val="C00000"/>
              </a:buClr>
              <a:buFont typeface="Wingdings" pitchFamily="2" charset="2"/>
              <a:buChar char="§"/>
            </a:pPr>
            <a:r>
              <a:rPr lang="fa-IR" sz="1800" dirty="0" smtClean="0">
                <a:cs typeface="B Koodak" pitchFamily="2" charset="-78"/>
              </a:rPr>
              <a:t>در بیماران </a:t>
            </a:r>
            <a:r>
              <a:rPr lang="fa-IR" sz="1800" dirty="0" smtClean="0">
                <a:cs typeface="B Koodak" pitchFamily="2" charset="-78"/>
              </a:rPr>
              <a:t>دیابتی کنترل نامناسب قند </a:t>
            </a:r>
            <a:r>
              <a:rPr lang="fa-IR" sz="1800" dirty="0" smtClean="0">
                <a:cs typeface="B Koodak" pitchFamily="2" charset="-78"/>
              </a:rPr>
              <a:t>و سوء تغذیه</a:t>
            </a:r>
            <a:r>
              <a:rPr lang="fa-IR" sz="1800" dirty="0" smtClean="0">
                <a:cs typeface="B Koodak" pitchFamily="2" charset="-78"/>
              </a:rPr>
              <a:t>.</a:t>
            </a:r>
          </a:p>
          <a:p>
            <a:pPr algn="just" rtl="1">
              <a:buClr>
                <a:srgbClr val="C00000"/>
              </a:buClr>
              <a:buFont typeface="Wingdings" pitchFamily="2" charset="2"/>
              <a:buChar char="§"/>
            </a:pPr>
            <a:endParaRPr lang="fa-IR" sz="1800" dirty="0" smtClean="0">
              <a:cs typeface="B Koodak" pitchFamily="2" charset="-78"/>
            </a:endParaRPr>
          </a:p>
          <a:p>
            <a:pPr algn="just" rtl="1">
              <a:buClr>
                <a:srgbClr val="C00000"/>
              </a:buClr>
              <a:buFont typeface="Wingdings" pitchFamily="2" charset="2"/>
              <a:buChar char="§"/>
            </a:pPr>
            <a:r>
              <a:rPr lang="fa-IR" sz="1800" dirty="0" smtClean="0">
                <a:cs typeface="B Koodak" pitchFamily="2" charset="-78"/>
              </a:rPr>
              <a:t> در بیماریهایی که ازلحاظ متابولیکی فعال </a:t>
            </a:r>
            <a:r>
              <a:rPr lang="fa-IR" sz="1800" dirty="0" smtClean="0">
                <a:cs typeface="B Koodak" pitchFamily="2" charset="-78"/>
              </a:rPr>
              <a:t>هستند، پیش آگهی </a:t>
            </a:r>
            <a:r>
              <a:rPr lang="fa-IR" sz="1800" dirty="0" smtClean="0">
                <a:cs typeface="B Koodak" pitchFamily="2" charset="-78"/>
              </a:rPr>
              <a:t>درافراد </a:t>
            </a:r>
            <a:r>
              <a:rPr lang="en-US" sz="1800" dirty="0" smtClean="0">
                <a:cs typeface="B Koodak" pitchFamily="2" charset="-78"/>
              </a:rPr>
              <a:t>Overweight</a:t>
            </a:r>
            <a:r>
              <a:rPr lang="fa-IR" sz="1800" dirty="0" smtClean="0">
                <a:cs typeface="B Koodak" pitchFamily="2" charset="-78"/>
              </a:rPr>
              <a:t> به دلیل </a:t>
            </a:r>
            <a:r>
              <a:rPr lang="fa-IR" sz="1800" dirty="0" smtClean="0">
                <a:cs typeface="B Koodak" pitchFamily="2" charset="-78"/>
              </a:rPr>
              <a:t>ذخایر متابولیکی </a:t>
            </a:r>
            <a:r>
              <a:rPr lang="fa-IR" sz="1800" dirty="0" smtClean="0">
                <a:cs typeface="B Koodak" pitchFamily="2" charset="-78"/>
              </a:rPr>
              <a:t>بیشتر، بهتراست.</a:t>
            </a:r>
          </a:p>
          <a:p>
            <a:pPr algn="just" rtl="1">
              <a:buClr>
                <a:srgbClr val="C00000"/>
              </a:buClr>
              <a:buFont typeface="Wingdings" pitchFamily="2" charset="2"/>
              <a:buChar char="§"/>
            </a:pPr>
            <a:endParaRPr lang="fa-IR" sz="1800" dirty="0" smtClean="0">
              <a:cs typeface="B Koodak" pitchFamily="2" charset="-78"/>
            </a:endParaRPr>
          </a:p>
          <a:p>
            <a:pPr algn="just" rtl="1">
              <a:buClr>
                <a:srgbClr val="C00000"/>
              </a:buClr>
              <a:buFont typeface="Wingdings" pitchFamily="2" charset="2"/>
              <a:buChar char="§"/>
            </a:pPr>
            <a:r>
              <a:rPr lang="en-US" sz="1800" dirty="0" smtClean="0">
                <a:cs typeface="B Koodak" pitchFamily="2" charset="-78"/>
              </a:rPr>
              <a:t>BMI</a:t>
            </a:r>
            <a:r>
              <a:rPr lang="fa-IR" sz="1800" dirty="0" smtClean="0">
                <a:cs typeface="B Koodak" pitchFamily="2" charset="-78"/>
              </a:rPr>
              <a:t>معیار مناسبی برای ارزیابی تناسب وتوزیع عضله و استخوان </a:t>
            </a:r>
            <a:r>
              <a:rPr lang="fa-IR" sz="1800" dirty="0" smtClean="0">
                <a:cs typeface="B Koodak" pitchFamily="2" charset="-78"/>
              </a:rPr>
              <a:t>و بافت </a:t>
            </a:r>
            <a:r>
              <a:rPr lang="fa-IR" sz="1800" dirty="0" smtClean="0">
                <a:cs typeface="B Koodak" pitchFamily="2" charset="-78"/>
              </a:rPr>
              <a:t>چربی در بدن نمی باشدبرای مثال </a:t>
            </a:r>
            <a:r>
              <a:rPr lang="en-US" sz="1800" dirty="0" smtClean="0">
                <a:cs typeface="B Koodak" pitchFamily="2" charset="-78"/>
              </a:rPr>
              <a:t>BMI Overweight</a:t>
            </a:r>
            <a:r>
              <a:rPr lang="fa-IR" sz="1800" dirty="0" smtClean="0">
                <a:cs typeface="B Koodak" pitchFamily="2" charset="-78"/>
              </a:rPr>
              <a:t> را </a:t>
            </a:r>
            <a:r>
              <a:rPr lang="fa-IR" sz="1800" dirty="0" smtClean="0">
                <a:cs typeface="B Koodak" pitchFamily="2" charset="-78"/>
              </a:rPr>
              <a:t>در افراد </a:t>
            </a:r>
            <a:r>
              <a:rPr lang="fa-IR" sz="1800" dirty="0" smtClean="0">
                <a:cs typeface="B Koodak" pitchFamily="2" charset="-78"/>
              </a:rPr>
              <a:t>ورزشکار که کاملا </a:t>
            </a:r>
            <a:r>
              <a:rPr lang="en-US" sz="1800" dirty="0" smtClean="0">
                <a:cs typeface="B Koodak" pitchFamily="2" charset="-78"/>
              </a:rPr>
              <a:t>Fit</a:t>
            </a:r>
            <a:r>
              <a:rPr lang="fa-IR" sz="1800" dirty="0" smtClean="0">
                <a:cs typeface="B Koodak" pitchFamily="2" charset="-78"/>
              </a:rPr>
              <a:t> </a:t>
            </a:r>
            <a:r>
              <a:rPr lang="fa-IR" sz="1800" dirty="0" smtClean="0">
                <a:cs typeface="B Koodak" pitchFamily="2" charset="-78"/>
              </a:rPr>
              <a:t>هستند، </a:t>
            </a:r>
            <a:r>
              <a:rPr lang="fa-IR" sz="1800" dirty="0" smtClean="0">
                <a:cs typeface="B Koodak" pitchFamily="2" charset="-78"/>
              </a:rPr>
              <a:t>ببینیم.</a:t>
            </a:r>
          </a:p>
          <a:p>
            <a:pPr algn="just" rtl="1">
              <a:buClr>
                <a:srgbClr val="C00000"/>
              </a:buClr>
              <a:buFont typeface="Wingdings" pitchFamily="2" charset="2"/>
              <a:buChar char="§"/>
            </a:pPr>
            <a:endParaRPr lang="fa-IR" sz="1800" dirty="0" smtClean="0">
              <a:cs typeface="B Koodak" pitchFamily="2" charset="-78"/>
            </a:endParaRPr>
          </a:p>
          <a:p>
            <a:pPr algn="just" rtl="1">
              <a:buClr>
                <a:srgbClr val="C00000"/>
              </a:buClr>
              <a:buFont typeface="Wingdings" pitchFamily="2" charset="2"/>
              <a:buChar char="§"/>
            </a:pPr>
            <a:r>
              <a:rPr lang="fa-IR" sz="1800" dirty="0" smtClean="0">
                <a:cs typeface="B Koodak" pitchFamily="2" charset="-78"/>
              </a:rPr>
              <a:t>بین وزن بدن (</a:t>
            </a:r>
            <a:r>
              <a:rPr lang="en-US" sz="1800" dirty="0" smtClean="0">
                <a:cs typeface="B Koodak" pitchFamily="2" charset="-78"/>
              </a:rPr>
              <a:t>(Body weight</a:t>
            </a:r>
            <a:r>
              <a:rPr lang="fa-IR" sz="1800" dirty="0" smtClean="0">
                <a:cs typeface="B Koodak" pitchFamily="2" charset="-78"/>
              </a:rPr>
              <a:t> ووزن چربی (</a:t>
            </a:r>
            <a:r>
              <a:rPr lang="en-US" sz="1800" dirty="0" smtClean="0">
                <a:cs typeface="B Koodak" pitchFamily="2" charset="-78"/>
              </a:rPr>
              <a:t>Body fat</a:t>
            </a:r>
            <a:r>
              <a:rPr lang="fa-IR" sz="1800" dirty="0" smtClean="0">
                <a:cs typeface="B Koodak" pitchFamily="2" charset="-78"/>
              </a:rPr>
              <a:t>) تفاوت </a:t>
            </a:r>
            <a:r>
              <a:rPr lang="fa-IR" sz="1800" dirty="0" smtClean="0">
                <a:cs typeface="B Koodak" pitchFamily="2" charset="-78"/>
              </a:rPr>
              <a:t>وجود دارد و </a:t>
            </a:r>
            <a:r>
              <a:rPr lang="fa-IR" sz="1800" dirty="0" smtClean="0">
                <a:cs typeface="B Koodak" pitchFamily="2" charset="-78"/>
              </a:rPr>
              <a:t>افرادی که وزن بدن نرمال دارند ولی وزن چربی بدن انها زیاد باشد درواقع </a:t>
            </a:r>
            <a:r>
              <a:rPr lang="fa-IR" sz="1800" dirty="0" smtClean="0">
                <a:cs typeface="B Koodak" pitchFamily="2" charset="-78"/>
              </a:rPr>
              <a:t>دچار چاقی </a:t>
            </a:r>
            <a:r>
              <a:rPr lang="fa-IR" sz="1800" dirty="0" smtClean="0">
                <a:cs typeface="B Koodak" pitchFamily="2" charset="-78"/>
              </a:rPr>
              <a:t>متابولیکی هستند که ریسک مرگ را بالا می برد.                                                 </a:t>
            </a:r>
            <a:endParaRPr lang="en-US" sz="1800" dirty="0" smtClean="0">
              <a:cs typeface="B Koodak" pitchFamily="2" charset="-78"/>
            </a:endParaRPr>
          </a:p>
          <a:p>
            <a:pPr algn="just" rtl="1">
              <a:buClr>
                <a:srgbClr val="C00000"/>
              </a:buClr>
              <a:buFont typeface="Wingdings" pitchFamily="2" charset="2"/>
              <a:buChar char="§"/>
            </a:pPr>
            <a:endParaRPr lang="en-US" sz="1600" dirty="0">
              <a:cs typeface="B Koodak" pitchFamily="2" charset="-78"/>
            </a:endParaRPr>
          </a:p>
        </p:txBody>
      </p:sp>
    </p:spTree>
    <p:extLst>
      <p:ext uri="{BB962C8B-B14F-4D97-AF65-F5344CB8AC3E}">
        <p14:creationId xmlns="" xmlns:p14="http://schemas.microsoft.com/office/powerpoint/2010/main" val="413751098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30E3189-A26B-47E6-88FA-F0598B934182}" type="slidenum">
              <a:rPr lang="en-US" smtClean="0">
                <a:solidFill>
                  <a:prstClr val="black">
                    <a:tint val="75000"/>
                  </a:prstClr>
                </a:solidFill>
              </a:rPr>
              <a:pPr/>
              <a:t>41</a:t>
            </a:fld>
            <a:endParaRPr lang="en-US">
              <a:solidFill>
                <a:prstClr val="black">
                  <a:tint val="75000"/>
                </a:prstClr>
              </a:solidFill>
            </a:endParaRPr>
          </a:p>
        </p:txBody>
      </p:sp>
      <p:sp useBgFill="1">
        <p:nvSpPr>
          <p:cNvPr id="4" name="Title 3"/>
          <p:cNvSpPr txBox="1">
            <a:spLocks/>
          </p:cNvSpPr>
          <p:nvPr/>
        </p:nvSpPr>
        <p:spPr>
          <a:xfrm>
            <a:off x="1600200" y="381000"/>
            <a:ext cx="6705600" cy="762000"/>
          </a:xfrm>
          <a:prstGeom prst="rect">
            <a:avLst/>
          </a:prstGeom>
          <a:effectLst>
            <a:outerShdw blurRad="50800" dist="50800" dir="5400000" algn="ctr" rotWithShape="0">
              <a:srgbClr val="C00000"/>
            </a:outerShdw>
          </a:effectLst>
        </p:spPr>
        <p:txBody>
          <a:bodyPr anchor="ctr">
            <a:noAutofit/>
          </a:bodyPr>
          <a:lstStyle/>
          <a:p>
            <a:pPr lvl="0" algn="ctr" rtl="1">
              <a:spcBef>
                <a:spcPct val="0"/>
              </a:spcBef>
            </a:pPr>
            <a:r>
              <a:rPr lang="fa-IR" sz="2800" b="1" dirty="0" smtClean="0">
                <a:solidFill>
                  <a:srgbClr val="C00000"/>
                </a:solidFill>
                <a:effectLst>
                  <a:outerShdw blurRad="38100" dist="38100" dir="2700000" algn="tl">
                    <a:srgbClr val="000000">
                      <a:alpha val="43137"/>
                    </a:srgbClr>
                  </a:outerShdw>
                </a:effectLst>
                <a:cs typeface="B Titr" pitchFamily="2" charset="-78"/>
              </a:rPr>
              <a:t>بحث</a:t>
            </a:r>
            <a:endParaRPr lang="en-US" sz="2800" b="1" dirty="0">
              <a:solidFill>
                <a:srgbClr val="C00000"/>
              </a:solidFill>
              <a:effectLst>
                <a:outerShdw blurRad="38100" dist="38100" dir="2700000" algn="tl">
                  <a:srgbClr val="000000">
                    <a:alpha val="43137"/>
                  </a:srgbClr>
                </a:outerShdw>
              </a:effectLst>
              <a:cs typeface="B Titr" pitchFamily="2" charset="-78"/>
            </a:endParaRPr>
          </a:p>
        </p:txBody>
      </p:sp>
      <p:sp>
        <p:nvSpPr>
          <p:cNvPr id="6" name="Content Placeholder 5"/>
          <p:cNvSpPr>
            <a:spLocks noGrp="1"/>
          </p:cNvSpPr>
          <p:nvPr>
            <p:ph idx="1"/>
          </p:nvPr>
        </p:nvSpPr>
        <p:spPr>
          <a:xfrm>
            <a:off x="1435608" y="1447800"/>
            <a:ext cx="7498080" cy="990600"/>
          </a:xfrm>
        </p:spPr>
        <p:txBody>
          <a:bodyPr>
            <a:noAutofit/>
          </a:bodyPr>
          <a:lstStyle/>
          <a:p>
            <a:pPr algn="ctr">
              <a:buClr>
                <a:srgbClr val="C00000"/>
              </a:buClr>
              <a:buNone/>
            </a:pPr>
            <a:r>
              <a:rPr lang="en-US" sz="2400" b="1" dirty="0" smtClean="0">
                <a:solidFill>
                  <a:srgbClr val="C00000"/>
                </a:solidFill>
                <a:effectLst>
                  <a:outerShdw blurRad="38100" dist="38100" dir="2700000" algn="tl">
                    <a:srgbClr val="000000">
                      <a:alpha val="43137"/>
                    </a:srgbClr>
                  </a:outerShdw>
                </a:effectLst>
                <a:cs typeface="B Koodak" pitchFamily="2" charset="-78"/>
              </a:rPr>
              <a:t>Known and Newly  Diabetes</a:t>
            </a:r>
          </a:p>
          <a:p>
            <a:pPr algn="just" rtl="1">
              <a:buClr>
                <a:srgbClr val="C00000"/>
              </a:buClr>
              <a:buNone/>
            </a:pPr>
            <a:endParaRPr lang="fa-IR" sz="2300" b="1" dirty="0" smtClean="0">
              <a:cs typeface="B Koodak" pitchFamily="2" charset="-78"/>
            </a:endParaRPr>
          </a:p>
        </p:txBody>
      </p:sp>
      <p:sp>
        <p:nvSpPr>
          <p:cNvPr id="5" name="Content Placeholder 5"/>
          <p:cNvSpPr txBox="1">
            <a:spLocks/>
          </p:cNvSpPr>
          <p:nvPr/>
        </p:nvSpPr>
        <p:spPr>
          <a:xfrm>
            <a:off x="1435608" y="2133600"/>
            <a:ext cx="7498080" cy="3124200"/>
          </a:xfrm>
          <a:prstGeom prst="rect">
            <a:avLst/>
          </a:prstGeom>
        </p:spPr>
        <p:txBody>
          <a:bodyPr>
            <a:noAutofit/>
          </a:bodyPr>
          <a:lstStyle/>
          <a:p>
            <a:pPr marL="365760" lvl="0" indent="-283464" algn="just" rtl="1">
              <a:spcBef>
                <a:spcPts val="600"/>
              </a:spcBef>
              <a:buClr>
                <a:srgbClr val="C00000"/>
              </a:buClr>
              <a:buSzPct val="80000"/>
              <a:buFont typeface="Wingdings" pitchFamily="2" charset="2"/>
              <a:buChar char="§"/>
            </a:pPr>
            <a:r>
              <a:rPr lang="fa-IR" sz="2200" dirty="0" smtClean="0">
                <a:cs typeface="B Koodak" pitchFamily="2" charset="-78"/>
              </a:rPr>
              <a:t>یکی از متغیرهای دیگر، تاثیر سنجش مدت زمان دیابت در مطالعه می باشد. برای اینکه بتوانیم این متغیر را در مطالعه لحاظ کنیم، افراد را به دو گروه جدید و شناخته شده تقسیم کردیم. البته نتایج نشان داد که در افراد دیابتی شناخته شده نسبت به جدید ریسک کمتر و بیشتری ایجاد نشده است. </a:t>
            </a:r>
          </a:p>
          <a:p>
            <a:pPr marL="365760" lvl="0" indent="-283464" algn="just" rtl="1">
              <a:spcBef>
                <a:spcPts val="600"/>
              </a:spcBef>
              <a:buClr>
                <a:srgbClr val="C00000"/>
              </a:buClr>
              <a:buSzPct val="80000"/>
              <a:buFont typeface="Wingdings" pitchFamily="2" charset="2"/>
              <a:buChar char="§"/>
            </a:pPr>
            <a:r>
              <a:rPr lang="fa-IR" sz="2200" dirty="0" smtClean="0">
                <a:cs typeface="B Koodak" pitchFamily="2" charset="-78"/>
              </a:rPr>
              <a:t>برای اینکه مطمئن شویم که وجود قند در مدلهای ما بر روی عدم معنی داری مدت زمان دیابت تاثیرگذار نبوده است، یکبار قند خون ناشتا را از مدل حذف کردیم. در نهایت مشخص </a:t>
            </a:r>
            <a:r>
              <a:rPr lang="fa-IR" sz="2200" dirty="0" smtClean="0">
                <a:cs typeface="B Koodak" pitchFamily="2" charset="-78"/>
              </a:rPr>
              <a:t>شد دیابتی </a:t>
            </a:r>
            <a:r>
              <a:rPr lang="fa-IR" sz="2200" dirty="0" smtClean="0">
                <a:cs typeface="B Koodak" pitchFamily="2" charset="-78"/>
              </a:rPr>
              <a:t>های شناخته شده به جدید ریسک معنی داری </a:t>
            </a:r>
            <a:r>
              <a:rPr lang="fa-IR" sz="2200" dirty="0" smtClean="0">
                <a:cs typeface="B Koodak" pitchFamily="2" charset="-78"/>
              </a:rPr>
              <a:t>در</a:t>
            </a:r>
            <a:r>
              <a:rPr lang="en-US" sz="2200" dirty="0" smtClean="0">
                <a:cs typeface="B Koodak" pitchFamily="2" charset="-78"/>
              </a:rPr>
              <a:t>CVD </a:t>
            </a:r>
            <a:r>
              <a:rPr lang="fa-IR" sz="2200" dirty="0" smtClean="0">
                <a:cs typeface="B Koodak" pitchFamily="2" charset="-78"/>
              </a:rPr>
              <a:t> نشان </a:t>
            </a:r>
            <a:r>
              <a:rPr lang="fa-IR" sz="2200" dirty="0" smtClean="0">
                <a:cs typeface="B Koodak" pitchFamily="2" charset="-78"/>
              </a:rPr>
              <a:t>می دهد.(</a:t>
            </a:r>
            <a:r>
              <a:rPr lang="en-US" sz="2200" dirty="0" smtClean="0">
                <a:cs typeface="B Koodak" pitchFamily="2" charset="-78"/>
              </a:rPr>
              <a:t>HZR =1.33 Pvalue:0.01 (1.03-1.72)</a:t>
            </a:r>
            <a:r>
              <a:rPr lang="fa-IR" sz="2200" dirty="0" smtClean="0">
                <a:cs typeface="B Koodak" pitchFamily="2" charset="-78"/>
              </a:rPr>
              <a:t> </a:t>
            </a:r>
          </a:p>
          <a:p>
            <a:pPr marL="365760" marR="0" lvl="0" indent="-283464" algn="just" defTabSz="914400" rtl="1" eaLnBrk="1" fontAlgn="auto" latinLnBrk="0" hangingPunct="1">
              <a:lnSpc>
                <a:spcPct val="100000"/>
              </a:lnSpc>
              <a:spcBef>
                <a:spcPts val="600"/>
              </a:spcBef>
              <a:spcAft>
                <a:spcPts val="0"/>
              </a:spcAft>
              <a:buClr>
                <a:srgbClr val="C00000"/>
              </a:buClr>
              <a:buSzPct val="80000"/>
              <a:buFont typeface="Wingdings 2"/>
              <a:buNone/>
              <a:tabLst/>
              <a:defRPr/>
            </a:pPr>
            <a:endParaRPr kumimoji="0" lang="en-US" sz="2200" b="1" i="0" u="none" strike="noStrike" kern="1200" cap="none" spc="0" normalizeH="0" baseline="0" noProof="0" dirty="0">
              <a:ln>
                <a:noFill/>
              </a:ln>
              <a:solidFill>
                <a:schemeClr val="tx1"/>
              </a:solidFill>
              <a:effectLst/>
              <a:uLnTx/>
              <a:uFillTx/>
              <a:latin typeface="+mn-lt"/>
              <a:ea typeface="+mn-ea"/>
              <a:cs typeface="B Koodak" pitchFamily="2" charset="-78"/>
            </a:endParaRPr>
          </a:p>
        </p:txBody>
      </p:sp>
    </p:spTree>
    <p:extLst>
      <p:ext uri="{BB962C8B-B14F-4D97-AF65-F5344CB8AC3E}">
        <p14:creationId xmlns="" xmlns:p14="http://schemas.microsoft.com/office/powerpoint/2010/main" val="413751098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30E3189-A26B-47E6-88FA-F0598B934182}" type="slidenum">
              <a:rPr lang="en-US" smtClean="0">
                <a:solidFill>
                  <a:prstClr val="black">
                    <a:tint val="75000"/>
                  </a:prstClr>
                </a:solidFill>
              </a:rPr>
              <a:pPr/>
              <a:t>42</a:t>
            </a:fld>
            <a:endParaRPr lang="en-US">
              <a:solidFill>
                <a:prstClr val="black">
                  <a:tint val="75000"/>
                </a:prstClr>
              </a:solidFill>
            </a:endParaRPr>
          </a:p>
        </p:txBody>
      </p:sp>
      <p:sp useBgFill="1">
        <p:nvSpPr>
          <p:cNvPr id="4" name="Title 3"/>
          <p:cNvSpPr txBox="1">
            <a:spLocks/>
          </p:cNvSpPr>
          <p:nvPr/>
        </p:nvSpPr>
        <p:spPr>
          <a:xfrm>
            <a:off x="1600200" y="381000"/>
            <a:ext cx="6705600" cy="762000"/>
          </a:xfrm>
          <a:prstGeom prst="rect">
            <a:avLst/>
          </a:prstGeom>
          <a:effectLst>
            <a:outerShdw blurRad="50800" dist="50800" dir="5400000" algn="ctr" rotWithShape="0">
              <a:srgbClr val="C00000"/>
            </a:outerShdw>
          </a:effectLst>
        </p:spPr>
        <p:txBody>
          <a:bodyPr anchor="ctr">
            <a:noAutofit/>
          </a:bodyPr>
          <a:lstStyle/>
          <a:p>
            <a:pPr lvl="0" algn="ctr" rtl="1">
              <a:spcBef>
                <a:spcPct val="0"/>
              </a:spcBef>
            </a:pPr>
            <a:r>
              <a:rPr lang="fa-IR" sz="2800" b="1" dirty="0" smtClean="0">
                <a:solidFill>
                  <a:srgbClr val="C00000"/>
                </a:solidFill>
                <a:effectLst>
                  <a:outerShdw blurRad="38100" dist="38100" dir="2700000" algn="tl">
                    <a:srgbClr val="000000">
                      <a:alpha val="43137"/>
                    </a:srgbClr>
                  </a:outerShdw>
                </a:effectLst>
                <a:cs typeface="B Titr" pitchFamily="2" charset="-78"/>
              </a:rPr>
              <a:t>بحث</a:t>
            </a:r>
            <a:endParaRPr lang="en-US" sz="2800" b="1" dirty="0">
              <a:solidFill>
                <a:srgbClr val="C00000"/>
              </a:solidFill>
              <a:effectLst>
                <a:outerShdw blurRad="38100" dist="38100" dir="2700000" algn="tl">
                  <a:srgbClr val="000000">
                    <a:alpha val="43137"/>
                  </a:srgbClr>
                </a:outerShdw>
              </a:effectLst>
              <a:cs typeface="B Titr" pitchFamily="2" charset="-78"/>
            </a:endParaRPr>
          </a:p>
        </p:txBody>
      </p:sp>
      <p:sp>
        <p:nvSpPr>
          <p:cNvPr id="6" name="Content Placeholder 5"/>
          <p:cNvSpPr>
            <a:spLocks noGrp="1"/>
          </p:cNvSpPr>
          <p:nvPr>
            <p:ph idx="1"/>
          </p:nvPr>
        </p:nvSpPr>
        <p:spPr>
          <a:xfrm>
            <a:off x="1435608" y="1447800"/>
            <a:ext cx="7498080" cy="990600"/>
          </a:xfrm>
        </p:spPr>
        <p:txBody>
          <a:bodyPr>
            <a:noAutofit/>
          </a:bodyPr>
          <a:lstStyle/>
          <a:p>
            <a:pPr algn="ctr">
              <a:buClr>
                <a:srgbClr val="C00000"/>
              </a:buClr>
              <a:buNone/>
            </a:pPr>
            <a:r>
              <a:rPr lang="en-US" sz="2800" b="1" dirty="0" smtClean="0">
                <a:solidFill>
                  <a:srgbClr val="C00000"/>
                </a:solidFill>
                <a:effectLst>
                  <a:outerShdw blurRad="38100" dist="38100" dir="2700000" algn="tl">
                    <a:srgbClr val="000000">
                      <a:alpha val="43137"/>
                    </a:srgbClr>
                  </a:outerShdw>
                </a:effectLst>
                <a:cs typeface="B Koodak" pitchFamily="2" charset="-78"/>
              </a:rPr>
              <a:t>Known and Newly  Diabetes</a:t>
            </a:r>
          </a:p>
          <a:p>
            <a:pPr algn="just" rtl="1">
              <a:buClr>
                <a:srgbClr val="C00000"/>
              </a:buClr>
              <a:buNone/>
            </a:pPr>
            <a:endParaRPr lang="fa-IR" sz="2800" b="1" dirty="0" smtClean="0">
              <a:cs typeface="B Koodak" pitchFamily="2" charset="-78"/>
            </a:endParaRPr>
          </a:p>
        </p:txBody>
      </p:sp>
      <p:sp>
        <p:nvSpPr>
          <p:cNvPr id="5" name="Content Placeholder 5"/>
          <p:cNvSpPr txBox="1">
            <a:spLocks/>
          </p:cNvSpPr>
          <p:nvPr/>
        </p:nvSpPr>
        <p:spPr>
          <a:xfrm>
            <a:off x="1524000" y="2133600"/>
            <a:ext cx="7409688" cy="3124200"/>
          </a:xfrm>
          <a:prstGeom prst="rect">
            <a:avLst/>
          </a:prstGeom>
        </p:spPr>
        <p:txBody>
          <a:bodyPr>
            <a:noAutofit/>
          </a:bodyPr>
          <a:lstStyle/>
          <a:p>
            <a:pPr marL="365760" lvl="0" indent="-283464" algn="just" rtl="1">
              <a:spcBef>
                <a:spcPts val="600"/>
              </a:spcBef>
              <a:buClr>
                <a:srgbClr val="C00000"/>
              </a:buClr>
              <a:buSzPct val="80000"/>
              <a:buFont typeface="Wingdings" pitchFamily="2" charset="2"/>
              <a:buChar char="§"/>
            </a:pPr>
            <a:r>
              <a:rPr lang="fa-IR" sz="2000" dirty="0" smtClean="0">
                <a:cs typeface="B Koodak" pitchFamily="2" charset="-78"/>
              </a:rPr>
              <a:t>مطالعات مختلفی نشان داده اند که افزایش مدت ابتلا به دیابت می تواند مسئول ابتلا به بیماریهای قلبی عروقی  و مرگ در افراد دیابتی باشد به عنوان مثال مطالعه ای که در </a:t>
            </a:r>
            <a:r>
              <a:rPr lang="fa-IR" sz="2000" dirty="0" smtClean="0">
                <a:solidFill>
                  <a:srgbClr val="FF0000"/>
                </a:solidFill>
                <a:cs typeface="B Koodak" pitchFamily="2" charset="-78"/>
              </a:rPr>
              <a:t>انگلیس</a:t>
            </a:r>
            <a:r>
              <a:rPr lang="fa-IR" sz="2000" dirty="0" smtClean="0">
                <a:cs typeface="B Koodak" pitchFamily="2" charset="-78"/>
              </a:rPr>
              <a:t> بر روی مردان دیابتی انجام شد نشان داد که شروع زودرس در مقایسه با دیررس دیابت  باعث افزایش وقایع قلبی عروقی می شود</a:t>
            </a:r>
            <a:r>
              <a:rPr lang="en-US" dirty="0" smtClean="0">
                <a:cs typeface="B Koodak" pitchFamily="2" charset="-78"/>
              </a:rPr>
              <a:t>RR=1.95)</a:t>
            </a:r>
            <a:r>
              <a:rPr lang="fa-IR" sz="2000" dirty="0" smtClean="0">
                <a:cs typeface="B Koodak" pitchFamily="2" charset="-78"/>
              </a:rPr>
              <a:t>) و بعد از تعدیل کردن برای </a:t>
            </a:r>
            <a:r>
              <a:rPr lang="en-US" dirty="0" smtClean="0">
                <a:cs typeface="B Koodak" pitchFamily="2" charset="-78"/>
              </a:rPr>
              <a:t>HOMA</a:t>
            </a:r>
            <a:r>
              <a:rPr lang="fa-IR" dirty="0" smtClean="0">
                <a:cs typeface="B Koodak" pitchFamily="2" charset="-78"/>
              </a:rPr>
              <a:t> </a:t>
            </a:r>
            <a:r>
              <a:rPr lang="en-US" dirty="0" smtClean="0">
                <a:cs typeface="B Koodak" pitchFamily="2" charset="-78"/>
              </a:rPr>
              <a:t>RR=2.05)</a:t>
            </a:r>
            <a:r>
              <a:rPr lang="fa-IR" dirty="0" smtClean="0">
                <a:cs typeface="B Koodak" pitchFamily="2" charset="-78"/>
              </a:rPr>
              <a:t>) </a:t>
            </a:r>
            <a:r>
              <a:rPr lang="fa-IR" sz="2000" dirty="0" smtClean="0">
                <a:cs typeface="B Koodak" pitchFamily="2" charset="-78"/>
              </a:rPr>
              <a:t>قوی تر هم می شود.</a:t>
            </a:r>
          </a:p>
          <a:p>
            <a:pPr marL="365760" lvl="0" indent="-283464" algn="just" rtl="1">
              <a:spcBef>
                <a:spcPts val="600"/>
              </a:spcBef>
              <a:buClr>
                <a:srgbClr val="C00000"/>
              </a:buClr>
              <a:buSzPct val="80000"/>
              <a:buFont typeface="Wingdings" pitchFamily="2" charset="2"/>
              <a:buChar char="§"/>
            </a:pPr>
            <a:r>
              <a:rPr lang="fa-IR" sz="2000" dirty="0" smtClean="0">
                <a:cs typeface="B Koodak" pitchFamily="2" charset="-78"/>
              </a:rPr>
              <a:t>فقط افراد دیابتی باطول مدت &gt;8 سال در مقایسه باطول مدت  &lt;2 سال افزایش ریسک بیماریهای قلبی عروقی و مرگ (معادل ریسک </a:t>
            </a:r>
            <a:r>
              <a:rPr lang="en-US" sz="2000" dirty="0" smtClean="0">
                <a:cs typeface="B Koodak" pitchFamily="2" charset="-78"/>
              </a:rPr>
              <a:t>CHD</a:t>
            </a:r>
            <a:r>
              <a:rPr lang="fa-IR" sz="2000" dirty="0" smtClean="0">
                <a:cs typeface="B Koodak" pitchFamily="2" charset="-78"/>
              </a:rPr>
              <a:t>) را نشان می دهند.</a:t>
            </a:r>
          </a:p>
          <a:p>
            <a:pPr marL="365760" marR="0" lvl="0" indent="-283464" algn="just" defTabSz="914400" rtl="1" eaLnBrk="1" fontAlgn="auto" latinLnBrk="0" hangingPunct="1">
              <a:lnSpc>
                <a:spcPct val="100000"/>
              </a:lnSpc>
              <a:spcBef>
                <a:spcPts val="600"/>
              </a:spcBef>
              <a:spcAft>
                <a:spcPts val="0"/>
              </a:spcAft>
              <a:buClr>
                <a:srgbClr val="C00000"/>
              </a:buClr>
              <a:buSzPct val="80000"/>
              <a:buFont typeface="Wingdings 2"/>
              <a:buNone/>
              <a:tabLst/>
              <a:defRPr/>
            </a:pPr>
            <a:endParaRPr kumimoji="0" lang="en-US" sz="2000" b="1" i="0" u="none" strike="noStrike" kern="1200" cap="none" spc="0" normalizeH="0" baseline="0" noProof="0" dirty="0">
              <a:ln>
                <a:noFill/>
              </a:ln>
              <a:solidFill>
                <a:schemeClr val="tx1"/>
              </a:solidFill>
              <a:effectLst/>
              <a:uLnTx/>
              <a:uFillTx/>
              <a:cs typeface="B Koodak" pitchFamily="2" charset="-78"/>
            </a:endParaRPr>
          </a:p>
        </p:txBody>
      </p:sp>
    </p:spTree>
    <p:extLst>
      <p:ext uri="{BB962C8B-B14F-4D97-AF65-F5344CB8AC3E}">
        <p14:creationId xmlns="" xmlns:p14="http://schemas.microsoft.com/office/powerpoint/2010/main" val="413751098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30E3189-A26B-47E6-88FA-F0598B934182}" type="slidenum">
              <a:rPr lang="en-US" smtClean="0">
                <a:solidFill>
                  <a:prstClr val="black">
                    <a:tint val="75000"/>
                  </a:prstClr>
                </a:solidFill>
              </a:rPr>
              <a:pPr/>
              <a:t>43</a:t>
            </a:fld>
            <a:endParaRPr lang="en-US" dirty="0">
              <a:solidFill>
                <a:prstClr val="black">
                  <a:tint val="75000"/>
                </a:prstClr>
              </a:solidFill>
            </a:endParaRPr>
          </a:p>
        </p:txBody>
      </p:sp>
      <p:sp useBgFill="1">
        <p:nvSpPr>
          <p:cNvPr id="4" name="Title 3"/>
          <p:cNvSpPr txBox="1">
            <a:spLocks/>
          </p:cNvSpPr>
          <p:nvPr/>
        </p:nvSpPr>
        <p:spPr>
          <a:xfrm>
            <a:off x="1600200" y="152400"/>
            <a:ext cx="6705600" cy="762000"/>
          </a:xfrm>
          <a:prstGeom prst="rect">
            <a:avLst/>
          </a:prstGeom>
          <a:effectLst>
            <a:outerShdw blurRad="50800" dist="50800" dir="5400000" algn="ctr" rotWithShape="0">
              <a:srgbClr val="C00000"/>
            </a:outerShdw>
          </a:effectLst>
        </p:spPr>
        <p:txBody>
          <a:bodyPr anchor="ctr">
            <a:noAutofit/>
          </a:bodyPr>
          <a:lstStyle/>
          <a:p>
            <a:pPr lvl="0" algn="ctr" rtl="1">
              <a:spcBef>
                <a:spcPct val="0"/>
              </a:spcBef>
            </a:pPr>
            <a:r>
              <a:rPr lang="fa-IR" sz="2800" b="1" dirty="0" smtClean="0">
                <a:solidFill>
                  <a:srgbClr val="C00000"/>
                </a:solidFill>
                <a:effectLst>
                  <a:outerShdw blurRad="38100" dist="38100" dir="2700000" algn="tl">
                    <a:srgbClr val="000000">
                      <a:alpha val="43137"/>
                    </a:srgbClr>
                  </a:outerShdw>
                </a:effectLst>
                <a:cs typeface="B Titr" pitchFamily="2" charset="-78"/>
              </a:rPr>
              <a:t>بحث</a:t>
            </a:r>
            <a:endParaRPr lang="en-US" sz="2800" b="1" dirty="0">
              <a:solidFill>
                <a:srgbClr val="C00000"/>
              </a:solidFill>
              <a:effectLst>
                <a:outerShdw blurRad="38100" dist="38100" dir="2700000" algn="tl">
                  <a:srgbClr val="000000">
                    <a:alpha val="43137"/>
                  </a:srgbClr>
                </a:outerShdw>
              </a:effectLst>
              <a:cs typeface="B Titr" pitchFamily="2" charset="-78"/>
            </a:endParaRPr>
          </a:p>
        </p:txBody>
      </p:sp>
      <p:sp>
        <p:nvSpPr>
          <p:cNvPr id="6" name="Content Placeholder 5"/>
          <p:cNvSpPr>
            <a:spLocks noGrp="1"/>
          </p:cNvSpPr>
          <p:nvPr>
            <p:ph idx="1"/>
          </p:nvPr>
        </p:nvSpPr>
        <p:spPr>
          <a:xfrm>
            <a:off x="1435608" y="1143000"/>
            <a:ext cx="7498080" cy="4800600"/>
          </a:xfrm>
        </p:spPr>
        <p:txBody>
          <a:bodyPr>
            <a:noAutofit/>
          </a:bodyPr>
          <a:lstStyle/>
          <a:p>
            <a:pPr algn="ctr" rtl="1">
              <a:buClr>
                <a:srgbClr val="C00000"/>
              </a:buClr>
              <a:buNone/>
            </a:pPr>
            <a:r>
              <a:rPr lang="en-US" sz="2800" b="1" dirty="0" smtClean="0">
                <a:solidFill>
                  <a:srgbClr val="C00000"/>
                </a:solidFill>
                <a:effectLst>
                  <a:outerShdw blurRad="38100" dist="38100" dir="2700000" algn="tl">
                    <a:srgbClr val="000000">
                      <a:alpha val="43137"/>
                    </a:srgbClr>
                  </a:outerShdw>
                </a:effectLst>
                <a:cs typeface="B Koodak" pitchFamily="2" charset="-78"/>
              </a:rPr>
              <a:t>Total cholesterol</a:t>
            </a:r>
            <a:endParaRPr lang="fa-IR" sz="2800" b="1" dirty="0" smtClean="0">
              <a:solidFill>
                <a:srgbClr val="C00000"/>
              </a:solidFill>
              <a:effectLst>
                <a:outerShdw blurRad="38100" dist="38100" dir="2700000" algn="tl">
                  <a:srgbClr val="000000">
                    <a:alpha val="43137"/>
                  </a:srgbClr>
                </a:outerShdw>
              </a:effectLst>
              <a:cs typeface="B Koodak" pitchFamily="2" charset="-78"/>
            </a:endParaRPr>
          </a:p>
          <a:p>
            <a:pPr algn="just" rtl="1">
              <a:buClr>
                <a:srgbClr val="C00000"/>
              </a:buClr>
              <a:buFont typeface="Wingdings" pitchFamily="2" charset="2"/>
              <a:buChar char="§"/>
            </a:pPr>
            <a:endParaRPr lang="fa-IR" sz="400" dirty="0" smtClean="0">
              <a:cs typeface="B Koodak" pitchFamily="2" charset="-78"/>
            </a:endParaRPr>
          </a:p>
          <a:p>
            <a:pPr algn="just" rtl="1">
              <a:buClr>
                <a:srgbClr val="C00000"/>
              </a:buClr>
              <a:buFont typeface="Wingdings" pitchFamily="2" charset="2"/>
              <a:buChar char="§"/>
            </a:pPr>
            <a:r>
              <a:rPr lang="fa-IR" sz="2200" dirty="0" smtClean="0">
                <a:cs typeface="B Koodak" pitchFamily="2" charset="-78"/>
              </a:rPr>
              <a:t>هر چند که در تعدادی از مطالعات توصیه شده است که</a:t>
            </a:r>
            <a:r>
              <a:rPr lang="en-US" sz="2000" dirty="0" smtClean="0">
                <a:solidFill>
                  <a:srgbClr val="FF0000"/>
                </a:solidFill>
                <a:cs typeface="B Koodak" pitchFamily="2" charset="-78"/>
              </a:rPr>
              <a:t>Non-HDL Cholesterol </a:t>
            </a:r>
            <a:r>
              <a:rPr lang="fa-IR" sz="2200" dirty="0" smtClean="0">
                <a:cs typeface="B Koodak" pitchFamily="2" charset="-78"/>
              </a:rPr>
              <a:t>یک وسیله بهتری برای ارزیابی خطر بیماریهای قلبی عروقی نسبت به دیگر لیپید ها می باشد اما در این مطالعه ارتباط معنی داری در بین </a:t>
            </a:r>
            <a:r>
              <a:rPr lang="en-US" sz="2200" dirty="0" smtClean="0">
                <a:cs typeface="B Koodak" pitchFamily="2" charset="-78"/>
              </a:rPr>
              <a:t>Non-HDL </a:t>
            </a:r>
            <a:r>
              <a:rPr lang="fa-IR" sz="2200" dirty="0" smtClean="0">
                <a:cs typeface="B Koodak" pitchFamily="2" charset="-78"/>
              </a:rPr>
              <a:t>و ایجاد مرگ یا بیماری قلبی عروقی دیده نشده است.</a:t>
            </a:r>
          </a:p>
          <a:p>
            <a:pPr algn="just" rtl="1">
              <a:buClr>
                <a:srgbClr val="C00000"/>
              </a:buClr>
              <a:buFont typeface="Wingdings" pitchFamily="2" charset="2"/>
              <a:buChar char="§"/>
            </a:pPr>
            <a:r>
              <a:rPr lang="fa-IR" sz="2200" dirty="0" smtClean="0">
                <a:solidFill>
                  <a:srgbClr val="FF0000"/>
                </a:solidFill>
                <a:cs typeface="B Koodak" pitchFamily="2" charset="-78"/>
              </a:rPr>
              <a:t>کلسترول تام خون </a:t>
            </a:r>
            <a:r>
              <a:rPr lang="fa-IR" sz="2200" dirty="0" smtClean="0">
                <a:cs typeface="B Koodak" pitchFamily="2" charset="-78"/>
              </a:rPr>
              <a:t>با مقدار نسبت مخاطره بالا یک فاکتور خطر مهم برای ایجاد بیماریهای قلبی عروقی نشان داده شد مقالات زیادی نیز وجود دارند که نشان دادند کلسترول تام خون فاکتور خطر ایجاد بیماریهای قلبی عروقی در جمعیت دیابتی می باشد . مثلا:</a:t>
            </a:r>
          </a:p>
          <a:p>
            <a:pPr lvl="1" algn="just" rtl="1">
              <a:buClr>
                <a:srgbClr val="C00000"/>
              </a:buClr>
              <a:buFont typeface="Wingdings" pitchFamily="2" charset="2"/>
              <a:buChar char="§"/>
            </a:pPr>
            <a:r>
              <a:rPr lang="fa-IR" sz="2000" dirty="0" smtClean="0">
                <a:cs typeface="B Koodak" pitchFamily="2" charset="-78"/>
              </a:rPr>
              <a:t>مطالعه ای </a:t>
            </a:r>
            <a:r>
              <a:rPr lang="fa-IR" sz="2000" dirty="0" smtClean="0">
                <a:solidFill>
                  <a:srgbClr val="FF0000"/>
                </a:solidFill>
                <a:cs typeface="B Koodak" pitchFamily="2" charset="-78"/>
              </a:rPr>
              <a:t>در آسیا </a:t>
            </a:r>
            <a:r>
              <a:rPr lang="fa-IR" sz="2000" dirty="0" smtClean="0">
                <a:cs typeface="B Koodak" pitchFamily="2" charset="-78"/>
              </a:rPr>
              <a:t>نشان داده شد که به ازای هر </a:t>
            </a:r>
            <a:r>
              <a:rPr lang="en-US" sz="2000" dirty="0" err="1" smtClean="0">
                <a:cs typeface="B Koodak" pitchFamily="2" charset="-78"/>
              </a:rPr>
              <a:t>mmol</a:t>
            </a:r>
            <a:r>
              <a:rPr lang="en-US" sz="2000" dirty="0" smtClean="0">
                <a:cs typeface="B Koodak" pitchFamily="2" charset="-78"/>
              </a:rPr>
              <a:t>/l</a:t>
            </a:r>
            <a:r>
              <a:rPr lang="fa-IR" sz="2000" dirty="0" smtClean="0">
                <a:cs typeface="B Koodak" pitchFamily="2" charset="-78"/>
              </a:rPr>
              <a:t>1 افزایش در کلسترول تام خون، 41 درصد خطر ناشی از بیماریهای قلبی عروقی افزایش می یابد .</a:t>
            </a:r>
          </a:p>
          <a:p>
            <a:pPr lvl="1" algn="just" rtl="1">
              <a:buClr>
                <a:srgbClr val="C00000"/>
              </a:buClr>
              <a:buFont typeface="Wingdings" pitchFamily="2" charset="2"/>
              <a:buChar char="§"/>
            </a:pPr>
            <a:r>
              <a:rPr lang="fa-IR" sz="2000" dirty="0" smtClean="0">
                <a:cs typeface="B Koodak" pitchFamily="2" charset="-78"/>
              </a:rPr>
              <a:t>مطالعه دیگری در </a:t>
            </a:r>
            <a:r>
              <a:rPr lang="fa-IR" sz="2000" dirty="0" smtClean="0">
                <a:solidFill>
                  <a:srgbClr val="FF0000"/>
                </a:solidFill>
                <a:cs typeface="B Koodak" pitchFamily="2" charset="-78"/>
              </a:rPr>
              <a:t>دانمارک</a:t>
            </a:r>
            <a:r>
              <a:rPr lang="fa-IR" sz="2000" dirty="0" smtClean="0">
                <a:cs typeface="B Koodak" pitchFamily="2" charset="-78"/>
              </a:rPr>
              <a:t> انجام شد نشان داد که کلسترول تام با ایجاد بیماریهای کرونر قلبی ارتباط دارد و با بالا رفتن مقدار کلسترول خون در افراد مقدار نسبت مخاطره افزایش می یابد .</a:t>
            </a:r>
          </a:p>
          <a:p>
            <a:pPr algn="just" rtl="1">
              <a:buClr>
                <a:srgbClr val="C00000"/>
              </a:buClr>
              <a:buNone/>
            </a:pPr>
            <a:endParaRPr lang="en-US" sz="2400" b="1" dirty="0">
              <a:cs typeface="B Koodak" pitchFamily="2" charset="-78"/>
            </a:endParaRPr>
          </a:p>
        </p:txBody>
      </p:sp>
    </p:spTree>
    <p:extLst>
      <p:ext uri="{BB962C8B-B14F-4D97-AF65-F5344CB8AC3E}">
        <p14:creationId xmlns="" xmlns:p14="http://schemas.microsoft.com/office/powerpoint/2010/main" val="413751098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30E3189-A26B-47E6-88FA-F0598B934182}" type="slidenum">
              <a:rPr lang="en-US" smtClean="0">
                <a:solidFill>
                  <a:prstClr val="black">
                    <a:tint val="75000"/>
                  </a:prstClr>
                </a:solidFill>
              </a:rPr>
              <a:pPr/>
              <a:t>44</a:t>
            </a:fld>
            <a:endParaRPr lang="en-US">
              <a:solidFill>
                <a:prstClr val="black">
                  <a:tint val="75000"/>
                </a:prstClr>
              </a:solidFill>
            </a:endParaRPr>
          </a:p>
        </p:txBody>
      </p:sp>
      <p:sp useBgFill="1">
        <p:nvSpPr>
          <p:cNvPr id="4" name="Title 3"/>
          <p:cNvSpPr txBox="1">
            <a:spLocks/>
          </p:cNvSpPr>
          <p:nvPr/>
        </p:nvSpPr>
        <p:spPr>
          <a:xfrm>
            <a:off x="1600200" y="152400"/>
            <a:ext cx="6705600" cy="762000"/>
          </a:xfrm>
          <a:prstGeom prst="rect">
            <a:avLst/>
          </a:prstGeom>
          <a:effectLst>
            <a:outerShdw blurRad="50800" dist="50800" dir="5400000" algn="ctr" rotWithShape="0">
              <a:srgbClr val="C00000"/>
            </a:outerShdw>
          </a:effectLst>
        </p:spPr>
        <p:txBody>
          <a:bodyPr anchor="ctr">
            <a:noAutofit/>
          </a:bodyPr>
          <a:lstStyle/>
          <a:p>
            <a:pPr lvl="0" algn="ctr">
              <a:spcBef>
                <a:spcPct val="0"/>
              </a:spcBef>
            </a:pPr>
            <a:r>
              <a:rPr lang="fa-IR" sz="2800" b="1" dirty="0" smtClean="0">
                <a:solidFill>
                  <a:srgbClr val="C00000"/>
                </a:solidFill>
                <a:effectLst>
                  <a:outerShdw blurRad="38100" dist="38100" dir="2700000" algn="tl">
                    <a:srgbClr val="000000">
                      <a:alpha val="43137"/>
                    </a:srgbClr>
                  </a:outerShdw>
                </a:effectLst>
                <a:latin typeface="+mj-lt"/>
                <a:ea typeface="+mj-ea"/>
                <a:cs typeface="B Titr" pitchFamily="2" charset="-78"/>
              </a:rPr>
              <a:t>محدودیت های این مطالعه</a:t>
            </a:r>
            <a:endParaRPr kumimoji="0" 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B Titr" pitchFamily="2" charset="-78"/>
            </a:endParaRPr>
          </a:p>
        </p:txBody>
      </p:sp>
      <p:sp>
        <p:nvSpPr>
          <p:cNvPr id="5" name="Content Placeholder 4"/>
          <p:cNvSpPr>
            <a:spLocks noGrp="1"/>
          </p:cNvSpPr>
          <p:nvPr>
            <p:ph idx="1"/>
          </p:nvPr>
        </p:nvSpPr>
        <p:spPr>
          <a:xfrm>
            <a:off x="1600200" y="1143000"/>
            <a:ext cx="7239000" cy="4800600"/>
          </a:xfrm>
        </p:spPr>
        <p:txBody>
          <a:bodyPr>
            <a:noAutofit/>
          </a:bodyPr>
          <a:lstStyle/>
          <a:p>
            <a:pPr algn="just" rtl="1">
              <a:buClr>
                <a:srgbClr val="C00000"/>
              </a:buClr>
              <a:buFont typeface="Wingdings" pitchFamily="2" charset="2"/>
              <a:buChar char="§"/>
            </a:pPr>
            <a:r>
              <a:rPr lang="fa-IR" sz="2000" dirty="0" smtClean="0">
                <a:cs typeface="B Koodak" pitchFamily="2" charset="-78"/>
              </a:rPr>
              <a:t>در دست نداشتن اطلاعات مربوط به </a:t>
            </a:r>
            <a:r>
              <a:rPr lang="en-US" sz="1800" dirty="0" smtClean="0">
                <a:solidFill>
                  <a:srgbClr val="FF0000"/>
                </a:solidFill>
                <a:cs typeface="B Koodak" pitchFamily="2" charset="-78"/>
              </a:rPr>
              <a:t>A1C</a:t>
            </a:r>
            <a:r>
              <a:rPr lang="fa-IR" sz="2000" dirty="0" smtClean="0">
                <a:cs typeface="B Koodak" pitchFamily="2" charset="-78"/>
              </a:rPr>
              <a:t>.</a:t>
            </a:r>
          </a:p>
          <a:p>
            <a:pPr algn="just" rtl="1">
              <a:buClr>
                <a:srgbClr val="C00000"/>
              </a:buClr>
              <a:buFont typeface="Wingdings" pitchFamily="2" charset="2"/>
              <a:buChar char="§"/>
            </a:pPr>
            <a:r>
              <a:rPr lang="fa-IR" sz="2000" dirty="0" smtClean="0">
                <a:cs typeface="B Koodak" pitchFamily="2" charset="-78"/>
              </a:rPr>
              <a:t>حجم نمونه کم مطالعه (قدرت مطالعه)، که در خصوص بعضی از متغیرها مثل </a:t>
            </a:r>
          </a:p>
          <a:p>
            <a:pPr lvl="1" algn="just" rtl="1">
              <a:buClr>
                <a:srgbClr val="C00000"/>
              </a:buClr>
              <a:buFont typeface="Wingdings" pitchFamily="2" charset="2"/>
              <a:buChar char="§"/>
            </a:pPr>
            <a:r>
              <a:rPr lang="fa-IR" sz="1800" dirty="0" smtClean="0">
                <a:cs typeface="B Koodak" pitchFamily="2" charset="-78"/>
              </a:rPr>
              <a:t>فشارخون .</a:t>
            </a:r>
          </a:p>
          <a:p>
            <a:pPr lvl="1" algn="just" rtl="1">
              <a:buClr>
                <a:srgbClr val="C00000"/>
              </a:buClr>
              <a:buFont typeface="Wingdings" pitchFamily="2" charset="2"/>
              <a:buChar char="§"/>
            </a:pPr>
            <a:r>
              <a:rPr lang="fa-IR" sz="1800" dirty="0" smtClean="0">
                <a:cs typeface="B Koodak" pitchFamily="2" charset="-78"/>
              </a:rPr>
              <a:t> سیگار(ارتباط بینابینی نشان داده است).</a:t>
            </a:r>
            <a:endParaRPr lang="en-US" sz="1800" dirty="0" smtClean="0">
              <a:cs typeface="B Koodak" pitchFamily="2" charset="-78"/>
            </a:endParaRPr>
          </a:p>
          <a:p>
            <a:pPr algn="just" rtl="1">
              <a:buClr>
                <a:srgbClr val="C00000"/>
              </a:buClr>
              <a:buFont typeface="Wingdings" pitchFamily="2" charset="2"/>
              <a:buChar char="§"/>
            </a:pPr>
            <a:r>
              <a:rPr lang="fa-IR" sz="2000" dirty="0" smtClean="0">
                <a:cs typeface="B Koodak" pitchFamily="2" charset="-78"/>
              </a:rPr>
              <a:t>به علت محدودیت های موجود نقش عوامل مهمی چون </a:t>
            </a:r>
            <a:r>
              <a:rPr lang="fa-IR" sz="2000" dirty="0" smtClean="0">
                <a:solidFill>
                  <a:srgbClr val="FF0000"/>
                </a:solidFill>
                <a:cs typeface="B Koodak" pitchFamily="2" charset="-78"/>
              </a:rPr>
              <a:t>تغذیه</a:t>
            </a:r>
            <a:r>
              <a:rPr lang="fa-IR" sz="2000" dirty="0" smtClean="0">
                <a:cs typeface="B Koodak" pitchFamily="2" charset="-78"/>
              </a:rPr>
              <a:t> مورد بررسی قرار نگرفت.</a:t>
            </a:r>
          </a:p>
          <a:p>
            <a:pPr lvl="0" algn="just" rtl="1">
              <a:buClr>
                <a:srgbClr val="C00000"/>
              </a:buClr>
              <a:buFont typeface="Wingdings" pitchFamily="2" charset="2"/>
              <a:buChar char="§"/>
            </a:pPr>
            <a:r>
              <a:rPr lang="fa-IR" sz="2000" dirty="0" smtClean="0">
                <a:cs typeface="B Koodak" pitchFamily="2" charset="-78"/>
              </a:rPr>
              <a:t>این مطالعه بر روی جمعیتی از ساکنین شهر تهران انجام شده است و به نظر می رسد که با توجه به شرایط تغذیه ای، فعالیت فیزیکی و آلودگی هوای متفاوت شهر تهران با دیگر نقاط ایران ،این مطالعه ،قابل تعمیم به کل ایران نباشد.</a:t>
            </a:r>
            <a:endParaRPr lang="en-US" sz="2000" dirty="0" smtClean="0">
              <a:cs typeface="B Koodak" pitchFamily="2" charset="-78"/>
            </a:endParaRPr>
          </a:p>
          <a:p>
            <a:pPr algn="just" rtl="1">
              <a:buClr>
                <a:srgbClr val="C00000"/>
              </a:buClr>
              <a:buFont typeface="Wingdings" pitchFamily="2" charset="2"/>
              <a:buChar char="§"/>
            </a:pPr>
            <a:r>
              <a:rPr lang="fa-IR" sz="1800" dirty="0" smtClean="0">
                <a:cs typeface="B Koodak" pitchFamily="2" charset="-78"/>
              </a:rPr>
              <a:t>این مطالعه مانند هر مطالعه همگروهی دیگر ممکن است تحت تاثیر </a:t>
            </a:r>
            <a:r>
              <a:rPr lang="fa-IR" sz="1800" dirty="0" smtClean="0">
                <a:solidFill>
                  <a:srgbClr val="FF0000"/>
                </a:solidFill>
                <a:cs typeface="B Koodak" pitchFamily="2" charset="-78"/>
              </a:rPr>
              <a:t>تورش </a:t>
            </a:r>
            <a:r>
              <a:rPr lang="fa-IR" sz="1800" dirty="0" smtClean="0">
                <a:solidFill>
                  <a:srgbClr val="FF0000"/>
                </a:solidFill>
                <a:cs typeface="B Koodak" pitchFamily="2" charset="-78"/>
              </a:rPr>
              <a:t>بقاء </a:t>
            </a:r>
            <a:r>
              <a:rPr lang="fa-IR" sz="1800" dirty="0" smtClean="0">
                <a:cs typeface="B Koodak" pitchFamily="2" charset="-78"/>
              </a:rPr>
              <a:t>نیز باشد چرا که افرادی که سطح بالاتری از فاکتورهای خطر بیماریهای قلبی عروقی را داشته اند ممکن است در طول مطالعه به دلیل همین بیماری فوت کرده باشند. لذا افرادی که زنده مانده اند و در مطالعه شرکت کرده </a:t>
            </a:r>
            <a:r>
              <a:rPr lang="fa-IR" sz="1800" dirty="0" smtClean="0">
                <a:cs typeface="B Koodak" pitchFamily="2" charset="-78"/>
              </a:rPr>
              <a:t>اند، </a:t>
            </a:r>
            <a:r>
              <a:rPr lang="fa-IR" sz="1800" dirty="0" smtClean="0">
                <a:cs typeface="B Koodak" pitchFamily="2" charset="-78"/>
              </a:rPr>
              <a:t>سطح کمتری از فاکتورهای خطر را نشان داده اند.</a:t>
            </a:r>
            <a:endParaRPr lang="en-US" sz="1800" dirty="0">
              <a:cs typeface="B Koodak" pitchFamily="2" charset="-78"/>
            </a:endParaRPr>
          </a:p>
        </p:txBody>
      </p:sp>
    </p:spTree>
    <p:extLst>
      <p:ext uri="{BB962C8B-B14F-4D97-AF65-F5344CB8AC3E}">
        <p14:creationId xmlns="" xmlns:p14="http://schemas.microsoft.com/office/powerpoint/2010/main" val="413751098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30E3189-A26B-47E6-88FA-F0598B934182}" type="slidenum">
              <a:rPr lang="en-US" smtClean="0">
                <a:solidFill>
                  <a:prstClr val="black">
                    <a:tint val="75000"/>
                  </a:prstClr>
                </a:solidFill>
              </a:rPr>
              <a:pPr/>
              <a:t>45</a:t>
            </a:fld>
            <a:endParaRPr lang="en-US">
              <a:solidFill>
                <a:prstClr val="black">
                  <a:tint val="75000"/>
                </a:prstClr>
              </a:solidFill>
            </a:endParaRPr>
          </a:p>
        </p:txBody>
      </p:sp>
      <p:sp useBgFill="1">
        <p:nvSpPr>
          <p:cNvPr id="4" name="Title 3"/>
          <p:cNvSpPr txBox="1">
            <a:spLocks/>
          </p:cNvSpPr>
          <p:nvPr/>
        </p:nvSpPr>
        <p:spPr>
          <a:xfrm>
            <a:off x="1600200" y="381000"/>
            <a:ext cx="6705600" cy="762000"/>
          </a:xfrm>
          <a:prstGeom prst="rect">
            <a:avLst/>
          </a:prstGeom>
          <a:effectLst>
            <a:outerShdw blurRad="50800" dist="50800" dir="5400000" algn="ctr" rotWithShape="0">
              <a:srgbClr val="C00000"/>
            </a:outerShdw>
          </a:effectLst>
        </p:spPr>
        <p:txBody>
          <a:bodyPr anchor="ctr">
            <a:noAutofit/>
          </a:bodyPr>
          <a:lstStyle/>
          <a:p>
            <a:pPr lvl="0" algn="ctr">
              <a:spcBef>
                <a:spcPct val="0"/>
              </a:spcBef>
            </a:pPr>
            <a:r>
              <a:rPr lang="fa-IR" sz="3200" dirty="0" smtClean="0">
                <a:solidFill>
                  <a:srgbClr val="C00000"/>
                </a:solidFill>
                <a:effectLst>
                  <a:outerShdw blurRad="38100" dist="38100" dir="2700000" algn="tl">
                    <a:srgbClr val="000000">
                      <a:alpha val="43137"/>
                    </a:srgbClr>
                  </a:outerShdw>
                </a:effectLst>
                <a:latin typeface="+mj-lt"/>
                <a:ea typeface="+mj-ea"/>
                <a:cs typeface="B Titr" pitchFamily="2" charset="-78"/>
              </a:rPr>
              <a:t>مزایای این مطالعه</a:t>
            </a:r>
            <a:endParaRPr kumimoji="0" lang="en-US" sz="3200"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B Titr" pitchFamily="2" charset="-78"/>
            </a:endParaRPr>
          </a:p>
        </p:txBody>
      </p:sp>
      <p:sp>
        <p:nvSpPr>
          <p:cNvPr id="6" name="Content Placeholder 5"/>
          <p:cNvSpPr>
            <a:spLocks noGrp="1"/>
          </p:cNvSpPr>
          <p:nvPr>
            <p:ph idx="1"/>
          </p:nvPr>
        </p:nvSpPr>
        <p:spPr>
          <a:xfrm>
            <a:off x="1676400" y="1676400"/>
            <a:ext cx="7028688" cy="4572000"/>
          </a:xfrm>
        </p:spPr>
        <p:txBody>
          <a:bodyPr>
            <a:noAutofit/>
          </a:bodyPr>
          <a:lstStyle/>
          <a:p>
            <a:pPr algn="just" rtl="1"/>
            <a:r>
              <a:rPr lang="fa-IR" sz="2000" dirty="0" smtClean="0">
                <a:effectLst>
                  <a:outerShdw blurRad="38100" dist="38100" dir="2700000" algn="tl">
                    <a:srgbClr val="000000">
                      <a:alpha val="43137"/>
                    </a:srgbClr>
                  </a:outerShdw>
                </a:effectLst>
                <a:cs typeface="B Koodak" pitchFamily="2" charset="-78"/>
              </a:rPr>
              <a:t>که ما از داده های کوهورت آینده نگر برای ارزیابی فاکتورهای خطر دیابت در طول زمان استفاده کرده ایم که تقریبا یک دوره پیگیری </a:t>
            </a:r>
            <a:r>
              <a:rPr lang="fa-IR" sz="2000" dirty="0" smtClean="0">
                <a:solidFill>
                  <a:srgbClr val="FF0000"/>
                </a:solidFill>
                <a:effectLst>
                  <a:outerShdw blurRad="38100" dist="38100" dir="2700000" algn="tl">
                    <a:srgbClr val="000000">
                      <a:alpha val="43137"/>
                    </a:srgbClr>
                  </a:outerShdw>
                </a:effectLst>
                <a:cs typeface="B Koodak" pitchFamily="2" charset="-78"/>
              </a:rPr>
              <a:t>طولانی </a:t>
            </a:r>
            <a:r>
              <a:rPr lang="fa-IR" sz="2000" dirty="0" smtClean="0">
                <a:effectLst>
                  <a:outerShdw blurRad="38100" dist="38100" dir="2700000" algn="tl">
                    <a:srgbClr val="000000">
                      <a:alpha val="43137"/>
                    </a:srgbClr>
                  </a:outerShdw>
                </a:effectLst>
                <a:cs typeface="B Koodak" pitchFamily="2" charset="-78"/>
              </a:rPr>
              <a:t>بوده است</a:t>
            </a:r>
            <a:r>
              <a:rPr lang="fa-IR" sz="2000" dirty="0" smtClean="0">
                <a:effectLst>
                  <a:outerShdw blurRad="38100" dist="38100" dir="2700000" algn="tl">
                    <a:srgbClr val="000000">
                      <a:alpha val="43137"/>
                    </a:srgbClr>
                  </a:outerShdw>
                </a:effectLst>
                <a:cs typeface="B Koodak" pitchFamily="2" charset="-78"/>
              </a:rPr>
              <a:t>.</a:t>
            </a:r>
          </a:p>
          <a:p>
            <a:pPr algn="just" rtl="1">
              <a:buClr>
                <a:srgbClr val="C00000"/>
              </a:buClr>
              <a:buFont typeface="Wingdings" pitchFamily="2" charset="2"/>
              <a:buChar char="§"/>
            </a:pPr>
            <a:endParaRPr lang="fa-IR" sz="2000" dirty="0" smtClean="0">
              <a:effectLst>
                <a:outerShdw blurRad="38100" dist="38100" dir="2700000" algn="tl">
                  <a:srgbClr val="000000">
                    <a:alpha val="43137"/>
                  </a:srgbClr>
                </a:outerShdw>
              </a:effectLst>
              <a:cs typeface="B Koodak" pitchFamily="2" charset="-78"/>
            </a:endParaRPr>
          </a:p>
          <a:p>
            <a:pPr algn="just" rtl="1"/>
            <a:r>
              <a:rPr lang="fa-IR" sz="2000" dirty="0" smtClean="0">
                <a:effectLst>
                  <a:outerShdw blurRad="38100" dist="38100" dir="2700000" algn="tl">
                    <a:srgbClr val="000000">
                      <a:alpha val="43137"/>
                    </a:srgbClr>
                  </a:outerShdw>
                </a:effectLst>
                <a:cs typeface="B Koodak" pitchFamily="2" charset="-78"/>
              </a:rPr>
              <a:t>از روش های استاندارد و افراد آموزش دیده </a:t>
            </a:r>
            <a:r>
              <a:rPr lang="fa-IR" sz="2000" dirty="0" smtClean="0">
                <a:solidFill>
                  <a:srgbClr val="FF0000"/>
                </a:solidFill>
                <a:effectLst>
                  <a:outerShdw blurRad="38100" dist="38100" dir="2700000" algn="tl">
                    <a:srgbClr val="000000">
                      <a:alpha val="43137"/>
                    </a:srgbClr>
                  </a:outerShdw>
                </a:effectLst>
                <a:cs typeface="B Koodak" pitchFamily="2" charset="-78"/>
              </a:rPr>
              <a:t>حرفه ای </a:t>
            </a:r>
            <a:r>
              <a:rPr lang="fa-IR" sz="2000" dirty="0" smtClean="0">
                <a:effectLst>
                  <a:outerShdw blurRad="38100" dist="38100" dir="2700000" algn="tl">
                    <a:srgbClr val="000000">
                      <a:alpha val="43137"/>
                    </a:srgbClr>
                  </a:outerShdw>
                </a:effectLst>
                <a:cs typeface="B Koodak" pitchFamily="2" charset="-78"/>
              </a:rPr>
              <a:t>برای اندازه گیری شاخص های مورد نیاز استفاده شود. که می تواند دلیلی برای قابلیت اعتماد بیشتر بر صحت اطلاعات باشد.</a:t>
            </a:r>
            <a:endParaRPr lang="en-US" sz="2000" dirty="0" smtClean="0">
              <a:effectLst>
                <a:outerShdw blurRad="38100" dist="38100" dir="2700000" algn="tl">
                  <a:srgbClr val="000000">
                    <a:alpha val="43137"/>
                  </a:srgbClr>
                </a:outerShdw>
              </a:effectLst>
              <a:cs typeface="B Koodak" pitchFamily="2" charset="-78"/>
            </a:endParaRPr>
          </a:p>
          <a:p>
            <a:pPr algn="just" rtl="1"/>
            <a:endParaRPr lang="en-US" sz="2000" dirty="0">
              <a:effectLst>
                <a:outerShdw blurRad="38100" dist="38100" dir="2700000" algn="tl">
                  <a:srgbClr val="000000">
                    <a:alpha val="43137"/>
                  </a:srgbClr>
                </a:outerShdw>
              </a:effectLst>
              <a:cs typeface="B Koodak" pitchFamily="2" charset="-78"/>
            </a:endParaRPr>
          </a:p>
        </p:txBody>
      </p:sp>
    </p:spTree>
    <p:extLst>
      <p:ext uri="{BB962C8B-B14F-4D97-AF65-F5344CB8AC3E}">
        <p14:creationId xmlns="" xmlns:p14="http://schemas.microsoft.com/office/powerpoint/2010/main" val="413751098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30E3189-A26B-47E6-88FA-F0598B934182}" type="slidenum">
              <a:rPr lang="en-US" smtClean="0">
                <a:solidFill>
                  <a:prstClr val="black">
                    <a:tint val="75000"/>
                  </a:prstClr>
                </a:solidFill>
              </a:rPr>
              <a:pPr/>
              <a:t>46</a:t>
            </a:fld>
            <a:endParaRPr lang="en-US">
              <a:solidFill>
                <a:prstClr val="black">
                  <a:tint val="75000"/>
                </a:prstClr>
              </a:solidFill>
            </a:endParaRPr>
          </a:p>
        </p:txBody>
      </p:sp>
      <p:sp useBgFill="1">
        <p:nvSpPr>
          <p:cNvPr id="4" name="Title 3"/>
          <p:cNvSpPr txBox="1">
            <a:spLocks/>
          </p:cNvSpPr>
          <p:nvPr/>
        </p:nvSpPr>
        <p:spPr>
          <a:xfrm>
            <a:off x="1600200" y="228600"/>
            <a:ext cx="6705600" cy="762000"/>
          </a:xfrm>
          <a:prstGeom prst="rect">
            <a:avLst/>
          </a:prstGeom>
          <a:effectLst>
            <a:outerShdw blurRad="50800" dist="50800" dir="5400000" algn="ctr" rotWithShape="0">
              <a:srgbClr val="C00000"/>
            </a:outerShdw>
          </a:effectLst>
        </p:spPr>
        <p:txBody>
          <a:bodyPr anchor="ctr">
            <a:noAutofit/>
          </a:bodyPr>
          <a:lstStyle/>
          <a:p>
            <a:pPr lvl="0" algn="ctr">
              <a:spcBef>
                <a:spcPct val="0"/>
              </a:spcBef>
            </a:pPr>
            <a:r>
              <a:rPr lang="fa-IR" sz="2800" b="1" dirty="0" smtClean="0">
                <a:solidFill>
                  <a:srgbClr val="C00000"/>
                </a:solidFill>
                <a:effectLst>
                  <a:outerShdw blurRad="38100" dist="38100" dir="2700000" algn="tl">
                    <a:srgbClr val="000000">
                      <a:alpha val="43137"/>
                    </a:srgbClr>
                  </a:outerShdw>
                </a:effectLst>
                <a:latin typeface="+mj-lt"/>
                <a:ea typeface="+mj-ea"/>
                <a:cs typeface="B Titr" pitchFamily="2" charset="-78"/>
              </a:rPr>
              <a:t>پیشنهادات</a:t>
            </a:r>
            <a:endParaRPr kumimoji="0" lang="en-US" sz="28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B Titr" pitchFamily="2" charset="-78"/>
            </a:endParaRPr>
          </a:p>
        </p:txBody>
      </p:sp>
      <p:sp>
        <p:nvSpPr>
          <p:cNvPr id="5" name="Content Placeholder 4"/>
          <p:cNvSpPr>
            <a:spLocks noGrp="1"/>
          </p:cNvSpPr>
          <p:nvPr>
            <p:ph idx="1"/>
          </p:nvPr>
        </p:nvSpPr>
        <p:spPr>
          <a:xfrm>
            <a:off x="1676400" y="1295400"/>
            <a:ext cx="7010400" cy="4800600"/>
          </a:xfrm>
        </p:spPr>
        <p:txBody>
          <a:bodyPr>
            <a:noAutofit/>
          </a:bodyPr>
          <a:lstStyle/>
          <a:p>
            <a:pPr lvl="0" algn="justLow" rtl="1">
              <a:buClr>
                <a:srgbClr val="C00000"/>
              </a:buClr>
              <a:buFont typeface="Wingdings" pitchFamily="2" charset="2"/>
              <a:buChar char="§"/>
            </a:pPr>
            <a:r>
              <a:rPr lang="fa-IR" sz="1800" dirty="0" smtClean="0">
                <a:cs typeface="B Koodak" pitchFamily="2" charset="-78"/>
              </a:rPr>
              <a:t>از آنجایی که دیابت در مطالعه حاضر فقط بر اساس یک بار اندازه گیری قند خون بوده است ( اگر چه در این مطالعه تست تحمل گلوکز جهت تشخیص دیابت وجود داشت) پیشنهاد می شود که جهت مشاهده ارتباطات قوی تر،  در صورت مقدور بودن شرایط مالی مطالعه ای دیگر با اندازه گیری مقدار </a:t>
            </a:r>
            <a:r>
              <a:rPr lang="en-US" sz="1800" dirty="0" smtClean="0">
                <a:cs typeface="B Koodak" pitchFamily="2" charset="-78"/>
              </a:rPr>
              <a:t>A1C</a:t>
            </a:r>
            <a:r>
              <a:rPr lang="fa-IR" sz="1800" dirty="0" smtClean="0">
                <a:cs typeface="B Koodak" pitchFamily="2" charset="-78"/>
              </a:rPr>
              <a:t> انجام گیرد تا با نتایج مطالعه حاضر مقایسه گردد.</a:t>
            </a:r>
            <a:endParaRPr lang="en-US" sz="1800" dirty="0" smtClean="0">
              <a:cs typeface="B Koodak" pitchFamily="2" charset="-78"/>
            </a:endParaRPr>
          </a:p>
          <a:p>
            <a:pPr lvl="0" algn="justLow" rtl="1">
              <a:buClr>
                <a:srgbClr val="C00000"/>
              </a:buClr>
              <a:buFont typeface="Wingdings" pitchFamily="2" charset="2"/>
              <a:buChar char="§"/>
            </a:pPr>
            <a:r>
              <a:rPr lang="fa-IR" sz="1800" dirty="0" smtClean="0">
                <a:cs typeface="B Koodak" pitchFamily="2" charset="-78"/>
              </a:rPr>
              <a:t>این مطالعه بر روی جمعیتی از ساکنین شهر تهران انجام شده است و به نظر می رسد که با توجه به شرایط اجتماعی، اقتصادی و فرهنگی متفاوت شهر تهران با دیگر نقاط ایران انجام مطالعات مشابه جهت تایید نتایج فوق ضروری باشد.</a:t>
            </a:r>
          </a:p>
          <a:p>
            <a:pPr lvl="0" algn="justLow" rtl="1">
              <a:buClr>
                <a:srgbClr val="C00000"/>
              </a:buClr>
              <a:buFont typeface="Wingdings" pitchFamily="2" charset="2"/>
              <a:buChar char="§"/>
            </a:pPr>
            <a:endParaRPr lang="en-US" sz="1800" dirty="0" smtClean="0">
              <a:cs typeface="B Koodak" pitchFamily="2" charset="-78"/>
            </a:endParaRPr>
          </a:p>
          <a:p>
            <a:pPr lvl="0" algn="justLow" rtl="1">
              <a:buClr>
                <a:srgbClr val="C00000"/>
              </a:buClr>
              <a:buFont typeface="Wingdings" pitchFamily="2" charset="2"/>
              <a:buChar char="§"/>
            </a:pPr>
            <a:r>
              <a:rPr lang="fa-IR" sz="1800" dirty="0" smtClean="0">
                <a:cs typeface="B Koodak" pitchFamily="2" charset="-78"/>
              </a:rPr>
              <a:t>در مطالعه حاضر به علت محدودیت های موجود نقش عوامل مهمی چون تغذیه مورد بررسی قرار نگرفت پیشنهاد می شود مطالعات مشابه با در نظر گرفتن عامل فوق طراحی و اجرا گردد.</a:t>
            </a:r>
            <a:endParaRPr lang="en-US" sz="1800" dirty="0" smtClean="0">
              <a:cs typeface="B Koodak" pitchFamily="2" charset="-78"/>
            </a:endParaRPr>
          </a:p>
          <a:p>
            <a:pPr algn="justLow" rtl="1">
              <a:buClr>
                <a:srgbClr val="C00000"/>
              </a:buClr>
              <a:buFont typeface="Wingdings" pitchFamily="2" charset="2"/>
              <a:buChar char="§"/>
            </a:pPr>
            <a:endParaRPr lang="en-US" sz="1800" dirty="0">
              <a:cs typeface="B Koodak" pitchFamily="2" charset="-78"/>
            </a:endParaRPr>
          </a:p>
        </p:txBody>
      </p:sp>
    </p:spTree>
    <p:extLst>
      <p:ext uri="{BB962C8B-B14F-4D97-AF65-F5344CB8AC3E}">
        <p14:creationId xmlns="" xmlns:p14="http://schemas.microsoft.com/office/powerpoint/2010/main" val="413751098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half" idx="1"/>
          </p:nvPr>
        </p:nvSpPr>
        <p:spPr/>
        <p:txBody>
          <a:bodyPr/>
          <a:lstStyle/>
          <a:p>
            <a:endParaRPr lang="en-US" dirty="0"/>
          </a:p>
        </p:txBody>
      </p:sp>
      <p:sp>
        <p:nvSpPr>
          <p:cNvPr id="5" name="Slide Number Placeholder 4"/>
          <p:cNvSpPr>
            <a:spLocks noGrp="1"/>
          </p:cNvSpPr>
          <p:nvPr>
            <p:ph type="sldNum" sz="quarter" idx="12"/>
          </p:nvPr>
        </p:nvSpPr>
        <p:spPr/>
        <p:txBody>
          <a:bodyPr/>
          <a:lstStyle/>
          <a:p>
            <a:fld id="{430E3189-A26B-47E6-88FA-F0598B934182}" type="slidenum">
              <a:rPr lang="en-US" smtClean="0">
                <a:solidFill>
                  <a:prstClr val="black">
                    <a:tint val="75000"/>
                  </a:prstClr>
                </a:solidFill>
              </a:rPr>
              <a:pPr/>
              <a:t>47</a:t>
            </a:fld>
            <a:endParaRPr lang="en-US">
              <a:solidFill>
                <a:prstClr val="black">
                  <a:tint val="75000"/>
                </a:prstClr>
              </a:solidFill>
            </a:endParaRPr>
          </a:p>
        </p:txBody>
      </p:sp>
      <p:sp>
        <p:nvSpPr>
          <p:cNvPr id="6" name="Title 1"/>
          <p:cNvSpPr txBox="1">
            <a:spLocks/>
          </p:cNvSpPr>
          <p:nvPr/>
        </p:nvSpPr>
        <p:spPr>
          <a:xfrm>
            <a:off x="4572000" y="457200"/>
            <a:ext cx="4267200" cy="2438400"/>
          </a:xfrm>
          <a:prstGeom prst="rect">
            <a:avLst/>
          </a:prstGeom>
          <a:ln>
            <a:noFill/>
          </a:ln>
        </p:spPr>
        <p:txBody>
          <a:bodyPr anchor="b">
            <a:normAutofit fontScale="77500" lnSpcReduction="20000"/>
          </a:bodyPr>
          <a:lstStyle/>
          <a:p>
            <a:pPr marL="0" marR="0" lvl="0" indent="0" algn="ctr" defTabSz="914400" rtl="1" eaLnBrk="1" fontAlgn="auto" latinLnBrk="0" hangingPunct="1">
              <a:lnSpc>
                <a:spcPts val="2000"/>
              </a:lnSpc>
              <a:spcBef>
                <a:spcPct val="0"/>
              </a:spcBef>
              <a:spcAft>
                <a:spcPts val="0"/>
              </a:spcAft>
              <a:buClrTx/>
              <a:buSzTx/>
              <a:buFontTx/>
              <a:buNone/>
              <a:tabLst/>
              <a:defRPr/>
            </a:pPr>
            <a:r>
              <a:rPr kumimoji="0" lang="en-US" sz="6600" b="1" i="0" u="none" strike="noStrike" kern="1200" cap="all"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uLnTx/>
                <a:uFillTx/>
                <a:latin typeface="+mj-lt"/>
                <a:ea typeface="+mj-ea"/>
                <a:cs typeface="B Ferdosi" pitchFamily="2" charset="-78"/>
              </a:rPr>
              <a:t/>
            </a:r>
            <a:br>
              <a:rPr kumimoji="0" lang="en-US" sz="6600" b="1" i="0" u="none" strike="noStrike" kern="1200" cap="all"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uLnTx/>
                <a:uFillTx/>
                <a:latin typeface="+mj-lt"/>
                <a:ea typeface="+mj-ea"/>
                <a:cs typeface="B Ferdosi" pitchFamily="2" charset="-78"/>
              </a:rPr>
            </a:br>
            <a:r>
              <a:rPr kumimoji="0" lang="en-US" sz="6600" b="1" i="0" u="none" strike="noStrike" kern="1200" cap="all"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uLnTx/>
                <a:uFillTx/>
                <a:latin typeface="+mj-lt"/>
                <a:ea typeface="+mj-ea"/>
                <a:cs typeface="B Ferdosi" pitchFamily="2" charset="-78"/>
              </a:rPr>
              <a:t/>
            </a:r>
            <a:br>
              <a:rPr kumimoji="0" lang="en-US" sz="6600" b="1" i="0" u="none" strike="noStrike" kern="1200" cap="all"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uLnTx/>
                <a:uFillTx/>
                <a:latin typeface="+mj-lt"/>
                <a:ea typeface="+mj-ea"/>
                <a:cs typeface="B Ferdosi" pitchFamily="2" charset="-78"/>
              </a:rPr>
            </a:br>
            <a:r>
              <a:rPr kumimoji="0" lang="fa-IR" sz="6600" b="1" i="0" u="none" strike="noStrike" kern="1200" cap="all"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uLnTx/>
                <a:uFillTx/>
                <a:latin typeface="+mj-lt"/>
                <a:ea typeface="+mj-ea"/>
                <a:cs typeface="B Ferdosi" pitchFamily="2" charset="-78"/>
              </a:rPr>
              <a:t>با تشکر</a:t>
            </a:r>
            <a:br>
              <a:rPr kumimoji="0" lang="fa-IR" sz="6600" b="1" i="0" u="none" strike="noStrike" kern="1200" cap="all"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uLnTx/>
                <a:uFillTx/>
                <a:latin typeface="+mj-lt"/>
                <a:ea typeface="+mj-ea"/>
                <a:cs typeface="B Ferdosi" pitchFamily="2" charset="-78"/>
              </a:rPr>
            </a:br>
            <a:r>
              <a:rPr kumimoji="0" lang="fa-IR" sz="6600" b="1" i="0" u="none" strike="noStrike" kern="1200" cap="all"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uLnTx/>
                <a:uFillTx/>
                <a:latin typeface="+mj-lt"/>
                <a:ea typeface="+mj-ea"/>
                <a:cs typeface="B Ferdosi" pitchFamily="2" charset="-78"/>
              </a:rPr>
              <a:t/>
            </a:r>
            <a:br>
              <a:rPr kumimoji="0" lang="fa-IR" sz="6600" b="1" i="0" u="none" strike="noStrike" kern="1200" cap="all"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uLnTx/>
                <a:uFillTx/>
                <a:latin typeface="+mj-lt"/>
                <a:ea typeface="+mj-ea"/>
                <a:cs typeface="B Ferdosi" pitchFamily="2" charset="-78"/>
              </a:rPr>
            </a:br>
            <a:r>
              <a:rPr kumimoji="0" lang="fa-IR" sz="6600" b="1" i="0" u="none" strike="noStrike" kern="1200" cap="all"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uLnTx/>
                <a:uFillTx/>
                <a:latin typeface="+mj-lt"/>
                <a:ea typeface="+mj-ea"/>
                <a:cs typeface="B Ferdosi" pitchFamily="2" charset="-78"/>
              </a:rPr>
              <a:t> </a:t>
            </a:r>
            <a:br>
              <a:rPr kumimoji="0" lang="fa-IR" sz="6600" b="1" i="0" u="none" strike="noStrike" kern="1200" cap="all"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uLnTx/>
                <a:uFillTx/>
                <a:latin typeface="+mj-lt"/>
                <a:ea typeface="+mj-ea"/>
                <a:cs typeface="B Ferdosi" pitchFamily="2" charset="-78"/>
              </a:rPr>
            </a:br>
            <a:r>
              <a:rPr kumimoji="0" lang="fa-IR" sz="6600" b="1" i="0" u="none" strike="noStrike" kern="1200" cap="all"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uLnTx/>
                <a:uFillTx/>
                <a:latin typeface="+mj-lt"/>
                <a:ea typeface="+mj-ea"/>
                <a:cs typeface="B Ferdosi" pitchFamily="2" charset="-78"/>
              </a:rPr>
              <a:t>از حسن توجه اساتید</a:t>
            </a:r>
            <a:br>
              <a:rPr kumimoji="0" lang="fa-IR" sz="6600" b="1" i="0" u="none" strike="noStrike" kern="1200" cap="all"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uLnTx/>
                <a:uFillTx/>
                <a:latin typeface="+mj-lt"/>
                <a:ea typeface="+mj-ea"/>
                <a:cs typeface="B Ferdosi" pitchFamily="2" charset="-78"/>
              </a:rPr>
            </a:br>
            <a:r>
              <a:rPr kumimoji="0" lang="fa-IR" sz="6600" b="1" i="0" u="none" strike="noStrike" kern="1200" cap="all"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uLnTx/>
                <a:uFillTx/>
                <a:latin typeface="+mj-lt"/>
                <a:ea typeface="+mj-ea"/>
                <a:cs typeface="B Ferdosi" pitchFamily="2" charset="-78"/>
              </a:rPr>
              <a:t/>
            </a:r>
            <a:br>
              <a:rPr kumimoji="0" lang="fa-IR" sz="6600" b="1" i="0" u="none" strike="noStrike" kern="1200" cap="all"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uLnTx/>
                <a:uFillTx/>
                <a:latin typeface="+mj-lt"/>
                <a:ea typeface="+mj-ea"/>
                <a:cs typeface="B Ferdosi" pitchFamily="2" charset="-78"/>
              </a:rPr>
            </a:br>
            <a:r>
              <a:rPr kumimoji="0" lang="fa-IR" sz="6600" b="1" i="0" u="none" strike="noStrike" kern="1200" cap="all"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uLnTx/>
                <a:uFillTx/>
                <a:latin typeface="+mj-lt"/>
                <a:ea typeface="+mj-ea"/>
                <a:cs typeface="B Ferdosi" pitchFamily="2" charset="-78"/>
              </a:rPr>
              <a:t/>
            </a:r>
            <a:br>
              <a:rPr kumimoji="0" lang="fa-IR" sz="6600" b="1" i="0" u="none" strike="noStrike" kern="1200" cap="all"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uLnTx/>
                <a:uFillTx/>
                <a:latin typeface="+mj-lt"/>
                <a:ea typeface="+mj-ea"/>
                <a:cs typeface="B Ferdosi" pitchFamily="2" charset="-78"/>
              </a:rPr>
            </a:br>
            <a:r>
              <a:rPr kumimoji="0" lang="en-US" sz="6600" b="1" i="0" u="none" strike="noStrike" kern="1200" cap="all"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uLnTx/>
                <a:uFillTx/>
                <a:latin typeface="+mj-lt"/>
                <a:ea typeface="+mj-ea"/>
                <a:cs typeface="B Ferdosi" pitchFamily="2" charset="-78"/>
              </a:rPr>
              <a:t> </a:t>
            </a:r>
            <a:r>
              <a:rPr kumimoji="0" lang="fa-IR" sz="6600" b="1" i="0" u="none" strike="noStrike" kern="1200" cap="all"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uLnTx/>
                <a:uFillTx/>
                <a:latin typeface="+mj-lt"/>
                <a:ea typeface="+mj-ea"/>
                <a:cs typeface="B Ferdosi" pitchFamily="2" charset="-78"/>
              </a:rPr>
              <a:t>و  همکاران  ارجمند </a:t>
            </a:r>
            <a:endParaRPr kumimoji="0" lang="en-US" sz="6600" b="1" i="0" u="none" strike="noStrike" kern="1200" cap="all"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uLnTx/>
              <a:uFillTx/>
              <a:latin typeface="+mj-lt"/>
              <a:ea typeface="+mj-ea"/>
              <a:cs typeface="B Ferdosi"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0" y="1447800"/>
            <a:ext cx="4191000" cy="1828800"/>
          </a:xfrm>
        </p:spPr>
        <p:txBody>
          <a:bodyPr>
            <a:normAutofit fontScale="90000"/>
          </a:bodyPr>
          <a:lstStyle/>
          <a:p>
            <a:pPr algn="r"/>
            <a:r>
              <a:rPr lang="fa-IR" sz="6600" b="1" dirty="0" smtClean="0">
                <a:solidFill>
                  <a:srgbClr val="C00000"/>
                </a:solidFill>
                <a:effectLst>
                  <a:outerShdw blurRad="38100" dist="38100" dir="2700000" algn="tl">
                    <a:srgbClr val="000000">
                      <a:alpha val="43137"/>
                    </a:srgbClr>
                  </a:outerShdw>
                </a:effectLst>
                <a:latin typeface="Times New Roman" pitchFamily="18" charset="0"/>
                <a:cs typeface="B Titr" pitchFamily="2" charset="-78"/>
              </a:rPr>
              <a:t>مروری بر متون</a:t>
            </a:r>
            <a:endParaRPr lang="en-US" sz="4400" b="1" dirty="0">
              <a:solidFill>
                <a:srgbClr val="C00000"/>
              </a:solidFill>
              <a:effectLst>
                <a:outerShdw blurRad="38100" dist="38100" dir="2700000" algn="tl">
                  <a:srgbClr val="000000">
                    <a:alpha val="43137"/>
                  </a:srgbClr>
                </a:outerShdw>
              </a:effectLst>
              <a:latin typeface="Times New Roman" pitchFamily="18" charset="0"/>
              <a:cs typeface="B Titr" pitchFamily="2" charset="-78"/>
            </a:endParaRPr>
          </a:p>
        </p:txBody>
      </p:sp>
    </p:spTree>
    <p:extLst>
      <p:ext uri="{BB962C8B-B14F-4D97-AF65-F5344CB8AC3E}">
        <p14:creationId xmlns="" xmlns:p14="http://schemas.microsoft.com/office/powerpoint/2010/main" val="1983177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143001" y="228600"/>
          <a:ext cx="7543799" cy="6324600"/>
        </p:xfrm>
        <a:graphic>
          <a:graphicData uri="http://schemas.openxmlformats.org/drawingml/2006/table">
            <a:tbl>
              <a:tblPr>
                <a:tableStyleId>{1FECB4D8-DB02-4DC6-A0A2-4F2EBAE1DC90}</a:tableStyleId>
              </a:tblPr>
              <a:tblGrid>
                <a:gridCol w="2590799"/>
                <a:gridCol w="1447800"/>
                <a:gridCol w="457200"/>
                <a:gridCol w="457200"/>
                <a:gridCol w="228600"/>
                <a:gridCol w="762000"/>
                <a:gridCol w="1353570"/>
                <a:gridCol w="246630"/>
              </a:tblGrid>
              <a:tr h="421640">
                <a:tc>
                  <a:txBody>
                    <a:bodyPr/>
                    <a:lstStyle/>
                    <a:p>
                      <a:pPr marL="0" marR="0" algn="ctr" rtl="1">
                        <a:lnSpc>
                          <a:spcPct val="115000"/>
                        </a:lnSpc>
                        <a:spcBef>
                          <a:spcPts val="0"/>
                        </a:spcBef>
                        <a:spcAft>
                          <a:spcPts val="0"/>
                        </a:spcAft>
                      </a:pPr>
                      <a:r>
                        <a:rPr lang="ar-SA" sz="1200" b="1" dirty="0">
                          <a:cs typeface="B Koodak" pitchFamily="2" charset="-78"/>
                        </a:rPr>
                        <a:t>نتايج</a:t>
                      </a:r>
                      <a:endParaRPr lang="en-US" sz="2000" b="1" dirty="0">
                        <a:latin typeface="Calibri"/>
                        <a:ea typeface="Calibri"/>
                        <a:cs typeface="B Koodak" pitchFamily="2" charset="-78"/>
                      </a:endParaRPr>
                    </a:p>
                  </a:txBody>
                  <a:tcPr marL="68580" marR="68580" marT="0" marB="0" anchor="ctr">
                    <a:solidFill>
                      <a:schemeClr val="accent2">
                        <a:lumMod val="20000"/>
                        <a:lumOff val="80000"/>
                      </a:schemeClr>
                    </a:solidFill>
                  </a:tcPr>
                </a:tc>
                <a:tc>
                  <a:txBody>
                    <a:bodyPr/>
                    <a:lstStyle/>
                    <a:p>
                      <a:pPr marL="0" marR="0" algn="ctr" rtl="1">
                        <a:lnSpc>
                          <a:spcPct val="115000"/>
                        </a:lnSpc>
                        <a:spcBef>
                          <a:spcPts val="0"/>
                        </a:spcBef>
                        <a:spcAft>
                          <a:spcPts val="0"/>
                        </a:spcAft>
                      </a:pPr>
                      <a:r>
                        <a:rPr lang="ar-SA" sz="1200" b="1" dirty="0">
                          <a:cs typeface="B Koodak" pitchFamily="2" charset="-78"/>
                        </a:rPr>
                        <a:t>محدودیت</a:t>
                      </a:r>
                      <a:endParaRPr lang="en-US" sz="2000" b="1" dirty="0">
                        <a:latin typeface="Calibri"/>
                        <a:ea typeface="Calibri"/>
                        <a:cs typeface="B Koodak" pitchFamily="2" charset="-78"/>
                      </a:endParaRPr>
                    </a:p>
                  </a:txBody>
                  <a:tcPr marL="68580" marR="68580" marT="0" marB="0" anchor="ctr">
                    <a:solidFill>
                      <a:schemeClr val="accent2">
                        <a:lumMod val="20000"/>
                        <a:lumOff val="80000"/>
                      </a:schemeClr>
                    </a:solidFill>
                  </a:tcPr>
                </a:tc>
                <a:tc gridSpan="2">
                  <a:txBody>
                    <a:bodyPr/>
                    <a:lstStyle/>
                    <a:p>
                      <a:pPr marL="0" marR="0" algn="r" rtl="1">
                        <a:lnSpc>
                          <a:spcPct val="115000"/>
                        </a:lnSpc>
                        <a:spcBef>
                          <a:spcPts val="0"/>
                        </a:spcBef>
                        <a:spcAft>
                          <a:spcPts val="0"/>
                        </a:spcAft>
                      </a:pPr>
                      <a:r>
                        <a:rPr lang="ar-SA" sz="1100" b="1" dirty="0">
                          <a:cs typeface="B Koodak" pitchFamily="2" charset="-78"/>
                        </a:rPr>
                        <a:t>حجم و جمعیت مطالعه</a:t>
                      </a:r>
                      <a:endParaRPr lang="en-US" sz="1800" b="1" dirty="0">
                        <a:latin typeface="Calibri"/>
                        <a:ea typeface="Calibri"/>
                        <a:cs typeface="B Koodak" pitchFamily="2" charset="-78"/>
                      </a:endParaRPr>
                    </a:p>
                  </a:txBody>
                  <a:tcPr marL="68580" marR="68580" marT="0" marB="0" anchor="ctr">
                    <a:solidFill>
                      <a:schemeClr val="accent2">
                        <a:lumMod val="20000"/>
                        <a:lumOff val="80000"/>
                      </a:schemeClr>
                    </a:solidFill>
                  </a:tcPr>
                </a:tc>
                <a:tc hMerge="1">
                  <a:txBody>
                    <a:bodyPr/>
                    <a:lstStyle/>
                    <a:p>
                      <a:pPr marL="0" marR="0" algn="r" rtl="1">
                        <a:lnSpc>
                          <a:spcPct val="115000"/>
                        </a:lnSpc>
                        <a:spcBef>
                          <a:spcPts val="0"/>
                        </a:spcBef>
                        <a:spcAft>
                          <a:spcPts val="0"/>
                        </a:spcAft>
                      </a:pPr>
                      <a:endParaRPr lang="en-US" sz="1800" b="1" dirty="0">
                        <a:latin typeface="Calibri"/>
                        <a:ea typeface="Calibri"/>
                        <a:cs typeface="B Koodak" pitchFamily="2" charset="-78"/>
                      </a:endParaRPr>
                    </a:p>
                  </a:txBody>
                  <a:tcPr marL="68580" marR="68580" marT="0" marB="0" anchor="ctr">
                    <a:solidFill>
                      <a:schemeClr val="accent2">
                        <a:lumMod val="20000"/>
                        <a:lumOff val="80000"/>
                      </a:schemeClr>
                    </a:solidFill>
                  </a:tcPr>
                </a:tc>
                <a:tc gridSpan="2">
                  <a:txBody>
                    <a:bodyPr/>
                    <a:lstStyle/>
                    <a:p>
                      <a:pPr marL="0" marR="0" algn="ctr" rtl="1">
                        <a:lnSpc>
                          <a:spcPct val="115000"/>
                        </a:lnSpc>
                        <a:spcBef>
                          <a:spcPts val="0"/>
                        </a:spcBef>
                        <a:spcAft>
                          <a:spcPts val="0"/>
                        </a:spcAft>
                      </a:pPr>
                      <a:r>
                        <a:rPr lang="ar-SA" sz="1100" b="1" dirty="0">
                          <a:cs typeface="B Koodak" pitchFamily="2" charset="-78"/>
                        </a:rPr>
                        <a:t>سال و محل طراحی مطالعه</a:t>
                      </a:r>
                      <a:endParaRPr lang="en-US" sz="1800" b="1" dirty="0">
                        <a:latin typeface="Calibri"/>
                        <a:ea typeface="Calibri"/>
                        <a:cs typeface="B Koodak" pitchFamily="2" charset="-78"/>
                      </a:endParaRPr>
                    </a:p>
                  </a:txBody>
                  <a:tcPr marL="68580" marR="68580" marT="0" marB="0" anchor="ctr">
                    <a:solidFill>
                      <a:schemeClr val="accent2">
                        <a:lumMod val="20000"/>
                        <a:lumOff val="80000"/>
                      </a:schemeClr>
                    </a:solidFill>
                  </a:tcPr>
                </a:tc>
                <a:tc hMerge="1">
                  <a:txBody>
                    <a:bodyPr/>
                    <a:lstStyle/>
                    <a:p>
                      <a:pPr marL="0" marR="0" algn="ctr" rtl="1">
                        <a:lnSpc>
                          <a:spcPct val="115000"/>
                        </a:lnSpc>
                        <a:spcBef>
                          <a:spcPts val="0"/>
                        </a:spcBef>
                        <a:spcAft>
                          <a:spcPts val="0"/>
                        </a:spcAft>
                      </a:pPr>
                      <a:endParaRPr lang="en-US" sz="1800" b="1" dirty="0">
                        <a:latin typeface="Calibri"/>
                        <a:ea typeface="Calibri"/>
                        <a:cs typeface="B Koodak" pitchFamily="2" charset="-78"/>
                      </a:endParaRPr>
                    </a:p>
                  </a:txBody>
                  <a:tcPr marL="68580" marR="68580" marT="0" marB="0" anchor="ctr">
                    <a:solidFill>
                      <a:schemeClr val="accent2">
                        <a:lumMod val="20000"/>
                        <a:lumOff val="80000"/>
                      </a:schemeClr>
                    </a:solidFill>
                  </a:tcPr>
                </a:tc>
                <a:tc>
                  <a:txBody>
                    <a:bodyPr/>
                    <a:lstStyle/>
                    <a:p>
                      <a:pPr marL="0" marR="0" algn="ctr" rtl="1">
                        <a:lnSpc>
                          <a:spcPct val="115000"/>
                        </a:lnSpc>
                        <a:spcBef>
                          <a:spcPts val="0"/>
                        </a:spcBef>
                        <a:spcAft>
                          <a:spcPts val="0"/>
                        </a:spcAft>
                      </a:pPr>
                      <a:r>
                        <a:rPr lang="ar-SA" sz="1200" b="1" dirty="0">
                          <a:cs typeface="B Koodak" pitchFamily="2" charset="-78"/>
                        </a:rPr>
                        <a:t>عنوان مقاله</a:t>
                      </a:r>
                      <a:endParaRPr lang="en-US" sz="2000" b="1" dirty="0">
                        <a:latin typeface="Calibri"/>
                        <a:ea typeface="Calibri"/>
                        <a:cs typeface="B Koodak" pitchFamily="2" charset="-78"/>
                      </a:endParaRPr>
                    </a:p>
                  </a:txBody>
                  <a:tcPr marL="68580" marR="68580" marT="0" marB="0" anchor="ctr">
                    <a:solidFill>
                      <a:schemeClr val="accent2">
                        <a:lumMod val="20000"/>
                        <a:lumOff val="80000"/>
                      </a:schemeClr>
                    </a:solidFill>
                  </a:tcPr>
                </a:tc>
                <a:tc>
                  <a:txBody>
                    <a:bodyPr/>
                    <a:lstStyle/>
                    <a:p>
                      <a:pPr marL="0" marR="0" algn="justLow">
                        <a:lnSpc>
                          <a:spcPct val="115000"/>
                        </a:lnSpc>
                        <a:spcBef>
                          <a:spcPts val="0"/>
                        </a:spcBef>
                        <a:spcAft>
                          <a:spcPts val="0"/>
                        </a:spcAft>
                      </a:pPr>
                      <a:endParaRPr lang="en-US" sz="1100" dirty="0">
                        <a:latin typeface="Calibri"/>
                        <a:ea typeface="Calibri"/>
                        <a:cs typeface="B Koodak" pitchFamily="2" charset="-78"/>
                      </a:endParaRPr>
                    </a:p>
                  </a:txBody>
                  <a:tcPr marL="68580" marR="68580" marT="0" marB="0" anchor="ctr">
                    <a:solidFill>
                      <a:schemeClr val="accent2">
                        <a:lumMod val="20000"/>
                        <a:lumOff val="80000"/>
                      </a:schemeClr>
                    </a:solidFill>
                  </a:tcPr>
                </a:tc>
              </a:tr>
              <a:tr h="2108200">
                <a:tc>
                  <a:txBody>
                    <a:bodyPr/>
                    <a:lstStyle/>
                    <a:p>
                      <a:pPr marL="0" marR="0" algn="justLow" rtl="1">
                        <a:lnSpc>
                          <a:spcPct val="115000"/>
                        </a:lnSpc>
                        <a:spcBef>
                          <a:spcPts val="600"/>
                        </a:spcBef>
                        <a:spcAft>
                          <a:spcPts val="600"/>
                        </a:spcAft>
                      </a:pPr>
                      <a:r>
                        <a:rPr lang="fa-IR" sz="1000" dirty="0">
                          <a:cs typeface="B Koodak" pitchFamily="2" charset="-78"/>
                        </a:rPr>
                        <a:t>ون هاترن و همکارانش در این مطالعه به بررسی نقش لیپید ها و ایجاد خطر مرگ در جمعیت افراد دیابتی تیپ 2 بالاتراز 60 سال پرداخته است. این مطالعه به صورت آینده نگر و بعد از 10 سال یگیری انجام شده است. و از انالیز کاکس برای بررسی ارتباط استفاده کرده است. نتایج این مطالعه نشان داد که </a:t>
                      </a:r>
                      <a:r>
                        <a:rPr lang="en-US" sz="1000" dirty="0">
                          <a:cs typeface="B Koodak" pitchFamily="2" charset="-78"/>
                        </a:rPr>
                        <a:t>LDL</a:t>
                      </a:r>
                      <a:r>
                        <a:rPr lang="fa-IR" sz="1000" dirty="0">
                          <a:cs typeface="B Koodak" pitchFamily="2" charset="-78"/>
                        </a:rPr>
                        <a:t> کلسترول و نسبت کلسترول توتال به</a:t>
                      </a:r>
                      <a:r>
                        <a:rPr lang="en-US" sz="1000" dirty="0">
                          <a:cs typeface="B Koodak" pitchFamily="2" charset="-78"/>
                        </a:rPr>
                        <a:t>HDL </a:t>
                      </a:r>
                      <a:r>
                        <a:rPr lang="fa-IR" sz="1000" dirty="0">
                          <a:cs typeface="B Koodak" pitchFamily="2" charset="-78"/>
                        </a:rPr>
                        <a:t> کلسترول با مرگ به تمامی علل و مرگ ناشی از بیماریهای قلبی و عروقی در گروه سنی کمتر از 75 سال رابطه مثبت دارد، برخلاف این به جز سطح </a:t>
                      </a:r>
                      <a:r>
                        <a:rPr lang="en-US" sz="1000" dirty="0">
                          <a:cs typeface="B Koodak" pitchFamily="2" charset="-78"/>
                        </a:rPr>
                        <a:t>TG</a:t>
                      </a:r>
                      <a:r>
                        <a:rPr lang="fa-IR" sz="1000" dirty="0">
                          <a:cs typeface="B Koodak" pitchFamily="2" charset="-78"/>
                        </a:rPr>
                        <a:t> ، هیچیک از پروفایل های لیپید به تمامی علل مرگ در گروه سن بالای 75 سال رابطه ندارد. (19). </a:t>
                      </a:r>
                      <a:endParaRPr lang="en-US" sz="1400" dirty="0">
                        <a:latin typeface="Calibri"/>
                        <a:ea typeface="Calibri"/>
                        <a:cs typeface="B Koodak" pitchFamily="2" charset="-78"/>
                      </a:endParaRPr>
                    </a:p>
                  </a:txBody>
                  <a:tcPr marL="68580" marR="68580" marT="0" marB="0" anchor="ctr"/>
                </a:tc>
                <a:tc gridSpan="2">
                  <a:txBody>
                    <a:bodyPr/>
                    <a:lstStyle/>
                    <a:p>
                      <a:pPr marL="0" marR="0" algn="justLow" rtl="1">
                        <a:lnSpc>
                          <a:spcPct val="115000"/>
                        </a:lnSpc>
                        <a:spcBef>
                          <a:spcPts val="0"/>
                        </a:spcBef>
                        <a:spcAft>
                          <a:spcPts val="0"/>
                        </a:spcAft>
                      </a:pPr>
                      <a:r>
                        <a:rPr lang="ar-SA" sz="1000" dirty="0">
                          <a:cs typeface="B Koodak" pitchFamily="2" charset="-78"/>
                        </a:rPr>
                        <a:t>اولین محدودیتی که در مطالعه ذکر شده است این است که مطالعه یک مطالعه مشاهده ای است و بنابراین در مورد علیت نمی توان صحبت کرد و دومین محدودیت ذکر شده در مطالعه این است که مقدار خون ناشتای افراد در طی سالهای اول مطالعه اندازه گیری نشده است</a:t>
                      </a:r>
                      <a:r>
                        <a:rPr lang="en-US" sz="1000" dirty="0">
                          <a:cs typeface="B Koodak" pitchFamily="2" charset="-78"/>
                        </a:rPr>
                        <a:t>.</a:t>
                      </a:r>
                      <a:endParaRPr lang="en-US" sz="1400" dirty="0">
                        <a:latin typeface="Calibri"/>
                        <a:ea typeface="Calibri"/>
                        <a:cs typeface="B Koodak" pitchFamily="2" charset="-78"/>
                      </a:endParaRPr>
                    </a:p>
                  </a:txBody>
                  <a:tcPr marL="68580" marR="68580" marT="0" marB="0" anchor="ctr"/>
                </a:tc>
                <a:tc hMerge="1">
                  <a:txBody>
                    <a:bodyPr/>
                    <a:lstStyle/>
                    <a:p>
                      <a:endParaRPr lang="en-US"/>
                    </a:p>
                  </a:txBody>
                  <a:tcPr/>
                </a:tc>
                <a:tc gridSpan="2">
                  <a:txBody>
                    <a:bodyPr/>
                    <a:lstStyle/>
                    <a:p>
                      <a:pPr marL="0" marR="0" algn="l" rtl="1">
                        <a:lnSpc>
                          <a:spcPct val="115000"/>
                        </a:lnSpc>
                        <a:spcBef>
                          <a:spcPts val="0"/>
                        </a:spcBef>
                        <a:spcAft>
                          <a:spcPts val="0"/>
                        </a:spcAft>
                      </a:pPr>
                      <a:r>
                        <a:rPr lang="en-US" sz="1000" kern="1200" dirty="0" smtClean="0">
                          <a:cs typeface="B Koodak" pitchFamily="2" charset="-78"/>
                        </a:rPr>
                        <a:t>N=881</a:t>
                      </a:r>
                      <a:endParaRPr lang="fa-IR" sz="1000" kern="1200" dirty="0" smtClean="0">
                        <a:cs typeface="B Koodak" pitchFamily="2" charset="-78"/>
                      </a:endParaRPr>
                    </a:p>
                    <a:p>
                      <a:pPr marL="0" marR="0" algn="l" rtl="1">
                        <a:lnSpc>
                          <a:spcPct val="115000"/>
                        </a:lnSpc>
                        <a:spcBef>
                          <a:spcPts val="0"/>
                        </a:spcBef>
                        <a:spcAft>
                          <a:spcPts val="0"/>
                        </a:spcAft>
                      </a:pPr>
                      <a:endParaRPr lang="en-US" sz="1400" dirty="0">
                        <a:cs typeface="B Koodak" pitchFamily="2" charset="-78"/>
                      </a:endParaRPr>
                    </a:p>
                    <a:p>
                      <a:pPr marL="0" marR="0" algn="l" rtl="1">
                        <a:lnSpc>
                          <a:spcPct val="115000"/>
                        </a:lnSpc>
                        <a:spcBef>
                          <a:spcPts val="0"/>
                        </a:spcBef>
                        <a:spcAft>
                          <a:spcPts val="0"/>
                        </a:spcAft>
                      </a:pPr>
                      <a:r>
                        <a:rPr lang="fa-IR" sz="1000" kern="1200" dirty="0">
                          <a:cs typeface="B Koodak" pitchFamily="2" charset="-78"/>
                        </a:rPr>
                        <a:t>به دو گروه :</a:t>
                      </a:r>
                      <a:endParaRPr lang="en-US" sz="1400" dirty="0">
                        <a:cs typeface="B Koodak" pitchFamily="2" charset="-78"/>
                      </a:endParaRPr>
                    </a:p>
                    <a:p>
                      <a:pPr marL="0" marR="0" algn="l" rtl="1">
                        <a:lnSpc>
                          <a:spcPct val="115000"/>
                        </a:lnSpc>
                        <a:spcBef>
                          <a:spcPts val="0"/>
                        </a:spcBef>
                        <a:spcAft>
                          <a:spcPts val="0"/>
                        </a:spcAft>
                      </a:pPr>
                      <a:r>
                        <a:rPr lang="en-US" sz="1000" kern="1200" dirty="0">
                          <a:cs typeface="B Koodak" pitchFamily="2" charset="-78"/>
                        </a:rPr>
                        <a:t>Low </a:t>
                      </a:r>
                      <a:r>
                        <a:rPr lang="en-US" sz="1000" kern="1200" dirty="0" smtClean="0">
                          <a:cs typeface="B Koodak" pitchFamily="2" charset="-78"/>
                        </a:rPr>
                        <a:t>age</a:t>
                      </a:r>
                    </a:p>
                    <a:p>
                      <a:pPr marL="0" marR="0" algn="l" rtl="1">
                        <a:lnSpc>
                          <a:spcPct val="115000"/>
                        </a:lnSpc>
                        <a:spcBef>
                          <a:spcPts val="0"/>
                        </a:spcBef>
                        <a:spcAft>
                          <a:spcPts val="0"/>
                        </a:spcAft>
                      </a:pPr>
                      <a:r>
                        <a:rPr lang="en-US" sz="1000" kern="1200" dirty="0" smtClean="0">
                          <a:cs typeface="B Koodak" pitchFamily="2" charset="-78"/>
                        </a:rPr>
                        <a:t>(60-75)</a:t>
                      </a:r>
                      <a:endParaRPr lang="en-US" sz="1400" dirty="0">
                        <a:cs typeface="B Koodak" pitchFamily="2" charset="-78"/>
                      </a:endParaRPr>
                    </a:p>
                    <a:p>
                      <a:pPr marL="0" marR="0" algn="l" rtl="1">
                        <a:lnSpc>
                          <a:spcPct val="115000"/>
                        </a:lnSpc>
                        <a:spcBef>
                          <a:spcPts val="0"/>
                        </a:spcBef>
                        <a:spcAft>
                          <a:spcPts val="0"/>
                        </a:spcAft>
                      </a:pPr>
                      <a:r>
                        <a:rPr lang="en-US" sz="1000" kern="1200" dirty="0">
                          <a:cs typeface="B Koodak" pitchFamily="2" charset="-78"/>
                        </a:rPr>
                        <a:t>High age group</a:t>
                      </a:r>
                      <a:endParaRPr lang="en-US" sz="1400" dirty="0">
                        <a:cs typeface="B Koodak" pitchFamily="2" charset="-78"/>
                      </a:endParaRPr>
                    </a:p>
                    <a:p>
                      <a:pPr marL="0" marR="0" algn="l" rtl="1">
                        <a:lnSpc>
                          <a:spcPct val="115000"/>
                        </a:lnSpc>
                        <a:spcBef>
                          <a:spcPts val="0"/>
                        </a:spcBef>
                        <a:spcAft>
                          <a:spcPts val="0"/>
                        </a:spcAft>
                      </a:pPr>
                      <a:r>
                        <a:rPr lang="en-US" sz="1000" kern="1200" dirty="0">
                          <a:cs typeface="B Koodak" pitchFamily="2" charset="-78"/>
                        </a:rPr>
                        <a:t>Older than75)</a:t>
                      </a:r>
                      <a:r>
                        <a:rPr lang="fa-IR" sz="1000" kern="1200" dirty="0">
                          <a:cs typeface="B Koodak" pitchFamily="2" charset="-78"/>
                        </a:rPr>
                        <a:t>) </a:t>
                      </a:r>
                      <a:endParaRPr lang="en-US" sz="1400" dirty="0">
                        <a:latin typeface="Calibri"/>
                        <a:ea typeface="Times New Roman"/>
                        <a:cs typeface="B Koodak" pitchFamily="2" charset="-78"/>
                      </a:endParaRPr>
                    </a:p>
                  </a:txBody>
                  <a:tcPr marL="68580" marR="68580" marT="0" marB="0" anchor="ctr"/>
                </a:tc>
                <a:tc hMerge="1">
                  <a:txBody>
                    <a:bodyPr/>
                    <a:lstStyle/>
                    <a:p>
                      <a:pPr marL="0" marR="0" algn="l" rtl="1">
                        <a:lnSpc>
                          <a:spcPct val="115000"/>
                        </a:lnSpc>
                        <a:spcBef>
                          <a:spcPts val="0"/>
                        </a:spcBef>
                        <a:spcAft>
                          <a:spcPts val="0"/>
                        </a:spcAft>
                      </a:pPr>
                      <a:endParaRPr lang="en-US" sz="1400" dirty="0">
                        <a:latin typeface="Calibri"/>
                        <a:ea typeface="Times New Roman"/>
                        <a:cs typeface="B Koodak" pitchFamily="2" charset="-78"/>
                      </a:endParaRPr>
                    </a:p>
                  </a:txBody>
                  <a:tcPr/>
                </a:tc>
                <a:tc>
                  <a:txBody>
                    <a:bodyPr/>
                    <a:lstStyle/>
                    <a:p>
                      <a:pPr marL="0" marR="0" algn="l" rtl="1">
                        <a:lnSpc>
                          <a:spcPct val="115000"/>
                        </a:lnSpc>
                        <a:spcBef>
                          <a:spcPts val="0"/>
                        </a:spcBef>
                        <a:spcAft>
                          <a:spcPts val="0"/>
                        </a:spcAft>
                      </a:pPr>
                      <a:r>
                        <a:rPr lang="en-US" sz="1000" kern="1200" dirty="0">
                          <a:cs typeface="B Koodak" pitchFamily="2" charset="-78"/>
                        </a:rPr>
                        <a:t>1998-2009 </a:t>
                      </a:r>
                      <a:endParaRPr lang="en-US" sz="1400" dirty="0">
                        <a:cs typeface="B Koodak" pitchFamily="2" charset="-78"/>
                      </a:endParaRPr>
                    </a:p>
                    <a:p>
                      <a:pPr marL="0" marR="0" algn="l" rtl="1">
                        <a:lnSpc>
                          <a:spcPct val="115000"/>
                        </a:lnSpc>
                        <a:spcBef>
                          <a:spcPts val="0"/>
                        </a:spcBef>
                        <a:spcAft>
                          <a:spcPts val="0"/>
                        </a:spcAft>
                      </a:pPr>
                      <a:r>
                        <a:rPr lang="fa-IR" sz="1000" kern="1200" dirty="0">
                          <a:cs typeface="B Koodak" pitchFamily="2" charset="-78"/>
                        </a:rPr>
                        <a:t>هلند</a:t>
                      </a:r>
                      <a:r>
                        <a:rPr lang="ar-SA" sz="1000" kern="1200" dirty="0">
                          <a:cs typeface="B Koodak" pitchFamily="2" charset="-78"/>
                        </a:rPr>
                        <a:t>  </a:t>
                      </a:r>
                      <a:endParaRPr lang="en-US" sz="1400" dirty="0">
                        <a:cs typeface="B Koodak" pitchFamily="2" charset="-78"/>
                      </a:endParaRPr>
                    </a:p>
                    <a:p>
                      <a:pPr marL="0" marR="0" algn="l" rtl="1">
                        <a:lnSpc>
                          <a:spcPct val="115000"/>
                        </a:lnSpc>
                        <a:spcBef>
                          <a:spcPts val="0"/>
                        </a:spcBef>
                        <a:spcAft>
                          <a:spcPts val="0"/>
                        </a:spcAft>
                      </a:pPr>
                      <a:r>
                        <a:rPr lang="en-US" sz="1000" kern="1200" dirty="0">
                          <a:cs typeface="B Koodak" pitchFamily="2" charset="-78"/>
                        </a:rPr>
                        <a:t>Prospective</a:t>
                      </a:r>
                      <a:endParaRPr lang="en-US" sz="1400" dirty="0">
                        <a:cs typeface="B Koodak" pitchFamily="2" charset="-78"/>
                      </a:endParaRPr>
                    </a:p>
                    <a:p>
                      <a:pPr marL="0" marR="0" algn="l" rtl="1">
                        <a:lnSpc>
                          <a:spcPct val="115000"/>
                        </a:lnSpc>
                        <a:spcBef>
                          <a:spcPts val="0"/>
                        </a:spcBef>
                        <a:spcAft>
                          <a:spcPts val="0"/>
                        </a:spcAft>
                      </a:pPr>
                      <a:r>
                        <a:rPr lang="en-US" sz="1000" kern="1200" dirty="0">
                          <a:cs typeface="B Koodak" pitchFamily="2" charset="-78"/>
                        </a:rPr>
                        <a:t>Observational study </a:t>
                      </a:r>
                      <a:endParaRPr lang="en-US" sz="1400" dirty="0">
                        <a:latin typeface="Calibri"/>
                        <a:ea typeface="Times New Roman"/>
                        <a:cs typeface="B Koodak" pitchFamily="2" charset="-78"/>
                      </a:endParaRPr>
                    </a:p>
                  </a:txBody>
                  <a:tcPr marL="68580" marR="68580" marT="0" marB="0" anchor="ctr"/>
                </a:tc>
                <a:tc>
                  <a:txBody>
                    <a:bodyPr/>
                    <a:lstStyle/>
                    <a:p>
                      <a:pPr marL="0" marR="0" algn="l" rtl="1">
                        <a:lnSpc>
                          <a:spcPct val="115000"/>
                        </a:lnSpc>
                        <a:spcBef>
                          <a:spcPts val="0"/>
                        </a:spcBef>
                        <a:spcAft>
                          <a:spcPts val="0"/>
                        </a:spcAft>
                      </a:pPr>
                      <a:r>
                        <a:rPr lang="en-US" sz="1000" dirty="0">
                          <a:cs typeface="B Koodak" pitchFamily="2" charset="-78"/>
                        </a:rPr>
                        <a:t>The Lipid Profile and Mortality Risk in Elderly </a:t>
                      </a:r>
                      <a:r>
                        <a:rPr lang="fa-IR" sz="1000" dirty="0" smtClean="0">
                          <a:cs typeface="B Koodak" pitchFamily="2" charset="-78"/>
                        </a:rPr>
                        <a:t> </a:t>
                      </a:r>
                      <a:r>
                        <a:rPr lang="en-US" sz="1000" dirty="0" smtClean="0">
                          <a:cs typeface="B Koodak" pitchFamily="2" charset="-78"/>
                        </a:rPr>
                        <a:t>Type 2</a:t>
                      </a:r>
                      <a:r>
                        <a:rPr lang="fa-IR" sz="1000" dirty="0" smtClean="0">
                          <a:cs typeface="B Koodak" pitchFamily="2" charset="-78"/>
                        </a:rPr>
                        <a:t> </a:t>
                      </a:r>
                      <a:r>
                        <a:rPr lang="en-US" sz="1000" dirty="0" smtClean="0">
                          <a:cs typeface="B Koodak" pitchFamily="2" charset="-78"/>
                        </a:rPr>
                        <a:t>Diabetic Patients: A Ten-Year Follow-Up Study (ZODIAC-13)</a:t>
                      </a:r>
                      <a:endParaRPr lang="en-US" sz="1400" dirty="0">
                        <a:latin typeface="Calibri"/>
                        <a:ea typeface="Calibri"/>
                        <a:cs typeface="B Koodak" pitchFamily="2" charset="-78"/>
                      </a:endParaRPr>
                    </a:p>
                  </a:txBody>
                  <a:tcPr marL="68580" marR="68580" marT="0" marB="0" anchor="ctr"/>
                </a:tc>
                <a:tc>
                  <a:txBody>
                    <a:bodyPr/>
                    <a:lstStyle/>
                    <a:p>
                      <a:pPr marL="0" marR="0" algn="justLow" rtl="1">
                        <a:lnSpc>
                          <a:spcPct val="115000"/>
                        </a:lnSpc>
                        <a:spcBef>
                          <a:spcPts val="0"/>
                        </a:spcBef>
                        <a:spcAft>
                          <a:spcPts val="0"/>
                        </a:spcAft>
                      </a:pPr>
                      <a:r>
                        <a:rPr lang="ar-SA" sz="1200" dirty="0">
                          <a:effectLst>
                            <a:outerShdw blurRad="38100" dist="38100" dir="2700000" algn="tl">
                              <a:srgbClr val="000000">
                                <a:alpha val="43137"/>
                              </a:srgbClr>
                            </a:outerShdw>
                          </a:effectLst>
                          <a:cs typeface="B Koodak" pitchFamily="2" charset="-78"/>
                        </a:rPr>
                        <a:t>1</a:t>
                      </a:r>
                      <a:endParaRPr lang="en-US" sz="2000" dirty="0">
                        <a:effectLst>
                          <a:outerShdw blurRad="38100" dist="38100" dir="2700000" algn="tl">
                            <a:srgbClr val="000000">
                              <a:alpha val="43137"/>
                            </a:srgbClr>
                          </a:outerShdw>
                        </a:effectLst>
                        <a:latin typeface="Calibri"/>
                        <a:ea typeface="Calibri"/>
                        <a:cs typeface="B Koodak" pitchFamily="2" charset="-78"/>
                      </a:endParaRPr>
                    </a:p>
                  </a:txBody>
                  <a:tcPr marL="68580" marR="68580" marT="0" marB="0" anchor="ctr">
                    <a:solidFill>
                      <a:schemeClr val="bg1"/>
                    </a:solidFill>
                  </a:tcPr>
                </a:tc>
              </a:tr>
              <a:tr h="1686560">
                <a:tc>
                  <a:txBody>
                    <a:bodyPr/>
                    <a:lstStyle/>
                    <a:p>
                      <a:pPr marL="0" marR="0" algn="justLow" rtl="1">
                        <a:lnSpc>
                          <a:spcPct val="115000"/>
                        </a:lnSpc>
                        <a:spcBef>
                          <a:spcPts val="600"/>
                        </a:spcBef>
                        <a:spcAft>
                          <a:spcPts val="600"/>
                        </a:spcAft>
                      </a:pPr>
                      <a:r>
                        <a:rPr lang="fa-IR" sz="1000" kern="1200" dirty="0">
                          <a:cs typeface="B Koodak" pitchFamily="2" charset="-78"/>
                        </a:rPr>
                        <a:t>ویلی و همکارانش در مطالعه ای به برآورد خطرمنتسب جمعیتی فشارخون و دیابت برای بیماریهای قلبی و عروقی پرداختند. این مطالعه یک مطالعه کوهورت بوده است که در منتهتن انجام شده است. در این مطالعه از انالیز کاکس برای براورد نسبت مخاطره استفاده شده است و بعد خطر منتسب جمعیتی محاسبه گردید. نتایج این مطالعه نشان داد که خطر منتسب برای بیماریهای قلبی و عروقی که به  فشارخون و دیابت نسبت داده شده به ترتیب برابر با 24.3 درصد و 12.7درصد می باشد (20). </a:t>
                      </a:r>
                      <a:endParaRPr lang="en-US" sz="1400" dirty="0">
                        <a:latin typeface="Calibri"/>
                        <a:ea typeface="Times New Roman"/>
                        <a:cs typeface="B Koodak" pitchFamily="2" charset="-78"/>
                      </a:endParaRPr>
                    </a:p>
                  </a:txBody>
                  <a:tcPr marL="68580" marR="68580" marT="0" marB="0" anchor="ctr">
                    <a:solidFill>
                      <a:srgbClr val="FFFFCC"/>
                    </a:solidFill>
                  </a:tcPr>
                </a:tc>
                <a:tc gridSpan="2">
                  <a:txBody>
                    <a:bodyPr/>
                    <a:lstStyle/>
                    <a:p>
                      <a:pPr marL="0" marR="0" algn="justLow" rtl="1">
                        <a:lnSpc>
                          <a:spcPct val="115000"/>
                        </a:lnSpc>
                        <a:spcBef>
                          <a:spcPts val="0"/>
                        </a:spcBef>
                        <a:spcAft>
                          <a:spcPts val="0"/>
                        </a:spcAft>
                      </a:pPr>
                      <a:r>
                        <a:rPr lang="fa-IR" sz="1000" dirty="0">
                          <a:cs typeface="B Koodak" pitchFamily="2" charset="-78"/>
                        </a:rPr>
                        <a:t>مافقط روی یک تعداد کمی افراد اسپانیایی این تحقیق را انجام دادیم بنابراین نمی توان ان را به کل جامعه تعمیم داد ودیگر اینکه ما در مورد کنترل سایر عوامل مخدوش کننده مثل فعالیت فیزیکی و....  کاری انجام ندادیم </a:t>
                      </a:r>
                      <a:endParaRPr lang="en-US" sz="1400" dirty="0">
                        <a:latin typeface="Calibri"/>
                        <a:ea typeface="Times New Roman"/>
                        <a:cs typeface="B Koodak" pitchFamily="2" charset="-78"/>
                      </a:endParaRPr>
                    </a:p>
                  </a:txBody>
                  <a:tcPr marL="68580" marR="68580" marT="0" marB="0" anchor="ctr">
                    <a:solidFill>
                      <a:srgbClr val="FFFFCC"/>
                    </a:solidFill>
                  </a:tcPr>
                </a:tc>
                <a:tc hMerge="1">
                  <a:txBody>
                    <a:bodyPr/>
                    <a:lstStyle/>
                    <a:p>
                      <a:endParaRPr lang="en-US"/>
                    </a:p>
                  </a:txBody>
                  <a:tcPr/>
                </a:tc>
                <a:tc gridSpan="2">
                  <a:txBody>
                    <a:bodyPr/>
                    <a:lstStyle/>
                    <a:p>
                      <a:pPr marL="0" marR="0" algn="l" rtl="1">
                        <a:lnSpc>
                          <a:spcPct val="115000"/>
                        </a:lnSpc>
                        <a:spcBef>
                          <a:spcPts val="0"/>
                        </a:spcBef>
                        <a:spcAft>
                          <a:spcPts val="0"/>
                        </a:spcAft>
                      </a:pPr>
                      <a:r>
                        <a:rPr lang="en-US" sz="1000" kern="1200" dirty="0">
                          <a:cs typeface="B Koodak" pitchFamily="2" charset="-78"/>
                        </a:rPr>
                        <a:t>N=3298 </a:t>
                      </a:r>
                      <a:endParaRPr lang="en-US" sz="1400" dirty="0">
                        <a:latin typeface="Calibri"/>
                        <a:ea typeface="Times New Roman"/>
                        <a:cs typeface="B Koodak" pitchFamily="2" charset="-78"/>
                      </a:endParaRPr>
                    </a:p>
                  </a:txBody>
                  <a:tcPr marL="68580" marR="68580" marT="0" marB="0" anchor="ctr">
                    <a:solidFill>
                      <a:srgbClr val="FFFFCC"/>
                    </a:solidFill>
                  </a:tcPr>
                </a:tc>
                <a:tc hMerge="1">
                  <a:txBody>
                    <a:bodyPr/>
                    <a:lstStyle/>
                    <a:p>
                      <a:pPr marL="0" marR="0" algn="l" rtl="1">
                        <a:lnSpc>
                          <a:spcPct val="115000"/>
                        </a:lnSpc>
                        <a:spcBef>
                          <a:spcPts val="0"/>
                        </a:spcBef>
                        <a:spcAft>
                          <a:spcPts val="0"/>
                        </a:spcAft>
                      </a:pPr>
                      <a:endParaRPr lang="en-US" sz="1400" dirty="0">
                        <a:latin typeface="Calibri"/>
                        <a:ea typeface="Times New Roman"/>
                        <a:cs typeface="B Koodak" pitchFamily="2" charset="-78"/>
                      </a:endParaRPr>
                    </a:p>
                  </a:txBody>
                  <a:tcPr/>
                </a:tc>
                <a:tc>
                  <a:txBody>
                    <a:bodyPr/>
                    <a:lstStyle/>
                    <a:p>
                      <a:pPr marL="0" marR="0" algn="l" rtl="1">
                        <a:lnSpc>
                          <a:spcPct val="115000"/>
                        </a:lnSpc>
                        <a:spcBef>
                          <a:spcPts val="0"/>
                        </a:spcBef>
                        <a:spcAft>
                          <a:spcPts val="0"/>
                        </a:spcAft>
                      </a:pPr>
                      <a:r>
                        <a:rPr lang="en-US" sz="1000" kern="1200" dirty="0" smtClean="0">
                          <a:cs typeface="B Koodak" pitchFamily="2" charset="-78"/>
                        </a:rPr>
                        <a:t>1993-2001 </a:t>
                      </a:r>
                      <a:endParaRPr lang="en-US" sz="1400" dirty="0">
                        <a:cs typeface="B Koodak" pitchFamily="2" charset="-78"/>
                      </a:endParaRPr>
                    </a:p>
                    <a:p>
                      <a:pPr marL="0" marR="0" algn="l" rtl="1">
                        <a:lnSpc>
                          <a:spcPct val="115000"/>
                        </a:lnSpc>
                        <a:spcBef>
                          <a:spcPts val="0"/>
                        </a:spcBef>
                        <a:spcAft>
                          <a:spcPts val="0"/>
                        </a:spcAft>
                      </a:pPr>
                      <a:r>
                        <a:rPr lang="en-US" sz="1000" kern="1200" dirty="0">
                          <a:cs typeface="B Koodak" pitchFamily="2" charset="-78"/>
                        </a:rPr>
                        <a:t>Northern </a:t>
                      </a:r>
                      <a:r>
                        <a:rPr lang="en-US" sz="1000" kern="1200" dirty="0" err="1">
                          <a:cs typeface="B Koodak" pitchFamily="2" charset="-78"/>
                        </a:rPr>
                        <a:t>manhattan</a:t>
                      </a:r>
                      <a:r>
                        <a:rPr lang="en-US" sz="1000" kern="1200" dirty="0">
                          <a:cs typeface="B Koodak" pitchFamily="2" charset="-78"/>
                        </a:rPr>
                        <a:t> </a:t>
                      </a:r>
                      <a:endParaRPr lang="en-US" sz="1400" dirty="0">
                        <a:cs typeface="B Koodak" pitchFamily="2" charset="-78"/>
                      </a:endParaRPr>
                    </a:p>
                    <a:p>
                      <a:pPr marL="0" marR="0" algn="l" rtl="1">
                        <a:lnSpc>
                          <a:spcPct val="115000"/>
                        </a:lnSpc>
                        <a:spcBef>
                          <a:spcPts val="0"/>
                        </a:spcBef>
                        <a:spcAft>
                          <a:spcPts val="0"/>
                        </a:spcAft>
                      </a:pPr>
                      <a:r>
                        <a:rPr lang="en-US" sz="1000" kern="1200" dirty="0">
                          <a:cs typeface="B Koodak" pitchFamily="2" charset="-78"/>
                        </a:rPr>
                        <a:t>Prospective cohort study </a:t>
                      </a:r>
                      <a:endParaRPr lang="en-US" sz="1400" dirty="0">
                        <a:latin typeface="Calibri"/>
                        <a:ea typeface="Times New Roman"/>
                        <a:cs typeface="B Koodak" pitchFamily="2" charset="-78"/>
                      </a:endParaRPr>
                    </a:p>
                  </a:txBody>
                  <a:tcPr marL="68580" marR="68580" marT="0" marB="0" anchor="ctr">
                    <a:solidFill>
                      <a:srgbClr val="FFFFCC"/>
                    </a:solidFill>
                  </a:tcPr>
                </a:tc>
                <a:tc>
                  <a:txBody>
                    <a:bodyPr/>
                    <a:lstStyle/>
                    <a:p>
                      <a:pPr marL="0" marR="0" algn="l" rtl="1">
                        <a:lnSpc>
                          <a:spcPct val="115000"/>
                        </a:lnSpc>
                        <a:spcBef>
                          <a:spcPts val="0"/>
                        </a:spcBef>
                        <a:spcAft>
                          <a:spcPts val="0"/>
                        </a:spcAft>
                      </a:pPr>
                      <a:r>
                        <a:rPr lang="en-US" sz="1000" dirty="0">
                          <a:cs typeface="B Koodak" pitchFamily="2" charset="-78"/>
                        </a:rPr>
                        <a:t>Population Attributable Risks of Hypertension and Diabetes for Cardiovascular Disease and Stroke in the Northern Manhattan Study</a:t>
                      </a:r>
                      <a:endParaRPr lang="en-US" sz="1400" dirty="0">
                        <a:latin typeface="Calibri"/>
                        <a:ea typeface="Calibri"/>
                        <a:cs typeface="B Koodak" pitchFamily="2" charset="-78"/>
                      </a:endParaRPr>
                    </a:p>
                  </a:txBody>
                  <a:tcPr marL="68580" marR="68580" marT="0" marB="0" anchor="ctr">
                    <a:solidFill>
                      <a:srgbClr val="FFFFCC"/>
                    </a:solidFill>
                  </a:tcPr>
                </a:tc>
                <a:tc>
                  <a:txBody>
                    <a:bodyPr/>
                    <a:lstStyle/>
                    <a:p>
                      <a:pPr marL="0" marR="0" algn="justLow" rtl="1">
                        <a:lnSpc>
                          <a:spcPct val="115000"/>
                        </a:lnSpc>
                        <a:spcBef>
                          <a:spcPts val="0"/>
                        </a:spcBef>
                        <a:spcAft>
                          <a:spcPts val="0"/>
                        </a:spcAft>
                      </a:pPr>
                      <a:r>
                        <a:rPr lang="ar-SA" sz="1200" dirty="0">
                          <a:effectLst>
                            <a:outerShdw blurRad="38100" dist="38100" dir="2700000" algn="tl">
                              <a:srgbClr val="000000">
                                <a:alpha val="43137"/>
                              </a:srgbClr>
                            </a:outerShdw>
                          </a:effectLst>
                          <a:cs typeface="B Koodak" pitchFamily="2" charset="-78"/>
                        </a:rPr>
                        <a:t>2</a:t>
                      </a:r>
                      <a:endParaRPr lang="en-US" sz="2000" dirty="0">
                        <a:effectLst>
                          <a:outerShdw blurRad="38100" dist="38100" dir="2700000" algn="tl">
                            <a:srgbClr val="000000">
                              <a:alpha val="43137"/>
                            </a:srgbClr>
                          </a:outerShdw>
                        </a:effectLst>
                        <a:latin typeface="Calibri"/>
                        <a:ea typeface="Calibri"/>
                        <a:cs typeface="B Koodak" pitchFamily="2" charset="-78"/>
                      </a:endParaRPr>
                    </a:p>
                  </a:txBody>
                  <a:tcPr marL="68580" marR="68580" marT="0" marB="0" anchor="ctr">
                    <a:solidFill>
                      <a:srgbClr val="FFFFCC"/>
                    </a:solidFill>
                  </a:tcPr>
                </a:tc>
              </a:tr>
              <a:tr h="2108200">
                <a:tc>
                  <a:txBody>
                    <a:bodyPr/>
                    <a:lstStyle/>
                    <a:p>
                      <a:pPr marL="0" marR="0" algn="justLow" rtl="1">
                        <a:spcBef>
                          <a:spcPts val="600"/>
                        </a:spcBef>
                        <a:spcAft>
                          <a:spcPts val="600"/>
                        </a:spcAft>
                      </a:pPr>
                      <a:r>
                        <a:rPr lang="fa-IR" sz="1000" kern="1200">
                          <a:cs typeface="B Koodak" pitchFamily="2" charset="-78"/>
                        </a:rPr>
                        <a:t>بار و همکارانش در مطالعه ای ریسک بیماریهای قلبی و عروقی و کل مرگ ها را در افراد دیابتی محاسبه کردند. این مطالعه به صورت یک مطالعه کوهورت با میانگین پیگیری 5.2 سال بر روی 10428 نفر انجام شد. در این مطالعه نسبت مخاطره برای کل مرگ ها برای افراد دیابتی شناخته شده و دیابتی جدید در مقایسه با افراد نرمال به ترتیب 2.3 و 1.3 گزارش شد. دیابت ملیتوس با نسبت مخاطره 2.6 به عنوان یک عامل خطر مستقل برای مرگ های ناشی از بیماریهای قلبی و عروقی بعد از </a:t>
                      </a:r>
                      <a:r>
                        <a:rPr lang="en-US" sz="1000" kern="1200">
                          <a:cs typeface="B Koodak" pitchFamily="2" charset="-78"/>
                        </a:rPr>
                        <a:t>adjustment</a:t>
                      </a:r>
                      <a:r>
                        <a:rPr lang="fa-IR" sz="1000" kern="1200">
                          <a:cs typeface="B Koodak" pitchFamily="2" charset="-78"/>
                        </a:rPr>
                        <a:t> برای سن و جنس و فاکتورهای خطر بیماریهای قلبی و عروقی گزارش گردید (22). </a:t>
                      </a:r>
                      <a:endParaRPr lang="en-US" sz="1400">
                        <a:latin typeface="Calibri"/>
                        <a:ea typeface="Times New Roman"/>
                        <a:cs typeface="B Koodak" pitchFamily="2" charset="-78"/>
                      </a:endParaRPr>
                    </a:p>
                  </a:txBody>
                  <a:tcPr marL="68580" marR="68580" marT="0" marB="0" anchor="ctr"/>
                </a:tc>
                <a:tc gridSpan="2">
                  <a:txBody>
                    <a:bodyPr/>
                    <a:lstStyle/>
                    <a:p>
                      <a:pPr marL="0" marR="0" algn="justLow" rtl="1">
                        <a:lnSpc>
                          <a:spcPct val="115000"/>
                        </a:lnSpc>
                        <a:spcBef>
                          <a:spcPts val="0"/>
                        </a:spcBef>
                        <a:spcAft>
                          <a:spcPts val="0"/>
                        </a:spcAft>
                      </a:pPr>
                      <a:r>
                        <a:rPr lang="fa-IR" sz="1000" dirty="0">
                          <a:cs typeface="B Koodak" pitchFamily="2" charset="-78"/>
                        </a:rPr>
                        <a:t>با توجه به اینکه این مطالعه یک مطالعه مورد شاهدی بوده است لذا با توجه به محدودیت این نوع از مطالعات در خصوص رابطه علیتی نمی توان خیلی صحبت کرد. علاوه براین مقایسه بین پاسخ داده ها و پاسخ نداده در مطالعه نشان از تفاوت زیاد این افراد بوده است که نشان می دهد افراد شرکت کننده در این مطالعه نماینده کل افراد در کشور استرالیا نیستند که می تواند بر روی قدرت ارتباطاتی که در این مطالعه دیده شده است تاثیر گذار باشد.</a:t>
                      </a:r>
                      <a:endParaRPr lang="en-US" sz="1400" dirty="0">
                        <a:latin typeface="Calibri"/>
                        <a:ea typeface="Calibri"/>
                        <a:cs typeface="B Koodak" pitchFamily="2" charset="-78"/>
                      </a:endParaRPr>
                    </a:p>
                  </a:txBody>
                  <a:tcPr marL="68580" marR="68580" marT="0" marB="0" anchor="ctr"/>
                </a:tc>
                <a:tc hMerge="1">
                  <a:txBody>
                    <a:bodyPr/>
                    <a:lstStyle/>
                    <a:p>
                      <a:endParaRPr lang="en-US"/>
                    </a:p>
                  </a:txBody>
                  <a:tcPr/>
                </a:tc>
                <a:tc gridSpan="2">
                  <a:txBody>
                    <a:bodyPr/>
                    <a:lstStyle/>
                    <a:p>
                      <a:pPr marL="0" marR="0" algn="l" rtl="1">
                        <a:spcBef>
                          <a:spcPts val="0"/>
                        </a:spcBef>
                        <a:spcAft>
                          <a:spcPts val="0"/>
                        </a:spcAft>
                      </a:pPr>
                      <a:r>
                        <a:rPr lang="en-US" sz="1000" kern="1200" dirty="0" smtClean="0">
                          <a:cs typeface="B Koodak" pitchFamily="2" charset="-78"/>
                        </a:rPr>
                        <a:t>N=10428</a:t>
                      </a:r>
                      <a:endParaRPr lang="fa-IR" sz="1000" kern="1200" dirty="0" smtClean="0">
                        <a:cs typeface="B Koodak" pitchFamily="2" charset="-78"/>
                      </a:endParaRPr>
                    </a:p>
                    <a:p>
                      <a:pPr marL="0" marR="0" algn="l" rtl="1">
                        <a:spcBef>
                          <a:spcPts val="0"/>
                        </a:spcBef>
                        <a:spcAft>
                          <a:spcPts val="0"/>
                        </a:spcAft>
                      </a:pPr>
                      <a:endParaRPr lang="en-US" sz="1400" dirty="0">
                        <a:cs typeface="B Koodak" pitchFamily="2" charset="-78"/>
                      </a:endParaRPr>
                    </a:p>
                    <a:p>
                      <a:pPr marL="0" marR="0" algn="l" rtl="1">
                        <a:spcBef>
                          <a:spcPts val="0"/>
                        </a:spcBef>
                        <a:spcAft>
                          <a:spcPts val="0"/>
                        </a:spcAft>
                      </a:pPr>
                      <a:r>
                        <a:rPr lang="en-US" sz="1000" kern="1200" dirty="0">
                          <a:cs typeface="B Koodak" pitchFamily="2" charset="-78"/>
                        </a:rPr>
                        <a:t>Median fallow up =5.2y</a:t>
                      </a:r>
                      <a:endParaRPr lang="en-US" sz="1400" dirty="0">
                        <a:cs typeface="B Koodak" pitchFamily="2" charset="-78"/>
                      </a:endParaRPr>
                    </a:p>
                    <a:p>
                      <a:pPr marL="0" marR="0" algn="l" rtl="1">
                        <a:spcBef>
                          <a:spcPts val="0"/>
                        </a:spcBef>
                        <a:spcAft>
                          <a:spcPts val="0"/>
                        </a:spcAft>
                      </a:pPr>
                      <a:r>
                        <a:rPr lang="en-US" sz="1000" kern="1200" dirty="0">
                          <a:cs typeface="B Koodak" pitchFamily="2" charset="-78"/>
                        </a:rPr>
                        <a:t>Age&gt;25y </a:t>
                      </a:r>
                      <a:endParaRPr lang="en-US" sz="1400" dirty="0">
                        <a:latin typeface="Calibri"/>
                        <a:ea typeface="Times New Roman"/>
                        <a:cs typeface="B Koodak" pitchFamily="2" charset="-78"/>
                      </a:endParaRPr>
                    </a:p>
                  </a:txBody>
                  <a:tcPr marL="68580" marR="68580" marT="0" marB="0" anchor="ctr"/>
                </a:tc>
                <a:tc hMerge="1">
                  <a:txBody>
                    <a:bodyPr/>
                    <a:lstStyle/>
                    <a:p>
                      <a:pPr marL="0" marR="0" algn="l" rtl="1">
                        <a:spcBef>
                          <a:spcPts val="0"/>
                        </a:spcBef>
                        <a:spcAft>
                          <a:spcPts val="0"/>
                        </a:spcAft>
                      </a:pPr>
                      <a:endParaRPr lang="en-US" sz="1400">
                        <a:latin typeface="Calibri"/>
                        <a:ea typeface="Times New Roman"/>
                        <a:cs typeface="B Koodak" pitchFamily="2" charset="-78"/>
                      </a:endParaRPr>
                    </a:p>
                  </a:txBody>
                  <a:tcPr/>
                </a:tc>
                <a:tc>
                  <a:txBody>
                    <a:bodyPr/>
                    <a:lstStyle/>
                    <a:p>
                      <a:pPr marL="0" marR="0" algn="l" rtl="1">
                        <a:spcBef>
                          <a:spcPts val="0"/>
                        </a:spcBef>
                        <a:spcAft>
                          <a:spcPts val="0"/>
                        </a:spcAft>
                      </a:pPr>
                      <a:r>
                        <a:rPr lang="en-US" sz="1000" kern="1200">
                          <a:cs typeface="B Koodak" pitchFamily="2" charset="-78"/>
                        </a:rPr>
                        <a:t>1999-2005</a:t>
                      </a:r>
                      <a:endParaRPr lang="en-US" sz="1400">
                        <a:cs typeface="B Koodak" pitchFamily="2" charset="-78"/>
                      </a:endParaRPr>
                    </a:p>
                    <a:p>
                      <a:pPr marL="0" marR="0" algn="l" rtl="1">
                        <a:spcBef>
                          <a:spcPts val="0"/>
                        </a:spcBef>
                        <a:spcAft>
                          <a:spcPts val="0"/>
                        </a:spcAft>
                      </a:pPr>
                      <a:r>
                        <a:rPr lang="en-US" sz="1000" kern="1200">
                          <a:cs typeface="B Koodak" pitchFamily="2" charset="-78"/>
                        </a:rPr>
                        <a:t>Australia</a:t>
                      </a:r>
                      <a:endParaRPr lang="en-US" sz="1400">
                        <a:cs typeface="B Koodak" pitchFamily="2" charset="-78"/>
                      </a:endParaRPr>
                    </a:p>
                    <a:p>
                      <a:pPr marL="0" marR="0" algn="l" rtl="1">
                        <a:spcBef>
                          <a:spcPts val="0"/>
                        </a:spcBef>
                        <a:spcAft>
                          <a:spcPts val="0"/>
                        </a:spcAft>
                      </a:pPr>
                      <a:r>
                        <a:rPr lang="fa-IR" sz="1000" kern="1200">
                          <a:cs typeface="B Koodak" pitchFamily="2" charset="-78"/>
                        </a:rPr>
                        <a:t>کوهورت </a:t>
                      </a:r>
                      <a:endParaRPr lang="en-US" sz="1400">
                        <a:latin typeface="Calibri"/>
                        <a:ea typeface="Times New Roman"/>
                        <a:cs typeface="B Koodak" pitchFamily="2" charset="-78"/>
                      </a:endParaRPr>
                    </a:p>
                  </a:txBody>
                  <a:tcPr marL="68580" marR="68580" marT="0" marB="0" anchor="ctr"/>
                </a:tc>
                <a:tc>
                  <a:txBody>
                    <a:bodyPr/>
                    <a:lstStyle/>
                    <a:p>
                      <a:pPr marL="0" marR="0" algn="l" rtl="1">
                        <a:lnSpc>
                          <a:spcPct val="115000"/>
                        </a:lnSpc>
                        <a:spcBef>
                          <a:spcPts val="0"/>
                        </a:spcBef>
                        <a:spcAft>
                          <a:spcPts val="0"/>
                        </a:spcAft>
                      </a:pPr>
                      <a:r>
                        <a:rPr lang="en-US" sz="1000" dirty="0">
                          <a:cs typeface="B Koodak" pitchFamily="2" charset="-78"/>
                        </a:rPr>
                        <a:t>Risk of Cardiovascular and All-Cause Mortality in Individuals With Diabetes Mellitus, Impaired Fasting Glucose, and Impaired Glucose Tolerance: The Australian Diabetes, Obesity, and Lifestyle Study (</a:t>
                      </a:r>
                      <a:r>
                        <a:rPr lang="en-US" sz="1000" dirty="0" err="1">
                          <a:cs typeface="B Koodak" pitchFamily="2" charset="-78"/>
                        </a:rPr>
                        <a:t>AusDiab</a:t>
                      </a:r>
                      <a:r>
                        <a:rPr lang="en-US" sz="1000" dirty="0">
                          <a:cs typeface="B Koodak" pitchFamily="2" charset="-78"/>
                        </a:rPr>
                        <a:t>)</a:t>
                      </a:r>
                      <a:endParaRPr lang="en-US" sz="1400" dirty="0">
                        <a:latin typeface="Calibri"/>
                        <a:ea typeface="Calibri"/>
                        <a:cs typeface="B Koodak" pitchFamily="2" charset="-78"/>
                      </a:endParaRPr>
                    </a:p>
                  </a:txBody>
                  <a:tcPr marL="68580" marR="68580" marT="0" marB="0" anchor="ctr"/>
                </a:tc>
                <a:tc>
                  <a:txBody>
                    <a:bodyPr/>
                    <a:lstStyle/>
                    <a:p>
                      <a:pPr marL="0" marR="0" algn="justLow" rtl="1">
                        <a:lnSpc>
                          <a:spcPct val="115000"/>
                        </a:lnSpc>
                        <a:spcBef>
                          <a:spcPts val="0"/>
                        </a:spcBef>
                        <a:spcAft>
                          <a:spcPts val="0"/>
                        </a:spcAft>
                      </a:pPr>
                      <a:r>
                        <a:rPr lang="ar-SA" sz="1200" dirty="0">
                          <a:effectLst>
                            <a:outerShdw blurRad="38100" dist="38100" dir="2700000" algn="tl">
                              <a:srgbClr val="000000">
                                <a:alpha val="43137"/>
                              </a:srgbClr>
                            </a:outerShdw>
                          </a:effectLst>
                          <a:cs typeface="B Koodak" pitchFamily="2" charset="-78"/>
                        </a:rPr>
                        <a:t>3</a:t>
                      </a:r>
                      <a:endParaRPr lang="en-US" sz="2000" dirty="0">
                        <a:effectLst>
                          <a:outerShdw blurRad="38100" dist="38100" dir="2700000" algn="tl">
                            <a:srgbClr val="000000">
                              <a:alpha val="43137"/>
                            </a:srgbClr>
                          </a:outerShdw>
                        </a:effectLst>
                        <a:latin typeface="Calibri"/>
                        <a:ea typeface="Calibri"/>
                        <a:cs typeface="B Koodak" pitchFamily="2" charset="-78"/>
                      </a:endParaRPr>
                    </a:p>
                  </a:txBody>
                  <a:tcPr marL="68580" marR="68580" marT="0" marB="0" anchor="ctr">
                    <a:solidFill>
                      <a:schemeClr val="bg1"/>
                    </a:solidFill>
                  </a:tcPr>
                </a:tc>
              </a:tr>
            </a:tbl>
          </a:graphicData>
        </a:graphic>
      </p:graphicFrame>
      <p:sp>
        <p:nvSpPr>
          <p:cNvPr id="4" name="Slide Number Placeholder 3"/>
          <p:cNvSpPr>
            <a:spLocks noGrp="1"/>
          </p:cNvSpPr>
          <p:nvPr>
            <p:ph type="sldNum" sz="quarter" idx="12"/>
          </p:nvPr>
        </p:nvSpPr>
        <p:spPr/>
        <p:txBody>
          <a:bodyPr/>
          <a:lstStyle/>
          <a:p>
            <a:fld id="{430E3189-A26B-47E6-88FA-F0598B934182}" type="slidenum">
              <a:rPr lang="en-US" smtClean="0">
                <a:solidFill>
                  <a:prstClr val="black">
                    <a:tint val="75000"/>
                  </a:prstClr>
                </a:solidFill>
              </a:rPr>
              <a:pPr/>
              <a:t>6</a:t>
            </a:fld>
            <a:endParaRPr lang="en-US">
              <a:solidFill>
                <a:prstClr val="black">
                  <a:tint val="75000"/>
                </a:prstClr>
              </a:solidFill>
            </a:endParaRPr>
          </a:p>
        </p:txBody>
      </p:sp>
      <p:graphicFrame>
        <p:nvGraphicFramePr>
          <p:cNvPr id="6" name="Content Placeholder 4"/>
          <p:cNvGraphicFramePr>
            <a:graphicFrameLocks/>
          </p:cNvGraphicFramePr>
          <p:nvPr/>
        </p:nvGraphicFramePr>
        <p:xfrm>
          <a:off x="1143000" y="1066800"/>
          <a:ext cx="7543799" cy="4206240"/>
        </p:xfrm>
        <a:graphic>
          <a:graphicData uri="http://schemas.openxmlformats.org/drawingml/2006/table">
            <a:tbl>
              <a:tblPr>
                <a:tableStyleId>{1FECB4D8-DB02-4DC6-A0A2-4F2EBAE1DC90}</a:tableStyleId>
              </a:tblPr>
              <a:tblGrid>
                <a:gridCol w="2590799"/>
                <a:gridCol w="1447800"/>
                <a:gridCol w="457200"/>
                <a:gridCol w="457200"/>
                <a:gridCol w="228600"/>
                <a:gridCol w="762000"/>
                <a:gridCol w="1353570"/>
                <a:gridCol w="246630"/>
              </a:tblGrid>
              <a:tr h="655320">
                <a:tc>
                  <a:txBody>
                    <a:bodyPr/>
                    <a:lstStyle/>
                    <a:p>
                      <a:pPr marL="0" marR="0" algn="ctr" rtl="1">
                        <a:lnSpc>
                          <a:spcPct val="115000"/>
                        </a:lnSpc>
                        <a:spcBef>
                          <a:spcPts val="0"/>
                        </a:spcBef>
                        <a:spcAft>
                          <a:spcPts val="0"/>
                        </a:spcAft>
                      </a:pPr>
                      <a:r>
                        <a:rPr lang="ar-SA" sz="1800" b="1" dirty="0">
                          <a:cs typeface="B Koodak" pitchFamily="2" charset="-78"/>
                        </a:rPr>
                        <a:t>نتايج</a:t>
                      </a:r>
                      <a:endParaRPr lang="en-US" sz="3200" b="1" dirty="0">
                        <a:latin typeface="Calibri"/>
                        <a:ea typeface="Calibri"/>
                        <a:cs typeface="B Koodak" pitchFamily="2" charset="-78"/>
                      </a:endParaRPr>
                    </a:p>
                  </a:txBody>
                  <a:tcPr marL="68580" marR="68580" marT="0" marB="0" anchor="ctr">
                    <a:solidFill>
                      <a:schemeClr val="accent2">
                        <a:lumMod val="20000"/>
                        <a:lumOff val="80000"/>
                      </a:schemeClr>
                    </a:solidFill>
                  </a:tcPr>
                </a:tc>
                <a:tc>
                  <a:txBody>
                    <a:bodyPr/>
                    <a:lstStyle/>
                    <a:p>
                      <a:pPr marL="0" marR="0" algn="ctr" rtl="1">
                        <a:lnSpc>
                          <a:spcPct val="115000"/>
                        </a:lnSpc>
                        <a:spcBef>
                          <a:spcPts val="0"/>
                        </a:spcBef>
                        <a:spcAft>
                          <a:spcPts val="0"/>
                        </a:spcAft>
                      </a:pPr>
                      <a:r>
                        <a:rPr lang="ar-SA" sz="1800" b="1" dirty="0">
                          <a:cs typeface="B Koodak" pitchFamily="2" charset="-78"/>
                        </a:rPr>
                        <a:t>محدودیت</a:t>
                      </a:r>
                      <a:endParaRPr lang="en-US" sz="3200" b="1" dirty="0">
                        <a:latin typeface="Calibri"/>
                        <a:ea typeface="Calibri"/>
                        <a:cs typeface="B Koodak" pitchFamily="2" charset="-78"/>
                      </a:endParaRPr>
                    </a:p>
                  </a:txBody>
                  <a:tcPr marL="68580" marR="68580" marT="0" marB="0" anchor="ctr">
                    <a:solidFill>
                      <a:schemeClr val="accent2">
                        <a:lumMod val="20000"/>
                        <a:lumOff val="80000"/>
                      </a:schemeClr>
                    </a:solidFill>
                  </a:tcPr>
                </a:tc>
                <a:tc gridSpan="2">
                  <a:txBody>
                    <a:bodyPr/>
                    <a:lstStyle/>
                    <a:p>
                      <a:pPr marL="0" marR="0" algn="r" rtl="1">
                        <a:lnSpc>
                          <a:spcPct val="115000"/>
                        </a:lnSpc>
                        <a:spcBef>
                          <a:spcPts val="0"/>
                        </a:spcBef>
                        <a:spcAft>
                          <a:spcPts val="0"/>
                        </a:spcAft>
                      </a:pPr>
                      <a:r>
                        <a:rPr lang="ar-SA" sz="1600" b="1" dirty="0">
                          <a:cs typeface="B Koodak" pitchFamily="2" charset="-78"/>
                        </a:rPr>
                        <a:t>حجم و جمعیت مطالعه</a:t>
                      </a:r>
                      <a:endParaRPr lang="en-US" sz="2800" b="1" dirty="0">
                        <a:latin typeface="Calibri"/>
                        <a:ea typeface="Calibri"/>
                        <a:cs typeface="B Koodak" pitchFamily="2" charset="-78"/>
                      </a:endParaRPr>
                    </a:p>
                  </a:txBody>
                  <a:tcPr marL="68580" marR="68580" marT="0" marB="0" anchor="ctr">
                    <a:solidFill>
                      <a:schemeClr val="accent2">
                        <a:lumMod val="20000"/>
                        <a:lumOff val="80000"/>
                      </a:schemeClr>
                    </a:solidFill>
                  </a:tcPr>
                </a:tc>
                <a:tc hMerge="1">
                  <a:txBody>
                    <a:bodyPr/>
                    <a:lstStyle/>
                    <a:p>
                      <a:pPr marL="0" marR="0" algn="r" rtl="1">
                        <a:lnSpc>
                          <a:spcPct val="115000"/>
                        </a:lnSpc>
                        <a:spcBef>
                          <a:spcPts val="0"/>
                        </a:spcBef>
                        <a:spcAft>
                          <a:spcPts val="0"/>
                        </a:spcAft>
                      </a:pPr>
                      <a:endParaRPr lang="en-US" sz="1800" b="1" dirty="0">
                        <a:latin typeface="Calibri"/>
                        <a:ea typeface="Calibri"/>
                        <a:cs typeface="B Koodak" pitchFamily="2" charset="-78"/>
                      </a:endParaRPr>
                    </a:p>
                  </a:txBody>
                  <a:tcPr marL="68580" marR="68580" marT="0" marB="0" anchor="ctr">
                    <a:solidFill>
                      <a:schemeClr val="accent2">
                        <a:lumMod val="20000"/>
                        <a:lumOff val="80000"/>
                      </a:schemeClr>
                    </a:solidFill>
                  </a:tcPr>
                </a:tc>
                <a:tc gridSpan="2">
                  <a:txBody>
                    <a:bodyPr/>
                    <a:lstStyle/>
                    <a:p>
                      <a:pPr marL="0" marR="0" algn="ctr" rtl="1">
                        <a:lnSpc>
                          <a:spcPct val="115000"/>
                        </a:lnSpc>
                        <a:spcBef>
                          <a:spcPts val="0"/>
                        </a:spcBef>
                        <a:spcAft>
                          <a:spcPts val="0"/>
                        </a:spcAft>
                      </a:pPr>
                      <a:r>
                        <a:rPr lang="ar-SA" sz="1600" b="1" dirty="0">
                          <a:cs typeface="B Koodak" pitchFamily="2" charset="-78"/>
                        </a:rPr>
                        <a:t>سال و محل طراحی مطالعه</a:t>
                      </a:r>
                      <a:endParaRPr lang="en-US" sz="2800" b="1" dirty="0">
                        <a:latin typeface="Calibri"/>
                        <a:ea typeface="Calibri"/>
                        <a:cs typeface="B Koodak" pitchFamily="2" charset="-78"/>
                      </a:endParaRPr>
                    </a:p>
                  </a:txBody>
                  <a:tcPr marL="68580" marR="68580" marT="0" marB="0" anchor="ctr">
                    <a:solidFill>
                      <a:schemeClr val="accent2">
                        <a:lumMod val="20000"/>
                        <a:lumOff val="80000"/>
                      </a:schemeClr>
                    </a:solidFill>
                  </a:tcPr>
                </a:tc>
                <a:tc hMerge="1">
                  <a:txBody>
                    <a:bodyPr/>
                    <a:lstStyle/>
                    <a:p>
                      <a:pPr marL="0" marR="0" algn="ctr" rtl="1">
                        <a:lnSpc>
                          <a:spcPct val="115000"/>
                        </a:lnSpc>
                        <a:spcBef>
                          <a:spcPts val="0"/>
                        </a:spcBef>
                        <a:spcAft>
                          <a:spcPts val="0"/>
                        </a:spcAft>
                      </a:pPr>
                      <a:endParaRPr lang="en-US" sz="1800" b="1" dirty="0">
                        <a:latin typeface="Calibri"/>
                        <a:ea typeface="Calibri"/>
                        <a:cs typeface="B Koodak" pitchFamily="2" charset="-78"/>
                      </a:endParaRPr>
                    </a:p>
                  </a:txBody>
                  <a:tcPr marL="68580" marR="68580" marT="0" marB="0" anchor="ctr">
                    <a:solidFill>
                      <a:schemeClr val="accent2">
                        <a:lumMod val="20000"/>
                        <a:lumOff val="80000"/>
                      </a:schemeClr>
                    </a:solidFill>
                  </a:tcPr>
                </a:tc>
                <a:tc>
                  <a:txBody>
                    <a:bodyPr/>
                    <a:lstStyle/>
                    <a:p>
                      <a:pPr marL="0" marR="0" algn="ctr" rtl="1">
                        <a:lnSpc>
                          <a:spcPct val="115000"/>
                        </a:lnSpc>
                        <a:spcBef>
                          <a:spcPts val="0"/>
                        </a:spcBef>
                        <a:spcAft>
                          <a:spcPts val="0"/>
                        </a:spcAft>
                      </a:pPr>
                      <a:r>
                        <a:rPr lang="ar-SA" sz="1800" b="1" dirty="0">
                          <a:cs typeface="B Koodak" pitchFamily="2" charset="-78"/>
                        </a:rPr>
                        <a:t>عنوان مقاله</a:t>
                      </a:r>
                      <a:endParaRPr lang="en-US" sz="3200" b="1" dirty="0">
                        <a:latin typeface="Calibri"/>
                        <a:ea typeface="Calibri"/>
                        <a:cs typeface="B Koodak" pitchFamily="2" charset="-78"/>
                      </a:endParaRPr>
                    </a:p>
                  </a:txBody>
                  <a:tcPr marL="68580" marR="68580" marT="0" marB="0" anchor="ctr">
                    <a:solidFill>
                      <a:schemeClr val="accent2">
                        <a:lumMod val="20000"/>
                        <a:lumOff val="80000"/>
                      </a:schemeClr>
                    </a:solidFill>
                  </a:tcPr>
                </a:tc>
                <a:tc>
                  <a:txBody>
                    <a:bodyPr/>
                    <a:lstStyle/>
                    <a:p>
                      <a:pPr marL="0" marR="0" algn="justLow">
                        <a:lnSpc>
                          <a:spcPct val="115000"/>
                        </a:lnSpc>
                        <a:spcBef>
                          <a:spcPts val="0"/>
                        </a:spcBef>
                        <a:spcAft>
                          <a:spcPts val="0"/>
                        </a:spcAft>
                      </a:pPr>
                      <a:endParaRPr lang="en-US" sz="2000" dirty="0">
                        <a:latin typeface="Calibri"/>
                        <a:ea typeface="Calibri"/>
                        <a:cs typeface="B Koodak" pitchFamily="2" charset="-78"/>
                      </a:endParaRPr>
                    </a:p>
                  </a:txBody>
                  <a:tcPr marL="68580" marR="68580" marT="0" marB="0" anchor="ctr">
                    <a:solidFill>
                      <a:schemeClr val="accent2">
                        <a:lumMod val="20000"/>
                        <a:lumOff val="80000"/>
                      </a:schemeClr>
                    </a:solidFill>
                  </a:tcPr>
                </a:tc>
              </a:tr>
              <a:tr h="2621280">
                <a:tc>
                  <a:txBody>
                    <a:bodyPr/>
                    <a:lstStyle/>
                    <a:p>
                      <a:pPr marL="0" marR="0" algn="justLow" rtl="1">
                        <a:lnSpc>
                          <a:spcPct val="115000"/>
                        </a:lnSpc>
                        <a:spcBef>
                          <a:spcPts val="600"/>
                        </a:spcBef>
                        <a:spcAft>
                          <a:spcPts val="600"/>
                        </a:spcAft>
                      </a:pPr>
                      <a:r>
                        <a:rPr lang="fa-IR" sz="1600" kern="1200" dirty="0">
                          <a:cs typeface="B Koodak" pitchFamily="2" charset="-78"/>
                        </a:rPr>
                        <a:t>ویلی و همکارانش در مطالعه ای به برآورد خطرمنتسب جمعیتی فشارخون و دیابت برای بیماریهای قلبی </a:t>
                      </a:r>
                      <a:r>
                        <a:rPr lang="fa-IR" sz="1600" kern="1200" dirty="0" smtClean="0">
                          <a:cs typeface="B Koodak" pitchFamily="2" charset="-78"/>
                        </a:rPr>
                        <a:t> </a:t>
                      </a:r>
                      <a:r>
                        <a:rPr lang="fa-IR" sz="1600" kern="1200" dirty="0">
                          <a:cs typeface="B Koodak" pitchFamily="2" charset="-78"/>
                        </a:rPr>
                        <a:t>عروقی پرداختند. این مطالعه یک مطالعه کوهورت بوده است که در منتهتن انجام شده است. </a:t>
                      </a:r>
                      <a:r>
                        <a:rPr lang="fa-IR" sz="1600" kern="1200" dirty="0" smtClean="0">
                          <a:cs typeface="B Koodak" pitchFamily="2" charset="-78"/>
                        </a:rPr>
                        <a:t>نتایج </a:t>
                      </a:r>
                      <a:r>
                        <a:rPr lang="fa-IR" sz="1600" kern="1200" dirty="0">
                          <a:cs typeface="B Koodak" pitchFamily="2" charset="-78"/>
                        </a:rPr>
                        <a:t>این مطالعه نشان داد که خطر منتسب برای </a:t>
                      </a:r>
                      <a:r>
                        <a:rPr lang="fa-IR" sz="1600" kern="1200" dirty="0">
                          <a:solidFill>
                            <a:srgbClr val="FF0000"/>
                          </a:solidFill>
                          <a:cs typeface="B Koodak" pitchFamily="2" charset="-78"/>
                        </a:rPr>
                        <a:t>بیماریهای قلبی </a:t>
                      </a:r>
                      <a:r>
                        <a:rPr lang="fa-IR" sz="1600" kern="1200" dirty="0" smtClean="0">
                          <a:solidFill>
                            <a:srgbClr val="FF0000"/>
                          </a:solidFill>
                          <a:cs typeface="B Koodak" pitchFamily="2" charset="-78"/>
                        </a:rPr>
                        <a:t>عروقی </a:t>
                      </a:r>
                      <a:r>
                        <a:rPr lang="fa-IR" sz="1600" kern="1200" dirty="0">
                          <a:cs typeface="B Koodak" pitchFamily="2" charset="-78"/>
                        </a:rPr>
                        <a:t>که به  </a:t>
                      </a:r>
                      <a:r>
                        <a:rPr lang="fa-IR" sz="1600" kern="1200" dirty="0">
                          <a:solidFill>
                            <a:srgbClr val="FF0000"/>
                          </a:solidFill>
                          <a:cs typeface="B Koodak" pitchFamily="2" charset="-78"/>
                        </a:rPr>
                        <a:t>فشارخون و دیابت </a:t>
                      </a:r>
                      <a:r>
                        <a:rPr lang="fa-IR" sz="1600" kern="1200" dirty="0">
                          <a:cs typeface="B Koodak" pitchFamily="2" charset="-78"/>
                        </a:rPr>
                        <a:t>نسبت داده شده به ترتیب برابر با </a:t>
                      </a:r>
                      <a:r>
                        <a:rPr lang="fa-IR" sz="1600" kern="1200" dirty="0" smtClean="0">
                          <a:cs typeface="B Koodak" pitchFamily="2" charset="-78"/>
                        </a:rPr>
                        <a:t>24/3 </a:t>
                      </a:r>
                      <a:r>
                        <a:rPr lang="fa-IR" sz="1600" kern="1200" dirty="0">
                          <a:cs typeface="B Koodak" pitchFamily="2" charset="-78"/>
                        </a:rPr>
                        <a:t>درصد و </a:t>
                      </a:r>
                      <a:r>
                        <a:rPr lang="fa-IR" sz="1600" kern="1200" dirty="0" smtClean="0">
                          <a:cs typeface="B Koodak" pitchFamily="2" charset="-78"/>
                        </a:rPr>
                        <a:t>12/7درصد </a:t>
                      </a:r>
                      <a:r>
                        <a:rPr lang="fa-IR" sz="1600" kern="1200" dirty="0">
                          <a:cs typeface="B Koodak" pitchFamily="2" charset="-78"/>
                        </a:rPr>
                        <a:t>می </a:t>
                      </a:r>
                      <a:r>
                        <a:rPr lang="fa-IR" sz="1600" kern="1200" dirty="0" smtClean="0">
                          <a:cs typeface="B Koodak" pitchFamily="2" charset="-78"/>
                        </a:rPr>
                        <a:t>باشد.</a:t>
                      </a:r>
                      <a:endParaRPr lang="en-US" sz="2800" dirty="0">
                        <a:latin typeface="Calibri"/>
                        <a:ea typeface="Times New Roman"/>
                        <a:cs typeface="B Koodak" pitchFamily="2" charset="-78"/>
                      </a:endParaRPr>
                    </a:p>
                  </a:txBody>
                  <a:tcPr marL="68580" marR="68580" marT="0" marB="0" anchor="ctr">
                    <a:solidFill>
                      <a:srgbClr val="FFFFCC"/>
                    </a:solidFill>
                  </a:tcPr>
                </a:tc>
                <a:tc gridSpan="2">
                  <a:txBody>
                    <a:bodyPr/>
                    <a:lstStyle/>
                    <a:p>
                      <a:pPr marL="0" marR="0" algn="justLow" rtl="1">
                        <a:lnSpc>
                          <a:spcPct val="115000"/>
                        </a:lnSpc>
                        <a:spcBef>
                          <a:spcPts val="0"/>
                        </a:spcBef>
                        <a:spcAft>
                          <a:spcPts val="0"/>
                        </a:spcAft>
                      </a:pPr>
                      <a:r>
                        <a:rPr lang="fa-IR" sz="1600" dirty="0">
                          <a:cs typeface="B Koodak" pitchFamily="2" charset="-78"/>
                        </a:rPr>
                        <a:t>مافقط روی یک تعداد کمی افراد اسپانیایی این تحقیق را انجام دادیم بنابراین نمی توان ان را به کل جامعه تعمیم داد ودیگر اینکه ما در مورد کنترل سایر عوامل مخدوش کننده مثل فعالیت فیزیکی و....  کاری انجام ندادیم </a:t>
                      </a:r>
                      <a:endParaRPr lang="en-US" sz="2800" dirty="0">
                        <a:latin typeface="Calibri"/>
                        <a:ea typeface="Times New Roman"/>
                        <a:cs typeface="B Koodak" pitchFamily="2" charset="-78"/>
                      </a:endParaRPr>
                    </a:p>
                  </a:txBody>
                  <a:tcPr marL="68580" marR="68580" marT="0" marB="0" anchor="ctr">
                    <a:solidFill>
                      <a:srgbClr val="FFFFCC"/>
                    </a:solidFill>
                  </a:tcPr>
                </a:tc>
                <a:tc hMerge="1">
                  <a:txBody>
                    <a:bodyPr/>
                    <a:lstStyle/>
                    <a:p>
                      <a:endParaRPr lang="en-US"/>
                    </a:p>
                  </a:txBody>
                  <a:tcPr/>
                </a:tc>
                <a:tc gridSpan="2">
                  <a:txBody>
                    <a:bodyPr/>
                    <a:lstStyle/>
                    <a:p>
                      <a:pPr marL="0" marR="0" algn="l" rtl="1">
                        <a:lnSpc>
                          <a:spcPct val="115000"/>
                        </a:lnSpc>
                        <a:spcBef>
                          <a:spcPts val="0"/>
                        </a:spcBef>
                        <a:spcAft>
                          <a:spcPts val="0"/>
                        </a:spcAft>
                      </a:pPr>
                      <a:r>
                        <a:rPr lang="en-US" sz="1600" kern="1200" dirty="0">
                          <a:cs typeface="B Koodak" pitchFamily="2" charset="-78"/>
                        </a:rPr>
                        <a:t>N=3298 </a:t>
                      </a:r>
                      <a:endParaRPr lang="en-US" sz="2800" dirty="0">
                        <a:latin typeface="Calibri"/>
                        <a:ea typeface="Times New Roman"/>
                        <a:cs typeface="B Koodak" pitchFamily="2" charset="-78"/>
                      </a:endParaRPr>
                    </a:p>
                  </a:txBody>
                  <a:tcPr marL="68580" marR="68580" marT="0" marB="0" anchor="ctr">
                    <a:solidFill>
                      <a:srgbClr val="FFFFCC"/>
                    </a:solidFill>
                  </a:tcPr>
                </a:tc>
                <a:tc hMerge="1">
                  <a:txBody>
                    <a:bodyPr/>
                    <a:lstStyle/>
                    <a:p>
                      <a:pPr marL="0" marR="0" algn="l" rtl="1">
                        <a:lnSpc>
                          <a:spcPct val="115000"/>
                        </a:lnSpc>
                        <a:spcBef>
                          <a:spcPts val="0"/>
                        </a:spcBef>
                        <a:spcAft>
                          <a:spcPts val="0"/>
                        </a:spcAft>
                      </a:pPr>
                      <a:endParaRPr lang="en-US" sz="1400" dirty="0">
                        <a:latin typeface="Calibri"/>
                        <a:ea typeface="Times New Roman"/>
                        <a:cs typeface="B Koodak" pitchFamily="2" charset="-78"/>
                      </a:endParaRPr>
                    </a:p>
                  </a:txBody>
                  <a:tcPr/>
                </a:tc>
                <a:tc>
                  <a:txBody>
                    <a:bodyPr/>
                    <a:lstStyle/>
                    <a:p>
                      <a:pPr marL="0" marR="0" algn="l" rtl="1">
                        <a:lnSpc>
                          <a:spcPct val="115000"/>
                        </a:lnSpc>
                        <a:spcBef>
                          <a:spcPts val="0"/>
                        </a:spcBef>
                        <a:spcAft>
                          <a:spcPts val="0"/>
                        </a:spcAft>
                      </a:pPr>
                      <a:r>
                        <a:rPr lang="en-US" sz="1600" kern="1200" dirty="0" smtClean="0">
                          <a:cs typeface="B Koodak" pitchFamily="2" charset="-78"/>
                        </a:rPr>
                        <a:t>1993-2001 </a:t>
                      </a:r>
                      <a:endParaRPr lang="en-US" sz="2800" dirty="0">
                        <a:cs typeface="B Koodak" pitchFamily="2" charset="-78"/>
                      </a:endParaRPr>
                    </a:p>
                    <a:p>
                      <a:pPr marL="0" marR="0" algn="l" rtl="1">
                        <a:lnSpc>
                          <a:spcPct val="115000"/>
                        </a:lnSpc>
                        <a:spcBef>
                          <a:spcPts val="0"/>
                        </a:spcBef>
                        <a:spcAft>
                          <a:spcPts val="0"/>
                        </a:spcAft>
                      </a:pPr>
                      <a:r>
                        <a:rPr lang="en-US" sz="1600" kern="1200" dirty="0">
                          <a:cs typeface="B Koodak" pitchFamily="2" charset="-78"/>
                        </a:rPr>
                        <a:t>Northern </a:t>
                      </a:r>
                      <a:r>
                        <a:rPr lang="en-US" sz="1600" kern="1200" dirty="0" err="1">
                          <a:cs typeface="B Koodak" pitchFamily="2" charset="-78"/>
                        </a:rPr>
                        <a:t>manhattan</a:t>
                      </a:r>
                      <a:r>
                        <a:rPr lang="en-US" sz="1600" kern="1200" dirty="0">
                          <a:cs typeface="B Koodak" pitchFamily="2" charset="-78"/>
                        </a:rPr>
                        <a:t> </a:t>
                      </a:r>
                      <a:endParaRPr lang="en-US" sz="2800" dirty="0">
                        <a:cs typeface="B Koodak" pitchFamily="2" charset="-78"/>
                      </a:endParaRPr>
                    </a:p>
                    <a:p>
                      <a:pPr marL="0" marR="0" algn="l" rtl="1">
                        <a:lnSpc>
                          <a:spcPct val="115000"/>
                        </a:lnSpc>
                        <a:spcBef>
                          <a:spcPts val="0"/>
                        </a:spcBef>
                        <a:spcAft>
                          <a:spcPts val="0"/>
                        </a:spcAft>
                      </a:pPr>
                      <a:r>
                        <a:rPr lang="en-US" sz="1600" kern="1200" dirty="0">
                          <a:cs typeface="B Koodak" pitchFamily="2" charset="-78"/>
                        </a:rPr>
                        <a:t>Prospective cohort study </a:t>
                      </a:r>
                      <a:endParaRPr lang="en-US" sz="2800" dirty="0">
                        <a:latin typeface="Calibri"/>
                        <a:ea typeface="Times New Roman"/>
                        <a:cs typeface="B Koodak" pitchFamily="2" charset="-78"/>
                      </a:endParaRPr>
                    </a:p>
                  </a:txBody>
                  <a:tcPr marL="68580" marR="68580" marT="0" marB="0" anchor="ctr">
                    <a:solidFill>
                      <a:srgbClr val="FFFFCC"/>
                    </a:solidFill>
                  </a:tcPr>
                </a:tc>
                <a:tc>
                  <a:txBody>
                    <a:bodyPr/>
                    <a:lstStyle/>
                    <a:p>
                      <a:pPr marL="0" marR="0" algn="l" rtl="1">
                        <a:lnSpc>
                          <a:spcPct val="115000"/>
                        </a:lnSpc>
                        <a:spcBef>
                          <a:spcPts val="0"/>
                        </a:spcBef>
                        <a:spcAft>
                          <a:spcPts val="0"/>
                        </a:spcAft>
                      </a:pPr>
                      <a:r>
                        <a:rPr lang="en-US" sz="1600" dirty="0">
                          <a:cs typeface="B Koodak" pitchFamily="2" charset="-78"/>
                        </a:rPr>
                        <a:t>Population Attributable Risks of Hypertension and Diabetes for Cardiovascular Disease and Stroke in the Northern Manhattan Study</a:t>
                      </a:r>
                      <a:endParaRPr lang="en-US" sz="2800" dirty="0">
                        <a:latin typeface="Calibri"/>
                        <a:ea typeface="Calibri"/>
                        <a:cs typeface="B Koodak" pitchFamily="2" charset="-78"/>
                      </a:endParaRPr>
                    </a:p>
                  </a:txBody>
                  <a:tcPr marL="68580" marR="68580" marT="0" marB="0" anchor="ctr">
                    <a:solidFill>
                      <a:srgbClr val="FFFFCC"/>
                    </a:solidFill>
                  </a:tcPr>
                </a:tc>
                <a:tc>
                  <a:txBody>
                    <a:bodyPr/>
                    <a:lstStyle/>
                    <a:p>
                      <a:pPr marL="0" marR="0" algn="justLow" rtl="1">
                        <a:lnSpc>
                          <a:spcPct val="115000"/>
                        </a:lnSpc>
                        <a:spcBef>
                          <a:spcPts val="0"/>
                        </a:spcBef>
                        <a:spcAft>
                          <a:spcPts val="0"/>
                        </a:spcAft>
                      </a:pPr>
                      <a:r>
                        <a:rPr lang="ar-SA" sz="2400" dirty="0">
                          <a:effectLst>
                            <a:outerShdw blurRad="38100" dist="38100" dir="2700000" algn="tl">
                              <a:srgbClr val="000000">
                                <a:alpha val="43137"/>
                              </a:srgbClr>
                            </a:outerShdw>
                          </a:effectLst>
                          <a:cs typeface="B Koodak" pitchFamily="2" charset="-78"/>
                        </a:rPr>
                        <a:t>2</a:t>
                      </a:r>
                      <a:endParaRPr lang="en-US" sz="4000" dirty="0">
                        <a:effectLst>
                          <a:outerShdw blurRad="38100" dist="38100" dir="2700000" algn="tl">
                            <a:srgbClr val="000000">
                              <a:alpha val="43137"/>
                            </a:srgbClr>
                          </a:outerShdw>
                        </a:effectLst>
                        <a:latin typeface="Calibri"/>
                        <a:ea typeface="Calibri"/>
                        <a:cs typeface="B Koodak" pitchFamily="2" charset="-78"/>
                      </a:endParaRPr>
                    </a:p>
                  </a:txBody>
                  <a:tcPr marL="68580" marR="68580" marT="0" marB="0" anchor="ctr">
                    <a:solidFill>
                      <a:srgbClr val="FFFFCC"/>
                    </a:solid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Effect transition="in" filter="fade">
                                      <p:cBhvr>
                                        <p:cTn id="9" dur="2000"/>
                                        <p:tgtEl>
                                          <p:spTgt spid="6"/>
                                        </p:tgtEl>
                                      </p:cBhvr>
                                    </p:animEffect>
                                  </p:childTnLst>
                                </p:cTn>
                              </p:par>
                              <p:par>
                                <p:cTn id="10" presetID="4" presetClass="exit" presetSubtype="16" fill="hold" nodeType="withEffect">
                                  <p:stCondLst>
                                    <p:cond delay="0"/>
                                  </p:stCondLst>
                                  <p:childTnLst>
                                    <p:animEffect transition="out" filter="box(in)">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219200" y="228600"/>
          <a:ext cx="7467601" cy="6400194"/>
        </p:xfrm>
        <a:graphic>
          <a:graphicData uri="http://schemas.openxmlformats.org/drawingml/2006/table">
            <a:tbl>
              <a:tblPr>
                <a:tableStyleId>{1FECB4D8-DB02-4DC6-A0A2-4F2EBAE1DC90}</a:tableStyleId>
              </a:tblPr>
              <a:tblGrid>
                <a:gridCol w="2971799"/>
                <a:gridCol w="1905000"/>
                <a:gridCol w="914400"/>
                <a:gridCol w="609600"/>
                <a:gridCol w="152400"/>
                <a:gridCol w="670262"/>
                <a:gridCol w="244140"/>
              </a:tblGrid>
              <a:tr h="358015">
                <a:tc>
                  <a:txBody>
                    <a:bodyPr/>
                    <a:lstStyle/>
                    <a:p>
                      <a:pPr marL="0" marR="0" algn="ctr" rtl="1">
                        <a:lnSpc>
                          <a:spcPct val="115000"/>
                        </a:lnSpc>
                        <a:spcBef>
                          <a:spcPts val="0"/>
                        </a:spcBef>
                        <a:spcAft>
                          <a:spcPts val="0"/>
                        </a:spcAft>
                      </a:pPr>
                      <a:r>
                        <a:rPr lang="ar-SA" sz="1100" dirty="0">
                          <a:cs typeface="B Koodak" pitchFamily="2" charset="-78"/>
                        </a:rPr>
                        <a:t>نتايج</a:t>
                      </a:r>
                      <a:endParaRPr lang="en-US" sz="1100" dirty="0">
                        <a:latin typeface="Calibri"/>
                        <a:ea typeface="Calibri"/>
                        <a:cs typeface="B Koodak" pitchFamily="2" charset="-78"/>
                      </a:endParaRPr>
                    </a:p>
                  </a:txBody>
                  <a:tcPr marL="58809" marR="58809" marT="0" marB="0" anchor="ctr">
                    <a:solidFill>
                      <a:schemeClr val="accent2">
                        <a:lumMod val="20000"/>
                        <a:lumOff val="80000"/>
                      </a:schemeClr>
                    </a:solidFill>
                  </a:tcPr>
                </a:tc>
                <a:tc>
                  <a:txBody>
                    <a:bodyPr/>
                    <a:lstStyle/>
                    <a:p>
                      <a:pPr marL="0" marR="0" algn="ctr" rtl="1">
                        <a:lnSpc>
                          <a:spcPct val="115000"/>
                        </a:lnSpc>
                        <a:spcBef>
                          <a:spcPts val="0"/>
                        </a:spcBef>
                        <a:spcAft>
                          <a:spcPts val="0"/>
                        </a:spcAft>
                      </a:pPr>
                      <a:r>
                        <a:rPr lang="ar-SA" sz="1100" dirty="0">
                          <a:cs typeface="B Koodak" pitchFamily="2" charset="-78"/>
                        </a:rPr>
                        <a:t>محدودیت</a:t>
                      </a:r>
                      <a:endParaRPr lang="en-US" sz="1100" dirty="0">
                        <a:latin typeface="Calibri"/>
                        <a:ea typeface="Calibri"/>
                        <a:cs typeface="B Koodak" pitchFamily="2" charset="-78"/>
                      </a:endParaRPr>
                    </a:p>
                  </a:txBody>
                  <a:tcPr marL="58809" marR="58809" marT="0" marB="0" anchor="ctr">
                    <a:solidFill>
                      <a:schemeClr val="accent2">
                        <a:lumMod val="20000"/>
                        <a:lumOff val="80000"/>
                      </a:schemeClr>
                    </a:solidFill>
                  </a:tcPr>
                </a:tc>
                <a:tc>
                  <a:txBody>
                    <a:bodyPr/>
                    <a:lstStyle/>
                    <a:p>
                      <a:pPr marL="0" marR="0" algn="ctr" rtl="1">
                        <a:lnSpc>
                          <a:spcPct val="115000"/>
                        </a:lnSpc>
                        <a:spcBef>
                          <a:spcPts val="0"/>
                        </a:spcBef>
                        <a:spcAft>
                          <a:spcPts val="0"/>
                        </a:spcAft>
                      </a:pPr>
                      <a:r>
                        <a:rPr lang="ar-SA" sz="1050" dirty="0">
                          <a:cs typeface="B Koodak" pitchFamily="2" charset="-78"/>
                        </a:rPr>
                        <a:t>حجم و جمعیت مطالعه</a:t>
                      </a:r>
                      <a:endParaRPr lang="en-US" sz="1050" dirty="0">
                        <a:latin typeface="Calibri"/>
                        <a:ea typeface="Calibri"/>
                        <a:cs typeface="B Koodak" pitchFamily="2" charset="-78"/>
                      </a:endParaRPr>
                    </a:p>
                  </a:txBody>
                  <a:tcPr marL="58809" marR="58809" marT="0" marB="0" anchor="ctr">
                    <a:solidFill>
                      <a:schemeClr val="accent2">
                        <a:lumMod val="20000"/>
                        <a:lumOff val="80000"/>
                      </a:schemeClr>
                    </a:solidFill>
                  </a:tcPr>
                </a:tc>
                <a:tc gridSpan="2">
                  <a:txBody>
                    <a:bodyPr/>
                    <a:lstStyle/>
                    <a:p>
                      <a:pPr marL="0" marR="0" algn="ctr" rtl="1">
                        <a:lnSpc>
                          <a:spcPct val="115000"/>
                        </a:lnSpc>
                        <a:spcBef>
                          <a:spcPts val="0"/>
                        </a:spcBef>
                        <a:spcAft>
                          <a:spcPts val="0"/>
                        </a:spcAft>
                      </a:pPr>
                      <a:r>
                        <a:rPr lang="ar-SA" sz="1050" dirty="0">
                          <a:cs typeface="B Koodak" pitchFamily="2" charset="-78"/>
                        </a:rPr>
                        <a:t>سال و محل طراحی مطالعه</a:t>
                      </a:r>
                      <a:endParaRPr lang="en-US" sz="1050" dirty="0">
                        <a:latin typeface="Calibri"/>
                        <a:ea typeface="Calibri"/>
                        <a:cs typeface="B Koodak" pitchFamily="2" charset="-78"/>
                      </a:endParaRPr>
                    </a:p>
                  </a:txBody>
                  <a:tcPr marL="58809" marR="58809" marT="0" marB="0" anchor="ctr">
                    <a:solidFill>
                      <a:schemeClr val="accent2">
                        <a:lumMod val="20000"/>
                        <a:lumOff val="80000"/>
                      </a:schemeClr>
                    </a:solidFill>
                  </a:tcPr>
                </a:tc>
                <a:tc hMerge="1">
                  <a:txBody>
                    <a:bodyPr/>
                    <a:lstStyle/>
                    <a:p>
                      <a:pPr marL="0" marR="0" algn="l" rtl="1">
                        <a:lnSpc>
                          <a:spcPct val="115000"/>
                        </a:lnSpc>
                        <a:spcBef>
                          <a:spcPts val="0"/>
                        </a:spcBef>
                        <a:spcAft>
                          <a:spcPts val="0"/>
                        </a:spcAft>
                      </a:pPr>
                      <a:endParaRPr lang="en-US" sz="1000" dirty="0">
                        <a:latin typeface="Calibri"/>
                        <a:ea typeface="Calibri"/>
                        <a:cs typeface="B Koodak" pitchFamily="2" charset="-78"/>
                      </a:endParaRPr>
                    </a:p>
                  </a:txBody>
                  <a:tcPr marL="58809" marR="58809" marT="0" marB="0" anchor="ctr">
                    <a:solidFill>
                      <a:schemeClr val="accent2">
                        <a:lumMod val="20000"/>
                        <a:lumOff val="80000"/>
                      </a:schemeClr>
                    </a:solidFill>
                  </a:tcPr>
                </a:tc>
                <a:tc gridSpan="2">
                  <a:txBody>
                    <a:bodyPr/>
                    <a:lstStyle/>
                    <a:p>
                      <a:pPr marL="0" marR="0" indent="0" algn="l" defTabSz="914400" rtl="1" eaLnBrk="1" fontAlgn="auto" latinLnBrk="0" hangingPunct="1">
                        <a:lnSpc>
                          <a:spcPct val="115000"/>
                        </a:lnSpc>
                        <a:spcBef>
                          <a:spcPts val="0"/>
                        </a:spcBef>
                        <a:spcAft>
                          <a:spcPts val="0"/>
                        </a:spcAft>
                        <a:buClrTx/>
                        <a:buSzTx/>
                        <a:buFontTx/>
                        <a:buNone/>
                        <a:tabLst/>
                        <a:defRPr/>
                      </a:pPr>
                      <a:endParaRPr lang="fa-IR" sz="1100" dirty="0" smtClean="0">
                        <a:cs typeface="B Koodak" pitchFamily="2" charset="-78"/>
                      </a:endParaRPr>
                    </a:p>
                    <a:p>
                      <a:pPr marL="0" marR="0" indent="0" algn="l" defTabSz="914400" rtl="1" eaLnBrk="1" fontAlgn="auto" latinLnBrk="0" hangingPunct="1">
                        <a:lnSpc>
                          <a:spcPct val="115000"/>
                        </a:lnSpc>
                        <a:spcBef>
                          <a:spcPts val="0"/>
                        </a:spcBef>
                        <a:spcAft>
                          <a:spcPts val="0"/>
                        </a:spcAft>
                        <a:buClrTx/>
                        <a:buSzTx/>
                        <a:buFontTx/>
                        <a:buNone/>
                        <a:tabLst/>
                        <a:defRPr/>
                      </a:pPr>
                      <a:r>
                        <a:rPr lang="ar-SA" sz="1100" dirty="0" smtClean="0">
                          <a:cs typeface="B Koodak" pitchFamily="2" charset="-78"/>
                        </a:rPr>
                        <a:t>عنوان مقاله</a:t>
                      </a:r>
                      <a:endParaRPr lang="en-US" sz="1100" dirty="0" smtClean="0">
                        <a:latin typeface="Calibri"/>
                        <a:ea typeface="Calibri"/>
                        <a:cs typeface="B Koodak" pitchFamily="2" charset="-78"/>
                      </a:endParaRPr>
                    </a:p>
                    <a:p>
                      <a:pPr marL="0" marR="0" algn="l" rtl="1">
                        <a:lnSpc>
                          <a:spcPct val="115000"/>
                        </a:lnSpc>
                        <a:spcBef>
                          <a:spcPts val="0"/>
                        </a:spcBef>
                        <a:spcAft>
                          <a:spcPts val="0"/>
                        </a:spcAft>
                      </a:pPr>
                      <a:endParaRPr lang="en-US" sz="1000" dirty="0">
                        <a:latin typeface="Calibri"/>
                        <a:ea typeface="Calibri"/>
                        <a:cs typeface="B Koodak" pitchFamily="2" charset="-78"/>
                      </a:endParaRPr>
                    </a:p>
                  </a:txBody>
                  <a:tcPr marL="58809" marR="58809" marT="0" marB="0" anchor="ctr">
                    <a:solidFill>
                      <a:schemeClr val="accent2">
                        <a:lumMod val="20000"/>
                        <a:lumOff val="80000"/>
                      </a:schemeClr>
                    </a:solidFill>
                  </a:tcPr>
                </a:tc>
                <a:tc hMerge="1">
                  <a:txBody>
                    <a:bodyPr/>
                    <a:lstStyle/>
                    <a:p>
                      <a:pPr marL="0" marR="0" algn="r">
                        <a:lnSpc>
                          <a:spcPct val="115000"/>
                        </a:lnSpc>
                        <a:spcBef>
                          <a:spcPts val="0"/>
                        </a:spcBef>
                        <a:spcAft>
                          <a:spcPts val="0"/>
                        </a:spcAft>
                      </a:pPr>
                      <a:endParaRPr lang="en-US" sz="1000" dirty="0">
                        <a:latin typeface="Calibri"/>
                        <a:ea typeface="Calibri"/>
                        <a:cs typeface="B Koodak" pitchFamily="2" charset="-78"/>
                      </a:endParaRPr>
                    </a:p>
                  </a:txBody>
                  <a:tcPr marL="58809" marR="58809" marT="0" marB="0" anchor="ctr">
                    <a:solidFill>
                      <a:schemeClr val="accent2">
                        <a:lumMod val="20000"/>
                        <a:lumOff val="80000"/>
                      </a:schemeClr>
                    </a:solidFill>
                  </a:tcPr>
                </a:tc>
              </a:tr>
              <a:tr h="2066350">
                <a:tc>
                  <a:txBody>
                    <a:bodyPr/>
                    <a:lstStyle/>
                    <a:p>
                      <a:pPr marL="0" marR="0" algn="just" rtl="1">
                        <a:spcBef>
                          <a:spcPts val="600"/>
                        </a:spcBef>
                        <a:spcAft>
                          <a:spcPts val="600"/>
                        </a:spcAft>
                      </a:pPr>
                      <a:r>
                        <a:rPr lang="fa-IR" sz="1000" kern="1200" dirty="0">
                          <a:cs typeface="B Koodak" pitchFamily="2" charset="-78"/>
                        </a:rPr>
                        <a:t>  ویلی و همکارانش در مقاله ای به بررسی رابطه سیگار و مرگ در زنان با دیابت نوع 2 پرداختند. این مطالعه کوهورت بعد از 20 سال پیگیری تقریبا 67420 شخص سال پیگیری داشت که در طی ان 724 مرگ اتفاق افتاد. در انالیز چند متغیره بعد از </a:t>
                      </a:r>
                      <a:r>
                        <a:rPr lang="en-US" sz="1000" kern="1200" dirty="0">
                          <a:cs typeface="B Koodak" pitchFamily="2" charset="-78"/>
                        </a:rPr>
                        <a:t>adjustment </a:t>
                      </a:r>
                      <a:r>
                        <a:rPr lang="fa-IR" sz="1000" kern="1200" dirty="0">
                          <a:cs typeface="B Koodak" pitchFamily="2" charset="-78"/>
                        </a:rPr>
                        <a:t> برای سن، سابقه فشارخون بالا، کلسترول بالا و دیگر فاکتورهای خطر بیماریهای قلبی و عروقی در مقایسه با افرادی که هرگز سیگار مصرف نمی کردند خطر نسبی مرگ تقریبا 1.3 برای افرادی که قبلا  سیگارمی کشیدند و  2.19 برای افرادی که در حال حاضر سیگار می کشند گزارش شد </a:t>
                      </a:r>
                      <a:r>
                        <a:rPr lang="en-US" sz="1000" kern="1200" dirty="0">
                          <a:cs typeface="B Koodak" pitchFamily="2" charset="-78"/>
                        </a:rPr>
                        <a:t>.</a:t>
                      </a:r>
                      <a:r>
                        <a:rPr lang="fa-IR" sz="1000" kern="1200" dirty="0">
                          <a:cs typeface="B Koodak" pitchFamily="2" charset="-78"/>
                        </a:rPr>
                        <a:t>این مقاله نشان داد که سیگار به صورت دوز پاسخ با افزایش مرگ در زنان دیابتی مرتبط است و در افرادی که سیگار را ترک کردند نیز ریسک اضافی ناشی از سیگار کاهش می یابد (23). </a:t>
                      </a:r>
                      <a:endParaRPr lang="en-US" sz="1000" dirty="0">
                        <a:latin typeface="Calibri"/>
                        <a:ea typeface="Times New Roman"/>
                        <a:cs typeface="B Koodak" pitchFamily="2" charset="-78"/>
                      </a:endParaRPr>
                    </a:p>
                  </a:txBody>
                  <a:tcPr marL="58809" marR="58809" marT="0" marB="0" anchor="ctr"/>
                </a:tc>
                <a:tc>
                  <a:txBody>
                    <a:bodyPr/>
                    <a:lstStyle/>
                    <a:p>
                      <a:pPr marL="0" marR="0" algn="just" rtl="1">
                        <a:spcBef>
                          <a:spcPts val="0"/>
                        </a:spcBef>
                        <a:spcAft>
                          <a:spcPts val="0"/>
                        </a:spcAft>
                      </a:pPr>
                      <a:r>
                        <a:rPr lang="ar-SA" sz="1000" dirty="0">
                          <a:cs typeface="B Koodak" pitchFamily="2" charset="-78"/>
                        </a:rPr>
                        <a:t>ما برای مشخص کردن وضعیت سیگار از پرسشنامه فردی استفاده کردیم که این بغنوان یک وسیله معتبر اندازه گیری نیست ودیگر اینکه بعضی خانمها با  دیابت ممکن است تشخیص داده نشوند چون ما  غربالگری برای عدم تحمل قند انجام ندادم</a:t>
                      </a:r>
                      <a:endParaRPr lang="en-US" sz="1000" dirty="0">
                        <a:latin typeface="Calibri"/>
                        <a:ea typeface="Times New Roman"/>
                        <a:cs typeface="B Koodak" pitchFamily="2" charset="-78"/>
                      </a:endParaRPr>
                    </a:p>
                  </a:txBody>
                  <a:tcPr marL="58809" marR="58809" marT="0" marB="0" anchor="ctr"/>
                </a:tc>
                <a:tc>
                  <a:txBody>
                    <a:bodyPr/>
                    <a:lstStyle/>
                    <a:p>
                      <a:pPr marL="0" marR="0" algn="l" rtl="1">
                        <a:spcBef>
                          <a:spcPts val="0"/>
                        </a:spcBef>
                        <a:spcAft>
                          <a:spcPts val="0"/>
                        </a:spcAft>
                      </a:pPr>
                      <a:r>
                        <a:rPr lang="en-US" sz="1000" kern="1200" dirty="0">
                          <a:cs typeface="B Koodak" pitchFamily="2" charset="-78"/>
                        </a:rPr>
                        <a:t>N=7401</a:t>
                      </a:r>
                      <a:endParaRPr lang="en-US" sz="1000" dirty="0">
                        <a:cs typeface="B Koodak" pitchFamily="2" charset="-78"/>
                      </a:endParaRPr>
                    </a:p>
                    <a:p>
                      <a:pPr marL="0" marR="0" algn="l" rtl="1">
                        <a:spcBef>
                          <a:spcPts val="0"/>
                        </a:spcBef>
                        <a:spcAft>
                          <a:spcPts val="0"/>
                        </a:spcAft>
                      </a:pPr>
                      <a:r>
                        <a:rPr lang="en-US" sz="1000" kern="1200" dirty="0">
                          <a:cs typeface="B Koodak" pitchFamily="2" charset="-78"/>
                        </a:rPr>
                        <a:t>724death </a:t>
                      </a:r>
                      <a:endParaRPr lang="en-US" sz="1000" dirty="0">
                        <a:cs typeface="B Koodak" pitchFamily="2" charset="-78"/>
                      </a:endParaRPr>
                    </a:p>
                    <a:p>
                      <a:pPr marL="0" marR="0" algn="l" rtl="1">
                        <a:spcBef>
                          <a:spcPts val="0"/>
                        </a:spcBef>
                        <a:spcAft>
                          <a:spcPts val="0"/>
                        </a:spcAft>
                      </a:pPr>
                      <a:r>
                        <a:rPr lang="en-US" sz="1000" kern="1200" dirty="0">
                          <a:cs typeface="B Koodak" pitchFamily="2" charset="-78"/>
                        </a:rPr>
                        <a:t> during 20y </a:t>
                      </a:r>
                      <a:endParaRPr lang="en-US" sz="1000" dirty="0">
                        <a:latin typeface="Calibri"/>
                        <a:ea typeface="Times New Roman"/>
                        <a:cs typeface="B Koodak" pitchFamily="2" charset="-78"/>
                      </a:endParaRPr>
                    </a:p>
                  </a:txBody>
                  <a:tcPr marL="58809" marR="58809" marT="0" marB="0" anchor="ctr"/>
                </a:tc>
                <a:tc>
                  <a:txBody>
                    <a:bodyPr/>
                    <a:lstStyle/>
                    <a:p>
                      <a:pPr marL="0" marR="0" algn="l" rtl="1">
                        <a:spcBef>
                          <a:spcPts val="0"/>
                        </a:spcBef>
                        <a:spcAft>
                          <a:spcPts val="0"/>
                        </a:spcAft>
                      </a:pPr>
                      <a:r>
                        <a:rPr lang="en-US" sz="1000" kern="1200">
                          <a:cs typeface="B Koodak" pitchFamily="2" charset="-78"/>
                        </a:rPr>
                        <a:t>1976-1999 </a:t>
                      </a:r>
                      <a:endParaRPr lang="en-US" sz="1000">
                        <a:cs typeface="B Koodak" pitchFamily="2" charset="-78"/>
                      </a:endParaRPr>
                    </a:p>
                    <a:p>
                      <a:pPr marL="0" marR="0" algn="l" rtl="1">
                        <a:spcBef>
                          <a:spcPts val="0"/>
                        </a:spcBef>
                        <a:spcAft>
                          <a:spcPts val="0"/>
                        </a:spcAft>
                      </a:pPr>
                      <a:r>
                        <a:rPr lang="en-US" sz="1000" kern="1200">
                          <a:cs typeface="B Koodak" pitchFamily="2" charset="-78"/>
                        </a:rPr>
                        <a:t>USA </a:t>
                      </a:r>
                      <a:endParaRPr lang="en-US" sz="1000">
                        <a:cs typeface="B Koodak" pitchFamily="2" charset="-78"/>
                      </a:endParaRPr>
                    </a:p>
                    <a:p>
                      <a:pPr marL="0" marR="0" algn="l" rtl="1">
                        <a:spcBef>
                          <a:spcPts val="0"/>
                        </a:spcBef>
                        <a:spcAft>
                          <a:spcPts val="0"/>
                        </a:spcAft>
                      </a:pPr>
                      <a:r>
                        <a:rPr lang="en-US" sz="1000" kern="1200">
                          <a:cs typeface="B Koodak" pitchFamily="2" charset="-78"/>
                        </a:rPr>
                        <a:t>PROSPECTIVE COHORT </a:t>
                      </a:r>
                      <a:endParaRPr lang="en-US" sz="1000">
                        <a:latin typeface="Calibri"/>
                        <a:ea typeface="Times New Roman"/>
                        <a:cs typeface="B Koodak" pitchFamily="2" charset="-78"/>
                      </a:endParaRPr>
                    </a:p>
                  </a:txBody>
                  <a:tcPr marL="58809" marR="58809" marT="0" marB="0" anchor="ctr"/>
                </a:tc>
                <a:tc gridSpan="2">
                  <a:txBody>
                    <a:bodyPr/>
                    <a:lstStyle/>
                    <a:p>
                      <a:pPr marL="0" marR="0" algn="r" rtl="1">
                        <a:lnSpc>
                          <a:spcPct val="115000"/>
                        </a:lnSpc>
                        <a:spcBef>
                          <a:spcPts val="0"/>
                        </a:spcBef>
                        <a:spcAft>
                          <a:spcPts val="0"/>
                        </a:spcAft>
                      </a:pPr>
                      <a:r>
                        <a:rPr lang="en-US" sz="1000" dirty="0">
                          <a:cs typeface="B Koodak" pitchFamily="2" charset="-78"/>
                        </a:rPr>
                        <a:t>Smoking and Mortality Among Women With Type 2 Diabetes</a:t>
                      </a:r>
                      <a:endParaRPr lang="en-US" sz="1000" dirty="0">
                        <a:latin typeface="Calibri"/>
                        <a:ea typeface="Calibri"/>
                        <a:cs typeface="B Koodak" pitchFamily="2" charset="-78"/>
                      </a:endParaRPr>
                    </a:p>
                  </a:txBody>
                  <a:tcPr marL="58809" marR="58809" marT="0" marB="0" anchor="ctr"/>
                </a:tc>
                <a:tc hMerge="1">
                  <a:txBody>
                    <a:bodyPr/>
                    <a:lstStyle/>
                    <a:p>
                      <a:endParaRPr lang="en-US"/>
                    </a:p>
                  </a:txBody>
                  <a:tcPr/>
                </a:tc>
                <a:tc>
                  <a:txBody>
                    <a:bodyPr/>
                    <a:lstStyle/>
                    <a:p>
                      <a:pPr marL="0" marR="0" algn="r" rtl="1">
                        <a:lnSpc>
                          <a:spcPct val="115000"/>
                        </a:lnSpc>
                        <a:spcBef>
                          <a:spcPts val="0"/>
                        </a:spcBef>
                        <a:spcAft>
                          <a:spcPts val="0"/>
                        </a:spcAft>
                      </a:pPr>
                      <a:r>
                        <a:rPr lang="ar-SA" sz="1000" dirty="0">
                          <a:cs typeface="B Koodak" pitchFamily="2" charset="-78"/>
                        </a:rPr>
                        <a:t>4</a:t>
                      </a:r>
                      <a:endParaRPr lang="en-US" sz="1000" dirty="0">
                        <a:latin typeface="Calibri"/>
                        <a:ea typeface="Calibri"/>
                        <a:cs typeface="B Koodak" pitchFamily="2" charset="-78"/>
                      </a:endParaRPr>
                    </a:p>
                  </a:txBody>
                  <a:tcPr marL="58809" marR="58809" marT="0" marB="0" anchor="ctr"/>
                </a:tc>
              </a:tr>
              <a:tr h="1475963">
                <a:tc>
                  <a:txBody>
                    <a:bodyPr/>
                    <a:lstStyle/>
                    <a:p>
                      <a:pPr marL="0" marR="0" algn="just" rtl="1">
                        <a:spcBef>
                          <a:spcPts val="600"/>
                        </a:spcBef>
                        <a:spcAft>
                          <a:spcPts val="600"/>
                        </a:spcAft>
                      </a:pPr>
                      <a:r>
                        <a:rPr lang="en-US" sz="1000" kern="1200" dirty="0">
                          <a:cs typeface="B Koodak" pitchFamily="2" charset="-78"/>
                        </a:rPr>
                        <a:t> </a:t>
                      </a:r>
                      <a:r>
                        <a:rPr lang="fa-IR" sz="1000" kern="1200" dirty="0">
                          <a:cs typeface="B Koodak" pitchFamily="2" charset="-78"/>
                        </a:rPr>
                        <a:t>زبر و همکارانش در مطالعه ای با عنوان بیماریهای قلبی و عروقی در افراد دیابتی و خطر نسبت داده شده به فاکتورهای خطر قابل تعدیل گزارش کرده است که یک سوم از ریسک بیماریهای قلبی و عروقی به فاکتورهای خطر قابل تعدیل نسبت داده شده است. این مطالعه بر روی افرادی که تحت مراقبت بیماری دیابت قرار داشتند انجام شده است بعد از تغییرات 10 ساله از فاکتورهای خطر بیماریهای قلبی و عروقی مشخص شد که سطح  </a:t>
                      </a:r>
                      <a:r>
                        <a:rPr lang="en-US" sz="1000" kern="1200" dirty="0">
                          <a:cs typeface="B Koodak" pitchFamily="2" charset="-78"/>
                        </a:rPr>
                        <a:t>HbA1c</a:t>
                      </a:r>
                      <a:r>
                        <a:rPr lang="fa-IR" sz="1000" kern="1200" dirty="0">
                          <a:cs typeface="B Koodak" pitchFamily="2" charset="-78"/>
                        </a:rPr>
                        <a:t>   و سیگار و سطح </a:t>
                      </a:r>
                      <a:r>
                        <a:rPr lang="en-US" sz="1000" kern="1200" dirty="0">
                          <a:cs typeface="B Koodak" pitchFamily="2" charset="-78"/>
                        </a:rPr>
                        <a:t>HDL</a:t>
                      </a:r>
                      <a:r>
                        <a:rPr lang="fa-IR" sz="1000" kern="1200" dirty="0">
                          <a:cs typeface="B Koodak" pitchFamily="2" charset="-78"/>
                        </a:rPr>
                        <a:t>کلسترول به ترتیب بیشترین تاثیر را در کاهش بیماری قلبی و عروقی داشتند (21). </a:t>
                      </a:r>
                      <a:endParaRPr lang="en-US" sz="1000" dirty="0">
                        <a:latin typeface="Calibri"/>
                        <a:ea typeface="Times New Roman"/>
                        <a:cs typeface="B Koodak" pitchFamily="2" charset="-78"/>
                      </a:endParaRPr>
                    </a:p>
                  </a:txBody>
                  <a:tcPr marL="58809" marR="58809" marT="0" marB="0" anchor="ctr">
                    <a:solidFill>
                      <a:srgbClr val="FFFFCC"/>
                    </a:solidFill>
                  </a:tcPr>
                </a:tc>
                <a:tc gridSpan="2">
                  <a:txBody>
                    <a:bodyPr/>
                    <a:lstStyle/>
                    <a:p>
                      <a:pPr marL="0" marR="0" algn="just" rtl="1">
                        <a:lnSpc>
                          <a:spcPct val="115000"/>
                        </a:lnSpc>
                        <a:spcBef>
                          <a:spcPts val="0"/>
                        </a:spcBef>
                        <a:spcAft>
                          <a:spcPts val="0"/>
                        </a:spcAft>
                      </a:pPr>
                      <a:r>
                        <a:rPr lang="fa-IR" sz="1000" dirty="0">
                          <a:cs typeface="B Koodak" pitchFamily="2" charset="-78"/>
                        </a:rPr>
                        <a:t>محقق ذکر کرده است که این مطالعه چون افراد محلی در یک منطقه را مورد مطالعه قرار داده است ممکن است به دلیل تورش ناشی از انتخاب حجم نمونه مطالعه قابل تعمیم نباشد. علاوه براین یک سری از متغیرها در این مطالعه به صورت پرسشنامه ای از افراد پرسیده شده است و اندازه گیری نشده است.</a:t>
                      </a:r>
                      <a:endParaRPr lang="en-US" sz="1000" dirty="0">
                        <a:latin typeface="Calibri"/>
                        <a:ea typeface="Calibri"/>
                        <a:cs typeface="B Koodak" pitchFamily="2" charset="-78"/>
                      </a:endParaRPr>
                    </a:p>
                  </a:txBody>
                  <a:tcPr marL="58809" marR="58809" marT="0" marB="0" anchor="ctr">
                    <a:solidFill>
                      <a:srgbClr val="FFFFCC"/>
                    </a:solidFill>
                  </a:tcPr>
                </a:tc>
                <a:tc hMerge="1">
                  <a:txBody>
                    <a:bodyPr/>
                    <a:lstStyle/>
                    <a:p>
                      <a:endParaRPr lang="en-US"/>
                    </a:p>
                  </a:txBody>
                  <a:tcPr/>
                </a:tc>
                <a:tc>
                  <a:txBody>
                    <a:bodyPr/>
                    <a:lstStyle/>
                    <a:p>
                      <a:pPr marL="0" marR="0" algn="l" rtl="1">
                        <a:spcBef>
                          <a:spcPts val="0"/>
                        </a:spcBef>
                        <a:spcAft>
                          <a:spcPts val="0"/>
                        </a:spcAft>
                      </a:pPr>
                      <a:r>
                        <a:rPr lang="en-US" sz="1000" kern="1200" dirty="0" smtClean="0">
                          <a:cs typeface="B Koodak" pitchFamily="2" charset="-78"/>
                        </a:rPr>
                        <a:t>N=313</a:t>
                      </a:r>
                      <a:endParaRPr lang="fa-IR" sz="1000" kern="1200" dirty="0" smtClean="0">
                        <a:cs typeface="B Koodak" pitchFamily="2" charset="-78"/>
                      </a:endParaRPr>
                    </a:p>
                    <a:p>
                      <a:pPr marL="0" marR="0" algn="l" rtl="1">
                        <a:spcBef>
                          <a:spcPts val="0"/>
                        </a:spcBef>
                        <a:spcAft>
                          <a:spcPts val="0"/>
                        </a:spcAft>
                      </a:pPr>
                      <a:endParaRPr lang="en-US" sz="1000" dirty="0">
                        <a:cs typeface="B Koodak" pitchFamily="2" charset="-78"/>
                      </a:endParaRPr>
                    </a:p>
                    <a:p>
                      <a:pPr marL="0" marR="0" algn="l" rtl="1">
                        <a:spcBef>
                          <a:spcPts val="0"/>
                        </a:spcBef>
                        <a:spcAft>
                          <a:spcPts val="0"/>
                        </a:spcAft>
                      </a:pPr>
                      <a:r>
                        <a:rPr lang="en-US" sz="1000" kern="1200" dirty="0">
                          <a:cs typeface="B Koodak" pitchFamily="2" charset="-78"/>
                        </a:rPr>
                        <a:t>Mean age=</a:t>
                      </a:r>
                      <a:endParaRPr lang="en-US" sz="1000" dirty="0">
                        <a:cs typeface="B Koodak" pitchFamily="2" charset="-78"/>
                      </a:endParaRPr>
                    </a:p>
                    <a:p>
                      <a:pPr marL="0" marR="0" algn="l" rtl="1">
                        <a:spcBef>
                          <a:spcPts val="0"/>
                        </a:spcBef>
                        <a:spcAft>
                          <a:spcPts val="0"/>
                        </a:spcAft>
                      </a:pPr>
                      <a:r>
                        <a:rPr lang="en-US" sz="1000" kern="1200" dirty="0">
                          <a:cs typeface="B Koodak" pitchFamily="2" charset="-78"/>
                        </a:rPr>
                        <a:t>58.6</a:t>
                      </a:r>
                      <a:endParaRPr lang="en-US" sz="1000" dirty="0">
                        <a:cs typeface="B Koodak" pitchFamily="2" charset="-78"/>
                      </a:endParaRPr>
                    </a:p>
                    <a:p>
                      <a:pPr marL="0" marR="0" algn="l" rtl="1">
                        <a:spcBef>
                          <a:spcPts val="0"/>
                        </a:spcBef>
                        <a:spcAft>
                          <a:spcPts val="0"/>
                        </a:spcAft>
                      </a:pPr>
                      <a:r>
                        <a:rPr lang="en-US" sz="1000" kern="1200" dirty="0">
                          <a:cs typeface="B Koodak" pitchFamily="2" charset="-78"/>
                        </a:rPr>
                        <a:t>Female=54.6% </a:t>
                      </a:r>
                      <a:endParaRPr lang="en-US" sz="1000" dirty="0">
                        <a:latin typeface="Calibri"/>
                        <a:ea typeface="Times New Roman"/>
                        <a:cs typeface="B Koodak" pitchFamily="2" charset="-78"/>
                      </a:endParaRPr>
                    </a:p>
                  </a:txBody>
                  <a:tcPr marL="58809" marR="58809" marT="0" marB="0" anchor="ctr">
                    <a:solidFill>
                      <a:srgbClr val="FFFFCC"/>
                    </a:solidFill>
                  </a:tcPr>
                </a:tc>
                <a:tc gridSpan="2">
                  <a:txBody>
                    <a:bodyPr/>
                    <a:lstStyle/>
                    <a:p>
                      <a:pPr marL="0" marR="0" algn="l" rtl="1">
                        <a:lnSpc>
                          <a:spcPct val="115000"/>
                        </a:lnSpc>
                        <a:spcBef>
                          <a:spcPts val="0"/>
                        </a:spcBef>
                        <a:spcAft>
                          <a:spcPts val="0"/>
                        </a:spcAft>
                      </a:pPr>
                      <a:r>
                        <a:rPr lang="en-US" sz="1000" dirty="0" smtClean="0">
                          <a:latin typeface="Calibri"/>
                          <a:ea typeface="Calibri"/>
                          <a:cs typeface="B Koodak" pitchFamily="2" charset="-78"/>
                        </a:rPr>
                        <a:t>Cardiovascular disease in type 2 diabetes.</a:t>
                      </a:r>
                    </a:p>
                    <a:p>
                      <a:pPr marL="0" marR="0" algn="l" rtl="1">
                        <a:lnSpc>
                          <a:spcPct val="115000"/>
                        </a:lnSpc>
                        <a:spcBef>
                          <a:spcPts val="0"/>
                        </a:spcBef>
                        <a:spcAft>
                          <a:spcPts val="0"/>
                        </a:spcAft>
                      </a:pPr>
                      <a:r>
                        <a:rPr lang="en-US" sz="1000" dirty="0" smtClean="0">
                          <a:latin typeface="Calibri"/>
                          <a:ea typeface="Calibri"/>
                          <a:cs typeface="B Koodak" pitchFamily="2" charset="-78"/>
                        </a:rPr>
                        <a:t>Attributable risk due to modifiable risk factors</a:t>
                      </a:r>
                    </a:p>
                    <a:p>
                      <a:pPr marL="0" marR="0" algn="l" rtl="1">
                        <a:lnSpc>
                          <a:spcPct val="115000"/>
                        </a:lnSpc>
                        <a:spcBef>
                          <a:spcPts val="0"/>
                        </a:spcBef>
                        <a:spcAft>
                          <a:spcPts val="0"/>
                        </a:spcAft>
                      </a:pPr>
                      <a:endParaRPr lang="en-US" sz="1000" dirty="0">
                        <a:latin typeface="Calibri"/>
                        <a:ea typeface="Calibri"/>
                        <a:cs typeface="B Koodak" pitchFamily="2" charset="-78"/>
                      </a:endParaRPr>
                    </a:p>
                  </a:txBody>
                  <a:tcPr marL="58809" marR="58809" marT="0" marB="0" anchor="ctr">
                    <a:solidFill>
                      <a:srgbClr val="FFFFCC"/>
                    </a:solidFill>
                  </a:tcPr>
                </a:tc>
                <a:tc hMerge="1">
                  <a:txBody>
                    <a:bodyPr/>
                    <a:lstStyle/>
                    <a:p>
                      <a:endParaRPr lang="en-US" dirty="0"/>
                    </a:p>
                  </a:txBody>
                  <a:tcPr/>
                </a:tc>
                <a:tc>
                  <a:txBody>
                    <a:bodyPr/>
                    <a:lstStyle/>
                    <a:p>
                      <a:pPr marL="0" marR="0" algn="r" rtl="1">
                        <a:lnSpc>
                          <a:spcPct val="115000"/>
                        </a:lnSpc>
                        <a:spcBef>
                          <a:spcPts val="0"/>
                        </a:spcBef>
                        <a:spcAft>
                          <a:spcPts val="0"/>
                        </a:spcAft>
                      </a:pPr>
                      <a:r>
                        <a:rPr lang="ar-SA" sz="1000" dirty="0">
                          <a:cs typeface="B Koodak" pitchFamily="2" charset="-78"/>
                        </a:rPr>
                        <a:t>5</a:t>
                      </a:r>
                      <a:endParaRPr lang="en-US" sz="1000" dirty="0">
                        <a:latin typeface="Calibri"/>
                        <a:ea typeface="Calibri"/>
                        <a:cs typeface="B Koodak" pitchFamily="2" charset="-78"/>
                      </a:endParaRPr>
                    </a:p>
                  </a:txBody>
                  <a:tcPr marL="58809" marR="58809" marT="0" marB="0" anchor="ctr">
                    <a:solidFill>
                      <a:srgbClr val="FFFFCC"/>
                    </a:solidFill>
                  </a:tcPr>
                </a:tc>
              </a:tr>
              <a:tr h="2195672">
                <a:tc>
                  <a:txBody>
                    <a:bodyPr/>
                    <a:lstStyle/>
                    <a:p>
                      <a:pPr marL="0" marR="0" algn="just" rtl="1">
                        <a:lnSpc>
                          <a:spcPct val="115000"/>
                        </a:lnSpc>
                        <a:spcBef>
                          <a:spcPts val="600"/>
                        </a:spcBef>
                        <a:spcAft>
                          <a:spcPts val="600"/>
                        </a:spcAft>
                      </a:pPr>
                      <a:r>
                        <a:rPr lang="ar-SA" sz="1000" dirty="0">
                          <a:cs typeface="B Koodak" pitchFamily="2" charset="-78"/>
                        </a:rPr>
                        <a:t>این مطالعه از اطلاعات مطالعه اینده نگر در واشینگتن استفاده کرده است. 2013 فرد سیاهپوست و 2000 فرد سفید پوست و 143 فرد که نژاد نامشخص داشتند در مطالعه شرکت کردند. بعد از پیگیری 5/7 ساله مشخص شد که 1074 مرگ در بین این افراد اتفاق افتاده است. نتایج مطالعه نشان داد که افرادی که شاخص توده بدنی بین 5/18 تا 9/24 داشتند به طور معنی داری ریسک بیشتری در ایجاد مرگ نسبت به افراد چاق (شاخص توده بدنی بالاتر از 35) ایجاد می کند. این ارتباط در سیاهپوستان نسبت به سفیدها قوی تر دیده شد به طوری مقدار نسبت مخاطره در سیاهپوستان 95/1 بود و در سفیدها 53/1 گزارش گردید. محققین این مطالعه این قضیه را پارادوکس چاقی در افراد دیابتی گزارش کردند(61</a:t>
                      </a:r>
                      <a:r>
                        <a:rPr lang="en-US" sz="1000" dirty="0">
                          <a:cs typeface="B Koodak" pitchFamily="2" charset="-78"/>
                        </a:rPr>
                        <a:t>)</a:t>
                      </a:r>
                      <a:endParaRPr lang="en-US" sz="1000" dirty="0">
                        <a:latin typeface="Calibri"/>
                        <a:ea typeface="Calibri"/>
                        <a:cs typeface="B Koodak" pitchFamily="2" charset="-78"/>
                      </a:endParaRPr>
                    </a:p>
                  </a:txBody>
                  <a:tcPr marL="58809" marR="58809" marT="0" marB="0" anchor="ctr"/>
                </a:tc>
                <a:tc>
                  <a:txBody>
                    <a:bodyPr/>
                    <a:lstStyle/>
                    <a:p>
                      <a:pPr marL="0" marR="0" algn="just" rtl="1">
                        <a:lnSpc>
                          <a:spcPct val="115000"/>
                        </a:lnSpc>
                        <a:spcBef>
                          <a:spcPts val="0"/>
                        </a:spcBef>
                        <a:spcAft>
                          <a:spcPts val="0"/>
                        </a:spcAft>
                      </a:pPr>
                      <a:r>
                        <a:rPr lang="ar-SA" sz="1000" dirty="0">
                          <a:cs typeface="B Koodak" pitchFamily="2" charset="-78"/>
                        </a:rPr>
                        <a:t>این مطالعه تنها در مردان انجام شده است در نتیجه نتایج قابل تعمیم به زنان نخواهد بود، محدودیت دیگر این بوده است که شاخص توده بدنی در افراد تنها در ابتدای مطالعه در دسترس بوده است و اینکه در طول مطالعه وضعیت  چاقی افراد چه تغییری کرده است مشخص نشده است از طرفی ممکن است متغیرهای دیگری وجود داشته باشند که در مطالعه به عنوان مخدوش کننده در نظر نگرفته اند که باعث شده علیت را بر معکوس نشان دهد</a:t>
                      </a:r>
                      <a:r>
                        <a:rPr lang="en-US" sz="1000" dirty="0">
                          <a:cs typeface="B Koodak" pitchFamily="2" charset="-78"/>
                        </a:rPr>
                        <a:t>.</a:t>
                      </a:r>
                      <a:endParaRPr lang="en-US" sz="1000" dirty="0">
                        <a:latin typeface="Calibri"/>
                        <a:ea typeface="Calibri"/>
                        <a:cs typeface="B Koodak" pitchFamily="2" charset="-78"/>
                      </a:endParaRPr>
                    </a:p>
                  </a:txBody>
                  <a:tcPr marL="58809" marR="58809" marT="0" marB="0" anchor="ctr"/>
                </a:tc>
                <a:tc>
                  <a:txBody>
                    <a:bodyPr/>
                    <a:lstStyle/>
                    <a:p>
                      <a:pPr marL="0" marR="0" algn="l" rtl="1">
                        <a:lnSpc>
                          <a:spcPct val="115000"/>
                        </a:lnSpc>
                        <a:spcBef>
                          <a:spcPts val="0"/>
                        </a:spcBef>
                        <a:spcAft>
                          <a:spcPts val="0"/>
                        </a:spcAft>
                      </a:pPr>
                      <a:r>
                        <a:rPr lang="en-US" sz="1000">
                          <a:cs typeface="B Koodak" pitchFamily="2" charset="-78"/>
                        </a:rPr>
                        <a:t>N=4156</a:t>
                      </a:r>
                    </a:p>
                    <a:p>
                      <a:pPr marL="0" marR="0" algn="l" rtl="1">
                        <a:lnSpc>
                          <a:spcPct val="115000"/>
                        </a:lnSpc>
                        <a:spcBef>
                          <a:spcPts val="0"/>
                        </a:spcBef>
                        <a:spcAft>
                          <a:spcPts val="0"/>
                        </a:spcAft>
                      </a:pPr>
                      <a:r>
                        <a:rPr lang="en-US" sz="1000">
                          <a:cs typeface="B Koodak" pitchFamily="2" charset="-78"/>
                        </a:rPr>
                        <a:t>AGE=60Y</a:t>
                      </a:r>
                    </a:p>
                    <a:p>
                      <a:pPr marL="0" marR="0" algn="l" rtl="1">
                        <a:lnSpc>
                          <a:spcPct val="115000"/>
                        </a:lnSpc>
                        <a:spcBef>
                          <a:spcPts val="0"/>
                        </a:spcBef>
                        <a:spcAft>
                          <a:spcPts val="0"/>
                        </a:spcAft>
                      </a:pPr>
                      <a:r>
                        <a:rPr lang="en-US" sz="1000">
                          <a:cs typeface="B Koodak" pitchFamily="2" charset="-78"/>
                        </a:rPr>
                        <a:t>1986-2010</a:t>
                      </a:r>
                      <a:endParaRPr lang="en-US" sz="1000">
                        <a:latin typeface="Calibri"/>
                        <a:ea typeface="Calibri"/>
                        <a:cs typeface="B Koodak" pitchFamily="2" charset="-78"/>
                      </a:endParaRPr>
                    </a:p>
                  </a:txBody>
                  <a:tcPr marL="58809" marR="58809" marT="0" marB="0" anchor="ctr"/>
                </a:tc>
                <a:tc>
                  <a:txBody>
                    <a:bodyPr/>
                    <a:lstStyle/>
                    <a:p>
                      <a:pPr marL="0" marR="0" algn="l" rtl="1">
                        <a:lnSpc>
                          <a:spcPct val="115000"/>
                        </a:lnSpc>
                        <a:spcBef>
                          <a:spcPts val="0"/>
                        </a:spcBef>
                        <a:spcAft>
                          <a:spcPts val="0"/>
                        </a:spcAft>
                      </a:pPr>
                      <a:r>
                        <a:rPr lang="en-US" sz="1000" dirty="0">
                          <a:cs typeface="B Koodak" pitchFamily="2" charset="-78"/>
                        </a:rPr>
                        <a:t>Prospective observational Washington           </a:t>
                      </a:r>
                      <a:endParaRPr lang="en-US" sz="1000" dirty="0">
                        <a:latin typeface="Calibri"/>
                        <a:ea typeface="Calibri"/>
                        <a:cs typeface="B Koodak" pitchFamily="2" charset="-78"/>
                      </a:endParaRPr>
                    </a:p>
                  </a:txBody>
                  <a:tcPr marL="58809" marR="58809" marT="0" marB="0" anchor="ctr"/>
                </a:tc>
                <a:tc gridSpan="2">
                  <a:txBody>
                    <a:bodyPr/>
                    <a:lstStyle/>
                    <a:p>
                      <a:pPr marL="0" marR="0" algn="l" rtl="1">
                        <a:lnSpc>
                          <a:spcPct val="115000"/>
                        </a:lnSpc>
                        <a:spcBef>
                          <a:spcPts val="0"/>
                        </a:spcBef>
                        <a:spcAft>
                          <a:spcPts val="0"/>
                        </a:spcAft>
                      </a:pPr>
                      <a:r>
                        <a:rPr lang="en-US" sz="1000" dirty="0">
                          <a:cs typeface="B Koodak" pitchFamily="2" charset="-78"/>
                        </a:rPr>
                        <a:t>BMI–Mortality Paradox and Fitness in African American and Caucasian Men With Type 2 Diabetes</a:t>
                      </a:r>
                      <a:endParaRPr lang="en-US" sz="1000" dirty="0">
                        <a:latin typeface="Calibri"/>
                        <a:ea typeface="Calibri"/>
                        <a:cs typeface="B Koodak" pitchFamily="2" charset="-78"/>
                      </a:endParaRPr>
                    </a:p>
                  </a:txBody>
                  <a:tcPr marL="58809" marR="58809" marT="0" marB="0" anchor="ctr"/>
                </a:tc>
                <a:tc hMerge="1">
                  <a:txBody>
                    <a:bodyPr/>
                    <a:lstStyle/>
                    <a:p>
                      <a:endParaRPr lang="en-US"/>
                    </a:p>
                  </a:txBody>
                  <a:tcPr/>
                </a:tc>
                <a:tc>
                  <a:txBody>
                    <a:bodyPr/>
                    <a:lstStyle/>
                    <a:p>
                      <a:pPr marL="0" marR="0" algn="r" rtl="1">
                        <a:lnSpc>
                          <a:spcPct val="115000"/>
                        </a:lnSpc>
                        <a:spcBef>
                          <a:spcPts val="0"/>
                        </a:spcBef>
                        <a:spcAft>
                          <a:spcPts val="0"/>
                        </a:spcAft>
                      </a:pPr>
                      <a:r>
                        <a:rPr lang="ar-SA" sz="1000" dirty="0">
                          <a:cs typeface="B Koodak" pitchFamily="2" charset="-78"/>
                        </a:rPr>
                        <a:t>6</a:t>
                      </a:r>
                      <a:endParaRPr lang="en-US" sz="1000" dirty="0">
                        <a:latin typeface="Calibri"/>
                        <a:ea typeface="Calibri"/>
                        <a:cs typeface="B Koodak" pitchFamily="2" charset="-78"/>
                      </a:endParaRPr>
                    </a:p>
                  </a:txBody>
                  <a:tcPr marL="58809" marR="58809" marT="0" marB="0" anchor="ctr"/>
                </a:tc>
              </a:tr>
            </a:tbl>
          </a:graphicData>
        </a:graphic>
      </p:graphicFrame>
      <p:sp>
        <p:nvSpPr>
          <p:cNvPr id="4" name="Slide Number Placeholder 3"/>
          <p:cNvSpPr>
            <a:spLocks noGrp="1"/>
          </p:cNvSpPr>
          <p:nvPr>
            <p:ph type="sldNum" sz="quarter" idx="12"/>
          </p:nvPr>
        </p:nvSpPr>
        <p:spPr/>
        <p:txBody>
          <a:bodyPr/>
          <a:lstStyle/>
          <a:p>
            <a:fld id="{430E3189-A26B-47E6-88FA-F0598B934182}" type="slidenum">
              <a:rPr lang="en-US" smtClean="0">
                <a:solidFill>
                  <a:prstClr val="black">
                    <a:tint val="75000"/>
                  </a:prstClr>
                </a:solidFill>
              </a:rPr>
              <a:pPr/>
              <a:t>7</a:t>
            </a:fld>
            <a:endParaRPr lang="en-US">
              <a:solidFill>
                <a:prstClr val="black">
                  <a:tint val="75000"/>
                </a:prstClr>
              </a:solidFill>
            </a:endParaRPr>
          </a:p>
        </p:txBody>
      </p:sp>
      <p:graphicFrame>
        <p:nvGraphicFramePr>
          <p:cNvPr id="6" name="Table 5"/>
          <p:cNvGraphicFramePr>
            <a:graphicFrameLocks noGrp="1"/>
          </p:cNvGraphicFramePr>
          <p:nvPr/>
        </p:nvGraphicFramePr>
        <p:xfrm>
          <a:off x="1219200" y="533400"/>
          <a:ext cx="7467601" cy="4605528"/>
        </p:xfrm>
        <a:graphic>
          <a:graphicData uri="http://schemas.openxmlformats.org/drawingml/2006/table">
            <a:tbl>
              <a:tblPr>
                <a:tableStyleId>{1FECB4D8-DB02-4DC6-A0A2-4F2EBAE1DC90}</a:tableStyleId>
              </a:tblPr>
              <a:tblGrid>
                <a:gridCol w="2971799"/>
                <a:gridCol w="1905000"/>
                <a:gridCol w="685801"/>
                <a:gridCol w="685800"/>
                <a:gridCol w="304799"/>
                <a:gridCol w="670262"/>
                <a:gridCol w="244140"/>
              </a:tblGrid>
              <a:tr h="358015">
                <a:tc>
                  <a:txBody>
                    <a:bodyPr/>
                    <a:lstStyle/>
                    <a:p>
                      <a:pPr marL="0" marR="0" algn="ctr" rtl="1">
                        <a:lnSpc>
                          <a:spcPct val="115000"/>
                        </a:lnSpc>
                        <a:spcBef>
                          <a:spcPts val="0"/>
                        </a:spcBef>
                        <a:spcAft>
                          <a:spcPts val="0"/>
                        </a:spcAft>
                      </a:pPr>
                      <a:r>
                        <a:rPr lang="ar-SA" sz="1800" dirty="0">
                          <a:cs typeface="B Koodak" pitchFamily="2" charset="-78"/>
                        </a:rPr>
                        <a:t>نتايج</a:t>
                      </a:r>
                      <a:endParaRPr lang="en-US" sz="1800" dirty="0">
                        <a:latin typeface="Calibri"/>
                        <a:ea typeface="Calibri"/>
                        <a:cs typeface="B Koodak" pitchFamily="2" charset="-78"/>
                      </a:endParaRPr>
                    </a:p>
                  </a:txBody>
                  <a:tcPr marL="58809" marR="58809" marT="0" marB="0" anchor="ctr">
                    <a:solidFill>
                      <a:schemeClr val="accent2">
                        <a:lumMod val="20000"/>
                        <a:lumOff val="80000"/>
                      </a:schemeClr>
                    </a:solidFill>
                  </a:tcPr>
                </a:tc>
                <a:tc>
                  <a:txBody>
                    <a:bodyPr/>
                    <a:lstStyle/>
                    <a:p>
                      <a:pPr marL="0" marR="0" algn="ctr" rtl="1">
                        <a:lnSpc>
                          <a:spcPct val="115000"/>
                        </a:lnSpc>
                        <a:spcBef>
                          <a:spcPts val="0"/>
                        </a:spcBef>
                        <a:spcAft>
                          <a:spcPts val="0"/>
                        </a:spcAft>
                      </a:pPr>
                      <a:r>
                        <a:rPr lang="ar-SA" sz="1800" dirty="0">
                          <a:cs typeface="B Koodak" pitchFamily="2" charset="-78"/>
                        </a:rPr>
                        <a:t>محدودیت</a:t>
                      </a:r>
                      <a:endParaRPr lang="en-US" sz="1800" dirty="0">
                        <a:latin typeface="Calibri"/>
                        <a:ea typeface="Calibri"/>
                        <a:cs typeface="B Koodak" pitchFamily="2" charset="-78"/>
                      </a:endParaRPr>
                    </a:p>
                  </a:txBody>
                  <a:tcPr marL="58809" marR="58809" marT="0" marB="0" anchor="ctr">
                    <a:solidFill>
                      <a:schemeClr val="accent2">
                        <a:lumMod val="20000"/>
                        <a:lumOff val="80000"/>
                      </a:schemeClr>
                    </a:solidFill>
                  </a:tcPr>
                </a:tc>
                <a:tc>
                  <a:txBody>
                    <a:bodyPr/>
                    <a:lstStyle/>
                    <a:p>
                      <a:pPr marL="0" marR="0" algn="ctr" rtl="1">
                        <a:lnSpc>
                          <a:spcPct val="115000"/>
                        </a:lnSpc>
                        <a:spcBef>
                          <a:spcPts val="0"/>
                        </a:spcBef>
                        <a:spcAft>
                          <a:spcPts val="0"/>
                        </a:spcAft>
                      </a:pPr>
                      <a:r>
                        <a:rPr lang="ar-SA" sz="1600" dirty="0">
                          <a:cs typeface="B Koodak" pitchFamily="2" charset="-78"/>
                        </a:rPr>
                        <a:t>حجم و جمعیت مطالعه</a:t>
                      </a:r>
                      <a:endParaRPr lang="en-US" sz="1600" dirty="0">
                        <a:latin typeface="Calibri"/>
                        <a:ea typeface="Calibri"/>
                        <a:cs typeface="B Koodak" pitchFamily="2" charset="-78"/>
                      </a:endParaRPr>
                    </a:p>
                  </a:txBody>
                  <a:tcPr marL="58809" marR="58809" marT="0" marB="0" anchor="ctr">
                    <a:solidFill>
                      <a:schemeClr val="accent2">
                        <a:lumMod val="20000"/>
                        <a:lumOff val="80000"/>
                      </a:schemeClr>
                    </a:solidFill>
                  </a:tcPr>
                </a:tc>
                <a:tc gridSpan="2">
                  <a:txBody>
                    <a:bodyPr/>
                    <a:lstStyle/>
                    <a:p>
                      <a:pPr marL="0" marR="0" algn="ctr" rtl="1">
                        <a:lnSpc>
                          <a:spcPct val="115000"/>
                        </a:lnSpc>
                        <a:spcBef>
                          <a:spcPts val="0"/>
                        </a:spcBef>
                        <a:spcAft>
                          <a:spcPts val="0"/>
                        </a:spcAft>
                      </a:pPr>
                      <a:r>
                        <a:rPr lang="ar-SA" sz="1600" dirty="0">
                          <a:cs typeface="B Koodak" pitchFamily="2" charset="-78"/>
                        </a:rPr>
                        <a:t>سال و محل طراحی مطالعه</a:t>
                      </a:r>
                      <a:endParaRPr lang="en-US" sz="1600" dirty="0">
                        <a:latin typeface="Calibri"/>
                        <a:ea typeface="Calibri"/>
                        <a:cs typeface="B Koodak" pitchFamily="2" charset="-78"/>
                      </a:endParaRPr>
                    </a:p>
                  </a:txBody>
                  <a:tcPr marL="58809" marR="58809" marT="0" marB="0" anchor="ctr">
                    <a:solidFill>
                      <a:schemeClr val="accent2">
                        <a:lumMod val="20000"/>
                        <a:lumOff val="80000"/>
                      </a:schemeClr>
                    </a:solidFill>
                  </a:tcPr>
                </a:tc>
                <a:tc hMerge="1">
                  <a:txBody>
                    <a:bodyPr/>
                    <a:lstStyle/>
                    <a:p>
                      <a:pPr marL="0" marR="0" algn="l" rtl="1">
                        <a:lnSpc>
                          <a:spcPct val="115000"/>
                        </a:lnSpc>
                        <a:spcBef>
                          <a:spcPts val="0"/>
                        </a:spcBef>
                        <a:spcAft>
                          <a:spcPts val="0"/>
                        </a:spcAft>
                      </a:pPr>
                      <a:endParaRPr lang="en-US" sz="1000" dirty="0">
                        <a:latin typeface="Calibri"/>
                        <a:ea typeface="Calibri"/>
                        <a:cs typeface="B Koodak" pitchFamily="2" charset="-78"/>
                      </a:endParaRPr>
                    </a:p>
                  </a:txBody>
                  <a:tcPr marL="58809" marR="58809" marT="0" marB="0" anchor="ctr">
                    <a:solidFill>
                      <a:schemeClr val="accent2">
                        <a:lumMod val="20000"/>
                        <a:lumOff val="80000"/>
                      </a:schemeClr>
                    </a:solidFill>
                  </a:tcPr>
                </a:tc>
                <a:tc gridSpan="2">
                  <a:txBody>
                    <a:bodyPr/>
                    <a:lstStyle/>
                    <a:p>
                      <a:pPr marL="0" marR="0" indent="0" algn="l" defTabSz="914400" rtl="1" eaLnBrk="1" fontAlgn="auto" latinLnBrk="0" hangingPunct="1">
                        <a:lnSpc>
                          <a:spcPct val="115000"/>
                        </a:lnSpc>
                        <a:spcBef>
                          <a:spcPts val="0"/>
                        </a:spcBef>
                        <a:spcAft>
                          <a:spcPts val="0"/>
                        </a:spcAft>
                        <a:buClrTx/>
                        <a:buSzTx/>
                        <a:buFontTx/>
                        <a:buNone/>
                        <a:tabLst/>
                        <a:defRPr/>
                      </a:pPr>
                      <a:endParaRPr lang="fa-IR" sz="1800" dirty="0" smtClean="0">
                        <a:cs typeface="B Koodak" pitchFamily="2" charset="-78"/>
                      </a:endParaRPr>
                    </a:p>
                    <a:p>
                      <a:pPr marL="0" marR="0" indent="0" algn="l" defTabSz="914400" rtl="1" eaLnBrk="1" fontAlgn="auto" latinLnBrk="0" hangingPunct="1">
                        <a:lnSpc>
                          <a:spcPct val="115000"/>
                        </a:lnSpc>
                        <a:spcBef>
                          <a:spcPts val="0"/>
                        </a:spcBef>
                        <a:spcAft>
                          <a:spcPts val="0"/>
                        </a:spcAft>
                        <a:buClrTx/>
                        <a:buSzTx/>
                        <a:buFontTx/>
                        <a:buNone/>
                        <a:tabLst/>
                        <a:defRPr/>
                      </a:pPr>
                      <a:r>
                        <a:rPr lang="ar-SA" sz="1800" dirty="0" smtClean="0">
                          <a:cs typeface="B Koodak" pitchFamily="2" charset="-78"/>
                        </a:rPr>
                        <a:t>عنوان مقاله</a:t>
                      </a:r>
                      <a:endParaRPr lang="en-US" sz="1800" dirty="0" smtClean="0">
                        <a:latin typeface="Calibri"/>
                        <a:ea typeface="Calibri"/>
                        <a:cs typeface="B Koodak" pitchFamily="2" charset="-78"/>
                      </a:endParaRPr>
                    </a:p>
                    <a:p>
                      <a:pPr marL="0" marR="0" algn="l" rtl="1">
                        <a:lnSpc>
                          <a:spcPct val="115000"/>
                        </a:lnSpc>
                        <a:spcBef>
                          <a:spcPts val="0"/>
                        </a:spcBef>
                        <a:spcAft>
                          <a:spcPts val="0"/>
                        </a:spcAft>
                      </a:pPr>
                      <a:endParaRPr lang="en-US" sz="1400" dirty="0">
                        <a:latin typeface="Calibri"/>
                        <a:ea typeface="Calibri"/>
                        <a:cs typeface="B Koodak" pitchFamily="2" charset="-78"/>
                      </a:endParaRPr>
                    </a:p>
                  </a:txBody>
                  <a:tcPr marL="58809" marR="58809" marT="0" marB="0" anchor="ctr">
                    <a:solidFill>
                      <a:schemeClr val="accent2">
                        <a:lumMod val="20000"/>
                        <a:lumOff val="80000"/>
                      </a:schemeClr>
                    </a:solidFill>
                  </a:tcPr>
                </a:tc>
                <a:tc hMerge="1">
                  <a:txBody>
                    <a:bodyPr/>
                    <a:lstStyle/>
                    <a:p>
                      <a:pPr marL="0" marR="0" algn="r">
                        <a:lnSpc>
                          <a:spcPct val="115000"/>
                        </a:lnSpc>
                        <a:spcBef>
                          <a:spcPts val="0"/>
                        </a:spcBef>
                        <a:spcAft>
                          <a:spcPts val="0"/>
                        </a:spcAft>
                      </a:pPr>
                      <a:endParaRPr lang="en-US" sz="1000" dirty="0">
                        <a:latin typeface="Calibri"/>
                        <a:ea typeface="Calibri"/>
                        <a:cs typeface="B Koodak" pitchFamily="2" charset="-78"/>
                      </a:endParaRPr>
                    </a:p>
                  </a:txBody>
                  <a:tcPr marL="58809" marR="58809" marT="0" marB="0" anchor="ctr">
                    <a:solidFill>
                      <a:schemeClr val="accent2">
                        <a:lumMod val="20000"/>
                        <a:lumOff val="80000"/>
                      </a:schemeClr>
                    </a:solidFill>
                  </a:tcPr>
                </a:tc>
              </a:tr>
              <a:tr h="1475963">
                <a:tc>
                  <a:txBody>
                    <a:bodyPr/>
                    <a:lstStyle/>
                    <a:p>
                      <a:pPr marL="0" marR="0" algn="just" rtl="1">
                        <a:spcBef>
                          <a:spcPts val="600"/>
                        </a:spcBef>
                        <a:spcAft>
                          <a:spcPts val="600"/>
                        </a:spcAft>
                      </a:pPr>
                      <a:r>
                        <a:rPr lang="en-US" sz="1600" kern="1200" dirty="0">
                          <a:cs typeface="B Koodak" pitchFamily="2" charset="-78"/>
                        </a:rPr>
                        <a:t> </a:t>
                      </a:r>
                      <a:r>
                        <a:rPr lang="fa-IR" sz="1600" kern="1200" dirty="0">
                          <a:cs typeface="B Koodak" pitchFamily="2" charset="-78"/>
                        </a:rPr>
                        <a:t>زبر و همکارانش در مطالعه ای با عنوان بیماریهای </a:t>
                      </a:r>
                      <a:r>
                        <a:rPr lang="fa-IR" sz="1600" kern="1200" dirty="0" smtClean="0">
                          <a:cs typeface="B Koodak" pitchFamily="2" charset="-78"/>
                        </a:rPr>
                        <a:t>قلبی </a:t>
                      </a:r>
                      <a:r>
                        <a:rPr lang="fa-IR" sz="1600" kern="1200" dirty="0">
                          <a:cs typeface="B Koodak" pitchFamily="2" charset="-78"/>
                        </a:rPr>
                        <a:t>عروقی در افراد دیابتی و خطر نسبت داده شده به فاکتورهای خطر قابل تعدیل گزارش کرده است که یک سوم از ریسک بیماریهای </a:t>
                      </a:r>
                      <a:r>
                        <a:rPr lang="fa-IR" sz="1600" kern="1200" dirty="0" smtClean="0">
                          <a:cs typeface="B Koodak" pitchFamily="2" charset="-78"/>
                        </a:rPr>
                        <a:t>قلبی </a:t>
                      </a:r>
                      <a:r>
                        <a:rPr lang="fa-IR" sz="1600" kern="1200" dirty="0">
                          <a:cs typeface="B Koodak" pitchFamily="2" charset="-78"/>
                        </a:rPr>
                        <a:t>عروقی به فاکتورهای خطر قابل تعدیل نسبت داده شده است. این مطالعه بر روی افرادی که تحت مراقبت بیماری دیابت قرار داشتند انجام شده است بعد از تغییرات 10 ساله از فاکتورهای خطر بیماریهای </a:t>
                      </a:r>
                      <a:r>
                        <a:rPr lang="fa-IR" sz="1600" kern="1200" dirty="0" smtClean="0">
                          <a:cs typeface="B Koodak" pitchFamily="2" charset="-78"/>
                        </a:rPr>
                        <a:t>قلبی </a:t>
                      </a:r>
                      <a:r>
                        <a:rPr lang="fa-IR" sz="1600" kern="1200" dirty="0">
                          <a:cs typeface="B Koodak" pitchFamily="2" charset="-78"/>
                        </a:rPr>
                        <a:t>عروقی مشخص شد که </a:t>
                      </a:r>
                      <a:r>
                        <a:rPr lang="fa-IR" sz="1600" kern="1200" dirty="0" smtClean="0">
                          <a:cs typeface="B Koodak" pitchFamily="2" charset="-78"/>
                        </a:rPr>
                        <a:t>کنترل سطح  </a:t>
                      </a:r>
                      <a:r>
                        <a:rPr lang="en-US" sz="1600" kern="1200" dirty="0">
                          <a:solidFill>
                            <a:srgbClr val="FF0000"/>
                          </a:solidFill>
                          <a:cs typeface="B Koodak" pitchFamily="2" charset="-78"/>
                        </a:rPr>
                        <a:t>HbA1c</a:t>
                      </a:r>
                      <a:r>
                        <a:rPr lang="fa-IR" sz="1600" kern="1200" dirty="0">
                          <a:solidFill>
                            <a:srgbClr val="FF0000"/>
                          </a:solidFill>
                          <a:cs typeface="B Koodak" pitchFamily="2" charset="-78"/>
                        </a:rPr>
                        <a:t> </a:t>
                      </a:r>
                      <a:r>
                        <a:rPr lang="fa-IR" sz="1600" kern="1200" dirty="0" smtClean="0">
                          <a:cs typeface="B Koodak" pitchFamily="2" charset="-78"/>
                        </a:rPr>
                        <a:t>  </a:t>
                      </a:r>
                      <a:r>
                        <a:rPr lang="fa-IR" sz="1600" kern="1200" dirty="0" smtClean="0">
                          <a:solidFill>
                            <a:srgbClr val="FF0000"/>
                          </a:solidFill>
                          <a:cs typeface="B Koodak" pitchFamily="2" charset="-78"/>
                        </a:rPr>
                        <a:t>و سیگار </a:t>
                      </a:r>
                      <a:r>
                        <a:rPr lang="fa-IR" sz="1600" kern="1200" dirty="0" smtClean="0">
                          <a:cs typeface="B Koodak" pitchFamily="2" charset="-78"/>
                        </a:rPr>
                        <a:t>و</a:t>
                      </a:r>
                      <a:r>
                        <a:rPr lang="fa-IR" sz="1600" kern="1200" dirty="0" smtClean="0">
                          <a:solidFill>
                            <a:srgbClr val="FF0000"/>
                          </a:solidFill>
                          <a:cs typeface="B Koodak" pitchFamily="2" charset="-78"/>
                        </a:rPr>
                        <a:t>کاهش</a:t>
                      </a:r>
                      <a:r>
                        <a:rPr lang="fa-IR" sz="1600" kern="1200" dirty="0" smtClean="0">
                          <a:cs typeface="B Koodak" pitchFamily="2" charset="-78"/>
                        </a:rPr>
                        <a:t> </a:t>
                      </a:r>
                      <a:r>
                        <a:rPr lang="fa-IR" sz="1600" kern="1200" dirty="0">
                          <a:solidFill>
                            <a:srgbClr val="FF0000"/>
                          </a:solidFill>
                          <a:cs typeface="B Koodak" pitchFamily="2" charset="-78"/>
                        </a:rPr>
                        <a:t>سطح </a:t>
                      </a:r>
                      <a:r>
                        <a:rPr lang="en-US" sz="1600" kern="1200" dirty="0">
                          <a:solidFill>
                            <a:srgbClr val="FF0000"/>
                          </a:solidFill>
                          <a:cs typeface="B Koodak" pitchFamily="2" charset="-78"/>
                        </a:rPr>
                        <a:t>HDL</a:t>
                      </a:r>
                      <a:r>
                        <a:rPr lang="fa-IR" sz="1600" kern="1200" dirty="0">
                          <a:solidFill>
                            <a:srgbClr val="FF0000"/>
                          </a:solidFill>
                          <a:cs typeface="B Koodak" pitchFamily="2" charset="-78"/>
                        </a:rPr>
                        <a:t>کلسترول</a:t>
                      </a:r>
                      <a:r>
                        <a:rPr lang="fa-IR" sz="1600" kern="1200" dirty="0">
                          <a:cs typeface="B Koodak" pitchFamily="2" charset="-78"/>
                        </a:rPr>
                        <a:t> به ترتیب بیشترین تاثیر را در کاهش بیماری </a:t>
                      </a:r>
                      <a:r>
                        <a:rPr lang="fa-IR" sz="1600" kern="1200" dirty="0" smtClean="0">
                          <a:cs typeface="B Koodak" pitchFamily="2" charset="-78"/>
                        </a:rPr>
                        <a:t>قلبی </a:t>
                      </a:r>
                      <a:r>
                        <a:rPr lang="fa-IR" sz="1600" kern="1200" dirty="0">
                          <a:cs typeface="B Koodak" pitchFamily="2" charset="-78"/>
                        </a:rPr>
                        <a:t>عروقی داشتند </a:t>
                      </a:r>
                      <a:r>
                        <a:rPr lang="fa-IR" sz="1600" kern="1200" dirty="0" smtClean="0">
                          <a:cs typeface="B Koodak" pitchFamily="2" charset="-78"/>
                        </a:rPr>
                        <a:t>.</a:t>
                      </a:r>
                      <a:endParaRPr lang="en-US" sz="1600" dirty="0">
                        <a:latin typeface="Calibri"/>
                        <a:ea typeface="Times New Roman"/>
                        <a:cs typeface="B Koodak" pitchFamily="2" charset="-78"/>
                      </a:endParaRPr>
                    </a:p>
                  </a:txBody>
                  <a:tcPr marL="58809" marR="58809" marT="0" marB="0" anchor="ctr">
                    <a:solidFill>
                      <a:srgbClr val="FFFFCC"/>
                    </a:solidFill>
                  </a:tcPr>
                </a:tc>
                <a:tc gridSpan="2">
                  <a:txBody>
                    <a:bodyPr/>
                    <a:lstStyle/>
                    <a:p>
                      <a:pPr marL="0" marR="0" algn="just" rtl="1">
                        <a:lnSpc>
                          <a:spcPct val="115000"/>
                        </a:lnSpc>
                        <a:spcBef>
                          <a:spcPts val="0"/>
                        </a:spcBef>
                        <a:spcAft>
                          <a:spcPts val="0"/>
                        </a:spcAft>
                      </a:pPr>
                      <a:r>
                        <a:rPr lang="fa-IR" sz="1600" dirty="0">
                          <a:cs typeface="B Koodak" pitchFamily="2" charset="-78"/>
                        </a:rPr>
                        <a:t>محقق ذکر کرده است که این مطالعه چون افراد محلی در یک منطقه را مورد مطالعه قرار داده است ممکن است به دلیل تورش ناشی از انتخاب حجم نمونه مطالعه قابل تعمیم نباشد. علاوه براین یک سری از متغیرها در این مطالعه به صورت پرسشنامه ای از افراد پرسیده شده است و اندازه گیری نشده است.</a:t>
                      </a:r>
                      <a:endParaRPr lang="en-US" sz="1600" dirty="0">
                        <a:latin typeface="Calibri"/>
                        <a:ea typeface="Calibri"/>
                        <a:cs typeface="B Koodak" pitchFamily="2" charset="-78"/>
                      </a:endParaRPr>
                    </a:p>
                  </a:txBody>
                  <a:tcPr marL="58809" marR="58809" marT="0" marB="0" anchor="ctr">
                    <a:solidFill>
                      <a:srgbClr val="FFFFCC"/>
                    </a:solidFill>
                  </a:tcPr>
                </a:tc>
                <a:tc hMerge="1">
                  <a:txBody>
                    <a:bodyPr/>
                    <a:lstStyle/>
                    <a:p>
                      <a:endParaRPr lang="en-US"/>
                    </a:p>
                  </a:txBody>
                  <a:tcPr/>
                </a:tc>
                <a:tc>
                  <a:txBody>
                    <a:bodyPr/>
                    <a:lstStyle/>
                    <a:p>
                      <a:pPr marL="0" marR="0" algn="l" rtl="1">
                        <a:spcBef>
                          <a:spcPts val="0"/>
                        </a:spcBef>
                        <a:spcAft>
                          <a:spcPts val="0"/>
                        </a:spcAft>
                      </a:pPr>
                      <a:r>
                        <a:rPr lang="en-US" sz="1600" kern="1200" dirty="0" smtClean="0">
                          <a:cs typeface="B Koodak" pitchFamily="2" charset="-78"/>
                        </a:rPr>
                        <a:t>N=313</a:t>
                      </a:r>
                      <a:endParaRPr lang="fa-IR" sz="1600" kern="1200" dirty="0" smtClean="0">
                        <a:cs typeface="B Koodak" pitchFamily="2" charset="-78"/>
                      </a:endParaRPr>
                    </a:p>
                    <a:p>
                      <a:pPr marL="0" marR="0" algn="l" rtl="1">
                        <a:spcBef>
                          <a:spcPts val="0"/>
                        </a:spcBef>
                        <a:spcAft>
                          <a:spcPts val="0"/>
                        </a:spcAft>
                      </a:pPr>
                      <a:endParaRPr lang="en-US" sz="1600" dirty="0">
                        <a:cs typeface="B Koodak" pitchFamily="2" charset="-78"/>
                      </a:endParaRPr>
                    </a:p>
                    <a:p>
                      <a:pPr marL="0" marR="0" algn="l" rtl="1">
                        <a:spcBef>
                          <a:spcPts val="0"/>
                        </a:spcBef>
                        <a:spcAft>
                          <a:spcPts val="0"/>
                        </a:spcAft>
                      </a:pPr>
                      <a:r>
                        <a:rPr lang="en-US" sz="1600" kern="1200" dirty="0">
                          <a:cs typeface="B Koodak" pitchFamily="2" charset="-78"/>
                        </a:rPr>
                        <a:t>Mean age=</a:t>
                      </a:r>
                      <a:endParaRPr lang="en-US" sz="1600" dirty="0">
                        <a:cs typeface="B Koodak" pitchFamily="2" charset="-78"/>
                      </a:endParaRPr>
                    </a:p>
                    <a:p>
                      <a:pPr marL="0" marR="0" algn="l" rtl="1">
                        <a:spcBef>
                          <a:spcPts val="0"/>
                        </a:spcBef>
                        <a:spcAft>
                          <a:spcPts val="0"/>
                        </a:spcAft>
                      </a:pPr>
                      <a:r>
                        <a:rPr lang="en-US" sz="1600" kern="1200" dirty="0">
                          <a:cs typeface="B Koodak" pitchFamily="2" charset="-78"/>
                        </a:rPr>
                        <a:t>58.6</a:t>
                      </a:r>
                      <a:endParaRPr lang="en-US" sz="1600" dirty="0">
                        <a:cs typeface="B Koodak" pitchFamily="2" charset="-78"/>
                      </a:endParaRPr>
                    </a:p>
                    <a:p>
                      <a:pPr marL="0" marR="0" algn="l" rtl="1">
                        <a:spcBef>
                          <a:spcPts val="0"/>
                        </a:spcBef>
                        <a:spcAft>
                          <a:spcPts val="0"/>
                        </a:spcAft>
                      </a:pPr>
                      <a:r>
                        <a:rPr lang="en-US" sz="1600" kern="1200" dirty="0">
                          <a:cs typeface="B Koodak" pitchFamily="2" charset="-78"/>
                        </a:rPr>
                        <a:t>Female=54.6% </a:t>
                      </a:r>
                      <a:endParaRPr lang="en-US" sz="1600" dirty="0">
                        <a:latin typeface="Calibri"/>
                        <a:ea typeface="Times New Roman"/>
                        <a:cs typeface="B Koodak" pitchFamily="2" charset="-78"/>
                      </a:endParaRPr>
                    </a:p>
                  </a:txBody>
                  <a:tcPr marL="58809" marR="58809" marT="0" marB="0" anchor="ctr">
                    <a:solidFill>
                      <a:srgbClr val="FFFFCC"/>
                    </a:solidFill>
                  </a:tcPr>
                </a:tc>
                <a:tc gridSpan="2">
                  <a:txBody>
                    <a:bodyPr/>
                    <a:lstStyle/>
                    <a:p>
                      <a:pPr marL="0" marR="0" algn="l" rtl="1">
                        <a:lnSpc>
                          <a:spcPct val="115000"/>
                        </a:lnSpc>
                        <a:spcBef>
                          <a:spcPts val="0"/>
                        </a:spcBef>
                        <a:spcAft>
                          <a:spcPts val="0"/>
                        </a:spcAft>
                      </a:pPr>
                      <a:r>
                        <a:rPr lang="en-US" sz="1600" dirty="0" smtClean="0">
                          <a:latin typeface="Calibri"/>
                          <a:ea typeface="Calibri"/>
                          <a:cs typeface="B Koodak" pitchFamily="2" charset="-78"/>
                        </a:rPr>
                        <a:t>Cardiovascular disease in type 2 diabetes.</a:t>
                      </a:r>
                    </a:p>
                    <a:p>
                      <a:pPr marL="0" marR="0" algn="l" rtl="1">
                        <a:lnSpc>
                          <a:spcPct val="115000"/>
                        </a:lnSpc>
                        <a:spcBef>
                          <a:spcPts val="0"/>
                        </a:spcBef>
                        <a:spcAft>
                          <a:spcPts val="0"/>
                        </a:spcAft>
                      </a:pPr>
                      <a:r>
                        <a:rPr lang="en-US" sz="1600" dirty="0" smtClean="0">
                          <a:latin typeface="Calibri"/>
                          <a:ea typeface="Calibri"/>
                          <a:cs typeface="B Koodak" pitchFamily="2" charset="-78"/>
                        </a:rPr>
                        <a:t>Attributable risk due to modifiable risk factors</a:t>
                      </a:r>
                    </a:p>
                    <a:p>
                      <a:pPr marL="0" marR="0" algn="l" rtl="1">
                        <a:lnSpc>
                          <a:spcPct val="115000"/>
                        </a:lnSpc>
                        <a:spcBef>
                          <a:spcPts val="0"/>
                        </a:spcBef>
                        <a:spcAft>
                          <a:spcPts val="0"/>
                        </a:spcAft>
                      </a:pPr>
                      <a:endParaRPr lang="en-US" sz="1600" dirty="0">
                        <a:latin typeface="Calibri"/>
                        <a:ea typeface="Calibri"/>
                        <a:cs typeface="B Koodak" pitchFamily="2" charset="-78"/>
                      </a:endParaRPr>
                    </a:p>
                  </a:txBody>
                  <a:tcPr marL="58809" marR="58809" marT="0" marB="0" anchor="ctr">
                    <a:solidFill>
                      <a:srgbClr val="FFFFCC"/>
                    </a:solidFill>
                  </a:tcPr>
                </a:tc>
                <a:tc hMerge="1">
                  <a:txBody>
                    <a:bodyPr/>
                    <a:lstStyle/>
                    <a:p>
                      <a:endParaRPr lang="en-US" dirty="0"/>
                    </a:p>
                  </a:txBody>
                  <a:tcPr/>
                </a:tc>
                <a:tc>
                  <a:txBody>
                    <a:bodyPr/>
                    <a:lstStyle/>
                    <a:p>
                      <a:pPr marL="0" marR="0" algn="r" rtl="1">
                        <a:lnSpc>
                          <a:spcPct val="115000"/>
                        </a:lnSpc>
                        <a:spcBef>
                          <a:spcPts val="0"/>
                        </a:spcBef>
                        <a:spcAft>
                          <a:spcPts val="0"/>
                        </a:spcAft>
                      </a:pPr>
                      <a:r>
                        <a:rPr lang="ar-SA" sz="1600" dirty="0">
                          <a:cs typeface="B Koodak" pitchFamily="2" charset="-78"/>
                        </a:rPr>
                        <a:t>5</a:t>
                      </a:r>
                      <a:endParaRPr lang="en-US" sz="1600" dirty="0">
                        <a:latin typeface="Calibri"/>
                        <a:ea typeface="Calibri"/>
                        <a:cs typeface="B Koodak" pitchFamily="2" charset="-78"/>
                      </a:endParaRPr>
                    </a:p>
                  </a:txBody>
                  <a:tcPr marL="58809" marR="58809" marT="0" marB="0" anchor="ctr">
                    <a:solidFill>
                      <a:srgbClr val="FFFFCC"/>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Effect transition="in" filter="fade">
                                      <p:cBhvr>
                                        <p:cTn id="9" dur="2000"/>
                                        <p:tgtEl>
                                          <p:spTgt spid="6"/>
                                        </p:tgtEl>
                                      </p:cBhvr>
                                    </p:animEffect>
                                  </p:childTnLst>
                                </p:cTn>
                              </p:par>
                              <p:par>
                                <p:cTn id="10" presetID="4" presetClass="exit" presetSubtype="16" fill="hold" nodeType="withEffect">
                                  <p:stCondLst>
                                    <p:cond delay="0"/>
                                  </p:stCondLst>
                                  <p:childTnLst>
                                    <p:animEffect transition="out" filter="box(in)">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par>
                                <p:cTn id="13" presetID="53" presetClass="exit" presetSubtype="0" fill="hold" nodeType="withEffect">
                                  <p:stCondLst>
                                    <p:cond delay="0"/>
                                  </p:stCondLst>
                                  <p:childTnLst>
                                    <p:anim calcmode="lin" valueType="num">
                                      <p:cBhvr>
                                        <p:cTn id="14" dur="2000"/>
                                        <p:tgtEl>
                                          <p:spTgt spid="5"/>
                                        </p:tgtEl>
                                        <p:attrNameLst>
                                          <p:attrName>ppt_w</p:attrName>
                                        </p:attrNameLst>
                                      </p:cBhvr>
                                      <p:tavLst>
                                        <p:tav tm="0">
                                          <p:val>
                                            <p:strVal val="ppt_w"/>
                                          </p:val>
                                        </p:tav>
                                        <p:tav tm="100000">
                                          <p:val>
                                            <p:fltVal val="0"/>
                                          </p:val>
                                        </p:tav>
                                      </p:tavLst>
                                    </p:anim>
                                    <p:anim calcmode="lin" valueType="num">
                                      <p:cBhvr>
                                        <p:cTn id="15" dur="2000"/>
                                        <p:tgtEl>
                                          <p:spTgt spid="5"/>
                                        </p:tgtEl>
                                        <p:attrNameLst>
                                          <p:attrName>ppt_h</p:attrName>
                                        </p:attrNameLst>
                                      </p:cBhvr>
                                      <p:tavLst>
                                        <p:tav tm="0">
                                          <p:val>
                                            <p:strVal val="ppt_h"/>
                                          </p:val>
                                        </p:tav>
                                        <p:tav tm="100000">
                                          <p:val>
                                            <p:fltVal val="0"/>
                                          </p:val>
                                        </p:tav>
                                      </p:tavLst>
                                    </p:anim>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0E3189-A26B-47E6-88FA-F0598B934182}" type="slidenum">
              <a:rPr lang="en-US" smtClean="0">
                <a:solidFill>
                  <a:prstClr val="black">
                    <a:tint val="75000"/>
                  </a:prstClr>
                </a:solidFill>
              </a:rPr>
              <a:pPr/>
              <a:t>8</a:t>
            </a:fld>
            <a:endParaRPr lang="en-US">
              <a:solidFill>
                <a:prstClr val="black">
                  <a:tint val="75000"/>
                </a:prstClr>
              </a:solidFill>
            </a:endParaRPr>
          </a:p>
        </p:txBody>
      </p:sp>
      <p:graphicFrame>
        <p:nvGraphicFramePr>
          <p:cNvPr id="5" name="Table 4"/>
          <p:cNvGraphicFramePr>
            <a:graphicFrameLocks noGrp="1"/>
          </p:cNvGraphicFramePr>
          <p:nvPr/>
        </p:nvGraphicFramePr>
        <p:xfrm>
          <a:off x="1219200" y="304800"/>
          <a:ext cx="7620000" cy="6994748"/>
        </p:xfrm>
        <a:graphic>
          <a:graphicData uri="http://schemas.openxmlformats.org/drawingml/2006/table">
            <a:tbl>
              <a:tblPr>
                <a:tableStyleId>{1FECB4D8-DB02-4DC6-A0A2-4F2EBAE1DC90}</a:tableStyleId>
              </a:tblPr>
              <a:tblGrid>
                <a:gridCol w="2895600"/>
                <a:gridCol w="1676400"/>
                <a:gridCol w="228600"/>
                <a:gridCol w="685800"/>
                <a:gridCol w="762000"/>
                <a:gridCol w="1122478"/>
                <a:gridCol w="249122"/>
              </a:tblGrid>
              <a:tr h="510128">
                <a:tc>
                  <a:txBody>
                    <a:bodyPr/>
                    <a:lstStyle/>
                    <a:p>
                      <a:pPr marL="0" marR="0" algn="ctr" rtl="1">
                        <a:lnSpc>
                          <a:spcPct val="115000"/>
                        </a:lnSpc>
                        <a:spcBef>
                          <a:spcPts val="0"/>
                        </a:spcBef>
                        <a:spcAft>
                          <a:spcPts val="0"/>
                        </a:spcAft>
                      </a:pPr>
                      <a:r>
                        <a:rPr lang="ar-SA" sz="1200" dirty="0">
                          <a:cs typeface="B Koodak" pitchFamily="2" charset="-78"/>
                        </a:rPr>
                        <a:t>نتايج</a:t>
                      </a:r>
                      <a:endParaRPr lang="en-US" sz="1200" dirty="0">
                        <a:latin typeface="Calibri"/>
                        <a:ea typeface="Calibri"/>
                        <a:cs typeface="B Koodak" pitchFamily="2" charset="-78"/>
                      </a:endParaRPr>
                    </a:p>
                  </a:txBody>
                  <a:tcPr marL="58809" marR="58809" marT="0" marB="0" anchor="ctr">
                    <a:solidFill>
                      <a:schemeClr val="accent2">
                        <a:lumMod val="20000"/>
                        <a:lumOff val="80000"/>
                      </a:schemeClr>
                    </a:solidFill>
                  </a:tcPr>
                </a:tc>
                <a:tc>
                  <a:txBody>
                    <a:bodyPr/>
                    <a:lstStyle/>
                    <a:p>
                      <a:pPr marL="0" marR="0" algn="ctr" rtl="1">
                        <a:lnSpc>
                          <a:spcPct val="115000"/>
                        </a:lnSpc>
                        <a:spcBef>
                          <a:spcPts val="0"/>
                        </a:spcBef>
                        <a:spcAft>
                          <a:spcPts val="0"/>
                        </a:spcAft>
                      </a:pPr>
                      <a:r>
                        <a:rPr lang="ar-SA" sz="1200" dirty="0">
                          <a:cs typeface="B Koodak" pitchFamily="2" charset="-78"/>
                        </a:rPr>
                        <a:t>محدودیت</a:t>
                      </a:r>
                      <a:endParaRPr lang="en-US" sz="1200" dirty="0">
                        <a:latin typeface="Calibri"/>
                        <a:ea typeface="Calibri"/>
                        <a:cs typeface="B Koodak" pitchFamily="2" charset="-78"/>
                      </a:endParaRPr>
                    </a:p>
                  </a:txBody>
                  <a:tcPr marL="58809" marR="58809" marT="0" marB="0" anchor="ctr">
                    <a:solidFill>
                      <a:schemeClr val="accent2">
                        <a:lumMod val="20000"/>
                        <a:lumOff val="80000"/>
                      </a:schemeClr>
                    </a:solidFill>
                  </a:tcPr>
                </a:tc>
                <a:tc gridSpan="2">
                  <a:txBody>
                    <a:bodyPr/>
                    <a:lstStyle/>
                    <a:p>
                      <a:pPr marL="0" marR="0" algn="ctr" rtl="1">
                        <a:lnSpc>
                          <a:spcPct val="115000"/>
                        </a:lnSpc>
                        <a:spcBef>
                          <a:spcPts val="0"/>
                        </a:spcBef>
                        <a:spcAft>
                          <a:spcPts val="0"/>
                        </a:spcAft>
                      </a:pPr>
                      <a:r>
                        <a:rPr lang="ar-SA" sz="1050" dirty="0">
                          <a:cs typeface="B Koodak" pitchFamily="2" charset="-78"/>
                        </a:rPr>
                        <a:t>حجم و جمعیت مطالعه</a:t>
                      </a:r>
                      <a:endParaRPr lang="en-US" sz="1050" dirty="0">
                        <a:latin typeface="Calibri"/>
                        <a:ea typeface="Calibri"/>
                        <a:cs typeface="B Koodak" pitchFamily="2" charset="-78"/>
                      </a:endParaRPr>
                    </a:p>
                  </a:txBody>
                  <a:tcPr marL="58809" marR="58809" marT="0" marB="0" anchor="ctr">
                    <a:solidFill>
                      <a:schemeClr val="accent2">
                        <a:lumMod val="20000"/>
                        <a:lumOff val="80000"/>
                      </a:schemeClr>
                    </a:solidFill>
                  </a:tcPr>
                </a:tc>
                <a:tc hMerge="1">
                  <a:txBody>
                    <a:bodyPr/>
                    <a:lstStyle/>
                    <a:p>
                      <a:pPr marL="0" marR="0" algn="l" rtl="1">
                        <a:lnSpc>
                          <a:spcPct val="115000"/>
                        </a:lnSpc>
                        <a:spcBef>
                          <a:spcPts val="0"/>
                        </a:spcBef>
                        <a:spcAft>
                          <a:spcPts val="0"/>
                        </a:spcAft>
                      </a:pPr>
                      <a:endParaRPr lang="en-US" sz="1000" dirty="0">
                        <a:latin typeface="Calibri"/>
                        <a:ea typeface="Calibri"/>
                        <a:cs typeface="B Koodak" pitchFamily="2" charset="-78"/>
                      </a:endParaRPr>
                    </a:p>
                  </a:txBody>
                  <a:tcPr marL="58809" marR="58809" marT="0" marB="0" anchor="ctr">
                    <a:solidFill>
                      <a:schemeClr val="accent2">
                        <a:lumMod val="20000"/>
                        <a:lumOff val="80000"/>
                      </a:schemeClr>
                    </a:solidFill>
                  </a:tcPr>
                </a:tc>
                <a:tc>
                  <a:txBody>
                    <a:bodyPr/>
                    <a:lstStyle/>
                    <a:p>
                      <a:pPr marL="0" marR="0" algn="ctr" rtl="1">
                        <a:lnSpc>
                          <a:spcPct val="115000"/>
                        </a:lnSpc>
                        <a:spcBef>
                          <a:spcPts val="0"/>
                        </a:spcBef>
                        <a:spcAft>
                          <a:spcPts val="0"/>
                        </a:spcAft>
                      </a:pPr>
                      <a:r>
                        <a:rPr lang="ar-SA" sz="1050" dirty="0">
                          <a:cs typeface="B Koodak" pitchFamily="2" charset="-78"/>
                        </a:rPr>
                        <a:t>سال و محل طراحی مطالعه</a:t>
                      </a:r>
                      <a:endParaRPr lang="en-US" sz="1050" dirty="0">
                        <a:latin typeface="Calibri"/>
                        <a:ea typeface="Calibri"/>
                        <a:cs typeface="B Koodak" pitchFamily="2" charset="-78"/>
                      </a:endParaRPr>
                    </a:p>
                  </a:txBody>
                  <a:tcPr marL="58809" marR="58809" marT="0" marB="0" anchor="ctr">
                    <a:solidFill>
                      <a:schemeClr val="accent2">
                        <a:lumMod val="20000"/>
                        <a:lumOff val="80000"/>
                      </a:schemeClr>
                    </a:solidFill>
                  </a:tcPr>
                </a:tc>
                <a:tc gridSpan="2">
                  <a:txBody>
                    <a:bodyPr/>
                    <a:lstStyle/>
                    <a:p>
                      <a:pPr marL="0" marR="0" indent="0" algn="l" defTabSz="914400" rtl="1" eaLnBrk="1" fontAlgn="auto" latinLnBrk="0" hangingPunct="1">
                        <a:lnSpc>
                          <a:spcPct val="115000"/>
                        </a:lnSpc>
                        <a:spcBef>
                          <a:spcPts val="0"/>
                        </a:spcBef>
                        <a:spcAft>
                          <a:spcPts val="0"/>
                        </a:spcAft>
                        <a:buClrTx/>
                        <a:buSzTx/>
                        <a:buFontTx/>
                        <a:buNone/>
                        <a:tabLst/>
                        <a:defRPr/>
                      </a:pPr>
                      <a:r>
                        <a:rPr lang="ar-SA" sz="1200" dirty="0" smtClean="0">
                          <a:cs typeface="B Koodak" pitchFamily="2" charset="-78"/>
                        </a:rPr>
                        <a:t>عنوان مقاله</a:t>
                      </a:r>
                      <a:endParaRPr lang="en-US" sz="1200" dirty="0" smtClean="0">
                        <a:latin typeface="Calibri"/>
                        <a:ea typeface="Calibri"/>
                        <a:cs typeface="B Koodak" pitchFamily="2" charset="-78"/>
                      </a:endParaRPr>
                    </a:p>
                  </a:txBody>
                  <a:tcPr marL="58809" marR="58809" marT="0" marB="0" anchor="ctr">
                    <a:solidFill>
                      <a:schemeClr val="accent2">
                        <a:lumMod val="20000"/>
                        <a:lumOff val="80000"/>
                      </a:schemeClr>
                    </a:solidFill>
                  </a:tcPr>
                </a:tc>
                <a:tc hMerge="1">
                  <a:txBody>
                    <a:bodyPr/>
                    <a:lstStyle/>
                    <a:p>
                      <a:pPr marL="0" marR="0" algn="r">
                        <a:lnSpc>
                          <a:spcPct val="115000"/>
                        </a:lnSpc>
                        <a:spcBef>
                          <a:spcPts val="0"/>
                        </a:spcBef>
                        <a:spcAft>
                          <a:spcPts val="0"/>
                        </a:spcAft>
                      </a:pPr>
                      <a:endParaRPr lang="en-US" sz="1000" dirty="0">
                        <a:latin typeface="Calibri"/>
                        <a:ea typeface="Calibri"/>
                        <a:cs typeface="B Koodak" pitchFamily="2" charset="-78"/>
                      </a:endParaRPr>
                    </a:p>
                  </a:txBody>
                  <a:tcPr marL="58809" marR="58809" marT="0" marB="0" anchor="ctr">
                    <a:solidFill>
                      <a:schemeClr val="accent2">
                        <a:lumMod val="20000"/>
                        <a:lumOff val="80000"/>
                      </a:schemeClr>
                    </a:solidFill>
                  </a:tcPr>
                </a:tc>
              </a:tr>
              <a:tr h="1432275">
                <a:tc>
                  <a:txBody>
                    <a:bodyPr/>
                    <a:lstStyle/>
                    <a:p>
                      <a:pPr marL="0" marR="0" algn="just" rtl="1">
                        <a:lnSpc>
                          <a:spcPct val="115000"/>
                        </a:lnSpc>
                        <a:spcBef>
                          <a:spcPts val="0"/>
                        </a:spcBef>
                        <a:spcAft>
                          <a:spcPts val="0"/>
                        </a:spcAft>
                      </a:pPr>
                      <a:r>
                        <a:rPr lang="ar-SA" sz="1000" dirty="0">
                          <a:cs typeface="B Koodak" pitchFamily="2" charset="-78"/>
                        </a:rPr>
                        <a:t>در طی 9 سال پیگیری بیماران مشخص شد که میزان مرگ ناشی از بیماریهای قلبی عروقی و مرگ به ترتیب 5/5 و 6/2 در هر شخص سال می باشد. نسبت مخاطره دیابت در ارتباط با کل مرگ ها بیشتر از بیماریهای قلبی _ عروقی گزارش گردید. مقدار خطر منتسب دیابت برای ایجاد مرگ به تمامی علل 2/9 درصد و برای بیماریهای قلبی _ عروقی 5/4 درصد گزارش گردید(60</a:t>
                      </a:r>
                      <a:r>
                        <a:rPr lang="en-US" sz="1000" dirty="0">
                          <a:cs typeface="B Koodak" pitchFamily="2" charset="-78"/>
                        </a:rPr>
                        <a:t>)/</a:t>
                      </a:r>
                      <a:endParaRPr lang="en-US" sz="1000" dirty="0">
                        <a:latin typeface="Calibri"/>
                        <a:ea typeface="Calibri"/>
                        <a:cs typeface="B Koodak" pitchFamily="2" charset="-78"/>
                      </a:endParaRPr>
                    </a:p>
                  </a:txBody>
                  <a:tcPr marL="56795" marR="56795" marT="0" marB="0" anchor="ctr"/>
                </a:tc>
                <a:tc gridSpan="2">
                  <a:txBody>
                    <a:bodyPr/>
                    <a:lstStyle/>
                    <a:p>
                      <a:pPr marL="0" marR="0" algn="just" rtl="1">
                        <a:lnSpc>
                          <a:spcPct val="115000"/>
                        </a:lnSpc>
                        <a:spcBef>
                          <a:spcPts val="600"/>
                        </a:spcBef>
                        <a:spcAft>
                          <a:spcPts val="600"/>
                        </a:spcAft>
                      </a:pPr>
                      <a:r>
                        <a:rPr lang="ar-SA" sz="1000" dirty="0">
                          <a:cs typeface="B Koodak" pitchFamily="2" charset="-78"/>
                        </a:rPr>
                        <a:t>تعداد بروز بیماریهای قلبی و عروقی و مرگ برای انجام انالیز در گروههای سنی کافی نبوده است. محقق ذکر کرده است که ممکن است یافته های این مطالعه برای گروههای مختلف بر اساس وضعیت اقتصادی، اجتماعی و حتی قومی نژادی قابل تعمیم نباشد. دیگر محدودیت های این مطالعه این بوده است که تعداد علت های نسبت داده شده به دیابت برای انجام آنالیزهای زیرگروه امکان پذیر نبوده است</a:t>
                      </a:r>
                      <a:endParaRPr lang="en-US" sz="1000" dirty="0">
                        <a:latin typeface="Calibri"/>
                        <a:ea typeface="Calibri"/>
                        <a:cs typeface="B Koodak" pitchFamily="2" charset="-78"/>
                      </a:endParaRPr>
                    </a:p>
                  </a:txBody>
                  <a:tcPr marL="56795" marR="56795" marT="0" marB="0" anchor="ctr"/>
                </a:tc>
                <a:tc hMerge="1">
                  <a:txBody>
                    <a:bodyPr/>
                    <a:lstStyle/>
                    <a:p>
                      <a:endParaRPr lang="en-US"/>
                    </a:p>
                  </a:txBody>
                  <a:tcPr/>
                </a:tc>
                <a:tc>
                  <a:txBody>
                    <a:bodyPr/>
                    <a:lstStyle/>
                    <a:p>
                      <a:pPr marL="0" marR="0" algn="l" rtl="1">
                        <a:lnSpc>
                          <a:spcPct val="115000"/>
                        </a:lnSpc>
                        <a:spcBef>
                          <a:spcPts val="0"/>
                        </a:spcBef>
                        <a:spcAft>
                          <a:spcPts val="0"/>
                        </a:spcAft>
                      </a:pPr>
                      <a:r>
                        <a:rPr lang="en-US" sz="1000" dirty="0" smtClean="0">
                          <a:cs typeface="B Koodak" pitchFamily="2" charset="-78"/>
                        </a:rPr>
                        <a:t>N=8469&gt;3</a:t>
                      </a:r>
                      <a:endParaRPr lang="fa-IR" sz="1000" dirty="0" smtClean="0">
                        <a:cs typeface="B Koodak" pitchFamily="2" charset="-78"/>
                      </a:endParaRPr>
                    </a:p>
                    <a:p>
                      <a:pPr marL="0" marR="0" algn="l" rtl="1">
                        <a:lnSpc>
                          <a:spcPct val="115000"/>
                        </a:lnSpc>
                        <a:spcBef>
                          <a:spcPts val="0"/>
                        </a:spcBef>
                        <a:spcAft>
                          <a:spcPts val="0"/>
                        </a:spcAft>
                      </a:pPr>
                      <a:endParaRPr lang="fa-IR" sz="1000" dirty="0" smtClean="0">
                        <a:cs typeface="B Koodak" pitchFamily="2" charset="-78"/>
                      </a:endParaRPr>
                    </a:p>
                    <a:p>
                      <a:pPr marL="0" marR="0" algn="l" rtl="1">
                        <a:lnSpc>
                          <a:spcPct val="115000"/>
                        </a:lnSpc>
                        <a:spcBef>
                          <a:spcPts val="0"/>
                        </a:spcBef>
                        <a:spcAft>
                          <a:spcPts val="0"/>
                        </a:spcAft>
                      </a:pPr>
                      <a:r>
                        <a:rPr lang="en-US" sz="1000" dirty="0" smtClean="0">
                          <a:cs typeface="B Koodak" pitchFamily="2" charset="-78"/>
                        </a:rPr>
                        <a:t>0y  </a:t>
                      </a:r>
                      <a:r>
                        <a:rPr lang="en-US" sz="1000" dirty="0">
                          <a:cs typeface="B Koodak" pitchFamily="2" charset="-78"/>
                        </a:rPr>
                        <a:t>9y fallow up </a:t>
                      </a:r>
                      <a:endParaRPr lang="en-US" sz="1000" dirty="0">
                        <a:latin typeface="Calibri"/>
                        <a:ea typeface="Calibri"/>
                        <a:cs typeface="B Koodak" pitchFamily="2" charset="-78"/>
                      </a:endParaRPr>
                    </a:p>
                  </a:txBody>
                  <a:tcPr marL="56795" marR="56795" marT="0" marB="0" anchor="ctr"/>
                </a:tc>
                <a:tc>
                  <a:txBody>
                    <a:bodyPr/>
                    <a:lstStyle/>
                    <a:p>
                      <a:pPr marL="0" marR="0" algn="l" rtl="1">
                        <a:lnSpc>
                          <a:spcPct val="115000"/>
                        </a:lnSpc>
                        <a:spcBef>
                          <a:spcPts val="0"/>
                        </a:spcBef>
                        <a:spcAft>
                          <a:spcPts val="0"/>
                        </a:spcAft>
                      </a:pPr>
                      <a:r>
                        <a:rPr lang="en-US" sz="1000" dirty="0">
                          <a:cs typeface="B Koodak" pitchFamily="2" charset="-78"/>
                        </a:rPr>
                        <a:t>Prospective study  Iran-TLGS  2012</a:t>
                      </a:r>
                      <a:endParaRPr lang="en-US" sz="1000" dirty="0">
                        <a:latin typeface="Calibri"/>
                        <a:ea typeface="Calibri"/>
                        <a:cs typeface="B Koodak" pitchFamily="2" charset="-78"/>
                      </a:endParaRPr>
                    </a:p>
                  </a:txBody>
                  <a:tcPr marL="56795" marR="56795" marT="0" marB="0" anchor="ctr"/>
                </a:tc>
                <a:tc>
                  <a:txBody>
                    <a:bodyPr/>
                    <a:lstStyle/>
                    <a:p>
                      <a:pPr marL="0" marR="0" algn="l" rtl="1">
                        <a:lnSpc>
                          <a:spcPct val="115000"/>
                        </a:lnSpc>
                        <a:spcBef>
                          <a:spcPts val="0"/>
                        </a:spcBef>
                        <a:spcAft>
                          <a:spcPts val="0"/>
                        </a:spcAft>
                      </a:pPr>
                      <a:r>
                        <a:rPr lang="en-US" sz="1000" dirty="0">
                          <a:cs typeface="B Koodak" pitchFamily="2" charset="-78"/>
                        </a:rPr>
                        <a:t>Shadow of diabetes over cardiovascular disease: comparative quantification </a:t>
                      </a:r>
                      <a:r>
                        <a:rPr lang="en-US" sz="1000" dirty="0" err="1">
                          <a:cs typeface="B Koodak" pitchFamily="2" charset="-78"/>
                        </a:rPr>
                        <a:t>ofpopulation</a:t>
                      </a:r>
                      <a:r>
                        <a:rPr lang="en-US" sz="1000" dirty="0">
                          <a:cs typeface="B Koodak" pitchFamily="2" charset="-78"/>
                        </a:rPr>
                        <a:t>-attributable all-cause and</a:t>
                      </a:r>
                    </a:p>
                    <a:p>
                      <a:pPr marL="0" marR="0" algn="l" rtl="1">
                        <a:lnSpc>
                          <a:spcPct val="115000"/>
                        </a:lnSpc>
                        <a:spcBef>
                          <a:spcPts val="0"/>
                        </a:spcBef>
                        <a:spcAft>
                          <a:spcPts val="0"/>
                        </a:spcAft>
                      </a:pPr>
                      <a:r>
                        <a:rPr lang="en-US" sz="1000" dirty="0">
                          <a:cs typeface="B Koodak" pitchFamily="2" charset="-78"/>
                        </a:rPr>
                        <a:t>cardiovascular mortality</a:t>
                      </a:r>
                      <a:endParaRPr lang="en-US" sz="1000" dirty="0">
                        <a:latin typeface="Calibri"/>
                        <a:ea typeface="Calibri"/>
                        <a:cs typeface="B Koodak" pitchFamily="2" charset="-78"/>
                      </a:endParaRPr>
                    </a:p>
                  </a:txBody>
                  <a:tcPr marL="56795" marR="56795" marT="0" marB="0" anchor="ctr"/>
                </a:tc>
                <a:tc>
                  <a:txBody>
                    <a:bodyPr/>
                    <a:lstStyle/>
                    <a:p>
                      <a:pPr marL="0" marR="0" algn="r" rtl="1">
                        <a:lnSpc>
                          <a:spcPct val="115000"/>
                        </a:lnSpc>
                        <a:spcBef>
                          <a:spcPts val="0"/>
                        </a:spcBef>
                        <a:spcAft>
                          <a:spcPts val="0"/>
                        </a:spcAft>
                      </a:pPr>
                      <a:r>
                        <a:rPr lang="fa-IR" sz="1000" dirty="0" smtClean="0">
                          <a:latin typeface="+mn-lt"/>
                          <a:ea typeface="+mn-ea"/>
                          <a:cs typeface="B Koodak" pitchFamily="2" charset="-78"/>
                        </a:rPr>
                        <a:t>7</a:t>
                      </a:r>
                      <a:endParaRPr lang="en-US" sz="1000" dirty="0">
                        <a:latin typeface="Calibri"/>
                        <a:ea typeface="Calibri"/>
                        <a:cs typeface="B Koodak" pitchFamily="2" charset="-78"/>
                      </a:endParaRPr>
                    </a:p>
                  </a:txBody>
                  <a:tcPr marL="56795" marR="56795" marT="0" marB="0" anchor="ctr"/>
                </a:tc>
              </a:tr>
              <a:tr h="1575502">
                <a:tc>
                  <a:txBody>
                    <a:bodyPr/>
                    <a:lstStyle/>
                    <a:p>
                      <a:pPr marL="0" marR="0" algn="just" rtl="1">
                        <a:lnSpc>
                          <a:spcPct val="115000"/>
                        </a:lnSpc>
                        <a:spcBef>
                          <a:spcPts val="600"/>
                        </a:spcBef>
                        <a:spcAft>
                          <a:spcPts val="600"/>
                        </a:spcAft>
                      </a:pPr>
                      <a:r>
                        <a:rPr lang="ar-SA" sz="1000" dirty="0">
                          <a:cs typeface="B Koodak" pitchFamily="2" charset="-78"/>
                        </a:rPr>
                        <a:t>بزرگمنش و همکارانش مطالعه ای با عنوان ریسک مرگ و بیماریهای قلبی و عروقی نسبت داده شده به فشارخون در بیماران دیابتی انجام داده است . این مطالعه بعد از پیگیری 9 ساله در افراد بزرگتر 20 سال که دیابتی بودند انجام شده است. نتایج این مطالعه نشان داد که نسبت مخاطره</a:t>
                      </a:r>
                      <a:r>
                        <a:rPr lang="en-US" sz="1000" dirty="0">
                          <a:cs typeface="B Koodak" pitchFamily="2" charset="-78"/>
                        </a:rPr>
                        <a:t> (hazard ratio)  </a:t>
                      </a:r>
                      <a:r>
                        <a:rPr lang="ar-SA" sz="1000" dirty="0">
                          <a:cs typeface="B Koodak" pitchFamily="2" charset="-78"/>
                        </a:rPr>
                        <a:t>فشارخون  برای بیماریهای قلبی و عروقی و مرگ به تمامی علل ها به ترتیب برابر با 1.74 و 1.53بوده است و همچنین در نهایت محقق گزارش کرد که جز خطر منتسب جمعیتی فشارخون برای بیمارهای قلبی و عروقی و مرگ به تمامی علل ها به ترتیب برابر با 29.9 درصد و 22.6 درصد  می باشد (18</a:t>
                      </a:r>
                      <a:r>
                        <a:rPr lang="en-US" sz="1000" dirty="0">
                          <a:cs typeface="B Koodak" pitchFamily="2" charset="-78"/>
                        </a:rPr>
                        <a:t>).</a:t>
                      </a:r>
                      <a:endParaRPr lang="en-US" sz="1000" dirty="0">
                        <a:latin typeface="Calibri"/>
                        <a:ea typeface="Calibri"/>
                        <a:cs typeface="B Koodak" pitchFamily="2" charset="-78"/>
                      </a:endParaRPr>
                    </a:p>
                  </a:txBody>
                  <a:tcPr marL="56795" marR="56795" marT="0" marB="0" anchor="ctr"/>
                </a:tc>
                <a:tc gridSpan="2">
                  <a:txBody>
                    <a:bodyPr/>
                    <a:lstStyle/>
                    <a:p>
                      <a:pPr marL="0" marR="0" algn="just" rtl="1">
                        <a:lnSpc>
                          <a:spcPct val="115000"/>
                        </a:lnSpc>
                        <a:spcBef>
                          <a:spcPts val="0"/>
                        </a:spcBef>
                        <a:spcAft>
                          <a:spcPts val="0"/>
                        </a:spcAft>
                      </a:pPr>
                      <a:r>
                        <a:rPr lang="ar-SA" sz="1000" dirty="0">
                          <a:cs typeface="B Koodak" pitchFamily="2" charset="-78"/>
                        </a:rPr>
                        <a:t>به دلیل اینکه تعداد پیامدها در این مطالعه کافی نبود امکان طبقه بندی کردن و انالیز کردن در گروههای سنی مختلف امکان پذیر نبوده است. تشخیص فشارخون بالا و دیابت در این مطالعه متوسط دوبار اندازه گیری در فاز 1 مطالعه بوده است هر چند که این روش یکی از روشهای مرسوم در غربالگری است اما شاید بهتر بود تصمیم گیری بعد از چندبار اندازه گیری در چند زمان بود چرا که دو بار اندازه گیری در یک لحظه ممکن است شیوع را زیادتر از حد موجود نشان دهد</a:t>
                      </a:r>
                      <a:r>
                        <a:rPr lang="en-US" sz="1000" dirty="0">
                          <a:cs typeface="B Koodak" pitchFamily="2" charset="-78"/>
                        </a:rPr>
                        <a:t>.</a:t>
                      </a:r>
                      <a:endParaRPr lang="en-US" sz="1000" dirty="0">
                        <a:latin typeface="Calibri"/>
                        <a:ea typeface="Calibri"/>
                        <a:cs typeface="B Koodak" pitchFamily="2" charset="-78"/>
                      </a:endParaRPr>
                    </a:p>
                  </a:txBody>
                  <a:tcPr marL="56795" marR="56795" marT="0" marB="0" anchor="ctr"/>
                </a:tc>
                <a:tc hMerge="1">
                  <a:txBody>
                    <a:bodyPr/>
                    <a:lstStyle/>
                    <a:p>
                      <a:endParaRPr lang="en-US"/>
                    </a:p>
                  </a:txBody>
                  <a:tcPr/>
                </a:tc>
                <a:tc>
                  <a:txBody>
                    <a:bodyPr/>
                    <a:lstStyle/>
                    <a:p>
                      <a:pPr marL="0" marR="0" algn="l" rtl="1">
                        <a:lnSpc>
                          <a:spcPct val="115000"/>
                        </a:lnSpc>
                        <a:spcBef>
                          <a:spcPts val="0"/>
                        </a:spcBef>
                        <a:spcAft>
                          <a:spcPts val="0"/>
                        </a:spcAft>
                      </a:pPr>
                      <a:r>
                        <a:rPr lang="en-US" sz="1000" dirty="0" smtClean="0">
                          <a:cs typeface="B Koodak" pitchFamily="2" charset="-78"/>
                        </a:rPr>
                        <a:t>N=7086</a:t>
                      </a:r>
                      <a:endParaRPr lang="fa-IR" sz="1000" dirty="0" smtClean="0">
                        <a:cs typeface="B Koodak" pitchFamily="2" charset="-78"/>
                      </a:endParaRPr>
                    </a:p>
                    <a:p>
                      <a:pPr marL="0" marR="0" algn="l" rtl="1">
                        <a:lnSpc>
                          <a:spcPct val="115000"/>
                        </a:lnSpc>
                        <a:spcBef>
                          <a:spcPts val="0"/>
                        </a:spcBef>
                        <a:spcAft>
                          <a:spcPts val="0"/>
                        </a:spcAft>
                      </a:pPr>
                      <a:endParaRPr lang="en-US" sz="1000" dirty="0">
                        <a:cs typeface="B Koodak" pitchFamily="2" charset="-78"/>
                      </a:endParaRPr>
                    </a:p>
                    <a:p>
                      <a:pPr marL="0" marR="0" algn="l" rtl="1">
                        <a:lnSpc>
                          <a:spcPct val="115000"/>
                        </a:lnSpc>
                        <a:spcBef>
                          <a:spcPts val="0"/>
                        </a:spcBef>
                        <a:spcAft>
                          <a:spcPts val="0"/>
                        </a:spcAft>
                      </a:pPr>
                      <a:r>
                        <a:rPr lang="en-US" sz="1000" dirty="0">
                          <a:cs typeface="B Koodak" pitchFamily="2" charset="-78"/>
                        </a:rPr>
                        <a:t>=3930</a:t>
                      </a:r>
                      <a:r>
                        <a:rPr lang="ar-SA" sz="1000" dirty="0">
                          <a:cs typeface="B Koodak" pitchFamily="2" charset="-78"/>
                        </a:rPr>
                        <a:t>زن</a:t>
                      </a:r>
                      <a:endParaRPr lang="en-US" sz="1000" dirty="0">
                        <a:cs typeface="B Koodak" pitchFamily="2" charset="-78"/>
                      </a:endParaRPr>
                    </a:p>
                    <a:p>
                      <a:pPr marL="0" marR="0" algn="l" rtl="1">
                        <a:lnSpc>
                          <a:spcPct val="115000"/>
                        </a:lnSpc>
                        <a:spcBef>
                          <a:spcPts val="0"/>
                        </a:spcBef>
                        <a:spcAft>
                          <a:spcPts val="0"/>
                        </a:spcAft>
                      </a:pPr>
                      <a:r>
                        <a:rPr lang="en-US" sz="1000" dirty="0">
                          <a:cs typeface="B Koodak" pitchFamily="2" charset="-78"/>
                        </a:rPr>
                        <a:t>20 </a:t>
                      </a:r>
                      <a:r>
                        <a:rPr lang="ar-SA" sz="1000" dirty="0">
                          <a:cs typeface="B Koodak" pitchFamily="2" charset="-78"/>
                        </a:rPr>
                        <a:t>سال و بالاتر</a:t>
                      </a:r>
                      <a:endParaRPr lang="en-US" sz="1000" dirty="0">
                        <a:latin typeface="Calibri"/>
                        <a:ea typeface="Calibri"/>
                        <a:cs typeface="B Koodak" pitchFamily="2" charset="-78"/>
                      </a:endParaRPr>
                    </a:p>
                  </a:txBody>
                  <a:tcPr marL="56795" marR="56795" marT="0" marB="0" anchor="ctr"/>
                </a:tc>
                <a:tc>
                  <a:txBody>
                    <a:bodyPr/>
                    <a:lstStyle/>
                    <a:p>
                      <a:pPr marL="0" marR="0" algn="l" rtl="1">
                        <a:lnSpc>
                          <a:spcPct val="115000"/>
                        </a:lnSpc>
                        <a:spcBef>
                          <a:spcPts val="0"/>
                        </a:spcBef>
                        <a:spcAft>
                          <a:spcPts val="0"/>
                        </a:spcAft>
                      </a:pPr>
                      <a:r>
                        <a:rPr lang="en-US" sz="1000">
                          <a:cs typeface="B Koodak" pitchFamily="2" charset="-78"/>
                        </a:rPr>
                        <a:t>march1999</a:t>
                      </a:r>
                      <a:r>
                        <a:rPr lang="fa-IR" sz="1000">
                          <a:cs typeface="B Koodak" pitchFamily="2" charset="-78"/>
                        </a:rPr>
                        <a:t>  </a:t>
                      </a:r>
                      <a:endParaRPr lang="en-US" sz="1000">
                        <a:cs typeface="B Koodak" pitchFamily="2" charset="-78"/>
                      </a:endParaRPr>
                    </a:p>
                    <a:p>
                      <a:pPr marL="0" marR="0" algn="l" rtl="1">
                        <a:lnSpc>
                          <a:spcPct val="115000"/>
                        </a:lnSpc>
                        <a:spcBef>
                          <a:spcPts val="0"/>
                        </a:spcBef>
                        <a:spcAft>
                          <a:spcPts val="0"/>
                        </a:spcAft>
                      </a:pPr>
                      <a:r>
                        <a:rPr lang="fa-IR" sz="1000">
                          <a:cs typeface="B Koodak" pitchFamily="2" charset="-78"/>
                        </a:rPr>
                        <a:t>ایران</a:t>
                      </a:r>
                      <a:endParaRPr lang="en-US" sz="1000">
                        <a:cs typeface="B Koodak" pitchFamily="2" charset="-78"/>
                      </a:endParaRPr>
                    </a:p>
                    <a:p>
                      <a:pPr marL="0" marR="0" algn="l" rtl="1">
                        <a:lnSpc>
                          <a:spcPct val="115000"/>
                        </a:lnSpc>
                        <a:spcBef>
                          <a:spcPts val="0"/>
                        </a:spcBef>
                        <a:spcAft>
                          <a:spcPts val="0"/>
                        </a:spcAft>
                      </a:pPr>
                      <a:r>
                        <a:rPr lang="en-US" sz="1000">
                          <a:cs typeface="B Koodak" pitchFamily="2" charset="-78"/>
                        </a:rPr>
                        <a:t>Prospective follow up study </a:t>
                      </a:r>
                      <a:endParaRPr lang="en-US" sz="1000">
                        <a:latin typeface="Calibri"/>
                        <a:ea typeface="Calibri"/>
                        <a:cs typeface="B Koodak" pitchFamily="2" charset="-78"/>
                      </a:endParaRPr>
                    </a:p>
                  </a:txBody>
                  <a:tcPr marL="56795" marR="56795" marT="0" marB="0" anchor="ctr"/>
                </a:tc>
                <a:tc>
                  <a:txBody>
                    <a:bodyPr/>
                    <a:lstStyle/>
                    <a:p>
                      <a:pPr marL="0" marR="0" algn="l" rtl="1">
                        <a:lnSpc>
                          <a:spcPct val="115000"/>
                        </a:lnSpc>
                        <a:spcBef>
                          <a:spcPts val="0"/>
                        </a:spcBef>
                        <a:spcAft>
                          <a:spcPts val="0"/>
                        </a:spcAft>
                      </a:pPr>
                      <a:r>
                        <a:rPr lang="en-US" sz="1000" dirty="0">
                          <a:cs typeface="B Koodak" pitchFamily="2" charset="-78"/>
                        </a:rPr>
                        <a:t>Diabetic population mortality and cardiovascular risk attributable to hypertension: A decade follow-up from the Tehran Lipid and Glucose Study</a:t>
                      </a:r>
                      <a:endParaRPr lang="en-US" sz="1000" dirty="0">
                        <a:latin typeface="Calibri"/>
                        <a:ea typeface="Calibri"/>
                        <a:cs typeface="B Koodak" pitchFamily="2" charset="-78"/>
                      </a:endParaRPr>
                    </a:p>
                  </a:txBody>
                  <a:tcPr marL="56795" marR="56795" marT="0" marB="0" anchor="ctr"/>
                </a:tc>
                <a:tc>
                  <a:txBody>
                    <a:bodyPr/>
                    <a:lstStyle/>
                    <a:p>
                      <a:pPr marL="0" marR="0" algn="r" rtl="1">
                        <a:lnSpc>
                          <a:spcPct val="115000"/>
                        </a:lnSpc>
                        <a:spcBef>
                          <a:spcPts val="0"/>
                        </a:spcBef>
                        <a:spcAft>
                          <a:spcPts val="0"/>
                        </a:spcAft>
                      </a:pPr>
                      <a:r>
                        <a:rPr lang="ar-SA" sz="1000" dirty="0">
                          <a:cs typeface="B Koodak" pitchFamily="2" charset="-78"/>
                        </a:rPr>
                        <a:t>8</a:t>
                      </a:r>
                      <a:endParaRPr lang="en-US" sz="1000" dirty="0">
                        <a:latin typeface="Calibri"/>
                        <a:ea typeface="Calibri"/>
                        <a:cs typeface="B Koodak" pitchFamily="2" charset="-78"/>
                      </a:endParaRPr>
                    </a:p>
                  </a:txBody>
                  <a:tcPr marL="56795" marR="56795" marT="0" marB="0" anchor="ctr"/>
                </a:tc>
              </a:tr>
              <a:tr h="2578095">
                <a:tc>
                  <a:txBody>
                    <a:bodyPr/>
                    <a:lstStyle/>
                    <a:p>
                      <a:pPr marL="0" marR="0" algn="just" rtl="1">
                        <a:lnSpc>
                          <a:spcPct val="115000"/>
                        </a:lnSpc>
                        <a:spcBef>
                          <a:spcPts val="600"/>
                        </a:spcBef>
                        <a:spcAft>
                          <a:spcPts val="600"/>
                        </a:spcAft>
                      </a:pPr>
                      <a:r>
                        <a:rPr lang="ar-SA" sz="1000" smtClean="0">
                          <a:cs typeface="B Koodak" pitchFamily="2" charset="-78"/>
                        </a:rPr>
                        <a:t>فینلای   و همکارانش مطالعه ای با عنوان پیامدهای قلبی عروقی در افراد دیابتی در مطالعه کوهورت فرامینگهام با اهمیت فشارخون بالا انجام داده اند. این مطالعه بر روی 1145 فرد که به تازگی تشخیص دیابت داده شده بودند</a:t>
                      </a:r>
                      <a:r>
                        <a:rPr lang="en-US" sz="1000" smtClean="0">
                          <a:cs typeface="B Koodak" pitchFamily="2" charset="-78"/>
                        </a:rPr>
                        <a:t> (newly)  </a:t>
                      </a:r>
                      <a:r>
                        <a:rPr lang="ar-SA" sz="1000" smtClean="0">
                          <a:cs typeface="B Koodak" pitchFamily="2" charset="-78"/>
                        </a:rPr>
                        <a:t>و سابقه ایجاد بیماریهای قلبی عروقی نداشتند انجام شد که از کل این افراد 58 درصد فشارخون بالا داشتند. بعد از 4154 شخص سال پیگیری مشخص شد که 125 نفر فوت کردند و 204 نفر دچار بیماریهای قلبی  عروقی شدند. افرادی که فشارخون بالا داشتند نسبت به افرادی که فشارخون بالا نداشتند میزان بروز بالاتری از مرگ و بیماری قلبی  عروقی را نشان دادند. مقدار خطر منتسب به فشارخون بالا در افراد دیابتی برای ایجاد مرگ 30 درصد و برای ایجاد بیماریهای قلبی  عروقی 25 درصد گزارش شد. نهایتا محقق در این مطالعه نتیجه گیری کرد که اگرچه دیابت می تواند سبب افزایش خطر مرگ و بیماریهای قلبی عروقی شود اما خطر بیشتر آن ممکن است به وجود همزمان فشارخون و دیابت در یک فرد باشد(59</a:t>
                      </a:r>
                      <a:r>
                        <a:rPr lang="en-US" sz="1000" smtClean="0">
                          <a:cs typeface="B Koodak" pitchFamily="2" charset="-78"/>
                        </a:rPr>
                        <a:t>)/</a:t>
                      </a:r>
                      <a:endParaRPr lang="en-US" sz="1000" dirty="0">
                        <a:latin typeface="Calibri"/>
                        <a:ea typeface="Calibri"/>
                        <a:cs typeface="B Koodak" pitchFamily="2" charset="-78"/>
                      </a:endParaRPr>
                    </a:p>
                  </a:txBody>
                  <a:tcPr marL="56795" marR="56795" marT="0" marB="0" anchor="ctr"/>
                </a:tc>
                <a:tc gridSpan="2">
                  <a:txBody>
                    <a:bodyPr/>
                    <a:lstStyle/>
                    <a:p>
                      <a:pPr marL="0" marR="0" algn="just" rtl="1">
                        <a:lnSpc>
                          <a:spcPct val="115000"/>
                        </a:lnSpc>
                        <a:spcBef>
                          <a:spcPts val="0"/>
                        </a:spcBef>
                        <a:spcAft>
                          <a:spcPts val="0"/>
                        </a:spcAft>
                      </a:pPr>
                      <a:r>
                        <a:rPr lang="ar-SA" sz="1000" smtClean="0">
                          <a:cs typeface="B Koodak" pitchFamily="2" charset="-78"/>
                        </a:rPr>
                        <a:t>زمان ابتلا به فشارخون بالا در افراد جامعه نامشخص بوده است با توجه به اینکه مدت زمان ابتلا به  فشارخون بالا ممکن است بر روی ایجاد پیامد تاثیر گذار باشد لذا ممکن است این قضیه بر روی نتایج مطالعه تاثیر بگذارد. البته از طرفی دیگر چون فشار خون بالا از جمله بیماریهایی می باشد که زمان ابتلای آن قابل تشخیص نمی باشد شاید چاره ای جز این نباشد</a:t>
                      </a:r>
                      <a:endParaRPr lang="en-US" sz="1000" dirty="0">
                        <a:latin typeface="Calibri"/>
                        <a:ea typeface="Calibri"/>
                        <a:cs typeface="B Koodak" pitchFamily="2" charset="-78"/>
                      </a:endParaRPr>
                    </a:p>
                  </a:txBody>
                  <a:tcPr marL="56795" marR="56795" marT="0" marB="0" anchor="ctr"/>
                </a:tc>
                <a:tc hMerge="1">
                  <a:txBody>
                    <a:bodyPr/>
                    <a:lstStyle/>
                    <a:p>
                      <a:endParaRPr lang="en-US"/>
                    </a:p>
                  </a:txBody>
                  <a:tcPr/>
                </a:tc>
                <a:tc>
                  <a:txBody>
                    <a:bodyPr/>
                    <a:lstStyle/>
                    <a:p>
                      <a:pPr marL="0" marR="0" algn="l" rtl="1">
                        <a:lnSpc>
                          <a:spcPct val="115000"/>
                        </a:lnSpc>
                        <a:spcBef>
                          <a:spcPts val="0"/>
                        </a:spcBef>
                        <a:spcAft>
                          <a:spcPts val="0"/>
                        </a:spcAft>
                      </a:pPr>
                      <a:r>
                        <a:rPr lang="en-US" sz="1000" smtClean="0">
                          <a:cs typeface="B Koodak" pitchFamily="2" charset="-78"/>
                        </a:rPr>
                        <a:t>N=1145 </a:t>
                      </a:r>
                      <a:endParaRPr lang="fa-IR" sz="1000" smtClean="0">
                        <a:cs typeface="B Koodak" pitchFamily="2" charset="-78"/>
                      </a:endParaRPr>
                    </a:p>
                    <a:p>
                      <a:pPr marL="0" marR="0" algn="l" rtl="1">
                        <a:lnSpc>
                          <a:spcPct val="115000"/>
                        </a:lnSpc>
                        <a:spcBef>
                          <a:spcPts val="0"/>
                        </a:spcBef>
                        <a:spcAft>
                          <a:spcPts val="0"/>
                        </a:spcAft>
                      </a:pPr>
                      <a:endParaRPr lang="fa-IR" sz="1000" smtClean="0">
                        <a:cs typeface="B Koodak" pitchFamily="2" charset="-78"/>
                      </a:endParaRPr>
                    </a:p>
                    <a:p>
                      <a:pPr marL="0" marR="0" algn="l" rtl="1">
                        <a:lnSpc>
                          <a:spcPct val="115000"/>
                        </a:lnSpc>
                        <a:spcBef>
                          <a:spcPts val="0"/>
                        </a:spcBef>
                        <a:spcAft>
                          <a:spcPts val="0"/>
                        </a:spcAft>
                      </a:pPr>
                      <a:r>
                        <a:rPr lang="en-US" sz="1000" smtClean="0">
                          <a:cs typeface="B Koodak" pitchFamily="2" charset="-78"/>
                        </a:rPr>
                        <a:t>DM N=5596 without DM 1968-2001 35</a:t>
                      </a:r>
                      <a:r>
                        <a:rPr lang="fa-IR" sz="1000" smtClean="0">
                          <a:cs typeface="B Koodak" pitchFamily="2" charset="-78"/>
                        </a:rPr>
                        <a:t>ساال وبالاتر</a:t>
                      </a:r>
                      <a:endParaRPr lang="en-US" sz="1000" dirty="0">
                        <a:latin typeface="Calibri"/>
                        <a:ea typeface="Calibri"/>
                        <a:cs typeface="B Koodak" pitchFamily="2" charset="-78"/>
                      </a:endParaRPr>
                    </a:p>
                  </a:txBody>
                  <a:tcPr marL="56795" marR="56795" marT="0" marB="0" anchor="ctr"/>
                </a:tc>
                <a:tc>
                  <a:txBody>
                    <a:bodyPr/>
                    <a:lstStyle/>
                    <a:p>
                      <a:pPr marL="0" marR="0" algn="l" rtl="1">
                        <a:lnSpc>
                          <a:spcPct val="115000"/>
                        </a:lnSpc>
                        <a:spcBef>
                          <a:spcPts val="0"/>
                        </a:spcBef>
                        <a:spcAft>
                          <a:spcPts val="0"/>
                        </a:spcAft>
                      </a:pPr>
                      <a:r>
                        <a:rPr lang="en-US" sz="1000" smtClean="0">
                          <a:cs typeface="B Koodak" pitchFamily="2" charset="-78"/>
                        </a:rPr>
                        <a:t>Framingham heart study prospective study</a:t>
                      </a:r>
                      <a:endParaRPr lang="en-US" sz="1000" dirty="0">
                        <a:latin typeface="Calibri"/>
                        <a:ea typeface="Calibri"/>
                        <a:cs typeface="B Koodak" pitchFamily="2" charset="-78"/>
                      </a:endParaRPr>
                    </a:p>
                  </a:txBody>
                  <a:tcPr marL="56795" marR="56795" marT="0" marB="0" anchor="ctr"/>
                </a:tc>
                <a:tc>
                  <a:txBody>
                    <a:bodyPr/>
                    <a:lstStyle/>
                    <a:p>
                      <a:pPr marL="0" marR="0" algn="l" rtl="1">
                        <a:lnSpc>
                          <a:spcPct val="115000"/>
                        </a:lnSpc>
                        <a:spcBef>
                          <a:spcPts val="0"/>
                        </a:spcBef>
                        <a:spcAft>
                          <a:spcPts val="0"/>
                        </a:spcAft>
                      </a:pPr>
                      <a:r>
                        <a:rPr lang="en-US" sz="1000" dirty="0" smtClean="0">
                          <a:cs typeface="B Koodak" pitchFamily="2" charset="-78"/>
                        </a:rPr>
                        <a:t>Cardiovascular Outcomes in Framingham Participants</a:t>
                      </a:r>
                    </a:p>
                    <a:p>
                      <a:pPr marL="0" marR="0" algn="l" rtl="1">
                        <a:lnSpc>
                          <a:spcPct val="115000"/>
                        </a:lnSpc>
                        <a:spcBef>
                          <a:spcPts val="0"/>
                        </a:spcBef>
                        <a:spcAft>
                          <a:spcPts val="0"/>
                        </a:spcAft>
                      </a:pPr>
                      <a:r>
                        <a:rPr lang="en-US" sz="1000" dirty="0" smtClean="0">
                          <a:cs typeface="B Koodak" pitchFamily="2" charset="-78"/>
                        </a:rPr>
                        <a:t>With Diabetes The Importance of Blood Pressure</a:t>
                      </a:r>
                      <a:endParaRPr lang="en-US" sz="1000" dirty="0">
                        <a:latin typeface="Calibri"/>
                        <a:ea typeface="Calibri"/>
                        <a:cs typeface="B Koodak" pitchFamily="2" charset="-78"/>
                      </a:endParaRPr>
                    </a:p>
                  </a:txBody>
                  <a:tcPr marL="56795" marR="56795" marT="0" marB="0" anchor="ctr"/>
                </a:tc>
                <a:tc>
                  <a:txBody>
                    <a:bodyPr/>
                    <a:lstStyle/>
                    <a:p>
                      <a:pPr marL="0" marR="0" algn="r" rtl="1">
                        <a:lnSpc>
                          <a:spcPct val="115000"/>
                        </a:lnSpc>
                        <a:spcBef>
                          <a:spcPts val="0"/>
                        </a:spcBef>
                        <a:spcAft>
                          <a:spcPts val="0"/>
                        </a:spcAft>
                      </a:pPr>
                      <a:r>
                        <a:rPr lang="ar-SA" sz="1000" dirty="0">
                          <a:cs typeface="B Koodak" pitchFamily="2" charset="-78"/>
                        </a:rPr>
                        <a:t>9</a:t>
                      </a:r>
                      <a:endParaRPr lang="en-US" sz="1000" dirty="0">
                        <a:latin typeface="Calibri"/>
                        <a:ea typeface="Calibri"/>
                        <a:cs typeface="B Koodak" pitchFamily="2" charset="-78"/>
                      </a:endParaRPr>
                    </a:p>
                  </a:txBody>
                  <a:tcPr marL="56795" marR="56795" marT="0" marB="0"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219200" y="304800"/>
          <a:ext cx="7696202" cy="6525511"/>
        </p:xfrm>
        <a:graphic>
          <a:graphicData uri="http://schemas.openxmlformats.org/drawingml/2006/table">
            <a:tbl>
              <a:tblPr>
                <a:tableStyleId>{1FECB4D8-DB02-4DC6-A0A2-4F2EBAE1DC90}</a:tableStyleId>
              </a:tblPr>
              <a:tblGrid>
                <a:gridCol w="3048000"/>
                <a:gridCol w="2057400"/>
                <a:gridCol w="152400"/>
                <a:gridCol w="685800"/>
                <a:gridCol w="609600"/>
                <a:gridCol w="183640"/>
                <a:gridCol w="707748"/>
                <a:gridCol w="251614"/>
              </a:tblGrid>
              <a:tr h="624360">
                <a:tc>
                  <a:txBody>
                    <a:bodyPr/>
                    <a:lstStyle/>
                    <a:p>
                      <a:pPr marL="0" marR="0" algn="ctr" rtl="1">
                        <a:lnSpc>
                          <a:spcPct val="115000"/>
                        </a:lnSpc>
                        <a:spcBef>
                          <a:spcPts val="0"/>
                        </a:spcBef>
                        <a:spcAft>
                          <a:spcPts val="0"/>
                        </a:spcAft>
                      </a:pPr>
                      <a:r>
                        <a:rPr lang="ar-SA" sz="1200" dirty="0">
                          <a:cs typeface="B Koodak" pitchFamily="2" charset="-78"/>
                        </a:rPr>
                        <a:t>نتايج</a:t>
                      </a:r>
                      <a:endParaRPr lang="en-US" sz="1200" dirty="0">
                        <a:latin typeface="Calibri"/>
                        <a:ea typeface="Calibri"/>
                        <a:cs typeface="B Koodak" pitchFamily="2" charset="-78"/>
                      </a:endParaRPr>
                    </a:p>
                  </a:txBody>
                  <a:tcPr marL="58809" marR="58809" marT="0" marB="0" anchor="ctr">
                    <a:solidFill>
                      <a:schemeClr val="accent2">
                        <a:lumMod val="20000"/>
                        <a:lumOff val="80000"/>
                      </a:schemeClr>
                    </a:solidFill>
                  </a:tcPr>
                </a:tc>
                <a:tc>
                  <a:txBody>
                    <a:bodyPr/>
                    <a:lstStyle/>
                    <a:p>
                      <a:pPr marL="0" marR="0" algn="ctr" rtl="1">
                        <a:lnSpc>
                          <a:spcPct val="115000"/>
                        </a:lnSpc>
                        <a:spcBef>
                          <a:spcPts val="0"/>
                        </a:spcBef>
                        <a:spcAft>
                          <a:spcPts val="0"/>
                        </a:spcAft>
                      </a:pPr>
                      <a:r>
                        <a:rPr lang="ar-SA" sz="1200" dirty="0">
                          <a:cs typeface="B Koodak" pitchFamily="2" charset="-78"/>
                        </a:rPr>
                        <a:t>محدودیت</a:t>
                      </a:r>
                      <a:endParaRPr lang="en-US" sz="1200" dirty="0">
                        <a:latin typeface="Calibri"/>
                        <a:ea typeface="Calibri"/>
                        <a:cs typeface="B Koodak" pitchFamily="2" charset="-78"/>
                      </a:endParaRPr>
                    </a:p>
                  </a:txBody>
                  <a:tcPr marL="58809" marR="58809" marT="0" marB="0" anchor="ctr">
                    <a:solidFill>
                      <a:schemeClr val="accent2">
                        <a:lumMod val="20000"/>
                        <a:lumOff val="80000"/>
                      </a:schemeClr>
                    </a:solidFill>
                  </a:tcPr>
                </a:tc>
                <a:tc gridSpan="2">
                  <a:txBody>
                    <a:bodyPr/>
                    <a:lstStyle/>
                    <a:p>
                      <a:pPr marL="0" marR="0" algn="r" rtl="1">
                        <a:lnSpc>
                          <a:spcPct val="115000"/>
                        </a:lnSpc>
                        <a:spcBef>
                          <a:spcPts val="0"/>
                        </a:spcBef>
                        <a:spcAft>
                          <a:spcPts val="0"/>
                        </a:spcAft>
                      </a:pPr>
                      <a:r>
                        <a:rPr lang="ar-SA" sz="1000" dirty="0">
                          <a:cs typeface="B Koodak" pitchFamily="2" charset="-78"/>
                        </a:rPr>
                        <a:t>حجم و جمعیت مطالعه</a:t>
                      </a:r>
                      <a:endParaRPr lang="en-US" sz="1000" dirty="0">
                        <a:latin typeface="Calibri"/>
                        <a:ea typeface="Calibri"/>
                        <a:cs typeface="B Koodak" pitchFamily="2" charset="-78"/>
                      </a:endParaRPr>
                    </a:p>
                  </a:txBody>
                  <a:tcPr marL="58809" marR="58809" marT="0" marB="0" anchor="ctr">
                    <a:solidFill>
                      <a:schemeClr val="accent2">
                        <a:lumMod val="20000"/>
                        <a:lumOff val="80000"/>
                      </a:schemeClr>
                    </a:solidFill>
                  </a:tcPr>
                </a:tc>
                <a:tc hMerge="1">
                  <a:txBody>
                    <a:bodyPr/>
                    <a:lstStyle/>
                    <a:p>
                      <a:pPr marL="0" marR="0" algn="l" rtl="1">
                        <a:lnSpc>
                          <a:spcPct val="115000"/>
                        </a:lnSpc>
                        <a:spcBef>
                          <a:spcPts val="0"/>
                        </a:spcBef>
                        <a:spcAft>
                          <a:spcPts val="0"/>
                        </a:spcAft>
                      </a:pPr>
                      <a:endParaRPr lang="en-US" sz="1000" dirty="0">
                        <a:latin typeface="Calibri"/>
                        <a:ea typeface="Calibri"/>
                        <a:cs typeface="B Koodak" pitchFamily="2" charset="-78"/>
                      </a:endParaRPr>
                    </a:p>
                  </a:txBody>
                  <a:tcPr marL="58809" marR="58809" marT="0" marB="0" anchor="ctr">
                    <a:solidFill>
                      <a:schemeClr val="accent2">
                        <a:lumMod val="20000"/>
                        <a:lumOff val="80000"/>
                      </a:schemeClr>
                    </a:solidFill>
                  </a:tcPr>
                </a:tc>
                <a:tc gridSpan="2">
                  <a:txBody>
                    <a:bodyPr/>
                    <a:lstStyle/>
                    <a:p>
                      <a:pPr marL="0" marR="0" algn="ctr" rtl="1">
                        <a:lnSpc>
                          <a:spcPct val="115000"/>
                        </a:lnSpc>
                        <a:spcBef>
                          <a:spcPts val="0"/>
                        </a:spcBef>
                        <a:spcAft>
                          <a:spcPts val="0"/>
                        </a:spcAft>
                      </a:pPr>
                      <a:r>
                        <a:rPr lang="ar-SA" sz="1000" dirty="0">
                          <a:cs typeface="B Koodak" pitchFamily="2" charset="-78"/>
                        </a:rPr>
                        <a:t>سال و محل طراحی مطالعه</a:t>
                      </a:r>
                      <a:endParaRPr lang="en-US" sz="1000" dirty="0">
                        <a:latin typeface="Calibri"/>
                        <a:ea typeface="Calibri"/>
                        <a:cs typeface="B Koodak" pitchFamily="2" charset="-78"/>
                      </a:endParaRPr>
                    </a:p>
                  </a:txBody>
                  <a:tcPr marL="58809" marR="58809" marT="0" marB="0" anchor="ctr">
                    <a:solidFill>
                      <a:schemeClr val="accent2">
                        <a:lumMod val="20000"/>
                        <a:lumOff val="80000"/>
                      </a:schemeClr>
                    </a:solidFill>
                  </a:tcPr>
                </a:tc>
                <a:tc hMerge="1">
                  <a:txBody>
                    <a:bodyPr/>
                    <a:lstStyle/>
                    <a:p>
                      <a:pPr marL="0" marR="0" algn="l" rtl="1">
                        <a:lnSpc>
                          <a:spcPct val="115000"/>
                        </a:lnSpc>
                        <a:spcBef>
                          <a:spcPts val="0"/>
                        </a:spcBef>
                        <a:spcAft>
                          <a:spcPts val="0"/>
                        </a:spcAft>
                      </a:pPr>
                      <a:endParaRPr lang="en-US" sz="1000" dirty="0">
                        <a:latin typeface="Calibri"/>
                        <a:ea typeface="Calibri"/>
                        <a:cs typeface="B Koodak" pitchFamily="2" charset="-78"/>
                      </a:endParaRPr>
                    </a:p>
                  </a:txBody>
                  <a:tcPr marL="58809" marR="58809" marT="0" marB="0" anchor="ctr">
                    <a:solidFill>
                      <a:schemeClr val="accent2">
                        <a:lumMod val="20000"/>
                        <a:lumOff val="80000"/>
                      </a:schemeClr>
                    </a:solidFill>
                  </a:tcPr>
                </a:tc>
                <a:tc gridSpan="2">
                  <a:txBody>
                    <a:bodyPr/>
                    <a:lstStyle/>
                    <a:p>
                      <a:pPr marL="0" marR="0" indent="0" algn="l" defTabSz="914400" rtl="1" eaLnBrk="1" fontAlgn="auto" latinLnBrk="0" hangingPunct="1">
                        <a:lnSpc>
                          <a:spcPct val="115000"/>
                        </a:lnSpc>
                        <a:spcBef>
                          <a:spcPts val="0"/>
                        </a:spcBef>
                        <a:spcAft>
                          <a:spcPts val="0"/>
                        </a:spcAft>
                        <a:buClrTx/>
                        <a:buSzTx/>
                        <a:buFontTx/>
                        <a:buNone/>
                        <a:tabLst/>
                        <a:defRPr/>
                      </a:pPr>
                      <a:r>
                        <a:rPr lang="ar-SA" sz="1050" dirty="0" smtClean="0">
                          <a:cs typeface="B Koodak" pitchFamily="2" charset="-78"/>
                        </a:rPr>
                        <a:t>عنوان مقاله</a:t>
                      </a:r>
                      <a:endParaRPr lang="en-US" sz="1050" dirty="0" smtClean="0">
                        <a:latin typeface="Calibri"/>
                        <a:ea typeface="Calibri"/>
                        <a:cs typeface="B Koodak" pitchFamily="2" charset="-78"/>
                      </a:endParaRPr>
                    </a:p>
                    <a:p>
                      <a:pPr marL="0" marR="0" algn="l" rtl="1">
                        <a:lnSpc>
                          <a:spcPct val="115000"/>
                        </a:lnSpc>
                        <a:spcBef>
                          <a:spcPts val="0"/>
                        </a:spcBef>
                        <a:spcAft>
                          <a:spcPts val="0"/>
                        </a:spcAft>
                      </a:pPr>
                      <a:endParaRPr lang="en-US" sz="1000" dirty="0">
                        <a:latin typeface="Calibri"/>
                        <a:ea typeface="Calibri"/>
                        <a:cs typeface="B Koodak" pitchFamily="2" charset="-78"/>
                      </a:endParaRPr>
                    </a:p>
                  </a:txBody>
                  <a:tcPr marL="58809" marR="58809" marT="0" marB="0" anchor="ctr">
                    <a:solidFill>
                      <a:schemeClr val="accent2">
                        <a:lumMod val="20000"/>
                        <a:lumOff val="80000"/>
                      </a:schemeClr>
                    </a:solidFill>
                  </a:tcPr>
                </a:tc>
                <a:tc hMerge="1">
                  <a:txBody>
                    <a:bodyPr/>
                    <a:lstStyle/>
                    <a:p>
                      <a:pPr marL="0" marR="0" algn="r">
                        <a:lnSpc>
                          <a:spcPct val="115000"/>
                        </a:lnSpc>
                        <a:spcBef>
                          <a:spcPts val="0"/>
                        </a:spcBef>
                        <a:spcAft>
                          <a:spcPts val="0"/>
                        </a:spcAft>
                      </a:pPr>
                      <a:endParaRPr lang="en-US" sz="1000" dirty="0">
                        <a:latin typeface="Calibri"/>
                        <a:ea typeface="Calibri"/>
                        <a:cs typeface="B Koodak" pitchFamily="2" charset="-78"/>
                      </a:endParaRPr>
                    </a:p>
                  </a:txBody>
                  <a:tcPr marL="58809" marR="58809" marT="0" marB="0" anchor="ctr">
                    <a:solidFill>
                      <a:schemeClr val="accent2">
                        <a:lumMod val="20000"/>
                        <a:lumOff val="80000"/>
                      </a:schemeClr>
                    </a:solidFill>
                  </a:tcPr>
                </a:tc>
              </a:tr>
              <a:tr h="2375538">
                <a:tc>
                  <a:txBody>
                    <a:bodyPr/>
                    <a:lstStyle/>
                    <a:p>
                      <a:pPr marL="0" marR="0" algn="just" rtl="1">
                        <a:lnSpc>
                          <a:spcPct val="115000"/>
                        </a:lnSpc>
                        <a:spcBef>
                          <a:spcPts val="600"/>
                        </a:spcBef>
                        <a:spcAft>
                          <a:spcPts val="600"/>
                        </a:spcAft>
                      </a:pPr>
                      <a:r>
                        <a:rPr lang="ar-SA" sz="1000" dirty="0">
                          <a:cs typeface="B Koodak" pitchFamily="2" charset="-78"/>
                        </a:rPr>
                        <a:t>نلسون  و همکارانش مطالعه ای با عنوان خطر مرگ به تمامی علل در افراد با دیابت انجام داده است این مطالعه یک نمونه 1507 نفر که سن بالای 17 سال داشتند وارد آنالیز کردند (داده ها مربوط به طرح بررسی وضعیت تغذیه و سلامت ملی</a:t>
                      </a:r>
                      <a:r>
                        <a:rPr lang="en-US" sz="1000" dirty="0">
                          <a:cs typeface="B Koodak" pitchFamily="2" charset="-78"/>
                        </a:rPr>
                        <a:t> NHANSE </a:t>
                      </a:r>
                      <a:r>
                        <a:rPr lang="ar-SA" sz="1000" dirty="0">
                          <a:cs typeface="B Koodak" pitchFamily="2" charset="-78"/>
                        </a:rPr>
                        <a:t>بوده است). در این مطالعه برای مشخص کردن فاکتورهای مرتبط با مرگ در دیابتی ها از انالیز کاکس استفاده شده است. در این مطالعه مشخص شد که</a:t>
                      </a:r>
                      <a:r>
                        <a:rPr lang="en-US" sz="1000" dirty="0">
                          <a:cs typeface="B Koodak" pitchFamily="2" charset="-78"/>
                        </a:rPr>
                        <a:t> A1C </a:t>
                      </a:r>
                      <a:r>
                        <a:rPr lang="ar-SA" sz="1000" dirty="0">
                          <a:cs typeface="B Koodak" pitchFamily="2" charset="-78"/>
                        </a:rPr>
                        <a:t>بزرگتر یا مساوی 8 درصد و فعالیت فیزیکی و مصرف سیگار و</a:t>
                      </a:r>
                      <a:r>
                        <a:rPr lang="en-US" sz="1000" dirty="0">
                          <a:cs typeface="B Koodak" pitchFamily="2" charset="-78"/>
                        </a:rPr>
                        <a:t> HDL-C </a:t>
                      </a:r>
                      <a:r>
                        <a:rPr lang="ar-SA" sz="1000" dirty="0">
                          <a:cs typeface="B Koodak" pitchFamily="2" charset="-78"/>
                        </a:rPr>
                        <a:t>می توانند به عنوان فاکتور خطر برای ایجاد بیماریهای قلبی عروقی عمل کنند. همینطور این مطالعه مقدار خطر منتسب برای</a:t>
                      </a:r>
                      <a:r>
                        <a:rPr lang="en-US" sz="1000" dirty="0">
                          <a:cs typeface="B Koodak" pitchFamily="2" charset="-78"/>
                        </a:rPr>
                        <a:t>  A1C </a:t>
                      </a:r>
                      <a:r>
                        <a:rPr lang="ar-SA" sz="1000" dirty="0">
                          <a:cs typeface="B Koodak" pitchFamily="2" charset="-78"/>
                        </a:rPr>
                        <a:t>بزرگتر یا مساوی 8 درصد را 3/15 درصد و برای عدم فعالیت فیزیکی 4/16 درصد و برای مصرف سیگار 5/7 درصد گزارش کرده اند (62</a:t>
                      </a:r>
                      <a:r>
                        <a:rPr lang="en-US" sz="1000" dirty="0">
                          <a:cs typeface="B Koodak" pitchFamily="2" charset="-78"/>
                        </a:rPr>
                        <a:t>)/</a:t>
                      </a:r>
                      <a:endParaRPr lang="en-US" sz="1000" dirty="0">
                        <a:latin typeface="Calibri"/>
                        <a:ea typeface="Calibri"/>
                        <a:cs typeface="B Koodak" pitchFamily="2" charset="-78"/>
                      </a:endParaRPr>
                    </a:p>
                  </a:txBody>
                  <a:tcPr marL="58809" marR="58809" marT="0" marB="0" anchor="ctr"/>
                </a:tc>
                <a:tc gridSpan="2">
                  <a:txBody>
                    <a:bodyPr/>
                    <a:lstStyle/>
                    <a:p>
                      <a:pPr marL="0" marR="0" algn="just" rtl="1">
                        <a:lnSpc>
                          <a:spcPct val="115000"/>
                        </a:lnSpc>
                        <a:spcBef>
                          <a:spcPts val="0"/>
                        </a:spcBef>
                        <a:spcAft>
                          <a:spcPts val="0"/>
                        </a:spcAft>
                      </a:pPr>
                      <a:r>
                        <a:rPr lang="ar-SA" sz="1000" dirty="0">
                          <a:cs typeface="B Koodak" pitchFamily="2" charset="-78"/>
                        </a:rPr>
                        <a:t>اولین محدودیتی که در این مطالعه ذکر شده این است که یک سری از متغیرها از افراد پرسش شده اند و اندازه گیری نشده اند مانند مصرف سیگار و وضعیت فعالیت فیزیکی که می تواند نتایج را دچار تورش کند</a:t>
                      </a:r>
                      <a:r>
                        <a:rPr lang="en-US" sz="1000" dirty="0">
                          <a:cs typeface="B Koodak" pitchFamily="2" charset="-78"/>
                        </a:rPr>
                        <a:t>. </a:t>
                      </a:r>
                      <a:r>
                        <a:rPr lang="en-US" sz="1000" dirty="0" smtClean="0">
                          <a:cs typeface="B Koodak" pitchFamily="2" charset="-78"/>
                        </a:rPr>
                        <a:t> </a:t>
                      </a:r>
                      <a:r>
                        <a:rPr lang="ar-SA" sz="1000" dirty="0" smtClean="0">
                          <a:cs typeface="B Koodak" pitchFamily="2" charset="-78"/>
                        </a:rPr>
                        <a:t>محدودیت </a:t>
                      </a:r>
                      <a:r>
                        <a:rPr lang="ar-SA" sz="1000" dirty="0">
                          <a:cs typeface="B Koodak" pitchFamily="2" charset="-78"/>
                        </a:rPr>
                        <a:t>دیگر در خصوص براورد خطر منتسب جمعیتی بوده است. با توجه به پیچیدگی هایی که در بررسی علیت وجود دارد. اثر کردن یک فاکتور خطر در جامعه ممکن است به شیوع فاکتورهای خطر دیگر در جامعه وابسته باشد که این مطالعه در برآورد خطر منتسب جمعیتی شیوع فاکتورهای خطر دیگر را ثابت و غیرقابل تغییر فرض کرده است</a:t>
                      </a:r>
                      <a:endParaRPr lang="en-US" sz="1000" dirty="0">
                        <a:latin typeface="Calibri"/>
                        <a:ea typeface="Calibri"/>
                        <a:cs typeface="B Koodak" pitchFamily="2" charset="-78"/>
                      </a:endParaRPr>
                    </a:p>
                  </a:txBody>
                  <a:tcPr marL="58809" marR="58809" marT="0" marB="0" anchor="ctr"/>
                </a:tc>
                <a:tc hMerge="1">
                  <a:txBody>
                    <a:bodyPr/>
                    <a:lstStyle/>
                    <a:p>
                      <a:endParaRPr lang="en-US"/>
                    </a:p>
                  </a:txBody>
                  <a:tcPr/>
                </a:tc>
                <a:tc>
                  <a:txBody>
                    <a:bodyPr/>
                    <a:lstStyle/>
                    <a:p>
                      <a:pPr marL="0" marR="0" algn="l" rtl="1">
                        <a:lnSpc>
                          <a:spcPct val="115000"/>
                        </a:lnSpc>
                        <a:spcBef>
                          <a:spcPts val="0"/>
                        </a:spcBef>
                        <a:spcAft>
                          <a:spcPts val="0"/>
                        </a:spcAft>
                      </a:pPr>
                      <a:r>
                        <a:rPr lang="en-US" sz="1000" dirty="0">
                          <a:cs typeface="B Koodak" pitchFamily="2" charset="-78"/>
                        </a:rPr>
                        <a:t>N=1507 </a:t>
                      </a:r>
                      <a:endParaRPr lang="fa-IR" sz="1000" dirty="0" smtClean="0">
                        <a:cs typeface="B Koodak" pitchFamily="2" charset="-78"/>
                      </a:endParaRPr>
                    </a:p>
                    <a:p>
                      <a:pPr marL="0" marR="0" algn="l" rtl="1">
                        <a:lnSpc>
                          <a:spcPct val="115000"/>
                        </a:lnSpc>
                        <a:spcBef>
                          <a:spcPts val="0"/>
                        </a:spcBef>
                        <a:spcAft>
                          <a:spcPts val="0"/>
                        </a:spcAft>
                      </a:pPr>
                      <a:endParaRPr lang="fa-IR" sz="1000" dirty="0" smtClean="0">
                        <a:cs typeface="B Koodak" pitchFamily="2" charset="-78"/>
                      </a:endParaRPr>
                    </a:p>
                    <a:p>
                      <a:pPr marL="0" marR="0" algn="l" rtl="1">
                        <a:lnSpc>
                          <a:spcPct val="115000"/>
                        </a:lnSpc>
                        <a:spcBef>
                          <a:spcPts val="0"/>
                        </a:spcBef>
                        <a:spcAft>
                          <a:spcPts val="0"/>
                        </a:spcAft>
                      </a:pPr>
                      <a:r>
                        <a:rPr lang="en-US" sz="1000" dirty="0" smtClean="0">
                          <a:cs typeface="B Koodak" pitchFamily="2" charset="-78"/>
                        </a:rPr>
                        <a:t>17-50 </a:t>
                      </a:r>
                      <a:r>
                        <a:rPr lang="en-US" sz="1000" dirty="0">
                          <a:cs typeface="B Koodak" pitchFamily="2" charset="-78"/>
                        </a:rPr>
                        <a:t>51-65     &gt;65Y</a:t>
                      </a:r>
                      <a:endParaRPr lang="en-US" sz="1000" dirty="0">
                        <a:latin typeface="Calibri"/>
                        <a:ea typeface="Calibri"/>
                        <a:cs typeface="B Koodak" pitchFamily="2" charset="-78"/>
                      </a:endParaRPr>
                    </a:p>
                  </a:txBody>
                  <a:tcPr marL="58809" marR="58809" marT="0" marB="0" anchor="ctr"/>
                </a:tc>
                <a:tc>
                  <a:txBody>
                    <a:bodyPr/>
                    <a:lstStyle/>
                    <a:p>
                      <a:pPr marL="0" marR="0" algn="l" rtl="1">
                        <a:lnSpc>
                          <a:spcPct val="115000"/>
                        </a:lnSpc>
                        <a:spcBef>
                          <a:spcPts val="0"/>
                        </a:spcBef>
                        <a:spcAft>
                          <a:spcPts val="0"/>
                        </a:spcAft>
                      </a:pPr>
                      <a:r>
                        <a:rPr lang="en-US" sz="1000" dirty="0">
                          <a:cs typeface="B Koodak" pitchFamily="2" charset="-78"/>
                        </a:rPr>
                        <a:t>NHANES 17Y</a:t>
                      </a:r>
                      <a:endParaRPr lang="en-US" sz="1000" dirty="0">
                        <a:latin typeface="Calibri"/>
                        <a:ea typeface="Calibri"/>
                        <a:cs typeface="B Koodak" pitchFamily="2" charset="-78"/>
                      </a:endParaRPr>
                    </a:p>
                  </a:txBody>
                  <a:tcPr marL="58809" marR="58809" marT="0" marB="0" anchor="ctr"/>
                </a:tc>
                <a:tc gridSpan="2">
                  <a:txBody>
                    <a:bodyPr/>
                    <a:lstStyle/>
                    <a:p>
                      <a:pPr marL="0" marR="0" algn="l" rtl="1">
                        <a:lnSpc>
                          <a:spcPct val="115000"/>
                        </a:lnSpc>
                        <a:spcBef>
                          <a:spcPts val="0"/>
                        </a:spcBef>
                        <a:spcAft>
                          <a:spcPts val="0"/>
                        </a:spcAft>
                      </a:pPr>
                      <a:r>
                        <a:rPr lang="en-US" sz="1000" dirty="0">
                          <a:cs typeface="B Koodak" pitchFamily="2" charset="-78"/>
                        </a:rPr>
                        <a:t>All-Cause Mortality Risk Among a National</a:t>
                      </a:r>
                    </a:p>
                    <a:p>
                      <a:pPr marL="0" marR="0" algn="l" rtl="1">
                        <a:lnSpc>
                          <a:spcPct val="115000"/>
                        </a:lnSpc>
                        <a:spcBef>
                          <a:spcPts val="0"/>
                        </a:spcBef>
                        <a:spcAft>
                          <a:spcPts val="0"/>
                        </a:spcAft>
                      </a:pPr>
                      <a:r>
                        <a:rPr lang="en-US" sz="1000" dirty="0">
                          <a:cs typeface="B Koodak" pitchFamily="2" charset="-78"/>
                        </a:rPr>
                        <a:t>Sample of Individuals With Diabetes</a:t>
                      </a:r>
                      <a:endParaRPr lang="en-US" sz="1000" dirty="0">
                        <a:latin typeface="Calibri"/>
                        <a:ea typeface="Calibri"/>
                        <a:cs typeface="B Koodak" pitchFamily="2" charset="-78"/>
                      </a:endParaRPr>
                    </a:p>
                  </a:txBody>
                  <a:tcPr marL="58809" marR="58809" marT="0" marB="0" anchor="ctr"/>
                </a:tc>
                <a:tc hMerge="1">
                  <a:txBody>
                    <a:bodyPr/>
                    <a:lstStyle/>
                    <a:p>
                      <a:endParaRPr lang="en-US"/>
                    </a:p>
                  </a:txBody>
                  <a:tcPr/>
                </a:tc>
                <a:tc>
                  <a:txBody>
                    <a:bodyPr/>
                    <a:lstStyle/>
                    <a:p>
                      <a:pPr marL="0" marR="0" algn="r" rtl="1">
                        <a:lnSpc>
                          <a:spcPct val="115000"/>
                        </a:lnSpc>
                        <a:spcBef>
                          <a:spcPts val="0"/>
                        </a:spcBef>
                        <a:spcAft>
                          <a:spcPts val="0"/>
                        </a:spcAft>
                      </a:pPr>
                      <a:r>
                        <a:rPr lang="ar-SA" sz="900" dirty="0">
                          <a:cs typeface="B Koodak" pitchFamily="2" charset="-78"/>
                        </a:rPr>
                        <a:t>10</a:t>
                      </a:r>
                      <a:endParaRPr lang="en-US" sz="900" dirty="0">
                        <a:latin typeface="Calibri"/>
                        <a:ea typeface="Calibri"/>
                        <a:cs typeface="B Koodak" pitchFamily="2" charset="-78"/>
                      </a:endParaRPr>
                    </a:p>
                  </a:txBody>
                  <a:tcPr marL="58809" marR="58809" marT="0" marB="0" anchor="ctr"/>
                </a:tc>
              </a:tr>
              <a:tr h="1475489">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fa-IR" sz="1000" kern="1200" dirty="0" smtClean="0">
                          <a:cs typeface="B Koodak" pitchFamily="2" charset="-78"/>
                        </a:rPr>
                        <a:t>اسمیت و همکارانش در مطالعه ای به بررسی خطر بیماریهای قلبی و عروقی و همه مر گها در افرای که به تازگی تشخیص بیماری دیابت داده شده اند پرداختند در طی 5.9 سال پیگیری مشخص شد که دیابت تازه تشخیص داده شده با نسبت خطر 1.9 برای همه علت های مرگ و 2.2 برای مرگ ناشی از بیماریهای قلبی و عروقی در مقایسه با افرادی که دیابت ندارند همراه است این محقق نتیجه گیری کرد که ممکن است اختلاف خطر قابل توجهی برای مرگ در افرادی که دچار دیابت می شوند در مراحل اولیه بیماری وجود دارد(25). </a:t>
                      </a:r>
                      <a:endParaRPr lang="en-US" sz="1000" dirty="0" smtClean="0">
                        <a:latin typeface="Calibri"/>
                        <a:ea typeface="Times New Roman"/>
                        <a:cs typeface="B Koodak" pitchFamily="2" charset="-78"/>
                      </a:endParaRPr>
                    </a:p>
                    <a:p>
                      <a:endParaRPr lang="en-US" dirty="0"/>
                    </a:p>
                  </a:txBody>
                  <a:tcPr marL="58809" marR="58809" marT="0" marB="0" anchor="ctr"/>
                </a:tc>
                <a:tc gridSpan="2">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fa-IR" sz="1000" dirty="0" smtClean="0">
                          <a:cs typeface="B Koodak" pitchFamily="2" charset="-78"/>
                        </a:rPr>
                        <a:t>مقدار قند خون ناشتا تنها یک بار اندازه گیری شد که ممکن است در نتاج مطالعه ایجاد تورش کند. با توجه به اینکه دیابت از جمله بیماری هایی است که بروز ان دقیقا مشخص نیست بنابراین تقسیم بندی افراد به دیابت تازه تشخیص داده شده نمی تواند خالی از اشکال باشد.</a:t>
                      </a:r>
                      <a:endParaRPr lang="en-US" sz="1000" dirty="0" smtClean="0">
                        <a:latin typeface="Calibri"/>
                        <a:ea typeface="Calibri"/>
                        <a:cs typeface="B Koodak" pitchFamily="2" charset="-78"/>
                      </a:endParaRPr>
                    </a:p>
                    <a:p>
                      <a:endParaRPr lang="en-US" dirty="0"/>
                    </a:p>
                  </a:txBody>
                  <a:tcPr marL="58809" marR="58809" marT="0" marB="0" anchor="ctr"/>
                </a:tc>
                <a:tc hMerge="1">
                  <a:txBody>
                    <a:bodyPr/>
                    <a:lstStyle/>
                    <a:p>
                      <a:endParaRPr lang="en-US" dirty="0"/>
                    </a:p>
                  </a:txBody>
                  <a:tcPr/>
                </a:tc>
                <a:tc>
                  <a:txBody>
                    <a:bodyPr/>
                    <a:lstStyle/>
                    <a:p>
                      <a:pPr marL="0" marR="0" algn="l" rtl="1">
                        <a:spcBef>
                          <a:spcPts val="0"/>
                        </a:spcBef>
                        <a:spcAft>
                          <a:spcPts val="0"/>
                        </a:spcAft>
                      </a:pPr>
                      <a:r>
                        <a:rPr lang="en-US" sz="1000" kern="1200" dirty="0">
                          <a:cs typeface="B Koodak" pitchFamily="2" charset="-78"/>
                        </a:rPr>
                        <a:t>N=282</a:t>
                      </a:r>
                      <a:endParaRPr lang="en-US" sz="1000" dirty="0">
                        <a:cs typeface="B Koodak" pitchFamily="2" charset="-78"/>
                      </a:endParaRPr>
                    </a:p>
                    <a:p>
                      <a:pPr marL="0" marR="0" algn="l" rtl="1">
                        <a:spcBef>
                          <a:spcPts val="0"/>
                        </a:spcBef>
                        <a:spcAft>
                          <a:spcPts val="0"/>
                        </a:spcAft>
                      </a:pPr>
                      <a:r>
                        <a:rPr lang="en-US" sz="1000" kern="1200" dirty="0">
                          <a:cs typeface="B Koodak" pitchFamily="2" charset="-78"/>
                        </a:rPr>
                        <a:t>N(Matched control=897)</a:t>
                      </a:r>
                      <a:endParaRPr lang="en-US" sz="1000" dirty="0">
                        <a:cs typeface="B Koodak" pitchFamily="2" charset="-78"/>
                      </a:endParaRPr>
                    </a:p>
                    <a:p>
                      <a:pPr marL="0" marR="0" algn="l" rtl="1">
                        <a:spcBef>
                          <a:spcPts val="0"/>
                        </a:spcBef>
                        <a:spcAft>
                          <a:spcPts val="0"/>
                        </a:spcAft>
                      </a:pPr>
                      <a:r>
                        <a:rPr lang="en-US" sz="1000" kern="1200" dirty="0">
                          <a:cs typeface="B Koodak" pitchFamily="2" charset="-78"/>
                        </a:rPr>
                        <a:t>Age=76 </a:t>
                      </a:r>
                      <a:endParaRPr lang="en-US" sz="1000" dirty="0">
                        <a:cs typeface="B Koodak" pitchFamily="2" charset="-78"/>
                      </a:endParaRPr>
                    </a:p>
                    <a:p>
                      <a:pPr marL="0" marR="0" algn="l" rtl="1">
                        <a:spcBef>
                          <a:spcPts val="0"/>
                        </a:spcBef>
                        <a:spcAft>
                          <a:spcPts val="0"/>
                        </a:spcAft>
                      </a:pPr>
                      <a:r>
                        <a:rPr lang="en-US" sz="1000" kern="1200" dirty="0">
                          <a:cs typeface="B Koodak" pitchFamily="2" charset="-78"/>
                        </a:rPr>
                        <a:t>New onset </a:t>
                      </a:r>
                      <a:r>
                        <a:rPr lang="en-US" sz="1000" kern="1200" dirty="0" err="1">
                          <a:cs typeface="B Koodak" pitchFamily="2" charset="-78"/>
                        </a:rPr>
                        <a:t>diabets</a:t>
                      </a:r>
                      <a:r>
                        <a:rPr lang="en-US" sz="1000" kern="1200" dirty="0">
                          <a:cs typeface="B Koodak" pitchFamily="2" charset="-78"/>
                        </a:rPr>
                        <a:t> </a:t>
                      </a:r>
                      <a:endParaRPr lang="en-US" sz="1000" dirty="0">
                        <a:cs typeface="B Koodak" pitchFamily="2" charset="-78"/>
                      </a:endParaRPr>
                    </a:p>
                    <a:p>
                      <a:pPr marL="0" marR="0" algn="l" rtl="1">
                        <a:spcBef>
                          <a:spcPts val="0"/>
                        </a:spcBef>
                        <a:spcAft>
                          <a:spcPts val="0"/>
                        </a:spcAft>
                      </a:pPr>
                      <a:r>
                        <a:rPr lang="en-US" sz="1000" kern="1200" dirty="0">
                          <a:cs typeface="B Koodak" pitchFamily="2" charset="-78"/>
                        </a:rPr>
                        <a:t>During 11y of fallow  up </a:t>
                      </a:r>
                      <a:endParaRPr lang="en-US" sz="1000" dirty="0">
                        <a:latin typeface="Calibri"/>
                        <a:ea typeface="Times New Roman"/>
                        <a:cs typeface="B Koodak" pitchFamily="2" charset="-78"/>
                      </a:endParaRPr>
                    </a:p>
                  </a:txBody>
                  <a:tcPr marL="58809" marR="58809" marT="0" marB="0" anchor="ctr"/>
                </a:tc>
                <a:tc>
                  <a:txBody>
                    <a:bodyPr/>
                    <a:lstStyle/>
                    <a:p>
                      <a:pPr marL="0" marR="0" algn="l" rtl="1">
                        <a:spcBef>
                          <a:spcPts val="0"/>
                        </a:spcBef>
                        <a:spcAft>
                          <a:spcPts val="0"/>
                        </a:spcAft>
                      </a:pPr>
                      <a:r>
                        <a:rPr lang="fa-IR" sz="1000" kern="1200" dirty="0">
                          <a:cs typeface="B Koodak" pitchFamily="2" charset="-78"/>
                        </a:rPr>
                        <a:t>1989-2002 </a:t>
                      </a:r>
                      <a:endParaRPr lang="en-US" sz="1000" dirty="0">
                        <a:cs typeface="B Koodak" pitchFamily="2" charset="-78"/>
                      </a:endParaRPr>
                    </a:p>
                    <a:p>
                      <a:pPr marL="0" marR="0" algn="l" rtl="1">
                        <a:spcBef>
                          <a:spcPts val="0"/>
                        </a:spcBef>
                        <a:spcAft>
                          <a:spcPts val="0"/>
                        </a:spcAft>
                      </a:pPr>
                      <a:r>
                        <a:rPr lang="en-US" sz="1000" kern="1200" dirty="0">
                          <a:cs typeface="B Koodak" pitchFamily="2" charset="-78"/>
                        </a:rPr>
                        <a:t>U.S </a:t>
                      </a:r>
                      <a:endParaRPr lang="en-US" sz="1000" dirty="0">
                        <a:cs typeface="B Koodak" pitchFamily="2" charset="-78"/>
                      </a:endParaRPr>
                    </a:p>
                    <a:p>
                      <a:pPr marL="0" marR="0" algn="l" rtl="1">
                        <a:spcBef>
                          <a:spcPts val="0"/>
                        </a:spcBef>
                        <a:spcAft>
                          <a:spcPts val="0"/>
                        </a:spcAft>
                      </a:pPr>
                      <a:r>
                        <a:rPr lang="en-US" sz="1000" kern="1200" dirty="0">
                          <a:cs typeface="B Koodak" pitchFamily="2" charset="-78"/>
                        </a:rPr>
                        <a:t>Prospective  cohort </a:t>
                      </a:r>
                      <a:r>
                        <a:rPr lang="en-US" sz="1000" kern="1200" dirty="0" err="1">
                          <a:cs typeface="B Koodak" pitchFamily="2" charset="-78"/>
                        </a:rPr>
                        <a:t>studty</a:t>
                      </a:r>
                      <a:r>
                        <a:rPr lang="en-US" sz="1000" kern="1200" dirty="0">
                          <a:cs typeface="B Koodak" pitchFamily="2" charset="-78"/>
                        </a:rPr>
                        <a:t> </a:t>
                      </a:r>
                      <a:endParaRPr lang="en-US" sz="1000" dirty="0">
                        <a:latin typeface="Calibri"/>
                        <a:ea typeface="Times New Roman"/>
                        <a:cs typeface="B Koodak" pitchFamily="2" charset="-78"/>
                      </a:endParaRPr>
                    </a:p>
                  </a:txBody>
                  <a:tcPr marL="58809" marR="58809" marT="0" marB="0" anchor="ctr"/>
                </a:tc>
                <a:tc gridSpan="2">
                  <a:txBody>
                    <a:bodyPr/>
                    <a:lstStyle/>
                    <a:p>
                      <a:pPr marL="0" marR="0" algn="l" rtl="1">
                        <a:lnSpc>
                          <a:spcPct val="115000"/>
                        </a:lnSpc>
                        <a:spcBef>
                          <a:spcPts val="0"/>
                        </a:spcBef>
                        <a:spcAft>
                          <a:spcPts val="0"/>
                        </a:spcAft>
                      </a:pPr>
                      <a:r>
                        <a:rPr lang="en-US" sz="1000" dirty="0">
                          <a:cs typeface="B Koodak" pitchFamily="2" charset="-78"/>
                        </a:rPr>
                        <a:t>New-Onset Diabetes and Risk of All-Cause and Cardiovascular Mortality</a:t>
                      </a:r>
                      <a:endParaRPr lang="en-US" sz="1000" dirty="0">
                        <a:latin typeface="Calibri"/>
                        <a:ea typeface="Calibri"/>
                        <a:cs typeface="B Koodak" pitchFamily="2" charset="-78"/>
                      </a:endParaRPr>
                    </a:p>
                  </a:txBody>
                  <a:tcPr marL="58809" marR="58809" marT="0" marB="0" anchor="ctr"/>
                </a:tc>
                <a:tc hMerge="1">
                  <a:txBody>
                    <a:bodyPr/>
                    <a:lstStyle/>
                    <a:p>
                      <a:endParaRPr lang="en-US"/>
                    </a:p>
                  </a:txBody>
                  <a:tcPr/>
                </a:tc>
                <a:tc>
                  <a:txBody>
                    <a:bodyPr/>
                    <a:lstStyle/>
                    <a:p>
                      <a:pPr marL="0" marR="0" algn="r" rtl="1">
                        <a:lnSpc>
                          <a:spcPct val="115000"/>
                        </a:lnSpc>
                        <a:spcBef>
                          <a:spcPts val="0"/>
                        </a:spcBef>
                        <a:spcAft>
                          <a:spcPts val="0"/>
                        </a:spcAft>
                      </a:pPr>
                      <a:r>
                        <a:rPr lang="ar-SA" sz="900" dirty="0">
                          <a:cs typeface="B Koodak" pitchFamily="2" charset="-78"/>
                        </a:rPr>
                        <a:t>11</a:t>
                      </a:r>
                      <a:endParaRPr lang="en-US" sz="900" dirty="0">
                        <a:latin typeface="Calibri"/>
                        <a:ea typeface="Calibri"/>
                        <a:cs typeface="B Koodak" pitchFamily="2" charset="-78"/>
                      </a:endParaRPr>
                    </a:p>
                  </a:txBody>
                  <a:tcPr marL="58809" marR="58809" marT="0" marB="0" anchor="ctr"/>
                </a:tc>
              </a:tr>
              <a:tr h="1696813">
                <a:tc>
                  <a:txBody>
                    <a:bodyPr/>
                    <a:lstStyle/>
                    <a:p>
                      <a:pPr marL="0" marR="0" algn="just" rtl="1">
                        <a:spcBef>
                          <a:spcPts val="0"/>
                        </a:spcBef>
                        <a:spcAft>
                          <a:spcPts val="0"/>
                        </a:spcAft>
                      </a:pPr>
                      <a:r>
                        <a:rPr lang="ar-SA" sz="1000" kern="1200" dirty="0">
                          <a:cs typeface="B Koodak" pitchFamily="2" charset="-78"/>
                        </a:rPr>
                        <a:t>  </a:t>
                      </a:r>
                      <a:r>
                        <a:rPr lang="fa-IR" sz="1000" kern="1200" dirty="0">
                          <a:cs typeface="B Koodak" pitchFamily="2" charset="-78"/>
                        </a:rPr>
                        <a:t>عظیمی و همکارانش در مطالعه ای با عنوان محاسبه سهم منتسب جمعیتی عوامل خطر بیماریهای قلبی – عروقی در مطالعه قند و لیپید تهران بر روی افراد بالای 30 سال  انجام دادند. در این مطالعه مشخص شد که در مردان بالاترین خطر منتسب مربوط به مصرف دخانیات، پرفشاری خون، دیابت، کلسترول بالا و چاقی مرکزی به ترتیب برابر با 14.16، 11.73، 7.32، 6.85، 5.91 بوده است و در زنان پرفشاری خون، دیابت، چاقی مرکزی و کلسترول توتال به ترتیب با 19.25، 18.82، 9.88، 7.95 بیشترین سهم جمعیتی را به خود منتسب کردند (24). </a:t>
                      </a:r>
                      <a:endParaRPr lang="en-US" sz="1000" dirty="0">
                        <a:latin typeface="Calibri"/>
                        <a:ea typeface="Times New Roman"/>
                        <a:cs typeface="B Koodak" pitchFamily="2" charset="-78"/>
                      </a:endParaRPr>
                    </a:p>
                  </a:txBody>
                  <a:tcPr marL="58809" marR="58809" marT="0" marB="0" anchor="ctr">
                    <a:solidFill>
                      <a:srgbClr val="FFFFCC"/>
                    </a:solidFill>
                  </a:tcPr>
                </a:tc>
                <a:tc gridSpan="2">
                  <a:txBody>
                    <a:bodyPr/>
                    <a:lstStyle/>
                    <a:p>
                      <a:pPr marL="0" marR="0" algn="just" rtl="1">
                        <a:lnSpc>
                          <a:spcPct val="115000"/>
                        </a:lnSpc>
                        <a:spcBef>
                          <a:spcPts val="600"/>
                        </a:spcBef>
                        <a:spcAft>
                          <a:spcPts val="0"/>
                        </a:spcAft>
                      </a:pPr>
                      <a:r>
                        <a:rPr lang="fa-IR" sz="1000" dirty="0">
                          <a:cs typeface="B Koodak" pitchFamily="2" charset="-78"/>
                        </a:rPr>
                        <a:t>به دلیل عدم دسترسی به اطلاعات صحیح  فعالیت بدنی این فاکتور به عنوان یک فاکتور مخدوش کننده در مطالعه لحاظ نشده است. محدودیت دیگر مربوط به محاسبه </a:t>
                      </a:r>
                      <a:r>
                        <a:rPr lang="en-US" sz="1000" dirty="0">
                          <a:cs typeface="B Koodak" pitchFamily="2" charset="-78"/>
                        </a:rPr>
                        <a:t>PAF</a:t>
                      </a:r>
                      <a:r>
                        <a:rPr lang="fa-IR" sz="1000" dirty="0">
                          <a:cs typeface="B Koodak" pitchFamily="2" charset="-78"/>
                        </a:rPr>
                        <a:t> می باشد. با توجه به اینکه از داده های شیوع عوامل خطر در ابتدای مطالعه کوهورت استفاده شده است در صورت ایجاد تغییرات عمده در اولویت شیوع عوامل خطر در یک جامعه، ممکن است نتایج حاصل از این روش از شرایط فعلی جامعه فاصله داشته باشد.</a:t>
                      </a:r>
                      <a:endParaRPr lang="en-US" sz="1000" dirty="0">
                        <a:latin typeface="Calibri"/>
                        <a:ea typeface="Calibri"/>
                        <a:cs typeface="B Koodak" pitchFamily="2" charset="-78"/>
                      </a:endParaRPr>
                    </a:p>
                  </a:txBody>
                  <a:tcPr marL="58809" marR="58809" marT="0" marB="0" anchor="ctr">
                    <a:solidFill>
                      <a:srgbClr val="FFFFCC"/>
                    </a:solidFill>
                  </a:tcPr>
                </a:tc>
                <a:tc hMerge="1">
                  <a:txBody>
                    <a:bodyPr/>
                    <a:lstStyle/>
                    <a:p>
                      <a:endParaRPr lang="en-US"/>
                    </a:p>
                  </a:txBody>
                  <a:tcPr/>
                </a:tc>
                <a:tc>
                  <a:txBody>
                    <a:bodyPr/>
                    <a:lstStyle/>
                    <a:p>
                      <a:pPr marL="0" marR="0" algn="l" rtl="1">
                        <a:spcBef>
                          <a:spcPts val="0"/>
                        </a:spcBef>
                        <a:spcAft>
                          <a:spcPts val="0"/>
                        </a:spcAft>
                      </a:pPr>
                      <a:r>
                        <a:rPr lang="en-US" sz="1000" kern="1200" dirty="0">
                          <a:cs typeface="B Koodak" pitchFamily="2" charset="-78"/>
                        </a:rPr>
                        <a:t>N=5868 </a:t>
                      </a:r>
                      <a:endParaRPr lang="fa-IR" sz="1000" kern="1200" dirty="0" smtClean="0">
                        <a:cs typeface="B Koodak" pitchFamily="2" charset="-78"/>
                      </a:endParaRPr>
                    </a:p>
                    <a:p>
                      <a:pPr marL="0" marR="0" algn="l" rtl="1">
                        <a:spcBef>
                          <a:spcPts val="0"/>
                        </a:spcBef>
                        <a:spcAft>
                          <a:spcPts val="0"/>
                        </a:spcAft>
                      </a:pPr>
                      <a:endParaRPr lang="en-US" sz="1000" dirty="0">
                        <a:cs typeface="B Koodak" pitchFamily="2" charset="-78"/>
                      </a:endParaRPr>
                    </a:p>
                    <a:p>
                      <a:pPr marL="0" marR="0" algn="l" rtl="1">
                        <a:spcBef>
                          <a:spcPts val="0"/>
                        </a:spcBef>
                        <a:spcAft>
                          <a:spcPts val="0"/>
                        </a:spcAft>
                      </a:pPr>
                      <a:r>
                        <a:rPr lang="en-US" sz="1000" kern="1200" dirty="0">
                          <a:cs typeface="B Koodak" pitchFamily="2" charset="-78"/>
                        </a:rPr>
                        <a:t>female </a:t>
                      </a:r>
                      <a:endParaRPr lang="en-US" sz="1000" dirty="0">
                        <a:cs typeface="B Koodak" pitchFamily="2" charset="-78"/>
                      </a:endParaRPr>
                    </a:p>
                    <a:p>
                      <a:pPr marL="0" marR="0" algn="l" rtl="1">
                        <a:spcBef>
                          <a:spcPts val="0"/>
                        </a:spcBef>
                        <a:spcAft>
                          <a:spcPts val="0"/>
                        </a:spcAft>
                      </a:pPr>
                      <a:r>
                        <a:rPr lang="en-US" sz="1000" kern="1200" dirty="0">
                          <a:cs typeface="B Koodak" pitchFamily="2" charset="-78"/>
                        </a:rPr>
                        <a:t>=56.15 </a:t>
                      </a:r>
                      <a:endParaRPr lang="en-US" sz="1000" dirty="0">
                        <a:cs typeface="B Koodak" pitchFamily="2" charset="-78"/>
                      </a:endParaRPr>
                    </a:p>
                    <a:p>
                      <a:pPr marL="0" marR="0" algn="l" rtl="1">
                        <a:spcBef>
                          <a:spcPts val="0"/>
                        </a:spcBef>
                        <a:spcAft>
                          <a:spcPts val="0"/>
                        </a:spcAft>
                      </a:pPr>
                      <a:r>
                        <a:rPr lang="fa-IR" sz="1000" kern="1200" dirty="0">
                          <a:cs typeface="B Koodak" pitchFamily="2" charset="-78"/>
                        </a:rPr>
                        <a:t>سن&gt;30</a:t>
                      </a:r>
                      <a:endParaRPr lang="en-US" sz="1000" dirty="0">
                        <a:latin typeface="Calibri"/>
                        <a:ea typeface="Times New Roman"/>
                        <a:cs typeface="B Koodak" pitchFamily="2" charset="-78"/>
                      </a:endParaRPr>
                    </a:p>
                  </a:txBody>
                  <a:tcPr marL="58809" marR="58809" marT="0" marB="0" anchor="ctr">
                    <a:solidFill>
                      <a:srgbClr val="FFFFCC"/>
                    </a:solidFill>
                  </a:tcPr>
                </a:tc>
                <a:tc>
                  <a:txBody>
                    <a:bodyPr/>
                    <a:lstStyle/>
                    <a:p>
                      <a:pPr marL="0" marR="0" algn="l" rtl="1">
                        <a:spcBef>
                          <a:spcPts val="0"/>
                        </a:spcBef>
                        <a:spcAft>
                          <a:spcPts val="0"/>
                        </a:spcAft>
                      </a:pPr>
                      <a:r>
                        <a:rPr lang="en-US" sz="1000" kern="1200" dirty="0">
                          <a:cs typeface="B Koodak" pitchFamily="2" charset="-78"/>
                        </a:rPr>
                        <a:t>1378-80 </a:t>
                      </a:r>
                      <a:endParaRPr lang="en-US" sz="1000" dirty="0">
                        <a:cs typeface="B Koodak" pitchFamily="2" charset="-78"/>
                      </a:endParaRPr>
                    </a:p>
                    <a:p>
                      <a:pPr marL="0" marR="0" algn="l" rtl="1">
                        <a:spcBef>
                          <a:spcPts val="0"/>
                        </a:spcBef>
                        <a:spcAft>
                          <a:spcPts val="0"/>
                        </a:spcAft>
                      </a:pPr>
                      <a:r>
                        <a:rPr lang="fa-IR" sz="1000" kern="1200" dirty="0">
                          <a:cs typeface="B Koodak" pitchFamily="2" charset="-78"/>
                        </a:rPr>
                        <a:t>ایران</a:t>
                      </a:r>
                      <a:endParaRPr lang="en-US" sz="1000" dirty="0">
                        <a:cs typeface="B Koodak" pitchFamily="2" charset="-78"/>
                      </a:endParaRPr>
                    </a:p>
                    <a:p>
                      <a:pPr marL="0" marR="0" algn="l" rtl="1">
                        <a:spcBef>
                          <a:spcPts val="0"/>
                        </a:spcBef>
                        <a:spcAft>
                          <a:spcPts val="0"/>
                        </a:spcAft>
                      </a:pPr>
                      <a:r>
                        <a:rPr lang="en-US" sz="1000" kern="1200" dirty="0">
                          <a:cs typeface="B Koodak" pitchFamily="2" charset="-78"/>
                        </a:rPr>
                        <a:t>Historical cohort </a:t>
                      </a:r>
                      <a:endParaRPr lang="en-US" sz="1000" dirty="0">
                        <a:latin typeface="Calibri"/>
                        <a:ea typeface="Times New Roman"/>
                        <a:cs typeface="B Koodak" pitchFamily="2" charset="-78"/>
                      </a:endParaRPr>
                    </a:p>
                  </a:txBody>
                  <a:tcPr marL="58809" marR="58809" marT="0" marB="0" anchor="ctr">
                    <a:solidFill>
                      <a:srgbClr val="FFFFCC"/>
                    </a:solidFill>
                  </a:tcPr>
                </a:tc>
                <a:tc gridSpan="2">
                  <a:txBody>
                    <a:bodyPr/>
                    <a:lstStyle/>
                    <a:p>
                      <a:pPr marL="0" marR="0" algn="l" rtl="1">
                        <a:lnSpc>
                          <a:spcPct val="115000"/>
                        </a:lnSpc>
                        <a:spcBef>
                          <a:spcPts val="0"/>
                        </a:spcBef>
                        <a:spcAft>
                          <a:spcPts val="0"/>
                        </a:spcAft>
                      </a:pPr>
                      <a:r>
                        <a:rPr lang="ar-SA" sz="1000" dirty="0">
                          <a:cs typeface="B Koodak" pitchFamily="2" charset="-78"/>
                        </a:rPr>
                        <a:t>محاسبه سهم منتسب جمعيتي عوامل خطر بيماري‌هاي قلبي- عروقي به روش مستقيم: مطالعه قند و ليپيد تهران</a:t>
                      </a:r>
                      <a:endParaRPr lang="en-US" sz="1000" dirty="0">
                        <a:latin typeface="Calibri"/>
                        <a:ea typeface="Calibri"/>
                        <a:cs typeface="B Koodak" pitchFamily="2" charset="-78"/>
                      </a:endParaRPr>
                    </a:p>
                  </a:txBody>
                  <a:tcPr marL="58809" marR="58809" marT="0" marB="0" anchor="ctr">
                    <a:solidFill>
                      <a:srgbClr val="FFFFCC"/>
                    </a:solidFill>
                  </a:tcPr>
                </a:tc>
                <a:tc hMerge="1">
                  <a:txBody>
                    <a:bodyPr/>
                    <a:lstStyle/>
                    <a:p>
                      <a:endParaRPr lang="en-US"/>
                    </a:p>
                  </a:txBody>
                  <a:tcPr/>
                </a:tc>
                <a:tc>
                  <a:txBody>
                    <a:bodyPr/>
                    <a:lstStyle/>
                    <a:p>
                      <a:pPr marL="0" marR="0" algn="r" rtl="1">
                        <a:lnSpc>
                          <a:spcPct val="115000"/>
                        </a:lnSpc>
                        <a:spcBef>
                          <a:spcPts val="0"/>
                        </a:spcBef>
                        <a:spcAft>
                          <a:spcPts val="0"/>
                        </a:spcAft>
                      </a:pPr>
                      <a:r>
                        <a:rPr lang="ar-SA" sz="900" dirty="0">
                          <a:cs typeface="B Koodak" pitchFamily="2" charset="-78"/>
                        </a:rPr>
                        <a:t>12</a:t>
                      </a:r>
                      <a:endParaRPr lang="en-US" sz="900" dirty="0">
                        <a:latin typeface="Calibri"/>
                        <a:ea typeface="Calibri"/>
                        <a:cs typeface="B Koodak" pitchFamily="2" charset="-78"/>
                      </a:endParaRPr>
                    </a:p>
                  </a:txBody>
                  <a:tcPr marL="58809" marR="58809" marT="0" marB="0" anchor="ctr">
                    <a:solidFill>
                      <a:srgbClr val="FFFFCC"/>
                    </a:solidFill>
                  </a:tcPr>
                </a:tc>
              </a:tr>
            </a:tbl>
          </a:graphicData>
        </a:graphic>
      </p:graphicFrame>
      <p:graphicFrame>
        <p:nvGraphicFramePr>
          <p:cNvPr id="7" name="Table 6"/>
          <p:cNvGraphicFramePr>
            <a:graphicFrameLocks noGrp="1"/>
          </p:cNvGraphicFramePr>
          <p:nvPr/>
        </p:nvGraphicFramePr>
        <p:xfrm>
          <a:off x="1219200" y="457200"/>
          <a:ext cx="7696202" cy="4942332"/>
        </p:xfrm>
        <a:graphic>
          <a:graphicData uri="http://schemas.openxmlformats.org/drawingml/2006/table">
            <a:tbl>
              <a:tblPr>
                <a:tableStyleId>{1FECB4D8-DB02-4DC6-A0A2-4F2EBAE1DC90}</a:tableStyleId>
              </a:tblPr>
              <a:tblGrid>
                <a:gridCol w="2743200"/>
                <a:gridCol w="2362200"/>
                <a:gridCol w="609600"/>
                <a:gridCol w="838200"/>
                <a:gridCol w="183640"/>
                <a:gridCol w="578360"/>
                <a:gridCol w="381002"/>
              </a:tblGrid>
              <a:tr h="624360">
                <a:tc>
                  <a:txBody>
                    <a:bodyPr/>
                    <a:lstStyle/>
                    <a:p>
                      <a:pPr marL="0" marR="0" algn="ctr" rtl="1">
                        <a:lnSpc>
                          <a:spcPct val="115000"/>
                        </a:lnSpc>
                        <a:spcBef>
                          <a:spcPts val="0"/>
                        </a:spcBef>
                        <a:spcAft>
                          <a:spcPts val="0"/>
                        </a:spcAft>
                      </a:pPr>
                      <a:r>
                        <a:rPr lang="ar-SA" sz="2000" dirty="0">
                          <a:cs typeface="B Koodak" pitchFamily="2" charset="-78"/>
                        </a:rPr>
                        <a:t>نتايج</a:t>
                      </a:r>
                      <a:endParaRPr lang="en-US" sz="2000" dirty="0">
                        <a:latin typeface="Calibri"/>
                        <a:ea typeface="Calibri"/>
                        <a:cs typeface="B Koodak" pitchFamily="2" charset="-78"/>
                      </a:endParaRPr>
                    </a:p>
                  </a:txBody>
                  <a:tcPr marL="58809" marR="58809" marT="0" marB="0" anchor="ctr">
                    <a:solidFill>
                      <a:schemeClr val="accent2">
                        <a:lumMod val="20000"/>
                        <a:lumOff val="80000"/>
                      </a:schemeClr>
                    </a:solidFill>
                  </a:tcPr>
                </a:tc>
                <a:tc>
                  <a:txBody>
                    <a:bodyPr/>
                    <a:lstStyle/>
                    <a:p>
                      <a:pPr marL="0" marR="0" algn="ctr" rtl="1">
                        <a:lnSpc>
                          <a:spcPct val="115000"/>
                        </a:lnSpc>
                        <a:spcBef>
                          <a:spcPts val="0"/>
                        </a:spcBef>
                        <a:spcAft>
                          <a:spcPts val="0"/>
                        </a:spcAft>
                      </a:pPr>
                      <a:r>
                        <a:rPr lang="ar-SA" sz="2000" dirty="0">
                          <a:cs typeface="B Koodak" pitchFamily="2" charset="-78"/>
                        </a:rPr>
                        <a:t>محدودیت</a:t>
                      </a:r>
                      <a:endParaRPr lang="en-US" sz="2000" dirty="0">
                        <a:latin typeface="Calibri"/>
                        <a:ea typeface="Calibri"/>
                        <a:cs typeface="B Koodak" pitchFamily="2" charset="-78"/>
                      </a:endParaRPr>
                    </a:p>
                  </a:txBody>
                  <a:tcPr marL="58809" marR="58809" marT="0" marB="0" anchor="ctr">
                    <a:solidFill>
                      <a:schemeClr val="accent2">
                        <a:lumMod val="20000"/>
                        <a:lumOff val="80000"/>
                      </a:schemeClr>
                    </a:solidFill>
                  </a:tcPr>
                </a:tc>
                <a:tc>
                  <a:txBody>
                    <a:bodyPr/>
                    <a:lstStyle/>
                    <a:p>
                      <a:pPr marL="0" marR="0" algn="r" rtl="1">
                        <a:lnSpc>
                          <a:spcPct val="115000"/>
                        </a:lnSpc>
                        <a:spcBef>
                          <a:spcPts val="0"/>
                        </a:spcBef>
                        <a:spcAft>
                          <a:spcPts val="0"/>
                        </a:spcAft>
                      </a:pPr>
                      <a:r>
                        <a:rPr lang="ar-SA" sz="1400" dirty="0">
                          <a:cs typeface="B Koodak" pitchFamily="2" charset="-78"/>
                        </a:rPr>
                        <a:t>حجم و جمعیت مطالعه</a:t>
                      </a:r>
                      <a:endParaRPr lang="en-US" sz="1400" dirty="0">
                        <a:latin typeface="Calibri"/>
                        <a:ea typeface="Calibri"/>
                        <a:cs typeface="B Koodak" pitchFamily="2" charset="-78"/>
                      </a:endParaRPr>
                    </a:p>
                  </a:txBody>
                  <a:tcPr marL="58809" marR="58809" marT="0" marB="0" anchor="ctr">
                    <a:solidFill>
                      <a:schemeClr val="accent2">
                        <a:lumMod val="20000"/>
                        <a:lumOff val="80000"/>
                      </a:schemeClr>
                    </a:solidFill>
                  </a:tcPr>
                </a:tc>
                <a:tc gridSpan="2">
                  <a:txBody>
                    <a:bodyPr/>
                    <a:lstStyle/>
                    <a:p>
                      <a:pPr marL="0" marR="0" algn="ctr" rtl="1">
                        <a:lnSpc>
                          <a:spcPct val="115000"/>
                        </a:lnSpc>
                        <a:spcBef>
                          <a:spcPts val="0"/>
                        </a:spcBef>
                        <a:spcAft>
                          <a:spcPts val="0"/>
                        </a:spcAft>
                      </a:pPr>
                      <a:r>
                        <a:rPr lang="ar-SA" sz="1400" dirty="0">
                          <a:cs typeface="B Koodak" pitchFamily="2" charset="-78"/>
                        </a:rPr>
                        <a:t>سال و محل طراحی مطالعه</a:t>
                      </a:r>
                      <a:endParaRPr lang="en-US" sz="1400" dirty="0">
                        <a:latin typeface="Calibri"/>
                        <a:ea typeface="Calibri"/>
                        <a:cs typeface="B Koodak" pitchFamily="2" charset="-78"/>
                      </a:endParaRPr>
                    </a:p>
                  </a:txBody>
                  <a:tcPr marL="58809" marR="58809" marT="0" marB="0" anchor="ctr">
                    <a:solidFill>
                      <a:schemeClr val="accent2">
                        <a:lumMod val="20000"/>
                        <a:lumOff val="80000"/>
                      </a:schemeClr>
                    </a:solidFill>
                  </a:tcPr>
                </a:tc>
                <a:tc hMerge="1">
                  <a:txBody>
                    <a:bodyPr/>
                    <a:lstStyle/>
                    <a:p>
                      <a:pPr marL="0" marR="0" algn="l" rtl="1">
                        <a:lnSpc>
                          <a:spcPct val="115000"/>
                        </a:lnSpc>
                        <a:spcBef>
                          <a:spcPts val="0"/>
                        </a:spcBef>
                        <a:spcAft>
                          <a:spcPts val="0"/>
                        </a:spcAft>
                      </a:pPr>
                      <a:endParaRPr lang="en-US" sz="1000" dirty="0">
                        <a:latin typeface="Calibri"/>
                        <a:ea typeface="Calibri"/>
                        <a:cs typeface="B Koodak" pitchFamily="2" charset="-78"/>
                      </a:endParaRPr>
                    </a:p>
                  </a:txBody>
                  <a:tcPr marL="58809" marR="58809" marT="0" marB="0" anchor="ctr">
                    <a:solidFill>
                      <a:schemeClr val="accent2">
                        <a:lumMod val="20000"/>
                        <a:lumOff val="80000"/>
                      </a:schemeClr>
                    </a:solidFill>
                  </a:tcPr>
                </a:tc>
                <a:tc gridSpan="2">
                  <a:txBody>
                    <a:bodyPr/>
                    <a:lstStyle/>
                    <a:p>
                      <a:pPr marL="0" marR="0" indent="0" algn="l" defTabSz="914400" rtl="1" eaLnBrk="1" fontAlgn="auto" latinLnBrk="0" hangingPunct="1">
                        <a:lnSpc>
                          <a:spcPct val="115000"/>
                        </a:lnSpc>
                        <a:spcBef>
                          <a:spcPts val="0"/>
                        </a:spcBef>
                        <a:spcAft>
                          <a:spcPts val="0"/>
                        </a:spcAft>
                        <a:buClrTx/>
                        <a:buSzTx/>
                        <a:buFontTx/>
                        <a:buNone/>
                        <a:tabLst/>
                        <a:defRPr/>
                      </a:pPr>
                      <a:r>
                        <a:rPr lang="ar-SA" sz="1600" dirty="0" smtClean="0">
                          <a:cs typeface="B Koodak" pitchFamily="2" charset="-78"/>
                        </a:rPr>
                        <a:t>عنوان مقاله</a:t>
                      </a:r>
                      <a:endParaRPr lang="en-US" sz="1600" dirty="0" smtClean="0">
                        <a:latin typeface="Calibri"/>
                        <a:ea typeface="Calibri"/>
                        <a:cs typeface="B Koodak" pitchFamily="2" charset="-78"/>
                      </a:endParaRPr>
                    </a:p>
                    <a:p>
                      <a:pPr marL="0" marR="0" algn="l" rtl="1">
                        <a:lnSpc>
                          <a:spcPct val="115000"/>
                        </a:lnSpc>
                        <a:spcBef>
                          <a:spcPts val="0"/>
                        </a:spcBef>
                        <a:spcAft>
                          <a:spcPts val="0"/>
                        </a:spcAft>
                      </a:pPr>
                      <a:endParaRPr lang="en-US" sz="1400" dirty="0">
                        <a:latin typeface="Calibri"/>
                        <a:ea typeface="Calibri"/>
                        <a:cs typeface="B Koodak" pitchFamily="2" charset="-78"/>
                      </a:endParaRPr>
                    </a:p>
                  </a:txBody>
                  <a:tcPr marL="58809" marR="58809" marT="0" marB="0" anchor="ctr">
                    <a:solidFill>
                      <a:schemeClr val="accent2">
                        <a:lumMod val="20000"/>
                        <a:lumOff val="80000"/>
                      </a:schemeClr>
                    </a:solidFill>
                  </a:tcPr>
                </a:tc>
                <a:tc hMerge="1">
                  <a:txBody>
                    <a:bodyPr/>
                    <a:lstStyle/>
                    <a:p>
                      <a:pPr marL="0" marR="0" algn="r">
                        <a:lnSpc>
                          <a:spcPct val="115000"/>
                        </a:lnSpc>
                        <a:spcBef>
                          <a:spcPts val="0"/>
                        </a:spcBef>
                        <a:spcAft>
                          <a:spcPts val="0"/>
                        </a:spcAft>
                      </a:pPr>
                      <a:endParaRPr lang="en-US" sz="1000" dirty="0">
                        <a:latin typeface="Calibri"/>
                        <a:ea typeface="Calibri"/>
                        <a:cs typeface="B Koodak" pitchFamily="2" charset="-78"/>
                      </a:endParaRPr>
                    </a:p>
                  </a:txBody>
                  <a:tcPr marL="58809" marR="58809" marT="0" marB="0" anchor="ctr">
                    <a:solidFill>
                      <a:schemeClr val="accent2">
                        <a:lumMod val="20000"/>
                        <a:lumOff val="80000"/>
                      </a:schemeClr>
                    </a:solidFill>
                  </a:tcPr>
                </a:tc>
              </a:tr>
              <a:tr h="1696813">
                <a:tc>
                  <a:txBody>
                    <a:bodyPr/>
                    <a:lstStyle/>
                    <a:p>
                      <a:pPr marL="0" marR="0" algn="just" rtl="1">
                        <a:spcBef>
                          <a:spcPts val="0"/>
                        </a:spcBef>
                        <a:spcAft>
                          <a:spcPts val="0"/>
                        </a:spcAft>
                      </a:pPr>
                      <a:r>
                        <a:rPr lang="ar-SA" sz="1600" kern="1200" dirty="0">
                          <a:cs typeface="B Koodak" pitchFamily="2" charset="-78"/>
                        </a:rPr>
                        <a:t>  </a:t>
                      </a:r>
                      <a:r>
                        <a:rPr lang="fa-IR" sz="1600" kern="1200" dirty="0">
                          <a:cs typeface="B Koodak" pitchFamily="2" charset="-78"/>
                        </a:rPr>
                        <a:t>عظیمی و همکارانش در مطالعه ای با عنوان محاسبه سهم منتسب جمعیتی عوامل خطر بیماریهای قلبی </a:t>
                      </a:r>
                      <a:r>
                        <a:rPr lang="fa-IR" sz="1600" kern="1200" dirty="0" smtClean="0">
                          <a:cs typeface="B Koodak" pitchFamily="2" charset="-78"/>
                        </a:rPr>
                        <a:t>عروقی </a:t>
                      </a:r>
                      <a:r>
                        <a:rPr lang="fa-IR" sz="1600" kern="1200" dirty="0">
                          <a:cs typeface="B Koodak" pitchFamily="2" charset="-78"/>
                        </a:rPr>
                        <a:t>در مطالعه قند و لیپید تهران بر روی افراد بالای 30 سال  انجام دادند. در این مطالعه مشخص شد که در </a:t>
                      </a:r>
                      <a:r>
                        <a:rPr lang="fa-IR" sz="1600" kern="1200" dirty="0">
                          <a:solidFill>
                            <a:srgbClr val="FF0000"/>
                          </a:solidFill>
                          <a:cs typeface="B Koodak" pitchFamily="2" charset="-78"/>
                        </a:rPr>
                        <a:t>مردان </a:t>
                      </a:r>
                      <a:r>
                        <a:rPr lang="fa-IR" sz="1600" kern="1200" dirty="0">
                          <a:cs typeface="B Koodak" pitchFamily="2" charset="-78"/>
                        </a:rPr>
                        <a:t>بالاترین خطر منتسب مربوط به مصرف </a:t>
                      </a:r>
                      <a:r>
                        <a:rPr lang="fa-IR" sz="1600" kern="1200" dirty="0">
                          <a:solidFill>
                            <a:srgbClr val="FF0000"/>
                          </a:solidFill>
                          <a:cs typeface="B Koodak" pitchFamily="2" charset="-78"/>
                        </a:rPr>
                        <a:t>دخانیات، پرفشاری خون، دیابت، کلسترول بالا و چاقی مرکزی </a:t>
                      </a:r>
                      <a:r>
                        <a:rPr lang="fa-IR" sz="1600" kern="1200" dirty="0">
                          <a:cs typeface="B Koodak" pitchFamily="2" charset="-78"/>
                        </a:rPr>
                        <a:t>به ترتیب برابر با 14.16، 11.73، 7.32، 6.85، 5.91 بوده است و در</a:t>
                      </a:r>
                      <a:r>
                        <a:rPr lang="fa-IR" sz="1600" kern="1200" dirty="0">
                          <a:solidFill>
                            <a:srgbClr val="FF0000"/>
                          </a:solidFill>
                          <a:cs typeface="B Koodak" pitchFamily="2" charset="-78"/>
                        </a:rPr>
                        <a:t> زنان پرفشاری خون، دیابت، چاقی مرکزی و کلسترول توتال </a:t>
                      </a:r>
                      <a:r>
                        <a:rPr lang="fa-IR" sz="1600" kern="1200" dirty="0">
                          <a:cs typeface="B Koodak" pitchFamily="2" charset="-78"/>
                        </a:rPr>
                        <a:t>به ترتیب با 19.25، 18.82، 9.88، 7.95 بیشترین سهم جمعیتی را به خود منتسب کردند (24). </a:t>
                      </a:r>
                      <a:endParaRPr lang="en-US" sz="1600" dirty="0">
                        <a:latin typeface="Calibri"/>
                        <a:ea typeface="Times New Roman"/>
                        <a:cs typeface="B Koodak" pitchFamily="2" charset="-78"/>
                      </a:endParaRPr>
                    </a:p>
                  </a:txBody>
                  <a:tcPr marL="58809" marR="58809" marT="0" marB="0" anchor="ctr">
                    <a:solidFill>
                      <a:srgbClr val="FFFFCC"/>
                    </a:solidFill>
                  </a:tcPr>
                </a:tc>
                <a:tc>
                  <a:txBody>
                    <a:bodyPr/>
                    <a:lstStyle/>
                    <a:p>
                      <a:pPr marL="0" marR="0" algn="just" rtl="1">
                        <a:lnSpc>
                          <a:spcPct val="115000"/>
                        </a:lnSpc>
                        <a:spcBef>
                          <a:spcPts val="600"/>
                        </a:spcBef>
                        <a:spcAft>
                          <a:spcPts val="0"/>
                        </a:spcAft>
                      </a:pPr>
                      <a:r>
                        <a:rPr lang="fa-IR" sz="1600" dirty="0">
                          <a:cs typeface="B Koodak" pitchFamily="2" charset="-78"/>
                        </a:rPr>
                        <a:t>به دلیل عدم دسترسی به اطلاعات صحیح  فعالیت بدنی این فاکتور به عنوان یک فاکتور مخدوش کننده در مطالعه لحاظ نشده است. محدودیت دیگر مربوط به محاسبه </a:t>
                      </a:r>
                      <a:r>
                        <a:rPr lang="en-US" sz="1600" dirty="0">
                          <a:cs typeface="B Koodak" pitchFamily="2" charset="-78"/>
                        </a:rPr>
                        <a:t>PAF</a:t>
                      </a:r>
                      <a:r>
                        <a:rPr lang="fa-IR" sz="1600" dirty="0">
                          <a:cs typeface="B Koodak" pitchFamily="2" charset="-78"/>
                        </a:rPr>
                        <a:t> می باشد. با توجه به اینکه از داده های شیوع عوامل خطر در ابتدای مطالعه کوهورت استفاده شده است در صورت ایجاد تغییرات عمده در اولویت شیوع عوامل خطر در یک جامعه، ممکن است نتایج حاصل از این روش از شرایط فعلی جامعه فاصله داشته باشد.</a:t>
                      </a:r>
                      <a:endParaRPr lang="en-US" sz="1600" dirty="0">
                        <a:latin typeface="Calibri"/>
                        <a:ea typeface="Calibri"/>
                        <a:cs typeface="B Koodak" pitchFamily="2" charset="-78"/>
                      </a:endParaRPr>
                    </a:p>
                  </a:txBody>
                  <a:tcPr marL="58809" marR="58809" marT="0" marB="0" anchor="ctr">
                    <a:solidFill>
                      <a:srgbClr val="FFFFCC"/>
                    </a:solidFill>
                  </a:tcPr>
                </a:tc>
                <a:tc>
                  <a:txBody>
                    <a:bodyPr/>
                    <a:lstStyle/>
                    <a:p>
                      <a:pPr marL="0" marR="0" algn="l" rtl="1">
                        <a:spcBef>
                          <a:spcPts val="0"/>
                        </a:spcBef>
                        <a:spcAft>
                          <a:spcPts val="0"/>
                        </a:spcAft>
                      </a:pPr>
                      <a:r>
                        <a:rPr lang="en-US" sz="1600" kern="1200" dirty="0">
                          <a:cs typeface="B Koodak" pitchFamily="2" charset="-78"/>
                        </a:rPr>
                        <a:t>N=5868 </a:t>
                      </a:r>
                      <a:endParaRPr lang="fa-IR" sz="1600" kern="1200" dirty="0" smtClean="0">
                        <a:cs typeface="B Koodak" pitchFamily="2" charset="-78"/>
                      </a:endParaRPr>
                    </a:p>
                    <a:p>
                      <a:pPr marL="0" marR="0" algn="l" rtl="1">
                        <a:spcBef>
                          <a:spcPts val="0"/>
                        </a:spcBef>
                        <a:spcAft>
                          <a:spcPts val="0"/>
                        </a:spcAft>
                      </a:pPr>
                      <a:endParaRPr lang="en-US" sz="1600" dirty="0">
                        <a:cs typeface="B Koodak" pitchFamily="2" charset="-78"/>
                      </a:endParaRPr>
                    </a:p>
                    <a:p>
                      <a:pPr marL="0" marR="0" algn="l" rtl="1">
                        <a:spcBef>
                          <a:spcPts val="0"/>
                        </a:spcBef>
                        <a:spcAft>
                          <a:spcPts val="0"/>
                        </a:spcAft>
                      </a:pPr>
                      <a:r>
                        <a:rPr lang="en-US" sz="1600" kern="1200" dirty="0">
                          <a:cs typeface="B Koodak" pitchFamily="2" charset="-78"/>
                        </a:rPr>
                        <a:t>female </a:t>
                      </a:r>
                      <a:endParaRPr lang="en-US" sz="1600" dirty="0">
                        <a:cs typeface="B Koodak" pitchFamily="2" charset="-78"/>
                      </a:endParaRPr>
                    </a:p>
                    <a:p>
                      <a:pPr marL="0" marR="0" algn="l" rtl="1">
                        <a:spcBef>
                          <a:spcPts val="0"/>
                        </a:spcBef>
                        <a:spcAft>
                          <a:spcPts val="0"/>
                        </a:spcAft>
                      </a:pPr>
                      <a:r>
                        <a:rPr lang="en-US" sz="1600" kern="1200" dirty="0">
                          <a:cs typeface="B Koodak" pitchFamily="2" charset="-78"/>
                        </a:rPr>
                        <a:t>=56.15 </a:t>
                      </a:r>
                      <a:endParaRPr lang="en-US" sz="1600" dirty="0">
                        <a:cs typeface="B Koodak" pitchFamily="2" charset="-78"/>
                      </a:endParaRPr>
                    </a:p>
                    <a:p>
                      <a:pPr marL="0" marR="0" algn="l" rtl="1">
                        <a:spcBef>
                          <a:spcPts val="0"/>
                        </a:spcBef>
                        <a:spcAft>
                          <a:spcPts val="0"/>
                        </a:spcAft>
                      </a:pPr>
                      <a:r>
                        <a:rPr lang="fa-IR" sz="1600" kern="1200" dirty="0">
                          <a:cs typeface="B Koodak" pitchFamily="2" charset="-78"/>
                        </a:rPr>
                        <a:t>سن&gt;30</a:t>
                      </a:r>
                      <a:endParaRPr lang="en-US" sz="1600" dirty="0">
                        <a:latin typeface="Calibri"/>
                        <a:ea typeface="Times New Roman"/>
                        <a:cs typeface="B Koodak" pitchFamily="2" charset="-78"/>
                      </a:endParaRPr>
                    </a:p>
                  </a:txBody>
                  <a:tcPr marL="58809" marR="58809" marT="0" marB="0" anchor="ctr">
                    <a:solidFill>
                      <a:srgbClr val="FFFFCC"/>
                    </a:solidFill>
                  </a:tcPr>
                </a:tc>
                <a:tc>
                  <a:txBody>
                    <a:bodyPr/>
                    <a:lstStyle/>
                    <a:p>
                      <a:pPr marL="0" marR="0" algn="l" rtl="1">
                        <a:spcBef>
                          <a:spcPts val="0"/>
                        </a:spcBef>
                        <a:spcAft>
                          <a:spcPts val="0"/>
                        </a:spcAft>
                      </a:pPr>
                      <a:r>
                        <a:rPr lang="en-US" sz="1600" kern="1200" dirty="0">
                          <a:cs typeface="B Koodak" pitchFamily="2" charset="-78"/>
                        </a:rPr>
                        <a:t>1378-80 </a:t>
                      </a:r>
                      <a:endParaRPr lang="en-US" sz="1600" dirty="0">
                        <a:cs typeface="B Koodak" pitchFamily="2" charset="-78"/>
                      </a:endParaRPr>
                    </a:p>
                    <a:p>
                      <a:pPr marL="0" marR="0" algn="l" rtl="1">
                        <a:spcBef>
                          <a:spcPts val="0"/>
                        </a:spcBef>
                        <a:spcAft>
                          <a:spcPts val="0"/>
                        </a:spcAft>
                      </a:pPr>
                      <a:r>
                        <a:rPr lang="fa-IR" sz="1600" kern="1200" dirty="0">
                          <a:cs typeface="B Koodak" pitchFamily="2" charset="-78"/>
                        </a:rPr>
                        <a:t>ایران</a:t>
                      </a:r>
                      <a:endParaRPr lang="en-US" sz="1600" dirty="0">
                        <a:cs typeface="B Koodak" pitchFamily="2" charset="-78"/>
                      </a:endParaRPr>
                    </a:p>
                    <a:p>
                      <a:pPr marL="0" marR="0" algn="l" rtl="1">
                        <a:spcBef>
                          <a:spcPts val="0"/>
                        </a:spcBef>
                        <a:spcAft>
                          <a:spcPts val="0"/>
                        </a:spcAft>
                      </a:pPr>
                      <a:r>
                        <a:rPr lang="en-US" sz="1600" kern="1200" dirty="0">
                          <a:cs typeface="B Koodak" pitchFamily="2" charset="-78"/>
                        </a:rPr>
                        <a:t>Historical cohort </a:t>
                      </a:r>
                      <a:endParaRPr lang="en-US" sz="1600" dirty="0">
                        <a:latin typeface="Calibri"/>
                        <a:ea typeface="Times New Roman"/>
                        <a:cs typeface="B Koodak" pitchFamily="2" charset="-78"/>
                      </a:endParaRPr>
                    </a:p>
                  </a:txBody>
                  <a:tcPr marL="58809" marR="58809" marT="0" marB="0" anchor="ctr">
                    <a:solidFill>
                      <a:srgbClr val="FFFFCC"/>
                    </a:solidFill>
                  </a:tcPr>
                </a:tc>
                <a:tc gridSpan="2">
                  <a:txBody>
                    <a:bodyPr/>
                    <a:lstStyle/>
                    <a:p>
                      <a:pPr marL="0" marR="0" algn="l" rtl="1">
                        <a:lnSpc>
                          <a:spcPct val="115000"/>
                        </a:lnSpc>
                        <a:spcBef>
                          <a:spcPts val="0"/>
                        </a:spcBef>
                        <a:spcAft>
                          <a:spcPts val="0"/>
                        </a:spcAft>
                      </a:pPr>
                      <a:r>
                        <a:rPr lang="ar-SA" sz="1600" dirty="0">
                          <a:cs typeface="B Koodak" pitchFamily="2" charset="-78"/>
                        </a:rPr>
                        <a:t>محاسبه سهم منتسب جمعيتي عوامل خطر بيماري‌هاي قلبي- عروقي به روش مستقيم: مطالعه قند و ليپيد تهران</a:t>
                      </a:r>
                      <a:endParaRPr lang="en-US" sz="1600" dirty="0">
                        <a:latin typeface="Calibri"/>
                        <a:ea typeface="Calibri"/>
                        <a:cs typeface="B Koodak" pitchFamily="2" charset="-78"/>
                      </a:endParaRPr>
                    </a:p>
                  </a:txBody>
                  <a:tcPr marL="58809" marR="58809" marT="0" marB="0" anchor="ctr">
                    <a:solidFill>
                      <a:srgbClr val="FFFFCC"/>
                    </a:solidFill>
                  </a:tcPr>
                </a:tc>
                <a:tc hMerge="1">
                  <a:txBody>
                    <a:bodyPr/>
                    <a:lstStyle/>
                    <a:p>
                      <a:endParaRPr lang="en-US"/>
                    </a:p>
                  </a:txBody>
                  <a:tcPr/>
                </a:tc>
                <a:tc>
                  <a:txBody>
                    <a:bodyPr/>
                    <a:lstStyle/>
                    <a:p>
                      <a:pPr marL="0" marR="0" algn="r" rtl="1">
                        <a:lnSpc>
                          <a:spcPct val="115000"/>
                        </a:lnSpc>
                        <a:spcBef>
                          <a:spcPts val="0"/>
                        </a:spcBef>
                        <a:spcAft>
                          <a:spcPts val="0"/>
                        </a:spcAft>
                      </a:pPr>
                      <a:r>
                        <a:rPr lang="ar-SA" sz="1400" dirty="0">
                          <a:cs typeface="B Koodak" pitchFamily="2" charset="-78"/>
                        </a:rPr>
                        <a:t>12</a:t>
                      </a:r>
                      <a:endParaRPr lang="en-US" sz="1400" dirty="0">
                        <a:latin typeface="Calibri"/>
                        <a:ea typeface="Calibri"/>
                        <a:cs typeface="B Koodak" pitchFamily="2" charset="-78"/>
                      </a:endParaRPr>
                    </a:p>
                  </a:txBody>
                  <a:tcPr marL="58809" marR="58809" marT="0" marB="0" anchor="ctr">
                    <a:solidFill>
                      <a:srgbClr val="FFFFCC"/>
                    </a:solidFill>
                  </a:tcPr>
                </a:tc>
              </a:tr>
            </a:tbl>
          </a:graphicData>
        </a:graphic>
      </p:graphicFrame>
      <p:sp>
        <p:nvSpPr>
          <p:cNvPr id="4" name="Slide Number Placeholder 3"/>
          <p:cNvSpPr>
            <a:spLocks noGrp="1"/>
          </p:cNvSpPr>
          <p:nvPr>
            <p:ph type="sldNum" sz="quarter" idx="12"/>
          </p:nvPr>
        </p:nvSpPr>
        <p:spPr/>
        <p:txBody>
          <a:bodyPr/>
          <a:lstStyle/>
          <a:p>
            <a:fld id="{430E3189-A26B-47E6-88FA-F0598B934182}" type="slidenum">
              <a:rPr lang="en-US" smtClean="0">
                <a:solidFill>
                  <a:prstClr val="black">
                    <a:tint val="75000"/>
                  </a:prstClr>
                </a:solidFill>
              </a:rPr>
              <a:pPr/>
              <a:t>9</a:t>
            </a:fld>
            <a:endParaRPr lang="en-US">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0" fill="hold" nodeType="clickEffect">
                                  <p:stCondLst>
                                    <p:cond delay="0"/>
                                  </p:stCondLst>
                                  <p:childTnLst>
                                    <p:anim calcmode="lin" valueType="num">
                                      <p:cBhvr>
                                        <p:cTn id="6" dur="2000"/>
                                        <p:tgtEl>
                                          <p:spTgt spid="5"/>
                                        </p:tgtEl>
                                        <p:attrNameLst>
                                          <p:attrName>ppt_w</p:attrName>
                                        </p:attrNameLst>
                                      </p:cBhvr>
                                      <p:tavLst>
                                        <p:tav tm="0">
                                          <p:val>
                                            <p:strVal val="ppt_w"/>
                                          </p:val>
                                        </p:tav>
                                        <p:tav tm="100000">
                                          <p:val>
                                            <p:fltVal val="0"/>
                                          </p:val>
                                        </p:tav>
                                      </p:tavLst>
                                    </p:anim>
                                    <p:anim calcmode="lin" valueType="num">
                                      <p:cBhvr>
                                        <p:cTn id="7" dur="2000"/>
                                        <p:tgtEl>
                                          <p:spTgt spid="5"/>
                                        </p:tgtEl>
                                        <p:attrNameLst>
                                          <p:attrName>ppt_h</p:attrName>
                                        </p:attrNameLst>
                                      </p:cBhvr>
                                      <p:tavLst>
                                        <p:tav tm="0">
                                          <p:val>
                                            <p:strVal val="ppt_h"/>
                                          </p:val>
                                        </p:tav>
                                        <p:tav tm="100000">
                                          <p:val>
                                            <p:fltVal val="0"/>
                                          </p:val>
                                        </p:tav>
                                      </p:tavLst>
                                    </p:anim>
                                    <p:animEffect transition="out" filter="fade">
                                      <p:cBhvr>
                                        <p:cTn id="8" dur="2000"/>
                                        <p:tgtEl>
                                          <p:spTgt spid="5"/>
                                        </p:tgtEl>
                                      </p:cBhvr>
                                    </p:animEffect>
                                    <p:set>
                                      <p:cBhvr>
                                        <p:cTn id="9" dur="1" fill="hold">
                                          <p:stCondLst>
                                            <p:cond delay="1999"/>
                                          </p:stCondLst>
                                        </p:cTn>
                                        <p:tgtEl>
                                          <p:spTgt spid="5"/>
                                        </p:tgtEl>
                                        <p:attrNameLst>
                                          <p:attrName>style.visibility</p:attrName>
                                        </p:attrNameLst>
                                      </p:cBhvr>
                                      <p:to>
                                        <p:strVal val="hidden"/>
                                      </p:to>
                                    </p:set>
                                  </p:childTnLst>
                                </p:cTn>
                              </p:par>
                              <p:par>
                                <p:cTn id="10" presetID="53"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2000" fill="hold"/>
                                        <p:tgtEl>
                                          <p:spTgt spid="7"/>
                                        </p:tgtEl>
                                        <p:attrNameLst>
                                          <p:attrName>ppt_w</p:attrName>
                                        </p:attrNameLst>
                                      </p:cBhvr>
                                      <p:tavLst>
                                        <p:tav tm="0">
                                          <p:val>
                                            <p:fltVal val="0"/>
                                          </p:val>
                                        </p:tav>
                                        <p:tav tm="100000">
                                          <p:val>
                                            <p:strVal val="#ppt_w"/>
                                          </p:val>
                                        </p:tav>
                                      </p:tavLst>
                                    </p:anim>
                                    <p:anim calcmode="lin" valueType="num">
                                      <p:cBhvr>
                                        <p:cTn id="13" dur="2000" fill="hold"/>
                                        <p:tgtEl>
                                          <p:spTgt spid="7"/>
                                        </p:tgtEl>
                                        <p:attrNameLst>
                                          <p:attrName>ppt_h</p:attrName>
                                        </p:attrNameLst>
                                      </p:cBhvr>
                                      <p:tavLst>
                                        <p:tav tm="0">
                                          <p:val>
                                            <p:fltVal val="0"/>
                                          </p:val>
                                        </p:tav>
                                        <p:tav tm="100000">
                                          <p:val>
                                            <p:strVal val="#ppt_h"/>
                                          </p:val>
                                        </p:tav>
                                      </p:tavLst>
                                    </p:anim>
                                    <p:animEffect transition="in" filter="fade">
                                      <p:cBhvr>
                                        <p:cTn id="14" dur="2000"/>
                                        <p:tgtEl>
                                          <p:spTgt spid="7"/>
                                        </p:tgtEl>
                                      </p:cBhvr>
                                    </p:animEffect>
                                  </p:childTnLst>
                                </p:cTn>
                              </p:par>
                              <p:par>
                                <p:cTn id="15" presetID="53" presetClass="exit" presetSubtype="0" fill="hold" nodeType="withEffect">
                                  <p:stCondLst>
                                    <p:cond delay="0"/>
                                  </p:stCondLst>
                                  <p:childTnLst>
                                    <p:anim calcmode="lin" valueType="num">
                                      <p:cBhvr>
                                        <p:cTn id="16" dur="2000"/>
                                        <p:tgtEl>
                                          <p:spTgt spid="5"/>
                                        </p:tgtEl>
                                        <p:attrNameLst>
                                          <p:attrName>ppt_w</p:attrName>
                                        </p:attrNameLst>
                                      </p:cBhvr>
                                      <p:tavLst>
                                        <p:tav tm="0">
                                          <p:val>
                                            <p:strVal val="ppt_w"/>
                                          </p:val>
                                        </p:tav>
                                        <p:tav tm="100000">
                                          <p:val>
                                            <p:fltVal val="0"/>
                                          </p:val>
                                        </p:tav>
                                      </p:tavLst>
                                    </p:anim>
                                    <p:anim calcmode="lin" valueType="num">
                                      <p:cBhvr>
                                        <p:cTn id="17" dur="2000"/>
                                        <p:tgtEl>
                                          <p:spTgt spid="5"/>
                                        </p:tgtEl>
                                        <p:attrNameLst>
                                          <p:attrName>ppt_h</p:attrName>
                                        </p:attrNameLst>
                                      </p:cBhvr>
                                      <p:tavLst>
                                        <p:tav tm="0">
                                          <p:val>
                                            <p:strVal val="ppt_h"/>
                                          </p:val>
                                        </p:tav>
                                        <p:tav tm="100000">
                                          <p:val>
                                            <p:fltVal val="0"/>
                                          </p:val>
                                        </p:tav>
                                      </p:tavLst>
                                    </p:anim>
                                    <p:animEffect transition="out" filter="fade">
                                      <p:cBhvr>
                                        <p:cTn id="18" dur="2000"/>
                                        <p:tgtEl>
                                          <p:spTgt spid="5"/>
                                        </p:tgtEl>
                                      </p:cBhvr>
                                    </p:animEffect>
                                    <p:set>
                                      <p:cBhvr>
                                        <p:cTn id="19"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13086</TotalTime>
  <Words>9556</Words>
  <Application>Microsoft Office PowerPoint</Application>
  <PresentationFormat>On-screen Show (4:3)</PresentationFormat>
  <Paragraphs>1381</Paragraphs>
  <Slides>47</Slides>
  <Notes>3</Notes>
  <HiddenSlides>1</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Solstice</vt:lpstr>
      <vt:lpstr>Slide 1</vt:lpstr>
      <vt:lpstr>برآورد سهم منتسب علل منتج به بیماری های قلبی عروقی و مرگ در بیماران دیابتی نوع2  در طول 10 سال پیگیری در افراد بالای 30 سال در مطالعه قند و لیپید تهران</vt:lpstr>
      <vt:lpstr>بیان مسئله</vt:lpstr>
      <vt:lpstr>Slide 4</vt:lpstr>
      <vt:lpstr>مروری بر متون</vt:lpstr>
      <vt:lpstr>Slide 6</vt:lpstr>
      <vt:lpstr>Slide 7</vt:lpstr>
      <vt:lpstr>Slide 8</vt:lpstr>
      <vt:lpstr>Slide 9</vt:lpstr>
      <vt:lpstr>Slide 10</vt:lpstr>
      <vt:lpstr>Slide 11</vt:lpstr>
      <vt:lpstr>Slide 12</vt:lpstr>
      <vt:lpstr>Slide 13</vt:lpstr>
      <vt:lpstr>Slide 14</vt:lpstr>
      <vt:lpstr>Slide 15</vt:lpstr>
      <vt:lpstr>سوالات پژوهش</vt:lpstr>
      <vt:lpstr>جدول متغيرها (Variables) و تعريف واژه ها (Definition of Terms) </vt:lpstr>
      <vt:lpstr>Slide 18</vt:lpstr>
      <vt:lpstr>Slide 19</vt:lpstr>
      <vt:lpstr>ADA 2015 جدول </vt:lpstr>
      <vt:lpstr>جامعه مورد بررسی</vt:lpstr>
      <vt:lpstr>افراد شرکت کننده در مطالعه</vt:lpstr>
      <vt:lpstr>حجم نمونه</vt:lpstr>
      <vt:lpstr>قدرت مطالعه</vt:lpstr>
      <vt:lpstr>Slide 25</vt:lpstr>
      <vt:lpstr>تجزيه و تحليل داده ها </vt:lpstr>
      <vt:lpstr>تجزيه و تحليل داده ها </vt:lpstr>
      <vt:lpstr> جدول 1 : ویژگی پایه افراد شرکت کننده در مطالعه به تفکیک جنس برای متغیرهای پیوسته</vt:lpstr>
      <vt:lpstr>جدول 2 : ویژگی پایه افراد شرکت کننده به تفکیک گروه های پیامد برای متغیرهای پیوسته</vt:lpstr>
      <vt:lpstr>جدول 3: میزان بروز ونسبت مخاطره در هر 1000 شخص-سال به تفکیک ویژگی پایه افراد شرکت کننده برای پیامد قلبی عروقی. </vt:lpstr>
      <vt:lpstr>جدول 4: میزان بروز ونسبت مخاطره در هر 1000 شخص–سال به تفکیک ویژگی پایه افراد شرکت کننده برای پیامد مرگ</vt:lpstr>
      <vt:lpstr>جدول 5:  نسبت مخاطره تعدیل شده و خطر منتسب جمعیتی برای فاکتورهای خطر در ایجاد بیماری های قلبی عروقی در بیماران دیابتی (تعدیل شده با سن و جنس).</vt:lpstr>
      <vt:lpstr>قدرت مطالعه</vt:lpstr>
      <vt:lpstr>جدول 6:  نسبت مخاطره تعدیل شده و خطر منتسب جمعیتی برای فاکتورهای خطر در ایجاد مرگ در بیماران دیابتی (تعدیل شده با سن و جنس).</vt:lpstr>
      <vt:lpstr>نتایج</vt:lpstr>
      <vt:lpstr>نتایج</vt:lpstr>
      <vt:lpstr>Slide 37</vt:lpstr>
      <vt:lpstr>Slide 38</vt:lpstr>
      <vt:lpstr>Slide 39</vt:lpstr>
      <vt:lpstr>Slide 40</vt:lpstr>
      <vt:lpstr>Slide 41</vt:lpstr>
      <vt:lpstr>Slide 42</vt:lpstr>
      <vt:lpstr>Slide 43</vt:lpstr>
      <vt:lpstr>Slide 44</vt:lpstr>
      <vt:lpstr>Slide 45</vt:lpstr>
      <vt:lpstr>Slide 46</vt:lpstr>
      <vt:lpstr>Slide 47</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Meta-analysis: Long-term use of thiazolidinediones and risk of fractures in type 2 diabetes-10 December 2008</dc:title>
  <dc:creator>MRT</dc:creator>
  <cp:lastModifiedBy>afsharian</cp:lastModifiedBy>
  <cp:revision>1494</cp:revision>
  <dcterms:created xsi:type="dcterms:W3CDTF">2008-03-08T16:41:36Z</dcterms:created>
  <dcterms:modified xsi:type="dcterms:W3CDTF">2015-03-16T05:26:02Z</dcterms:modified>
</cp:coreProperties>
</file>