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453" r:id="rId3"/>
    <p:sldId id="429" r:id="rId4"/>
    <p:sldId id="529" r:id="rId5"/>
    <p:sldId id="259" r:id="rId6"/>
    <p:sldId id="506" r:id="rId7"/>
    <p:sldId id="525" r:id="rId8"/>
    <p:sldId id="507" r:id="rId9"/>
    <p:sldId id="508" r:id="rId10"/>
    <p:sldId id="341" r:id="rId11"/>
    <p:sldId id="530" r:id="rId12"/>
    <p:sldId id="342" r:id="rId13"/>
    <p:sldId id="479" r:id="rId14"/>
    <p:sldId id="343" r:id="rId15"/>
    <p:sldId id="345" r:id="rId16"/>
    <p:sldId id="509" r:id="rId17"/>
    <p:sldId id="473" r:id="rId18"/>
    <p:sldId id="475" r:id="rId19"/>
    <p:sldId id="476" r:id="rId20"/>
    <p:sldId id="511" r:id="rId21"/>
    <p:sldId id="474" r:id="rId22"/>
    <p:sldId id="531" r:id="rId23"/>
    <p:sldId id="516" r:id="rId24"/>
    <p:sldId id="478" r:id="rId25"/>
    <p:sldId id="480" r:id="rId26"/>
    <p:sldId id="481" r:id="rId27"/>
    <p:sldId id="527" r:id="rId28"/>
    <p:sldId id="526" r:id="rId29"/>
    <p:sldId id="510" r:id="rId30"/>
    <p:sldId id="482" r:id="rId31"/>
    <p:sldId id="484" r:id="rId32"/>
    <p:sldId id="528" r:id="rId33"/>
    <p:sldId id="485" r:id="rId34"/>
    <p:sldId id="486" r:id="rId35"/>
    <p:sldId id="513" r:id="rId36"/>
    <p:sldId id="532" r:id="rId37"/>
    <p:sldId id="514" r:id="rId38"/>
    <p:sldId id="517" r:id="rId39"/>
    <p:sldId id="515" r:id="rId40"/>
    <p:sldId id="518" r:id="rId41"/>
    <p:sldId id="533" r:id="rId42"/>
    <p:sldId id="487" r:id="rId43"/>
    <p:sldId id="519" r:id="rId44"/>
    <p:sldId id="520" r:id="rId45"/>
    <p:sldId id="490" r:id="rId46"/>
    <p:sldId id="521" r:id="rId47"/>
    <p:sldId id="522" r:id="rId48"/>
    <p:sldId id="488" r:id="rId49"/>
    <p:sldId id="491" r:id="rId50"/>
    <p:sldId id="492" r:id="rId51"/>
    <p:sldId id="493" r:id="rId52"/>
    <p:sldId id="494" r:id="rId53"/>
    <p:sldId id="495" r:id="rId54"/>
    <p:sldId id="496" r:id="rId55"/>
    <p:sldId id="497" r:id="rId56"/>
    <p:sldId id="501" r:id="rId57"/>
    <p:sldId id="498" r:id="rId58"/>
    <p:sldId id="499" r:id="rId59"/>
    <p:sldId id="500" r:id="rId60"/>
    <p:sldId id="502" r:id="rId61"/>
    <p:sldId id="503" r:id="rId62"/>
    <p:sldId id="504" r:id="rId63"/>
    <p:sldId id="524" r:id="rId64"/>
    <p:sldId id="534" r:id="rId65"/>
    <p:sldId id="505" r:id="rId66"/>
    <p:sldId id="460" r:id="rId6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723" autoAdjust="0"/>
  </p:normalViewPr>
  <p:slideViewPr>
    <p:cSldViewPr>
      <p:cViewPr varScale="1">
        <p:scale>
          <a:sx n="81" d="100"/>
          <a:sy n="81" d="100"/>
        </p:scale>
        <p:origin x="1493" y="62"/>
      </p:cViewPr>
      <p:guideLst>
        <p:guide orient="horz" pos="2160"/>
        <p:guide pos="2880"/>
      </p:guideLst>
    </p:cSldViewPr>
  </p:slideViewPr>
  <p:outlineViewPr>
    <p:cViewPr>
      <p:scale>
        <a:sx n="33" d="100"/>
        <a:sy n="33" d="100"/>
      </p:scale>
      <p:origin x="0" y="4340"/>
    </p:cViewPr>
  </p:outlineViewPr>
  <p:notesTextViewPr>
    <p:cViewPr>
      <p:scale>
        <a:sx n="100" d="100"/>
        <a:sy n="100" d="100"/>
      </p:scale>
      <p:origin x="0" y="0"/>
    </p:cViewPr>
  </p:notesTextViewPr>
  <p:sorterViewPr>
    <p:cViewPr>
      <p:scale>
        <a:sx n="66" d="100"/>
        <a:sy n="66" d="100"/>
      </p:scale>
      <p:origin x="0" y="-189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sz="quarter" idx="1"/>
          </p:nvPr>
        </p:nvSpPr>
        <p:spPr>
          <a:xfrm>
            <a:off x="1644" y="0"/>
            <a:ext cx="3076363" cy="511731"/>
          </a:xfrm>
          <a:prstGeom prst="rect">
            <a:avLst/>
          </a:prstGeom>
        </p:spPr>
        <p:txBody>
          <a:bodyPr vert="horz" lIns="99048" tIns="49524" rIns="99048" bIns="49524" rtlCol="1"/>
          <a:lstStyle>
            <a:lvl1pPr algn="l">
              <a:defRPr sz="1300"/>
            </a:lvl1pPr>
          </a:lstStyle>
          <a:p>
            <a:fld id="{09268F25-18DB-43AC-8639-36B2BA3429EA}" type="datetimeFigureOut">
              <a:rPr lang="fa-IR" smtClean="0"/>
              <a:pPr/>
              <a:t>29/05/1443</a:t>
            </a:fld>
            <a:endParaRPr lang="fa-IR"/>
          </a:p>
        </p:txBody>
      </p:sp>
      <p:sp>
        <p:nvSpPr>
          <p:cNvPr id="4" name="Footer Placeholder 3"/>
          <p:cNvSpPr>
            <a:spLocks noGrp="1"/>
          </p:cNvSpPr>
          <p:nvPr>
            <p:ph type="ftr" sz="quarter" idx="2"/>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5" name="Slide Number Placeholder 4"/>
          <p:cNvSpPr>
            <a:spLocks noGrp="1"/>
          </p:cNvSpPr>
          <p:nvPr>
            <p:ph type="sldNum" sz="quarter" idx="3"/>
          </p:nvPr>
        </p:nvSpPr>
        <p:spPr>
          <a:xfrm>
            <a:off x="1644" y="9721106"/>
            <a:ext cx="3076363" cy="511731"/>
          </a:xfrm>
          <a:prstGeom prst="rect">
            <a:avLst/>
          </a:prstGeom>
        </p:spPr>
        <p:txBody>
          <a:bodyPr vert="horz" lIns="99048" tIns="49524" rIns="99048" bIns="49524" rtlCol="1" anchor="b"/>
          <a:lstStyle>
            <a:lvl1pPr algn="l">
              <a:defRPr sz="1300"/>
            </a:lvl1pPr>
          </a:lstStyle>
          <a:p>
            <a:fld id="{8FF42CA9-59E1-4D35-B9C1-1CABE26A606E}" type="slidenum">
              <a:rPr lang="fa-IR" smtClean="0"/>
              <a:pPr/>
              <a:t>‹#›</a:t>
            </a:fld>
            <a:endParaRPr lang="fa-I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94" name="Rectangle 2"/>
          <p:cNvSpPr>
            <a:spLocks noGrp="1" noChangeArrowheads="1"/>
          </p:cNvSpPr>
          <p:nvPr>
            <p:ph type="hdr" sz="quarter"/>
          </p:nvPr>
        </p:nvSpPr>
        <p:spPr bwMode="auto">
          <a:xfrm>
            <a:off x="3" y="2"/>
            <a:ext cx="3184825" cy="573921"/>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lvl1pPr algn="l">
              <a:defRPr sz="1200"/>
            </a:lvl1pPr>
          </a:lstStyle>
          <a:p>
            <a:endParaRPr lang="en-US"/>
          </a:p>
        </p:txBody>
      </p:sp>
      <p:sp>
        <p:nvSpPr>
          <p:cNvPr id="1048795" name="Rectangle 3"/>
          <p:cNvSpPr>
            <a:spLocks noGrp="1" noChangeArrowheads="1"/>
          </p:cNvSpPr>
          <p:nvPr>
            <p:ph type="dt" idx="1"/>
          </p:nvPr>
        </p:nvSpPr>
        <p:spPr bwMode="auto">
          <a:xfrm>
            <a:off x="4162624" y="2"/>
            <a:ext cx="3184825" cy="573921"/>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lvl1pPr algn="r">
              <a:defRPr sz="1200"/>
            </a:lvl1pPr>
          </a:lstStyle>
          <a:p>
            <a:endParaRPr lang="en-US"/>
          </a:p>
        </p:txBody>
      </p:sp>
      <p:sp>
        <p:nvSpPr>
          <p:cNvPr id="1048796" name="Rectangle 4"/>
          <p:cNvSpPr>
            <a:spLocks noGrp="1" noRot="1" noChangeAspect="1" noChangeArrowheads="1" noTextEdit="1"/>
          </p:cNvSpPr>
          <p:nvPr>
            <p:ph type="sldImg" idx="2"/>
          </p:nvPr>
        </p:nvSpPr>
        <p:spPr bwMode="auto">
          <a:xfrm>
            <a:off x="811213" y="858838"/>
            <a:ext cx="5726112" cy="4295775"/>
          </a:xfrm>
          <a:prstGeom prst="rect">
            <a:avLst/>
          </a:prstGeom>
          <a:noFill/>
          <a:ln w="9525">
            <a:solidFill>
              <a:srgbClr val="000000"/>
            </a:solidFill>
            <a:miter lim="800000"/>
            <a:headEnd/>
            <a:tailEnd/>
          </a:ln>
          <a:effectLst/>
        </p:spPr>
      </p:sp>
      <p:sp>
        <p:nvSpPr>
          <p:cNvPr id="1048797" name="Rectangle 5"/>
          <p:cNvSpPr>
            <a:spLocks noGrp="1" noChangeArrowheads="1"/>
          </p:cNvSpPr>
          <p:nvPr>
            <p:ph type="body" sz="quarter" idx="3"/>
          </p:nvPr>
        </p:nvSpPr>
        <p:spPr bwMode="auto">
          <a:xfrm>
            <a:off x="734583" y="5442471"/>
            <a:ext cx="5879929" cy="5154620"/>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8" name="Rectangle 6"/>
          <p:cNvSpPr>
            <a:spLocks noGrp="1" noChangeArrowheads="1"/>
          </p:cNvSpPr>
          <p:nvPr>
            <p:ph type="ftr" sz="quarter" idx="4"/>
          </p:nvPr>
        </p:nvSpPr>
        <p:spPr bwMode="auto">
          <a:xfrm>
            <a:off x="3" y="10879608"/>
            <a:ext cx="3184825" cy="573920"/>
          </a:xfrm>
          <a:prstGeom prst="rect">
            <a:avLst/>
          </a:prstGeom>
          <a:noFill/>
          <a:ln w="9525">
            <a:noFill/>
            <a:miter lim="800000"/>
            <a:headEnd/>
            <a:tailEnd/>
          </a:ln>
          <a:effectLst/>
        </p:spPr>
        <p:txBody>
          <a:bodyPr vert="horz" wrap="square" lIns="99104" tIns="49551" rIns="99104" bIns="49551" numCol="1" anchor="b" anchorCtr="0" compatLnSpc="1">
            <a:prstTxWarp prst="textNoShape">
              <a:avLst/>
            </a:prstTxWarp>
          </a:bodyPr>
          <a:lstStyle>
            <a:lvl1pPr algn="l">
              <a:defRPr sz="1200"/>
            </a:lvl1pPr>
          </a:lstStyle>
          <a:p>
            <a:endParaRPr lang="en-US"/>
          </a:p>
        </p:txBody>
      </p:sp>
      <p:sp>
        <p:nvSpPr>
          <p:cNvPr id="1048799" name="Rectangle 7"/>
          <p:cNvSpPr>
            <a:spLocks noGrp="1" noChangeArrowheads="1"/>
          </p:cNvSpPr>
          <p:nvPr>
            <p:ph type="sldNum" sz="quarter" idx="5"/>
          </p:nvPr>
        </p:nvSpPr>
        <p:spPr bwMode="auto">
          <a:xfrm>
            <a:off x="4162624" y="10879608"/>
            <a:ext cx="3184825" cy="573920"/>
          </a:xfrm>
          <a:prstGeom prst="rect">
            <a:avLst/>
          </a:prstGeom>
          <a:noFill/>
          <a:ln w="9525">
            <a:noFill/>
            <a:miter lim="800000"/>
            <a:headEnd/>
            <a:tailEnd/>
          </a:ln>
          <a:effectLst/>
        </p:spPr>
        <p:txBody>
          <a:bodyPr vert="horz" wrap="square" lIns="99104" tIns="49551" rIns="99104" bIns="49551" numCol="1" anchor="b" anchorCtr="0" compatLnSpc="1">
            <a:prstTxWarp prst="textNoShape">
              <a:avLst/>
            </a:prstTxWarp>
          </a:bodyPr>
          <a:lstStyle>
            <a:lvl1pPr algn="r">
              <a:defRPr sz="12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pPr/>
              <a:t>66</a:t>
            </a:fld>
            <a:endParaRPr lang="en-US"/>
          </a:p>
        </p:txBody>
      </p:sp>
    </p:spTree>
    <p:extLst>
      <p:ext uri="{BB962C8B-B14F-4D97-AF65-F5344CB8AC3E}">
        <p14:creationId xmlns:p14="http://schemas.microsoft.com/office/powerpoint/2010/main" val="146849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DB8CD213-93B6-4014-91B0-BE985C6AE85C}" type="datetime1">
              <a:rPr lang="en-US" smtClean="0"/>
              <a:pPr/>
              <a:t>1/2/2022</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r>
              <a:rPr lang="en-US"/>
              <a:t>Click to edit Master title style</a:t>
            </a:r>
          </a:p>
        </p:txBody>
      </p:sp>
      <p:sp>
        <p:nvSpPr>
          <p:cNvPr id="104878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5" name="Date Placeholder 3"/>
          <p:cNvSpPr>
            <a:spLocks noGrp="1"/>
          </p:cNvSpPr>
          <p:nvPr>
            <p:ph type="dt" sz="half" idx="10"/>
          </p:nvPr>
        </p:nvSpPr>
        <p:spPr/>
        <p:txBody>
          <a:bodyPr/>
          <a:lstStyle/>
          <a:p>
            <a:fld id="{FCAC23D6-C166-4137-9896-23DA70AA39F5}" type="datetime1">
              <a:rPr lang="en-US" smtClean="0"/>
              <a:pPr/>
              <a:t>1/2/2022</a:t>
            </a:fld>
            <a:endParaRPr lang="en-US"/>
          </a:p>
        </p:txBody>
      </p:sp>
      <p:sp>
        <p:nvSpPr>
          <p:cNvPr id="1048786" name="Footer Placeholder 4"/>
          <p:cNvSpPr>
            <a:spLocks noGrp="1"/>
          </p:cNvSpPr>
          <p:nvPr>
            <p:ph type="ftr" sz="quarter" idx="11"/>
          </p:nvPr>
        </p:nvSpPr>
        <p:spPr/>
        <p:txBody>
          <a:bodyPr/>
          <a:lstStyle/>
          <a:p>
            <a:endParaRPr lang="en-US"/>
          </a:p>
        </p:txBody>
      </p:sp>
      <p:sp>
        <p:nvSpPr>
          <p:cNvPr id="1048787"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8767"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68"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9" name="Date Placeholder 3"/>
          <p:cNvSpPr>
            <a:spLocks noGrp="1"/>
          </p:cNvSpPr>
          <p:nvPr>
            <p:ph type="dt" sz="half" idx="10"/>
          </p:nvPr>
        </p:nvSpPr>
        <p:spPr/>
        <p:txBody>
          <a:bodyPr/>
          <a:lstStyle/>
          <a:p>
            <a:fld id="{BEDEB1C0-6C5A-4D9D-BE5B-76648986C53C}" type="datetime1">
              <a:rPr lang="en-US" smtClean="0"/>
              <a:pPr/>
              <a:t>1/2/2022</a:t>
            </a:fld>
            <a:endParaRPr lang="en-US"/>
          </a:p>
        </p:txBody>
      </p:sp>
      <p:sp>
        <p:nvSpPr>
          <p:cNvPr id="1048770" name="Footer Placeholder 4"/>
          <p:cNvSpPr>
            <a:spLocks noGrp="1"/>
          </p:cNvSpPr>
          <p:nvPr>
            <p:ph type="ftr" sz="quarter" idx="11"/>
          </p:nvPr>
        </p:nvSpPr>
        <p:spPr/>
        <p:txBody>
          <a:bodyPr/>
          <a:lstStyle/>
          <a:p>
            <a:endParaRPr lang="en-US"/>
          </a:p>
        </p:txBody>
      </p:sp>
      <p:sp>
        <p:nvSpPr>
          <p:cNvPr id="1048771"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F15C780C-C666-4071-B925-B55ACAD997DD}" type="datetime1">
              <a:rPr lang="en-US" smtClean="0"/>
              <a:pPr/>
              <a:t>1/2/2022</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778"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7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80" name="Date Placeholder 3"/>
          <p:cNvSpPr>
            <a:spLocks noGrp="1"/>
          </p:cNvSpPr>
          <p:nvPr>
            <p:ph type="dt" sz="half" idx="10"/>
          </p:nvPr>
        </p:nvSpPr>
        <p:spPr/>
        <p:txBody>
          <a:bodyPr/>
          <a:lstStyle/>
          <a:p>
            <a:fld id="{21E92AEA-414D-4C13-B6F8-A735F1446A8B}" type="datetime1">
              <a:rPr lang="en-US" smtClean="0"/>
              <a:pPr/>
              <a:t>1/2/2022</a:t>
            </a:fld>
            <a:endParaRPr lang="en-US"/>
          </a:p>
        </p:txBody>
      </p:sp>
      <p:sp>
        <p:nvSpPr>
          <p:cNvPr id="1048781" name="Footer Placeholder 4"/>
          <p:cNvSpPr>
            <a:spLocks noGrp="1"/>
          </p:cNvSpPr>
          <p:nvPr>
            <p:ph type="ftr" sz="quarter" idx="11"/>
          </p:nvPr>
        </p:nvSpPr>
        <p:spPr/>
        <p:txBody>
          <a:bodyPr/>
          <a:lstStyle/>
          <a:p>
            <a:endParaRPr lang="en-US"/>
          </a:p>
        </p:txBody>
      </p:sp>
      <p:sp>
        <p:nvSpPr>
          <p:cNvPr id="104878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a:t>Click to edit Master title style</a:t>
            </a:r>
          </a:p>
        </p:txBody>
      </p:sp>
      <p:sp>
        <p:nvSpPr>
          <p:cNvPr id="104875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2" name="Date Placeholder 4"/>
          <p:cNvSpPr>
            <a:spLocks noGrp="1"/>
          </p:cNvSpPr>
          <p:nvPr>
            <p:ph type="dt" sz="half" idx="10"/>
          </p:nvPr>
        </p:nvSpPr>
        <p:spPr/>
        <p:txBody>
          <a:bodyPr/>
          <a:lstStyle/>
          <a:p>
            <a:fld id="{FE4D0217-13D9-4A88-86EA-B058033CB2AC}" type="datetime1">
              <a:rPr lang="en-US" smtClean="0"/>
              <a:pPr/>
              <a:t>1/2/2022</a:t>
            </a:fld>
            <a:endParaRPr lang="en-US"/>
          </a:p>
        </p:txBody>
      </p:sp>
      <p:sp>
        <p:nvSpPr>
          <p:cNvPr id="1048753" name="Footer Placeholder 5"/>
          <p:cNvSpPr>
            <a:spLocks noGrp="1"/>
          </p:cNvSpPr>
          <p:nvPr>
            <p:ph type="ftr" sz="quarter" idx="11"/>
          </p:nvPr>
        </p:nvSpPr>
        <p:spPr/>
        <p:txBody>
          <a:bodyPr/>
          <a:lstStyle/>
          <a:p>
            <a:endParaRPr lang="en-US"/>
          </a:p>
        </p:txBody>
      </p:sp>
      <p:sp>
        <p:nvSpPr>
          <p:cNvPr id="1048754"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a:t>Click to edit Master title style</a:t>
            </a:r>
          </a:p>
        </p:txBody>
      </p:sp>
      <p:sp>
        <p:nvSpPr>
          <p:cNvPr id="1048756"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7"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8"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9"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Date Placeholder 6"/>
          <p:cNvSpPr>
            <a:spLocks noGrp="1"/>
          </p:cNvSpPr>
          <p:nvPr>
            <p:ph type="dt" sz="half" idx="10"/>
          </p:nvPr>
        </p:nvSpPr>
        <p:spPr/>
        <p:txBody>
          <a:bodyPr/>
          <a:lstStyle/>
          <a:p>
            <a:fld id="{5194372A-4480-4D30-B1D3-45D9FE7C9DFA}" type="datetime1">
              <a:rPr lang="en-US" smtClean="0"/>
              <a:pPr/>
              <a:t>1/2/2022</a:t>
            </a:fld>
            <a:endParaRPr lang="en-US"/>
          </a:p>
        </p:txBody>
      </p:sp>
      <p:sp>
        <p:nvSpPr>
          <p:cNvPr id="1048761" name="Footer Placeholder 7"/>
          <p:cNvSpPr>
            <a:spLocks noGrp="1"/>
          </p:cNvSpPr>
          <p:nvPr>
            <p:ph type="ftr" sz="quarter" idx="11"/>
          </p:nvPr>
        </p:nvSpPr>
        <p:spPr/>
        <p:txBody>
          <a:bodyPr/>
          <a:lstStyle/>
          <a:p>
            <a:endParaRPr lang="en-US"/>
          </a:p>
        </p:txBody>
      </p:sp>
      <p:sp>
        <p:nvSpPr>
          <p:cNvPr id="1048762" name="Slide Number Placeholder 8"/>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a:t>Click to edit Master title style</a:t>
            </a:r>
          </a:p>
        </p:txBody>
      </p:sp>
      <p:sp>
        <p:nvSpPr>
          <p:cNvPr id="1048764" name="Date Placeholder 2"/>
          <p:cNvSpPr>
            <a:spLocks noGrp="1"/>
          </p:cNvSpPr>
          <p:nvPr>
            <p:ph type="dt" sz="half" idx="10"/>
          </p:nvPr>
        </p:nvSpPr>
        <p:spPr/>
        <p:txBody>
          <a:bodyPr/>
          <a:lstStyle/>
          <a:p>
            <a:fld id="{F99A3596-6587-4F02-B46D-97AF171A437C}" type="datetime1">
              <a:rPr lang="en-US" smtClean="0"/>
              <a:pPr/>
              <a:t>1/2/2022</a:t>
            </a:fld>
            <a:endParaRPr lang="en-US"/>
          </a:p>
        </p:txBody>
      </p:sp>
      <p:sp>
        <p:nvSpPr>
          <p:cNvPr id="1048765" name="Footer Placeholder 3"/>
          <p:cNvSpPr>
            <a:spLocks noGrp="1"/>
          </p:cNvSpPr>
          <p:nvPr>
            <p:ph type="ftr" sz="quarter" idx="11"/>
          </p:nvPr>
        </p:nvSpPr>
        <p:spPr/>
        <p:txBody>
          <a:bodyPr/>
          <a:lstStyle/>
          <a:p>
            <a:endParaRPr lang="en-US"/>
          </a:p>
        </p:txBody>
      </p:sp>
      <p:sp>
        <p:nvSpPr>
          <p:cNvPr id="1048766" name="Slide Number Placeholder 4"/>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42" name="Date Placeholder 1"/>
          <p:cNvSpPr>
            <a:spLocks noGrp="1"/>
          </p:cNvSpPr>
          <p:nvPr>
            <p:ph type="dt" sz="half" idx="10"/>
          </p:nvPr>
        </p:nvSpPr>
        <p:spPr/>
        <p:txBody>
          <a:bodyPr/>
          <a:lstStyle/>
          <a:p>
            <a:fld id="{D7FCCF4A-2F3D-4D5A-BA40-6C5EAA6EACB7}" type="datetime1">
              <a:rPr lang="en-US" smtClean="0"/>
              <a:pPr/>
              <a:t>1/2/2022</a:t>
            </a:fld>
            <a:endParaRPr lang="en-US"/>
          </a:p>
        </p:txBody>
      </p:sp>
      <p:sp>
        <p:nvSpPr>
          <p:cNvPr id="1048743" name="Footer Placeholder 2"/>
          <p:cNvSpPr>
            <a:spLocks noGrp="1"/>
          </p:cNvSpPr>
          <p:nvPr>
            <p:ph type="ftr" sz="quarter" idx="11"/>
          </p:nvPr>
        </p:nvSpPr>
        <p:spPr/>
        <p:txBody>
          <a:bodyPr/>
          <a:lstStyle/>
          <a:p>
            <a:endParaRPr lang="en-US"/>
          </a:p>
        </p:txBody>
      </p:sp>
      <p:sp>
        <p:nvSpPr>
          <p:cNvPr id="1048744" name="Slide Number Placeholder 3"/>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88"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8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1" name="Date Placeholder 4"/>
          <p:cNvSpPr>
            <a:spLocks noGrp="1"/>
          </p:cNvSpPr>
          <p:nvPr>
            <p:ph type="dt" sz="half" idx="10"/>
          </p:nvPr>
        </p:nvSpPr>
        <p:spPr/>
        <p:txBody>
          <a:bodyPr/>
          <a:lstStyle/>
          <a:p>
            <a:fld id="{BD3D454E-74C4-465D-9A46-3B14FC781D35}" type="datetime1">
              <a:rPr lang="en-US" smtClean="0"/>
              <a:pPr/>
              <a:t>1/2/2022</a:t>
            </a:fld>
            <a:endParaRPr lang="en-US"/>
          </a:p>
        </p:txBody>
      </p:sp>
      <p:sp>
        <p:nvSpPr>
          <p:cNvPr id="1048792" name="Footer Placeholder 5"/>
          <p:cNvSpPr>
            <a:spLocks noGrp="1"/>
          </p:cNvSpPr>
          <p:nvPr>
            <p:ph type="ftr" sz="quarter" idx="11"/>
          </p:nvPr>
        </p:nvSpPr>
        <p:spPr/>
        <p:txBody>
          <a:bodyPr/>
          <a:lstStyle/>
          <a:p>
            <a:endParaRPr lang="en-US"/>
          </a:p>
        </p:txBody>
      </p:sp>
      <p:sp>
        <p:nvSpPr>
          <p:cNvPr id="1048793"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7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7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5" name="Date Placeholder 4"/>
          <p:cNvSpPr>
            <a:spLocks noGrp="1"/>
          </p:cNvSpPr>
          <p:nvPr>
            <p:ph type="dt" sz="half" idx="10"/>
          </p:nvPr>
        </p:nvSpPr>
        <p:spPr/>
        <p:txBody>
          <a:bodyPr/>
          <a:lstStyle/>
          <a:p>
            <a:fld id="{BE64F8DD-80D5-42A2-BB30-0B0B55871FA9}" type="datetime1">
              <a:rPr lang="en-US" smtClean="0"/>
              <a:pPr/>
              <a:t>1/2/2022</a:t>
            </a:fld>
            <a:endParaRPr lang="en-US"/>
          </a:p>
        </p:txBody>
      </p:sp>
      <p:sp>
        <p:nvSpPr>
          <p:cNvPr id="1048776" name="Footer Placeholder 5"/>
          <p:cNvSpPr>
            <a:spLocks noGrp="1"/>
          </p:cNvSpPr>
          <p:nvPr>
            <p:ph type="ftr" sz="quarter" idx="11"/>
          </p:nvPr>
        </p:nvSpPr>
        <p:spPr/>
        <p:txBody>
          <a:bodyPr/>
          <a:lstStyle/>
          <a:p>
            <a:endParaRPr lang="en-US"/>
          </a:p>
        </p:txBody>
      </p:sp>
      <p:sp>
        <p:nvSpPr>
          <p:cNvPr id="1048777"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BDD3-D06F-45A7-BF7C-53B1A435E85A}" type="datetime1">
              <a:rPr lang="en-US" smtClean="0"/>
              <a:pPr/>
              <a:t>1/2/2022</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E4302-6D73-4081-AF7E-E29A1A119CC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762000" y="762000"/>
            <a:ext cx="7772400" cy="1470025"/>
          </a:xfrm>
        </p:spPr>
        <p:txBody>
          <a:bodyPr>
            <a:normAutofit/>
          </a:bodyPr>
          <a:lstStyle/>
          <a:p>
            <a:r>
              <a:rPr lang="en-US" sz="3600" dirty="0"/>
              <a:t>IN THE NAME OF GOD</a:t>
            </a:r>
          </a:p>
        </p:txBody>
      </p:sp>
      <p:sp>
        <p:nvSpPr>
          <p:cNvPr id="1048587" name="Subtitle 2"/>
          <p:cNvSpPr>
            <a:spLocks noGrp="1"/>
          </p:cNvSpPr>
          <p:nvPr>
            <p:ph type="subTitle" idx="1"/>
          </p:nvPr>
        </p:nvSpPr>
        <p:spPr>
          <a:xfrm>
            <a:off x="381000" y="2209800"/>
            <a:ext cx="8458200" cy="2438400"/>
          </a:xfrm>
        </p:spPr>
        <p:txBody>
          <a:bodyPr>
            <a:noAutofit/>
          </a:bodyPr>
          <a:lstStyle/>
          <a:p>
            <a:endParaRPr lang="en-US" b="1" dirty="0">
              <a:solidFill>
                <a:srgbClr val="FFFF00"/>
              </a:solidFill>
              <a:effectLst>
                <a:outerShdw blurRad="38100" dist="38100" dir="2700000" algn="tl">
                  <a:srgbClr val="000000">
                    <a:alpha val="43137"/>
                  </a:srgbClr>
                </a:outerShdw>
              </a:effectLst>
              <a:latin typeface="AdvTT577c760c"/>
            </a:endParaRPr>
          </a:p>
          <a:p>
            <a:r>
              <a:rPr lang="en-US" b="1" dirty="0">
                <a:solidFill>
                  <a:srgbClr val="FFFF00"/>
                </a:solidFill>
                <a:effectLst>
                  <a:outerShdw blurRad="38100" dist="38100" dir="2700000" algn="tl">
                    <a:srgbClr val="000000">
                      <a:alpha val="43137"/>
                    </a:srgbClr>
                  </a:outerShdw>
                </a:effectLst>
                <a:latin typeface="AdvTT577c760c"/>
              </a:rPr>
              <a:t>Clinical Guidelines and PTH Measurement</a:t>
            </a:r>
          </a:p>
          <a:p>
            <a:r>
              <a:rPr lang="en-US" b="1" dirty="0">
                <a:solidFill>
                  <a:srgbClr val="FFFF00"/>
                </a:solidFill>
                <a:effectLst>
                  <a:outerShdw blurRad="38100" dist="38100" dir="2700000" algn="tl">
                    <a:srgbClr val="000000">
                      <a:alpha val="43137"/>
                    </a:srgbClr>
                  </a:outerShdw>
                </a:effectLst>
                <a:latin typeface="AdvTT577c760c"/>
              </a:rPr>
              <a:t>Does Assay Generation Matter? </a:t>
            </a:r>
            <a:br>
              <a:rPr lang="en-US" b="1" dirty="0">
                <a:solidFill>
                  <a:srgbClr val="FFFF00"/>
                </a:solidFill>
                <a:effectLst>
                  <a:outerShdw blurRad="38100" dist="38100" dir="2700000" algn="tl">
                    <a:srgbClr val="000000">
                      <a:alpha val="43137"/>
                    </a:srgbClr>
                  </a:outerShdw>
                </a:effectLst>
                <a:latin typeface="AdvTT577c760c"/>
              </a:rPr>
            </a:br>
            <a:endParaRPr lang="en-US" b="1" dirty="0">
              <a:solidFill>
                <a:srgbClr val="FFFF00"/>
              </a:solidFill>
              <a:effectLst>
                <a:outerShdw blurRad="38100" dist="38100" dir="2700000" algn="tl">
                  <a:srgbClr val="000000">
                    <a:alpha val="43137"/>
                  </a:srgbClr>
                </a:outerShdw>
              </a:effectLst>
              <a:latin typeface="AdvTT577c760c"/>
            </a:endParaRPr>
          </a:p>
        </p:txBody>
      </p:sp>
      <p:sp>
        <p:nvSpPr>
          <p:cNvPr id="4" name="Title 1"/>
          <p:cNvSpPr txBox="1">
            <a:spLocks/>
          </p:cNvSpPr>
          <p:nvPr/>
        </p:nvSpPr>
        <p:spPr>
          <a:xfrm>
            <a:off x="685800" y="45497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1A6E4302-6D73-4081-AF7E-E29A1A119CC3}" type="slidenum">
              <a:rPr lang="en-US" smtClean="0"/>
              <a:pPr/>
              <a:t>1</a:t>
            </a:fld>
            <a:endParaRPr lang="en-US"/>
          </a:p>
        </p:txBody>
      </p:sp>
      <p:sp>
        <p:nvSpPr>
          <p:cNvPr id="9" name="Content Placeholder 2">
            <a:extLst>
              <a:ext uri="{FF2B5EF4-FFF2-40B4-BE49-F238E27FC236}">
                <a16:creationId xmlns:a16="http://schemas.microsoft.com/office/drawing/2014/main" id="{61F526D0-1BDF-4D5D-B68E-270248E1B262}"/>
              </a:ext>
            </a:extLst>
          </p:cNvPr>
          <p:cNvSpPr txBox="1">
            <a:spLocks/>
          </p:cNvSpPr>
          <p:nvPr/>
        </p:nvSpPr>
        <p:spPr>
          <a:xfrm>
            <a:off x="457200" y="4922837"/>
            <a:ext cx="8229600" cy="1249363"/>
          </a:xfrm>
          <a:prstGeom prst="rect">
            <a:avLst/>
          </a:prstGeom>
        </p:spPr>
        <p:txBody>
          <a:bodyPr vert="horz" lIns="91440" tIns="45720" rIns="91440" bIns="45720" rtlCol="0">
            <a:normAutofit fontScale="96875"/>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latin typeface="Times New Roman" pitchFamily="18" charset="0"/>
                <a:cs typeface="Times New Roman" pitchFamily="18" charset="0"/>
              </a:rPr>
              <a:t>Presentation By Dr. Ali </a:t>
            </a:r>
            <a:r>
              <a:rPr lang="en-US" sz="2400" dirty="0" err="1">
                <a:latin typeface="Times New Roman" pitchFamily="18" charset="0"/>
                <a:cs typeface="Times New Roman" pitchFamily="18" charset="0"/>
              </a:rPr>
              <a:t>Golshaian</a:t>
            </a:r>
            <a:endParaRPr lang="fa-IR"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Day 13</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1400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5059362"/>
          </a:xfrm>
        </p:spPr>
        <p:txBody>
          <a:bodyPr>
            <a:normAutofit fontScale="89375" lnSpcReduction="10000"/>
          </a:bodyPr>
          <a:lstStyle/>
          <a:p>
            <a:pPr algn="just"/>
            <a:r>
              <a:rPr lang="en-US" sz="2800" dirty="0">
                <a:latin typeface="Times New Roman" pitchFamily="18" charset="0"/>
                <a:cs typeface="Times New Roman" pitchFamily="18" charset="0"/>
              </a:rPr>
              <a:t>PTH is currently measured by automated </a:t>
            </a:r>
            <a:r>
              <a:rPr lang="en-US" sz="2800" dirty="0">
                <a:solidFill>
                  <a:srgbClr val="FFFF00"/>
                </a:solidFill>
                <a:latin typeface="Times New Roman" pitchFamily="18" charset="0"/>
                <a:cs typeface="Times New Roman" pitchFamily="18" charset="0"/>
              </a:rPr>
              <a:t>sandwich type immunoassay </a:t>
            </a:r>
            <a:r>
              <a:rPr lang="en-US" sz="2800" dirty="0">
                <a:latin typeface="Times New Roman" pitchFamily="18" charset="0"/>
                <a:cs typeface="Times New Roman" pitchFamily="18" charset="0"/>
              </a:rPr>
              <a:t>methods of </a:t>
            </a:r>
            <a:r>
              <a:rPr lang="en-US" sz="2800" i="1" dirty="0">
                <a:latin typeface="Times New Roman" pitchFamily="18" charset="0"/>
                <a:cs typeface="Times New Roman" pitchFamily="18" charset="0"/>
              </a:rPr>
              <a:t>different generations</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These assays use </a:t>
            </a:r>
            <a:r>
              <a:rPr lang="en-US" sz="2800" dirty="0">
                <a:solidFill>
                  <a:srgbClr val="FFFF00"/>
                </a:solidFill>
                <a:latin typeface="Times New Roman" pitchFamily="18" charset="0"/>
                <a:cs typeface="Times New Roman" pitchFamily="18" charset="0"/>
              </a:rPr>
              <a:t>different antibodies </a:t>
            </a:r>
            <a:r>
              <a:rPr lang="en-US" sz="2800" dirty="0">
                <a:latin typeface="Times New Roman" pitchFamily="18" charset="0"/>
                <a:cs typeface="Times New Roman" pitchFamily="18" charset="0"/>
              </a:rPr>
              <a:t>against PTH and recognize not only biologically active full-length PTH but also PTH fragments. </a:t>
            </a:r>
          </a:p>
          <a:p>
            <a:pPr algn="just"/>
            <a:r>
              <a:rPr lang="en-US" sz="2800" dirty="0">
                <a:latin typeface="Times New Roman" pitchFamily="18" charset="0"/>
                <a:cs typeface="Times New Roman" pitchFamily="18" charset="0"/>
              </a:rPr>
              <a:t>The</a:t>
            </a:r>
            <a:r>
              <a:rPr lang="en-US" sz="2800" dirty="0">
                <a:solidFill>
                  <a:srgbClr val="FFFF00"/>
                </a:solidFill>
                <a:latin typeface="Times New Roman" pitchFamily="18" charset="0"/>
                <a:cs typeface="Times New Roman" pitchFamily="18" charset="0"/>
              </a:rPr>
              <a:t> lack of standardization </a:t>
            </a:r>
            <a:r>
              <a:rPr lang="en-US" sz="2800" dirty="0">
                <a:latin typeface="Times New Roman" pitchFamily="18" charset="0"/>
                <a:cs typeface="Times New Roman" pitchFamily="18" charset="0"/>
              </a:rPr>
              <a:t>contributes to differences in PTH concentrations between laboratories even when the same assay generation is used. </a:t>
            </a:r>
            <a:endParaRPr lang="fa-IR" sz="2800" dirty="0">
              <a:latin typeface="Times New Roman" pitchFamily="18" charset="0"/>
              <a:cs typeface="Times New Roman" pitchFamily="18" charset="0"/>
            </a:endParaRPr>
          </a:p>
          <a:p>
            <a:pPr algn="just">
              <a:buFont typeface="Wingdings" panose="05000000000000000000" pitchFamily="2" charset="2"/>
              <a:buChar char="Ø"/>
            </a:pPr>
            <a:r>
              <a:rPr lang="en-US" sz="2800" dirty="0">
                <a:latin typeface="Times New Roman" pitchFamily="18" charset="0"/>
                <a:cs typeface="Times New Roman" pitchFamily="18" charset="0"/>
              </a:rPr>
              <a:t>The aim of this review is to discuss </a:t>
            </a:r>
            <a:r>
              <a:rPr lang="en-US" sz="2800" dirty="0">
                <a:solidFill>
                  <a:srgbClr val="FFFF00"/>
                </a:solidFill>
                <a:latin typeface="Times New Roman" pitchFamily="18" charset="0"/>
                <a:cs typeface="Times New Roman" pitchFamily="18" charset="0"/>
              </a:rPr>
              <a:t>different</a:t>
            </a:r>
            <a:r>
              <a:rPr lang="fa-IR" sz="2800" dirty="0">
                <a:solidFill>
                  <a:srgbClr val="FFFF00"/>
                </a:solidFill>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methods of PTH measurement</a:t>
            </a:r>
            <a:r>
              <a:rPr lang="en-US" sz="2800" dirty="0">
                <a:latin typeface="Times New Roman" pitchFamily="18" charset="0"/>
                <a:cs typeface="Times New Roman" pitchFamily="18" charset="0"/>
              </a:rPr>
              <a:t>, and associated </a:t>
            </a:r>
            <a:r>
              <a:rPr lang="en-US" sz="2800" dirty="0">
                <a:solidFill>
                  <a:srgbClr val="FFFF00"/>
                </a:solidFill>
                <a:latin typeface="Times New Roman" pitchFamily="18" charset="0"/>
                <a:cs typeface="Times New Roman" pitchFamily="18" charset="0"/>
              </a:rPr>
              <a:t>pitfalls</a:t>
            </a:r>
            <a:r>
              <a:rPr lang="en-US" sz="2800" dirty="0">
                <a:latin typeface="Times New Roman" pitchFamily="18" charset="0"/>
                <a:cs typeface="Times New Roman" pitchFamily="18" charset="0"/>
              </a:rPr>
              <a:t>,</a:t>
            </a:r>
            <a:r>
              <a:rPr lang="fa-IR" sz="2800" dirty="0">
                <a:latin typeface="Times New Roman" pitchFamily="18" charset="0"/>
                <a:cs typeface="Times New Roman" pitchFamily="18" charset="0"/>
              </a:rPr>
              <a:t> </a:t>
            </a:r>
            <a:r>
              <a:rPr lang="en-US" sz="2800" dirty="0">
                <a:latin typeface="Times New Roman" pitchFamily="18" charset="0"/>
                <a:cs typeface="Times New Roman" pitchFamily="18" charset="0"/>
              </a:rPr>
              <a:t>in the context of clinical guidelines, and to increase</a:t>
            </a:r>
            <a:r>
              <a:rPr lang="fa-IR" sz="2800" dirty="0">
                <a:latin typeface="Times New Roman" pitchFamily="18" charset="0"/>
                <a:cs typeface="Times New Roman" pitchFamily="18" charset="0"/>
              </a:rPr>
              <a:t> </a:t>
            </a:r>
            <a:r>
              <a:rPr lang="en-US" sz="2800" dirty="0">
                <a:latin typeface="Times New Roman" pitchFamily="18" charset="0"/>
                <a:cs typeface="Times New Roman" pitchFamily="18" charset="0"/>
              </a:rPr>
              <a:t>awareness among clinicians and laboratory specialists</a:t>
            </a:r>
            <a:r>
              <a:rPr lang="fa-IR" sz="2800" dirty="0">
                <a:latin typeface="Times New Roman" pitchFamily="18" charset="0"/>
                <a:cs typeface="Times New Roman" pitchFamily="18" charset="0"/>
              </a:rPr>
              <a:t> </a:t>
            </a:r>
            <a:r>
              <a:rPr lang="en-US" sz="2800" dirty="0">
                <a:latin typeface="Times New Roman" pitchFamily="18" charset="0"/>
                <a:cs typeface="Times New Roman" pitchFamily="18" charset="0"/>
              </a:rPr>
              <a:t>of the </a:t>
            </a:r>
            <a:r>
              <a:rPr lang="en-US" sz="2800" dirty="0">
                <a:solidFill>
                  <a:srgbClr val="FFFF00"/>
                </a:solidFill>
                <a:latin typeface="Times New Roman" pitchFamily="18" charset="0"/>
                <a:cs typeface="Times New Roman" pitchFamily="18" charset="0"/>
              </a:rPr>
              <a:t>complexity of PTH measurements in clinical care.</a:t>
            </a:r>
            <a:r>
              <a:rPr lang="en-US" sz="28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solidFill>
                  <a:srgbClr val="FFFF00"/>
                </a:solidFill>
                <a:latin typeface="Times New Roman" pitchFamily="18" charset="0"/>
                <a:cs typeface="Times New Roman" pitchFamily="18" charset="0"/>
              </a:rPr>
              <a:t>PTH fragments and post translationally</a:t>
            </a:r>
            <a:r>
              <a:rPr lang="fa-IR" sz="2300" dirty="0">
                <a:solidFill>
                  <a:srgbClr val="FFFF00"/>
                </a:solidFill>
                <a:latin typeface="Times New Roman" pitchFamily="18" charset="0"/>
                <a:cs typeface="Times New Roman" pitchFamily="18" charset="0"/>
              </a:rPr>
              <a:t> </a:t>
            </a:r>
            <a:r>
              <a:rPr lang="en-US" sz="2300" dirty="0">
                <a:solidFill>
                  <a:srgbClr val="FFFF00"/>
                </a:solidFill>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11</a:t>
            </a:fld>
            <a:endParaRPr lang="en-US"/>
          </a:p>
        </p:txBody>
      </p:sp>
    </p:spTree>
    <p:extLst>
      <p:ext uri="{BB962C8B-B14F-4D97-AF65-F5344CB8AC3E}">
        <p14:creationId xmlns:p14="http://schemas.microsoft.com/office/powerpoint/2010/main" val="2695991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5197475"/>
          </a:xfrm>
        </p:spPr>
        <p:txBody>
          <a:bodyPr>
            <a:normAutofit fontScale="96875"/>
          </a:bodyPr>
          <a:lstStyle/>
          <a:p>
            <a:pPr algn="just"/>
            <a:r>
              <a:rPr lang="en-US" dirty="0">
                <a:latin typeface="Times New Roman" pitchFamily="18" charset="0"/>
                <a:cs typeface="Times New Roman" pitchFamily="18" charset="0"/>
              </a:rPr>
              <a:t>The PTH is synthesized in the chief cells of the parathyroid glands as a 115–amino acid peptide precursor, </a:t>
            </a:r>
            <a:r>
              <a:rPr lang="en-US" dirty="0" err="1">
                <a:latin typeface="Times New Roman" pitchFamily="18" charset="0"/>
                <a:cs typeface="Times New Roman" pitchFamily="18" charset="0"/>
              </a:rPr>
              <a:t>preproPTH</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Cleavage of </a:t>
            </a:r>
            <a:r>
              <a:rPr lang="en-US" dirty="0" err="1">
                <a:latin typeface="Times New Roman" pitchFamily="18" charset="0"/>
                <a:cs typeface="Times New Roman" pitchFamily="18" charset="0"/>
              </a:rPr>
              <a:t>preproPTH</a:t>
            </a:r>
            <a:r>
              <a:rPr lang="en-US" dirty="0">
                <a:latin typeface="Times New Roman" pitchFamily="18" charset="0"/>
                <a:cs typeface="Times New Roman" pitchFamily="18" charset="0"/>
              </a:rPr>
              <a:t> results in </a:t>
            </a:r>
            <a:r>
              <a:rPr lang="en-US" dirty="0" err="1">
                <a:latin typeface="Times New Roman" pitchFamily="18" charset="0"/>
                <a:cs typeface="Times New Roman" pitchFamily="18" charset="0"/>
              </a:rPr>
              <a:t>proPTH</a:t>
            </a:r>
            <a:r>
              <a:rPr lang="en-US" dirty="0">
                <a:latin typeface="Times New Roman" pitchFamily="18" charset="0"/>
                <a:cs typeface="Times New Roman" pitchFamily="18" charset="0"/>
              </a:rPr>
              <a:t>, which is cleaved into the </a:t>
            </a:r>
            <a:r>
              <a:rPr lang="en-US" dirty="0">
                <a:solidFill>
                  <a:srgbClr val="FFFF00"/>
                </a:solidFill>
                <a:latin typeface="Times New Roman" pitchFamily="18" charset="0"/>
                <a:cs typeface="Times New Roman" pitchFamily="18" charset="0"/>
              </a:rPr>
              <a:t>84–amino acid </a:t>
            </a:r>
            <a:r>
              <a:rPr lang="en-US" dirty="0">
                <a:latin typeface="Times New Roman" pitchFamily="18" charset="0"/>
                <a:cs typeface="Times New Roman" pitchFamily="18" charset="0"/>
              </a:rPr>
              <a:t>peptide PTH, the biologically active form.</a:t>
            </a:r>
          </a:p>
          <a:p>
            <a:pPr algn="just"/>
            <a:r>
              <a:rPr lang="en-US" u="sng" dirty="0">
                <a:latin typeface="Times New Roman" pitchFamily="18" charset="0"/>
                <a:cs typeface="Times New Roman" pitchFamily="18" charset="0"/>
              </a:rPr>
              <a:t>The </a:t>
            </a:r>
            <a:r>
              <a:rPr lang="en-US" u="sng" dirty="0">
                <a:solidFill>
                  <a:srgbClr val="FFFF00"/>
                </a:solidFill>
                <a:latin typeface="Times New Roman" pitchFamily="18" charset="0"/>
                <a:cs typeface="Times New Roman" pitchFamily="18" charset="0"/>
              </a:rPr>
              <a:t>first 34 amino acids </a:t>
            </a:r>
            <a:r>
              <a:rPr lang="en-US" u="sng" dirty="0">
                <a:latin typeface="Times New Roman" pitchFamily="18" charset="0"/>
                <a:cs typeface="Times New Roman" pitchFamily="18" charset="0"/>
              </a:rPr>
              <a:t>and the formation of an alpha helix are crucial for its biological activity</a:t>
            </a:r>
            <a:r>
              <a:rPr lang="en-US"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a:t>
            </a:r>
            <a:r>
              <a:rPr lang="fa-IR" sz="3600" dirty="0"/>
              <a:t> </a:t>
            </a:r>
            <a:r>
              <a:rPr lang="en-US" sz="3600" dirty="0"/>
              <a:t>translationally</a:t>
            </a:r>
            <a:r>
              <a:rPr lang="fa-IR" sz="3600" dirty="0"/>
              <a:t> </a:t>
            </a:r>
            <a:r>
              <a:rPr lang="en-US" sz="3600" dirty="0"/>
              <a:t>modified forms</a:t>
            </a:r>
          </a:p>
        </p:txBody>
      </p:sp>
      <p:pic>
        <p:nvPicPr>
          <p:cNvPr id="3" name="Content Placeholder 2">
            <a:extLst>
              <a:ext uri="{FF2B5EF4-FFF2-40B4-BE49-F238E27FC236}">
                <a16:creationId xmlns:a16="http://schemas.microsoft.com/office/drawing/2014/main" id="{8F09DF9D-E2E9-4C24-B2DA-C2D50271DE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75" y="1447800"/>
            <a:ext cx="8096250" cy="4086225"/>
          </a:xfrm>
        </p:spPr>
      </p:pic>
      <p:sp>
        <p:nvSpPr>
          <p:cNvPr id="5" name="Slide Number Placeholder 4"/>
          <p:cNvSpPr>
            <a:spLocks noGrp="1"/>
          </p:cNvSpPr>
          <p:nvPr>
            <p:ph type="sldNum" sz="quarter" idx="12"/>
          </p:nvPr>
        </p:nvSpPr>
        <p:spPr/>
        <p:txBody>
          <a:bodyPr/>
          <a:lstStyle/>
          <a:p>
            <a:fld id="{1A6E4302-6D73-4081-AF7E-E29A1A119CC3}" type="slidenum">
              <a:rPr lang="en-US" smtClean="0"/>
              <a:pPr/>
              <a:t>13</a:t>
            </a:fld>
            <a:endParaRPr lang="en-US"/>
          </a:p>
        </p:txBody>
      </p:sp>
      <p:sp>
        <p:nvSpPr>
          <p:cNvPr id="7" name="Rectangle 6">
            <a:extLst>
              <a:ext uri="{FF2B5EF4-FFF2-40B4-BE49-F238E27FC236}">
                <a16:creationId xmlns:a16="http://schemas.microsoft.com/office/drawing/2014/main" id="{037D7756-9D5D-4786-91CE-4C7F8273D6C6}"/>
              </a:ext>
            </a:extLst>
          </p:cNvPr>
          <p:cNvSpPr/>
          <p:nvPr/>
        </p:nvSpPr>
        <p:spPr>
          <a:xfrm>
            <a:off x="800100" y="6019800"/>
            <a:ext cx="7543800" cy="830997"/>
          </a:xfrm>
          <a:prstGeom prst="rect">
            <a:avLst/>
          </a:prstGeom>
        </p:spPr>
        <p:txBody>
          <a:bodyPr wrap="square">
            <a:spAutoFit/>
          </a:bodyPr>
          <a:lstStyle/>
          <a:p>
            <a:pPr algn="just"/>
            <a:r>
              <a:rPr lang="en-US" sz="1600" dirty="0">
                <a:solidFill>
                  <a:srgbClr val="FFC000"/>
                </a:solidFill>
              </a:rPr>
              <a:t>(2018) </a:t>
            </a:r>
            <a:r>
              <a:rPr lang="en-US" sz="1600" dirty="0" err="1">
                <a:solidFill>
                  <a:srgbClr val="FFC000"/>
                </a:solidFill>
              </a:rPr>
              <a:t>Kakuta</a:t>
            </a:r>
            <a:r>
              <a:rPr lang="en-US" sz="1600" dirty="0">
                <a:solidFill>
                  <a:srgbClr val="FFC000"/>
                </a:solidFill>
              </a:rPr>
              <a:t>, et all. Critical Governance Issue of Parathyroid Hormone Assays and its Selection in the Management of Chronic Kidney Disease Mineral and Bone Disorders: PTH Assay and its Selection. Therapeutic Apheresis and Dialysis. 22</a:t>
            </a:r>
          </a:p>
        </p:txBody>
      </p:sp>
    </p:spTree>
    <p:extLst>
      <p:ext uri="{BB962C8B-B14F-4D97-AF65-F5344CB8AC3E}">
        <p14:creationId xmlns:p14="http://schemas.microsoft.com/office/powerpoint/2010/main" val="268720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5059362"/>
          </a:xfrm>
        </p:spPr>
        <p:txBody>
          <a:bodyPr>
            <a:normAutofit fontScale="96875"/>
          </a:bodyPr>
          <a:lstStyle/>
          <a:p>
            <a:pPr algn="just"/>
            <a:r>
              <a:rPr lang="en-US" sz="2800" dirty="0">
                <a:latin typeface="Times New Roman" pitchFamily="18" charset="0"/>
                <a:cs typeface="Times New Roman" pitchFamily="18" charset="0"/>
              </a:rPr>
              <a:t>PTH circulates not only in the form of the full-length</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84–amino acid peptide but also as multiple fragments,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called </a:t>
            </a:r>
            <a:r>
              <a:rPr lang="en-US" sz="2800" dirty="0">
                <a:solidFill>
                  <a:srgbClr val="FFFF00"/>
                </a:solidFill>
                <a:latin typeface="Times New Roman" pitchFamily="18" charset="0"/>
                <a:cs typeface="Times New Roman" pitchFamily="18" charset="0"/>
              </a:rPr>
              <a:t>C-terminal fragments</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These C-terminal fragments arise mainly from metabolism by the liver but also from direct secretion.</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plasma </a:t>
            </a:r>
            <a:r>
              <a:rPr lang="en-US" sz="2800" dirty="0">
                <a:solidFill>
                  <a:srgbClr val="FFFF00"/>
                </a:solidFill>
                <a:latin typeface="Times New Roman" pitchFamily="18" charset="0"/>
                <a:cs typeface="Times New Roman" pitchFamily="18" charset="0"/>
              </a:rPr>
              <a:t>half-life</a:t>
            </a:r>
            <a:r>
              <a:rPr lang="en-US" sz="2800" dirty="0">
                <a:latin typeface="Times New Roman" pitchFamily="18" charset="0"/>
                <a:cs typeface="Times New Roman" pitchFamily="18" charset="0"/>
              </a:rPr>
              <a:t> of full-length PTH is very short (2 to 4 minutes), but the half-life of C-terminal fragment is</a:t>
            </a:r>
            <a:br>
              <a:rPr lang="en-US" sz="2800" dirty="0">
                <a:latin typeface="Times New Roman" pitchFamily="18" charset="0"/>
                <a:cs typeface="Times New Roman" pitchFamily="18" charset="0"/>
              </a:rPr>
            </a:br>
            <a:r>
              <a:rPr lang="en-US" sz="2800" dirty="0">
                <a:solidFill>
                  <a:srgbClr val="FFFF00"/>
                </a:solidFill>
                <a:latin typeface="Times New Roman" pitchFamily="18" charset="0"/>
                <a:cs typeface="Times New Roman" pitchFamily="18" charset="0"/>
              </a:rPr>
              <a:t>five to ten times longer </a:t>
            </a:r>
            <a:r>
              <a:rPr lang="en-US" sz="2800" dirty="0">
                <a:latin typeface="Times New Roman" pitchFamily="18" charset="0"/>
                <a:cs typeface="Times New Roman" pitchFamily="18" charset="0"/>
              </a:rPr>
              <a:t>with normal kidney function and even longer in the presence of kidney disease.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4648200"/>
          </a:xfrm>
        </p:spPr>
        <p:txBody>
          <a:bodyPr>
            <a:normAutofit fontScale="96875" lnSpcReduction="10000"/>
          </a:bodyPr>
          <a:lstStyle/>
          <a:p>
            <a:pPr algn="just"/>
            <a:endParaRPr lang="en-US" b="1"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The ratio of C-terminal fragments to full-length PTH: </a:t>
            </a:r>
          </a:p>
          <a:p>
            <a:pPr algn="just"/>
            <a:r>
              <a:rPr lang="en-US" i="1" dirty="0">
                <a:latin typeface="Times New Roman" pitchFamily="18" charset="0"/>
                <a:cs typeface="Times New Roman" pitchFamily="18" charset="0"/>
              </a:rPr>
              <a:t>Higher in kidney disease</a:t>
            </a:r>
          </a:p>
          <a:p>
            <a:pPr algn="just"/>
            <a:r>
              <a:rPr lang="en-US" i="1" dirty="0">
                <a:latin typeface="Times New Roman" pitchFamily="18" charset="0"/>
                <a:cs typeface="Times New Roman" pitchFamily="18" charset="0"/>
              </a:rPr>
              <a:t>Decreases in response to hypocalcemia</a:t>
            </a:r>
          </a:p>
          <a:p>
            <a:pPr algn="just"/>
            <a:endParaRPr lang="en-US" i="1"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In hypercalcemia adaptation of the parathyroid gland leads to a larger decline in the secretion of full-length PTH compared with PTH fragments.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endParaRPr lang="en-US" sz="3600" dirty="0"/>
          </a:p>
        </p:txBody>
      </p:sp>
      <p:sp>
        <p:nvSpPr>
          <p:cNvPr id="1048598" name="Content Placeholder 2"/>
          <p:cNvSpPr>
            <a:spLocks noGrp="1"/>
          </p:cNvSpPr>
          <p:nvPr>
            <p:ph idx="1"/>
          </p:nvPr>
        </p:nvSpPr>
        <p:spPr>
          <a:xfrm>
            <a:off x="457200" y="1524000"/>
            <a:ext cx="8229600" cy="4648200"/>
          </a:xfrm>
        </p:spPr>
        <p:txBody>
          <a:bodyPr>
            <a:normAutofit fontScale="89375" lnSpcReduction="10000"/>
          </a:bodyPr>
          <a:lstStyle/>
          <a:p>
            <a:pPr algn="just"/>
            <a:endParaRPr lang="en-US" b="1"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algn="just">
              <a:buFont typeface="Wingdings" panose="05000000000000000000" pitchFamily="2" charset="2"/>
              <a:buChar char="Ø"/>
            </a:pPr>
            <a:endParaRPr lang="en-US" i="1" dirty="0">
              <a:latin typeface="Times New Roman" pitchFamily="18" charset="0"/>
              <a:cs typeface="Times New Roman" pitchFamily="18" charset="0"/>
            </a:endParaRPr>
          </a:p>
          <a:p>
            <a:pPr marL="0" indent="0" algn="just">
              <a:buNone/>
            </a:pPr>
            <a:endParaRPr lang="en-US" i="1" dirty="0">
              <a:latin typeface="Times New Roman" pitchFamily="18" charset="0"/>
              <a:cs typeface="Times New Roman" pitchFamily="18" charset="0"/>
            </a:endParaRPr>
          </a:p>
          <a:p>
            <a:pPr algn="just"/>
            <a:r>
              <a:rPr lang="en-US" sz="2100" dirty="0">
                <a:latin typeface="Times New Roman" pitchFamily="18" charset="0"/>
                <a:cs typeface="Times New Roman" pitchFamily="18" charset="0"/>
              </a:rPr>
              <a:t>whole PTH, cyclase-activating (CA) PTH, bio intact PTH</a:t>
            </a:r>
          </a:p>
          <a:p>
            <a:pPr algn="just"/>
            <a:r>
              <a:rPr lang="en-US" sz="2100" dirty="0">
                <a:latin typeface="Times New Roman" pitchFamily="18" charset="0"/>
                <a:cs typeface="Times New Roman" pitchFamily="18" charset="0"/>
              </a:rPr>
              <a:t>Total (T) PTH, is a second-generation PTH assay from the same company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16</a:t>
            </a:fld>
            <a:endParaRPr lang="en-US"/>
          </a:p>
        </p:txBody>
      </p:sp>
      <p:sp>
        <p:nvSpPr>
          <p:cNvPr id="6" name="Rectangle 5">
            <a:extLst>
              <a:ext uri="{FF2B5EF4-FFF2-40B4-BE49-F238E27FC236}">
                <a16:creationId xmlns:a16="http://schemas.microsoft.com/office/drawing/2014/main" id="{61FAC485-6541-47F0-9ABE-B9F452A2C976}"/>
              </a:ext>
            </a:extLst>
          </p:cNvPr>
          <p:cNvSpPr/>
          <p:nvPr/>
        </p:nvSpPr>
        <p:spPr>
          <a:xfrm>
            <a:off x="800100" y="6019800"/>
            <a:ext cx="7543800" cy="830997"/>
          </a:xfrm>
          <a:prstGeom prst="rect">
            <a:avLst/>
          </a:prstGeom>
        </p:spPr>
        <p:txBody>
          <a:bodyPr wrap="square">
            <a:spAutoFit/>
          </a:bodyPr>
          <a:lstStyle/>
          <a:p>
            <a:pPr algn="just"/>
            <a:r>
              <a:rPr lang="en-US" sz="1600" dirty="0">
                <a:solidFill>
                  <a:srgbClr val="FFC000"/>
                </a:solidFill>
              </a:rPr>
              <a:t>(2006) </a:t>
            </a:r>
            <a:r>
              <a:rPr lang="en-US" sz="1600" dirty="0" err="1">
                <a:solidFill>
                  <a:srgbClr val="FFC000"/>
                </a:solidFill>
              </a:rPr>
              <a:t>D’Amour</a:t>
            </a:r>
            <a:r>
              <a:rPr lang="en-US" sz="1600" dirty="0">
                <a:solidFill>
                  <a:srgbClr val="FFC000"/>
                </a:solidFill>
              </a:rPr>
              <a:t> P, et al. Acute regulation of circulating parathyroid hormone (PTH) molecular forms by calcium: utility of PTH fragments/PTH(1-84) ratios derived from three generations of PTH assays. J Clin Endocrinol </a:t>
            </a:r>
            <a:r>
              <a:rPr lang="en-US" sz="1600" dirty="0" err="1">
                <a:solidFill>
                  <a:srgbClr val="FFC000"/>
                </a:solidFill>
              </a:rPr>
              <a:t>Metab</a:t>
            </a:r>
            <a:r>
              <a:rPr lang="en-US" sz="1600" dirty="0">
                <a:solidFill>
                  <a:srgbClr val="FFC000"/>
                </a:solidFill>
              </a:rPr>
              <a:t>. 2006; 91(1):283–289 </a:t>
            </a:r>
          </a:p>
        </p:txBody>
      </p:sp>
      <p:pic>
        <p:nvPicPr>
          <p:cNvPr id="3" name="Picture 2">
            <a:extLst>
              <a:ext uri="{FF2B5EF4-FFF2-40B4-BE49-F238E27FC236}">
                <a16:creationId xmlns:a16="http://schemas.microsoft.com/office/drawing/2014/main" id="{BF349F39-B33F-4781-98CB-9187C7B63588}"/>
              </a:ext>
            </a:extLst>
          </p:cNvPr>
          <p:cNvPicPr>
            <a:picLocks noChangeAspect="1"/>
          </p:cNvPicPr>
          <p:nvPr/>
        </p:nvPicPr>
        <p:blipFill>
          <a:blip r:embed="rId2"/>
          <a:stretch>
            <a:fillRect/>
          </a:stretch>
        </p:blipFill>
        <p:spPr>
          <a:xfrm>
            <a:off x="2190750" y="296912"/>
            <a:ext cx="4762500" cy="5151120"/>
          </a:xfrm>
          <a:prstGeom prst="rect">
            <a:avLst/>
          </a:prstGeom>
        </p:spPr>
      </p:pic>
    </p:spTree>
    <p:extLst>
      <p:ext uri="{BB962C8B-B14F-4D97-AF65-F5344CB8AC3E}">
        <p14:creationId xmlns:p14="http://schemas.microsoft.com/office/powerpoint/2010/main" val="39005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endParaRPr lang="en-US" b="1"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The exact lengths of the different fragments of PTH have been identified by </a:t>
            </a:r>
            <a:r>
              <a:rPr lang="en-US" dirty="0">
                <a:solidFill>
                  <a:srgbClr val="FFFF00"/>
                </a:solidFill>
                <a:latin typeface="Times New Roman" pitchFamily="18" charset="0"/>
                <a:cs typeface="Times New Roman" pitchFamily="18" charset="0"/>
              </a:rPr>
              <a:t>mass spectrometry analysis.</a:t>
            </a:r>
          </a:p>
          <a:p>
            <a:pPr algn="just">
              <a:buFont typeface="Wingdings" panose="05000000000000000000" pitchFamily="2" charset="2"/>
              <a:buChar char="Ø"/>
            </a:pPr>
            <a:endParaRPr lang="en-US" sz="1200"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Other C-terminal fragments were identified by </a:t>
            </a:r>
            <a:r>
              <a:rPr lang="en-US" dirty="0">
                <a:solidFill>
                  <a:srgbClr val="FFFF00"/>
                </a:solidFill>
                <a:latin typeface="Times New Roman" pitchFamily="18" charset="0"/>
                <a:cs typeface="Times New Roman" pitchFamily="18" charset="0"/>
              </a:rPr>
              <a:t>HPLC analysis </a:t>
            </a:r>
            <a:r>
              <a:rPr lang="en-US" dirty="0">
                <a:latin typeface="Times New Roman" pitchFamily="18" charset="0"/>
                <a:cs typeface="Times New Roman" pitchFamily="18" charset="0"/>
              </a:rPr>
              <a:t>and subsequent radioactive protein sequencing.</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17</a:t>
            </a:fld>
            <a:endParaRPr lang="en-US"/>
          </a:p>
        </p:txBody>
      </p:sp>
    </p:spTree>
    <p:extLst>
      <p:ext uri="{BB962C8B-B14F-4D97-AF65-F5344CB8AC3E}">
        <p14:creationId xmlns:p14="http://schemas.microsoft.com/office/powerpoint/2010/main" val="155882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r>
              <a:rPr lang="en-US" dirty="0">
                <a:latin typeface="Times New Roman" pitchFamily="18" charset="0"/>
                <a:cs typeface="Times New Roman" pitchFamily="18" charset="0"/>
              </a:rPr>
              <a:t>The PTH fragments </a:t>
            </a:r>
            <a:r>
              <a:rPr lang="en-US" dirty="0">
                <a:solidFill>
                  <a:srgbClr val="FFFF00"/>
                </a:solidFill>
                <a:latin typeface="Times New Roman" pitchFamily="18" charset="0"/>
                <a:cs typeface="Times New Roman" pitchFamily="18" charset="0"/>
              </a:rPr>
              <a:t>do not activate </a:t>
            </a:r>
            <a:r>
              <a:rPr lang="en-US" dirty="0">
                <a:latin typeface="Times New Roman" pitchFamily="18" charset="0"/>
                <a:cs typeface="Times New Roman" pitchFamily="18" charset="0"/>
              </a:rPr>
              <a:t>the PTH1R receptor; however, there is some evidence that these fragments have some biological activity through binding a distinct class of receptor.</a:t>
            </a:r>
          </a:p>
          <a:p>
            <a:pPr algn="just"/>
            <a:endParaRPr lang="en-US" sz="1200" b="1"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In contrast to the PTH1R receptor, which has been well characterized, receptors for PTH fragments have not yet been cloned.</a:t>
            </a:r>
          </a:p>
          <a:p>
            <a:pPr algn="just">
              <a:buFont typeface="Wingdings" panose="05000000000000000000" pitchFamily="2" charset="2"/>
              <a:buChar char="Ø"/>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18</a:t>
            </a:fld>
            <a:endParaRPr lang="en-US"/>
          </a:p>
        </p:txBody>
      </p:sp>
    </p:spTree>
    <p:extLst>
      <p:ext uri="{BB962C8B-B14F-4D97-AF65-F5344CB8AC3E}">
        <p14:creationId xmlns:p14="http://schemas.microsoft.com/office/powerpoint/2010/main" val="324859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4648200"/>
          </a:xfrm>
        </p:spPr>
        <p:txBody>
          <a:bodyPr>
            <a:normAutofit fontScale="89375" lnSpcReduction="20000"/>
          </a:bodyPr>
          <a:lstStyle/>
          <a:p>
            <a:pPr algn="just">
              <a:buFont typeface="Wingdings" panose="05000000000000000000" pitchFamily="2" charset="2"/>
              <a:buChar char="Ø"/>
            </a:pPr>
            <a:r>
              <a:rPr lang="en-US" dirty="0">
                <a:latin typeface="Times New Roman" pitchFamily="18" charset="0"/>
                <a:cs typeface="Times New Roman" pitchFamily="18" charset="0"/>
              </a:rPr>
              <a:t>Every protein can undergo posttranslational modifications. </a:t>
            </a:r>
          </a:p>
          <a:p>
            <a:pPr algn="just">
              <a:buFont typeface="Wingdings" panose="05000000000000000000" pitchFamily="2" charset="2"/>
              <a:buChar char="Ø"/>
            </a:pPr>
            <a:r>
              <a:rPr lang="en-US" dirty="0">
                <a:latin typeface="Times New Roman" pitchFamily="18" charset="0"/>
                <a:cs typeface="Times New Roman" pitchFamily="18" charset="0"/>
              </a:rPr>
              <a:t>For PTH it has been shown that it can be </a:t>
            </a:r>
            <a:r>
              <a:rPr lang="en-US" dirty="0">
                <a:solidFill>
                  <a:srgbClr val="FFFF00"/>
                </a:solidFill>
                <a:latin typeface="Times New Roman" pitchFamily="18" charset="0"/>
                <a:cs typeface="Times New Roman" pitchFamily="18" charset="0"/>
              </a:rPr>
              <a:t>phosphorylated</a:t>
            </a:r>
            <a:r>
              <a:rPr lang="en-US" dirty="0">
                <a:latin typeface="Times New Roman" pitchFamily="18" charset="0"/>
                <a:cs typeface="Times New Roman" pitchFamily="18" charset="0"/>
              </a:rPr>
              <a:t> and </a:t>
            </a:r>
            <a:r>
              <a:rPr lang="en-US" dirty="0">
                <a:solidFill>
                  <a:srgbClr val="FFFF00"/>
                </a:solidFill>
                <a:latin typeface="Times New Roman" pitchFamily="18" charset="0"/>
                <a:cs typeface="Times New Roman" pitchFamily="18" charset="0"/>
              </a:rPr>
              <a:t>oxidized</a:t>
            </a:r>
            <a:r>
              <a:rPr lang="en-US" dirty="0">
                <a:latin typeface="Times New Roman" pitchFamily="18" charset="0"/>
                <a:cs typeface="Times New Roman" pitchFamily="18" charset="0"/>
              </a:rPr>
              <a:t>. </a:t>
            </a:r>
          </a:p>
          <a:p>
            <a:pPr marL="514350" indent="-514350" algn="just">
              <a:buFont typeface="+mj-lt"/>
              <a:buAutoNum type="arabicParenR"/>
            </a:pPr>
            <a:r>
              <a:rPr lang="en-US" dirty="0">
                <a:solidFill>
                  <a:srgbClr val="FFFF00"/>
                </a:solidFill>
                <a:latin typeface="Times New Roman" pitchFamily="18" charset="0"/>
                <a:cs typeface="Times New Roman" pitchFamily="18" charset="0"/>
              </a:rPr>
              <a:t>Phosphorylation</a:t>
            </a:r>
            <a:r>
              <a:rPr lang="en-US" dirty="0">
                <a:latin typeface="Times New Roman" pitchFamily="18" charset="0"/>
                <a:cs typeface="Times New Roman" pitchFamily="18" charset="0"/>
              </a:rPr>
              <a:t> of several </a:t>
            </a:r>
            <a:r>
              <a:rPr lang="en-US" dirty="0">
                <a:solidFill>
                  <a:srgbClr val="FFFF00"/>
                </a:solidFill>
                <a:latin typeface="Times New Roman" pitchFamily="18" charset="0"/>
                <a:cs typeface="Times New Roman" pitchFamily="18" charset="0"/>
              </a:rPr>
              <a:t>serine</a:t>
            </a:r>
            <a:r>
              <a:rPr lang="en-US" dirty="0">
                <a:latin typeface="Times New Roman" pitchFamily="18" charset="0"/>
                <a:cs typeface="Times New Roman" pitchFamily="18" charset="0"/>
              </a:rPr>
              <a:t> residues results in phosphorylated PTH that is unable to activate the PTH receptor in vitro. </a:t>
            </a:r>
          </a:p>
          <a:p>
            <a:pPr marL="514350" indent="-514350" algn="just">
              <a:buFont typeface="+mj-lt"/>
              <a:buAutoNum type="arabicParenR"/>
            </a:pPr>
            <a:r>
              <a:rPr lang="en-US" dirty="0">
                <a:solidFill>
                  <a:srgbClr val="FFFF00"/>
                </a:solidFill>
                <a:latin typeface="Times New Roman" pitchFamily="18" charset="0"/>
                <a:cs typeface="Times New Roman" pitchFamily="18" charset="0"/>
              </a:rPr>
              <a:t>Oxidation</a:t>
            </a:r>
            <a:r>
              <a:rPr lang="en-US" dirty="0">
                <a:latin typeface="Times New Roman" pitchFamily="18" charset="0"/>
                <a:cs typeface="Times New Roman" pitchFamily="18" charset="0"/>
              </a:rPr>
              <a:t> of PTH occurs in </a:t>
            </a:r>
            <a:r>
              <a:rPr lang="en-US" dirty="0">
                <a:solidFill>
                  <a:srgbClr val="FFFF00"/>
                </a:solidFill>
                <a:latin typeface="Times New Roman" pitchFamily="18" charset="0"/>
                <a:cs typeface="Times New Roman" pitchFamily="18" charset="0"/>
              </a:rPr>
              <a:t>methionine</a:t>
            </a:r>
            <a:r>
              <a:rPr lang="en-US" dirty="0">
                <a:latin typeface="Times New Roman" pitchFamily="18" charset="0"/>
                <a:cs typeface="Times New Roman" pitchFamily="18" charset="0"/>
              </a:rPr>
              <a:t> at positions 8 and 18 and is particularly found in patients with kidney disease, Because of the altered structure, this oxidized PTH cannot activate the PTH receptor.  </a:t>
            </a:r>
          </a:p>
          <a:p>
            <a:pPr algn="just">
              <a:buFont typeface="Wingdings" panose="05000000000000000000" pitchFamily="2" charset="2"/>
              <a:buChar char="Ø"/>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19</a:t>
            </a:fld>
            <a:endParaRPr lang="en-US"/>
          </a:p>
        </p:txBody>
      </p:sp>
    </p:spTree>
    <p:extLst>
      <p:ext uri="{BB962C8B-B14F-4D97-AF65-F5344CB8AC3E}">
        <p14:creationId xmlns:p14="http://schemas.microsoft.com/office/powerpoint/2010/main" val="24563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893A-B318-43F7-8354-137C6AB9445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832C4A6-D1DE-45A9-92D3-E27054BA7F5D}"/>
              </a:ext>
            </a:extLst>
          </p:cNvPr>
          <p:cNvSpPr>
            <a:spLocks noGrp="1"/>
          </p:cNvSpPr>
          <p:nvPr>
            <p:ph type="sldNum" sz="quarter" idx="12"/>
          </p:nvPr>
        </p:nvSpPr>
        <p:spPr/>
        <p:txBody>
          <a:bodyPr/>
          <a:lstStyle/>
          <a:p>
            <a:fld id="{1A6E4302-6D73-4081-AF7E-E29A1A119CC3}" type="slidenum">
              <a:rPr lang="en-US" smtClean="0"/>
              <a:pPr/>
              <a:t>2</a:t>
            </a:fld>
            <a:endParaRPr lang="en-US"/>
          </a:p>
        </p:txBody>
      </p:sp>
      <p:pic>
        <p:nvPicPr>
          <p:cNvPr id="7" name="Picture 6">
            <a:extLst>
              <a:ext uri="{FF2B5EF4-FFF2-40B4-BE49-F238E27FC236}">
                <a16:creationId xmlns:a16="http://schemas.microsoft.com/office/drawing/2014/main" id="{E0B44B85-A83C-4B68-A0E9-B91F94E84133}"/>
              </a:ext>
            </a:extLst>
          </p:cNvPr>
          <p:cNvPicPr>
            <a:picLocks noChangeAspect="1"/>
          </p:cNvPicPr>
          <p:nvPr/>
        </p:nvPicPr>
        <p:blipFill>
          <a:blip r:embed="rId2"/>
          <a:stretch>
            <a:fillRect/>
          </a:stretch>
        </p:blipFill>
        <p:spPr>
          <a:xfrm>
            <a:off x="0" y="1524000"/>
            <a:ext cx="9144000" cy="3059860"/>
          </a:xfrm>
          <a:prstGeom prst="rect">
            <a:avLst/>
          </a:prstGeom>
        </p:spPr>
      </p:pic>
      <p:sp>
        <p:nvSpPr>
          <p:cNvPr id="5" name="Rectangle 4">
            <a:extLst>
              <a:ext uri="{FF2B5EF4-FFF2-40B4-BE49-F238E27FC236}">
                <a16:creationId xmlns:a16="http://schemas.microsoft.com/office/drawing/2014/main" id="{0F6D19CD-D02F-4EA5-B5FE-CD1F622D6247}"/>
              </a:ext>
            </a:extLst>
          </p:cNvPr>
          <p:cNvSpPr/>
          <p:nvPr/>
        </p:nvSpPr>
        <p:spPr>
          <a:xfrm>
            <a:off x="800100" y="5105400"/>
            <a:ext cx="7543800" cy="1077218"/>
          </a:xfrm>
          <a:prstGeom prst="rect">
            <a:avLst/>
          </a:prstGeom>
        </p:spPr>
        <p:txBody>
          <a:bodyPr wrap="square">
            <a:spAutoFit/>
          </a:bodyPr>
          <a:lstStyle/>
          <a:p>
            <a:pPr algn="just"/>
            <a:r>
              <a:rPr lang="en-US" sz="1600" dirty="0">
                <a:solidFill>
                  <a:srgbClr val="FFC000"/>
                </a:solidFill>
              </a:rPr>
              <a:t>(2019) Smit MA, van </a:t>
            </a:r>
            <a:r>
              <a:rPr lang="en-US" sz="1600" dirty="0" err="1">
                <a:solidFill>
                  <a:srgbClr val="FFC000"/>
                </a:solidFill>
              </a:rPr>
              <a:t>Kinschot</a:t>
            </a:r>
            <a:r>
              <a:rPr lang="en-US" sz="1600" dirty="0">
                <a:solidFill>
                  <a:srgbClr val="FFC000"/>
                </a:solidFill>
              </a:rPr>
              <a:t> CMJ, van der Linden J, van Noord C, Kos S. Clinical Guidelines and PTH Measurement: Does Assay Generation Matter? </a:t>
            </a:r>
            <a:r>
              <a:rPr lang="en-US" sz="1600" dirty="0" err="1">
                <a:solidFill>
                  <a:srgbClr val="FFC000"/>
                </a:solidFill>
              </a:rPr>
              <a:t>Endocr</a:t>
            </a:r>
            <a:r>
              <a:rPr lang="en-US" sz="1600" dirty="0">
                <a:solidFill>
                  <a:srgbClr val="FFC000"/>
                </a:solidFill>
              </a:rPr>
              <a:t> Rev. 2019 Dec 1;40(6):1468-1480. </a:t>
            </a:r>
            <a:r>
              <a:rPr lang="en-US" sz="1600" dirty="0" err="1">
                <a:solidFill>
                  <a:srgbClr val="FFC000"/>
                </a:solidFill>
              </a:rPr>
              <a:t>doi</a:t>
            </a:r>
            <a:r>
              <a:rPr lang="en-US" sz="1600" dirty="0">
                <a:solidFill>
                  <a:srgbClr val="FFC000"/>
                </a:solidFill>
              </a:rPr>
              <a:t>: 10.1210/er.2018-00220. Erratum in: </a:t>
            </a:r>
            <a:r>
              <a:rPr lang="en-US" sz="1600" dirty="0" err="1">
                <a:solidFill>
                  <a:srgbClr val="FFC000"/>
                </a:solidFill>
              </a:rPr>
              <a:t>Endocr</a:t>
            </a:r>
            <a:r>
              <a:rPr lang="en-US" sz="1600" dirty="0">
                <a:solidFill>
                  <a:srgbClr val="FFC000"/>
                </a:solidFill>
              </a:rPr>
              <a:t> Rev. 2020 Dec 1;41(6): PMID: 31081903.</a:t>
            </a:r>
          </a:p>
        </p:txBody>
      </p:sp>
    </p:spTree>
    <p:extLst>
      <p:ext uri="{BB962C8B-B14F-4D97-AF65-F5344CB8AC3E}">
        <p14:creationId xmlns:p14="http://schemas.microsoft.com/office/powerpoint/2010/main" val="35928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PTH fragments and post translationally</a:t>
            </a:r>
            <a:r>
              <a:rPr lang="fa-IR" sz="3600" dirty="0"/>
              <a:t> </a:t>
            </a:r>
            <a:r>
              <a:rPr lang="en-US" sz="3600" dirty="0"/>
              <a:t>modified forms</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marL="514350" indent="-514350" algn="just">
              <a:buFont typeface="+mj-lt"/>
              <a:buAutoNum type="arabicParenR" startAt="3"/>
            </a:pPr>
            <a:r>
              <a:rPr lang="en-US" dirty="0">
                <a:latin typeface="Times New Roman" pitchFamily="18" charset="0"/>
                <a:cs typeface="Times New Roman" pitchFamily="18" charset="0"/>
              </a:rPr>
              <a:t>In parathyroid carcinoma a posttranslational modified form of PTH is overproduced; is referred as </a:t>
            </a:r>
            <a:r>
              <a:rPr lang="en-US" dirty="0">
                <a:solidFill>
                  <a:srgbClr val="FFFF00"/>
                </a:solidFill>
                <a:latin typeface="Times New Roman" pitchFamily="18" charset="0"/>
                <a:cs typeface="Times New Roman" pitchFamily="18" charset="0"/>
              </a:rPr>
              <a:t>amino-PTH</a:t>
            </a:r>
            <a:r>
              <a:rPr lang="en-US" dirty="0">
                <a:latin typeface="Times New Roman" pitchFamily="18" charset="0"/>
                <a:cs typeface="Times New Roman" pitchFamily="18" charset="0"/>
              </a:rPr>
              <a:t> and modified in the amino acid region </a:t>
            </a:r>
            <a:r>
              <a:rPr lang="en-US" dirty="0">
                <a:solidFill>
                  <a:srgbClr val="FFFF00"/>
                </a:solidFill>
                <a:latin typeface="Times New Roman" pitchFamily="18" charset="0"/>
                <a:cs typeface="Times New Roman" pitchFamily="18" charset="0"/>
              </a:rPr>
              <a:t>12–18</a:t>
            </a:r>
            <a:r>
              <a:rPr lang="en-US" dirty="0">
                <a:latin typeface="Times New Roman" pitchFamily="18" charset="0"/>
                <a:cs typeface="Times New Roman" pitchFamily="18" charset="0"/>
              </a:rPr>
              <a:t>. </a:t>
            </a:r>
          </a:p>
          <a:p>
            <a:pPr algn="just">
              <a:buFont typeface="Wingdings" panose="05000000000000000000" pitchFamily="2" charset="2"/>
              <a:buChar char="Ø"/>
            </a:pPr>
            <a:r>
              <a:rPr lang="en-US" dirty="0">
                <a:latin typeface="Times New Roman" pitchFamily="18" charset="0"/>
                <a:cs typeface="Times New Roman" pitchFamily="18" charset="0"/>
              </a:rPr>
              <a:t>However, this modified form is not specific for parathyroid carcinoma because it has been identified in healthy people as well as in patients with primary hyperparathyroidism (PHPT) and in patients with kidney disease.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20</a:t>
            </a:fld>
            <a:endParaRPr lang="en-US"/>
          </a:p>
        </p:txBody>
      </p:sp>
    </p:spTree>
    <p:extLst>
      <p:ext uri="{BB962C8B-B14F-4D97-AF65-F5344CB8AC3E}">
        <p14:creationId xmlns:p14="http://schemas.microsoft.com/office/powerpoint/2010/main" val="158146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fld id="{1A6E4302-6D73-4081-AF7E-E29A1A119CC3}" type="slidenum">
              <a:rPr lang="en-US" smtClean="0"/>
              <a:pPr/>
              <a:t>21</a:t>
            </a:fld>
            <a:endParaRPr lang="en-US"/>
          </a:p>
        </p:txBody>
      </p:sp>
      <p:sp>
        <p:nvSpPr>
          <p:cNvPr id="3" name="Content Placeholder 2">
            <a:extLst>
              <a:ext uri="{FF2B5EF4-FFF2-40B4-BE49-F238E27FC236}">
                <a16:creationId xmlns:a16="http://schemas.microsoft.com/office/drawing/2014/main" id="{2A2C15C0-B05B-4589-8AE4-E6639092E353}"/>
              </a:ext>
            </a:extLst>
          </p:cNvPr>
          <p:cNvSpPr>
            <a:spLocks noGrp="1"/>
          </p:cNvSpPr>
          <p:nvPr>
            <p:ph idx="1"/>
          </p:nvPr>
        </p:nvSpPr>
        <p:spPr>
          <a:xfrm>
            <a:off x="6934200" y="1600200"/>
            <a:ext cx="2133600" cy="4525963"/>
          </a:xfrm>
        </p:spPr>
        <p:txBody>
          <a:bodyPr>
            <a:normAutofit/>
          </a:bodyPr>
          <a:lstStyle/>
          <a:p>
            <a:pPr marL="0" indent="0">
              <a:buNone/>
            </a:pPr>
            <a:r>
              <a:rPr lang="en-US" sz="1800" b="0" i="0" dirty="0">
                <a:effectLst/>
                <a:latin typeface="Times New Roman" panose="02020603050405020304" pitchFamily="18" charset="0"/>
                <a:cs typeface="Times New Roman" panose="02020603050405020304" pitchFamily="18" charset="0"/>
              </a:rPr>
              <a:t>The different</a:t>
            </a:r>
            <a:br>
              <a:rPr lang="en-US" sz="1800" b="0" i="0" dirty="0">
                <a:effectLst/>
                <a:latin typeface="Times New Roman" panose="02020603050405020304" pitchFamily="18" charset="0"/>
                <a:cs typeface="Times New Roman" panose="02020603050405020304" pitchFamily="18" charset="0"/>
              </a:rPr>
            </a:br>
            <a:r>
              <a:rPr lang="en-US" sz="1800" b="0" i="0" dirty="0">
                <a:effectLst/>
                <a:latin typeface="Times New Roman" panose="02020603050405020304" pitchFamily="18" charset="0"/>
                <a:cs typeface="Times New Roman" panose="02020603050405020304" pitchFamily="18" charset="0"/>
              </a:rPr>
              <a:t>forms of PTH. </a:t>
            </a:r>
          </a:p>
          <a:p>
            <a:pPr marL="0" indent="0">
              <a:buNone/>
            </a:pPr>
            <a:endParaRPr lang="en-US" sz="1800" b="0" i="0" dirty="0">
              <a:effectLst/>
              <a:latin typeface="Times New Roman" panose="02020603050405020304" pitchFamily="18" charset="0"/>
              <a:cs typeface="Times New Roman" panose="02020603050405020304" pitchFamily="18" charset="0"/>
            </a:endParaRPr>
          </a:p>
          <a:p>
            <a:pPr marL="0" indent="0">
              <a:buNone/>
            </a:pPr>
            <a:r>
              <a:rPr lang="en-US" sz="1800" b="0" i="0" dirty="0">
                <a:effectLst/>
                <a:latin typeface="Times New Roman" panose="02020603050405020304" pitchFamily="18" charset="0"/>
                <a:cs typeface="Times New Roman" panose="02020603050405020304" pitchFamily="18" charset="0"/>
              </a:rPr>
              <a:t>Numbers indicate affected amino</a:t>
            </a:r>
            <a:r>
              <a:rPr lang="en-US" sz="1800" dirty="0">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acids. </a:t>
            </a:r>
          </a:p>
          <a:p>
            <a:pPr marL="0" indent="0">
              <a:buNone/>
            </a:pPr>
            <a:endParaRPr lang="en-US" sz="1800" b="0" i="0" dirty="0">
              <a:effectLst/>
              <a:latin typeface="Times New Roman" panose="02020603050405020304" pitchFamily="18" charset="0"/>
              <a:cs typeface="Times New Roman" panose="02020603050405020304" pitchFamily="18" charset="0"/>
            </a:endParaRPr>
          </a:p>
          <a:p>
            <a:pPr marL="0" indent="0">
              <a:buNone/>
            </a:pPr>
            <a:r>
              <a:rPr lang="en-US" sz="1800" b="0" i="0" dirty="0">
                <a:effectLst/>
                <a:latin typeface="Times New Roman" panose="02020603050405020304" pitchFamily="18" charset="0"/>
                <a:cs typeface="Times New Roman" panose="02020603050405020304" pitchFamily="18" charset="0"/>
              </a:rPr>
              <a:t>Detected after</a:t>
            </a:r>
          </a:p>
          <a:p>
            <a:pPr marL="0" indent="0">
              <a:buNone/>
            </a:pPr>
            <a:r>
              <a:rPr lang="en-US" sz="1800" b="0" i="0" dirty="0">
                <a:effectLst/>
                <a:latin typeface="Times New Roman" panose="02020603050405020304" pitchFamily="18" charset="0"/>
                <a:cs typeface="Times New Roman" panose="02020603050405020304" pitchFamily="18" charset="0"/>
              </a:rPr>
              <a:t>SC injection or </a:t>
            </a:r>
          </a:p>
          <a:p>
            <a:pPr marL="0" indent="0">
              <a:buNone/>
            </a:pPr>
            <a:r>
              <a:rPr lang="en-US" sz="1800" b="0" i="0" dirty="0">
                <a:effectLst/>
                <a:latin typeface="Times New Roman" panose="02020603050405020304" pitchFamily="18" charset="0"/>
                <a:cs typeface="Times New Roman" panose="02020603050405020304" pitchFamily="18" charset="0"/>
              </a:rPr>
              <a:t>IV infusion of recombinant human PTH.</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9850B82-1ADA-410A-994A-969066DD11A5}"/>
              </a:ext>
            </a:extLst>
          </p:cNvPr>
          <p:cNvPicPr>
            <a:picLocks noChangeAspect="1"/>
          </p:cNvPicPr>
          <p:nvPr/>
        </p:nvPicPr>
        <p:blipFill>
          <a:blip r:embed="rId2"/>
          <a:stretch>
            <a:fillRect/>
          </a:stretch>
        </p:blipFill>
        <p:spPr>
          <a:xfrm>
            <a:off x="381000" y="0"/>
            <a:ext cx="6497053" cy="6858000"/>
          </a:xfrm>
          <a:prstGeom prst="rect">
            <a:avLst/>
          </a:prstGeom>
        </p:spPr>
      </p:pic>
    </p:spTree>
    <p:extLst>
      <p:ext uri="{BB962C8B-B14F-4D97-AF65-F5344CB8AC3E}">
        <p14:creationId xmlns:p14="http://schemas.microsoft.com/office/powerpoint/2010/main" val="31290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solidFill>
                  <a:srgbClr val="FFFF00"/>
                </a:solidFill>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Immunoassays </a:t>
            </a: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22</a:t>
            </a:fld>
            <a:endParaRPr lang="en-US"/>
          </a:p>
        </p:txBody>
      </p:sp>
    </p:spTree>
    <p:extLst>
      <p:ext uri="{BB962C8B-B14F-4D97-AF65-F5344CB8AC3E}">
        <p14:creationId xmlns:p14="http://schemas.microsoft.com/office/powerpoint/2010/main" val="65296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5059362"/>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Immunoassays </a:t>
            </a:r>
          </a:p>
          <a:p>
            <a:pPr marL="457200" indent="-457200" algn="just">
              <a:buFont typeface="+mj-lt"/>
              <a:buAutoNum type="arabicParenR"/>
            </a:pPr>
            <a:r>
              <a:rPr lang="en-US" sz="2400" dirty="0">
                <a:latin typeface="Times New Roman" pitchFamily="18" charset="0"/>
                <a:cs typeface="Times New Roman" pitchFamily="18" charset="0"/>
              </a:rPr>
              <a:t>First-generation PTH assays </a:t>
            </a:r>
          </a:p>
          <a:p>
            <a:pPr marL="457200" indent="-457200" algn="just">
              <a:buFont typeface="+mj-lt"/>
              <a:buAutoNum type="arabicParenR"/>
            </a:pPr>
            <a:r>
              <a:rPr lang="en-US" sz="2400" dirty="0">
                <a:latin typeface="Times New Roman" pitchFamily="18" charset="0"/>
                <a:cs typeface="Times New Roman" pitchFamily="18" charset="0"/>
              </a:rPr>
              <a:t>Second-generation PTH assays </a:t>
            </a:r>
          </a:p>
          <a:p>
            <a:pPr marL="457200" indent="-457200" algn="just">
              <a:buFont typeface="+mj-lt"/>
              <a:buAutoNum type="arabicParenR"/>
            </a:pPr>
            <a:r>
              <a:rPr lang="en-US" sz="2400" dirty="0">
                <a:latin typeface="Times New Roman" pitchFamily="18" charset="0"/>
                <a:cs typeface="Times New Roman" pitchFamily="18" charset="0"/>
              </a:rPr>
              <a:t>Third-generation PTH assays </a:t>
            </a:r>
          </a:p>
          <a:p>
            <a:pPr algn="just"/>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US" sz="2400" dirty="0">
                <a:latin typeface="Times New Roman" pitchFamily="18" charset="0"/>
                <a:cs typeface="Times New Roman" pitchFamily="18" charset="0"/>
              </a:rPr>
              <a:t>Liquid chromatography coupled with tandem mass spectrometry (LC-MS/MS)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23</a:t>
            </a:fld>
            <a:endParaRPr lang="en-US"/>
          </a:p>
        </p:txBody>
      </p:sp>
      <p:sp>
        <p:nvSpPr>
          <p:cNvPr id="7" name="Title 1">
            <a:extLst>
              <a:ext uri="{FF2B5EF4-FFF2-40B4-BE49-F238E27FC236}">
                <a16:creationId xmlns:a16="http://schemas.microsoft.com/office/drawing/2014/main" id="{B8F1DE49-B4CF-4829-9A21-8A9A6C96F54A}"/>
              </a:ext>
            </a:extLst>
          </p:cNvPr>
          <p:cNvSpPr>
            <a:spLocks noGrp="1"/>
          </p:cNvSpPr>
          <p:nvPr>
            <p:ph type="title"/>
          </p:nvPr>
        </p:nvSpPr>
        <p:spPr>
          <a:xfrm>
            <a:off x="457200" y="274638"/>
            <a:ext cx="8229600" cy="1143000"/>
          </a:xfrm>
        </p:spPr>
        <p:txBody>
          <a:bodyPr>
            <a:noAutofit/>
          </a:bodyPr>
          <a:lstStyle/>
          <a:p>
            <a:pPr algn="l"/>
            <a:r>
              <a:rPr lang="en-US" sz="3600" dirty="0"/>
              <a:t>Measurement of PTH: Current Assays</a:t>
            </a:r>
            <a:br>
              <a:rPr lang="en-US" sz="3600" dirty="0"/>
            </a:br>
            <a:r>
              <a:rPr lang="en-US" sz="3600" dirty="0"/>
              <a:t>and Pitfalls </a:t>
            </a:r>
          </a:p>
        </p:txBody>
      </p:sp>
    </p:spTree>
    <p:extLst>
      <p:ext uri="{BB962C8B-B14F-4D97-AF65-F5344CB8AC3E}">
        <p14:creationId xmlns:p14="http://schemas.microsoft.com/office/powerpoint/2010/main" val="257781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1048598" name="Content Placeholder 2"/>
          <p:cNvSpPr>
            <a:spLocks noGrp="1"/>
          </p:cNvSpPr>
          <p:nvPr>
            <p:ph idx="1"/>
          </p:nvPr>
        </p:nvSpPr>
        <p:spPr>
          <a:xfrm>
            <a:off x="262379" y="1396428"/>
            <a:ext cx="8229600" cy="4648200"/>
          </a:xfrm>
        </p:spPr>
        <p:txBody>
          <a:bodyPr>
            <a:normAutofit fontScale="96875"/>
          </a:bodyPr>
          <a:lstStyle/>
          <a:p>
            <a:pPr marL="571500" indent="-571500" algn="just">
              <a:buFont typeface="+mj-lt"/>
              <a:buAutoNum type="romanUcPeriod"/>
            </a:pPr>
            <a:r>
              <a:rPr lang="en-US" sz="2300" dirty="0">
                <a:latin typeface="Times New Roman" pitchFamily="18" charset="0"/>
                <a:cs typeface="Times New Roman" pitchFamily="18" charset="0"/>
              </a:rPr>
              <a:t>First-generation PTH assays: a </a:t>
            </a:r>
            <a:r>
              <a:rPr lang="en-US" sz="2300" dirty="0">
                <a:solidFill>
                  <a:srgbClr val="FFFF00"/>
                </a:solidFill>
                <a:latin typeface="Times New Roman" pitchFamily="18" charset="0"/>
                <a:cs typeface="Times New Roman" pitchFamily="18" charset="0"/>
              </a:rPr>
              <a:t>single polyclonal antibody</a:t>
            </a:r>
            <a:r>
              <a:rPr lang="en-US" sz="2300" dirty="0">
                <a:latin typeface="Times New Roman" pitchFamily="18" charset="0"/>
                <a:cs typeface="Times New Roman" pitchFamily="18" charset="0"/>
              </a:rPr>
              <a:t> directed against the C-terminal part.</a:t>
            </a:r>
          </a:p>
          <a:p>
            <a:pPr marL="571500" indent="-571500" algn="just">
              <a:buFont typeface="+mj-lt"/>
              <a:buAutoNum type="romanUcPeriod"/>
            </a:pPr>
            <a:r>
              <a:rPr lang="en-US" sz="2300" dirty="0">
                <a:latin typeface="Times New Roman" pitchFamily="18" charset="0"/>
                <a:cs typeface="Times New Roman" pitchFamily="18" charset="0"/>
              </a:rPr>
              <a:t>Second-generation assays are called </a:t>
            </a:r>
            <a:r>
              <a:rPr lang="en-US" sz="2300" b="1" dirty="0">
                <a:solidFill>
                  <a:srgbClr val="FFFF00"/>
                </a:solidFill>
                <a:latin typeface="Times New Roman" pitchFamily="18" charset="0"/>
                <a:cs typeface="Times New Roman" pitchFamily="18" charset="0"/>
              </a:rPr>
              <a:t>intact PTH </a:t>
            </a:r>
            <a:r>
              <a:rPr lang="en-US" sz="2300" dirty="0">
                <a:latin typeface="Times New Roman" pitchFamily="18" charset="0"/>
                <a:cs typeface="Times New Roman" pitchFamily="18" charset="0"/>
              </a:rPr>
              <a:t>: first-generation assays + Use of an extra antibody (</a:t>
            </a:r>
            <a:r>
              <a:rPr lang="en-US" sz="2300" dirty="0">
                <a:solidFill>
                  <a:srgbClr val="FFFF00"/>
                </a:solidFill>
                <a:latin typeface="Times New Roman" pitchFamily="18" charset="0"/>
                <a:cs typeface="Times New Roman" pitchFamily="18" charset="0"/>
              </a:rPr>
              <a:t>against the N-terminal*</a:t>
            </a:r>
            <a:r>
              <a:rPr lang="en-US" sz="2300" dirty="0"/>
              <a:t>)</a:t>
            </a:r>
            <a:r>
              <a:rPr lang="en-US" sz="2300" dirty="0">
                <a:latin typeface="Times New Roman" pitchFamily="18" charset="0"/>
                <a:cs typeface="Times New Roman" pitchFamily="18" charset="0"/>
              </a:rPr>
              <a:t> &gt;&gt; Sandwich immunoassay </a:t>
            </a:r>
          </a:p>
          <a:p>
            <a:pPr marL="571500" indent="-571500" algn="just">
              <a:buFont typeface="+mj-lt"/>
              <a:buAutoNum type="romanUcPeriod"/>
            </a:pPr>
            <a:endParaRPr lang="en-US" sz="2000" dirty="0">
              <a:latin typeface="Times New Roman" pitchFamily="18" charset="0"/>
              <a:cs typeface="Times New Roman" pitchFamily="18" charset="0"/>
            </a:endParaRPr>
          </a:p>
          <a:p>
            <a:pPr marL="571500" indent="-571500" algn="just">
              <a:buFont typeface="+mj-lt"/>
              <a:buAutoNum type="romanUcPeriod"/>
            </a:pPr>
            <a:endParaRPr lang="en-US" sz="2000" dirty="0">
              <a:latin typeface="Times New Roman" pitchFamily="18" charset="0"/>
              <a:cs typeface="Times New Roman" pitchFamily="18" charset="0"/>
            </a:endParaRPr>
          </a:p>
          <a:p>
            <a:pPr marL="514350" indent="-514350" algn="just">
              <a:buFont typeface="+mj-lt"/>
              <a:buAutoNum type="romanUcPeriod" startAt="2"/>
            </a:pPr>
            <a:endParaRPr lang="en-US" sz="2000" dirty="0">
              <a:solidFill>
                <a:srgbClr val="FFFF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24</a:t>
            </a:fld>
            <a:endParaRPr lang="en-US"/>
          </a:p>
        </p:txBody>
      </p:sp>
      <p:pic>
        <p:nvPicPr>
          <p:cNvPr id="6" name="Content Placeholder 2">
            <a:extLst>
              <a:ext uri="{FF2B5EF4-FFF2-40B4-BE49-F238E27FC236}">
                <a16:creationId xmlns:a16="http://schemas.microsoft.com/office/drawing/2014/main" id="{96CD9B12-940E-492B-83D1-84ADE311E054}"/>
              </a:ext>
            </a:extLst>
          </p:cNvPr>
          <p:cNvPicPr>
            <a:picLocks noChangeAspect="1"/>
          </p:cNvPicPr>
          <p:nvPr/>
        </p:nvPicPr>
        <p:blipFill rotWithShape="1">
          <a:blip r:embed="rId2">
            <a:extLst>
              <a:ext uri="{28A0092B-C50C-407E-A947-70E740481C1C}">
                <a14:useLocalDpi xmlns:a14="http://schemas.microsoft.com/office/drawing/2010/main" val="0"/>
              </a:ext>
            </a:extLst>
          </a:blip>
          <a:srcRect l="53764"/>
          <a:stretch/>
        </p:blipFill>
        <p:spPr>
          <a:xfrm>
            <a:off x="5638800" y="3003709"/>
            <a:ext cx="3181875" cy="3473291"/>
          </a:xfrm>
          <a:prstGeom prst="rect">
            <a:avLst/>
          </a:prstGeom>
        </p:spPr>
      </p:pic>
      <p:sp>
        <p:nvSpPr>
          <p:cNvPr id="7" name="TextBox 6">
            <a:extLst>
              <a:ext uri="{FF2B5EF4-FFF2-40B4-BE49-F238E27FC236}">
                <a16:creationId xmlns:a16="http://schemas.microsoft.com/office/drawing/2014/main" id="{87291E42-A430-46DF-B57B-7B1783BF400B}"/>
              </a:ext>
            </a:extLst>
          </p:cNvPr>
          <p:cNvSpPr txBox="1"/>
          <p:nvPr/>
        </p:nvSpPr>
        <p:spPr>
          <a:xfrm>
            <a:off x="575157" y="3264874"/>
            <a:ext cx="4750865" cy="3323987"/>
          </a:xfrm>
          <a:prstGeom prst="rect">
            <a:avLst/>
          </a:prstGeom>
          <a:noFill/>
        </p:spPr>
        <p:txBody>
          <a:bodyPr wrap="square">
            <a:spAutoFit/>
          </a:bodyPr>
          <a:lstStyle/>
          <a:p>
            <a:pPr marL="285750" indent="-285750" algn="just">
              <a:buFont typeface="Arial" panose="020B0604020202020204" pitchFamily="34" charset="0"/>
              <a:buChar char="•"/>
            </a:pPr>
            <a:r>
              <a:rPr lang="en-US" sz="2100" dirty="0">
                <a:latin typeface="Times New Roman" pitchFamily="18" charset="0"/>
                <a:cs typeface="Times New Roman" pitchFamily="18" charset="0"/>
              </a:rPr>
              <a:t>This way, the assay was supposed to measure only full-length PTH.</a:t>
            </a:r>
          </a:p>
          <a:p>
            <a:pPr marL="285750" indent="-285750" algn="just">
              <a:buFont typeface="Arial" panose="020B0604020202020204" pitchFamily="34" charset="0"/>
              <a:buChar char="•"/>
            </a:pPr>
            <a:r>
              <a:rPr lang="en-US" sz="2100" dirty="0">
                <a:latin typeface="Times New Roman" pitchFamily="18" charset="0"/>
                <a:cs typeface="Times New Roman" pitchFamily="18" charset="0"/>
              </a:rPr>
              <a:t>However, because the N-terminal antibody </a:t>
            </a:r>
            <a:r>
              <a:rPr lang="en-US" sz="2100" b="1" dirty="0">
                <a:solidFill>
                  <a:srgbClr val="FFFF00"/>
                </a:solidFill>
                <a:latin typeface="Times New Roman" pitchFamily="18" charset="0"/>
                <a:cs typeface="Times New Roman" pitchFamily="18" charset="0"/>
              </a:rPr>
              <a:t>is not directed </a:t>
            </a:r>
            <a:r>
              <a:rPr lang="en-US" sz="2100" dirty="0">
                <a:latin typeface="Times New Roman" pitchFamily="18" charset="0"/>
                <a:cs typeface="Times New Roman" pitchFamily="18" charset="0"/>
              </a:rPr>
              <a:t>at the </a:t>
            </a:r>
            <a:r>
              <a:rPr lang="en-US" sz="2100" dirty="0">
                <a:solidFill>
                  <a:srgbClr val="FFFF00"/>
                </a:solidFill>
                <a:latin typeface="Times New Roman" pitchFamily="18" charset="0"/>
                <a:cs typeface="Times New Roman" pitchFamily="18" charset="0"/>
              </a:rPr>
              <a:t>first four amino acids, </a:t>
            </a:r>
            <a:r>
              <a:rPr lang="en-US" sz="2100" dirty="0">
                <a:latin typeface="Times New Roman" pitchFamily="18" charset="0"/>
                <a:cs typeface="Times New Roman" pitchFamily="18" charset="0"/>
              </a:rPr>
              <a:t>this assay was discovered to measure also C-terminal fragments, mainly the PTH fragment 7-84.</a:t>
            </a:r>
          </a:p>
          <a:p>
            <a:pPr algn="just">
              <a:buFont typeface="Times New Roman" panose="02020603050405020304" pitchFamily="18" charset="0"/>
              <a:buChar char="⁎"/>
            </a:pPr>
            <a:r>
              <a:rPr lang="en-US" sz="2100" dirty="0">
                <a:latin typeface="Times New Roman" pitchFamily="18" charset="0"/>
                <a:cs typeface="Times New Roman" pitchFamily="18" charset="0"/>
              </a:rPr>
              <a:t>The antibody can be directed to the amino acids </a:t>
            </a:r>
            <a:r>
              <a:rPr lang="en-US" sz="2100" dirty="0">
                <a:solidFill>
                  <a:srgbClr val="FFFF00"/>
                </a:solidFill>
                <a:latin typeface="Times New Roman" pitchFamily="18" charset="0"/>
                <a:cs typeface="Times New Roman" pitchFamily="18" charset="0"/>
              </a:rPr>
              <a:t>12-24 </a:t>
            </a:r>
            <a:r>
              <a:rPr lang="en-US" sz="2100" dirty="0">
                <a:latin typeface="Times New Roman" pitchFamily="18" charset="0"/>
                <a:cs typeface="Times New Roman" pitchFamily="18" charset="0"/>
              </a:rPr>
              <a:t>or the amino acids </a:t>
            </a:r>
            <a:r>
              <a:rPr lang="en-US" sz="2100" dirty="0">
                <a:solidFill>
                  <a:srgbClr val="FFFF00"/>
                </a:solidFill>
                <a:latin typeface="Times New Roman" pitchFamily="18" charset="0"/>
                <a:cs typeface="Times New Roman" pitchFamily="18" charset="0"/>
              </a:rPr>
              <a:t>26-32</a:t>
            </a:r>
          </a:p>
        </p:txBody>
      </p:sp>
    </p:spTree>
    <p:extLst>
      <p:ext uri="{BB962C8B-B14F-4D97-AF65-F5344CB8AC3E}">
        <p14:creationId xmlns:p14="http://schemas.microsoft.com/office/powerpoint/2010/main" val="93824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458200" cy="2286000"/>
          </a:xfrm>
        </p:spPr>
        <p:txBody>
          <a:bodyPr>
            <a:normAutofit fontScale="96875"/>
          </a:bodyPr>
          <a:lstStyle/>
          <a:p>
            <a:pPr marL="571500" indent="-571500" algn="just">
              <a:buFont typeface="+mj-lt"/>
              <a:buAutoNum type="romanUcPeriod" startAt="3"/>
            </a:pPr>
            <a:r>
              <a:rPr lang="en-US" sz="2400" dirty="0">
                <a:latin typeface="Times New Roman" pitchFamily="18" charset="0"/>
                <a:cs typeface="Times New Roman" pitchFamily="18" charset="0"/>
              </a:rPr>
              <a:t>Third-generation PTH assays are called </a:t>
            </a:r>
            <a:r>
              <a:rPr lang="en-US" sz="2500" b="1" dirty="0">
                <a:solidFill>
                  <a:srgbClr val="FFFF00"/>
                </a:solidFill>
                <a:latin typeface="Times New Roman" pitchFamily="18" charset="0"/>
                <a:cs typeface="Times New Roman" pitchFamily="18" charset="0"/>
              </a:rPr>
              <a:t>whole</a:t>
            </a:r>
            <a:r>
              <a:rPr lang="en-US" sz="2400" dirty="0">
                <a:latin typeface="Times New Roman" pitchFamily="18" charset="0"/>
                <a:cs typeface="Times New Roman" pitchFamily="18" charset="0"/>
              </a:rPr>
              <a:t> or</a:t>
            </a:r>
            <a:br>
              <a:rPr lang="en-US" sz="2400" dirty="0">
                <a:latin typeface="Times New Roman" pitchFamily="18" charset="0"/>
                <a:cs typeface="Times New Roman" pitchFamily="18" charset="0"/>
              </a:rPr>
            </a:br>
            <a:r>
              <a:rPr lang="en-US" sz="2500" b="1" dirty="0">
                <a:solidFill>
                  <a:srgbClr val="FFFF00"/>
                </a:solidFill>
                <a:latin typeface="Times New Roman" pitchFamily="18" charset="0"/>
                <a:cs typeface="Times New Roman" pitchFamily="18" charset="0"/>
              </a:rPr>
              <a:t>bio-intact PTH </a:t>
            </a:r>
            <a:r>
              <a:rPr lang="en-US" sz="2400" dirty="0">
                <a:latin typeface="Times New Roman" pitchFamily="18" charset="0"/>
                <a:cs typeface="Times New Roman" pitchFamily="18" charset="0"/>
              </a:rPr>
              <a:t>assays.</a:t>
            </a:r>
          </a:p>
          <a:p>
            <a:pPr algn="just"/>
            <a:r>
              <a:rPr lang="en-US" sz="2400" dirty="0">
                <a:latin typeface="Times New Roman" pitchFamily="18" charset="0"/>
                <a:cs typeface="Times New Roman" pitchFamily="18" charset="0"/>
              </a:rPr>
              <a:t>The sandwich-type immunoassay: an N-terminal antibody directed </a:t>
            </a:r>
            <a:r>
              <a:rPr lang="en-US" sz="2400" dirty="0">
                <a:solidFill>
                  <a:srgbClr val="FFFF00"/>
                </a:solidFill>
                <a:latin typeface="Times New Roman" pitchFamily="18" charset="0"/>
                <a:cs typeface="Times New Roman" pitchFamily="18" charset="0"/>
              </a:rPr>
              <a:t>against the first four amino acids </a:t>
            </a:r>
            <a:r>
              <a:rPr lang="en-US" sz="2400" dirty="0">
                <a:latin typeface="Times New Roman" pitchFamily="18" charset="0"/>
                <a:cs typeface="Times New Roman" pitchFamily="18" charset="0"/>
              </a:rPr>
              <a:t>+</a:t>
            </a:r>
            <a:r>
              <a:rPr lang="en-US" sz="2400"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C-terminal antibody similar to second-generation assays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25</a:t>
            </a:fld>
            <a:endParaRPr lang="en-US"/>
          </a:p>
        </p:txBody>
      </p:sp>
      <p:pic>
        <p:nvPicPr>
          <p:cNvPr id="7" name="Content Placeholder 2">
            <a:extLst>
              <a:ext uri="{FF2B5EF4-FFF2-40B4-BE49-F238E27FC236}">
                <a16:creationId xmlns:a16="http://schemas.microsoft.com/office/drawing/2014/main" id="{9231A4FE-0D54-45A1-834C-4848E5E85708}"/>
              </a:ext>
            </a:extLst>
          </p:cNvPr>
          <p:cNvPicPr>
            <a:picLocks noChangeAspect="1"/>
          </p:cNvPicPr>
          <p:nvPr/>
        </p:nvPicPr>
        <p:blipFill>
          <a:blip r:embed="rId2"/>
          <a:stretch>
            <a:fillRect/>
          </a:stretch>
        </p:blipFill>
        <p:spPr>
          <a:xfrm>
            <a:off x="876300" y="3648872"/>
            <a:ext cx="7391400" cy="2705907"/>
          </a:xfrm>
          <a:prstGeom prst="rect">
            <a:avLst/>
          </a:prstGeom>
        </p:spPr>
      </p:pic>
      <p:sp>
        <p:nvSpPr>
          <p:cNvPr id="6" name="Title 1">
            <a:extLst>
              <a:ext uri="{FF2B5EF4-FFF2-40B4-BE49-F238E27FC236}">
                <a16:creationId xmlns:a16="http://schemas.microsoft.com/office/drawing/2014/main" id="{7C410A79-2518-490E-B548-40B75412DB73}"/>
              </a:ext>
            </a:extLst>
          </p:cNvPr>
          <p:cNvSpPr>
            <a:spLocks noGrp="1"/>
          </p:cNvSpPr>
          <p:nvPr>
            <p:ph type="title"/>
          </p:nvPr>
        </p:nvSpPr>
        <p:spPr>
          <a:xfrm>
            <a:off x="457200" y="274638"/>
            <a:ext cx="8229600" cy="1143000"/>
          </a:xfrm>
        </p:spPr>
        <p:txBody>
          <a:bodyPr>
            <a:noAutofit/>
          </a:bodyPr>
          <a:lstStyle/>
          <a:p>
            <a:pPr algn="l"/>
            <a:r>
              <a:rPr lang="en-US" sz="3600" dirty="0"/>
              <a:t>Measurement of PTH: Current Assays</a:t>
            </a:r>
            <a:br>
              <a:rPr lang="en-US" sz="3600" dirty="0"/>
            </a:br>
            <a:r>
              <a:rPr lang="en-US" sz="3600" dirty="0"/>
              <a:t>and Pitfalls </a:t>
            </a:r>
          </a:p>
        </p:txBody>
      </p:sp>
    </p:spTree>
    <p:extLst>
      <p:ext uri="{BB962C8B-B14F-4D97-AF65-F5344CB8AC3E}">
        <p14:creationId xmlns:p14="http://schemas.microsoft.com/office/powerpoint/2010/main" val="12929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marL="571500" indent="-571500" algn="just">
              <a:buFont typeface="+mj-lt"/>
              <a:buAutoNum type="romanUcPeriod" startAt="3"/>
            </a:pPr>
            <a:r>
              <a:rPr lang="en-US" sz="2400" dirty="0">
                <a:latin typeface="Times New Roman" pitchFamily="18" charset="0"/>
                <a:cs typeface="Times New Roman" pitchFamily="18" charset="0"/>
              </a:rPr>
              <a:t>Although third-generation assays seem more specific than second-generation assays, these assays can detect PTH forms that are </a:t>
            </a:r>
            <a:r>
              <a:rPr lang="en-US" sz="2400" dirty="0">
                <a:solidFill>
                  <a:srgbClr val="FFFF00"/>
                </a:solidFill>
                <a:latin typeface="Times New Roman" pitchFamily="18" charset="0"/>
                <a:cs typeface="Times New Roman" pitchFamily="18" charset="0"/>
              </a:rPr>
              <a:t>post-translationally modified</a:t>
            </a:r>
            <a:r>
              <a:rPr lang="en-US" sz="2400" dirty="0">
                <a:latin typeface="Times New Roman" pitchFamily="18" charset="0"/>
                <a:cs typeface="Times New Roman" pitchFamily="18" charset="0"/>
              </a:rPr>
              <a:t>, like the form found overproduced in parathyroid carcinoma.</a:t>
            </a:r>
          </a:p>
          <a:p>
            <a:pPr algn="just"/>
            <a:r>
              <a:rPr lang="en-US" sz="2400" dirty="0">
                <a:latin typeface="Times New Roman" pitchFamily="18" charset="0"/>
                <a:cs typeface="Times New Roman" pitchFamily="18" charset="0"/>
              </a:rPr>
              <a:t>PTH measurements by second- and third-generation assays can vary up to 47% </a:t>
            </a:r>
          </a:p>
          <a:p>
            <a:pPr marL="0" indent="0" algn="just">
              <a:buNone/>
            </a:pPr>
            <a:endParaRPr lang="en-US" sz="2400" dirty="0">
              <a:solidFill>
                <a:srgbClr val="FFFF00"/>
              </a:solidFill>
              <a:latin typeface="Times New Roman" pitchFamily="18" charset="0"/>
              <a:cs typeface="Times New Roman" pitchFamily="18" charset="0"/>
            </a:endParaRPr>
          </a:p>
          <a:p>
            <a:pPr algn="just">
              <a:buFont typeface="Wingdings" panose="05000000000000000000" pitchFamily="2" charset="2"/>
              <a:buChar char="Ø"/>
            </a:pPr>
            <a:r>
              <a:rPr lang="en-US" sz="2400" dirty="0">
                <a:solidFill>
                  <a:srgbClr val="FFFF00"/>
                </a:solidFill>
                <a:latin typeface="Times New Roman" pitchFamily="18" charset="0"/>
                <a:cs typeface="Times New Roman" pitchFamily="18" charset="0"/>
              </a:rPr>
              <a:t>Standardization</a:t>
            </a:r>
            <a:r>
              <a:rPr lang="en-US" sz="2400" dirty="0">
                <a:latin typeface="Times New Roman" pitchFamily="18" charset="0"/>
                <a:cs typeface="Times New Roman" pitchFamily="18" charset="0"/>
              </a:rPr>
              <a:t> is defined as the achievement of equivalent results by different clinical laboratory tests. </a:t>
            </a:r>
            <a:r>
              <a:rPr lang="en-US" sz="2300" dirty="0">
                <a:latin typeface="Times New Roman" pitchFamily="18" charset="0"/>
                <a:cs typeface="Times New Roman" pitchFamily="18" charset="0"/>
              </a:rPr>
              <a:t>It is a complex and time-consuming procedure, International Federation of Clinical Chemistry and Laboratory Medicine (IFCC) has formed a working group.</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26</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172200"/>
            <a:ext cx="7620000" cy="738664"/>
          </a:xfrm>
          <a:prstGeom prst="rect">
            <a:avLst/>
          </a:prstGeom>
        </p:spPr>
        <p:txBody>
          <a:bodyPr wrap="square">
            <a:spAutoFit/>
          </a:bodyPr>
          <a:lstStyle/>
          <a:p>
            <a:pPr algn="just"/>
            <a:r>
              <a:rPr lang="en-US" sz="1400" b="1" dirty="0">
                <a:solidFill>
                  <a:srgbClr val="FFC000"/>
                </a:solidFill>
              </a:rPr>
              <a:t>1= (1988) Raymond Lepage, et all. A non-(1–84) circulating parathyroid hormone</a:t>
            </a:r>
            <a:br>
              <a:rPr lang="en-US" sz="1400" b="1" dirty="0">
                <a:solidFill>
                  <a:srgbClr val="FFC000"/>
                </a:solidFill>
              </a:rPr>
            </a:br>
            <a:r>
              <a:rPr lang="en-US" sz="1400" b="1" dirty="0">
                <a:solidFill>
                  <a:srgbClr val="FFC000"/>
                </a:solidFill>
              </a:rPr>
              <a:t>(PTH) fragment interferes significantly with intact PTH commercial assay measurements in uremic samples. Clinical Chemistry, Volume 44, Issue 4, 1 April 1998, Pages 805–809</a:t>
            </a:r>
          </a:p>
        </p:txBody>
      </p:sp>
      <p:sp>
        <p:nvSpPr>
          <p:cNvPr id="7" name="Title 1">
            <a:extLst>
              <a:ext uri="{FF2B5EF4-FFF2-40B4-BE49-F238E27FC236}">
                <a16:creationId xmlns:a16="http://schemas.microsoft.com/office/drawing/2014/main" id="{CE790D9E-4167-47DD-A631-805163B5D450}"/>
              </a:ext>
            </a:extLst>
          </p:cNvPr>
          <p:cNvSpPr>
            <a:spLocks noGrp="1"/>
          </p:cNvSpPr>
          <p:nvPr>
            <p:ph type="title"/>
          </p:nvPr>
        </p:nvSpPr>
        <p:spPr>
          <a:xfrm>
            <a:off x="457200" y="274638"/>
            <a:ext cx="8229600" cy="1143000"/>
          </a:xfrm>
        </p:spPr>
        <p:txBody>
          <a:bodyPr>
            <a:noAutofit/>
          </a:bodyPr>
          <a:lstStyle/>
          <a:p>
            <a:pPr algn="l"/>
            <a:r>
              <a:rPr lang="en-US" sz="3600" dirty="0"/>
              <a:t>Measurement of PTH: Current Assays</a:t>
            </a:r>
            <a:br>
              <a:rPr lang="en-US" sz="3600" dirty="0"/>
            </a:br>
            <a:r>
              <a:rPr lang="en-US" sz="3600" dirty="0"/>
              <a:t>and Pitfalls</a:t>
            </a:r>
          </a:p>
        </p:txBody>
      </p:sp>
    </p:spTree>
    <p:extLst>
      <p:ext uri="{BB962C8B-B14F-4D97-AF65-F5344CB8AC3E}">
        <p14:creationId xmlns:p14="http://schemas.microsoft.com/office/powerpoint/2010/main" val="58537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pic>
        <p:nvPicPr>
          <p:cNvPr id="7" name="Content Placeholder 6">
            <a:extLst>
              <a:ext uri="{FF2B5EF4-FFF2-40B4-BE49-F238E27FC236}">
                <a16:creationId xmlns:a16="http://schemas.microsoft.com/office/drawing/2014/main" id="{EC7D0F5E-32A7-4179-9588-761BFAB8CC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31" y="1958578"/>
            <a:ext cx="7881938" cy="2940844"/>
          </a:xfrm>
        </p:spPr>
      </p:pic>
      <p:sp>
        <p:nvSpPr>
          <p:cNvPr id="5" name="Slide Number Placeholder 4"/>
          <p:cNvSpPr>
            <a:spLocks noGrp="1"/>
          </p:cNvSpPr>
          <p:nvPr>
            <p:ph type="sldNum" sz="quarter" idx="12"/>
          </p:nvPr>
        </p:nvSpPr>
        <p:spPr/>
        <p:txBody>
          <a:bodyPr/>
          <a:lstStyle/>
          <a:p>
            <a:fld id="{1A6E4302-6D73-4081-AF7E-E29A1A119CC3}" type="slidenum">
              <a:rPr lang="en-US" smtClean="0"/>
              <a:pPr/>
              <a:t>27</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00100" y="5940851"/>
            <a:ext cx="7543800" cy="830997"/>
          </a:xfrm>
          <a:prstGeom prst="rect">
            <a:avLst/>
          </a:prstGeom>
        </p:spPr>
        <p:txBody>
          <a:bodyPr wrap="square">
            <a:spAutoFit/>
          </a:bodyPr>
          <a:lstStyle/>
          <a:p>
            <a:pPr algn="just"/>
            <a:r>
              <a:rPr lang="en-US" sz="1600" dirty="0">
                <a:solidFill>
                  <a:srgbClr val="FFC000"/>
                </a:solidFill>
              </a:rPr>
              <a:t>(2014) Couchman L, et al. LC-MS candidate reference methods for the </a:t>
            </a:r>
            <a:r>
              <a:rPr lang="en-US" sz="1600" dirty="0" err="1">
                <a:solidFill>
                  <a:srgbClr val="FFC000"/>
                </a:solidFill>
              </a:rPr>
              <a:t>harmonisation</a:t>
            </a:r>
            <a:r>
              <a:rPr lang="en-US" sz="1600" dirty="0">
                <a:solidFill>
                  <a:srgbClr val="FFC000"/>
                </a:solidFill>
              </a:rPr>
              <a:t> of parathyroid hormone (PTH) measurement: a review of recent developments and future considerations. Clin Chem Lab Med. 2014; 52(9):1251–1263</a:t>
            </a:r>
          </a:p>
        </p:txBody>
      </p:sp>
    </p:spTree>
    <p:extLst>
      <p:ext uri="{BB962C8B-B14F-4D97-AF65-F5344CB8AC3E}">
        <p14:creationId xmlns:p14="http://schemas.microsoft.com/office/powerpoint/2010/main" val="400386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28</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00100" y="5940851"/>
            <a:ext cx="7543800" cy="830997"/>
          </a:xfrm>
          <a:prstGeom prst="rect">
            <a:avLst/>
          </a:prstGeom>
        </p:spPr>
        <p:txBody>
          <a:bodyPr wrap="square">
            <a:spAutoFit/>
          </a:bodyPr>
          <a:lstStyle/>
          <a:p>
            <a:pPr algn="just"/>
            <a:r>
              <a:rPr lang="en-US" sz="1600" dirty="0">
                <a:solidFill>
                  <a:srgbClr val="FFC000"/>
                </a:solidFill>
              </a:rPr>
              <a:t>(2014) Couchman L, et al. LC-MS candidate reference methods for the </a:t>
            </a:r>
            <a:r>
              <a:rPr lang="en-US" sz="1600" dirty="0" err="1">
                <a:solidFill>
                  <a:srgbClr val="FFC000"/>
                </a:solidFill>
              </a:rPr>
              <a:t>harmonisation</a:t>
            </a:r>
            <a:r>
              <a:rPr lang="en-US" sz="1600" dirty="0">
                <a:solidFill>
                  <a:srgbClr val="FFC000"/>
                </a:solidFill>
              </a:rPr>
              <a:t> of parathyroid hormone (PTH) measurement: a review of recent developments and future considerations. Clin Chem Lab Med. 2014; 52(9):1251–1263</a:t>
            </a:r>
          </a:p>
        </p:txBody>
      </p:sp>
      <p:pic>
        <p:nvPicPr>
          <p:cNvPr id="9" name="Picture 8">
            <a:extLst>
              <a:ext uri="{FF2B5EF4-FFF2-40B4-BE49-F238E27FC236}">
                <a16:creationId xmlns:a16="http://schemas.microsoft.com/office/drawing/2014/main" id="{71DF29AC-F34B-4143-B3A9-FB7A7221B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6" y="1411776"/>
            <a:ext cx="7796348" cy="4505954"/>
          </a:xfrm>
          <a:prstGeom prst="rect">
            <a:avLst/>
          </a:prstGeom>
        </p:spPr>
      </p:pic>
    </p:spTree>
    <p:extLst>
      <p:ext uri="{BB962C8B-B14F-4D97-AF65-F5344CB8AC3E}">
        <p14:creationId xmlns:p14="http://schemas.microsoft.com/office/powerpoint/2010/main" val="23867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Ø"/>
            </a:pPr>
            <a:r>
              <a:rPr lang="en-US" dirty="0">
                <a:latin typeface="Times New Roman" pitchFamily="18" charset="0"/>
                <a:cs typeface="Times New Roman" pitchFamily="18" charset="0"/>
              </a:rPr>
              <a:t>The most abundant fragment observed was the </a:t>
            </a:r>
            <a:r>
              <a:rPr lang="en-US" dirty="0">
                <a:solidFill>
                  <a:srgbClr val="FFFF00"/>
                </a:solidFill>
                <a:latin typeface="Times New Roman" pitchFamily="18" charset="0"/>
                <a:cs typeface="Times New Roman" pitchFamily="18" charset="0"/>
              </a:rPr>
              <a:t>7–24 PTH </a:t>
            </a:r>
            <a:r>
              <a:rPr lang="en-US" dirty="0">
                <a:latin typeface="Times New Roman" pitchFamily="18" charset="0"/>
                <a:cs typeface="Times New Roman" pitchFamily="18" charset="0"/>
              </a:rPr>
              <a:t>fragment. </a:t>
            </a:r>
          </a:p>
          <a:p>
            <a:pPr algn="just">
              <a:buFont typeface="Wingdings" panose="05000000000000000000" pitchFamily="2" charset="2"/>
              <a:buChar char="Ø"/>
            </a:pPr>
            <a:r>
              <a:rPr lang="en-US" dirty="0">
                <a:latin typeface="Times New Roman" pitchFamily="18" charset="0"/>
                <a:cs typeface="Times New Roman" pitchFamily="18" charset="0"/>
              </a:rPr>
              <a:t>In </a:t>
            </a:r>
            <a:r>
              <a:rPr lang="en-US" dirty="0">
                <a:solidFill>
                  <a:srgbClr val="FFFF00"/>
                </a:solidFill>
                <a:latin typeface="Times New Roman" pitchFamily="18" charset="0"/>
                <a:cs typeface="Times New Roman" pitchFamily="18" charset="0"/>
              </a:rPr>
              <a:t>HPLC</a:t>
            </a:r>
            <a:r>
              <a:rPr lang="en-US" dirty="0">
                <a:latin typeface="Times New Roman" pitchFamily="18" charset="0"/>
                <a:cs typeface="Times New Roman" pitchFamily="18" charset="0"/>
              </a:rPr>
              <a:t> experiments, this fragment was found to comigrate with a synthetic 7–84 PTH fragment and is also called non–(1–84) PTH.</a:t>
            </a:r>
          </a:p>
          <a:p>
            <a:pPr algn="just">
              <a:buFont typeface="Wingdings" panose="05000000000000000000" pitchFamily="2" charset="2"/>
              <a:buChar char="Ø"/>
            </a:pPr>
            <a:r>
              <a:rPr lang="en-US" dirty="0">
                <a:latin typeface="Times New Roman" pitchFamily="18" charset="0"/>
                <a:cs typeface="Times New Roman" pitchFamily="18" charset="0"/>
              </a:rPr>
              <a:t>Of note, this specific fragment was not detected by mass spectrometry analysis.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29</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1654769" y="5288340"/>
            <a:ext cx="6667500" cy="1569660"/>
          </a:xfrm>
          <a:prstGeom prst="rect">
            <a:avLst/>
          </a:prstGeom>
        </p:spPr>
        <p:txBody>
          <a:bodyPr wrap="square">
            <a:spAutoFit/>
          </a:bodyPr>
          <a:lstStyle/>
          <a:p>
            <a:pPr algn="just"/>
            <a:r>
              <a:rPr lang="en-US" sz="1600" dirty="0">
                <a:solidFill>
                  <a:srgbClr val="FFC000"/>
                </a:solidFill>
              </a:rPr>
              <a:t>(1988) Lepage R, et al. </a:t>
            </a:r>
            <a:r>
              <a:rPr lang="en-US" sz="2400" dirty="0">
                <a:solidFill>
                  <a:srgbClr val="FFC000"/>
                </a:solidFill>
              </a:rPr>
              <a:t>A non-(1-84) circulating parathyroid hormone (PTH) fragment interferes significantly with intact PTH commercial assay measurements in uremic samples</a:t>
            </a:r>
            <a:r>
              <a:rPr lang="en-US" sz="1600" dirty="0">
                <a:solidFill>
                  <a:srgbClr val="FFC000"/>
                </a:solidFill>
              </a:rPr>
              <a:t>. Clin Chem. 1998; 44(4):805–809</a:t>
            </a:r>
          </a:p>
        </p:txBody>
      </p:sp>
      <p:pic>
        <p:nvPicPr>
          <p:cNvPr id="3" name="Picture 2">
            <a:extLst>
              <a:ext uri="{FF2B5EF4-FFF2-40B4-BE49-F238E27FC236}">
                <a16:creationId xmlns:a16="http://schemas.microsoft.com/office/drawing/2014/main" id="{67E998AB-923F-483C-A1A2-33C0125E4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435159"/>
            <a:ext cx="1209291" cy="1286316"/>
          </a:xfrm>
          <a:prstGeom prst="rect">
            <a:avLst/>
          </a:prstGeom>
        </p:spPr>
      </p:pic>
    </p:spTree>
    <p:extLst>
      <p:ext uri="{BB962C8B-B14F-4D97-AF65-F5344CB8AC3E}">
        <p14:creationId xmlns:p14="http://schemas.microsoft.com/office/powerpoint/2010/main" val="278531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5059362"/>
          </a:xfrm>
        </p:spPr>
        <p:txBody>
          <a:bodyPr>
            <a:normAutofit fontScale="89375"/>
          </a:bodyPr>
          <a:lstStyle/>
          <a:p>
            <a:pPr algn="just">
              <a:buFont typeface="Wingdings" panose="05000000000000000000" pitchFamily="2" charset="2"/>
              <a:buChar char="v"/>
            </a:pPr>
            <a:r>
              <a:rPr lang="en-US" sz="2400" dirty="0">
                <a:latin typeface="Times New Roman" pitchFamily="18" charset="0"/>
                <a:cs typeface="Times New Roman" pitchFamily="18" charset="0"/>
              </a:rPr>
              <a:t>Liquid chromatography coupled with tandem mass spectrometry (LC-MS/MS) is a promising candidate as a reference measurement method.</a:t>
            </a:r>
          </a:p>
          <a:p>
            <a:pPr algn="just">
              <a:buFont typeface="Wingdings" panose="05000000000000000000" pitchFamily="2" charset="2"/>
              <a:buChar char="v"/>
            </a:pPr>
            <a:r>
              <a:rPr lang="en-US" sz="2400" dirty="0">
                <a:latin typeface="Times New Roman" pitchFamily="18" charset="0"/>
                <a:cs typeface="Times New Roman" pitchFamily="18" charset="0"/>
              </a:rPr>
              <a:t>The combination of chromatography with detection based on mass/charge ratio is far </a:t>
            </a:r>
            <a:r>
              <a:rPr lang="en-US" sz="2400" dirty="0">
                <a:solidFill>
                  <a:srgbClr val="FFFF00"/>
                </a:solidFill>
                <a:latin typeface="Times New Roman" pitchFamily="18" charset="0"/>
                <a:cs typeface="Times New Roman" pitchFamily="18" charset="0"/>
              </a:rPr>
              <a:t>more specific</a:t>
            </a:r>
            <a:r>
              <a:rPr lang="en-US" sz="2400" dirty="0">
                <a:latin typeface="Times New Roman" pitchFamily="18" charset="0"/>
                <a:cs typeface="Times New Roman" pitchFamily="18" charset="0"/>
              </a:rPr>
              <a:t> than immunoassays.</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buFont typeface="Courier New" panose="02070309020205020404" pitchFamily="49" charset="0"/>
              <a:buChar char="o"/>
            </a:pPr>
            <a:r>
              <a:rPr lang="en-US" sz="2400" dirty="0">
                <a:latin typeface="Times New Roman" pitchFamily="18" charset="0"/>
                <a:cs typeface="Times New Roman" pitchFamily="18" charset="0"/>
              </a:rPr>
              <a:t>High-performance liquid chromatography (HPLC) is a technique in analytical chemistry used to separate, identify, and quantify each component in a mixture. </a:t>
            </a:r>
          </a:p>
          <a:p>
            <a:pPr algn="just">
              <a:buFont typeface="Courier New" panose="02070309020205020404" pitchFamily="49" charset="0"/>
              <a:buChar char="o"/>
            </a:pPr>
            <a:r>
              <a:rPr lang="en-US" sz="2400" dirty="0">
                <a:latin typeface="Times New Roman" pitchFamily="18" charset="0"/>
                <a:cs typeface="Times New Roman" pitchFamily="18" charset="0"/>
              </a:rPr>
              <a:t>It relies on pumps to pass a pressurized </a:t>
            </a:r>
            <a:r>
              <a:rPr lang="en-US" sz="2400" dirty="0">
                <a:solidFill>
                  <a:srgbClr val="FFFF00"/>
                </a:solidFill>
                <a:latin typeface="Times New Roman" pitchFamily="18" charset="0"/>
                <a:cs typeface="Times New Roman" pitchFamily="18" charset="0"/>
              </a:rPr>
              <a:t>liquid solvent </a:t>
            </a:r>
            <a:r>
              <a:rPr lang="en-US" sz="2400" dirty="0">
                <a:latin typeface="Times New Roman" pitchFamily="18" charset="0"/>
                <a:cs typeface="Times New Roman" pitchFamily="18" charset="0"/>
              </a:rPr>
              <a:t>containing the sample mixture through a </a:t>
            </a:r>
            <a:r>
              <a:rPr lang="en-US" sz="2400" dirty="0">
                <a:solidFill>
                  <a:srgbClr val="FFFF00"/>
                </a:solidFill>
                <a:latin typeface="Times New Roman" pitchFamily="18" charset="0"/>
                <a:cs typeface="Times New Roman" pitchFamily="18" charset="0"/>
              </a:rPr>
              <a:t>column filled with a solid adsorbent material</a:t>
            </a:r>
            <a:r>
              <a:rPr lang="en-US" sz="2400" dirty="0">
                <a:latin typeface="Times New Roman" pitchFamily="18" charset="0"/>
                <a:cs typeface="Times New Roman" pitchFamily="18" charset="0"/>
              </a:rPr>
              <a:t>. Each component in the sample interacts slightly differently with the adsorbent material, causing </a:t>
            </a:r>
            <a:r>
              <a:rPr lang="en-US" sz="2400" dirty="0">
                <a:solidFill>
                  <a:srgbClr val="FFFF00"/>
                </a:solidFill>
                <a:latin typeface="Times New Roman" pitchFamily="18" charset="0"/>
                <a:cs typeface="Times New Roman" pitchFamily="18" charset="0"/>
              </a:rPr>
              <a:t>different flow rates </a:t>
            </a:r>
            <a:r>
              <a:rPr lang="en-US" sz="2400" dirty="0">
                <a:latin typeface="Times New Roman" pitchFamily="18" charset="0"/>
                <a:cs typeface="Times New Roman" pitchFamily="18" charset="0"/>
              </a:rPr>
              <a:t>for the different </a:t>
            </a:r>
            <a:r>
              <a:rPr lang="en-US" sz="2300" dirty="0">
                <a:latin typeface="Times New Roman" pitchFamily="18" charset="0"/>
                <a:cs typeface="Times New Roman" pitchFamily="18" charset="0"/>
              </a:rPr>
              <a:t>components and leading to the separation of the components as they flow out of the column.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30</a:t>
            </a:fld>
            <a:endParaRPr lang="en-US"/>
          </a:p>
        </p:txBody>
      </p:sp>
      <p:sp>
        <p:nvSpPr>
          <p:cNvPr id="7" name="Title 1">
            <a:extLst>
              <a:ext uri="{FF2B5EF4-FFF2-40B4-BE49-F238E27FC236}">
                <a16:creationId xmlns:a16="http://schemas.microsoft.com/office/drawing/2014/main" id="{B8F1DE49-B4CF-4829-9A21-8A9A6C96F54A}"/>
              </a:ext>
            </a:extLst>
          </p:cNvPr>
          <p:cNvSpPr>
            <a:spLocks noGrp="1"/>
          </p:cNvSpPr>
          <p:nvPr>
            <p:ph type="title"/>
          </p:nvPr>
        </p:nvSpPr>
        <p:spPr>
          <a:xfrm>
            <a:off x="457200" y="274638"/>
            <a:ext cx="8229600" cy="1143000"/>
          </a:xfrm>
        </p:spPr>
        <p:txBody>
          <a:bodyPr>
            <a:noAutofit/>
          </a:bodyPr>
          <a:lstStyle/>
          <a:p>
            <a:pPr algn="l"/>
            <a:r>
              <a:rPr lang="en-US" sz="3600" dirty="0"/>
              <a:t>Measurement of PTH: Current Assays</a:t>
            </a:r>
            <a:br>
              <a:rPr lang="en-US" sz="3600" dirty="0"/>
            </a:br>
            <a:r>
              <a:rPr lang="en-US" sz="3600" dirty="0"/>
              <a:t>and Pitfalls </a:t>
            </a:r>
          </a:p>
        </p:txBody>
      </p:sp>
    </p:spTree>
    <p:extLst>
      <p:ext uri="{BB962C8B-B14F-4D97-AF65-F5344CB8AC3E}">
        <p14:creationId xmlns:p14="http://schemas.microsoft.com/office/powerpoint/2010/main" val="351461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1048598" name="Content Placeholder 2"/>
          <p:cNvSpPr>
            <a:spLocks noGrp="1"/>
          </p:cNvSpPr>
          <p:nvPr>
            <p:ph idx="1"/>
          </p:nvPr>
        </p:nvSpPr>
        <p:spPr>
          <a:xfrm>
            <a:off x="457200" y="1524000"/>
            <a:ext cx="8229600" cy="4648200"/>
          </a:xfrm>
        </p:spPr>
        <p:txBody>
          <a:bodyPr>
            <a:normAutofit fontScale="89375" lnSpcReduction="10000"/>
          </a:bodyPr>
          <a:lstStyle/>
          <a:p>
            <a:pPr algn="just">
              <a:buFont typeface="Courier New" panose="02070309020205020404" pitchFamily="49" charset="0"/>
              <a:buChar char="o"/>
            </a:pPr>
            <a:r>
              <a:rPr lang="en-US" sz="2400" dirty="0">
                <a:latin typeface="Times New Roman" pitchFamily="18" charset="0"/>
                <a:cs typeface="Times New Roman" pitchFamily="18" charset="0"/>
              </a:rPr>
              <a:t>Mass spectrometry (MS) is an analytical technique that is used to measure the mass-to-charge ratio of ions. </a:t>
            </a:r>
          </a:p>
          <a:p>
            <a:pPr algn="just">
              <a:buFont typeface="Courier New" panose="02070309020205020404" pitchFamily="49" charset="0"/>
              <a:buChar char="o"/>
            </a:pPr>
            <a:endParaRPr lang="en-US" sz="1200" dirty="0">
              <a:latin typeface="Times New Roman" pitchFamily="18" charset="0"/>
              <a:cs typeface="Times New Roman" pitchFamily="18" charset="0"/>
            </a:endParaRPr>
          </a:p>
          <a:p>
            <a:pPr algn="just">
              <a:buFont typeface="Courier New" panose="02070309020205020404" pitchFamily="49" charset="0"/>
              <a:buChar char="o"/>
            </a:pPr>
            <a:r>
              <a:rPr lang="en-US" sz="2300" dirty="0">
                <a:latin typeface="Times New Roman" pitchFamily="18" charset="0"/>
                <a:cs typeface="Times New Roman" pitchFamily="18" charset="0"/>
              </a:rPr>
              <a:t>In a typical MS procedure, a sample, which may be solid, liquid, or gaseous, </a:t>
            </a:r>
            <a:r>
              <a:rPr lang="en-US" sz="2300" dirty="0">
                <a:solidFill>
                  <a:srgbClr val="FFFF00"/>
                </a:solidFill>
                <a:latin typeface="Times New Roman" pitchFamily="18" charset="0"/>
                <a:cs typeface="Times New Roman" pitchFamily="18" charset="0"/>
              </a:rPr>
              <a:t>is ionized</a:t>
            </a:r>
            <a:r>
              <a:rPr lang="en-US" sz="2300" dirty="0">
                <a:latin typeface="Times New Roman" pitchFamily="18" charset="0"/>
                <a:cs typeface="Times New Roman" pitchFamily="18" charset="0"/>
              </a:rPr>
              <a:t>, for example by bombarding it with a  beam of electrons. </a:t>
            </a:r>
          </a:p>
          <a:p>
            <a:pPr algn="just">
              <a:buFont typeface="Wingdings" panose="05000000000000000000" pitchFamily="2" charset="2"/>
              <a:buChar char="Ø"/>
            </a:pPr>
            <a:r>
              <a:rPr lang="en-US" sz="2300" dirty="0">
                <a:latin typeface="Times New Roman" pitchFamily="18" charset="0"/>
                <a:cs typeface="Times New Roman" pitchFamily="18" charset="0"/>
              </a:rPr>
              <a:t>These ions (fragments) are then separated according to their </a:t>
            </a:r>
            <a:r>
              <a:rPr lang="en-US" sz="2300" dirty="0">
                <a:solidFill>
                  <a:srgbClr val="FFFF00"/>
                </a:solidFill>
                <a:latin typeface="Times New Roman" pitchFamily="18" charset="0"/>
                <a:cs typeface="Times New Roman" pitchFamily="18" charset="0"/>
              </a:rPr>
              <a:t>mass-to-charge ratio</a:t>
            </a:r>
            <a:r>
              <a:rPr lang="en-US" sz="2300" dirty="0">
                <a:latin typeface="Times New Roman" pitchFamily="18" charset="0"/>
                <a:cs typeface="Times New Roman" pitchFamily="18" charset="0"/>
              </a:rPr>
              <a:t>. </a:t>
            </a:r>
          </a:p>
          <a:p>
            <a:pPr algn="just">
              <a:buFont typeface="Courier New" panose="02070309020205020404" pitchFamily="49" charset="0"/>
              <a:buChar char="o"/>
            </a:pPr>
            <a:r>
              <a:rPr lang="en-US" sz="2300" dirty="0">
                <a:latin typeface="Times New Roman" pitchFamily="18" charset="0"/>
                <a:cs typeface="Times New Roman" pitchFamily="18" charset="0"/>
              </a:rPr>
              <a:t>Ions of the same mass-to-charge ratio will undergo the same amount of deflection.</a:t>
            </a:r>
          </a:p>
          <a:p>
            <a:pPr algn="just">
              <a:buFont typeface="Courier New" panose="02070309020205020404" pitchFamily="49" charset="0"/>
              <a:buChar char="o"/>
            </a:pPr>
            <a:endParaRPr lang="en-US" sz="1200" dirty="0">
              <a:latin typeface="Times New Roman" pitchFamily="18" charset="0"/>
              <a:cs typeface="Times New Roman" pitchFamily="18" charset="0"/>
            </a:endParaRPr>
          </a:p>
          <a:p>
            <a:pPr algn="just">
              <a:buFont typeface="Courier New" panose="02070309020205020404" pitchFamily="49" charset="0"/>
              <a:buChar char="o"/>
            </a:pPr>
            <a:r>
              <a:rPr lang="en-US" sz="2300" dirty="0">
                <a:latin typeface="Times New Roman" pitchFamily="18" charset="0"/>
                <a:cs typeface="Times New Roman" pitchFamily="18" charset="0"/>
              </a:rPr>
              <a:t>The first instrument is used to select ions of a particular m/z, called </a:t>
            </a:r>
            <a:r>
              <a:rPr lang="en-US" sz="2300" dirty="0">
                <a:solidFill>
                  <a:srgbClr val="FFFF00"/>
                </a:solidFill>
                <a:latin typeface="Times New Roman" pitchFamily="18" charset="0"/>
                <a:cs typeface="Times New Roman" pitchFamily="18" charset="0"/>
              </a:rPr>
              <a:t>precursor ions </a:t>
            </a:r>
            <a:r>
              <a:rPr lang="en-US" sz="2300" dirty="0">
                <a:latin typeface="Times New Roman" pitchFamily="18" charset="0"/>
                <a:cs typeface="Times New Roman" pitchFamily="18" charset="0"/>
              </a:rPr>
              <a:t>or </a:t>
            </a:r>
            <a:r>
              <a:rPr lang="en-US" sz="2300" dirty="0">
                <a:solidFill>
                  <a:srgbClr val="FFFF00"/>
                </a:solidFill>
                <a:latin typeface="Times New Roman" pitchFamily="18" charset="0"/>
                <a:cs typeface="Times New Roman" pitchFamily="18" charset="0"/>
              </a:rPr>
              <a:t>parent ions</a:t>
            </a:r>
            <a:r>
              <a:rPr lang="en-US" sz="2300" dirty="0">
                <a:latin typeface="Times New Roman" pitchFamily="18" charset="0"/>
                <a:cs typeface="Times New Roman" pitchFamily="18" charset="0"/>
              </a:rPr>
              <a:t>. The precursor ion is directed into the collision cell, where ions collide with background gas molecules and are broken into smaller ions, called </a:t>
            </a:r>
            <a:r>
              <a:rPr lang="en-US" sz="2300" dirty="0">
                <a:solidFill>
                  <a:srgbClr val="FFFF00"/>
                </a:solidFill>
                <a:latin typeface="Times New Roman" pitchFamily="18" charset="0"/>
                <a:cs typeface="Times New Roman" pitchFamily="18" charset="0"/>
              </a:rPr>
              <a:t>product ions </a:t>
            </a:r>
            <a:r>
              <a:rPr lang="en-US" sz="2300" dirty="0">
                <a:latin typeface="Times New Roman" pitchFamily="18" charset="0"/>
                <a:cs typeface="Times New Roman" pitchFamily="18" charset="0"/>
              </a:rPr>
              <a:t>or </a:t>
            </a:r>
            <a:r>
              <a:rPr lang="en-US" sz="2300" dirty="0">
                <a:solidFill>
                  <a:srgbClr val="FFFF00"/>
                </a:solidFill>
                <a:latin typeface="Times New Roman" pitchFamily="18" charset="0"/>
                <a:cs typeface="Times New Roman" pitchFamily="18" charset="0"/>
              </a:rPr>
              <a:t>daughter ions</a:t>
            </a:r>
            <a:r>
              <a:rPr lang="en-US" sz="2300"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31</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277302"/>
            <a:ext cx="7620000" cy="338554"/>
          </a:xfrm>
          <a:prstGeom prst="rect">
            <a:avLst/>
          </a:prstGeom>
        </p:spPr>
        <p:txBody>
          <a:bodyPr wrap="square">
            <a:spAutoFit/>
          </a:bodyPr>
          <a:lstStyle/>
          <a:p>
            <a:pPr algn="just"/>
            <a:r>
              <a:rPr lang="en-US" sz="1600" dirty="0">
                <a:solidFill>
                  <a:srgbClr val="FFC000"/>
                </a:solidFill>
              </a:rPr>
              <a:t>(2015) </a:t>
            </a:r>
            <a:r>
              <a:rPr lang="en-US" sz="1600" dirty="0" err="1">
                <a:solidFill>
                  <a:srgbClr val="FFC000"/>
                </a:solidFill>
              </a:rPr>
              <a:t>Tietz</a:t>
            </a:r>
            <a:r>
              <a:rPr lang="en-US" sz="1600" dirty="0">
                <a:solidFill>
                  <a:srgbClr val="FFC000"/>
                </a:solidFill>
              </a:rPr>
              <a:t> Fundamentals of Clinical Chemistry and Molecular </a:t>
            </a:r>
            <a:r>
              <a:rPr lang="en-US" sz="1600" dirty="0" err="1">
                <a:solidFill>
                  <a:srgbClr val="FFC000"/>
                </a:solidFill>
              </a:rPr>
              <a:t>Dagnostics</a:t>
            </a:r>
            <a:r>
              <a:rPr lang="en-US" sz="1600" dirty="0">
                <a:solidFill>
                  <a:srgbClr val="FFC000"/>
                </a:solidFill>
              </a:rPr>
              <a:t>, 7</a:t>
            </a:r>
            <a:r>
              <a:rPr lang="en-US" sz="1600" baseline="30000" dirty="0">
                <a:solidFill>
                  <a:srgbClr val="FFC000"/>
                </a:solidFill>
              </a:rPr>
              <a:t>th</a:t>
            </a:r>
            <a:r>
              <a:rPr lang="en-US" sz="1600" dirty="0">
                <a:solidFill>
                  <a:srgbClr val="FFC000"/>
                </a:solidFill>
              </a:rPr>
              <a:t> edition</a:t>
            </a:r>
          </a:p>
        </p:txBody>
      </p:sp>
    </p:spTree>
    <p:extLst>
      <p:ext uri="{BB962C8B-B14F-4D97-AF65-F5344CB8AC3E}">
        <p14:creationId xmlns:p14="http://schemas.microsoft.com/office/powerpoint/2010/main" val="216967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32</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761999" y="6027003"/>
            <a:ext cx="7620000" cy="830997"/>
          </a:xfrm>
          <a:prstGeom prst="rect">
            <a:avLst/>
          </a:prstGeom>
        </p:spPr>
        <p:txBody>
          <a:bodyPr wrap="square">
            <a:spAutoFit/>
          </a:bodyPr>
          <a:lstStyle/>
          <a:p>
            <a:pPr algn="just"/>
            <a:r>
              <a:rPr lang="en-US" sz="1600" dirty="0">
                <a:solidFill>
                  <a:srgbClr val="FFC000"/>
                </a:solidFill>
              </a:rPr>
              <a:t>(2011) Yan, Yan &amp; Zhang, </a:t>
            </a:r>
            <a:r>
              <a:rPr lang="en-US" sz="1600" dirty="0" err="1">
                <a:solidFill>
                  <a:srgbClr val="FFC000"/>
                </a:solidFill>
              </a:rPr>
              <a:t>Shenggui</a:t>
            </a:r>
            <a:r>
              <a:rPr lang="en-US" sz="1600" dirty="0">
                <a:solidFill>
                  <a:srgbClr val="FFC000"/>
                </a:solidFill>
              </a:rPr>
              <a:t> &amp; Wu, Fang-Xiang. (2011). Applications of graph theory in protein structure identification. Proteome science. 9 Suppl 1. S17. 10.1186/1477-5956-9-S1-S17. </a:t>
            </a:r>
          </a:p>
        </p:txBody>
      </p:sp>
      <p:pic>
        <p:nvPicPr>
          <p:cNvPr id="3" name="Picture 2">
            <a:extLst>
              <a:ext uri="{FF2B5EF4-FFF2-40B4-BE49-F238E27FC236}">
                <a16:creationId xmlns:a16="http://schemas.microsoft.com/office/drawing/2014/main" id="{FAF893D9-85F2-49EB-945F-7A5534AB9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7" y="1890712"/>
            <a:ext cx="6029325" cy="3076575"/>
          </a:xfrm>
          <a:prstGeom prst="rect">
            <a:avLst/>
          </a:prstGeom>
        </p:spPr>
      </p:pic>
    </p:spTree>
    <p:extLst>
      <p:ext uri="{BB962C8B-B14F-4D97-AF65-F5344CB8AC3E}">
        <p14:creationId xmlns:p14="http://schemas.microsoft.com/office/powerpoint/2010/main" val="32341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1048598" name="Content Placeholder 2"/>
          <p:cNvSpPr>
            <a:spLocks noGrp="1"/>
          </p:cNvSpPr>
          <p:nvPr>
            <p:ph idx="1"/>
          </p:nvPr>
        </p:nvSpPr>
        <p:spPr>
          <a:xfrm>
            <a:off x="457200" y="1524000"/>
            <a:ext cx="8229600" cy="483235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Mass spectrometry–based assays for PTH involve sample preparation </a:t>
            </a:r>
            <a:r>
              <a:rPr lang="en-US" sz="2400" dirty="0">
                <a:solidFill>
                  <a:srgbClr val="FFFF00"/>
                </a:solidFill>
                <a:latin typeface="Times New Roman" pitchFamily="18" charset="0"/>
                <a:cs typeface="Times New Roman" pitchFamily="18" charset="0"/>
              </a:rPr>
              <a:t>before</a:t>
            </a:r>
            <a:r>
              <a:rPr lang="en-US" sz="2400" dirty="0">
                <a:latin typeface="Times New Roman" pitchFamily="18" charset="0"/>
                <a:cs typeface="Times New Roman" pitchFamily="18" charset="0"/>
              </a:rPr>
              <a:t> LC-MS/MS analysis.</a:t>
            </a:r>
          </a:p>
          <a:p>
            <a:pPr algn="just">
              <a:buFont typeface="Courier New" panose="02070309020205020404" pitchFamily="49" charset="0"/>
              <a:buChar char="o"/>
            </a:pPr>
            <a:r>
              <a:rPr lang="en-US" sz="2400" dirty="0">
                <a:latin typeface="Times New Roman" pitchFamily="18" charset="0"/>
                <a:cs typeface="Times New Roman" pitchFamily="18" charset="0"/>
              </a:rPr>
              <a:t>Step 1: Enrichment step</a:t>
            </a:r>
          </a:p>
          <a:p>
            <a:pPr algn="just"/>
            <a:r>
              <a:rPr lang="en-US" sz="2400" dirty="0">
                <a:latin typeface="Times New Roman" pitchFamily="18" charset="0"/>
                <a:cs typeface="Times New Roman" pitchFamily="18" charset="0"/>
              </a:rPr>
              <a:t>Current enrichment methods use </a:t>
            </a:r>
            <a:r>
              <a:rPr lang="en-US" sz="2400" dirty="0">
                <a:solidFill>
                  <a:srgbClr val="FFFF00"/>
                </a:solidFill>
                <a:latin typeface="Times New Roman" pitchFamily="18" charset="0"/>
                <a:cs typeface="Times New Roman" pitchFamily="18" charset="0"/>
              </a:rPr>
              <a:t>immune affinity extraction </a:t>
            </a:r>
            <a:r>
              <a:rPr lang="en-US" sz="2400" dirty="0">
                <a:latin typeface="Times New Roman" pitchFamily="18" charset="0"/>
                <a:cs typeface="Times New Roman" pitchFamily="18" charset="0"/>
              </a:rPr>
              <a:t>with a C-terminal PTH antibody.</a:t>
            </a:r>
          </a:p>
          <a:p>
            <a:pPr algn="just"/>
            <a:r>
              <a:rPr lang="en-US" sz="2100" i="1" dirty="0">
                <a:latin typeface="Times New Roman" pitchFamily="18" charset="0"/>
                <a:cs typeface="Times New Roman" pitchFamily="18" charset="0"/>
              </a:rPr>
              <a:t>Disadvantage: The outcome depends on the choice of the antibody. </a:t>
            </a:r>
          </a:p>
          <a:p>
            <a:pPr algn="just">
              <a:buFont typeface="Courier New" panose="02070309020205020404" pitchFamily="49" charset="0"/>
              <a:buChar char="o"/>
            </a:pPr>
            <a:r>
              <a:rPr lang="en-US" sz="2400" dirty="0">
                <a:latin typeface="Times New Roman" pitchFamily="18" charset="0"/>
                <a:cs typeface="Times New Roman" pitchFamily="18" charset="0"/>
              </a:rPr>
              <a:t>Step 2: Cleavage step  </a:t>
            </a:r>
          </a:p>
          <a:p>
            <a:pPr algn="just"/>
            <a:r>
              <a:rPr lang="en-US" sz="2400" dirty="0">
                <a:latin typeface="Times New Roman" pitchFamily="18" charset="0"/>
                <a:cs typeface="Times New Roman" pitchFamily="18" charset="0"/>
              </a:rPr>
              <a:t>Mass spectrometry analysis is currently possible only with small</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proteins. </a:t>
            </a:r>
          </a:p>
          <a:p>
            <a:pPr algn="just"/>
            <a:r>
              <a:rPr lang="en-US" sz="2400" dirty="0">
                <a:latin typeface="Times New Roman" pitchFamily="18" charset="0"/>
                <a:cs typeface="Times New Roman" pitchFamily="18" charset="0"/>
              </a:rPr>
              <a:t>The enrichment step is followed by protein digestion via </a:t>
            </a:r>
            <a:r>
              <a:rPr lang="en-US" sz="2400" dirty="0">
                <a:solidFill>
                  <a:srgbClr val="FFFF00"/>
                </a:solidFill>
                <a:latin typeface="Times New Roman" pitchFamily="18" charset="0"/>
                <a:cs typeface="Times New Roman" pitchFamily="18" charset="0"/>
              </a:rPr>
              <a:t>trypsin. </a:t>
            </a:r>
          </a:p>
          <a:p>
            <a:pPr algn="just"/>
            <a:r>
              <a:rPr lang="en-US" sz="2400" dirty="0">
                <a:latin typeface="Times New Roman" pitchFamily="18" charset="0"/>
                <a:cs typeface="Times New Roman" pitchFamily="18" charset="0"/>
              </a:rPr>
              <a:t>Trypsin cleaves peptides after an arginine or lysine amino acid, </a:t>
            </a:r>
            <a:r>
              <a:rPr lang="en-US" sz="2300" dirty="0">
                <a:latin typeface="Times New Roman" pitchFamily="18" charset="0"/>
                <a:cs typeface="Times New Roman" pitchFamily="18" charset="0"/>
              </a:rPr>
              <a:t>generating, among other peptides, the 1–13 tryptic peptide </a:t>
            </a: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33</a:t>
            </a:fld>
            <a:endParaRPr lang="en-US"/>
          </a:p>
        </p:txBody>
      </p:sp>
    </p:spTree>
    <p:extLst>
      <p:ext uri="{BB962C8B-B14F-4D97-AF65-F5344CB8AC3E}">
        <p14:creationId xmlns:p14="http://schemas.microsoft.com/office/powerpoint/2010/main" val="2118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1048598" name="Content Placeholder 2"/>
          <p:cNvSpPr>
            <a:spLocks noGrp="1"/>
          </p:cNvSpPr>
          <p:nvPr>
            <p:ph idx="1"/>
          </p:nvPr>
        </p:nvSpPr>
        <p:spPr>
          <a:xfrm>
            <a:off x="457200" y="4038600"/>
            <a:ext cx="8229600" cy="21336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LC-MS/MS </a:t>
            </a:r>
          </a:p>
          <a:p>
            <a:pPr algn="just"/>
            <a:r>
              <a:rPr lang="en-US" sz="2400" dirty="0">
                <a:latin typeface="Times New Roman" pitchFamily="18" charset="0"/>
                <a:cs typeface="Times New Roman" pitchFamily="18" charset="0"/>
              </a:rPr>
              <a:t>Most methods use this 1-13 fragment as representative of full-length PTH.</a:t>
            </a:r>
          </a:p>
          <a:p>
            <a:pPr algn="just">
              <a:buFont typeface="Wingdings" panose="05000000000000000000" pitchFamily="2" charset="2"/>
              <a:buChar char="Ø"/>
            </a:pPr>
            <a:r>
              <a:rPr lang="en-US" sz="2500" b="1" dirty="0">
                <a:latin typeface="Times New Roman" pitchFamily="18" charset="0"/>
                <a:cs typeface="Times New Roman" pitchFamily="18" charset="0"/>
              </a:rPr>
              <a:t>Any (posttranslational) modification after amino acid 1-13 is measured as full-length unmodified PTH</a:t>
            </a:r>
            <a:r>
              <a:rPr lang="en-US" sz="2300" dirty="0">
                <a:latin typeface="Times New Roman" pitchFamily="18" charset="0"/>
                <a:cs typeface="Times New Roman" pitchFamily="18" charset="0"/>
              </a:rPr>
              <a:t>.</a:t>
            </a: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34</a:t>
            </a:fld>
            <a:endParaRPr lang="en-US"/>
          </a:p>
        </p:txBody>
      </p:sp>
      <p:pic>
        <p:nvPicPr>
          <p:cNvPr id="3" name="Picture 2">
            <a:extLst>
              <a:ext uri="{FF2B5EF4-FFF2-40B4-BE49-F238E27FC236}">
                <a16:creationId xmlns:a16="http://schemas.microsoft.com/office/drawing/2014/main" id="{58C5002B-33D3-4435-B8C5-5E5F154495C6}"/>
              </a:ext>
            </a:extLst>
          </p:cNvPr>
          <p:cNvPicPr>
            <a:picLocks noChangeAspect="1"/>
          </p:cNvPicPr>
          <p:nvPr/>
        </p:nvPicPr>
        <p:blipFill>
          <a:blip r:embed="rId2"/>
          <a:stretch>
            <a:fillRect/>
          </a:stretch>
        </p:blipFill>
        <p:spPr>
          <a:xfrm>
            <a:off x="1143000" y="136525"/>
            <a:ext cx="6890804" cy="3712686"/>
          </a:xfrm>
          <a:prstGeom prst="rect">
            <a:avLst/>
          </a:prstGeom>
        </p:spPr>
      </p:pic>
    </p:spTree>
    <p:extLst>
      <p:ext uri="{BB962C8B-B14F-4D97-AF65-F5344CB8AC3E}">
        <p14:creationId xmlns:p14="http://schemas.microsoft.com/office/powerpoint/2010/main" val="192507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Measurement of PTH: Current Assays</a:t>
            </a:r>
            <a:br>
              <a:rPr lang="en-US" sz="3600" dirty="0"/>
            </a:br>
            <a:r>
              <a:rPr lang="en-US" sz="3600" dirty="0"/>
              <a:t>and Pitfalls </a:t>
            </a:r>
          </a:p>
        </p:txBody>
      </p:sp>
      <p:sp>
        <p:nvSpPr>
          <p:cNvPr id="1048598" name="Content Placeholder 2"/>
          <p:cNvSpPr>
            <a:spLocks noGrp="1"/>
          </p:cNvSpPr>
          <p:nvPr>
            <p:ph idx="1"/>
          </p:nvPr>
        </p:nvSpPr>
        <p:spPr>
          <a:xfrm>
            <a:off x="457200" y="1524000"/>
            <a:ext cx="8229600" cy="4832350"/>
          </a:xfrm>
        </p:spPr>
        <p:txBody>
          <a:bodyPr>
            <a:normAutofit fontScale="96875"/>
          </a:bodyPr>
          <a:lstStyle/>
          <a:p>
            <a:pPr algn="just">
              <a:buFont typeface="Times New Roman" panose="02020603050405020304" pitchFamily="18" charset="0"/>
              <a:buChar char="֎"/>
            </a:pPr>
            <a:r>
              <a:rPr lang="en-US" sz="2900" dirty="0">
                <a:latin typeface="Times New Roman" pitchFamily="18" charset="0"/>
                <a:cs typeface="Times New Roman" pitchFamily="18" charset="0"/>
              </a:rPr>
              <a:t>The 7–13 PTH fragment </a:t>
            </a:r>
            <a:r>
              <a:rPr lang="en-US" sz="2900" dirty="0">
                <a:solidFill>
                  <a:srgbClr val="FFFF00"/>
                </a:solidFill>
                <a:latin typeface="Times New Roman" pitchFamily="18" charset="0"/>
                <a:cs typeface="Times New Roman" pitchFamily="18" charset="0"/>
              </a:rPr>
              <a:t>has not been detected yet </a:t>
            </a:r>
            <a:r>
              <a:rPr lang="en-US" sz="2900" dirty="0">
                <a:latin typeface="Times New Roman" pitchFamily="18" charset="0"/>
                <a:cs typeface="Times New Roman" pitchFamily="18" charset="0"/>
              </a:rPr>
              <a:t>by mass spectrometry analysis.</a:t>
            </a:r>
          </a:p>
          <a:p>
            <a:pPr algn="just"/>
            <a:r>
              <a:rPr lang="en-US" sz="2400" i="1" dirty="0">
                <a:latin typeface="Times New Roman" pitchFamily="18" charset="0"/>
                <a:cs typeface="Times New Roman" pitchFamily="18" charset="0"/>
              </a:rPr>
              <a:t>Either</a:t>
            </a:r>
            <a:r>
              <a:rPr lang="en-US" sz="2400" dirty="0">
                <a:latin typeface="Times New Roman" pitchFamily="18" charset="0"/>
                <a:cs typeface="Times New Roman" pitchFamily="18" charset="0"/>
              </a:rPr>
              <a:t> a modification in the 7–13 region that alters the mass/charge ratio of this tryptic peptide </a:t>
            </a:r>
            <a:r>
              <a:rPr lang="en-US" sz="2400" i="1" dirty="0">
                <a:latin typeface="Times New Roman" pitchFamily="18" charset="0"/>
                <a:cs typeface="Times New Roman" pitchFamily="18" charset="0"/>
              </a:rPr>
              <a:t>or</a:t>
            </a:r>
            <a:r>
              <a:rPr lang="en-US" sz="2400" dirty="0">
                <a:latin typeface="Times New Roman" pitchFamily="18" charset="0"/>
                <a:cs typeface="Times New Roman" pitchFamily="18" charset="0"/>
              </a:rPr>
              <a:t> a modification that influences the ability of trypsin to cut after position 13 could possibly lead to a lack of detection of this 7–84 PTH fragment.</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US" sz="2400" dirty="0">
                <a:latin typeface="Times New Roman" pitchFamily="18" charset="0"/>
                <a:cs typeface="Times New Roman" pitchFamily="18" charset="0"/>
              </a:rPr>
              <a:t>Optimization of the mass spectrometry method is needed as well, before it can serve as a reliable reference method.</a:t>
            </a: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35</a:t>
            </a:fld>
            <a:endParaRPr lang="en-US"/>
          </a:p>
        </p:txBody>
      </p:sp>
    </p:spTree>
    <p:extLst>
      <p:ext uri="{BB962C8B-B14F-4D97-AF65-F5344CB8AC3E}">
        <p14:creationId xmlns:p14="http://schemas.microsoft.com/office/powerpoint/2010/main" val="31044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solidFill>
                  <a:srgbClr val="FFFF00"/>
                </a:solidFill>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36</a:t>
            </a:fld>
            <a:endParaRPr lang="en-US"/>
          </a:p>
        </p:txBody>
      </p:sp>
    </p:spTree>
    <p:extLst>
      <p:ext uri="{BB962C8B-B14F-4D97-AF65-F5344CB8AC3E}">
        <p14:creationId xmlns:p14="http://schemas.microsoft.com/office/powerpoint/2010/main" val="3484665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Analytical aspects of PTH measurements and reference values</a:t>
            </a:r>
          </a:p>
        </p:txBody>
      </p:sp>
      <p:sp>
        <p:nvSpPr>
          <p:cNvPr id="1048598" name="Content Placeholder 2"/>
          <p:cNvSpPr>
            <a:spLocks noGrp="1"/>
          </p:cNvSpPr>
          <p:nvPr>
            <p:ph idx="1"/>
          </p:nvPr>
        </p:nvSpPr>
        <p:spPr>
          <a:xfrm>
            <a:off x="457200" y="1524000"/>
            <a:ext cx="8229600" cy="483235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Preanalytical conditions are important and may influence PTH measurement.</a:t>
            </a:r>
          </a:p>
          <a:p>
            <a:pPr algn="just">
              <a:buFont typeface="Wingdings" panose="05000000000000000000" pitchFamily="2" charset="2"/>
              <a:buChar char="v"/>
            </a:pPr>
            <a:r>
              <a:rPr lang="en-US" sz="2400" dirty="0">
                <a:latin typeface="Times New Roman" pitchFamily="18" charset="0"/>
                <a:cs typeface="Times New Roman" pitchFamily="18" charset="0"/>
              </a:rPr>
              <a:t>Measurement of PTH in serum vs plasma results in different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PTH concentrations </a:t>
            </a:r>
          </a:p>
          <a:p>
            <a:pPr algn="just">
              <a:buFont typeface="Wingdings" panose="05000000000000000000" pitchFamily="2" charset="2"/>
              <a:buChar char="Ø"/>
            </a:pPr>
            <a:r>
              <a:rPr lang="en-US" sz="2400" dirty="0">
                <a:latin typeface="Times New Roman" pitchFamily="18" charset="0"/>
                <a:cs typeface="Times New Roman" pitchFamily="18" charset="0"/>
              </a:rPr>
              <a:t>The IFCC working group recommends measurement of PTH in </a:t>
            </a:r>
            <a:r>
              <a:rPr lang="en-US" sz="2400" dirty="0">
                <a:solidFill>
                  <a:srgbClr val="FFFF00"/>
                </a:solidFill>
                <a:latin typeface="Times New Roman" pitchFamily="18" charset="0"/>
                <a:cs typeface="Times New Roman" pitchFamily="18" charset="0"/>
              </a:rPr>
              <a:t>EDTA plasma</a:t>
            </a:r>
            <a:r>
              <a:rPr lang="en-US" sz="2400" dirty="0">
                <a:latin typeface="Times New Roman" pitchFamily="18" charset="0"/>
                <a:cs typeface="Times New Roman" pitchFamily="18" charset="0"/>
              </a:rPr>
              <a:t> and not in serum, because PTH is most stable in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EDTA plasma. ¹</a:t>
            </a:r>
          </a:p>
          <a:p>
            <a:pPr algn="just">
              <a:buFont typeface="Wingdings" panose="05000000000000000000" pitchFamily="2" charset="2"/>
              <a:buChar char="v"/>
            </a:pPr>
            <a:r>
              <a:rPr lang="en-US" sz="2400" dirty="0">
                <a:latin typeface="Times New Roman" pitchFamily="18" charset="0"/>
                <a:cs typeface="Times New Roman" pitchFamily="18" charset="0"/>
              </a:rPr>
              <a:t>Also, PTH assays can be influenced by biotin supplements (vitamin H, also known as vitamin B7 or B8). ²</a:t>
            </a: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37</a:t>
            </a:fld>
            <a:endParaRPr lang="en-US"/>
          </a:p>
        </p:txBody>
      </p:sp>
      <p:sp>
        <p:nvSpPr>
          <p:cNvPr id="6" name="Rectangle 5">
            <a:extLst>
              <a:ext uri="{FF2B5EF4-FFF2-40B4-BE49-F238E27FC236}">
                <a16:creationId xmlns:a16="http://schemas.microsoft.com/office/drawing/2014/main" id="{FC591FB6-8C77-4070-B939-B8A56B8C2992}"/>
              </a:ext>
            </a:extLst>
          </p:cNvPr>
          <p:cNvSpPr/>
          <p:nvPr/>
        </p:nvSpPr>
        <p:spPr>
          <a:xfrm>
            <a:off x="800100" y="5367779"/>
            <a:ext cx="7543800" cy="1569660"/>
          </a:xfrm>
          <a:prstGeom prst="rect">
            <a:avLst/>
          </a:prstGeom>
        </p:spPr>
        <p:txBody>
          <a:bodyPr wrap="square">
            <a:spAutoFit/>
          </a:bodyPr>
          <a:lstStyle/>
          <a:p>
            <a:pPr algn="just"/>
            <a:r>
              <a:rPr lang="en-US" sz="1600" dirty="0">
                <a:solidFill>
                  <a:srgbClr val="FFC000"/>
                </a:solidFill>
              </a:rPr>
              <a:t>1 = (2017) Sturgeon CM, et al. Perspective and priorities for improvement of parathyroid hormone (PTH) measurement: a view from the IFCC Working Group for PTH. Clin </a:t>
            </a:r>
            <a:r>
              <a:rPr lang="en-US" sz="1600" dirty="0" err="1">
                <a:solidFill>
                  <a:srgbClr val="FFC000"/>
                </a:solidFill>
              </a:rPr>
              <a:t>Chim</a:t>
            </a:r>
            <a:r>
              <a:rPr lang="en-US" sz="1600" dirty="0">
                <a:solidFill>
                  <a:srgbClr val="FFC000"/>
                </a:solidFill>
              </a:rPr>
              <a:t> Acta. 2017;467:42–47</a:t>
            </a:r>
          </a:p>
          <a:p>
            <a:pPr algn="just"/>
            <a:r>
              <a:rPr lang="en-US" sz="1600" dirty="0">
                <a:solidFill>
                  <a:srgbClr val="FFC000"/>
                </a:solidFill>
              </a:rPr>
              <a:t>2 = (2017) Piketty ML, et al. False biochemical diagnosis of hyperthyroidism in streptavidin-biotin-based immunoassays: the problem of biotin intake and  related interferences. Clin Chem Lab Med. 2017; 55(6):780–788 </a:t>
            </a:r>
          </a:p>
        </p:txBody>
      </p:sp>
    </p:spTree>
    <p:extLst>
      <p:ext uri="{BB962C8B-B14F-4D97-AF65-F5344CB8AC3E}">
        <p14:creationId xmlns:p14="http://schemas.microsoft.com/office/powerpoint/2010/main" val="212984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Analytical aspects of PTH measurements and reference values</a:t>
            </a:r>
          </a:p>
        </p:txBody>
      </p:sp>
      <p:sp>
        <p:nvSpPr>
          <p:cNvPr id="1048598" name="Content Placeholder 2"/>
          <p:cNvSpPr>
            <a:spLocks noGrp="1"/>
          </p:cNvSpPr>
          <p:nvPr>
            <p:ph idx="1"/>
          </p:nvPr>
        </p:nvSpPr>
        <p:spPr>
          <a:xfrm>
            <a:off x="457200" y="1524000"/>
            <a:ext cx="8229600" cy="483235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The biological variation of PTH is substantial. </a:t>
            </a:r>
          </a:p>
          <a:p>
            <a:pPr algn="just">
              <a:buFont typeface="Wingdings" panose="05000000000000000000" pitchFamily="2" charset="2"/>
              <a:buChar char="v"/>
            </a:pPr>
            <a:r>
              <a:rPr lang="en-US" sz="2400" dirty="0">
                <a:latin typeface="Times New Roman" pitchFamily="18" charset="0"/>
                <a:cs typeface="Times New Roman" pitchFamily="18" charset="0"/>
              </a:rPr>
              <a:t>The within-subject variation of PTH is ~20% in healthy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people and up to 30% in patients on hemodialysis.</a:t>
            </a:r>
          </a:p>
          <a:p>
            <a:pPr algn="just">
              <a:buFont typeface="Wingdings" panose="05000000000000000000" pitchFamily="2" charset="2"/>
              <a:buChar char="Ø"/>
            </a:pPr>
            <a:r>
              <a:rPr lang="en-US" sz="2400" dirty="0">
                <a:latin typeface="Times New Roman" pitchFamily="18" charset="0"/>
                <a:cs typeface="Times New Roman" pitchFamily="18" charset="0"/>
              </a:rPr>
              <a:t>This implies that the difference in PTH concentration </a:t>
            </a:r>
            <a:r>
              <a:rPr lang="en-US" sz="2400" dirty="0">
                <a:solidFill>
                  <a:srgbClr val="FFFF00"/>
                </a:solidFill>
                <a:latin typeface="Times New Roman" pitchFamily="18" charset="0"/>
                <a:cs typeface="Times New Roman" pitchFamily="18" charset="0"/>
              </a:rPr>
              <a:t>must</a:t>
            </a:r>
            <a:r>
              <a:rPr lang="en-US" sz="2400" dirty="0">
                <a:latin typeface="Times New Roman" pitchFamily="18" charset="0"/>
                <a:cs typeface="Times New Roman" pitchFamily="18" charset="0"/>
              </a:rPr>
              <a:t> </a:t>
            </a:r>
            <a:r>
              <a:rPr lang="en-US" sz="2400" dirty="0">
                <a:solidFill>
                  <a:srgbClr val="FFFF00"/>
                </a:solidFill>
                <a:latin typeface="Times New Roman" pitchFamily="18" charset="0"/>
                <a:cs typeface="Times New Roman" pitchFamily="18" charset="0"/>
              </a:rPr>
              <a:t>exceed 54% </a:t>
            </a:r>
            <a:r>
              <a:rPr lang="en-US" sz="2400" dirty="0">
                <a:latin typeface="Times New Roman" pitchFamily="18" charset="0"/>
                <a:cs typeface="Times New Roman" pitchFamily="18" charset="0"/>
              </a:rPr>
              <a:t>in healthy people and </a:t>
            </a:r>
            <a:r>
              <a:rPr lang="en-US" sz="2400" dirty="0">
                <a:solidFill>
                  <a:srgbClr val="FFFF00"/>
                </a:solidFill>
                <a:latin typeface="Times New Roman" pitchFamily="18" charset="0"/>
                <a:cs typeface="Times New Roman" pitchFamily="18" charset="0"/>
              </a:rPr>
              <a:t>72% </a:t>
            </a:r>
            <a:r>
              <a:rPr lang="en-US" sz="2400" dirty="0">
                <a:latin typeface="Times New Roman" pitchFamily="18" charset="0"/>
                <a:cs typeface="Times New Roman" pitchFamily="18" charset="0"/>
              </a:rPr>
              <a:t>in patients on hemodialysis to state that the concentration of  PTH has decreased or increased. ¹</a:t>
            </a:r>
            <a:r>
              <a:rPr lang="en-US" sz="2100" i="1" dirty="0">
                <a:latin typeface="Times New Roman" pitchFamily="18" charset="0"/>
                <a:cs typeface="Times New Roman" pitchFamily="18" charset="0"/>
              </a:rPr>
              <a:t> (Base on Intraindividual coefficients of variance (CVI))</a:t>
            </a:r>
          </a:p>
          <a:p>
            <a:pPr algn="just">
              <a:buFont typeface="Wingdings" panose="05000000000000000000" pitchFamily="2" charset="2"/>
              <a:buChar char="Ø"/>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The determination of PTH reference values is challenging because many factors influence PTH concentrations, as summarized in Table 2.</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38</a:t>
            </a:fld>
            <a:endParaRPr lang="en-US"/>
          </a:p>
        </p:txBody>
      </p:sp>
      <p:sp>
        <p:nvSpPr>
          <p:cNvPr id="6" name="Rectangle 5">
            <a:extLst>
              <a:ext uri="{FF2B5EF4-FFF2-40B4-BE49-F238E27FC236}">
                <a16:creationId xmlns:a16="http://schemas.microsoft.com/office/drawing/2014/main" id="{FC591FB6-8C77-4070-B939-B8A56B8C2992}"/>
              </a:ext>
            </a:extLst>
          </p:cNvPr>
          <p:cNvSpPr/>
          <p:nvPr/>
        </p:nvSpPr>
        <p:spPr>
          <a:xfrm>
            <a:off x="800100" y="5987725"/>
            <a:ext cx="7543800" cy="830997"/>
          </a:xfrm>
          <a:prstGeom prst="rect">
            <a:avLst/>
          </a:prstGeom>
        </p:spPr>
        <p:txBody>
          <a:bodyPr wrap="square">
            <a:spAutoFit/>
          </a:bodyPr>
          <a:lstStyle/>
          <a:p>
            <a:pPr algn="just"/>
            <a:r>
              <a:rPr lang="en-US" sz="1600" dirty="0">
                <a:solidFill>
                  <a:srgbClr val="FFC000"/>
                </a:solidFill>
              </a:rPr>
              <a:t>1 = (2017) Gardham C, Stevens PE, Delaney MP, </a:t>
            </a:r>
            <a:r>
              <a:rPr lang="en-US" sz="1600" dirty="0" err="1">
                <a:solidFill>
                  <a:srgbClr val="FFC000"/>
                </a:solidFill>
              </a:rPr>
              <a:t>LeRoux</a:t>
            </a:r>
            <a:r>
              <a:rPr lang="en-US" sz="1600" dirty="0">
                <a:solidFill>
                  <a:srgbClr val="FFC000"/>
                </a:solidFill>
              </a:rPr>
              <a:t> M, Coleman A, Lamb EJ. Variability of parathyroid hormone and other markers of bone mineral metabolism in patients receiving hemodialysis. Clin J Am Soc Nephrol. 2010;5(7):1261–1267 </a:t>
            </a:r>
          </a:p>
        </p:txBody>
      </p:sp>
    </p:spTree>
    <p:extLst>
      <p:ext uri="{BB962C8B-B14F-4D97-AF65-F5344CB8AC3E}">
        <p14:creationId xmlns:p14="http://schemas.microsoft.com/office/powerpoint/2010/main" val="52072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5" name="Slide Number Placeholder 4"/>
          <p:cNvSpPr>
            <a:spLocks noGrp="1"/>
          </p:cNvSpPr>
          <p:nvPr>
            <p:ph type="sldNum" sz="quarter" idx="12"/>
          </p:nvPr>
        </p:nvSpPr>
        <p:spPr/>
        <p:txBody>
          <a:bodyPr/>
          <a:lstStyle/>
          <a:p>
            <a:fld id="{1A6E4302-6D73-4081-AF7E-E29A1A119CC3}" type="slidenum">
              <a:rPr lang="en-US" smtClean="0"/>
              <a:pPr/>
              <a:t>39</a:t>
            </a:fld>
            <a:endParaRPr lang="en-US"/>
          </a:p>
        </p:txBody>
      </p:sp>
      <p:pic>
        <p:nvPicPr>
          <p:cNvPr id="12" name="Picture 11">
            <a:extLst>
              <a:ext uri="{FF2B5EF4-FFF2-40B4-BE49-F238E27FC236}">
                <a16:creationId xmlns:a16="http://schemas.microsoft.com/office/drawing/2014/main" id="{D2CCBEE4-9204-4911-AFBE-F7170867E31D}"/>
              </a:ext>
            </a:extLst>
          </p:cNvPr>
          <p:cNvPicPr>
            <a:picLocks noChangeAspect="1"/>
          </p:cNvPicPr>
          <p:nvPr/>
        </p:nvPicPr>
        <p:blipFill>
          <a:blip r:embed="rId2"/>
          <a:stretch>
            <a:fillRect/>
          </a:stretch>
        </p:blipFill>
        <p:spPr>
          <a:xfrm>
            <a:off x="0" y="906651"/>
            <a:ext cx="9144000" cy="5044698"/>
          </a:xfrm>
          <a:prstGeom prst="rect">
            <a:avLst/>
          </a:prstGeom>
        </p:spPr>
      </p:pic>
    </p:spTree>
    <p:extLst>
      <p:ext uri="{BB962C8B-B14F-4D97-AF65-F5344CB8AC3E}">
        <p14:creationId xmlns:p14="http://schemas.microsoft.com/office/powerpoint/2010/main" val="350857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solidFill>
                  <a:srgbClr val="FFFF00"/>
                </a:solidFill>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a:t>
            </a:fld>
            <a:endParaRPr lang="en-US"/>
          </a:p>
        </p:txBody>
      </p:sp>
    </p:spTree>
    <p:extLst>
      <p:ext uri="{BB962C8B-B14F-4D97-AF65-F5344CB8AC3E}">
        <p14:creationId xmlns:p14="http://schemas.microsoft.com/office/powerpoint/2010/main" val="3216663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Autofit/>
          </a:bodyPr>
          <a:lstStyle/>
          <a:p>
            <a:pPr algn="l"/>
            <a:r>
              <a:rPr lang="en-US" sz="3600" dirty="0"/>
              <a:t>Summary</a:t>
            </a:r>
          </a:p>
        </p:txBody>
      </p:sp>
      <p:graphicFrame>
        <p:nvGraphicFramePr>
          <p:cNvPr id="2" name="Table 2">
            <a:extLst>
              <a:ext uri="{FF2B5EF4-FFF2-40B4-BE49-F238E27FC236}">
                <a16:creationId xmlns:a16="http://schemas.microsoft.com/office/drawing/2014/main" id="{48C738C0-229A-4CB9-AD3E-205F330B1664}"/>
              </a:ext>
            </a:extLst>
          </p:cNvPr>
          <p:cNvGraphicFramePr>
            <a:graphicFrameLocks noGrp="1"/>
          </p:cNvGraphicFramePr>
          <p:nvPr>
            <p:ph idx="1"/>
            <p:extLst>
              <p:ext uri="{D42A27DB-BD31-4B8C-83A1-F6EECF244321}">
                <p14:modId xmlns:p14="http://schemas.microsoft.com/office/powerpoint/2010/main" val="2331435547"/>
              </p:ext>
            </p:extLst>
          </p:nvPr>
        </p:nvGraphicFramePr>
        <p:xfrm>
          <a:off x="152400" y="1600200"/>
          <a:ext cx="8839199" cy="4216400"/>
        </p:xfrm>
        <a:graphic>
          <a:graphicData uri="http://schemas.openxmlformats.org/drawingml/2006/table">
            <a:tbl>
              <a:tblPr firstRow="1" bandRow="1">
                <a:tableStyleId>{5C22544A-7EE6-4342-B048-85BDC9FD1C3A}</a:tableStyleId>
              </a:tblPr>
              <a:tblGrid>
                <a:gridCol w="1964266">
                  <a:extLst>
                    <a:ext uri="{9D8B030D-6E8A-4147-A177-3AD203B41FA5}">
                      <a16:colId xmlns:a16="http://schemas.microsoft.com/office/drawing/2014/main" val="3751893657"/>
                    </a:ext>
                  </a:extLst>
                </a:gridCol>
                <a:gridCol w="2864555">
                  <a:extLst>
                    <a:ext uri="{9D8B030D-6E8A-4147-A177-3AD203B41FA5}">
                      <a16:colId xmlns:a16="http://schemas.microsoft.com/office/drawing/2014/main" val="1770015241"/>
                    </a:ext>
                  </a:extLst>
                </a:gridCol>
                <a:gridCol w="1800578">
                  <a:extLst>
                    <a:ext uri="{9D8B030D-6E8A-4147-A177-3AD203B41FA5}">
                      <a16:colId xmlns:a16="http://schemas.microsoft.com/office/drawing/2014/main" val="4083426581"/>
                    </a:ext>
                  </a:extLst>
                </a:gridCol>
                <a:gridCol w="2209800">
                  <a:extLst>
                    <a:ext uri="{9D8B030D-6E8A-4147-A177-3AD203B41FA5}">
                      <a16:colId xmlns:a16="http://schemas.microsoft.com/office/drawing/2014/main" val="2950485649"/>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Assay</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2776356610"/>
                  </a:ext>
                </a:extLst>
              </a:tr>
              <a:tr h="370840">
                <a:tc>
                  <a:txBody>
                    <a:bodyPr/>
                    <a:lstStyle/>
                    <a:p>
                      <a:pPr algn="ct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Generation</a:t>
                      </a:r>
                    </a:p>
                  </a:txBody>
                  <a:tcPr anchor="ctr"/>
                </a:tc>
                <a:tc>
                  <a:txBody>
                    <a:bodyPr/>
                    <a:lstStyle/>
                    <a:p>
                      <a:pPr algn="ctr"/>
                      <a:r>
                        <a:rPr lang="en-US" sz="2000" dirty="0">
                          <a:solidFill>
                            <a:srgbClr val="7030A0"/>
                          </a:solidFill>
                          <a:latin typeface="Times New Roman" pitchFamily="18" charset="0"/>
                          <a:cs typeface="Times New Roman" pitchFamily="18" charset="0"/>
                        </a:rPr>
                        <a:t>single polyclonal AB </a:t>
                      </a:r>
                      <a:r>
                        <a:rPr lang="en-US" sz="1800" dirty="0">
                          <a:latin typeface="Times New Roman" pitchFamily="18" charset="0"/>
                          <a:cs typeface="Times New Roman" pitchFamily="18" charset="0"/>
                        </a:rPr>
                        <a:t>against the C-terminal</a:t>
                      </a:r>
                      <a:endParaRPr lang="en-US" dirty="0"/>
                    </a:p>
                  </a:txBody>
                  <a:tcPr anchor="ctr"/>
                </a:tc>
                <a:tc>
                  <a:txBody>
                    <a:bodyPr/>
                    <a:lstStyle/>
                    <a:p>
                      <a:pPr algn="ctr"/>
                      <a:endParaRPr lang="en-US"/>
                    </a:p>
                  </a:txBody>
                  <a:tcPr anchor="ctr"/>
                </a:tc>
                <a:tc>
                  <a:txBody>
                    <a:bodyPr/>
                    <a:lstStyle/>
                    <a:p>
                      <a:pPr algn="ctr"/>
                      <a:r>
                        <a:rPr lang="en-US" sz="1800" dirty="0">
                          <a:latin typeface="Times New Roman" pitchFamily="18" charset="0"/>
                          <a:cs typeface="Times New Roman" pitchFamily="18" charset="0"/>
                        </a:rPr>
                        <a:t> all C-fragments detect</a:t>
                      </a:r>
                      <a:endParaRPr lang="en-US" dirty="0"/>
                    </a:p>
                  </a:txBody>
                  <a:tcPr anchor="ctr"/>
                </a:tc>
                <a:extLst>
                  <a:ext uri="{0D108BD9-81ED-4DB2-BD59-A6C34878D82A}">
                    <a16:rowId xmlns:a16="http://schemas.microsoft.com/office/drawing/2014/main" val="1578365371"/>
                  </a:ext>
                </a:extLst>
              </a:tr>
              <a:tr h="370840">
                <a:tc>
                  <a:txBody>
                    <a:bodyPr/>
                    <a:lstStyle/>
                    <a:p>
                      <a:pPr algn="ct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Generation</a:t>
                      </a:r>
                    </a:p>
                  </a:txBody>
                  <a:tcPr anchor="ctr"/>
                </a:tc>
                <a:tc>
                  <a:txBody>
                    <a:bodyPr/>
                    <a:lstStyle/>
                    <a:p>
                      <a:pPr algn="ctr"/>
                      <a:r>
                        <a:rPr lang="en-US" sz="2000" kern="1200" dirty="0">
                          <a:solidFill>
                            <a:schemeClr val="bg1"/>
                          </a:solidFill>
                          <a:latin typeface="Times New Roman" pitchFamily="18" charset="0"/>
                          <a:ea typeface="+mn-ea"/>
                          <a:cs typeface="Times New Roman" pitchFamily="18" charset="0"/>
                        </a:rPr>
                        <a:t>Sandwich type</a:t>
                      </a:r>
                    </a:p>
                    <a:p>
                      <a:pPr algn="ctr"/>
                      <a:r>
                        <a:rPr lang="en-US" sz="2000" kern="1200" dirty="0">
                          <a:solidFill>
                            <a:schemeClr val="bg1"/>
                          </a:solidFill>
                          <a:latin typeface="Times New Roman" pitchFamily="18" charset="0"/>
                          <a:ea typeface="+mn-ea"/>
                          <a:cs typeface="Times New Roman" pitchFamily="18" charset="0"/>
                        </a:rPr>
                        <a:t>+</a:t>
                      </a:r>
                      <a:r>
                        <a:rPr lang="en-US" sz="2000" kern="1200" dirty="0">
                          <a:solidFill>
                            <a:srgbClr val="7030A0"/>
                          </a:solidFill>
                          <a:latin typeface="Times New Roman" pitchFamily="18" charset="0"/>
                          <a:ea typeface="+mn-ea"/>
                          <a:cs typeface="Times New Roman" pitchFamily="18" charset="0"/>
                        </a:rPr>
                        <a:t> against the N-terminal</a:t>
                      </a:r>
                    </a:p>
                    <a:p>
                      <a:pPr algn="ctr"/>
                      <a:r>
                        <a:rPr lang="en-US" sz="1800" dirty="0">
                          <a:latin typeface="Times New Roman" pitchFamily="18" charset="0"/>
                          <a:cs typeface="Times New Roman" pitchFamily="18" charset="0"/>
                        </a:rPr>
                        <a:t>amino acids </a:t>
                      </a:r>
                      <a:r>
                        <a:rPr lang="en-US" sz="1600" dirty="0">
                          <a:solidFill>
                            <a:schemeClr val="bg1"/>
                          </a:solidFill>
                          <a:latin typeface="Times New Roman" pitchFamily="18" charset="0"/>
                          <a:cs typeface="Times New Roman" pitchFamily="18" charset="0"/>
                        </a:rPr>
                        <a:t>12-24 or 26-32</a:t>
                      </a:r>
                      <a:endParaRPr lang="en-US" sz="1800" kern="1200" dirty="0">
                        <a:solidFill>
                          <a:schemeClr val="bg1"/>
                        </a:solidFill>
                        <a:latin typeface="Times New Roman" pitchFamily="18" charset="0"/>
                        <a:ea typeface="+mn-ea"/>
                        <a:cs typeface="Times New Roman" pitchFamily="18" charset="0"/>
                      </a:endParaRPr>
                    </a:p>
                  </a:txBody>
                  <a:tcPr anchor="ctr"/>
                </a:tc>
                <a:tc>
                  <a:txBody>
                    <a:bodyPr/>
                    <a:lstStyle/>
                    <a:p>
                      <a:pPr algn="ctr"/>
                      <a:r>
                        <a:rPr lang="en-US" sz="2000" b="1" dirty="0"/>
                        <a:t>Intact PTH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 some inactive C-fragments detect</a:t>
                      </a:r>
                      <a:endParaRPr lang="en-US" dirty="0"/>
                    </a:p>
                    <a:p>
                      <a:pPr algn="ctr"/>
                      <a:r>
                        <a:rPr lang="en-US" dirty="0"/>
                        <a:t>(7-84 PTH)</a:t>
                      </a:r>
                    </a:p>
                  </a:txBody>
                  <a:tcPr anchor="ctr"/>
                </a:tc>
                <a:extLst>
                  <a:ext uri="{0D108BD9-81ED-4DB2-BD59-A6C34878D82A}">
                    <a16:rowId xmlns:a16="http://schemas.microsoft.com/office/drawing/2014/main" val="3804799323"/>
                  </a:ext>
                </a:extLst>
              </a:tr>
              <a:tr h="370840">
                <a:tc>
                  <a:txBody>
                    <a:bodyPr/>
                    <a:lstStyle/>
                    <a:p>
                      <a:pPr algn="ctr"/>
                      <a:r>
                        <a:rPr lang="en-US"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Generation</a:t>
                      </a:r>
                    </a:p>
                  </a:txBody>
                  <a:tcPr anchor="ctr"/>
                </a:tc>
                <a:tc>
                  <a:txBody>
                    <a:bodyPr/>
                    <a:lstStyle/>
                    <a:p>
                      <a:pPr algn="ctr"/>
                      <a:r>
                        <a:rPr lang="en-US" sz="1800" kern="1200" dirty="0">
                          <a:solidFill>
                            <a:schemeClr val="bg1"/>
                          </a:solidFill>
                          <a:latin typeface="Times New Roman" pitchFamily="18" charset="0"/>
                          <a:ea typeface="+mn-ea"/>
                          <a:cs typeface="Times New Roman" pitchFamily="18" charset="0"/>
                        </a:rPr>
                        <a:t>Sandwich type</a:t>
                      </a:r>
                    </a:p>
                    <a:p>
                      <a:pPr algn="ctr"/>
                      <a:r>
                        <a:rPr lang="en-US" sz="1800" kern="1200" dirty="0">
                          <a:solidFill>
                            <a:schemeClr val="bg1"/>
                          </a:solidFill>
                          <a:latin typeface="Times New Roman" pitchFamily="18" charset="0"/>
                          <a:ea typeface="+mn-ea"/>
                          <a:cs typeface="Times New Roman" pitchFamily="18" charset="0"/>
                        </a:rPr>
                        <a:t>+</a:t>
                      </a:r>
                      <a:r>
                        <a:rPr lang="en-US" sz="1800" kern="1200" dirty="0">
                          <a:solidFill>
                            <a:srgbClr val="7030A0"/>
                          </a:solidFill>
                          <a:latin typeface="Times New Roman" pitchFamily="18" charset="0"/>
                          <a:ea typeface="+mn-ea"/>
                          <a:cs typeface="Times New Roman" pitchFamily="18" charset="0"/>
                        </a:rPr>
                        <a:t> against the N-terminal</a:t>
                      </a:r>
                    </a:p>
                    <a:p>
                      <a:pPr algn="ctr"/>
                      <a:r>
                        <a:rPr lang="en-US" sz="1800" dirty="0">
                          <a:solidFill>
                            <a:schemeClr val="bg1"/>
                          </a:solidFill>
                          <a:latin typeface="Times New Roman" pitchFamily="18" charset="0"/>
                          <a:cs typeface="Times New Roman" pitchFamily="18" charset="0"/>
                        </a:rPr>
                        <a:t>first four amino acids </a:t>
                      </a:r>
                      <a:endParaRPr lang="en-US" dirty="0">
                        <a:solidFill>
                          <a:schemeClr val="bg1"/>
                        </a:solidFill>
                      </a:endParaRPr>
                    </a:p>
                  </a:txBody>
                  <a:tcPr anchor="ctr"/>
                </a:tc>
                <a:tc>
                  <a:txBody>
                    <a:bodyPr/>
                    <a:lstStyle/>
                    <a:p>
                      <a:pPr algn="ctr"/>
                      <a:r>
                        <a:rPr lang="en-US" sz="2000" b="1" kern="1200" dirty="0">
                          <a:solidFill>
                            <a:schemeClr val="dk1"/>
                          </a:solidFill>
                          <a:latin typeface="+mn-lt"/>
                          <a:ea typeface="+mn-ea"/>
                          <a:cs typeface="+mn-cs"/>
                        </a:rPr>
                        <a:t>(Whole)</a:t>
                      </a:r>
                    </a:p>
                    <a:p>
                      <a:pPr algn="ctr"/>
                      <a:r>
                        <a:rPr lang="en-US" sz="2000" b="1" kern="1200" dirty="0">
                          <a:solidFill>
                            <a:schemeClr val="dk1"/>
                          </a:solidFill>
                          <a:latin typeface="+mn-lt"/>
                          <a:ea typeface="+mn-ea"/>
                          <a:cs typeface="+mn-cs"/>
                        </a:rPr>
                        <a:t>Bio-Intact PTH</a:t>
                      </a:r>
                    </a:p>
                  </a:txBody>
                  <a:tcPr anchor="ctr"/>
                </a:tc>
                <a:tc>
                  <a:txBody>
                    <a:bodyPr/>
                    <a:lstStyle/>
                    <a:p>
                      <a:pPr algn="ctr"/>
                      <a:r>
                        <a:rPr lang="en-US" sz="1800" kern="1200" dirty="0">
                          <a:solidFill>
                            <a:schemeClr val="dk1"/>
                          </a:solidFill>
                          <a:latin typeface="+mn-lt"/>
                          <a:ea typeface="+mn-ea"/>
                          <a:cs typeface="+mn-cs"/>
                        </a:rPr>
                        <a:t>Inactive </a:t>
                      </a:r>
                    </a:p>
                    <a:p>
                      <a:pPr algn="ctr"/>
                      <a:r>
                        <a:rPr lang="en-US" sz="1800" kern="1200" dirty="0">
                          <a:solidFill>
                            <a:schemeClr val="dk1"/>
                          </a:solidFill>
                          <a:latin typeface="+mn-lt"/>
                          <a:ea typeface="+mn-ea"/>
                          <a:cs typeface="+mn-cs"/>
                        </a:rPr>
                        <a:t>post-translationally modified 1-84 PTH</a:t>
                      </a:r>
                    </a:p>
                  </a:txBody>
                  <a:tcPr anchor="ctr"/>
                </a:tc>
                <a:extLst>
                  <a:ext uri="{0D108BD9-81ED-4DB2-BD59-A6C34878D82A}">
                    <a16:rowId xmlns:a16="http://schemas.microsoft.com/office/drawing/2014/main" val="2800911443"/>
                  </a:ext>
                </a:extLst>
              </a:tr>
              <a:tr h="370840">
                <a:tc>
                  <a:txBody>
                    <a:bodyPr/>
                    <a:lstStyle/>
                    <a:p>
                      <a:pPr algn="ctr"/>
                      <a:r>
                        <a:rPr lang="en-US" sz="1800" dirty="0">
                          <a:latin typeface="Times New Roman" pitchFamily="18" charset="0"/>
                          <a:cs typeface="Times New Roman" pitchFamily="18" charset="0"/>
                        </a:rPr>
                        <a:t>HPLC</a:t>
                      </a:r>
                      <a:endParaRPr lang="en-US" dirty="0"/>
                    </a:p>
                  </a:txBody>
                  <a:tcPr anchor="ctr"/>
                </a:tc>
                <a:tc>
                  <a:txBody>
                    <a:bodyPr/>
                    <a:lstStyle/>
                    <a:p>
                      <a:pPr algn="ctr"/>
                      <a:endParaRPr lang="en-US" dirty="0"/>
                    </a:p>
                  </a:txBody>
                  <a:tcPr anchor="ctr"/>
                </a:tc>
                <a:tc gridSpan="2">
                  <a:txBody>
                    <a:bodyPr/>
                    <a:lstStyle/>
                    <a:p>
                      <a:pPr algn="ctr"/>
                      <a:r>
                        <a:rPr lang="en-US" dirty="0"/>
                        <a:t>Detect 7-84 PTH</a:t>
                      </a:r>
                    </a:p>
                  </a:txBody>
                  <a:tcPr anchor="ctr"/>
                </a:tc>
                <a:tc hMerge="1">
                  <a:txBody>
                    <a:bodyPr/>
                    <a:lstStyle/>
                    <a:p>
                      <a:pPr algn="ctr"/>
                      <a:r>
                        <a:rPr lang="en-US" dirty="0"/>
                        <a:t>Can detect 7-84 PTH</a:t>
                      </a:r>
                    </a:p>
                  </a:txBody>
                  <a:tcPr anchor="ctr"/>
                </a:tc>
                <a:extLst>
                  <a:ext uri="{0D108BD9-81ED-4DB2-BD59-A6C34878D82A}">
                    <a16:rowId xmlns:a16="http://schemas.microsoft.com/office/drawing/2014/main" val="4101621428"/>
                  </a:ext>
                </a:extLst>
              </a:tr>
              <a:tr h="370840">
                <a:tc>
                  <a:txBody>
                    <a:bodyPr/>
                    <a:lstStyle/>
                    <a:p>
                      <a:pPr algn="ctr"/>
                      <a:r>
                        <a:rPr lang="en-US" dirty="0"/>
                        <a:t>MS-MS</a:t>
                      </a:r>
                    </a:p>
                  </a:txBody>
                  <a:tcPr anchor="ctr"/>
                </a:tc>
                <a:tc>
                  <a:txBody>
                    <a:bodyPr/>
                    <a:lstStyle/>
                    <a:p>
                      <a:pPr algn="ctr"/>
                      <a:endParaRPr lang="en-US"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Can </a:t>
                      </a:r>
                      <a:r>
                        <a:rPr lang="en-US" u="sng" dirty="0">
                          <a:solidFill>
                            <a:schemeClr val="bg1"/>
                          </a:solidFill>
                        </a:rPr>
                        <a:t>not</a:t>
                      </a:r>
                      <a:r>
                        <a:rPr lang="en-US" dirty="0">
                          <a:solidFill>
                            <a:schemeClr val="bg1"/>
                          </a:solidFill>
                        </a:rPr>
                        <a:t> detect 7-84 PTH</a:t>
                      </a:r>
                    </a:p>
                    <a:p>
                      <a:pPr algn="ctr"/>
                      <a:r>
                        <a:rPr lang="en-US" sz="1800" kern="1200" dirty="0">
                          <a:solidFill>
                            <a:schemeClr val="dk1"/>
                          </a:solidFill>
                          <a:latin typeface="+mn-lt"/>
                          <a:ea typeface="+mn-ea"/>
                          <a:cs typeface="+mn-cs"/>
                        </a:rPr>
                        <a:t>Can not detect Inactive post-translationally modifications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 detect 7-84 PTH</a:t>
                      </a:r>
                    </a:p>
                    <a:p>
                      <a:pPr algn="ctr"/>
                      <a:endParaRPr lang="en-US" dirty="0"/>
                    </a:p>
                  </a:txBody>
                  <a:tcPr anchor="ctr"/>
                </a:tc>
                <a:extLst>
                  <a:ext uri="{0D108BD9-81ED-4DB2-BD59-A6C34878D82A}">
                    <a16:rowId xmlns:a16="http://schemas.microsoft.com/office/drawing/2014/main" val="1722429828"/>
                  </a:ext>
                </a:extLst>
              </a:tr>
            </a:tbl>
          </a:graphicData>
        </a:graphic>
      </p:graphicFrame>
      <p:sp>
        <p:nvSpPr>
          <p:cNvPr id="5" name="Slide Number Placeholder 4"/>
          <p:cNvSpPr>
            <a:spLocks noGrp="1"/>
          </p:cNvSpPr>
          <p:nvPr>
            <p:ph type="sldNum" sz="quarter" idx="12"/>
          </p:nvPr>
        </p:nvSpPr>
        <p:spPr/>
        <p:txBody>
          <a:bodyPr/>
          <a:lstStyle/>
          <a:p>
            <a:fld id="{1A6E4302-6D73-4081-AF7E-E29A1A119CC3}" type="slidenum">
              <a:rPr lang="en-US" smtClean="0"/>
              <a:pPr/>
              <a:t>40</a:t>
            </a:fld>
            <a:endParaRPr lang="en-US"/>
          </a:p>
        </p:txBody>
      </p:sp>
    </p:spTree>
    <p:extLst>
      <p:ext uri="{BB962C8B-B14F-4D97-AF65-F5344CB8AC3E}">
        <p14:creationId xmlns:p14="http://schemas.microsoft.com/office/powerpoint/2010/main" val="23978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solidFill>
                  <a:srgbClr val="FFFF00"/>
                </a:solidFill>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Primary hyperparathyroidism </a:t>
            </a:r>
            <a:endParaRPr lang="fa-IR" sz="2300" dirty="0">
              <a:solidFill>
                <a:srgbClr val="FFFF00"/>
              </a:solidFill>
              <a:latin typeface="Times New Roman" pitchFamily="18" charset="0"/>
              <a:cs typeface="Times New Roman" pitchFamily="18" charset="0"/>
            </a:endParaRP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solidFill>
                  <a:srgbClr val="FFFF00"/>
                </a:solidFill>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41</a:t>
            </a:fld>
            <a:endParaRPr lang="en-US"/>
          </a:p>
        </p:txBody>
      </p:sp>
    </p:spTree>
    <p:extLst>
      <p:ext uri="{BB962C8B-B14F-4D97-AF65-F5344CB8AC3E}">
        <p14:creationId xmlns:p14="http://schemas.microsoft.com/office/powerpoint/2010/main" val="1907716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PHPT is defined as hypercalcemia and an elevated or inappropriately normal concentration of PTH.</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only curative treatment of PHPT is parathyroidectomy, which is indicated for symptomatic patients and patients with osteoporosis, impaired kidney function, kidney stones, hypercalciuria, and patients &lt;50 years of age or when calcium has increased to more than 0.25 mmol/L above the upper limit of normal. </a:t>
            </a:r>
            <a:r>
              <a:rPr lang="en-US" sz="1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42</a:t>
            </a:fld>
            <a:endParaRPr lang="en-US"/>
          </a:p>
        </p:txBody>
      </p:sp>
    </p:spTree>
    <p:extLst>
      <p:ext uri="{BB962C8B-B14F-4D97-AF65-F5344CB8AC3E}">
        <p14:creationId xmlns:p14="http://schemas.microsoft.com/office/powerpoint/2010/main" val="28405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000" dirty="0">
                <a:latin typeface="+mn-lt"/>
              </a:rPr>
              <a:t>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Because PTH concentration is </a:t>
            </a:r>
            <a:r>
              <a:rPr lang="en-US" sz="2400" dirty="0">
                <a:solidFill>
                  <a:srgbClr val="FFFF00"/>
                </a:solidFill>
                <a:latin typeface="Times New Roman" pitchFamily="18" charset="0"/>
                <a:cs typeface="Times New Roman" pitchFamily="18" charset="0"/>
              </a:rPr>
              <a:t>not included </a:t>
            </a:r>
            <a:r>
              <a:rPr lang="en-US" sz="2400" dirty="0">
                <a:latin typeface="Times New Roman" pitchFamily="18" charset="0"/>
                <a:cs typeface="Times New Roman" pitchFamily="18" charset="0"/>
              </a:rPr>
              <a:t>in the decision criteria for performing surgery, differences in PTH measurements are not an issue in this respect.</a:t>
            </a:r>
          </a:p>
          <a:p>
            <a:pPr algn="just"/>
            <a:r>
              <a:rPr lang="en-US" sz="2400" dirty="0">
                <a:latin typeface="Times New Roman" pitchFamily="18" charset="0"/>
                <a:cs typeface="Times New Roman" pitchFamily="18" charset="0"/>
              </a:rPr>
              <a:t>However, PTH measurement is important to set the diagnosis PHPT.</a:t>
            </a:r>
          </a:p>
          <a:p>
            <a:pPr algn="just"/>
            <a:r>
              <a:rPr lang="en-US" sz="2400" dirty="0">
                <a:latin typeface="Times New Roman" pitchFamily="18" charset="0"/>
                <a:cs typeface="Times New Roman" pitchFamily="18" charset="0"/>
              </a:rPr>
              <a:t>The American Association of Endocrine Surgeons guideline for management of PHPT does not mention differences in PTH assays and does not give recommendations on this issue. ¹</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43</a:t>
            </a:fld>
            <a:endParaRPr lang="en-US"/>
          </a:p>
        </p:txBody>
      </p:sp>
      <p:sp>
        <p:nvSpPr>
          <p:cNvPr id="7" name="Rectangle 6">
            <a:extLst>
              <a:ext uri="{FF2B5EF4-FFF2-40B4-BE49-F238E27FC236}">
                <a16:creationId xmlns:a16="http://schemas.microsoft.com/office/drawing/2014/main" id="{98CAA2BA-E67D-4C3B-B83C-E849362D73A3}"/>
              </a:ext>
            </a:extLst>
          </p:cNvPr>
          <p:cNvSpPr/>
          <p:nvPr/>
        </p:nvSpPr>
        <p:spPr>
          <a:xfrm>
            <a:off x="800100" y="5987725"/>
            <a:ext cx="7543800" cy="830997"/>
          </a:xfrm>
          <a:prstGeom prst="rect">
            <a:avLst/>
          </a:prstGeom>
        </p:spPr>
        <p:txBody>
          <a:bodyPr wrap="square">
            <a:spAutoFit/>
          </a:bodyPr>
          <a:lstStyle/>
          <a:p>
            <a:pPr algn="just"/>
            <a:r>
              <a:rPr lang="en-US" sz="1600" dirty="0">
                <a:solidFill>
                  <a:srgbClr val="FFC000"/>
                </a:solidFill>
              </a:rPr>
              <a:t>1 = (2016) Wilhelm SM, et al. The American Association of Endocrine Surgeons guidelines for definitive management of primary hyperparathyroidism. JAMA Surg. 2016;151(10): 959–968</a:t>
            </a:r>
          </a:p>
        </p:txBody>
      </p:sp>
    </p:spTree>
    <p:extLst>
      <p:ext uri="{BB962C8B-B14F-4D97-AF65-F5344CB8AC3E}">
        <p14:creationId xmlns:p14="http://schemas.microsoft.com/office/powerpoint/2010/main" val="270006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The international workshop on diagnosing asymptomatic PHPT does consider differences in PTH assay measurements and recommends </a:t>
            </a:r>
            <a:r>
              <a:rPr lang="en-US" sz="2300" dirty="0">
                <a:solidFill>
                  <a:srgbClr val="FFFF00"/>
                </a:solidFill>
                <a:latin typeface="Times New Roman" pitchFamily="18" charset="0"/>
                <a:cs typeface="Times New Roman" pitchFamily="18" charset="0"/>
              </a:rPr>
              <a:t>using assay-specific reference values</a:t>
            </a:r>
            <a:r>
              <a:rPr lang="en-US" sz="23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The international workshop on diagnosing asymptomatic</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PHPT states that PTH measurement can be performed with </a:t>
            </a:r>
            <a:r>
              <a:rPr lang="en-US" sz="2400" dirty="0">
                <a:solidFill>
                  <a:srgbClr val="FFFF00"/>
                </a:solidFill>
                <a:latin typeface="Times New Roman" pitchFamily="18" charset="0"/>
                <a:cs typeface="Times New Roman" pitchFamily="18" charset="0"/>
              </a:rPr>
              <a:t>second and third-generation PTH assays </a:t>
            </a:r>
            <a:r>
              <a:rPr lang="en-US" sz="2400" dirty="0">
                <a:latin typeface="Times New Roman" pitchFamily="18" charset="0"/>
                <a:cs typeface="Times New Roman" pitchFamily="18" charset="0"/>
              </a:rPr>
              <a:t>because </a:t>
            </a:r>
            <a:r>
              <a:rPr lang="en-US" sz="2400" dirty="0">
                <a:solidFill>
                  <a:srgbClr val="FFFF00"/>
                </a:solidFill>
                <a:latin typeface="Times New Roman" pitchFamily="18" charset="0"/>
                <a:cs typeface="Times New Roman" pitchFamily="18" charset="0"/>
              </a:rPr>
              <a:t>both assay </a:t>
            </a:r>
            <a:r>
              <a:rPr lang="en-US" sz="2400" dirty="0">
                <a:latin typeface="Times New Roman" pitchFamily="18" charset="0"/>
                <a:cs typeface="Times New Roman" pitchFamily="18" charset="0"/>
              </a:rPr>
              <a:t>generations have similar diagnostic </a:t>
            </a:r>
            <a:r>
              <a:rPr lang="en-US" sz="2400" dirty="0">
                <a:solidFill>
                  <a:srgbClr val="FFFF00"/>
                </a:solidFill>
                <a:latin typeface="Times New Roman" pitchFamily="18" charset="0"/>
                <a:cs typeface="Times New Roman" pitchFamily="18" charset="0"/>
              </a:rPr>
              <a:t>sensitivity</a:t>
            </a:r>
            <a:r>
              <a:rPr lang="en-US" sz="2400" dirty="0">
                <a:latin typeface="Times New Roman" pitchFamily="18" charset="0"/>
                <a:cs typeface="Times New Roman" pitchFamily="18" charset="0"/>
              </a:rPr>
              <a:t> for PHPT.</a:t>
            </a:r>
            <a:r>
              <a:rPr lang="en-US" sz="1900" dirty="0">
                <a:latin typeface="Times New Roman" pitchFamily="18" charset="0"/>
                <a:cs typeface="Times New Roman" pitchFamily="18" charset="0"/>
              </a:rPr>
              <a:t> (based on four clinical studies)</a:t>
            </a:r>
          </a:p>
          <a:p>
            <a:pPr algn="just"/>
            <a:r>
              <a:rPr lang="en-US" sz="2400" dirty="0">
                <a:latin typeface="Times New Roman" pitchFamily="18" charset="0"/>
                <a:cs typeface="Times New Roman" pitchFamily="18" charset="0"/>
              </a:rPr>
              <a:t>One study by Gao et al. recommended measuring PTH with third-generation assays. </a:t>
            </a:r>
          </a:p>
          <a:p>
            <a:pPr algn="just"/>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44</a:t>
            </a:fld>
            <a:endParaRPr lang="en-US"/>
          </a:p>
        </p:txBody>
      </p:sp>
    </p:spTree>
    <p:extLst>
      <p:ext uri="{BB962C8B-B14F-4D97-AF65-F5344CB8AC3E}">
        <p14:creationId xmlns:p14="http://schemas.microsoft.com/office/powerpoint/2010/main" val="328276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This recommendation was based on their HPLC experiments, which showed a </a:t>
            </a:r>
            <a:r>
              <a:rPr lang="en-US" sz="2400" dirty="0">
                <a:solidFill>
                  <a:srgbClr val="FFFF00"/>
                </a:solidFill>
                <a:latin typeface="Times New Roman" pitchFamily="18" charset="0"/>
                <a:cs typeface="Times New Roman" pitchFamily="18" charset="0"/>
              </a:rPr>
              <a:t>higher percentage of PTH fragments </a:t>
            </a:r>
            <a:r>
              <a:rPr lang="en-US" sz="2400" dirty="0">
                <a:latin typeface="Times New Roman" pitchFamily="18" charset="0"/>
                <a:cs typeface="Times New Roman" pitchFamily="18" charset="0"/>
              </a:rPr>
              <a:t>in patients with PHPT compared with normal subjects. The percentage can vary from to 20% to 90%. ¹</a:t>
            </a:r>
          </a:p>
          <a:p>
            <a:pPr algn="just"/>
            <a:endParaRPr lang="en-US" sz="11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Overestimation of PTH by second-generation assays would be of minor consequence hypercalcemic PHPT because in these patients the distinction between hypercalcemia due to PTH overproduction and PTH-independent causes of  hypercalcemia is clear cut.</a:t>
            </a:r>
          </a:p>
          <a:p>
            <a:pPr marL="0" indent="0" algn="just">
              <a:buNone/>
            </a:pPr>
            <a:endParaRPr lang="en-US" sz="1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45</a:t>
            </a:fld>
            <a:endParaRPr lang="en-US"/>
          </a:p>
        </p:txBody>
      </p:sp>
      <p:sp>
        <p:nvSpPr>
          <p:cNvPr id="7" name="Rectangle 6">
            <a:extLst>
              <a:ext uri="{FF2B5EF4-FFF2-40B4-BE49-F238E27FC236}">
                <a16:creationId xmlns:a16="http://schemas.microsoft.com/office/drawing/2014/main" id="{E9DA86CD-99A3-4111-BC8E-15C2484C1A34}"/>
              </a:ext>
            </a:extLst>
          </p:cNvPr>
          <p:cNvSpPr/>
          <p:nvPr/>
        </p:nvSpPr>
        <p:spPr>
          <a:xfrm>
            <a:off x="800100" y="5987725"/>
            <a:ext cx="7543800" cy="830997"/>
          </a:xfrm>
          <a:prstGeom prst="rect">
            <a:avLst/>
          </a:prstGeom>
        </p:spPr>
        <p:txBody>
          <a:bodyPr wrap="square">
            <a:spAutoFit/>
          </a:bodyPr>
          <a:lstStyle/>
          <a:p>
            <a:pPr algn="just"/>
            <a:r>
              <a:rPr lang="en-US" sz="1600" dirty="0">
                <a:solidFill>
                  <a:srgbClr val="FFC000"/>
                </a:solidFill>
              </a:rPr>
              <a:t>1 = (2001) Gao P, et al. Development of a novel immunoradiometric assay exclusively for biologically active whole parathyroid hormone 1-84: implications for improvement of accurate assessment of parathyroid function. J Bone Miner Res. 2001;16(4):605–614 </a:t>
            </a:r>
          </a:p>
        </p:txBody>
      </p:sp>
    </p:spTree>
    <p:extLst>
      <p:ext uri="{BB962C8B-B14F-4D97-AF65-F5344CB8AC3E}">
        <p14:creationId xmlns:p14="http://schemas.microsoft.com/office/powerpoint/2010/main" val="422215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marL="0" indent="0" algn="just">
              <a:buNone/>
            </a:pPr>
            <a:endParaRPr lang="en-US" sz="12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Accurate measurement of PTH is important in identifying patients with </a:t>
            </a:r>
            <a:r>
              <a:rPr lang="en-US" sz="2400" dirty="0" err="1">
                <a:latin typeface="Times New Roman" pitchFamily="18" charset="0"/>
                <a:cs typeface="Times New Roman" pitchFamily="18" charset="0"/>
              </a:rPr>
              <a:t>normocalcemic</a:t>
            </a:r>
            <a:r>
              <a:rPr lang="en-US" sz="2400" dirty="0">
                <a:latin typeface="Times New Roman" pitchFamily="18" charset="0"/>
                <a:cs typeface="Times New Roman" pitchFamily="18" charset="0"/>
              </a:rPr>
              <a:t> primary hyperparathyroidism.</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Even though the calcium concentration is within the reference range, these patients are still </a:t>
            </a:r>
            <a:r>
              <a:rPr lang="en-US" sz="2400" dirty="0">
                <a:solidFill>
                  <a:srgbClr val="FFFF00"/>
                </a:solidFill>
                <a:latin typeface="Times New Roman" pitchFamily="18" charset="0"/>
                <a:cs typeface="Times New Roman" pitchFamily="18" charset="0"/>
              </a:rPr>
              <a:t>at risk </a:t>
            </a:r>
            <a:r>
              <a:rPr lang="en-US" sz="2400" dirty="0">
                <a:latin typeface="Times New Roman" pitchFamily="18" charset="0"/>
                <a:cs typeface="Times New Roman" pitchFamily="18" charset="0"/>
              </a:rPr>
              <a:t>for developing complications associated with classic PHPT.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Because PTH elevation is crucial for establishing this diagnosis, accurate measurement is essential.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46</a:t>
            </a:fld>
            <a:endParaRPr lang="en-US"/>
          </a:p>
        </p:txBody>
      </p:sp>
    </p:spTree>
    <p:extLst>
      <p:ext uri="{BB962C8B-B14F-4D97-AF65-F5344CB8AC3E}">
        <p14:creationId xmlns:p14="http://schemas.microsoft.com/office/powerpoint/2010/main" val="3502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1048598" name="Content Placeholder 2"/>
          <p:cNvSpPr>
            <a:spLocks noGrp="1"/>
          </p:cNvSpPr>
          <p:nvPr>
            <p:ph idx="1"/>
          </p:nvPr>
        </p:nvSpPr>
        <p:spPr>
          <a:xfrm>
            <a:off x="457200" y="1524000"/>
            <a:ext cx="8229600" cy="4953000"/>
          </a:xfrm>
        </p:spPr>
        <p:txBody>
          <a:bodyPr>
            <a:normAutofit fontScale="893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Primary hyperparathyroidism </a:t>
            </a:r>
          </a:p>
          <a:p>
            <a:pPr marL="0" indent="0" algn="just">
              <a:buNone/>
            </a:pPr>
            <a:endParaRPr lang="en-US" sz="1200" dirty="0">
              <a:latin typeface="Times New Roman" pitchFamily="18" charset="0"/>
              <a:cs typeface="Times New Roman" pitchFamily="18" charset="0"/>
            </a:endParaRPr>
          </a:p>
          <a:p>
            <a:pPr algn="just">
              <a:buFont typeface="Wingdings" panose="05000000000000000000" pitchFamily="2" charset="2"/>
              <a:buChar char="v"/>
            </a:pPr>
            <a:r>
              <a:rPr lang="en-US" sz="2400" dirty="0">
                <a:latin typeface="Times New Roman" pitchFamily="18" charset="0"/>
                <a:cs typeface="Times New Roman" pitchFamily="18" charset="0"/>
              </a:rPr>
              <a:t>Another proposed use of PTH measurement is the</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distinction between </a:t>
            </a:r>
            <a:r>
              <a:rPr lang="en-US" sz="2400" dirty="0">
                <a:solidFill>
                  <a:srgbClr val="FFFF00"/>
                </a:solidFill>
                <a:latin typeface="Times New Roman" pitchFamily="18" charset="0"/>
                <a:cs typeface="Times New Roman" pitchFamily="18" charset="0"/>
              </a:rPr>
              <a:t>parathyroid carcinoma </a:t>
            </a:r>
            <a:r>
              <a:rPr lang="en-US" sz="2400" dirty="0">
                <a:latin typeface="Times New Roman" pitchFamily="18" charset="0"/>
                <a:cs typeface="Times New Roman" pitchFamily="18" charset="0"/>
              </a:rPr>
              <a:t>and benign disease.</a:t>
            </a:r>
          </a:p>
          <a:p>
            <a:pPr algn="just">
              <a:buFont typeface="Wingdings" panose="05000000000000000000" pitchFamily="2" charset="2"/>
              <a:buChar char="v"/>
            </a:pPr>
            <a:r>
              <a:rPr lang="en-US" sz="2400" dirty="0">
                <a:latin typeface="Times New Roman" pitchFamily="18" charset="0"/>
                <a:cs typeface="Times New Roman" pitchFamily="18" charset="0"/>
              </a:rPr>
              <a:t>Third-generation assays measure a post translationally modified form (in the 12–18 amino acid region) </a:t>
            </a:r>
            <a:r>
              <a:rPr lang="en-US" sz="2400" dirty="0">
                <a:solidFill>
                  <a:srgbClr val="FFFF00"/>
                </a:solidFill>
                <a:latin typeface="Times New Roman" pitchFamily="18" charset="0"/>
                <a:cs typeface="Times New Roman" pitchFamily="18" charset="0"/>
              </a:rPr>
              <a:t>overproduced</a:t>
            </a:r>
            <a:r>
              <a:rPr lang="en-US" sz="2400" dirty="0">
                <a:latin typeface="Times New Roman" pitchFamily="18" charset="0"/>
                <a:cs typeface="Times New Roman" pitchFamily="18" charset="0"/>
              </a:rPr>
              <a:t> in parathyroid carcinoma.</a:t>
            </a:r>
          </a:p>
          <a:p>
            <a:pPr algn="just">
              <a:buFont typeface="Wingdings" panose="05000000000000000000" pitchFamily="2" charset="2"/>
              <a:buChar char="v"/>
            </a:pPr>
            <a:r>
              <a:rPr lang="en-US" sz="2400" dirty="0">
                <a:latin typeface="Times New Roman" pitchFamily="18" charset="0"/>
                <a:cs typeface="Times New Roman" pitchFamily="18" charset="0"/>
              </a:rPr>
              <a:t>Because third-generation assays </a:t>
            </a:r>
            <a:r>
              <a:rPr lang="en-US" sz="2400" dirty="0">
                <a:solidFill>
                  <a:srgbClr val="FFFF00"/>
                </a:solidFill>
                <a:latin typeface="Times New Roman" pitchFamily="18" charset="0"/>
                <a:cs typeface="Times New Roman" pitchFamily="18" charset="0"/>
              </a:rPr>
              <a:t>usually</a:t>
            </a:r>
            <a:r>
              <a:rPr lang="en-US" sz="2400" dirty="0">
                <a:latin typeface="Times New Roman" pitchFamily="18" charset="0"/>
                <a:cs typeface="Times New Roman" pitchFamily="18" charset="0"/>
              </a:rPr>
              <a:t> give </a:t>
            </a:r>
            <a:r>
              <a:rPr lang="en-US" sz="2400" dirty="0">
                <a:solidFill>
                  <a:srgbClr val="FFFF00"/>
                </a:solidFill>
                <a:latin typeface="Times New Roman" pitchFamily="18" charset="0"/>
                <a:cs typeface="Times New Roman" pitchFamily="18" charset="0"/>
              </a:rPr>
              <a:t>lower</a:t>
            </a:r>
            <a:r>
              <a:rPr lang="en-US" sz="2400" dirty="0">
                <a:latin typeface="Times New Roman" pitchFamily="18" charset="0"/>
                <a:cs typeface="Times New Roman" pitchFamily="18" charset="0"/>
              </a:rPr>
              <a:t> PTH</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values than second-generation assays, </a:t>
            </a:r>
            <a:r>
              <a:rPr lang="en-US" sz="2400" u="sng" dirty="0">
                <a:latin typeface="Times New Roman" pitchFamily="18" charset="0"/>
                <a:cs typeface="Times New Roman" pitchFamily="18" charset="0"/>
              </a:rPr>
              <a:t>a ratio of third to second-generation assay PTH measurements </a:t>
            </a:r>
            <a:r>
              <a:rPr lang="en-US" sz="2400" b="1" u="sng" dirty="0">
                <a:solidFill>
                  <a:srgbClr val="FFFF00"/>
                </a:solidFill>
                <a:latin typeface="Times New Roman" pitchFamily="18" charset="0"/>
                <a:cs typeface="Times New Roman" pitchFamily="18" charset="0"/>
              </a:rPr>
              <a:t>&gt;1</a:t>
            </a:r>
            <a:r>
              <a:rPr lang="en-US" sz="2400" dirty="0">
                <a:latin typeface="Times New Roman" pitchFamily="18" charset="0"/>
                <a:cs typeface="Times New Roman" pitchFamily="18" charset="0"/>
              </a:rPr>
              <a:t> could indicate presence of this modified form and may point toward parathyroid carcinoma.  </a:t>
            </a:r>
          </a:p>
          <a:p>
            <a:pPr algn="just">
              <a:buFont typeface="Wingdings" panose="05000000000000000000" pitchFamily="2" charset="2"/>
              <a:buChar char="v"/>
            </a:pPr>
            <a:r>
              <a:rPr lang="en-US" sz="2400" dirty="0">
                <a:latin typeface="Times New Roman" pitchFamily="18" charset="0"/>
                <a:cs typeface="Times New Roman" pitchFamily="18" charset="0"/>
              </a:rPr>
              <a:t>Several limitations: </a:t>
            </a:r>
          </a:p>
          <a:p>
            <a:pPr algn="just"/>
            <a:r>
              <a:rPr lang="en-US" sz="2400" dirty="0">
                <a:latin typeface="Times New Roman" pitchFamily="18" charset="0"/>
                <a:cs typeface="Times New Roman" pitchFamily="18" charset="0"/>
              </a:rPr>
              <a:t>Different assays of the same generation, influencing the ratio</a:t>
            </a:r>
          </a:p>
          <a:p>
            <a:pPr algn="just"/>
            <a:r>
              <a:rPr lang="en-US" sz="2400" dirty="0">
                <a:latin typeface="Times New Roman" pitchFamily="18" charset="0"/>
                <a:cs typeface="Times New Roman" pitchFamily="18" charset="0"/>
              </a:rPr>
              <a:t>Most laboratories do not offer both generation assays</a:t>
            </a:r>
          </a:p>
          <a:p>
            <a:pPr algn="just"/>
            <a:r>
              <a:rPr lang="en-US" sz="2400" dirty="0">
                <a:latin typeface="Times New Roman" pitchFamily="18" charset="0"/>
                <a:cs typeface="Times New Roman" pitchFamily="18" charset="0"/>
              </a:rPr>
              <a:t>Also present in healthy people and patients with PHPT or CKD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47</a:t>
            </a:fld>
            <a:endParaRPr lang="en-US"/>
          </a:p>
        </p:txBody>
      </p:sp>
    </p:spTree>
    <p:extLst>
      <p:ext uri="{BB962C8B-B14F-4D97-AF65-F5344CB8AC3E}">
        <p14:creationId xmlns:p14="http://schemas.microsoft.com/office/powerpoint/2010/main" val="14162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5059362"/>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PTH increases in response to hyperphosphatemia, hypocalcemia, lowered 1,25-dihydroxyvitamin D and elevated FGF23.</a:t>
            </a:r>
          </a:p>
          <a:p>
            <a:pPr algn="just"/>
            <a:r>
              <a:rPr lang="en-US" sz="2400" dirty="0">
                <a:latin typeface="Times New Roman" pitchFamily="18" charset="0"/>
                <a:cs typeface="Times New Roman" pitchFamily="18" charset="0"/>
              </a:rPr>
              <a:t>SHPT requires treatment because abnormal bone turnover can result in skeletal and mineral disorders. </a:t>
            </a:r>
          </a:p>
          <a:p>
            <a:pPr algn="just"/>
            <a:r>
              <a:rPr lang="en-US" sz="2300" dirty="0">
                <a:latin typeface="Times New Roman" pitchFamily="18" charset="0"/>
                <a:cs typeface="Times New Roman" pitchFamily="18" charset="0"/>
              </a:rPr>
              <a:t>The</a:t>
            </a:r>
            <a:r>
              <a:rPr lang="en-US" sz="1800" dirty="0">
                <a:solidFill>
                  <a:srgbClr val="000000"/>
                </a:solidFill>
                <a:latin typeface="AdvOT735bee1a"/>
                <a:cs typeface="Times New Roman" pitchFamily="18" charset="0"/>
              </a:rPr>
              <a:t> </a:t>
            </a:r>
            <a:r>
              <a:rPr lang="en-US" sz="2300" dirty="0">
                <a:latin typeface="Times New Roman" pitchFamily="18" charset="0"/>
                <a:cs typeface="Times New Roman" pitchFamily="18" charset="0"/>
              </a:rPr>
              <a:t>gold standard to diagnose renal osteodystrophy is bone</a:t>
            </a:r>
            <a:br>
              <a:rPr lang="en-US" sz="2300" dirty="0">
                <a:latin typeface="Times New Roman" pitchFamily="18" charset="0"/>
                <a:cs typeface="Times New Roman" pitchFamily="18" charset="0"/>
              </a:rPr>
            </a:br>
            <a:r>
              <a:rPr lang="en-US" sz="2300" dirty="0">
                <a:latin typeface="Times New Roman" pitchFamily="18" charset="0"/>
                <a:cs typeface="Times New Roman" pitchFamily="18" charset="0"/>
              </a:rPr>
              <a:t>biopsy. Because this is an invasive and costly procedure, PTH is used as a first screening test.</a:t>
            </a:r>
          </a:p>
          <a:p>
            <a:pPr algn="just"/>
            <a:r>
              <a:rPr lang="en-US" sz="2400" dirty="0">
                <a:latin typeface="Times New Roman" pitchFamily="18" charset="0"/>
                <a:cs typeface="Times New Roman" pitchFamily="18" charset="0"/>
              </a:rPr>
              <a:t>C-terminal PTH fragments accumulate in the circulation with increasing stages of kidney disease.</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48</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4255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4114800" cy="4724400"/>
          </a:xfrm>
        </p:spPr>
        <p:txBody>
          <a:bodyPr>
            <a:normAutofit fontScale="893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 patients with CKD, a third-generation assay demonstrates </a:t>
            </a: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~50% </a:t>
            </a:r>
            <a:r>
              <a:rPr lang="en-US" sz="2400" dirty="0">
                <a:latin typeface="Times New Roman" pitchFamily="18" charset="0"/>
                <a:cs typeface="Times New Roman" pitchFamily="18" charset="0"/>
              </a:rPr>
              <a:t>(43% to 47%) lower PTH concentrations compared with a second-generation assay. ¹</a:t>
            </a:r>
          </a:p>
          <a:p>
            <a:pPr algn="just"/>
            <a:endParaRPr lang="en-US" sz="9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Several studies comparing 15 different commercially available PTH assays (both second and third generation) showed more than </a:t>
            </a:r>
            <a:r>
              <a:rPr lang="en-US" sz="2400" dirty="0">
                <a:solidFill>
                  <a:srgbClr val="FFFF00"/>
                </a:solidFill>
                <a:latin typeface="Times New Roman" pitchFamily="18" charset="0"/>
                <a:cs typeface="Times New Roman" pitchFamily="18" charset="0"/>
              </a:rPr>
              <a:t>twofold differences </a:t>
            </a:r>
            <a:r>
              <a:rPr lang="en-US" sz="2400" dirty="0">
                <a:latin typeface="Times New Roman" pitchFamily="18" charset="0"/>
                <a:cs typeface="Times New Roman" pitchFamily="18" charset="0"/>
              </a:rPr>
              <a:t>between the lowest and the highest value of PTH </a:t>
            </a:r>
            <a:r>
              <a:rPr lang="en-US" sz="2400" dirty="0">
                <a:solidFill>
                  <a:srgbClr val="FFFF00"/>
                </a:solidFill>
                <a:latin typeface="Times New Roman" pitchFamily="18" charset="0"/>
                <a:cs typeface="Times New Roman" pitchFamily="18" charset="0"/>
              </a:rPr>
              <a:t>within the same patient</a:t>
            </a:r>
            <a:r>
              <a:rPr lang="en-US" sz="2400" dirty="0">
                <a:latin typeface="Times New Roman" pitchFamily="18" charset="0"/>
                <a:cs typeface="Times New Roman" pitchFamily="18" charset="0"/>
              </a:rPr>
              <a:t>. (</a:t>
            </a:r>
            <a:r>
              <a:rPr lang="en-US" sz="2300" dirty="0">
                <a:latin typeface="Times New Roman" pitchFamily="18" charset="0"/>
                <a:cs typeface="Times New Roman" pitchFamily="18" charset="0"/>
              </a:rPr>
              <a:t>Even a 4.2-fold )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49</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762000" y="6027003"/>
            <a:ext cx="7620000" cy="830997"/>
          </a:xfrm>
          <a:prstGeom prst="rect">
            <a:avLst/>
          </a:prstGeom>
        </p:spPr>
        <p:txBody>
          <a:bodyPr wrap="square">
            <a:spAutoFit/>
          </a:bodyPr>
          <a:lstStyle/>
          <a:p>
            <a:pPr algn="just"/>
            <a:r>
              <a:rPr lang="en-US" sz="1600" dirty="0">
                <a:solidFill>
                  <a:srgbClr val="FFC000"/>
                </a:solidFill>
              </a:rPr>
              <a:t>1 &amp; figure = (2017) </a:t>
            </a:r>
            <a:r>
              <a:rPr lang="en-US" sz="1600" dirty="0" err="1">
                <a:solidFill>
                  <a:srgbClr val="FFC000"/>
                </a:solidFill>
              </a:rPr>
              <a:t>Einbinder</a:t>
            </a:r>
            <a:r>
              <a:rPr lang="en-US" sz="1600" dirty="0">
                <a:solidFill>
                  <a:srgbClr val="FFC000"/>
                </a:solidFill>
              </a:rPr>
              <a:t> Y, et all. Comparison of intact PTH and bio-intact PTH assays among non-dialysis dependent chronic kidney disease patients. Ann Lab Med. 2017;37(5):381–387 </a:t>
            </a:r>
          </a:p>
        </p:txBody>
      </p:sp>
      <p:pic>
        <p:nvPicPr>
          <p:cNvPr id="3" name="Picture 2">
            <a:extLst>
              <a:ext uri="{FF2B5EF4-FFF2-40B4-BE49-F238E27FC236}">
                <a16:creationId xmlns:a16="http://schemas.microsoft.com/office/drawing/2014/main" id="{F11ABDA6-8C4E-457D-9D20-A5DD03927766}"/>
              </a:ext>
            </a:extLst>
          </p:cNvPr>
          <p:cNvPicPr>
            <a:picLocks noChangeAspect="1"/>
          </p:cNvPicPr>
          <p:nvPr/>
        </p:nvPicPr>
        <p:blipFill>
          <a:blip r:embed="rId2"/>
          <a:stretch>
            <a:fillRect/>
          </a:stretch>
        </p:blipFill>
        <p:spPr>
          <a:xfrm>
            <a:off x="4800600" y="1927678"/>
            <a:ext cx="3965734" cy="3682841"/>
          </a:xfrm>
          <a:prstGeom prst="rect">
            <a:avLst/>
          </a:prstGeom>
        </p:spPr>
      </p:pic>
      <p:sp>
        <p:nvSpPr>
          <p:cNvPr id="8" name="Title 1">
            <a:extLst>
              <a:ext uri="{FF2B5EF4-FFF2-40B4-BE49-F238E27FC236}">
                <a16:creationId xmlns:a16="http://schemas.microsoft.com/office/drawing/2014/main" id="{389BED24-CB16-4FD6-8141-50825563F1A2}"/>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1160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sz="3100" dirty="0">
                <a:latin typeface="Times New Roman" pitchFamily="18" charset="0"/>
                <a:cs typeface="Times New Roman" pitchFamily="18" charset="0"/>
              </a:rPr>
              <a:t>PTH is an important regulator of calcium and phosphate homeostasis and bone remodeling.</a:t>
            </a:r>
          </a:p>
          <a:p>
            <a:pPr algn="just">
              <a:buFont typeface="Wingdings" panose="05000000000000000000" pitchFamily="2" charset="2"/>
              <a:buChar char="Ø"/>
            </a:pPr>
            <a:r>
              <a:rPr lang="en-US" sz="3100" dirty="0">
                <a:latin typeface="Times New Roman" pitchFamily="18" charset="0"/>
                <a:cs typeface="Times New Roman" pitchFamily="18" charset="0"/>
              </a:rPr>
              <a:t>Three different purposes:</a:t>
            </a:r>
          </a:p>
          <a:p>
            <a:pPr marL="514350" indent="-514350" algn="just">
              <a:buFont typeface="+mj-lt"/>
              <a:buAutoNum type="arabicPeriod"/>
            </a:pPr>
            <a:r>
              <a:rPr lang="en-US" sz="3100" dirty="0">
                <a:latin typeface="Times New Roman" pitchFamily="18" charset="0"/>
                <a:cs typeface="Times New Roman" pitchFamily="18" charset="0"/>
              </a:rPr>
              <a:t>Hypercalcemia  </a:t>
            </a:r>
          </a:p>
          <a:p>
            <a:pPr marL="514350" indent="-514350" algn="just">
              <a:buFont typeface="+mj-lt"/>
              <a:buAutoNum type="arabicPeriod"/>
            </a:pPr>
            <a:r>
              <a:rPr lang="en-US" sz="3100" dirty="0">
                <a:latin typeface="Times New Roman" pitchFamily="18" charset="0"/>
                <a:cs typeface="Times New Roman" pitchFamily="18" charset="0"/>
              </a:rPr>
              <a:t>Secondary hyperparathyroidism:</a:t>
            </a:r>
          </a:p>
          <a:p>
            <a:pPr algn="just">
              <a:buFontTx/>
              <a:buChar char="-"/>
            </a:pPr>
            <a:r>
              <a:rPr lang="en-US" sz="2500" dirty="0">
                <a:latin typeface="Times New Roman" pitchFamily="18" charset="0"/>
                <a:cs typeface="Times New Roman" pitchFamily="18" charset="0"/>
              </a:rPr>
              <a:t>Vitamin D deficiency, CKD, Post bariatric surgery </a:t>
            </a:r>
          </a:p>
          <a:p>
            <a:pPr algn="just">
              <a:buFontTx/>
              <a:buChar char="-"/>
            </a:pPr>
            <a:r>
              <a:rPr lang="en-US" sz="2500" dirty="0">
                <a:latin typeface="Times New Roman" pitchFamily="18" charset="0"/>
                <a:cs typeface="Times New Roman" pitchFamily="18" charset="0"/>
              </a:rPr>
              <a:t>The best available hormonal parameter to detect</a:t>
            </a:r>
            <a:r>
              <a:rPr lang="en-US" sz="2500" dirty="0">
                <a:solidFill>
                  <a:srgbClr val="FFFF00"/>
                </a:solidFill>
                <a:latin typeface="Times New Roman" pitchFamily="18" charset="0"/>
                <a:cs typeface="Times New Roman" pitchFamily="18" charset="0"/>
              </a:rPr>
              <a:t> metabolic bone disease </a:t>
            </a:r>
            <a:r>
              <a:rPr lang="en-US" sz="2500" dirty="0">
                <a:latin typeface="Times New Roman" pitchFamily="18" charset="0"/>
                <a:cs typeface="Times New Roman" pitchFamily="18" charset="0"/>
              </a:rPr>
              <a:t>is PTH. </a:t>
            </a:r>
          </a:p>
          <a:p>
            <a:pPr marL="514350" indent="-514350" algn="just">
              <a:buFont typeface="+mj-lt"/>
              <a:buAutoNum type="arabicPeriod" startAt="3"/>
            </a:pPr>
            <a:r>
              <a:rPr lang="en-US" sz="3100" dirty="0">
                <a:latin typeface="Times New Roman" pitchFamily="18" charset="0"/>
                <a:cs typeface="Times New Roman" pitchFamily="18" charset="0"/>
              </a:rPr>
              <a:t>During and after parathyroid and thyroid surgery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Kidney Disease Improving Global Outcomes guideline:</a:t>
            </a:r>
          </a:p>
          <a:p>
            <a:pPr algn="just"/>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For patients </a:t>
            </a:r>
            <a:r>
              <a:rPr lang="en-US" sz="2400" dirty="0">
                <a:solidFill>
                  <a:srgbClr val="FFFF00"/>
                </a:solidFill>
                <a:latin typeface="Times New Roman" pitchFamily="18" charset="0"/>
                <a:cs typeface="Times New Roman" pitchFamily="18" charset="0"/>
              </a:rPr>
              <a:t>on dialysis</a:t>
            </a:r>
            <a:r>
              <a:rPr lang="en-US" sz="2400" dirty="0">
                <a:latin typeface="Times New Roman" pitchFamily="18" charset="0"/>
                <a:cs typeface="Times New Roman" pitchFamily="18" charset="0"/>
              </a:rPr>
              <a:t>, it recommends maintaining PTH concentration in the range </a:t>
            </a:r>
            <a:r>
              <a:rPr lang="en-US" sz="2400" dirty="0">
                <a:solidFill>
                  <a:srgbClr val="FFFF00"/>
                </a:solidFill>
                <a:latin typeface="Times New Roman" pitchFamily="18" charset="0"/>
                <a:cs typeface="Times New Roman" pitchFamily="18" charset="0"/>
              </a:rPr>
              <a:t>of 2 to 9 times the upper normal limit </a:t>
            </a:r>
            <a:r>
              <a:rPr lang="en-US" sz="2400" dirty="0">
                <a:latin typeface="Times New Roman" pitchFamily="18" charset="0"/>
                <a:cs typeface="Times New Roman" pitchFamily="18" charset="0"/>
              </a:rPr>
              <a:t>for the specific assay.</a:t>
            </a:r>
          </a:p>
          <a:p>
            <a:pPr algn="just">
              <a:buFont typeface="Wingdings" panose="05000000000000000000" pitchFamily="2" charset="2"/>
              <a:buChar char="Ø"/>
            </a:pPr>
            <a:r>
              <a:rPr lang="en-US" sz="2400" dirty="0">
                <a:latin typeface="Times New Roman" pitchFamily="18" charset="0"/>
                <a:cs typeface="Times New Roman" pitchFamily="18" charset="0"/>
              </a:rPr>
              <a:t>The guideline states that in patients with moderate to end-stage CKD who are </a:t>
            </a:r>
            <a:r>
              <a:rPr lang="en-US" sz="2400" dirty="0">
                <a:solidFill>
                  <a:srgbClr val="FFFF00"/>
                </a:solidFill>
                <a:latin typeface="Times New Roman" pitchFamily="18" charset="0"/>
                <a:cs typeface="Times New Roman" pitchFamily="18" charset="0"/>
              </a:rPr>
              <a:t>not on dialysis</a:t>
            </a:r>
            <a:r>
              <a:rPr lang="en-US" sz="2400" dirty="0">
                <a:latin typeface="Times New Roman" pitchFamily="18" charset="0"/>
                <a:cs typeface="Times New Roman" pitchFamily="18" charset="0"/>
              </a:rPr>
              <a:t>, the optimal PTH concentration is </a:t>
            </a:r>
            <a:r>
              <a:rPr lang="en-US" sz="2400" dirty="0">
                <a:solidFill>
                  <a:srgbClr val="FFFF00"/>
                </a:solidFill>
                <a:latin typeface="Times New Roman" pitchFamily="18" charset="0"/>
                <a:cs typeface="Times New Roman" pitchFamily="18" charset="0"/>
              </a:rPr>
              <a:t>unknown</a:t>
            </a:r>
            <a:r>
              <a:rPr lang="en-US" sz="2400" dirty="0">
                <a:latin typeface="Times New Roman" pitchFamily="18" charset="0"/>
                <a:cs typeface="Times New Roman" pitchFamily="18" charset="0"/>
              </a:rPr>
              <a:t>.</a:t>
            </a:r>
          </a:p>
          <a:p>
            <a:pPr algn="just">
              <a:buFont typeface="Wingdings" panose="05000000000000000000" pitchFamily="2" charset="2"/>
              <a:buChar char="Ø"/>
            </a:pPr>
            <a:r>
              <a:rPr lang="en-US" sz="2300" dirty="0">
                <a:latin typeface="Times New Roman" pitchFamily="18" charset="0"/>
                <a:cs typeface="Times New Roman" pitchFamily="18" charset="0"/>
              </a:rPr>
              <a:t>The Kidney Disease: Improving Global Outcomes guideline recommends </a:t>
            </a:r>
            <a:r>
              <a:rPr lang="en-US" sz="2300" dirty="0">
                <a:solidFill>
                  <a:srgbClr val="FFFF00"/>
                </a:solidFill>
                <a:latin typeface="Times New Roman" pitchFamily="18" charset="0"/>
                <a:cs typeface="Times New Roman" pitchFamily="18" charset="0"/>
              </a:rPr>
              <a:t>following trends of PTH concentrations </a:t>
            </a:r>
            <a:r>
              <a:rPr lang="en-US" sz="2300" dirty="0">
                <a:latin typeface="Times New Roman" pitchFamily="18" charset="0"/>
                <a:cs typeface="Times New Roman" pitchFamily="18" charset="0"/>
              </a:rPr>
              <a:t>to determine the optimal treatment.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50</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172200"/>
            <a:ext cx="7620000" cy="738664"/>
          </a:xfrm>
          <a:prstGeom prst="rect">
            <a:avLst/>
          </a:prstGeom>
        </p:spPr>
        <p:txBody>
          <a:bodyPr wrap="square">
            <a:spAutoFit/>
          </a:bodyPr>
          <a:lstStyle/>
          <a:p>
            <a:pPr algn="just"/>
            <a:r>
              <a:rPr lang="en-US" sz="1400" dirty="0">
                <a:solidFill>
                  <a:srgbClr val="FFC000"/>
                </a:solidFill>
              </a:rPr>
              <a:t>(2009) Kidney Disease: Improving Global Outcomes (KDIGO) CKD-MBD Work Group. KDIGO clinical practice guideline for the diagnosis, evaluation, prevention, and treatment of chronic kidney disease-mineral and bone disorder (CKD-MBD). Kidney Int Suppl. 2009:S1–130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2708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300" dirty="0">
                <a:latin typeface="Times New Roman" pitchFamily="18" charset="0"/>
                <a:cs typeface="Times New Roman" pitchFamily="18" charset="0"/>
              </a:rPr>
              <a:t>It recommends using </a:t>
            </a:r>
            <a:r>
              <a:rPr lang="en-US" sz="2300" dirty="0">
                <a:solidFill>
                  <a:srgbClr val="FFFF00"/>
                </a:solidFill>
                <a:latin typeface="Times New Roman" pitchFamily="18" charset="0"/>
                <a:cs typeface="Times New Roman" pitchFamily="18" charset="0"/>
              </a:rPr>
              <a:t>second-generation</a:t>
            </a:r>
            <a:r>
              <a:rPr lang="en-US" sz="2300" dirty="0">
                <a:latin typeface="Times New Roman" pitchFamily="18" charset="0"/>
                <a:cs typeface="Times New Roman" pitchFamily="18" charset="0"/>
              </a:rPr>
              <a:t> assays because of the widespread availability of these assays. ¹</a:t>
            </a:r>
            <a:endParaRPr lang="en-US" sz="12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Third-generation assays, do not recognize C-terminal fragments.</a:t>
            </a:r>
          </a:p>
          <a:p>
            <a:pPr algn="just"/>
            <a:r>
              <a:rPr lang="en-US" sz="2300" dirty="0">
                <a:latin typeface="Times New Roman" pitchFamily="18" charset="0"/>
                <a:cs typeface="Times New Roman" pitchFamily="18" charset="0"/>
              </a:rPr>
              <a:t>Most clinical studies have </a:t>
            </a:r>
            <a:r>
              <a:rPr lang="en-US" sz="2300" dirty="0">
                <a:solidFill>
                  <a:srgbClr val="FFFF00"/>
                </a:solidFill>
                <a:latin typeface="Times New Roman" pitchFamily="18" charset="0"/>
                <a:cs typeface="Times New Roman" pitchFamily="18" charset="0"/>
              </a:rPr>
              <a:t>not convincingly shown an advantage</a:t>
            </a:r>
            <a:r>
              <a:rPr lang="en-US" sz="2300" dirty="0">
                <a:latin typeface="Times New Roman" pitchFamily="18" charset="0"/>
                <a:cs typeface="Times New Roman" pitchFamily="18" charset="0"/>
              </a:rPr>
              <a:t> of third-generation assays compared with second-generation assays in the diagnosis of low, normal, and high bone turnover.</a:t>
            </a:r>
          </a:p>
          <a:p>
            <a:pPr algn="just"/>
            <a:r>
              <a:rPr lang="en-US" sz="2300" dirty="0">
                <a:latin typeface="Times New Roman" pitchFamily="18" charset="0"/>
                <a:cs typeface="Times New Roman" pitchFamily="18" charset="0"/>
              </a:rPr>
              <a:t>One possible explanation is co-measurement of an </a:t>
            </a:r>
            <a:r>
              <a:rPr lang="en-US" sz="2300" dirty="0">
                <a:solidFill>
                  <a:srgbClr val="FFFF00"/>
                </a:solidFill>
                <a:latin typeface="Times New Roman" pitchFamily="18" charset="0"/>
                <a:cs typeface="Times New Roman" pitchFamily="18" charset="0"/>
              </a:rPr>
              <a:t>oxidized form of PTH </a:t>
            </a:r>
            <a:r>
              <a:rPr lang="en-US" sz="2300" dirty="0">
                <a:latin typeface="Times New Roman" pitchFamily="18" charset="0"/>
                <a:cs typeface="Times New Roman" pitchFamily="18" charset="0"/>
              </a:rPr>
              <a:t>that is not biologically active. ²</a:t>
            </a:r>
          </a:p>
          <a:p>
            <a:pPr algn="just"/>
            <a:endParaRPr lang="en-US" sz="23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51</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5257800"/>
            <a:ext cx="7620000" cy="1600438"/>
          </a:xfrm>
          <a:prstGeom prst="rect">
            <a:avLst/>
          </a:prstGeom>
        </p:spPr>
        <p:txBody>
          <a:bodyPr wrap="square">
            <a:spAutoFit/>
          </a:bodyPr>
          <a:lstStyle/>
          <a:p>
            <a:pPr algn="just"/>
            <a:r>
              <a:rPr lang="en-US" sz="1400" b="1" dirty="0">
                <a:solidFill>
                  <a:srgbClr val="FFC000"/>
                </a:solidFill>
              </a:rPr>
              <a:t>1= (2009) Kidney Disease: Improving Global Outcomes (KDIGO) CKD-MBD Work Group. KDIGO clinical practice guideline for the diagnosis, evaluation, prevention, and treatment of chronic kidney disease-mineral and bone disorder (CKD-MBD). Kidney Int Suppl. 2009:S1–130  </a:t>
            </a:r>
          </a:p>
          <a:p>
            <a:pPr algn="just"/>
            <a:r>
              <a:rPr lang="en-US" sz="1400" b="1" dirty="0">
                <a:solidFill>
                  <a:srgbClr val="FFC000"/>
                </a:solidFill>
              </a:rPr>
              <a:t>2= (2013) </a:t>
            </a:r>
            <a:r>
              <a:rPr lang="en-US" sz="1400" b="1" dirty="0" err="1">
                <a:solidFill>
                  <a:srgbClr val="FFC000"/>
                </a:solidFill>
              </a:rPr>
              <a:t>Hocher</a:t>
            </a:r>
            <a:r>
              <a:rPr lang="en-US" sz="1400" b="1" dirty="0">
                <a:solidFill>
                  <a:srgbClr val="FFC000"/>
                </a:solidFill>
              </a:rPr>
              <a:t> B, et all. Modeling of oxidized PTH (</a:t>
            </a:r>
            <a:r>
              <a:rPr lang="en-US" sz="1400" b="1" dirty="0" err="1">
                <a:solidFill>
                  <a:srgbClr val="FFC000"/>
                </a:solidFill>
              </a:rPr>
              <a:t>oxPTH</a:t>
            </a:r>
            <a:r>
              <a:rPr lang="en-US" sz="1400" b="1" dirty="0">
                <a:solidFill>
                  <a:srgbClr val="FFC000"/>
                </a:solidFill>
              </a:rPr>
              <a:t>) and non-oxidized PTH (</a:t>
            </a:r>
            <a:r>
              <a:rPr lang="en-US" sz="1400" b="1" dirty="0" err="1">
                <a:solidFill>
                  <a:srgbClr val="FFC000"/>
                </a:solidFill>
              </a:rPr>
              <a:t>noxPTH</a:t>
            </a:r>
            <a:r>
              <a:rPr lang="en-US" sz="1400" b="1" dirty="0">
                <a:solidFill>
                  <a:srgbClr val="FFC000"/>
                </a:solidFill>
              </a:rPr>
              <a:t>) receptor binding and relationship of oxidized to non-oxidized PTH in children with chronic renal failure, adult patients on hemodialysis and kidney transplant recipients. Kidney Blood Press Res. 2013; 37(4-5):240–251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81650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300" dirty="0">
                <a:latin typeface="Times New Roman" pitchFamily="18" charset="0"/>
                <a:cs typeface="Times New Roman" pitchFamily="18" charset="0"/>
              </a:rPr>
              <a:t>Oxidized PTH (</a:t>
            </a:r>
            <a:r>
              <a:rPr lang="en-US" sz="2300" dirty="0" err="1">
                <a:latin typeface="Times New Roman" pitchFamily="18" charset="0"/>
                <a:cs typeface="Times New Roman" pitchFamily="18" charset="0"/>
              </a:rPr>
              <a:t>oxPTH</a:t>
            </a:r>
            <a:r>
              <a:rPr lang="en-US" sz="2300" dirty="0">
                <a:latin typeface="Times New Roman" pitchFamily="18" charset="0"/>
                <a:cs typeface="Times New Roman" pitchFamily="18" charset="0"/>
              </a:rPr>
              <a:t>) loses its PTH receptor-stimulating properties.</a:t>
            </a:r>
          </a:p>
          <a:p>
            <a:pPr algn="just">
              <a:buFont typeface="Wingdings" panose="05000000000000000000" pitchFamily="2" charset="2"/>
              <a:buChar char="Ø"/>
            </a:pPr>
            <a:r>
              <a:rPr lang="en-US" sz="2300" dirty="0">
                <a:latin typeface="Times New Roman" pitchFamily="18" charset="0"/>
                <a:cs typeface="Times New Roman" pitchFamily="18" charset="0"/>
              </a:rPr>
              <a:t>This was described in more than 20 well published studies in the 1970(s) and 80(s).</a:t>
            </a:r>
          </a:p>
          <a:p>
            <a:pPr algn="just">
              <a:buFont typeface="Wingdings" panose="05000000000000000000" pitchFamily="2" charset="2"/>
              <a:buChar char="Ø"/>
            </a:pPr>
            <a:r>
              <a:rPr lang="en-US" sz="2300" dirty="0">
                <a:latin typeface="Times New Roman" pitchFamily="18" charset="0"/>
                <a:cs typeface="Times New Roman" pitchFamily="18" charset="0"/>
              </a:rPr>
              <a:t>PTH oxidation hence alters PTH-PTH receptor interaction via oxidation induced three-dimensional structure alteration of PTH.</a:t>
            </a:r>
          </a:p>
          <a:p>
            <a:pPr algn="just"/>
            <a:r>
              <a:rPr lang="en-US" sz="2300" dirty="0">
                <a:latin typeface="Times New Roman" pitchFamily="18" charset="0"/>
                <a:cs typeface="Times New Roman" pitchFamily="18" charset="0"/>
              </a:rPr>
              <a:t>Non-oxidized PTH concentrations are 1.5 - 2.25 fold higher in patients with renal failure as compared to health controls.</a:t>
            </a:r>
          </a:p>
          <a:p>
            <a:pPr algn="just">
              <a:buFont typeface="Wingdings" panose="05000000000000000000" pitchFamily="2" charset="2"/>
              <a:buChar char="Ø"/>
            </a:pPr>
            <a:r>
              <a:rPr lang="en-US" sz="2300" dirty="0">
                <a:latin typeface="Times New Roman" pitchFamily="18" charset="0"/>
                <a:cs typeface="Times New Roman" pitchFamily="18" charset="0"/>
              </a:rPr>
              <a:t>A </a:t>
            </a:r>
            <a:r>
              <a:rPr lang="en-US" sz="23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huge</a:t>
            </a:r>
            <a:r>
              <a:rPr lang="en-US" sz="2300" dirty="0">
                <a:latin typeface="Times New Roman" pitchFamily="18" charset="0"/>
                <a:cs typeface="Times New Roman" pitchFamily="18" charset="0"/>
              </a:rPr>
              <a:t> proportion of circulating PTH is oxidized and thus not biologically active.</a:t>
            </a:r>
          </a:p>
          <a:p>
            <a:pPr algn="just"/>
            <a:r>
              <a:rPr lang="en-US" sz="2300" dirty="0">
                <a:latin typeface="Times New Roman" pitchFamily="18" charset="0"/>
                <a:cs typeface="Times New Roman" pitchFamily="18" charset="0"/>
              </a:rPr>
              <a:t>Patients with renal failure have increased oxidative stress.</a:t>
            </a:r>
          </a:p>
          <a:p>
            <a:pPr algn="just"/>
            <a:endParaRPr lang="en-US" sz="23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52</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5953027"/>
            <a:ext cx="7620000" cy="954107"/>
          </a:xfrm>
          <a:prstGeom prst="rect">
            <a:avLst/>
          </a:prstGeom>
        </p:spPr>
        <p:txBody>
          <a:bodyPr wrap="square">
            <a:spAutoFit/>
          </a:bodyPr>
          <a:lstStyle/>
          <a:p>
            <a:pPr algn="just"/>
            <a:r>
              <a:rPr lang="en-US" sz="1400" dirty="0">
                <a:solidFill>
                  <a:srgbClr val="FFC000"/>
                </a:solidFill>
              </a:rPr>
              <a:t>(2013) </a:t>
            </a:r>
            <a:r>
              <a:rPr lang="en-US" sz="1400" dirty="0" err="1">
                <a:solidFill>
                  <a:srgbClr val="FFC000"/>
                </a:solidFill>
              </a:rPr>
              <a:t>Hocher</a:t>
            </a:r>
            <a:r>
              <a:rPr lang="en-US" sz="1400" dirty="0">
                <a:solidFill>
                  <a:srgbClr val="FFC000"/>
                </a:solidFill>
              </a:rPr>
              <a:t> B, et all. Modeling of oxidized PTH (</a:t>
            </a:r>
            <a:r>
              <a:rPr lang="en-US" sz="1400" dirty="0" err="1">
                <a:solidFill>
                  <a:srgbClr val="FFC000"/>
                </a:solidFill>
              </a:rPr>
              <a:t>oxPTH</a:t>
            </a:r>
            <a:r>
              <a:rPr lang="en-US" sz="1400" dirty="0">
                <a:solidFill>
                  <a:srgbClr val="FFC000"/>
                </a:solidFill>
              </a:rPr>
              <a:t>) and non-oxidized PTH (</a:t>
            </a:r>
            <a:r>
              <a:rPr lang="en-US" sz="1400" dirty="0" err="1">
                <a:solidFill>
                  <a:srgbClr val="FFC000"/>
                </a:solidFill>
              </a:rPr>
              <a:t>noxPTH</a:t>
            </a:r>
            <a:r>
              <a:rPr lang="en-US" sz="1400" dirty="0">
                <a:solidFill>
                  <a:srgbClr val="FFC000"/>
                </a:solidFill>
              </a:rPr>
              <a:t>) receptor binding and relationship of oxidized to non-oxidized PTH in children with chronic renal failure, adult patients on hemodialysis and kidney transplant recipients. Kidney Blood Press Res. 2013; 37(4-5):240–251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0511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Preclinical studies in cell culture systems in CKD models showed that parathyroid hormone (PTH), oxidized at the </a:t>
            </a:r>
            <a:r>
              <a:rPr lang="en-US" sz="2400" dirty="0">
                <a:solidFill>
                  <a:srgbClr val="FFFF00"/>
                </a:solidFill>
                <a:latin typeface="Times New Roman" pitchFamily="18" charset="0"/>
                <a:cs typeface="Times New Roman" pitchFamily="18" charset="0"/>
              </a:rPr>
              <a:t>2 methionine </a:t>
            </a:r>
            <a:r>
              <a:rPr lang="en-US" sz="2400" dirty="0">
                <a:latin typeface="Times New Roman" pitchFamily="18" charset="0"/>
                <a:cs typeface="Times New Roman" pitchFamily="18" charset="0"/>
              </a:rPr>
              <a:t>residues (positions 8 and 18), caused a loss of function. </a:t>
            </a:r>
          </a:p>
          <a:p>
            <a:pPr algn="just">
              <a:buFont typeface="Wingdings" panose="05000000000000000000" pitchFamily="2" charset="2"/>
              <a:buChar char="Ø"/>
            </a:pPr>
            <a:r>
              <a:rPr lang="en-US" sz="2400" dirty="0">
                <a:latin typeface="Times New Roman" pitchFamily="18" charset="0"/>
                <a:cs typeface="Times New Roman" pitchFamily="18" charset="0"/>
              </a:rPr>
              <a:t>In patients with CKD, a considerable but variable fraction (about </a:t>
            </a:r>
            <a:r>
              <a:rPr lang="en-US" sz="2400" dirty="0">
                <a:solidFill>
                  <a:srgbClr val="FFFF00"/>
                </a:solidFill>
                <a:latin typeface="Times New Roman" pitchFamily="18" charset="0"/>
                <a:cs typeface="Times New Roman" pitchFamily="18" charset="0"/>
              </a:rPr>
              <a:t>70 to 90%</a:t>
            </a:r>
            <a:r>
              <a:rPr lang="en-US" sz="2400" dirty="0">
                <a:latin typeface="Times New Roman" pitchFamily="18" charset="0"/>
                <a:cs typeface="Times New Roman" pitchFamily="18" charset="0"/>
              </a:rPr>
              <a:t>) of measured PTH appears to be oxidized. </a:t>
            </a:r>
          </a:p>
          <a:p>
            <a:pPr algn="just">
              <a:buFont typeface="Wingdings" panose="05000000000000000000" pitchFamily="2" charset="2"/>
              <a:buChar char="Ø"/>
            </a:pPr>
            <a:r>
              <a:rPr lang="en-US" sz="2400" i="1" dirty="0">
                <a:latin typeface="Times New Roman" pitchFamily="18" charset="0"/>
                <a:cs typeface="Times New Roman" pitchFamily="18" charset="0"/>
              </a:rPr>
              <a:t>Currently used PTH assays detect both oxidized and non-</a:t>
            </a:r>
            <a:r>
              <a:rPr lang="en-US" sz="2400" i="1" dirty="0" err="1">
                <a:latin typeface="Times New Roman" pitchFamily="18" charset="0"/>
                <a:cs typeface="Times New Roman" pitchFamily="18" charset="0"/>
              </a:rPr>
              <a:t>oxPTH</a:t>
            </a:r>
            <a:r>
              <a:rPr lang="en-US" sz="2400" i="1" dirty="0">
                <a:latin typeface="Times New Roman" pitchFamily="18" charset="0"/>
                <a:cs typeface="Times New Roman" pitchFamily="18" charset="0"/>
              </a:rPr>
              <a:t>. </a:t>
            </a:r>
          </a:p>
          <a:p>
            <a:pPr algn="just">
              <a:buFont typeface="Wingdings" panose="05000000000000000000" pitchFamily="2" charset="2"/>
              <a:buChar char="Ø"/>
            </a:pPr>
            <a:r>
              <a:rPr lang="en-US" sz="2400" dirty="0">
                <a:latin typeface="Times New Roman" pitchFamily="18" charset="0"/>
                <a:cs typeface="Times New Roman" pitchFamily="18" charset="0"/>
              </a:rPr>
              <a:t>In patients with renal failure was shown that measuring </a:t>
            </a:r>
            <a:r>
              <a:rPr lang="en-US" sz="2400" dirty="0" err="1">
                <a:latin typeface="Times New Roman" pitchFamily="18" charset="0"/>
                <a:cs typeface="Times New Roman" pitchFamily="18" charset="0"/>
              </a:rPr>
              <a:t>nonoxidized</a:t>
            </a:r>
            <a:r>
              <a:rPr lang="en-US" sz="2400" dirty="0">
                <a:latin typeface="Times New Roman" pitchFamily="18" charset="0"/>
                <a:cs typeface="Times New Roman" pitchFamily="18" charset="0"/>
              </a:rPr>
              <a:t> PTH </a:t>
            </a:r>
            <a:r>
              <a:rPr lang="en-US" sz="2400" dirty="0">
                <a:solidFill>
                  <a:srgbClr val="FFFF00"/>
                </a:solidFill>
                <a:latin typeface="Times New Roman" pitchFamily="18" charset="0"/>
                <a:cs typeface="Times New Roman" pitchFamily="18" charset="0"/>
              </a:rPr>
              <a:t>correlated better </a:t>
            </a:r>
            <a:r>
              <a:rPr lang="en-US" sz="2400" dirty="0">
                <a:latin typeface="Times New Roman" pitchFamily="18" charset="0"/>
                <a:cs typeface="Times New Roman" pitchFamily="18" charset="0"/>
              </a:rPr>
              <a:t>with clinical outcomes, including mortality due to cardiovascular complications, than measuring both oxidized and </a:t>
            </a:r>
            <a:r>
              <a:rPr lang="en-US" sz="2400" dirty="0" err="1">
                <a:latin typeface="Times New Roman" pitchFamily="18" charset="0"/>
                <a:cs typeface="Times New Roman" pitchFamily="18" charset="0"/>
              </a:rPr>
              <a:t>nonoxidized</a:t>
            </a:r>
            <a:r>
              <a:rPr lang="en-US" sz="2400" dirty="0">
                <a:latin typeface="Times New Roman" pitchFamily="18" charset="0"/>
                <a:cs typeface="Times New Roman" pitchFamily="18" charset="0"/>
              </a:rPr>
              <a:t> PTH.</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53</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
        <p:nvSpPr>
          <p:cNvPr id="8" name="Rectangle 7">
            <a:extLst>
              <a:ext uri="{FF2B5EF4-FFF2-40B4-BE49-F238E27FC236}">
                <a16:creationId xmlns:a16="http://schemas.microsoft.com/office/drawing/2014/main" id="{2C41C358-1956-4616-B309-25BE71B93108}"/>
              </a:ext>
            </a:extLst>
          </p:cNvPr>
          <p:cNvSpPr/>
          <p:nvPr/>
        </p:nvSpPr>
        <p:spPr>
          <a:xfrm>
            <a:off x="762000" y="6139842"/>
            <a:ext cx="7620000" cy="584775"/>
          </a:xfrm>
          <a:prstGeom prst="rect">
            <a:avLst/>
          </a:prstGeom>
        </p:spPr>
        <p:txBody>
          <a:bodyPr wrap="square">
            <a:spAutoFit/>
          </a:bodyPr>
          <a:lstStyle/>
          <a:p>
            <a:pPr algn="just"/>
            <a:r>
              <a:rPr lang="en-US" sz="1400" b="1" dirty="0">
                <a:solidFill>
                  <a:srgbClr val="FFC000"/>
                </a:solidFill>
              </a:rPr>
              <a:t>(</a:t>
            </a:r>
            <a:r>
              <a:rPr lang="en-US" sz="1600" dirty="0">
                <a:solidFill>
                  <a:srgbClr val="FFC000"/>
                </a:solidFill>
              </a:rPr>
              <a:t>2017) </a:t>
            </a:r>
            <a:r>
              <a:rPr lang="en-US" sz="1600" dirty="0" err="1">
                <a:solidFill>
                  <a:srgbClr val="FFC000"/>
                </a:solidFill>
              </a:rPr>
              <a:t>Hocher</a:t>
            </a:r>
            <a:r>
              <a:rPr lang="en-US" sz="1600" dirty="0">
                <a:solidFill>
                  <a:srgbClr val="FFC000"/>
                </a:solidFill>
              </a:rPr>
              <a:t> B, Yin L. Why current PTH assays mislead clinical decision making in patients with secondary hyperparathyroidism. Nephron. 2017;136(2):137–142</a:t>
            </a:r>
            <a:endParaRPr lang="en-US" sz="1400" dirty="0">
              <a:solidFill>
                <a:srgbClr val="FFC000"/>
              </a:solidFill>
            </a:endParaRPr>
          </a:p>
        </p:txBody>
      </p:sp>
    </p:spTree>
    <p:extLst>
      <p:ext uri="{BB962C8B-B14F-4D97-AF65-F5344CB8AC3E}">
        <p14:creationId xmlns:p14="http://schemas.microsoft.com/office/powerpoint/2010/main" val="14908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Chronic kidney disease </a:t>
            </a:r>
          </a:p>
          <a:p>
            <a:pPr marL="0" indent="0" algn="just">
              <a:buNone/>
            </a:pPr>
            <a:endParaRPr lang="en-US" sz="13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standard treatment of SHPT includes dietary modification to reduce phosphate intake, use of phosphate binders, vitamin D supplementation, and adjustment of the dialysis regimen.</a:t>
            </a:r>
          </a:p>
          <a:p>
            <a:pPr algn="just"/>
            <a:r>
              <a:rPr lang="en-US" sz="2400" dirty="0">
                <a:latin typeface="Times New Roman" pitchFamily="18" charset="0"/>
                <a:cs typeface="Times New Roman" pitchFamily="18" charset="0"/>
              </a:rPr>
              <a:t>The National Institute for Health and Care Excellence guideline recommends starting </a:t>
            </a:r>
            <a:r>
              <a:rPr lang="en-US" sz="2400" dirty="0">
                <a:solidFill>
                  <a:srgbClr val="FFFF00"/>
                </a:solidFill>
                <a:latin typeface="Times New Roman" pitchFamily="18" charset="0"/>
                <a:cs typeface="Times New Roman" pitchFamily="18" charset="0"/>
              </a:rPr>
              <a:t>cinacalcet</a:t>
            </a:r>
            <a:r>
              <a:rPr lang="en-US" sz="2400" dirty="0">
                <a:latin typeface="Times New Roman" pitchFamily="18" charset="0"/>
                <a:cs typeface="Times New Roman" pitchFamily="18" charset="0"/>
              </a:rPr>
              <a:t> treatment when PTH reaches 85 </a:t>
            </a:r>
            <a:r>
              <a:rPr lang="en-US" sz="2400" dirty="0" err="1">
                <a:latin typeface="Times New Roman" pitchFamily="18" charset="0"/>
                <a:cs typeface="Times New Roman" pitchFamily="18" charset="0"/>
              </a:rPr>
              <a:t>pmol</a:t>
            </a:r>
            <a:r>
              <a:rPr lang="en-US" sz="2400" dirty="0">
                <a:latin typeface="Times New Roman" pitchFamily="18" charset="0"/>
                <a:cs typeface="Times New Roman" pitchFamily="18" charset="0"/>
              </a:rPr>
              <a:t>/L (corresponding to 802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/mL, </a:t>
            </a:r>
            <a:r>
              <a:rPr lang="en-US" sz="2400" dirty="0">
                <a:solidFill>
                  <a:srgbClr val="FFFF00"/>
                </a:solidFill>
                <a:latin typeface="Times New Roman" pitchFamily="18" charset="0"/>
                <a:cs typeface="Times New Roman" pitchFamily="18" charset="0"/>
              </a:rPr>
              <a:t>~10x </a:t>
            </a:r>
            <a:r>
              <a:rPr lang="en-US" sz="2400" dirty="0">
                <a:latin typeface="Times New Roman" pitchFamily="18" charset="0"/>
                <a:cs typeface="Times New Roman" pitchFamily="18" charset="0"/>
              </a:rPr>
              <a:t>the upper reference limit) and when SHPT is refractory to other treatments and surgery is contraindicated. ¹</a:t>
            </a:r>
          </a:p>
          <a:p>
            <a:pPr algn="just"/>
            <a:r>
              <a:rPr lang="en-US" sz="2400" dirty="0">
                <a:latin typeface="Times New Roman" pitchFamily="18" charset="0"/>
                <a:cs typeface="Times New Roman" pitchFamily="18" charset="0"/>
              </a:rPr>
              <a:t>Given the aforementioned challenges in PTH measurement, stating absolute cut off values in guidelines </a:t>
            </a:r>
            <a:r>
              <a:rPr lang="en-US" sz="2400" dirty="0">
                <a:solidFill>
                  <a:srgbClr val="FFFF00"/>
                </a:solidFill>
                <a:latin typeface="Times New Roman" pitchFamily="18" charset="0"/>
                <a:cs typeface="Times New Roman" pitchFamily="18" charset="0"/>
              </a:rPr>
              <a:t>should be avoided</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54</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762000" y="6027003"/>
            <a:ext cx="7620000" cy="830997"/>
          </a:xfrm>
          <a:prstGeom prst="rect">
            <a:avLst/>
          </a:prstGeom>
        </p:spPr>
        <p:txBody>
          <a:bodyPr wrap="square">
            <a:spAutoFit/>
          </a:bodyPr>
          <a:lstStyle/>
          <a:p>
            <a:pPr algn="just"/>
            <a:r>
              <a:rPr lang="en-US" sz="1600" dirty="0">
                <a:solidFill>
                  <a:srgbClr val="FFC000"/>
                </a:solidFill>
              </a:rPr>
              <a:t>1 = (2018) National Institute for Health and Care Excellence. Cinacalcet for the treatment of secondary hyperparathyroidism in patients with end-stage renal disease on maintenance dialysis therapy. Accessed 17 December 2018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12579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5059362"/>
          </a:xfrm>
        </p:spPr>
        <p:txBody>
          <a:bodyPr>
            <a:normAutofit fontScale="893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After partial bypass of the small intestine (e.g., gastric bypass surgery), absorption of calcium and vitamin D is decreased, which may result in secondary hyperparathyroidism. </a:t>
            </a:r>
          </a:p>
          <a:p>
            <a:pPr algn="just"/>
            <a:r>
              <a:rPr lang="en-US" sz="2400" dirty="0">
                <a:latin typeface="Times New Roman" pitchFamily="18" charset="0"/>
                <a:cs typeface="Times New Roman" pitchFamily="18" charset="0"/>
              </a:rPr>
              <a:t>The </a:t>
            </a:r>
            <a:r>
              <a:rPr lang="en-US" sz="2400" dirty="0">
                <a:solidFill>
                  <a:srgbClr val="FFFF00"/>
                </a:solidFill>
                <a:latin typeface="Times New Roman" pitchFamily="18" charset="0"/>
                <a:cs typeface="Times New Roman" pitchFamily="18" charset="0"/>
              </a:rPr>
              <a:t>prevalence</a:t>
            </a:r>
            <a:r>
              <a:rPr lang="en-US" sz="2400" dirty="0">
                <a:latin typeface="Times New Roman" pitchFamily="18" charset="0"/>
                <a:cs typeface="Times New Roman" pitchFamily="18" charset="0"/>
              </a:rPr>
              <a:t> of SHPT 5 years after bariatric surgery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is reported to be as high as </a:t>
            </a:r>
            <a:r>
              <a:rPr lang="en-US" sz="2400" dirty="0">
                <a:solidFill>
                  <a:srgbClr val="FFFF00"/>
                </a:solidFill>
                <a:latin typeface="Times New Roman" pitchFamily="18" charset="0"/>
                <a:cs typeface="Times New Roman" pitchFamily="18" charset="0"/>
              </a:rPr>
              <a:t>63%</a:t>
            </a:r>
            <a:r>
              <a:rPr lang="en-US" sz="2400" dirty="0">
                <a:latin typeface="Times New Roman" pitchFamily="18" charset="0"/>
                <a:cs typeface="Times New Roman" pitchFamily="18" charset="0"/>
              </a:rPr>
              <a:t>, depending on the type</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of surgery performed.</a:t>
            </a:r>
          </a:p>
          <a:p>
            <a:pPr algn="just"/>
            <a:r>
              <a:rPr lang="en-US" sz="2400" dirty="0">
                <a:latin typeface="Times New Roman" pitchFamily="18" charset="0"/>
                <a:cs typeface="Times New Roman" pitchFamily="18" charset="0"/>
              </a:rPr>
              <a:t>Guidelines recommend </a:t>
            </a:r>
            <a:r>
              <a:rPr lang="en-US" sz="2400" dirty="0">
                <a:solidFill>
                  <a:srgbClr val="FFFF00"/>
                </a:solidFill>
                <a:latin typeface="Times New Roman" pitchFamily="18" charset="0"/>
                <a:cs typeface="Times New Roman" pitchFamily="18" charset="0"/>
              </a:rPr>
              <a:t>monitoring PTH after bariatric surgery </a:t>
            </a:r>
            <a:r>
              <a:rPr lang="en-US" sz="2400" dirty="0">
                <a:latin typeface="Times New Roman" pitchFamily="18" charset="0"/>
                <a:cs typeface="Times New Roman" pitchFamily="18" charset="0"/>
              </a:rPr>
              <a:t>on a regular basis </a:t>
            </a:r>
            <a:r>
              <a:rPr lang="en-US" sz="2400" dirty="0">
                <a:solidFill>
                  <a:srgbClr val="FFFF00"/>
                </a:solidFill>
                <a:latin typeface="Times New Roman" pitchFamily="18" charset="0"/>
                <a:cs typeface="Times New Roman" pitchFamily="18" charset="0"/>
              </a:rPr>
              <a:t>to evaluate for calcium </a:t>
            </a:r>
            <a:r>
              <a:rPr lang="en-US" sz="2400" dirty="0">
                <a:latin typeface="Times New Roman" pitchFamily="18" charset="0"/>
                <a:cs typeface="Times New Roman" pitchFamily="18" charset="0"/>
              </a:rPr>
              <a:t>and vitamin D deficiency and starting supplementation to prevent metabolic bone disease.</a:t>
            </a:r>
          </a:p>
          <a:p>
            <a:pPr algn="just"/>
            <a:r>
              <a:rPr lang="en-US" sz="2400" dirty="0">
                <a:latin typeface="Times New Roman" pitchFamily="18" charset="0"/>
                <a:cs typeface="Times New Roman" pitchFamily="18" charset="0"/>
              </a:rPr>
              <a:t>Even </a:t>
            </a:r>
            <a:r>
              <a:rPr lang="en-US" sz="2400" dirty="0">
                <a:solidFill>
                  <a:srgbClr val="FFFF00"/>
                </a:solidFill>
                <a:latin typeface="Times New Roman" pitchFamily="18" charset="0"/>
                <a:cs typeface="Times New Roman" pitchFamily="18" charset="0"/>
              </a:rPr>
              <a:t>if calcium intake or absorption is inadequate</a:t>
            </a:r>
            <a:r>
              <a:rPr lang="en-US" sz="2400" dirty="0">
                <a:latin typeface="Times New Roman" pitchFamily="18" charset="0"/>
                <a:cs typeface="Times New Roman" pitchFamily="18" charset="0"/>
              </a:rPr>
              <a:t>, </a:t>
            </a:r>
            <a:r>
              <a:rPr lang="en-US" sz="2400" dirty="0">
                <a:solidFill>
                  <a:srgbClr val="FFFF00"/>
                </a:solidFill>
                <a:latin typeface="Times New Roman" pitchFamily="18" charset="0"/>
                <a:cs typeface="Times New Roman" pitchFamily="18" charset="0"/>
              </a:rPr>
              <a:t>normal calcium </a:t>
            </a:r>
            <a:r>
              <a:rPr lang="en-US" sz="2400" dirty="0">
                <a:latin typeface="Times New Roman" pitchFamily="18" charset="0"/>
                <a:cs typeface="Times New Roman" pitchFamily="18" charset="0"/>
              </a:rPr>
              <a:t>concentration can be maintained as a result of compensatory mechanisms such as bone resorption and decreased calcium excretion. </a:t>
            </a:r>
          </a:p>
          <a:p>
            <a:pPr algn="just"/>
            <a:r>
              <a:rPr lang="en-US" sz="2400" dirty="0">
                <a:latin typeface="Times New Roman" pitchFamily="18" charset="0"/>
                <a:cs typeface="Times New Roman" pitchFamily="18" charset="0"/>
              </a:rPr>
              <a:t>PTH may be </a:t>
            </a:r>
            <a:r>
              <a:rPr lang="en-US" sz="2400" dirty="0">
                <a:solidFill>
                  <a:srgbClr val="FFFF00"/>
                </a:solidFill>
                <a:latin typeface="Times New Roman" pitchFamily="18" charset="0"/>
                <a:cs typeface="Times New Roman" pitchFamily="18" charset="0"/>
              </a:rPr>
              <a:t>more sensitive </a:t>
            </a:r>
            <a:r>
              <a:rPr lang="en-US" sz="2400" dirty="0">
                <a:latin typeface="Times New Roman" pitchFamily="18" charset="0"/>
                <a:cs typeface="Times New Roman" pitchFamily="18" charset="0"/>
              </a:rPr>
              <a:t>in detecting clinically relevant calcium deficiency.</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55</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44458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893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1470</a:t>
            </a:r>
            <a:r>
              <a:rPr lang="en-US" sz="1800" dirty="0">
                <a:solidFill>
                  <a:srgbClr val="212121"/>
                </a:solidFill>
                <a:effectLst/>
                <a:latin typeface="Segoe UI" panose="020B0502040204020203" pitchFamily="34" charset="0"/>
                <a:ea typeface="Times New Roman" panose="02020603050405020304" pitchFamily="18" charset="0"/>
              </a:rPr>
              <a:t> </a:t>
            </a:r>
            <a:r>
              <a:rPr lang="en-US" sz="2400" dirty="0">
                <a:latin typeface="Times New Roman" pitchFamily="18" charset="0"/>
                <a:cs typeface="Times New Roman" pitchFamily="18" charset="0"/>
              </a:rPr>
              <a:t>obese subjects undergoing bariatric/metabolic surgery</a:t>
            </a:r>
          </a:p>
          <a:p>
            <a:pPr algn="just"/>
            <a:r>
              <a:rPr lang="en-US" sz="2100" dirty="0">
                <a:latin typeface="Times New Roman" pitchFamily="18" charset="0"/>
                <a:cs typeface="Times New Roman" pitchFamily="18" charset="0"/>
              </a:rPr>
              <a:t>322 patients undergoing Roux-en-Y gastric bypass (RYGB)</a:t>
            </a:r>
          </a:p>
          <a:p>
            <a:pPr algn="just"/>
            <a:r>
              <a:rPr lang="en-US" sz="2100" dirty="0">
                <a:latin typeface="Times New Roman" pitchFamily="18" charset="0"/>
                <a:cs typeface="Times New Roman" pitchFamily="18" charset="0"/>
              </a:rPr>
              <a:t>695 undergoing single anastomosis (mini-)gastric bypass (SAGB)</a:t>
            </a:r>
          </a:p>
          <a:p>
            <a:pPr algn="just"/>
            <a:r>
              <a:rPr lang="en-US" sz="2100" dirty="0">
                <a:latin typeface="Times New Roman" pitchFamily="18" charset="0"/>
                <a:cs typeface="Times New Roman" pitchFamily="18" charset="0"/>
              </a:rPr>
              <a:t>93 undergoing laparoscopic adjustable gastric banding (LAGB)</a:t>
            </a:r>
          </a:p>
          <a:p>
            <a:pPr algn="just"/>
            <a:r>
              <a:rPr lang="en-US" sz="2100" dirty="0">
                <a:latin typeface="Times New Roman" pitchFamily="18" charset="0"/>
                <a:cs typeface="Times New Roman" pitchFamily="18" charset="0"/>
              </a:rPr>
              <a:t>360 undergoing sleeve gastrectomy (SG)</a:t>
            </a:r>
          </a:p>
          <a:p>
            <a:pPr algn="just"/>
            <a:r>
              <a:rPr lang="en-US" sz="2400" dirty="0">
                <a:latin typeface="Times New Roman" pitchFamily="18" charset="0"/>
                <a:cs typeface="Times New Roman" pitchFamily="18" charset="0"/>
              </a:rPr>
              <a:t>The prevalence of SHPT increased to 35.4% at 1 year after surgery and 63.3% at 5 years after surgery. </a:t>
            </a:r>
          </a:p>
          <a:p>
            <a:pPr algn="just">
              <a:buFont typeface="Wingdings" panose="05000000000000000000" pitchFamily="2" charset="2"/>
              <a:buChar char="Ø"/>
            </a:pPr>
            <a:r>
              <a:rPr lang="en-US" sz="2400" dirty="0">
                <a:latin typeface="Times New Roman" pitchFamily="18" charset="0"/>
                <a:cs typeface="Times New Roman" pitchFamily="18" charset="0"/>
              </a:rPr>
              <a:t>SAGB had the highest prevalence of SHPT (50.6%) followed by RYGB (33.2%), LAGB (25.8%), and SG (17.8%) at 1 year after surgery. At 5 years after surgery, </a:t>
            </a:r>
            <a:r>
              <a:rPr lang="en-US" sz="2400" dirty="0">
                <a:solidFill>
                  <a:srgbClr val="FFFF00"/>
                </a:solidFill>
                <a:latin typeface="Times New Roman" pitchFamily="18" charset="0"/>
                <a:cs typeface="Times New Roman" pitchFamily="18" charset="0"/>
              </a:rPr>
              <a:t>SAGB</a:t>
            </a:r>
            <a:r>
              <a:rPr lang="en-US" sz="2400" dirty="0">
                <a:latin typeface="Times New Roman" pitchFamily="18" charset="0"/>
                <a:cs typeface="Times New Roman" pitchFamily="18" charset="0"/>
              </a:rPr>
              <a:t> still had the highest prevalence of SHPT (</a:t>
            </a:r>
            <a:r>
              <a:rPr lang="en-US" sz="2400" dirty="0">
                <a:solidFill>
                  <a:srgbClr val="FFFF00"/>
                </a:solidFill>
                <a:latin typeface="Times New Roman" pitchFamily="18" charset="0"/>
                <a:cs typeface="Times New Roman" pitchFamily="18" charset="0"/>
              </a:rPr>
              <a:t>73.6%</a:t>
            </a:r>
            <a:r>
              <a:rPr lang="en-US" sz="2400" dirty="0">
                <a:latin typeface="Times New Roman" pitchFamily="18" charset="0"/>
                <a:cs typeface="Times New Roman" pitchFamily="18" charset="0"/>
              </a:rPr>
              <a:t>), followed by RYGB (56.6%), LAGB (38.5%), and </a:t>
            </a:r>
            <a:r>
              <a:rPr lang="en-US" sz="2400" dirty="0">
                <a:solidFill>
                  <a:srgbClr val="FFFF00"/>
                </a:solidFill>
                <a:latin typeface="Times New Roman" pitchFamily="18" charset="0"/>
                <a:cs typeface="Times New Roman" pitchFamily="18" charset="0"/>
              </a:rPr>
              <a:t>SG</a:t>
            </a:r>
            <a:r>
              <a:rPr lang="en-US" sz="2400" dirty="0">
                <a:latin typeface="Times New Roman" pitchFamily="18" charset="0"/>
                <a:cs typeface="Times New Roman" pitchFamily="18" charset="0"/>
              </a:rPr>
              <a:t> (</a:t>
            </a:r>
            <a:r>
              <a:rPr lang="en-US" sz="2400" dirty="0">
                <a:solidFill>
                  <a:srgbClr val="FFFF00"/>
                </a:solidFill>
                <a:latin typeface="Times New Roman" pitchFamily="18" charset="0"/>
                <a:cs typeface="Times New Roman" pitchFamily="18" charset="0"/>
              </a:rPr>
              <a:t>41.7%</a:t>
            </a:r>
            <a:r>
              <a:rPr lang="en-US" sz="24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56</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138974"/>
            <a:ext cx="7620000" cy="738664"/>
          </a:xfrm>
          <a:prstGeom prst="rect">
            <a:avLst/>
          </a:prstGeom>
        </p:spPr>
        <p:txBody>
          <a:bodyPr wrap="square">
            <a:spAutoFit/>
          </a:bodyPr>
          <a:lstStyle/>
          <a:p>
            <a:pPr algn="just"/>
            <a:r>
              <a:rPr lang="en-US" sz="1400" b="1" dirty="0">
                <a:solidFill>
                  <a:srgbClr val="FFC000"/>
                </a:solidFill>
              </a:rPr>
              <a:t>(2018) Wei JH, Lee WJ, Chong K, Lee YC, Chen SC, Huang PH, Lin SJ. High incidence of secondary hyperparathyroidism in bariatric patients: comparing different procedures. </a:t>
            </a:r>
            <a:r>
              <a:rPr lang="en-US" sz="1400" b="1" dirty="0" err="1">
                <a:solidFill>
                  <a:srgbClr val="FFC000"/>
                </a:solidFill>
              </a:rPr>
              <a:t>Obes</a:t>
            </a:r>
            <a:r>
              <a:rPr lang="en-US" sz="1400" b="1" dirty="0">
                <a:solidFill>
                  <a:srgbClr val="FFC000"/>
                </a:solidFill>
              </a:rPr>
              <a:t> Surg. 2018;28(3):798–804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1234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According to the guideline of the American Society for Metabolic and Bariatric Surgery, PTH concentration &gt;6.9 </a:t>
            </a:r>
            <a:r>
              <a:rPr lang="en-US" sz="2400" dirty="0" err="1">
                <a:latin typeface="Times New Roman" pitchFamily="18" charset="0"/>
                <a:cs typeface="Times New Roman" pitchFamily="18" charset="0"/>
              </a:rPr>
              <a:t>pmol</a:t>
            </a:r>
            <a:r>
              <a:rPr lang="en-US" sz="2400" dirty="0">
                <a:latin typeface="Times New Roman" pitchFamily="18" charset="0"/>
                <a:cs typeface="Times New Roman" pitchFamily="18" charset="0"/>
              </a:rPr>
              <a:t>/L (65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/mL) </a:t>
            </a:r>
            <a:r>
              <a:rPr lang="en-US" sz="2400" dirty="0">
                <a:solidFill>
                  <a:srgbClr val="FFFF00"/>
                </a:solidFill>
                <a:latin typeface="Times New Roman" pitchFamily="18" charset="0"/>
                <a:cs typeface="Times New Roman" pitchFamily="18" charset="0"/>
              </a:rPr>
              <a:t>indicates </a:t>
            </a:r>
            <a:r>
              <a:rPr lang="en-US" sz="2400" dirty="0">
                <a:latin typeface="Times New Roman" pitchFamily="18" charset="0"/>
                <a:cs typeface="Times New Roman" pitchFamily="18" charset="0"/>
              </a:rPr>
              <a:t>calcium or vitamin D deficiency. (PTH assay didn`t mention) ¹</a:t>
            </a:r>
          </a:p>
          <a:p>
            <a:pPr algn="just">
              <a:buFont typeface="Wingdings" panose="05000000000000000000" pitchFamily="2" charset="2"/>
              <a:buChar char="Ø"/>
            </a:pPr>
            <a:r>
              <a:rPr lang="en-US" sz="2400" dirty="0">
                <a:latin typeface="Times New Roman" pitchFamily="18" charset="0"/>
                <a:cs typeface="Times New Roman" pitchFamily="18" charset="0"/>
              </a:rPr>
              <a:t>Although several studies have shown progressive deterioration in bone quality and elevated fracture risk after bariatric surgery, the </a:t>
            </a:r>
            <a:r>
              <a:rPr lang="en-US" sz="2400" dirty="0">
                <a:solidFill>
                  <a:srgbClr val="FFFF00"/>
                </a:solidFill>
                <a:latin typeface="Times New Roman" pitchFamily="18" charset="0"/>
                <a:cs typeface="Times New Roman" pitchFamily="18" charset="0"/>
              </a:rPr>
              <a:t>pathologic mechanism is not clear</a:t>
            </a:r>
            <a:r>
              <a:rPr lang="en-US" sz="2400" dirty="0">
                <a:latin typeface="Times New Roman" pitchFamily="18" charset="0"/>
                <a:cs typeface="Times New Roman" pitchFamily="18" charset="0"/>
              </a:rPr>
              <a:t>. </a:t>
            </a:r>
          </a:p>
          <a:p>
            <a:pPr algn="just">
              <a:buFont typeface="Wingdings" panose="05000000000000000000" pitchFamily="2" charset="2"/>
              <a:buChar char="Ø"/>
            </a:pPr>
            <a:r>
              <a:rPr lang="en-US" sz="2400" dirty="0">
                <a:solidFill>
                  <a:srgbClr val="FFFF00"/>
                </a:solidFill>
                <a:latin typeface="Times New Roman" pitchFamily="18" charset="0"/>
                <a:cs typeface="Times New Roman" pitchFamily="18" charset="0"/>
              </a:rPr>
              <a:t>PTH does not seem to be a reliable marker of bone disease </a:t>
            </a:r>
            <a:r>
              <a:rPr lang="en-US" sz="2400" dirty="0">
                <a:latin typeface="Times New Roman" pitchFamily="18" charset="0"/>
                <a:cs typeface="Times New Roman" pitchFamily="18" charset="0"/>
              </a:rPr>
              <a:t>in bariatric patients because changes in bone mineral density occur independently of changes in PTH.</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57</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027003"/>
            <a:ext cx="7620000" cy="830997"/>
          </a:xfrm>
          <a:prstGeom prst="rect">
            <a:avLst/>
          </a:prstGeom>
        </p:spPr>
        <p:txBody>
          <a:bodyPr wrap="square">
            <a:spAutoFit/>
          </a:bodyPr>
          <a:lstStyle/>
          <a:p>
            <a:pPr algn="just"/>
            <a:r>
              <a:rPr lang="en-US" sz="1600" dirty="0">
                <a:solidFill>
                  <a:srgbClr val="FFC000"/>
                </a:solidFill>
              </a:rPr>
              <a:t>1 = (2017) Parrott J, et all. American society for metabolic and bariatric surgery integrated health nutritional guidelines for the surgical weight loss patient 2016 update: micronutrients. Surg </a:t>
            </a:r>
            <a:r>
              <a:rPr lang="en-US" sz="1600" dirty="0" err="1">
                <a:solidFill>
                  <a:srgbClr val="FFC000"/>
                </a:solidFill>
              </a:rPr>
              <a:t>Obes</a:t>
            </a:r>
            <a:r>
              <a:rPr lang="en-US" sz="1600" dirty="0">
                <a:solidFill>
                  <a:srgbClr val="FFC000"/>
                </a:solidFill>
              </a:rPr>
              <a:t> </a:t>
            </a:r>
            <a:r>
              <a:rPr lang="en-US" sz="1600" dirty="0" err="1">
                <a:solidFill>
                  <a:srgbClr val="FFC000"/>
                </a:solidFill>
              </a:rPr>
              <a:t>Relat</a:t>
            </a:r>
            <a:r>
              <a:rPr lang="en-US" sz="1600" dirty="0">
                <a:solidFill>
                  <a:srgbClr val="FFC000"/>
                </a:solidFill>
              </a:rPr>
              <a:t> Dis. 2017;13(5):727–741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1443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38,971 obese patients undergoing gastric bypass were identified, 7758 with diabetes and 31,213 without. </a:t>
            </a:r>
          </a:p>
          <a:p>
            <a:pPr algn="just">
              <a:buFont typeface="Wingdings" panose="05000000000000000000" pitchFamily="2" charset="2"/>
              <a:buChar char="Ø"/>
            </a:pPr>
            <a:r>
              <a:rPr lang="en-US" sz="2400" dirty="0">
                <a:latin typeface="Times New Roman" pitchFamily="18" charset="0"/>
                <a:cs typeface="Times New Roman" pitchFamily="18" charset="0"/>
              </a:rPr>
              <a:t>The mechanisms behind the gastric bypass-induced fracture</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risk are still unknown.  </a:t>
            </a:r>
          </a:p>
          <a:p>
            <a:pPr algn="just">
              <a:buFont typeface="Wingdings" panose="05000000000000000000" pitchFamily="2" charset="2"/>
              <a:buChar char="Ø"/>
            </a:pPr>
            <a:r>
              <a:rPr lang="en-US" sz="2400" dirty="0">
                <a:solidFill>
                  <a:srgbClr val="FFFF00"/>
                </a:solidFill>
                <a:latin typeface="Times New Roman" pitchFamily="18" charset="0"/>
                <a:cs typeface="Times New Roman" pitchFamily="18" charset="0"/>
              </a:rPr>
              <a:t>Greater weight loss </a:t>
            </a:r>
            <a:r>
              <a:rPr lang="en-US" sz="2400" dirty="0">
                <a:latin typeface="Times New Roman" pitchFamily="18" charset="0"/>
                <a:cs typeface="Times New Roman" pitchFamily="18" charset="0"/>
              </a:rPr>
              <a:t>was </a:t>
            </a:r>
            <a:r>
              <a:rPr lang="en-US" sz="2400" dirty="0">
                <a:solidFill>
                  <a:srgbClr val="FFFF00"/>
                </a:solidFill>
                <a:latin typeface="Times New Roman" pitchFamily="18" charset="0"/>
                <a:cs typeface="Times New Roman" pitchFamily="18" charset="0"/>
              </a:rPr>
              <a:t>not associated </a:t>
            </a:r>
            <a:r>
              <a:rPr lang="en-US" sz="2400" dirty="0">
                <a:latin typeface="Times New Roman" pitchFamily="18" charset="0"/>
                <a:cs typeface="Times New Roman" pitchFamily="18" charset="0"/>
              </a:rPr>
              <a:t>with greater increase in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risk of any fracture.</a:t>
            </a:r>
          </a:p>
          <a:p>
            <a:pPr algn="just">
              <a:buFont typeface="Wingdings" panose="05000000000000000000" pitchFamily="2" charset="2"/>
              <a:buChar char="Ø"/>
            </a:pPr>
            <a:r>
              <a:rPr lang="en-US" sz="2400" dirty="0">
                <a:latin typeface="Times New Roman" pitchFamily="18" charset="0"/>
                <a:cs typeface="Times New Roman" pitchFamily="18" charset="0"/>
              </a:rPr>
              <a:t>Inadequate </a:t>
            </a:r>
            <a:r>
              <a:rPr lang="en-US" sz="2400" dirty="0">
                <a:solidFill>
                  <a:srgbClr val="FFFF00"/>
                </a:solidFill>
                <a:latin typeface="Times New Roman" pitchFamily="18" charset="0"/>
                <a:cs typeface="Times New Roman" pitchFamily="18" charset="0"/>
              </a:rPr>
              <a:t>calcium and vitamin D </a:t>
            </a:r>
            <a:r>
              <a:rPr lang="en-US" sz="2400" dirty="0">
                <a:latin typeface="Times New Roman" pitchFamily="18" charset="0"/>
                <a:cs typeface="Times New Roman" pitchFamily="18" charset="0"/>
              </a:rPr>
              <a:t>intake and absorption </a:t>
            </a:r>
            <a:r>
              <a:rPr lang="en-US" sz="2400" dirty="0">
                <a:solidFill>
                  <a:srgbClr val="FFFF00"/>
                </a:solidFill>
                <a:latin typeface="Times New Roman" pitchFamily="18" charset="0"/>
                <a:cs typeface="Times New Roman" pitchFamily="18" charset="0"/>
              </a:rPr>
              <a:t>may not </a:t>
            </a:r>
            <a:r>
              <a:rPr lang="en-US" sz="2400" dirty="0">
                <a:latin typeface="Times New Roman" pitchFamily="18" charset="0"/>
                <a:cs typeface="Times New Roman" pitchFamily="18" charset="0"/>
              </a:rPr>
              <a:t>explain the increased fracture risk.</a:t>
            </a:r>
          </a:p>
          <a:p>
            <a:pPr algn="just">
              <a:buFont typeface="Wingdings" panose="05000000000000000000" pitchFamily="2" charset="2"/>
              <a:buChar char="Ø"/>
            </a:pPr>
            <a:r>
              <a:rPr lang="en-US" sz="2400" dirty="0">
                <a:latin typeface="Times New Roman" pitchFamily="18" charset="0"/>
                <a:cs typeface="Times New Roman" pitchFamily="18" charset="0"/>
              </a:rPr>
              <a:t>Some studies reporting bone loss and increased bone turnover after gastric bypass </a:t>
            </a:r>
            <a:r>
              <a:rPr lang="en-US" sz="2400" dirty="0">
                <a:solidFill>
                  <a:srgbClr val="FFFF00"/>
                </a:solidFill>
                <a:latin typeface="Times New Roman" pitchFamily="18" charset="0"/>
                <a:cs typeface="Times New Roman" pitchFamily="18" charset="0"/>
              </a:rPr>
              <a:t>without signs of SHPT</a:t>
            </a:r>
            <a:r>
              <a:rPr lang="en-US" sz="2400"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58</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209908"/>
            <a:ext cx="7620000" cy="523220"/>
          </a:xfrm>
          <a:prstGeom prst="rect">
            <a:avLst/>
          </a:prstGeom>
        </p:spPr>
        <p:txBody>
          <a:bodyPr wrap="square">
            <a:spAutoFit/>
          </a:bodyPr>
          <a:lstStyle/>
          <a:p>
            <a:pPr algn="just"/>
            <a:r>
              <a:rPr lang="en-US" sz="1400" b="1" dirty="0">
                <a:solidFill>
                  <a:srgbClr val="FFC000"/>
                </a:solidFill>
              </a:rPr>
              <a:t>(2018) </a:t>
            </a:r>
            <a:r>
              <a:rPr lang="en-US" sz="1400" b="1" dirty="0" err="1">
                <a:solidFill>
                  <a:srgbClr val="FFC000"/>
                </a:solidFill>
              </a:rPr>
              <a:t>Axelsson</a:t>
            </a:r>
            <a:r>
              <a:rPr lang="en-US" sz="1400" b="1" dirty="0">
                <a:solidFill>
                  <a:srgbClr val="FFC000"/>
                </a:solidFill>
              </a:rPr>
              <a:t> KF, et all. Fracture risk after gastric bypass surgery: a retrospective cohort study. J Bone Miner Res. 2018;33(12):2122–2131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7669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After gastric bypass, the level of </a:t>
            </a:r>
            <a:r>
              <a:rPr lang="en-US" sz="2400" dirty="0">
                <a:solidFill>
                  <a:srgbClr val="FFFF00"/>
                </a:solidFill>
                <a:latin typeface="Times New Roman" pitchFamily="18" charset="0"/>
                <a:cs typeface="Times New Roman" pitchFamily="18" charset="0"/>
              </a:rPr>
              <a:t>physical activity </a:t>
            </a:r>
            <a:r>
              <a:rPr lang="en-US" sz="2400" dirty="0">
                <a:latin typeface="Times New Roman" pitchFamily="18" charset="0"/>
                <a:cs typeface="Times New Roman" pitchFamily="18" charset="0"/>
              </a:rPr>
              <a:t>is increased, which is likely to higher risk of falls.</a:t>
            </a:r>
          </a:p>
          <a:p>
            <a:pPr algn="just">
              <a:buFont typeface="Wingdings" panose="05000000000000000000" pitchFamily="2" charset="2"/>
              <a:buChar char="Ø"/>
            </a:pPr>
            <a:r>
              <a:rPr lang="en-US" sz="2400" dirty="0">
                <a:latin typeface="Times New Roman" pitchFamily="18" charset="0"/>
                <a:cs typeface="Times New Roman" pitchFamily="18" charset="0"/>
              </a:rPr>
              <a:t> Our results indicate that the increased fracture risk following gastric bypass surgery could be, at least to some extent, due to increased susceptibility to falls or is dependent on </a:t>
            </a:r>
            <a:r>
              <a:rPr lang="en-US" sz="2400" dirty="0">
                <a:solidFill>
                  <a:srgbClr val="FFFF00"/>
                </a:solidFill>
                <a:latin typeface="Times New Roman" pitchFamily="18" charset="0"/>
                <a:cs typeface="Times New Roman" pitchFamily="18" charset="0"/>
              </a:rPr>
              <a:t>other mechanism</a:t>
            </a:r>
            <a:r>
              <a:rPr lang="en-US" sz="2400" dirty="0">
                <a:latin typeface="Times New Roman" pitchFamily="18" charset="0"/>
                <a:cs typeface="Times New Roman" pitchFamily="18" charset="0"/>
              </a:rPr>
              <a:t> (than weight loss and SHPT) affecting skeletal metabolism, perhaps including:</a:t>
            </a:r>
          </a:p>
          <a:p>
            <a:pPr algn="just"/>
            <a:r>
              <a:rPr lang="en-US" sz="2400" dirty="0">
                <a:latin typeface="Times New Roman" pitchFamily="18" charset="0"/>
                <a:cs typeface="Times New Roman" pitchFamily="18" charset="0"/>
              </a:rPr>
              <a:t>Alterations in adipokines</a:t>
            </a:r>
          </a:p>
          <a:p>
            <a:pPr algn="just"/>
            <a:r>
              <a:rPr lang="en-US" sz="2400" dirty="0">
                <a:latin typeface="Times New Roman" pitchFamily="18" charset="0"/>
                <a:cs typeface="Times New Roman" pitchFamily="18" charset="0"/>
              </a:rPr>
              <a:t>Gonadal steroids</a:t>
            </a:r>
          </a:p>
          <a:p>
            <a:pPr algn="just"/>
            <a:r>
              <a:rPr lang="en-US" sz="2400" dirty="0">
                <a:latin typeface="Times New Roman" pitchFamily="18" charset="0"/>
                <a:cs typeface="Times New Roman" pitchFamily="18" charset="0"/>
              </a:rPr>
              <a:t>Gut-derived hormones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59</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838200" y="6209908"/>
            <a:ext cx="7620000" cy="584775"/>
          </a:xfrm>
          <a:prstGeom prst="rect">
            <a:avLst/>
          </a:prstGeom>
        </p:spPr>
        <p:txBody>
          <a:bodyPr wrap="square">
            <a:spAutoFit/>
          </a:bodyPr>
          <a:lstStyle/>
          <a:p>
            <a:pPr algn="just"/>
            <a:r>
              <a:rPr lang="en-US" sz="1600" dirty="0">
                <a:solidFill>
                  <a:srgbClr val="FFC000"/>
                </a:solidFill>
              </a:rPr>
              <a:t>(2018) </a:t>
            </a:r>
            <a:r>
              <a:rPr lang="en-US" sz="1600" dirty="0" err="1">
                <a:solidFill>
                  <a:srgbClr val="FFC000"/>
                </a:solidFill>
              </a:rPr>
              <a:t>Axelsson</a:t>
            </a:r>
            <a:r>
              <a:rPr lang="en-US" sz="1600" dirty="0">
                <a:solidFill>
                  <a:srgbClr val="FFC000"/>
                </a:solidFill>
              </a:rPr>
              <a:t> KF, et all. Fracture risk after gastric bypass surgery: a retrospective cohort study. J Bone Miner Res. 2018;33(12):2122–2131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1761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endParaRPr lang="en-US" sz="31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a:t>
            </a:fld>
            <a:endParaRPr lang="en-US"/>
          </a:p>
        </p:txBody>
      </p:sp>
      <p:pic>
        <p:nvPicPr>
          <p:cNvPr id="3" name="Picture 2">
            <a:extLst>
              <a:ext uri="{FF2B5EF4-FFF2-40B4-BE49-F238E27FC236}">
                <a16:creationId xmlns:a16="http://schemas.microsoft.com/office/drawing/2014/main" id="{6607F14F-1143-4AF3-B68F-83FDB7F65ECB}"/>
              </a:ext>
            </a:extLst>
          </p:cNvPr>
          <p:cNvPicPr>
            <a:picLocks noChangeAspect="1"/>
          </p:cNvPicPr>
          <p:nvPr/>
        </p:nvPicPr>
        <p:blipFill>
          <a:blip r:embed="rId2"/>
          <a:stretch>
            <a:fillRect/>
          </a:stretch>
        </p:blipFill>
        <p:spPr>
          <a:xfrm>
            <a:off x="1118362" y="1713474"/>
            <a:ext cx="6907275" cy="3276600"/>
          </a:xfrm>
          <a:prstGeom prst="rect">
            <a:avLst/>
          </a:prstGeom>
        </p:spPr>
      </p:pic>
      <p:sp>
        <p:nvSpPr>
          <p:cNvPr id="8" name="TextBox 7">
            <a:extLst>
              <a:ext uri="{FF2B5EF4-FFF2-40B4-BE49-F238E27FC236}">
                <a16:creationId xmlns:a16="http://schemas.microsoft.com/office/drawing/2014/main" id="{6C7A0650-56FB-45C4-AEB1-7C5C81D4B6FC}"/>
              </a:ext>
            </a:extLst>
          </p:cNvPr>
          <p:cNvSpPr txBox="1"/>
          <p:nvPr/>
        </p:nvSpPr>
        <p:spPr>
          <a:xfrm>
            <a:off x="976543" y="6141746"/>
            <a:ext cx="7329257" cy="369332"/>
          </a:xfrm>
          <a:prstGeom prst="rect">
            <a:avLst/>
          </a:prstGeom>
          <a:noFill/>
        </p:spPr>
        <p:txBody>
          <a:bodyPr wrap="square">
            <a:spAutoFit/>
          </a:bodyPr>
          <a:lstStyle/>
          <a:p>
            <a:pPr algn="just"/>
            <a:r>
              <a:rPr lang="en-US" dirty="0">
                <a:solidFill>
                  <a:srgbClr val="FFC000"/>
                </a:solidFill>
                <a:latin typeface="YflrxbFblhmrMyriad-Roman"/>
              </a:rPr>
              <a:t>(2020) Williams Textbook of Endocrinology, 14</a:t>
            </a:r>
            <a:r>
              <a:rPr lang="en-US" baseline="30000" dirty="0">
                <a:solidFill>
                  <a:srgbClr val="FFC000"/>
                </a:solidFill>
                <a:latin typeface="YflrxbFblhmrMyriad-Roman"/>
              </a:rPr>
              <a:t>th</a:t>
            </a:r>
            <a:r>
              <a:rPr lang="en-US" dirty="0">
                <a:solidFill>
                  <a:srgbClr val="FFC000"/>
                </a:solidFill>
                <a:latin typeface="YflrxbFblhmrMyriad-Roman"/>
              </a:rPr>
              <a:t> edition</a:t>
            </a:r>
          </a:p>
        </p:txBody>
      </p:sp>
    </p:spTree>
    <p:extLst>
      <p:ext uri="{BB962C8B-B14F-4D97-AF65-F5344CB8AC3E}">
        <p14:creationId xmlns:p14="http://schemas.microsoft.com/office/powerpoint/2010/main" val="16908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Bariatric patients </a:t>
            </a:r>
          </a:p>
          <a:p>
            <a:pPr algn="just">
              <a:buFont typeface="Wingdings" panose="05000000000000000000" pitchFamily="2" charset="2"/>
              <a:buChar char="v"/>
            </a:pPr>
            <a:endParaRPr lang="en-US" sz="13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In general, for patients after bariatric surgery it is unknown what the appropriate cutoff values of PTH are.</a:t>
            </a:r>
          </a:p>
          <a:p>
            <a:pPr algn="just">
              <a:buFont typeface="Wingdings" panose="05000000000000000000" pitchFamily="2" charset="2"/>
              <a:buChar char="Ø"/>
            </a:pPr>
            <a:r>
              <a:rPr lang="en-US" sz="2400" dirty="0">
                <a:latin typeface="Times New Roman" pitchFamily="18" charset="0"/>
                <a:cs typeface="Times New Roman" pitchFamily="18" charset="0"/>
              </a:rPr>
              <a:t>Because no comparison of second- and third-generation assays has been performed in bariatric patients, the clinical implication of the differences is unknown.</a:t>
            </a:r>
          </a:p>
          <a:p>
            <a:pPr algn="just">
              <a:buFont typeface="Wingdings" panose="05000000000000000000" pitchFamily="2" charset="2"/>
              <a:buChar char="Ø"/>
            </a:pPr>
            <a:r>
              <a:rPr lang="en-US" sz="2400" dirty="0">
                <a:latin typeface="Times New Roman" pitchFamily="18" charset="0"/>
                <a:cs typeface="Times New Roman" pitchFamily="18" charset="0"/>
              </a:rPr>
              <a:t>Because of the differences between assays, absolute cutoff values should be avoided in guidelines. </a:t>
            </a:r>
          </a:p>
          <a:p>
            <a:pPr algn="just">
              <a:buFont typeface="Wingdings" panose="05000000000000000000" pitchFamily="2" charset="2"/>
              <a:buChar char="Ø"/>
            </a:pPr>
            <a:r>
              <a:rPr lang="en-US" sz="2400" dirty="0">
                <a:latin typeface="Times New Roman" pitchFamily="18" charset="0"/>
                <a:cs typeface="Times New Roman" pitchFamily="18" charset="0"/>
              </a:rPr>
              <a:t>Because PTH is measured regularly, clinical decisions are based </a:t>
            </a:r>
            <a:r>
              <a:rPr lang="en-US" sz="2400" dirty="0">
                <a:solidFill>
                  <a:srgbClr val="FFFF00"/>
                </a:solidFill>
                <a:latin typeface="Times New Roman" pitchFamily="18" charset="0"/>
                <a:cs typeface="Times New Roman" pitchFamily="18" charset="0"/>
              </a:rPr>
              <a:t>on PTH changes over time</a:t>
            </a:r>
            <a:r>
              <a:rPr lang="en-US" sz="2400" dirty="0">
                <a:latin typeface="Times New Roman" pitchFamily="18" charset="0"/>
                <a:cs typeface="Times New Roman" pitchFamily="18" charset="0"/>
              </a:rPr>
              <a:t>. </a:t>
            </a:r>
          </a:p>
          <a:p>
            <a:pPr algn="just">
              <a:buFont typeface="Wingdings" panose="05000000000000000000" pitchFamily="2" charset="2"/>
              <a:buChar char="Ø"/>
            </a:pPr>
            <a:r>
              <a:rPr lang="en-US" sz="2400" dirty="0">
                <a:latin typeface="Times New Roman" pitchFamily="18" charset="0"/>
                <a:cs typeface="Times New Roman" pitchFamily="18" charset="0"/>
              </a:rPr>
              <a:t>For an adequate evaluation of the trend of PTH, subsequent measurements should be performed with the </a:t>
            </a:r>
            <a:r>
              <a:rPr lang="en-US" sz="2400" dirty="0">
                <a:solidFill>
                  <a:srgbClr val="FFFF00"/>
                </a:solidFill>
                <a:latin typeface="Times New Roman" pitchFamily="18" charset="0"/>
                <a:cs typeface="Times New Roman" pitchFamily="18" charset="0"/>
              </a:rPr>
              <a:t>same PTH assay</a:t>
            </a:r>
            <a:r>
              <a:rPr lang="en-US" sz="24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60</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32384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lnSpcReduction="10000"/>
          </a:bodyPr>
          <a:lstStyle/>
          <a:p>
            <a:pPr algn="just">
              <a:buFont typeface="Wingdings" panose="05000000000000000000" pitchFamily="2" charset="2"/>
              <a:buChar char="v"/>
            </a:pPr>
            <a:r>
              <a:rPr lang="en-US" sz="2400" dirty="0">
                <a:latin typeface="Times New Roman" pitchFamily="18" charset="0"/>
                <a:cs typeface="Times New Roman" pitchFamily="18" charset="0"/>
              </a:rPr>
              <a:t>Perioperative use of PTH measurements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During parathyroidectomy, measuring PTH concentrations provides surgeons with information about whether the parathyroid tissue causing the elevated PTH has been removed.</a:t>
            </a:r>
          </a:p>
          <a:p>
            <a:pPr algn="just">
              <a:buFont typeface="Wingdings" panose="05000000000000000000" pitchFamily="2" charset="2"/>
              <a:buChar char="Ø"/>
            </a:pPr>
            <a:r>
              <a:rPr lang="en-US" sz="2400" dirty="0">
                <a:latin typeface="Times New Roman" pitchFamily="18" charset="0"/>
                <a:cs typeface="Times New Roman" pitchFamily="18" charset="0"/>
              </a:rPr>
              <a:t>Because second-generation assays recognize C-terminal fragments that have a longer half-life, </a:t>
            </a:r>
            <a:r>
              <a:rPr lang="en-US" sz="2400" dirty="0">
                <a:solidFill>
                  <a:srgbClr val="FFFF00"/>
                </a:solidFill>
                <a:latin typeface="Times New Roman" pitchFamily="18" charset="0"/>
                <a:cs typeface="Times New Roman" pitchFamily="18" charset="0"/>
              </a:rPr>
              <a:t>third-generation</a:t>
            </a:r>
            <a:r>
              <a:rPr lang="en-US" sz="2400" dirty="0">
                <a:latin typeface="Times New Roman" pitchFamily="18" charset="0"/>
                <a:cs typeface="Times New Roman" pitchFamily="18" charset="0"/>
              </a:rPr>
              <a:t> assays seem more useful for this purpose. </a:t>
            </a:r>
          </a:p>
          <a:p>
            <a:pPr algn="just">
              <a:buFont typeface="Wingdings" panose="05000000000000000000" pitchFamily="2" charset="2"/>
              <a:buChar char="Ø"/>
            </a:pPr>
            <a:r>
              <a:rPr lang="en-US" sz="2400" dirty="0">
                <a:latin typeface="Times New Roman" pitchFamily="18" charset="0"/>
                <a:cs typeface="Times New Roman" pitchFamily="18" charset="0"/>
              </a:rPr>
              <a:t>The difference is more pronounced in patients with SHPT (due to kidney disease) compared with patients with PHPT.</a:t>
            </a:r>
          </a:p>
          <a:p>
            <a:pPr algn="just">
              <a:buFont typeface="Wingdings" panose="05000000000000000000" pitchFamily="2" charset="2"/>
              <a:buChar char="Ø"/>
            </a:pPr>
            <a:r>
              <a:rPr lang="en-US" sz="2400" dirty="0">
                <a:latin typeface="Times New Roman" pitchFamily="18" charset="0"/>
                <a:cs typeface="Times New Roman" pitchFamily="18" charset="0"/>
              </a:rPr>
              <a:t>With third-generation assays, 50% drop in PTH can be observed after </a:t>
            </a:r>
            <a:r>
              <a:rPr lang="en-US" sz="2400" dirty="0">
                <a:solidFill>
                  <a:srgbClr val="FFFF00"/>
                </a:solidFill>
                <a:latin typeface="Times New Roman" pitchFamily="18" charset="0"/>
                <a:cs typeface="Times New Roman" pitchFamily="18" charset="0"/>
              </a:rPr>
              <a:t>10</a:t>
            </a:r>
            <a:r>
              <a:rPr lang="en-US" sz="2400" dirty="0">
                <a:latin typeface="Times New Roman" pitchFamily="18" charset="0"/>
                <a:cs typeface="Times New Roman" pitchFamily="18" charset="0"/>
              </a:rPr>
              <a:t> minutes, whereas it takes an additional </a:t>
            </a:r>
            <a:r>
              <a:rPr lang="en-US" sz="2400" dirty="0">
                <a:solidFill>
                  <a:srgbClr val="FFFF00"/>
                </a:solidFill>
                <a:latin typeface="Times New Roman" pitchFamily="18" charset="0"/>
                <a:cs typeface="Times New Roman" pitchFamily="18" charset="0"/>
              </a:rPr>
              <a:t>5</a:t>
            </a:r>
            <a:r>
              <a:rPr lang="en-US" sz="2400" dirty="0">
                <a:latin typeface="Times New Roman" pitchFamily="18" charset="0"/>
                <a:cs typeface="Times New Roman" pitchFamily="18" charset="0"/>
              </a:rPr>
              <a:t> minutes if a second-generation assay is used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61</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36474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Perioperative use of PTH measurements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After thyroid surgery, PTH measurement is used as a predictor of postoperative hypoparathyroidism.</a:t>
            </a:r>
          </a:p>
          <a:p>
            <a:pPr algn="just">
              <a:buFont typeface="Wingdings" panose="05000000000000000000" pitchFamily="2" charset="2"/>
              <a:buChar char="Ø"/>
            </a:pPr>
            <a:r>
              <a:rPr lang="en-US" sz="2400" dirty="0">
                <a:latin typeface="Times New Roman" pitchFamily="18" charset="0"/>
                <a:cs typeface="Times New Roman" pitchFamily="18" charset="0"/>
              </a:rPr>
              <a:t>The Australian Endocrine Surgeons guidelines advise measurement of PTH 4 hours after surgery. (Only second-generation assays were used) ¹ </a:t>
            </a:r>
          </a:p>
          <a:p>
            <a:pPr algn="just">
              <a:buFont typeface="Wingdings" panose="05000000000000000000" pitchFamily="2" charset="2"/>
              <a:buChar char="Ø"/>
            </a:pPr>
            <a:r>
              <a:rPr lang="en-US" sz="2300" dirty="0">
                <a:latin typeface="Times New Roman" pitchFamily="18" charset="0"/>
                <a:cs typeface="Times New Roman" pitchFamily="18" charset="0"/>
              </a:rPr>
              <a:t>According to the American Thyroid Association Surgical Affairs Committee, there is no need for intensive calcium monitoring when the PTH concentration is &gt;1.6 </a:t>
            </a:r>
            <a:r>
              <a:rPr lang="en-US" sz="2300" dirty="0" err="1">
                <a:latin typeface="Times New Roman" pitchFamily="18" charset="0"/>
                <a:cs typeface="Times New Roman" pitchFamily="18" charset="0"/>
              </a:rPr>
              <a:t>pmol</a:t>
            </a:r>
            <a:r>
              <a:rPr lang="en-US" sz="2300" dirty="0">
                <a:latin typeface="Times New Roman" pitchFamily="18" charset="0"/>
                <a:cs typeface="Times New Roman" pitchFamily="18" charset="0"/>
              </a:rPr>
              <a:t>/L (</a:t>
            </a:r>
            <a:r>
              <a:rPr lang="en-US" sz="2300" dirty="0">
                <a:solidFill>
                  <a:srgbClr val="FFFF00"/>
                </a:solidFill>
                <a:latin typeface="Times New Roman" pitchFamily="18" charset="0"/>
                <a:cs typeface="Times New Roman" pitchFamily="18" charset="0"/>
              </a:rPr>
              <a:t>15 </a:t>
            </a:r>
            <a:r>
              <a:rPr lang="en-US" sz="2300" dirty="0" err="1">
                <a:solidFill>
                  <a:srgbClr val="FFFF00"/>
                </a:solidFill>
                <a:latin typeface="Times New Roman" pitchFamily="18" charset="0"/>
                <a:cs typeface="Times New Roman" pitchFamily="18" charset="0"/>
              </a:rPr>
              <a:t>pg</a:t>
            </a:r>
            <a:r>
              <a:rPr lang="en-US" sz="2300" dirty="0">
                <a:solidFill>
                  <a:srgbClr val="FFFF00"/>
                </a:solidFill>
                <a:latin typeface="Times New Roman" pitchFamily="18" charset="0"/>
                <a:cs typeface="Times New Roman" pitchFamily="18" charset="0"/>
              </a:rPr>
              <a:t>/mL</a:t>
            </a:r>
            <a:r>
              <a:rPr lang="en-US" sz="2300" dirty="0">
                <a:latin typeface="Times New Roman" pitchFamily="18" charset="0"/>
                <a:cs typeface="Times New Roman" pitchFamily="18" charset="0"/>
              </a:rPr>
              <a:t>) measured ≥20 minutes after surgery. In this guideline, PTH measurements are referred to as intact PTH.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62</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762000" y="5702440"/>
            <a:ext cx="7620000" cy="1169551"/>
          </a:xfrm>
          <a:prstGeom prst="rect">
            <a:avLst/>
          </a:prstGeom>
        </p:spPr>
        <p:txBody>
          <a:bodyPr wrap="square">
            <a:spAutoFit/>
          </a:bodyPr>
          <a:lstStyle/>
          <a:p>
            <a:pPr algn="just"/>
            <a:r>
              <a:rPr lang="en-US" sz="1400" dirty="0">
                <a:solidFill>
                  <a:srgbClr val="FFC000"/>
                </a:solidFill>
              </a:rPr>
              <a:t>1 = (2007) AES Guidelines 06/01 Group. Australian Endocrine Surgeons Guidelines AES06/01. Postoperative parathyroid hormone measurement and early discharge after total thyroidectomy: analysis of Australian data and management recommendations. ANZ J Surg. 2007;77(4):199–202 </a:t>
            </a:r>
          </a:p>
          <a:p>
            <a:pPr algn="just"/>
            <a:r>
              <a:rPr lang="en-US" sz="1400" dirty="0">
                <a:solidFill>
                  <a:srgbClr val="FFC000"/>
                </a:solidFill>
              </a:rPr>
              <a:t>2 = (2018) Orloff LA, et al. American thyroid association statement on postoperative hypoparathyroidism: diagnosis, prevention, and management in adults. Thyroid. 2018;28(7):830–841 </a:t>
            </a:r>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11566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r>
              <a:rPr lang="en-US" sz="2400" dirty="0">
                <a:latin typeface="Times New Roman" pitchFamily="18" charset="0"/>
                <a:cs typeface="Times New Roman" pitchFamily="18" charset="0"/>
              </a:rPr>
              <a:t>Perioperative use of PTH measurements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Ø"/>
            </a:pPr>
            <a:r>
              <a:rPr lang="en-US" sz="2300" dirty="0">
                <a:latin typeface="Times New Roman" pitchFamily="18" charset="0"/>
                <a:cs typeface="Times New Roman" pitchFamily="18" charset="0"/>
              </a:rPr>
              <a:t>To use follow-up PTH measurements during and after surgery, it is most important to use the </a:t>
            </a:r>
            <a:r>
              <a:rPr lang="en-US" sz="2300" dirty="0">
                <a:solidFill>
                  <a:srgbClr val="FFFF00"/>
                </a:solidFill>
                <a:latin typeface="Times New Roman" pitchFamily="18" charset="0"/>
                <a:cs typeface="Times New Roman" pitchFamily="18" charset="0"/>
              </a:rPr>
              <a:t>same assay </a:t>
            </a:r>
            <a:r>
              <a:rPr lang="en-US" sz="2300" dirty="0">
                <a:latin typeface="Times New Roman" pitchFamily="18" charset="0"/>
                <a:cs typeface="Times New Roman" pitchFamily="18" charset="0"/>
              </a:rPr>
              <a:t>to allow proper comparison.</a:t>
            </a:r>
          </a:p>
          <a:p>
            <a:pPr algn="just">
              <a:buFont typeface="Wingdings" panose="05000000000000000000" pitchFamily="2" charset="2"/>
              <a:buChar char="Ø"/>
            </a:pPr>
            <a:endParaRPr lang="en-US" sz="2300" dirty="0">
              <a:latin typeface="Times New Roman" pitchFamily="18" charset="0"/>
              <a:cs typeface="Times New Roman" pitchFamily="18" charset="0"/>
            </a:endParaRPr>
          </a:p>
          <a:p>
            <a:pPr algn="just">
              <a:buFont typeface="Wingdings" panose="05000000000000000000" pitchFamily="2" charset="2"/>
              <a:buChar char="Ø"/>
            </a:pPr>
            <a:r>
              <a:rPr lang="en-US" sz="2300" dirty="0">
                <a:latin typeface="Times New Roman" pitchFamily="18" charset="0"/>
                <a:cs typeface="Times New Roman" pitchFamily="18" charset="0"/>
              </a:rPr>
              <a:t>3</a:t>
            </a:r>
            <a:r>
              <a:rPr lang="en-US" sz="2300" baseline="30000" dirty="0">
                <a:latin typeface="Times New Roman" pitchFamily="18" charset="0"/>
                <a:cs typeface="Times New Roman" pitchFamily="18" charset="0"/>
              </a:rPr>
              <a:t>rd</a:t>
            </a:r>
            <a:r>
              <a:rPr lang="en-US" sz="2300" dirty="0">
                <a:latin typeface="Times New Roman" pitchFamily="18" charset="0"/>
                <a:cs typeface="Times New Roman" pitchFamily="18" charset="0"/>
              </a:rPr>
              <a:t> generation assay reflects parathyroid function in the first postoperative hours and is more reliable in predicting postoperative hypocalcemia. However, studies comparing different generation PTH assays in patients undergoing thyroid surgery have not been performed.</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63</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3200" b="0" i="0" dirty="0">
                <a:effectLst/>
                <a:latin typeface="+mn-lt"/>
              </a:rPr>
              <a:t>Patient Groups and Applicable Guidelines</a:t>
            </a:r>
            <a:r>
              <a:rPr lang="en-US" sz="6600" dirty="0">
                <a:latin typeface="+mn-lt"/>
              </a:rPr>
              <a:t> </a:t>
            </a:r>
          </a:p>
        </p:txBody>
      </p:sp>
    </p:spTree>
    <p:extLst>
      <p:ext uri="{BB962C8B-B14F-4D97-AF65-F5344CB8AC3E}">
        <p14:creationId xmlns:p14="http://schemas.microsoft.com/office/powerpoint/2010/main" val="16212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4887" cy="5105400"/>
          </a:xfrm>
        </p:spPr>
        <p:txBody>
          <a:bodyPr>
            <a:noAutofit/>
          </a:bodyPr>
          <a:lstStyle/>
          <a:p>
            <a:pPr marL="514350" indent="-514350" algn="just">
              <a:buFont typeface="+mj-lt"/>
              <a:buAutoNum type="arabicParenR"/>
            </a:pPr>
            <a:r>
              <a:rPr lang="en-US" sz="2300" dirty="0">
                <a:latin typeface="Times New Roman" pitchFamily="18" charset="0"/>
                <a:cs typeface="Times New Roman" pitchFamily="18" charset="0"/>
              </a:rPr>
              <a:t>Introduction</a:t>
            </a:r>
          </a:p>
          <a:p>
            <a:pPr marL="514350" indent="-514350" algn="just">
              <a:buFont typeface="+mj-lt"/>
              <a:buAutoNum type="arabicParenR"/>
            </a:pPr>
            <a:r>
              <a:rPr lang="en-US" sz="2300" dirty="0">
                <a:latin typeface="Times New Roman" pitchFamily="18" charset="0"/>
                <a:cs typeface="Times New Roman" pitchFamily="18" charset="0"/>
              </a:rPr>
              <a:t>PTH fragments and post translationally</a:t>
            </a:r>
            <a:r>
              <a:rPr lang="fa-IR" sz="2300" dirty="0">
                <a:latin typeface="Times New Roman" pitchFamily="18" charset="0"/>
                <a:cs typeface="Times New Roman" pitchFamily="18" charset="0"/>
              </a:rPr>
              <a:t> </a:t>
            </a:r>
            <a:r>
              <a:rPr lang="en-US" sz="2300" dirty="0">
                <a:latin typeface="Times New Roman" pitchFamily="18" charset="0"/>
                <a:cs typeface="Times New Roman" pitchFamily="18" charset="0"/>
              </a:rPr>
              <a:t>modified forms</a:t>
            </a:r>
          </a:p>
          <a:p>
            <a:pPr marL="514350" indent="-514350" algn="just">
              <a:buFont typeface="+mj-lt"/>
              <a:buAutoNum type="arabicParenR"/>
            </a:pPr>
            <a:r>
              <a:rPr lang="en-US" sz="2300" dirty="0">
                <a:latin typeface="Times New Roman" pitchFamily="18" charset="0"/>
                <a:cs typeface="Times New Roman" pitchFamily="18" charset="0"/>
              </a:rPr>
              <a:t>Measurement of PTH: Current Assays and Pitfalls </a:t>
            </a:r>
          </a:p>
          <a:p>
            <a:pPr algn="just">
              <a:buFont typeface="Wingdings" panose="05000000000000000000" pitchFamily="2" charset="2"/>
              <a:buChar char="v"/>
            </a:pPr>
            <a:r>
              <a:rPr lang="en-US" sz="2300" dirty="0">
                <a:latin typeface="Times New Roman" pitchFamily="18" charset="0"/>
                <a:cs typeface="Times New Roman" pitchFamily="18" charset="0"/>
              </a:rPr>
              <a:t>Immunoassays </a:t>
            </a:r>
          </a:p>
          <a:p>
            <a:pPr algn="just">
              <a:buFont typeface="Wingdings" panose="05000000000000000000" pitchFamily="2" charset="2"/>
              <a:buChar char="v"/>
            </a:pPr>
            <a:r>
              <a:rPr lang="en-US" sz="2300" dirty="0">
                <a:latin typeface="Times New Roman" pitchFamily="18" charset="0"/>
                <a:cs typeface="Times New Roman" pitchFamily="18" charset="0"/>
              </a:rPr>
              <a:t>Liquid chromatography tandem mass spectrometry (LC-MS/MS)</a:t>
            </a:r>
          </a:p>
          <a:p>
            <a:pPr marL="457200" indent="-457200" algn="just">
              <a:buFont typeface="+mj-lt"/>
              <a:buAutoNum type="arabicParenR" startAt="4"/>
            </a:pPr>
            <a:r>
              <a:rPr lang="en-US" sz="2300" dirty="0">
                <a:latin typeface="Times New Roman" pitchFamily="18" charset="0"/>
                <a:cs typeface="Times New Roman" pitchFamily="18" charset="0"/>
              </a:rPr>
              <a:t>Analytical aspects of PTH measurements and reference values</a:t>
            </a:r>
          </a:p>
          <a:p>
            <a:pPr marL="457200" indent="-457200" algn="just">
              <a:buFont typeface="+mj-lt"/>
              <a:buAutoNum type="arabicParenR" startAt="4"/>
            </a:pPr>
            <a:r>
              <a:rPr lang="en-US" sz="2300" dirty="0">
                <a:latin typeface="Times New Roman" pitchFamily="18" charset="0"/>
                <a:cs typeface="Times New Roman" pitchFamily="18" charset="0"/>
              </a:rPr>
              <a:t>Patent Groups and Applicable Guidelines</a:t>
            </a:r>
          </a:p>
          <a:p>
            <a:pPr algn="just">
              <a:buFont typeface="Wingdings" panose="05000000000000000000" pitchFamily="2" charset="2"/>
              <a:buChar char="v"/>
            </a:pPr>
            <a:r>
              <a:rPr lang="en-US" sz="2300" dirty="0">
                <a:latin typeface="Times New Roman" pitchFamily="18" charset="0"/>
                <a:cs typeface="Times New Roman" pitchFamily="18" charset="0"/>
              </a:rPr>
              <a:t>Primary hyperparathyroidism </a:t>
            </a:r>
            <a:endParaRPr lang="fa-IR" sz="2300" dirty="0">
              <a:latin typeface="Times New Roman" pitchFamily="18" charset="0"/>
              <a:cs typeface="Times New Roman" pitchFamily="18" charset="0"/>
            </a:endParaRPr>
          </a:p>
          <a:p>
            <a:pPr algn="just">
              <a:buFont typeface="Wingdings" panose="05000000000000000000" pitchFamily="2" charset="2"/>
              <a:buChar char="v"/>
            </a:pPr>
            <a:r>
              <a:rPr lang="en-US" sz="2300" dirty="0">
                <a:latin typeface="Times New Roman" pitchFamily="18" charset="0"/>
                <a:cs typeface="Times New Roman" pitchFamily="18" charset="0"/>
              </a:rPr>
              <a:t>Chronic kidney disease</a:t>
            </a:r>
          </a:p>
          <a:p>
            <a:pPr algn="just">
              <a:buFont typeface="Wingdings" panose="05000000000000000000" pitchFamily="2" charset="2"/>
              <a:buChar char="v"/>
            </a:pPr>
            <a:r>
              <a:rPr lang="en-US" sz="2300" dirty="0">
                <a:latin typeface="Times New Roman" pitchFamily="18" charset="0"/>
                <a:cs typeface="Times New Roman" pitchFamily="18" charset="0"/>
              </a:rPr>
              <a:t>Bariatric patients </a:t>
            </a:r>
          </a:p>
          <a:p>
            <a:pPr algn="just">
              <a:buFont typeface="Wingdings" panose="05000000000000000000" pitchFamily="2" charset="2"/>
              <a:buChar char="v"/>
            </a:pPr>
            <a:r>
              <a:rPr lang="en-US" sz="2300" dirty="0">
                <a:latin typeface="Times New Roman" pitchFamily="18" charset="0"/>
                <a:cs typeface="Times New Roman" pitchFamily="18" charset="0"/>
              </a:rPr>
              <a:t>Perioperative use of PTH measurements </a:t>
            </a:r>
          </a:p>
          <a:p>
            <a:pPr marL="457200" indent="-457200" algn="just">
              <a:buFont typeface="+mj-lt"/>
              <a:buAutoNum type="arabicParenR" startAt="6"/>
            </a:pPr>
            <a:r>
              <a:rPr lang="en-US" sz="2300" dirty="0">
                <a:solidFill>
                  <a:srgbClr val="FFFF00"/>
                </a:solidFill>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64</a:t>
            </a:fld>
            <a:endParaRPr lang="en-US"/>
          </a:p>
        </p:txBody>
      </p:sp>
    </p:spTree>
    <p:extLst>
      <p:ext uri="{BB962C8B-B14F-4D97-AF65-F5344CB8AC3E}">
        <p14:creationId xmlns:p14="http://schemas.microsoft.com/office/powerpoint/2010/main" val="3024270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648200"/>
          </a:xfrm>
        </p:spPr>
        <p:txBody>
          <a:bodyPr>
            <a:normAutofit fontScale="96875"/>
          </a:bodyPr>
          <a:lstStyle/>
          <a:p>
            <a:pPr algn="just">
              <a:buFont typeface="Wingdings" panose="05000000000000000000" pitchFamily="2" charset="2"/>
              <a:buChar char="v"/>
            </a:pP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US" sz="2400" dirty="0">
                <a:latin typeface="Times New Roman" pitchFamily="18" charset="0"/>
                <a:cs typeface="Times New Roman" pitchFamily="18" charset="0"/>
              </a:rPr>
              <a:t>For a correct interpretation of the PTH trend over time, the measurements should be performed with the same assay in the same laboratory with assay-specific reference values. </a:t>
            </a:r>
          </a:p>
          <a:p>
            <a:pPr algn="just">
              <a:buFont typeface="Wingdings" panose="05000000000000000000" pitchFamily="2" charset="2"/>
              <a:buChar char="v"/>
            </a:pPr>
            <a:endParaRPr lang="en-US" sz="1200" dirty="0">
              <a:latin typeface="Times New Roman" pitchFamily="18" charset="0"/>
              <a:cs typeface="Times New Roman" pitchFamily="18" charset="0"/>
            </a:endParaRPr>
          </a:p>
          <a:p>
            <a:pPr algn="just">
              <a:buFont typeface="Wingdings" panose="05000000000000000000" pitchFamily="2" charset="2"/>
              <a:buChar char="v"/>
            </a:pPr>
            <a:r>
              <a:rPr lang="en-US" sz="2400" dirty="0">
                <a:latin typeface="Times New Roman" pitchFamily="18" charset="0"/>
                <a:cs typeface="Times New Roman" pitchFamily="18" charset="0"/>
              </a:rPr>
              <a:t>Regardless of which assay is the most accurate to use, clinicians and laboratory specialists </a:t>
            </a:r>
            <a:r>
              <a:rPr lang="en-US" sz="2400" dirty="0">
                <a:solidFill>
                  <a:srgbClr val="FFFF00"/>
                </a:solidFill>
                <a:latin typeface="Times New Roman" pitchFamily="18" charset="0"/>
                <a:cs typeface="Times New Roman" pitchFamily="18" charset="0"/>
              </a:rPr>
              <a:t>should be aware </a:t>
            </a:r>
            <a:r>
              <a:rPr lang="en-US" sz="2400" dirty="0">
                <a:latin typeface="Times New Roman" pitchFamily="18" charset="0"/>
                <a:cs typeface="Times New Roman" pitchFamily="18" charset="0"/>
              </a:rPr>
              <a:t>of the differences between second- and third-generation PTH assays stated in this review, to correctly interpret PTH measurement results, apply the various guidelines, and improve patient care.</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65</a:t>
            </a:fld>
            <a:endParaRPr lang="en-US"/>
          </a:p>
        </p:txBody>
      </p:sp>
      <p:sp>
        <p:nvSpPr>
          <p:cNvPr id="7" name="Title 1">
            <a:extLst>
              <a:ext uri="{FF2B5EF4-FFF2-40B4-BE49-F238E27FC236}">
                <a16:creationId xmlns:a16="http://schemas.microsoft.com/office/drawing/2014/main" id="{6D3B60A0-3542-4EFA-AC15-1A1E24949175}"/>
              </a:ext>
            </a:extLst>
          </p:cNvPr>
          <p:cNvSpPr>
            <a:spLocks noGrp="1"/>
          </p:cNvSpPr>
          <p:nvPr>
            <p:ph type="title"/>
          </p:nvPr>
        </p:nvSpPr>
        <p:spPr>
          <a:xfrm>
            <a:off x="457200" y="274638"/>
            <a:ext cx="8229600" cy="1143000"/>
          </a:xfrm>
        </p:spPr>
        <p:txBody>
          <a:bodyPr>
            <a:normAutofit/>
          </a:bodyPr>
          <a:lstStyle/>
          <a:p>
            <a:pPr algn="l"/>
            <a:r>
              <a:rPr lang="en-US" sz="2800" dirty="0">
                <a:latin typeface="+mn-lt"/>
              </a:rPr>
              <a:t>Conclusions</a:t>
            </a:r>
          </a:p>
        </p:txBody>
      </p:sp>
    </p:spTree>
    <p:extLst>
      <p:ext uri="{BB962C8B-B14F-4D97-AF65-F5344CB8AC3E}">
        <p14:creationId xmlns:p14="http://schemas.microsoft.com/office/powerpoint/2010/main" val="25439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96CD9B2-D77E-4473-AFA2-144F1F57AB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662" y="0"/>
            <a:ext cx="11265684" cy="6872068"/>
          </a:xfrm>
        </p:spPr>
      </p:pic>
      <p:sp>
        <p:nvSpPr>
          <p:cNvPr id="2" name="Title 1">
            <a:extLst>
              <a:ext uri="{FF2B5EF4-FFF2-40B4-BE49-F238E27FC236}">
                <a16:creationId xmlns:a16="http://schemas.microsoft.com/office/drawing/2014/main" id="{BB44905A-0DB1-466D-B7B7-A81F17F77508}"/>
              </a:ext>
            </a:extLst>
          </p:cNvPr>
          <p:cNvSpPr>
            <a:spLocks noGrp="1"/>
          </p:cNvSpPr>
          <p:nvPr>
            <p:ph type="title"/>
          </p:nvPr>
        </p:nvSpPr>
        <p:spPr>
          <a:xfrm>
            <a:off x="6096000" y="381000"/>
            <a:ext cx="2590800" cy="1143000"/>
          </a:xfrm>
        </p:spPr>
        <p:txBody>
          <a:bodyPr>
            <a:noAutofit/>
          </a:bodyPr>
          <a:lstStyle/>
          <a:p>
            <a:r>
              <a:rPr lang="en-US" sz="3200" i="1" dirty="0">
                <a:solidFill>
                  <a:srgbClr val="FFFF00"/>
                </a:solidFill>
                <a:latin typeface="Times New Roman" panose="02020603050405020304" pitchFamily="18" charset="0"/>
                <a:cs typeface="Times New Roman" panose="02020603050405020304" pitchFamily="18" charset="0"/>
              </a:rPr>
              <a:t>Thanks for your attention</a:t>
            </a:r>
          </a:p>
        </p:txBody>
      </p:sp>
      <p:sp>
        <p:nvSpPr>
          <p:cNvPr id="4" name="Slide Number Placeholder 3">
            <a:extLst>
              <a:ext uri="{FF2B5EF4-FFF2-40B4-BE49-F238E27FC236}">
                <a16:creationId xmlns:a16="http://schemas.microsoft.com/office/drawing/2014/main" id="{A0E4230B-1EF3-41CA-9D61-0F4F8BD7565C}"/>
              </a:ext>
            </a:extLst>
          </p:cNvPr>
          <p:cNvSpPr>
            <a:spLocks noGrp="1"/>
          </p:cNvSpPr>
          <p:nvPr>
            <p:ph type="sldNum" sz="quarter" idx="12"/>
          </p:nvPr>
        </p:nvSpPr>
        <p:spPr/>
        <p:txBody>
          <a:bodyPr/>
          <a:lstStyle/>
          <a:p>
            <a:fld id="{1A6E4302-6D73-4081-AF7E-E29A1A119CC3}" type="slidenum">
              <a:rPr lang="en-US" smtClean="0"/>
              <a:pPr/>
              <a:t>66</a:t>
            </a:fld>
            <a:endParaRPr lang="en-US" dirty="0"/>
          </a:p>
        </p:txBody>
      </p:sp>
    </p:spTree>
    <p:extLst>
      <p:ext uri="{BB962C8B-B14F-4D97-AF65-F5344CB8AC3E}">
        <p14:creationId xmlns:p14="http://schemas.microsoft.com/office/powerpoint/2010/main" val="39119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4525963"/>
          </a:xfrm>
        </p:spPr>
        <p:txBody>
          <a:bodyPr>
            <a:normAutofit fontScale="81875" lnSpcReduction="10000"/>
          </a:bodyPr>
          <a:lstStyle/>
          <a:p>
            <a:pPr algn="just"/>
            <a:r>
              <a:rPr lang="en-US" sz="3100" dirty="0">
                <a:latin typeface="Times New Roman" pitchFamily="18" charset="0"/>
                <a:cs typeface="Times New Roman" pitchFamily="18" charset="0"/>
              </a:rPr>
              <a:t>The hypothalamic-pituitary-target organ axes of all vertebrates are similar.</a:t>
            </a:r>
          </a:p>
          <a:p>
            <a:pPr algn="just"/>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The hypothalamus is one of the most evolutionarily conserved and essential regions of the mammalian brain. </a:t>
            </a:r>
          </a:p>
          <a:p>
            <a:pPr algn="just"/>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Parathyroid glands first appeared in evolutionary history with the exit of </a:t>
            </a:r>
            <a:r>
              <a:rPr lang="en-US" sz="3100" dirty="0">
                <a:solidFill>
                  <a:srgbClr val="FFFF00"/>
                </a:solidFill>
                <a:latin typeface="Times New Roman" pitchFamily="18" charset="0"/>
                <a:cs typeface="Times New Roman" pitchFamily="18" charset="0"/>
              </a:rPr>
              <a:t>amphibians</a:t>
            </a:r>
            <a:r>
              <a:rPr lang="en-US" sz="3100" dirty="0">
                <a:latin typeface="Times New Roman" pitchFamily="18" charset="0"/>
                <a:cs typeface="Times New Roman" pitchFamily="18" charset="0"/>
              </a:rPr>
              <a:t> from the sea and a switch from dependence on gills to sole dependence on bone, intestine, and kidney to maintain extracellular calcium homeostasis. </a:t>
            </a:r>
          </a:p>
          <a:p>
            <a:pPr algn="just"/>
            <a:endParaRPr lang="en-US" sz="3100" dirty="0">
              <a:latin typeface="Times New Roman" pitchFamily="18" charset="0"/>
              <a:cs typeface="Times New Roman" pitchFamily="18" charset="0"/>
            </a:endParaRPr>
          </a:p>
          <a:p>
            <a:pPr algn="just"/>
            <a:endParaRPr lang="en-US" sz="31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a:t>
            </a:fld>
            <a:endParaRPr lang="en-US"/>
          </a:p>
        </p:txBody>
      </p:sp>
      <p:sp>
        <p:nvSpPr>
          <p:cNvPr id="6" name="TextBox 5">
            <a:extLst>
              <a:ext uri="{FF2B5EF4-FFF2-40B4-BE49-F238E27FC236}">
                <a16:creationId xmlns:a16="http://schemas.microsoft.com/office/drawing/2014/main" id="{3F715C42-E4C1-4049-B042-63EAC2B24605}"/>
              </a:ext>
            </a:extLst>
          </p:cNvPr>
          <p:cNvSpPr txBox="1"/>
          <p:nvPr/>
        </p:nvSpPr>
        <p:spPr>
          <a:xfrm>
            <a:off x="976543" y="6141746"/>
            <a:ext cx="7329257" cy="369332"/>
          </a:xfrm>
          <a:prstGeom prst="rect">
            <a:avLst/>
          </a:prstGeom>
          <a:noFill/>
        </p:spPr>
        <p:txBody>
          <a:bodyPr wrap="square">
            <a:spAutoFit/>
          </a:bodyPr>
          <a:lstStyle/>
          <a:p>
            <a:pPr algn="just"/>
            <a:r>
              <a:rPr lang="en-US" dirty="0">
                <a:solidFill>
                  <a:srgbClr val="FFC000"/>
                </a:solidFill>
                <a:latin typeface="YflrxbFblhmrMyriad-Roman"/>
              </a:rPr>
              <a:t>(2020) Williams Textbook of Endocrinology, 14</a:t>
            </a:r>
            <a:r>
              <a:rPr lang="en-US" baseline="30000" dirty="0">
                <a:solidFill>
                  <a:srgbClr val="FFC000"/>
                </a:solidFill>
                <a:latin typeface="YflrxbFblhmrMyriad-Roman"/>
              </a:rPr>
              <a:t>th</a:t>
            </a:r>
            <a:r>
              <a:rPr lang="en-US" dirty="0">
                <a:solidFill>
                  <a:srgbClr val="FFC000"/>
                </a:solidFill>
                <a:latin typeface="YflrxbFblhmrMyriad-Roman"/>
              </a:rPr>
              <a:t> edition</a:t>
            </a:r>
          </a:p>
        </p:txBody>
      </p:sp>
    </p:spTree>
    <p:extLst>
      <p:ext uri="{BB962C8B-B14F-4D97-AF65-F5344CB8AC3E}">
        <p14:creationId xmlns:p14="http://schemas.microsoft.com/office/powerpoint/2010/main" val="22355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sz="3100" dirty="0">
                <a:latin typeface="Times New Roman" pitchFamily="18" charset="0"/>
                <a:cs typeface="Times New Roman" pitchFamily="18" charset="0"/>
              </a:rPr>
              <a:t>PTH shares homology with PTH‐related protein</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a:t>
            </a:r>
            <a:r>
              <a:rPr lang="en-US" sz="3100" dirty="0" err="1">
                <a:latin typeface="Times New Roman" pitchFamily="18" charset="0"/>
                <a:cs typeface="Times New Roman" pitchFamily="18" charset="0"/>
              </a:rPr>
              <a:t>PTHrP</a:t>
            </a:r>
            <a:r>
              <a:rPr lang="en-US" sz="3100" dirty="0">
                <a:latin typeface="Times New Roman" pitchFamily="18" charset="0"/>
                <a:cs typeface="Times New Roman" pitchFamily="18" charset="0"/>
              </a:rPr>
              <a:t>), a polypeptide of 141 amino acids that is genetically and functionally distinct from PTH.</a:t>
            </a:r>
          </a:p>
          <a:p>
            <a:pPr algn="just"/>
            <a:endParaRPr lang="en-US" sz="20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The shared amino acid sequence homology between PTH and </a:t>
            </a:r>
            <a:r>
              <a:rPr lang="en-US" sz="3100" dirty="0" err="1">
                <a:latin typeface="Times New Roman" pitchFamily="18" charset="0"/>
                <a:cs typeface="Times New Roman" pitchFamily="18" charset="0"/>
              </a:rPr>
              <a:t>PTHrP</a:t>
            </a:r>
            <a:r>
              <a:rPr lang="en-US" sz="3100" dirty="0">
                <a:latin typeface="Times New Roman" pitchFamily="18" charset="0"/>
                <a:cs typeface="Times New Roman" pitchFamily="18" charset="0"/>
              </a:rPr>
              <a:t> is strongest in the </a:t>
            </a:r>
            <a:r>
              <a:rPr lang="en-US" sz="3100" dirty="0">
                <a:solidFill>
                  <a:srgbClr val="FFFF00"/>
                </a:solidFill>
                <a:latin typeface="Times New Roman" pitchFamily="18" charset="0"/>
                <a:cs typeface="Times New Roman" pitchFamily="18" charset="0"/>
              </a:rPr>
              <a:t>N‐terminal portions </a:t>
            </a:r>
            <a:r>
              <a:rPr lang="en-US" sz="3100" dirty="0">
                <a:latin typeface="Times New Roman" pitchFamily="18" charset="0"/>
                <a:cs typeface="Times New Roman" pitchFamily="18" charset="0"/>
              </a:rPr>
              <a:t>of the ligands.</a:t>
            </a:r>
          </a:p>
          <a:p>
            <a:pPr algn="just"/>
            <a:endParaRPr lang="en-US" sz="20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A functionally distinct peptide that shares weak but detectable homology with the N‐terminal regions of PTH and </a:t>
            </a:r>
            <a:r>
              <a:rPr lang="en-US" sz="3100" dirty="0" err="1">
                <a:latin typeface="Times New Roman" pitchFamily="18" charset="0"/>
                <a:cs typeface="Times New Roman" pitchFamily="18" charset="0"/>
              </a:rPr>
              <a:t>PTHrP</a:t>
            </a:r>
            <a:r>
              <a:rPr lang="en-US" sz="3100" dirty="0">
                <a:latin typeface="Times New Roman" pitchFamily="18" charset="0"/>
                <a:cs typeface="Times New Roman" pitchFamily="18" charset="0"/>
              </a:rPr>
              <a:t> is TIP39 </a:t>
            </a:r>
            <a:r>
              <a:rPr lang="en-US" sz="2200" dirty="0">
                <a:latin typeface="Times New Roman" pitchFamily="18" charset="0"/>
                <a:cs typeface="Times New Roman" pitchFamily="18" charset="0"/>
              </a:rPr>
              <a:t>(tuberoinfundibular peptide of 39 amino acids)</a:t>
            </a:r>
          </a:p>
          <a:p>
            <a:pPr marL="0" indent="0" algn="just">
              <a:buNone/>
            </a:pPr>
            <a:endParaRPr lang="en-US" sz="31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a:t>
            </a:fld>
            <a:endParaRPr lang="en-US"/>
          </a:p>
        </p:txBody>
      </p:sp>
      <p:sp>
        <p:nvSpPr>
          <p:cNvPr id="6" name="Rectangle 5">
            <a:extLst>
              <a:ext uri="{FF2B5EF4-FFF2-40B4-BE49-F238E27FC236}">
                <a16:creationId xmlns:a16="http://schemas.microsoft.com/office/drawing/2014/main" id="{BE8515ED-8D3F-4D32-B500-5F143F3D0285}"/>
              </a:ext>
            </a:extLst>
          </p:cNvPr>
          <p:cNvSpPr/>
          <p:nvPr/>
        </p:nvSpPr>
        <p:spPr>
          <a:xfrm>
            <a:off x="800100" y="6119336"/>
            <a:ext cx="7543800" cy="584775"/>
          </a:xfrm>
          <a:prstGeom prst="rect">
            <a:avLst/>
          </a:prstGeom>
        </p:spPr>
        <p:txBody>
          <a:bodyPr wrap="square">
            <a:spAutoFit/>
          </a:bodyPr>
          <a:lstStyle/>
          <a:p>
            <a:pPr algn="just"/>
            <a:r>
              <a:rPr lang="en-US" sz="1600" dirty="0">
                <a:solidFill>
                  <a:srgbClr val="FFC000"/>
                </a:solidFill>
              </a:rPr>
              <a:t>(2019) Primer on the Metabolic Bone Diseases and Disorders of Mineral Metabolism Ninth Edition, 205-206 </a:t>
            </a:r>
          </a:p>
        </p:txBody>
      </p:sp>
    </p:spTree>
    <p:extLst>
      <p:ext uri="{BB962C8B-B14F-4D97-AF65-F5344CB8AC3E}">
        <p14:creationId xmlns:p14="http://schemas.microsoft.com/office/powerpoint/2010/main" val="402197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pPr algn="l"/>
            <a:r>
              <a:rPr lang="en-US" dirty="0"/>
              <a:t>Introduction</a:t>
            </a:r>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sz="3100" dirty="0">
                <a:latin typeface="Times New Roman" pitchFamily="18" charset="0"/>
                <a:cs typeface="Times New Roman" pitchFamily="18" charset="0"/>
              </a:rPr>
              <a:t>The PTH(1‐84) molecule is subject to two alternative fates, likely depending in part on the prevailing </a:t>
            </a:r>
            <a:r>
              <a:rPr lang="en-US" sz="3100" dirty="0">
                <a:solidFill>
                  <a:srgbClr val="FFFF00"/>
                </a:solidFill>
                <a:latin typeface="Times New Roman" pitchFamily="18" charset="0"/>
                <a:cs typeface="Times New Roman" pitchFamily="18" charset="0"/>
              </a:rPr>
              <a:t>blood calcium concentrations</a:t>
            </a:r>
            <a:r>
              <a:rPr lang="en-US" sz="3100" dirty="0">
                <a:latin typeface="Times New Roman" pitchFamily="18" charset="0"/>
                <a:cs typeface="Times New Roman" pitchFamily="18" charset="0"/>
              </a:rPr>
              <a:t>. </a:t>
            </a:r>
          </a:p>
          <a:p>
            <a:pPr algn="just"/>
            <a:r>
              <a:rPr lang="en-US" sz="3100" dirty="0">
                <a:latin typeface="Times New Roman" pitchFamily="18" charset="0"/>
                <a:cs typeface="Times New Roman" pitchFamily="18" charset="0"/>
              </a:rPr>
              <a:t>The mature hormone may be secreted into the circulation through a classical exocytotic mechanism, or it may be cleaved by </a:t>
            </a:r>
            <a:r>
              <a:rPr lang="en-US" sz="3100" dirty="0">
                <a:solidFill>
                  <a:srgbClr val="FFFF00"/>
                </a:solidFill>
                <a:latin typeface="Times New Roman" pitchFamily="18" charset="0"/>
                <a:cs typeface="Times New Roman" pitchFamily="18" charset="0"/>
              </a:rPr>
              <a:t>calcium‐sensitive proteases </a:t>
            </a:r>
            <a:r>
              <a:rPr lang="en-US" sz="3100" dirty="0">
                <a:latin typeface="Times New Roman" pitchFamily="18" charset="0"/>
                <a:cs typeface="Times New Roman" pitchFamily="18" charset="0"/>
              </a:rPr>
              <a:t>present within the secretory vesicles. </a:t>
            </a:r>
          </a:p>
          <a:p>
            <a:pPr algn="just"/>
            <a:r>
              <a:rPr lang="en-US" sz="3100" dirty="0">
                <a:latin typeface="Times New Roman" pitchFamily="18" charset="0"/>
                <a:cs typeface="Times New Roman" pitchFamily="18" charset="0"/>
              </a:rPr>
              <a:t>This cleavage can result in the accumulation of carboxyl‐terminal PTH fragments that lack the amino‐terminal residues.</a:t>
            </a:r>
          </a:p>
          <a:p>
            <a:pPr algn="just"/>
            <a:r>
              <a:rPr lang="en-US" sz="3100" dirty="0">
                <a:latin typeface="Times New Roman" pitchFamily="18" charset="0"/>
                <a:cs typeface="Times New Roman" pitchFamily="18" charset="0"/>
              </a:rPr>
              <a:t>Cleavage can also occur in peripheral tissues, such as the liver and kidney.</a:t>
            </a:r>
          </a:p>
        </p:txBody>
      </p:sp>
      <p:sp>
        <p:nvSpPr>
          <p:cNvPr id="5" name="Slide Number Placeholder 4"/>
          <p:cNvSpPr>
            <a:spLocks noGrp="1"/>
          </p:cNvSpPr>
          <p:nvPr>
            <p:ph type="sldNum" sz="quarter" idx="12"/>
          </p:nvPr>
        </p:nvSpPr>
        <p:spPr/>
        <p:txBody>
          <a:bodyPr/>
          <a:lstStyle/>
          <a:p>
            <a:fld id="{1A6E4302-6D73-4081-AF7E-E29A1A119CC3}" type="slidenum">
              <a:rPr lang="en-US" smtClean="0"/>
              <a:pPr/>
              <a:t>9</a:t>
            </a:fld>
            <a:endParaRPr lang="en-US"/>
          </a:p>
        </p:txBody>
      </p:sp>
      <p:sp>
        <p:nvSpPr>
          <p:cNvPr id="6" name="Rectangle 5">
            <a:extLst>
              <a:ext uri="{FF2B5EF4-FFF2-40B4-BE49-F238E27FC236}">
                <a16:creationId xmlns:a16="http://schemas.microsoft.com/office/drawing/2014/main" id="{EAC5AD06-E2B7-4784-8987-079B94C9AE74}"/>
              </a:ext>
            </a:extLst>
          </p:cNvPr>
          <p:cNvSpPr/>
          <p:nvPr/>
        </p:nvSpPr>
        <p:spPr>
          <a:xfrm>
            <a:off x="800100" y="6119336"/>
            <a:ext cx="7543800" cy="584775"/>
          </a:xfrm>
          <a:prstGeom prst="rect">
            <a:avLst/>
          </a:prstGeom>
        </p:spPr>
        <p:txBody>
          <a:bodyPr wrap="square">
            <a:spAutoFit/>
          </a:bodyPr>
          <a:lstStyle/>
          <a:p>
            <a:pPr algn="just"/>
            <a:r>
              <a:rPr lang="en-US" sz="1600" dirty="0">
                <a:solidFill>
                  <a:srgbClr val="FFC000"/>
                </a:solidFill>
              </a:rPr>
              <a:t>(2019) Primer on the Metabolic Bone Diseases and Disorders of Mineral Metabolism Ninth Edition, 206</a:t>
            </a:r>
          </a:p>
        </p:txBody>
      </p:sp>
    </p:spTree>
    <p:extLst>
      <p:ext uri="{BB962C8B-B14F-4D97-AF65-F5344CB8AC3E}">
        <p14:creationId xmlns:p14="http://schemas.microsoft.com/office/powerpoint/2010/main" val="54030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6003</TotalTime>
  <Words>5815</Words>
  <Application>Microsoft Office PowerPoint</Application>
  <PresentationFormat>On-screen Show (4:3)</PresentationFormat>
  <Paragraphs>538</Paragraphs>
  <Slides>66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AdvOT735bee1a</vt:lpstr>
      <vt:lpstr>AdvTT577c760c</vt:lpstr>
      <vt:lpstr>Arial</vt:lpstr>
      <vt:lpstr>Calibri</vt:lpstr>
      <vt:lpstr>Courier New</vt:lpstr>
      <vt:lpstr>Segoe UI</vt:lpstr>
      <vt:lpstr>Times New Roman</vt:lpstr>
      <vt:lpstr>Wingdings</vt:lpstr>
      <vt:lpstr>YflrxbFblhmrMyriad-Roman</vt:lpstr>
      <vt:lpstr>Office Theme</vt:lpstr>
      <vt:lpstr>IN THE NAME OF GOD</vt:lpstr>
      <vt:lpstr>PowerPoint Presentation</vt:lpstr>
      <vt:lpstr>Agenda</vt:lpstr>
      <vt:lpstr>Agenda</vt:lpstr>
      <vt:lpstr>Introduction</vt:lpstr>
      <vt:lpstr>Introduction</vt:lpstr>
      <vt:lpstr>Introduction</vt:lpstr>
      <vt:lpstr>Introduction</vt:lpstr>
      <vt:lpstr>Introduction</vt:lpstr>
      <vt:lpstr>Introduction</vt:lpstr>
      <vt:lpstr>Agenda</vt:lpstr>
      <vt:lpstr>PTH fragments and post translationally modified forms</vt:lpstr>
      <vt:lpstr>PTH fragments and post translationally modified forms</vt:lpstr>
      <vt:lpstr>PTH fragments and post translationally modified forms</vt:lpstr>
      <vt:lpstr>PTH fragments and post translationally modified forms</vt:lpstr>
      <vt:lpstr>PowerPoint Presentation</vt:lpstr>
      <vt:lpstr>PTH fragments and post translationally modified forms</vt:lpstr>
      <vt:lpstr>PTH fragments and post translationally modified forms</vt:lpstr>
      <vt:lpstr>PTH fragments and post translationally modified forms</vt:lpstr>
      <vt:lpstr>PTH fragments and post translationally modified forms</vt:lpstr>
      <vt:lpstr>PowerPoint Presentation</vt:lpstr>
      <vt:lpstr>Agenda</vt:lpstr>
      <vt:lpstr>Measurement of PTH: Current Assays and Pitfalls </vt:lpstr>
      <vt:lpstr>Measurement of PTH: Current Assays and Pitfalls </vt:lpstr>
      <vt:lpstr>Measurement of PTH: Current Assays and Pitfalls </vt:lpstr>
      <vt:lpstr>Measurement of PTH: Current Assays and Pitfalls</vt:lpstr>
      <vt:lpstr>Measurement of PTH: Current Assays and Pitfalls </vt:lpstr>
      <vt:lpstr>Measurement of PTH: Current Assays and Pitfalls </vt:lpstr>
      <vt:lpstr>Measurement of PTH: Current Assays and Pitfalls </vt:lpstr>
      <vt:lpstr>Measurement of PTH: Current Assays and Pitfalls </vt:lpstr>
      <vt:lpstr>Measurement of PTH: Current Assays and Pitfalls </vt:lpstr>
      <vt:lpstr>Measurement of PTH: Current Assays and Pitfalls </vt:lpstr>
      <vt:lpstr>Measurement of PTH: Current Assays and Pitfalls </vt:lpstr>
      <vt:lpstr>PowerPoint Presentation</vt:lpstr>
      <vt:lpstr>Measurement of PTH: Current Assays and Pitfalls </vt:lpstr>
      <vt:lpstr>Agenda</vt:lpstr>
      <vt:lpstr>Analytical aspects of PTH measurements and reference values</vt:lpstr>
      <vt:lpstr>Analytical aspects of PTH measurements and reference values</vt:lpstr>
      <vt:lpstr>PowerPoint Presentation</vt:lpstr>
      <vt:lpstr>Summary</vt:lpstr>
      <vt:lpstr>Agenda</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Patient Groups and Applicable Guidelines </vt:lpstr>
      <vt:lpstr>Agenda</vt:lpstr>
      <vt:lpstr>Conclusions</vt:lpstr>
      <vt:lpstr>Thanks for your attention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GOG</dc:title>
  <dc:creator>arian</dc:creator>
  <cp:lastModifiedBy>DrGolshaian</cp:lastModifiedBy>
  <cp:revision>517</cp:revision>
  <dcterms:created xsi:type="dcterms:W3CDTF">2021-01-02T10:52:13Z</dcterms:created>
  <dcterms:modified xsi:type="dcterms:W3CDTF">2022-01-02T20:52:51Z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f4c04204cc244305bcc62c7347165039</vt:lpwstr>
  </property>
</Properties>
</file>