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4"/>
  </p:notesMasterIdLst>
  <p:handoutMasterIdLst>
    <p:handoutMasterId r:id="rId35"/>
  </p:handoutMasterIdLst>
  <p:sldIdLst>
    <p:sldId id="445" r:id="rId2"/>
    <p:sldId id="472" r:id="rId3"/>
    <p:sldId id="558" r:id="rId4"/>
    <p:sldId id="547" r:id="rId5"/>
    <p:sldId id="555" r:id="rId6"/>
    <p:sldId id="546" r:id="rId7"/>
    <p:sldId id="559" r:id="rId8"/>
    <p:sldId id="500" r:id="rId9"/>
    <p:sldId id="536" r:id="rId10"/>
    <p:sldId id="537" r:id="rId11"/>
    <p:sldId id="538" r:id="rId12"/>
    <p:sldId id="560" r:id="rId13"/>
    <p:sldId id="539" r:id="rId14"/>
    <p:sldId id="540" r:id="rId15"/>
    <p:sldId id="541" r:id="rId16"/>
    <p:sldId id="549" r:id="rId17"/>
    <p:sldId id="542" r:id="rId18"/>
    <p:sldId id="548" r:id="rId19"/>
    <p:sldId id="561" r:id="rId20"/>
    <p:sldId id="543" r:id="rId21"/>
    <p:sldId id="544" r:id="rId22"/>
    <p:sldId id="550" r:id="rId23"/>
    <p:sldId id="562" r:id="rId24"/>
    <p:sldId id="556" r:id="rId25"/>
    <p:sldId id="557" r:id="rId26"/>
    <p:sldId id="563" r:id="rId27"/>
    <p:sldId id="551" r:id="rId28"/>
    <p:sldId id="552" r:id="rId29"/>
    <p:sldId id="564" r:id="rId30"/>
    <p:sldId id="524" r:id="rId31"/>
    <p:sldId id="553" r:id="rId32"/>
    <p:sldId id="554" r:id="rId33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87" d="100"/>
          <a:sy n="87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Activation of HPA axis and reduction in </a:t>
            </a:r>
            <a:r>
              <a:rPr lang="en-US" sz="1200" b="1" dirty="0" err="1" smtClean="0"/>
              <a:t>GnRH</a:t>
            </a:r>
            <a:r>
              <a:rPr lang="en-US" sz="1200" b="1" dirty="0" smtClean="0"/>
              <a:t> drive</a:t>
            </a:r>
            <a:r>
              <a:rPr lang="en-US" sz="1200" b="1" baseline="0" dirty="0" smtClean="0"/>
              <a:t> in FHA.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Kisspeptin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neurokinin</a:t>
            </a:r>
            <a:r>
              <a:rPr lang="en-US" sz="1200" b="1" dirty="0" smtClean="0"/>
              <a:t> B/</a:t>
            </a:r>
            <a:r>
              <a:rPr lang="en-US" sz="1200" b="1" dirty="0" err="1" smtClean="0"/>
              <a:t>dynorphin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neurons may be the final common pathway that integrates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the other </a:t>
            </a:r>
            <a:r>
              <a:rPr lang="en-US" sz="1200" b="1" dirty="0" err="1" smtClean="0"/>
              <a:t>neuromodulatory</a:t>
            </a:r>
            <a:r>
              <a:rPr lang="en-US" sz="1200" b="1" dirty="0" smtClean="0"/>
              <a:t> signaling systems that are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linked to reduced </a:t>
            </a:r>
            <a:r>
              <a:rPr lang="en-US" sz="1200" b="1" dirty="0" err="1" smtClean="0"/>
              <a:t>GnRH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pulsatility</a:t>
            </a:r>
            <a:r>
              <a:rPr lang="en-US" sz="1200" b="1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3V, third ventricle; </a:t>
            </a:r>
            <a:r>
              <a:rPr lang="en-US" sz="1200" dirty="0" err="1" smtClean="0"/>
              <a:t>AgRP</a:t>
            </a:r>
            <a:r>
              <a:rPr lang="en-US" sz="1200" dirty="0" smtClean="0"/>
              <a:t>, agouti-related peptide; CART, cocaine- and amphetamine-regulated transcript; GABA, g-</a:t>
            </a:r>
            <a:r>
              <a:rPr lang="en-US" sz="1200" dirty="0" err="1" smtClean="0"/>
              <a:t>aminobutyric</a:t>
            </a:r>
            <a:r>
              <a:rPr lang="en-US" sz="1200" dirty="0" smtClean="0"/>
              <a:t> acid; GHSR, GH </a:t>
            </a:r>
            <a:r>
              <a:rPr lang="en-US" sz="1200" dirty="0" err="1" smtClean="0"/>
              <a:t>secretagogue</a:t>
            </a:r>
            <a:r>
              <a:rPr lang="en-US" sz="1200" dirty="0" smtClean="0"/>
              <a:t> receptor; IR, insulin receptor; Kiss1r, </a:t>
            </a:r>
            <a:r>
              <a:rPr lang="en-US" sz="1200" dirty="0" err="1" smtClean="0"/>
              <a:t>kisspeptin</a:t>
            </a:r>
            <a:r>
              <a:rPr lang="en-US" sz="1200" dirty="0" smtClean="0"/>
              <a:t> receptor; </a:t>
            </a:r>
            <a:r>
              <a:rPr lang="en-US" sz="1200" dirty="0" err="1" smtClean="0"/>
              <a:t>KNDy</a:t>
            </a:r>
            <a:r>
              <a:rPr lang="en-US" sz="1200" dirty="0" smtClean="0"/>
              <a:t>, </a:t>
            </a:r>
            <a:r>
              <a:rPr lang="en-US" sz="1200" dirty="0" err="1" smtClean="0"/>
              <a:t>kisspeptin</a:t>
            </a:r>
            <a:r>
              <a:rPr lang="en-US" sz="1200" dirty="0" smtClean="0"/>
              <a:t>/</a:t>
            </a:r>
            <a:r>
              <a:rPr lang="en-US" sz="1200" dirty="0" err="1" smtClean="0"/>
              <a:t>neurokinin</a:t>
            </a:r>
            <a:r>
              <a:rPr lang="en-US" sz="1200" dirty="0" smtClean="0"/>
              <a:t> B/</a:t>
            </a:r>
            <a:r>
              <a:rPr lang="en-US" sz="1200" dirty="0" err="1" smtClean="0"/>
              <a:t>dynorphin</a:t>
            </a:r>
            <a:r>
              <a:rPr lang="en-US" sz="1200" dirty="0" smtClean="0"/>
              <a:t>; </a:t>
            </a:r>
            <a:r>
              <a:rPr lang="en-US" sz="1200" dirty="0" err="1" smtClean="0"/>
              <a:t>LepR</a:t>
            </a:r>
            <a:r>
              <a:rPr lang="en-US" sz="1200" dirty="0" smtClean="0"/>
              <a:t>, </a:t>
            </a:r>
            <a:r>
              <a:rPr lang="en-US" sz="1200" dirty="0" err="1" smtClean="0"/>
              <a:t>leptin</a:t>
            </a:r>
            <a:r>
              <a:rPr lang="en-US" sz="1200" dirty="0" smtClean="0"/>
              <a:t> receptor; MC3r, </a:t>
            </a:r>
            <a:r>
              <a:rPr lang="en-US" sz="1200" dirty="0" err="1" smtClean="0"/>
              <a:t>melanocortin</a:t>
            </a:r>
            <a:r>
              <a:rPr lang="en-US" sz="1200" dirty="0" smtClean="0"/>
              <a:t> receptor 3; MC4r, </a:t>
            </a:r>
            <a:r>
              <a:rPr lang="en-US" sz="1200" dirty="0" err="1" smtClean="0"/>
              <a:t>melanocortin</a:t>
            </a:r>
            <a:r>
              <a:rPr lang="en-US" sz="1200" dirty="0" smtClean="0"/>
              <a:t> receptor 4; ME, median eminence; NPY, neuropeptide Y; PMV, ventral </a:t>
            </a:r>
            <a:r>
              <a:rPr lang="en-US" sz="1200" dirty="0" err="1" smtClean="0"/>
              <a:t>premammillary</a:t>
            </a:r>
            <a:r>
              <a:rPr lang="en-US" sz="1200" dirty="0" smtClean="0"/>
              <a:t> nucleus; POA, </a:t>
            </a:r>
            <a:r>
              <a:rPr lang="en-US" sz="1200" dirty="0" err="1" smtClean="0"/>
              <a:t>preoptic</a:t>
            </a:r>
            <a:r>
              <a:rPr lang="en-US" sz="1200" dirty="0" smtClean="0"/>
              <a:t> area; POMC, pro-</a:t>
            </a:r>
            <a:r>
              <a:rPr lang="en-US" sz="1200" dirty="0" err="1" smtClean="0"/>
              <a:t>opiomelanocortin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†Catabolism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leptin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deficiency secondary to severe insulin deficiency has been observed in patients with ketoacidosis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Fluck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et al., 1999;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Soliman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et al., 2002).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*Findings that have been demonstrated in animals.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2BDCAA-903C-470B-AA88-30B8DA3811F7}" type="slidenum">
              <a:rPr lang="en-GB" smtClean="0"/>
              <a:pPr eaLnBrk="1" hangingPunct="1"/>
              <a:t>32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16824" cy="2209800"/>
          </a:xfrm>
        </p:spPr>
        <p:txBody>
          <a:bodyPr/>
          <a:lstStyle/>
          <a:p>
            <a:pPr algn="ctr"/>
            <a:r>
              <a:rPr lang="en-US" altLang="en-US" sz="3600" b="1" dirty="0">
                <a:cs typeface="B Mitra" panose="00000400000000000000" pitchFamily="2" charset="-78"/>
              </a:rPr>
              <a:t>Functional Menstrual Disorders in Systemic Diseases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7515944" cy="1944216"/>
          </a:xfrm>
        </p:spPr>
        <p:txBody>
          <a:bodyPr/>
          <a:lstStyle/>
          <a:p>
            <a:pPr algn="ctr"/>
            <a:r>
              <a:rPr lang="en-US" sz="2000" b="1" dirty="0" err="1"/>
              <a:t>Hengameh</a:t>
            </a:r>
            <a:r>
              <a:rPr lang="en-US" sz="2000" b="1" dirty="0"/>
              <a:t> </a:t>
            </a:r>
            <a:r>
              <a:rPr lang="en-US" sz="2000" b="1" dirty="0" err="1" smtClean="0"/>
              <a:t>Abdi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Endocrine </a:t>
            </a:r>
            <a:r>
              <a:rPr lang="en-US" sz="2000" b="1" dirty="0"/>
              <a:t>Research Center</a:t>
            </a:r>
          </a:p>
          <a:p>
            <a:pPr algn="ctr"/>
            <a:r>
              <a:rPr lang="en-US" sz="2000" b="1" dirty="0"/>
              <a:t>Research Institute for Endocrine sciences</a:t>
            </a:r>
          </a:p>
          <a:p>
            <a:pPr algn="ctr"/>
            <a:r>
              <a:rPr lang="en-US" sz="2000" b="1" dirty="0" err="1"/>
              <a:t>Shahid</a:t>
            </a:r>
            <a:r>
              <a:rPr lang="en-US" sz="2000" b="1" dirty="0"/>
              <a:t> </a:t>
            </a:r>
            <a:r>
              <a:rPr lang="en-US" sz="2000" b="1" dirty="0" err="1"/>
              <a:t>Beheshti</a:t>
            </a:r>
            <a:r>
              <a:rPr lang="en-US" sz="2000" b="1" dirty="0"/>
              <a:t> University of Medical </a:t>
            </a:r>
            <a:r>
              <a:rPr lang="en-US" sz="2000" b="1" dirty="0" smtClean="0"/>
              <a:t>Sciences</a:t>
            </a:r>
          </a:p>
          <a:p>
            <a:pPr algn="ctr"/>
            <a:r>
              <a:rPr lang="en-US" sz="2000" b="1" dirty="0" smtClean="0"/>
              <a:t>1396.11.26</a:t>
            </a:r>
            <a:endParaRPr lang="en-US" sz="2000" b="1" dirty="0"/>
          </a:p>
          <a:p>
            <a:pPr algn="ctr"/>
            <a:r>
              <a:rPr lang="en-US" sz="2000" b="1" dirty="0" smtClean="0"/>
              <a:t>15 Feb 2018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3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18" y="62893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latin typeface="Arial" pitchFamily="34" charset="0"/>
                <a:cs typeface="Arial" pitchFamily="34" charset="0"/>
              </a:rPr>
              <a:t>Krassas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GE, et al. Endocrine Reviews 2010;31:702–755.</a:t>
            </a:r>
          </a:p>
          <a:p>
            <a:pPr algn="ctr"/>
            <a:r>
              <a:rPr lang="en-US" sz="1400" i="1" dirty="0" err="1">
                <a:latin typeface="Arial" pitchFamily="34" charset="0"/>
                <a:cs typeface="Arial" pitchFamily="34" charset="0"/>
              </a:rPr>
              <a:t>Krassas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GE,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Werner &amp;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Ingbar's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The Thyroid 10</a:t>
            </a:r>
            <a:r>
              <a:rPr lang="en-US" sz="1400" i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ed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2013;582-589.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28983"/>
              </p:ext>
            </p:extLst>
          </p:nvPr>
        </p:nvGraphicFramePr>
        <p:xfrm>
          <a:off x="1519012" y="954257"/>
          <a:ext cx="6184811" cy="455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153"/>
                <a:gridCol w="1963658"/>
              </a:tblGrid>
              <a:tr h="530527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Hormonal changes in female hypothyroidism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Sex hormone-binding</a:t>
                      </a:r>
                      <a:r>
                        <a:rPr lang="en-US" baseline="0" dirty="0" smtClean="0"/>
                        <a:t> globulin (SHBG)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rate of estrogens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66463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Metabolic clearance rate of estrogens or androgens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Estradiol (E2)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Free Estradiol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49086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Testosterone, </a:t>
                      </a:r>
                      <a:r>
                        <a:rPr lang="en-US" dirty="0" err="1" smtClean="0"/>
                        <a:t>Androstendione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44862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Progesterone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44862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44862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2348880"/>
            <a:ext cx="239022" cy="4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75" y="4221088"/>
            <a:ext cx="85548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13" y="1507079"/>
            <a:ext cx="205408" cy="3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75" y="1890267"/>
            <a:ext cx="855484" cy="35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2920441"/>
            <a:ext cx="243700" cy="3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3717032"/>
            <a:ext cx="275500" cy="4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40"/>
            <a:ext cx="3456384" cy="29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Hypothyroidism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18" y="188640"/>
            <a:ext cx="8229600" cy="1371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Menstrual disturbances associated with </a:t>
            </a:r>
            <a:r>
              <a:rPr lang="en-US" sz="2800" b="1" dirty="0" smtClean="0">
                <a:solidFill>
                  <a:srgbClr val="C00000"/>
                </a:solidFill>
              </a:rPr>
              <a:t>hypothyroidism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7"/>
            <a:ext cx="4896544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989" y="4967460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dirty="0" smtClean="0"/>
              <a:t>The frequency of </a:t>
            </a:r>
            <a:r>
              <a:rPr lang="en-US" dirty="0"/>
              <a:t>menstrual disturbances (</a:t>
            </a:r>
            <a:r>
              <a:rPr lang="en-US" dirty="0" err="1">
                <a:solidFill>
                  <a:srgbClr val="C00000"/>
                </a:solidFill>
              </a:rPr>
              <a:t>oligomenorrhea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and amenorrhea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polymenorrhea</a:t>
            </a:r>
            <a:r>
              <a:rPr lang="en-US" dirty="0">
                <a:solidFill>
                  <a:srgbClr val="C00000"/>
                </a:solidFill>
              </a:rPr>
              <a:t>, and </a:t>
            </a:r>
            <a:r>
              <a:rPr lang="en-US" dirty="0" smtClean="0">
                <a:solidFill>
                  <a:srgbClr val="C00000"/>
                </a:solidFill>
              </a:rPr>
              <a:t>menorrhagia</a:t>
            </a:r>
            <a:r>
              <a:rPr lang="en-US" dirty="0" smtClean="0"/>
              <a:t>) in </a:t>
            </a:r>
            <a:r>
              <a:rPr lang="en-US" dirty="0"/>
              <a:t>hypothyroidism is </a:t>
            </a:r>
            <a:r>
              <a:rPr lang="en-US" dirty="0" smtClean="0"/>
              <a:t>approximately three </a:t>
            </a:r>
            <a:r>
              <a:rPr lang="en-US" dirty="0"/>
              <a:t>times greater than in the normal population</a:t>
            </a:r>
            <a:r>
              <a:rPr lang="en-US" dirty="0" smtClean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/>
              <a:t>Polymenorrhea</a:t>
            </a:r>
            <a:r>
              <a:rPr lang="en-US" dirty="0" smtClean="0"/>
              <a:t> and menorrhagia due to estrogen </a:t>
            </a:r>
            <a:r>
              <a:rPr lang="en-US" dirty="0"/>
              <a:t>breakthrough bleeding </a:t>
            </a:r>
            <a:r>
              <a:rPr lang="en-US" dirty="0" smtClean="0"/>
              <a:t>secondary to anovulation and/or defects </a:t>
            </a:r>
            <a:r>
              <a:rPr lang="en-US" dirty="0"/>
              <a:t>in hemostasis </a:t>
            </a:r>
            <a:r>
              <a:rPr lang="en-US" dirty="0" smtClean="0"/>
              <a:t>factors.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18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Krassas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GE, et al. Werner &amp;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Ingbar's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Thyroid 10</a:t>
            </a:r>
            <a:r>
              <a:rPr lang="en-US" sz="14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2013;457-467.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5696" y="1340768"/>
            <a:ext cx="5472608" cy="3600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solidFill>
                  <a:srgbClr val="C00000"/>
                </a:solidFill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9959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Neuroendocrine regulation of the HPG axis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B05CFC-81D0-4D48-AD92-10D12D885A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980729"/>
            <a:ext cx="5256585" cy="546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18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Codner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E, et al. </a:t>
            </a:r>
            <a:r>
              <a:rPr lang="en-US" sz="1400" i="1" dirty="0"/>
              <a:t>Human Reproduction </a:t>
            </a:r>
            <a:r>
              <a:rPr lang="en-US" sz="1400" i="1" dirty="0" smtClean="0"/>
              <a:t>Update 2012;18(5):568-585.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725874" y="3789040"/>
            <a:ext cx="180020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177304" y="3807957"/>
            <a:ext cx="180020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7324" y="382039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T1DM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831" y="380795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T1DM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470" y="0"/>
            <a:ext cx="8229600" cy="13716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Pathophysiology of the reproductive axis in </a:t>
            </a:r>
            <a:r>
              <a:rPr lang="en-US" sz="2400" b="1" dirty="0" smtClean="0">
                <a:solidFill>
                  <a:schemeClr val="bg2"/>
                </a:solidFill>
              </a:rPr>
              <a:t>type 1 DM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0" y="1052736"/>
            <a:ext cx="7620000" cy="528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18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Codner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E, et al. </a:t>
            </a:r>
            <a:r>
              <a:rPr lang="en-US" sz="1400" i="1" dirty="0"/>
              <a:t>Human Reproduction </a:t>
            </a:r>
            <a:r>
              <a:rPr lang="en-US" sz="1400" i="1" dirty="0" smtClean="0"/>
              <a:t>Update 2012;18(5):568-585.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4200" y="5061856"/>
            <a:ext cx="13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384200" y="5047820"/>
            <a:ext cx="312907" cy="3833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061856"/>
            <a:ext cx="4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55776" y="5061856"/>
            <a:ext cx="312907" cy="3833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1721" y="5047820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11721" y="5061856"/>
            <a:ext cx="312907" cy="3833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8151" y="5232486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988151" y="5225468"/>
            <a:ext cx="312907" cy="3833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85" y="116632"/>
            <a:ext cx="8229600" cy="1371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Menstrual irregularities in type 1 DM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5" y="119675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18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Codner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E, et al. </a:t>
            </a:r>
            <a:r>
              <a:rPr lang="en-US" sz="1400" i="1" dirty="0"/>
              <a:t>Human Reproduction </a:t>
            </a:r>
            <a:r>
              <a:rPr lang="en-US" sz="1400" i="1" dirty="0" smtClean="0"/>
              <a:t>Update 2012;18(5):568-585.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03" y="1772816"/>
            <a:ext cx="72677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18" y="5157192"/>
            <a:ext cx="78816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190" y="4022509"/>
            <a:ext cx="6791065" cy="288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98511" y="1124744"/>
            <a:ext cx="1065577" cy="64807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9590" y="1617045"/>
            <a:ext cx="1941557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7852" y="161704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Metabolic control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76872"/>
            <a:ext cx="8229600" cy="3886200"/>
          </a:xfrm>
        </p:spPr>
        <p:txBody>
          <a:bodyPr/>
          <a:lstStyle/>
          <a:p>
            <a:r>
              <a:rPr lang="en-US" sz="2000" dirty="0"/>
              <a:t>Nine primary studies involving 475 adolescent or adult women with type 1 </a:t>
            </a:r>
            <a:r>
              <a:rPr lang="en-US" sz="2000" dirty="0" smtClean="0"/>
              <a:t>diabetes were </a:t>
            </a:r>
            <a:r>
              <a:rPr lang="en-US" sz="2000" dirty="0"/>
              <a:t>included.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prevalence </a:t>
            </a:r>
            <a:r>
              <a:rPr lang="en-US" sz="2000" dirty="0"/>
              <a:t>of PCOS and associated </a:t>
            </a:r>
            <a:r>
              <a:rPr lang="en-US" sz="2000" dirty="0" smtClean="0"/>
              <a:t>traits:</a:t>
            </a:r>
          </a:p>
          <a:p>
            <a:pPr lvl="1"/>
            <a:r>
              <a:rPr lang="en-US" sz="1800" dirty="0" smtClean="0"/>
              <a:t>PCOS: 24</a:t>
            </a:r>
            <a:r>
              <a:rPr lang="en-US" sz="1800" dirty="0"/>
              <a:t>% (95% CI </a:t>
            </a:r>
            <a:r>
              <a:rPr lang="en-US" sz="1800" dirty="0" smtClean="0"/>
              <a:t>15-34</a:t>
            </a:r>
            <a:r>
              <a:rPr lang="en-US" sz="1800" dirty="0"/>
              <a:t>) </a:t>
            </a:r>
            <a:endParaRPr lang="en-US" sz="1800" dirty="0" smtClean="0"/>
          </a:p>
          <a:p>
            <a:pPr lvl="1"/>
            <a:r>
              <a:rPr lang="it-IT" sz="1800" dirty="0" smtClean="0"/>
              <a:t>Hyperandrogenemia: </a:t>
            </a:r>
            <a:r>
              <a:rPr lang="en-US" sz="1800" dirty="0" smtClean="0"/>
              <a:t>25</a:t>
            </a:r>
            <a:r>
              <a:rPr lang="en-US" sz="1800" dirty="0"/>
              <a:t>% (95% CI </a:t>
            </a:r>
            <a:r>
              <a:rPr lang="en-US" sz="1800" dirty="0" smtClean="0"/>
              <a:t>17-33)</a:t>
            </a:r>
            <a:endParaRPr lang="it-IT" sz="1800" dirty="0"/>
          </a:p>
          <a:p>
            <a:pPr lvl="1"/>
            <a:r>
              <a:rPr lang="it-IT" sz="1800" dirty="0" smtClean="0"/>
              <a:t>Hirsutism: </a:t>
            </a:r>
            <a:r>
              <a:rPr lang="it-IT" sz="1800" dirty="0"/>
              <a:t>25% (95% CI </a:t>
            </a:r>
            <a:r>
              <a:rPr lang="it-IT" sz="1800" dirty="0" smtClean="0"/>
              <a:t>16-36</a:t>
            </a:r>
            <a:r>
              <a:rPr lang="it-IT" sz="1800" dirty="0"/>
              <a:t>) </a:t>
            </a:r>
            <a:endParaRPr lang="it-IT" sz="1800" dirty="0" smtClean="0"/>
          </a:p>
          <a:p>
            <a:pPr lvl="1"/>
            <a:r>
              <a:rPr lang="en-US" sz="1800" dirty="0" smtClean="0"/>
              <a:t>Menstrual dysfunction: </a:t>
            </a:r>
            <a:r>
              <a:rPr lang="it-IT" sz="1800" dirty="0" smtClean="0"/>
              <a:t>24</a:t>
            </a:r>
            <a:r>
              <a:rPr lang="it-IT" sz="1800" dirty="0"/>
              <a:t>% (95% CI </a:t>
            </a:r>
            <a:r>
              <a:rPr lang="it-IT" sz="1800" dirty="0" smtClean="0"/>
              <a:t>17-32</a:t>
            </a:r>
            <a:r>
              <a:rPr lang="it-IT" sz="1800" dirty="0"/>
              <a:t>) </a:t>
            </a:r>
            <a:endParaRPr lang="it-IT" sz="1800" dirty="0" smtClean="0"/>
          </a:p>
          <a:p>
            <a:pPr lvl="1"/>
            <a:r>
              <a:rPr lang="en-US" sz="1800" dirty="0" smtClean="0"/>
              <a:t>PCOM: 33</a:t>
            </a:r>
            <a:r>
              <a:rPr lang="en-US" sz="1800" dirty="0"/>
              <a:t>% (95% CI </a:t>
            </a:r>
            <a:r>
              <a:rPr lang="en-US" sz="1800" dirty="0" smtClean="0"/>
              <a:t>24-44</a:t>
            </a:r>
            <a:r>
              <a:rPr lang="en-US" sz="1800" dirty="0"/>
              <a:t>) 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figures </a:t>
            </a:r>
            <a:r>
              <a:rPr lang="en-US" sz="2000" dirty="0" smtClean="0"/>
              <a:t>are considerably </a:t>
            </a:r>
            <a:r>
              <a:rPr lang="en-US" sz="2000" dirty="0"/>
              <a:t>higher than those reported earlier in the general population </a:t>
            </a:r>
            <a:r>
              <a:rPr lang="en-US" sz="2000" dirty="0" smtClean="0"/>
              <a:t>without diabetes</a:t>
            </a:r>
            <a:r>
              <a:rPr lang="en-US" sz="2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716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Comparison of PCOS characteristics in </a:t>
            </a:r>
            <a:r>
              <a:rPr lang="en-US" sz="2400" dirty="0">
                <a:solidFill>
                  <a:schemeClr val="bg2"/>
                </a:solidFill>
              </a:rPr>
              <a:t>women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with </a:t>
            </a:r>
            <a:r>
              <a:rPr lang="en-US" sz="2400" dirty="0" smtClean="0">
                <a:solidFill>
                  <a:schemeClr val="bg2"/>
                </a:solidFill>
              </a:rPr>
              <a:t>T1DM </a:t>
            </a:r>
            <a:r>
              <a:rPr lang="en-US" sz="2400" dirty="0">
                <a:solidFill>
                  <a:schemeClr val="bg2"/>
                </a:solidFill>
              </a:rPr>
              <a:t>and PCOS vs. patients with PCOS without </a:t>
            </a:r>
            <a:r>
              <a:rPr lang="en-US" sz="2400" dirty="0" smtClean="0">
                <a:solidFill>
                  <a:schemeClr val="bg2"/>
                </a:solidFill>
              </a:rPr>
              <a:t>T1DM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" y="1412776"/>
            <a:ext cx="91440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034" y="644323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Codner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E, et al. </a:t>
            </a:r>
            <a:r>
              <a:rPr lang="en-US" sz="1400" i="1" dirty="0"/>
              <a:t>Human Reproduction </a:t>
            </a:r>
            <a:r>
              <a:rPr lang="en-US" sz="1400" i="1" dirty="0" smtClean="0"/>
              <a:t>Update 2012;18(5):568-585.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Type 2 diabetes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Insulin resistance, hyperglycemia and </a:t>
            </a:r>
            <a:r>
              <a:rPr lang="en-US" sz="2000" dirty="0" err="1" smtClean="0"/>
              <a:t>anovulatory</a:t>
            </a:r>
            <a:r>
              <a:rPr lang="en-US" sz="2000" dirty="0" smtClean="0"/>
              <a:t> cycles.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type 2 diabetes mellitus, it </a:t>
            </a:r>
            <a:r>
              <a:rPr lang="en-US" sz="2000" dirty="0" smtClean="0"/>
              <a:t>is difficult </a:t>
            </a:r>
            <a:r>
              <a:rPr lang="en-US" sz="2000" dirty="0"/>
              <a:t>to dissect how much the confounding obesity or insulin resistance </a:t>
            </a:r>
            <a:r>
              <a:rPr lang="en-US" sz="2000" dirty="0" smtClean="0"/>
              <a:t>contributes to </a:t>
            </a:r>
            <a:r>
              <a:rPr lang="en-US" sz="2000" dirty="0"/>
              <a:t>development of </a:t>
            </a:r>
            <a:r>
              <a:rPr lang="en-US" sz="2000" dirty="0" err="1"/>
              <a:t>oligomenorrhea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solidFill>
                  <a:srgbClr val="C00000"/>
                </a:solidFill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82"/>
            <a:ext cx="4996061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88566"/>
            <a:ext cx="5068069" cy="343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2331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Wiles KS, et al. </a:t>
            </a:r>
            <a:r>
              <a:rPr lang="en-US" sz="1400" i="1" dirty="0" smtClean="0"/>
              <a:t>Nat Rev </a:t>
            </a:r>
            <a:r>
              <a:rPr lang="en-US" sz="1400" i="1" dirty="0" err="1" smtClean="0"/>
              <a:t>Nephrol</a:t>
            </a:r>
            <a:r>
              <a:rPr lang="en-US" sz="1400" i="1" dirty="0" smtClean="0"/>
              <a:t> 2018 Jan;1-20.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64296" y="5882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9562" y="3088566"/>
            <a:ext cx="2574163" cy="340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Endocrine effects of chronic kidney disease on the </a:t>
            </a:r>
            <a:r>
              <a:rPr lang="en-US" sz="2800" b="1" dirty="0" smtClean="0">
                <a:solidFill>
                  <a:schemeClr val="bg2"/>
                </a:solidFill>
              </a:rPr>
              <a:t>hypothalamic-pituitary-ovarian </a:t>
            </a:r>
            <a:r>
              <a:rPr lang="en-US" sz="2800" b="1" dirty="0">
                <a:solidFill>
                  <a:schemeClr val="bg2"/>
                </a:solidFill>
              </a:rPr>
              <a:t>axis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12776"/>
            <a:ext cx="47148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034" y="649614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Wiles KS, et al. </a:t>
            </a:r>
            <a:r>
              <a:rPr lang="en-US" sz="1400" i="1" dirty="0" smtClean="0"/>
              <a:t>Nat Rev </a:t>
            </a:r>
            <a:r>
              <a:rPr lang="en-US" sz="1400" i="1" dirty="0" err="1" smtClean="0"/>
              <a:t>Nephrol</a:t>
            </a:r>
            <a:r>
              <a:rPr lang="en-US" sz="1400" i="1" dirty="0" smtClean="0"/>
              <a:t> 2018 Jan;1-20.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Chronic kidney disease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rgbClr val="999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In women with CKD, </a:t>
            </a:r>
            <a:r>
              <a:rPr lang="en-US" sz="2000" dirty="0" err="1">
                <a:solidFill>
                  <a:srgbClr val="000000"/>
                </a:solidFill>
              </a:rPr>
              <a:t>oligomenorrhea</a:t>
            </a:r>
            <a:r>
              <a:rPr lang="en-US" sz="2000" dirty="0">
                <a:solidFill>
                  <a:srgbClr val="000000"/>
                </a:solidFill>
              </a:rPr>
              <a:t> progresses to amenorrhea as glomerular filtration rate (GFR) declines. However, the threshold GFR at which this progression becomes clinically significant for reproductive health is unknown owing to a lack of data.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lvl="1" indent="0" algn="just">
              <a:spcAft>
                <a:spcPts val="600"/>
              </a:spcAft>
              <a:buClr>
                <a:srgbClr val="9999FF"/>
              </a:buClr>
              <a:buNone/>
            </a:pP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In a cohort of 76 women on dialysis aged </a:t>
            </a:r>
            <a:r>
              <a:rPr lang="en-US" sz="2000" dirty="0" smtClean="0"/>
              <a:t>≤ 55 </a:t>
            </a:r>
            <a:r>
              <a:rPr lang="en-US" sz="2000" dirty="0"/>
              <a:t>years, 42% reported a regular menstrual cycle compared with 75% before the start of </a:t>
            </a:r>
            <a:r>
              <a:rPr lang="en-US" sz="2000" dirty="0" smtClean="0"/>
              <a:t>dialysis.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5" y="6237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Wiles KS, et al. </a:t>
            </a:r>
            <a:r>
              <a:rPr lang="en-US" sz="1400" i="1" dirty="0" smtClean="0"/>
              <a:t>Nat Rev </a:t>
            </a:r>
            <a:r>
              <a:rPr lang="en-US" sz="1400" i="1" dirty="0" err="1" smtClean="0"/>
              <a:t>Nephrol</a:t>
            </a:r>
            <a:r>
              <a:rPr lang="en-US" sz="1400" i="1" dirty="0" smtClean="0"/>
              <a:t> 2018 Jan;1-20.</a:t>
            </a:r>
          </a:p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Holley JL, et al. Am. J. Kidney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Dis 1997;29:685-690.</a:t>
            </a:r>
          </a:p>
        </p:txBody>
      </p:sp>
    </p:spTree>
    <p:extLst>
      <p:ext uri="{BB962C8B-B14F-4D97-AF65-F5344CB8AC3E}">
        <p14:creationId xmlns:p14="http://schemas.microsoft.com/office/powerpoint/2010/main" val="2174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liver </a:t>
            </a:r>
            <a:r>
              <a:rPr lang="en-US" sz="2400" dirty="0">
                <a:solidFill>
                  <a:srgbClr val="C00000"/>
                </a:solidFill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Chronic liver disease/cirrhosis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965" y="1772816"/>
            <a:ext cx="8229600" cy="3886200"/>
          </a:xfrm>
        </p:spPr>
        <p:txBody>
          <a:bodyPr/>
          <a:lstStyle/>
          <a:p>
            <a:pPr algn="just"/>
            <a:r>
              <a:rPr lang="en-US" sz="2000" dirty="0" smtClean="0"/>
              <a:t>Scarce data in women.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Pathophysiology: Hypothalamic-pituitary-gonadal axis dysfunction and </a:t>
            </a:r>
            <a:r>
              <a:rPr lang="en-US" sz="2000" dirty="0"/>
              <a:t>the origin of liver </a:t>
            </a:r>
            <a:r>
              <a:rPr lang="en-US" sz="2000" dirty="0" smtClean="0"/>
              <a:t>disease itself.</a:t>
            </a:r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Alcoholic and nonalcoholic chronic liver disease.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Increased SHBG and prolactin levels.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Chronic anovulation, secondary amenorrhea, </a:t>
            </a:r>
            <a:r>
              <a:rPr lang="en-US" sz="2000" dirty="0" err="1" smtClean="0"/>
              <a:t>oligomenorrhea</a:t>
            </a:r>
            <a:r>
              <a:rPr lang="en-US" sz="2000" dirty="0"/>
              <a:t>, or irregular episodes of </a:t>
            </a:r>
            <a:r>
              <a:rPr lang="en-US" sz="2000" dirty="0" err="1"/>
              <a:t>metrorrhagia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5" y="6237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Burra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P, et al. </a:t>
            </a:r>
            <a:r>
              <a:rPr lang="en-US" sz="1400" i="1" dirty="0"/>
              <a:t>Transplantation </a:t>
            </a:r>
            <a:r>
              <a:rPr lang="en-US" sz="1400" i="1" dirty="0" smtClean="0"/>
              <a:t>2010;89:1425-1429.</a:t>
            </a:r>
          </a:p>
          <a:p>
            <a:pPr algn="ctr"/>
            <a:r>
              <a:rPr lang="en-US" sz="1400" i="1" dirty="0" err="1" smtClean="0"/>
              <a:t>Burra</a:t>
            </a:r>
            <a:r>
              <a:rPr lang="en-US" sz="1400" i="1" dirty="0" smtClean="0"/>
              <a:t> P</a:t>
            </a:r>
            <a:r>
              <a:rPr lang="en-US" sz="1400" i="1" dirty="0"/>
              <a:t>. Best </a:t>
            </a:r>
            <a:r>
              <a:rPr lang="en-US" sz="1400" i="1" dirty="0" err="1"/>
              <a:t>Pract</a:t>
            </a:r>
            <a:r>
              <a:rPr lang="en-US" sz="1400" i="1" dirty="0"/>
              <a:t> Res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 smtClean="0"/>
              <a:t>Gastroenterol</a:t>
            </a:r>
            <a:r>
              <a:rPr lang="en-US" sz="1400" i="1" dirty="0" smtClean="0"/>
              <a:t> 2013;27:553-563.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30" y="385192"/>
            <a:ext cx="9132235" cy="739552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Menstrual patterns of 64 recipients of liver transplantation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256584" cy="52095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95736" y="2420888"/>
            <a:ext cx="475252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5" y="639099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Mass K, et al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Transplantation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1996;62(4):476-479.</a:t>
            </a:r>
          </a:p>
        </p:txBody>
      </p:sp>
    </p:spTree>
    <p:extLst>
      <p:ext uri="{BB962C8B-B14F-4D97-AF65-F5344CB8AC3E}">
        <p14:creationId xmlns:p14="http://schemas.microsoft.com/office/powerpoint/2010/main" val="2386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Lupus and </a:t>
            </a:r>
            <a:r>
              <a:rPr lang="en-US" sz="2400" dirty="0">
                <a:solidFill>
                  <a:srgbClr val="C00000"/>
                </a:solidFill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Contributory factors causing menstrual irregularity, </a:t>
            </a:r>
            <a:r>
              <a:rPr lang="en-US" sz="2400" b="1" dirty="0" smtClean="0">
                <a:solidFill>
                  <a:schemeClr val="bg2"/>
                </a:solidFill>
              </a:rPr>
              <a:t>ovarian failure</a:t>
            </a:r>
            <a:r>
              <a:rPr lang="en-US" sz="2400" b="1" dirty="0">
                <a:solidFill>
                  <a:schemeClr val="bg2"/>
                </a:solidFill>
              </a:rPr>
              <a:t>, and infertility 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400" b="1" dirty="0" smtClean="0">
                <a:solidFill>
                  <a:schemeClr val="bg2"/>
                </a:solidFill>
              </a:rPr>
              <a:t>in </a:t>
            </a:r>
            <a:r>
              <a:rPr lang="en-US" sz="2400" b="1" dirty="0">
                <a:solidFill>
                  <a:schemeClr val="bg2"/>
                </a:solidFill>
              </a:rPr>
              <a:t>women with s</a:t>
            </a:r>
            <a:r>
              <a:rPr lang="en-US" sz="2400" b="1" dirty="0" smtClean="0">
                <a:solidFill>
                  <a:schemeClr val="bg2"/>
                </a:solidFill>
              </a:rPr>
              <a:t>ystemic lupus </a:t>
            </a:r>
            <a:r>
              <a:rPr lang="en-US" sz="2400" b="1" dirty="0" err="1" smtClean="0">
                <a:solidFill>
                  <a:schemeClr val="bg2"/>
                </a:solidFill>
              </a:rPr>
              <a:t>erythematosus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5" y="639099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Oktem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O, et al.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Obstet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Gynecol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Surv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2015;70(3):196-210.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320480" cy="445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93" y="332656"/>
            <a:ext cx="8496944" cy="13716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Frequency of menstrual disturbances in </a:t>
            </a:r>
            <a:r>
              <a:rPr lang="en-US" sz="2400" b="1" dirty="0" smtClean="0">
                <a:solidFill>
                  <a:schemeClr val="bg2"/>
                </a:solidFill>
              </a:rPr>
              <a:t>94 SLE patients</a:t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400" b="1" dirty="0" smtClean="0">
                <a:solidFill>
                  <a:schemeClr val="bg2"/>
                </a:solidFill>
              </a:rPr>
              <a:t>(54%)</a:t>
            </a:r>
            <a:r>
              <a:rPr lang="en-US" sz="2400" b="1" dirty="0">
                <a:solidFill>
                  <a:schemeClr val="bg2"/>
                </a:solidFill>
              </a:rPr>
              <a:t/>
            </a:r>
            <a:br>
              <a:rPr lang="en-US" sz="2400" b="1" dirty="0">
                <a:solidFill>
                  <a:schemeClr val="bg2"/>
                </a:solidFill>
              </a:rPr>
            </a:b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484784"/>
            <a:ext cx="62769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65" y="639099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Shabanova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SS, et al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Rheumatol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2008;26:436-441.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19672" y="4293096"/>
            <a:ext cx="14401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Conclusions</a:t>
            </a:r>
            <a:endParaRPr lang="en-US" sz="2400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Hypothyroidism</a:t>
            </a:r>
            <a:endParaRPr lang="en-US" sz="20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/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800" b="1" dirty="0" smtClean="0">
                <a:solidFill>
                  <a:schemeClr val="bg2"/>
                </a:solidFill>
              </a:rPr>
              <a:t>Concluding remarks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/>
              <a:t>Functional menstrual abnormalities are prevalent in various systemic diseases.</a:t>
            </a:r>
          </a:p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/>
              <a:t>Despite discovery of several pathophysiologic mechanisms at different levels </a:t>
            </a:r>
            <a:r>
              <a:rPr lang="en-US" sz="2000" dirty="0"/>
              <a:t>of the hypothalamic-pituitary-ovarian </a:t>
            </a:r>
            <a:r>
              <a:rPr lang="en-US" sz="2000" dirty="0" smtClean="0"/>
              <a:t>axis in systemic diseases, there are still many unresolved problems in this topic.</a:t>
            </a:r>
          </a:p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/>
              <a:t>In patients with menstrual disturbances, especially those with </a:t>
            </a:r>
            <a:r>
              <a:rPr lang="en-US" sz="2000" dirty="0" err="1" smtClean="0"/>
              <a:t>oligo</a:t>
            </a:r>
            <a:r>
              <a:rPr lang="en-US" sz="2000" dirty="0" smtClean="0"/>
              <a:t>-amenorrhea, clinicians should consider evaluation for systemic diseases focusing on history and physical examinations and an initial laboratory work-up.</a:t>
            </a:r>
          </a:p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/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800" b="1" dirty="0" smtClean="0">
                <a:solidFill>
                  <a:schemeClr val="bg2"/>
                </a:solidFill>
              </a:rPr>
              <a:t>Concluding remarks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/>
              <a:t>In several circumstances, recovery or improvement of the underlying systemic disease results in improvement of the menstrual disturbances; however, in other conditions, type of the treatment itself and some other factors related to the underlying inflammation would result in persistent menstrual abnormalities.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8131" name="Content Placeholder 3" descr="C:\Documents and Settings\Jesri\Desktop\65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0825" y="765175"/>
            <a:ext cx="86645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your patience!</a:t>
            </a:r>
          </a:p>
          <a:p>
            <a:pPr algn="ctr"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85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Potential etiologies of amenorrhea 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02552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7834" y="141277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Chronic disease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074" y="18905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Thyroid disease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3073" y="1445244"/>
            <a:ext cx="1941557" cy="304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02635" y="1922984"/>
            <a:ext cx="1941557" cy="304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611366" y="1496814"/>
            <a:ext cx="497329" cy="15219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454757" y="2107650"/>
            <a:ext cx="497329" cy="15219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818" y="645108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Gordon CM,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J Clin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Endocrinol Metab 2017;102:1413-1439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455549" y="2462094"/>
            <a:ext cx="497329" cy="15219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3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000" b="1" dirty="0" smtClean="0">
                <a:solidFill>
                  <a:schemeClr val="bg2"/>
                </a:solidFill>
              </a:rPr>
              <a:t>Evaluation of patients with suspected functional hypothalamic amenorrhea (FHA): Endocrine society recommendations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pPr algn="just"/>
            <a:r>
              <a:rPr lang="en-US" sz="2000" dirty="0"/>
              <a:t>In adolescents and women with suspected FHA, </a:t>
            </a:r>
            <a:r>
              <a:rPr lang="en-US" sz="2000" dirty="0" smtClean="0"/>
              <a:t>we recommend </a:t>
            </a:r>
            <a:r>
              <a:rPr lang="en-US" sz="2000" dirty="0"/>
              <a:t>obtaining the following screening </a:t>
            </a:r>
            <a:r>
              <a:rPr lang="en-US" sz="2000" dirty="0" smtClean="0"/>
              <a:t>laboratory tests</a:t>
            </a:r>
            <a:r>
              <a:rPr lang="en-US" sz="2000" dirty="0"/>
              <a:t>: </a:t>
            </a:r>
            <a:endParaRPr lang="en-US" sz="2000" dirty="0" smtClean="0"/>
          </a:p>
          <a:p>
            <a:pPr lvl="1" algn="just"/>
            <a:r>
              <a:rPr lang="en-US" sz="1800" dirty="0" smtClean="0">
                <a:latin typeface="AdvPS3D56D5"/>
                <a:sym typeface="Symbol"/>
              </a:rPr>
              <a:t>-</a:t>
            </a:r>
            <a:r>
              <a:rPr lang="en-US" sz="1800" dirty="0" err="1" smtClean="0">
                <a:latin typeface="AdvPS3D56D5"/>
                <a:sym typeface="Symbol"/>
              </a:rPr>
              <a:t>hCG</a:t>
            </a:r>
            <a:r>
              <a:rPr lang="en-US" sz="1800" dirty="0" smtClean="0"/>
              <a:t>, CBC, </a:t>
            </a:r>
            <a:r>
              <a:rPr lang="en-US" sz="1800" dirty="0"/>
              <a:t>electrolytes, glucose, bicarbonate, blood urea </a:t>
            </a:r>
            <a:r>
              <a:rPr lang="en-US" sz="1800" dirty="0" smtClean="0"/>
              <a:t>nitrogen, </a:t>
            </a:r>
            <a:r>
              <a:rPr lang="en-US" sz="1800" dirty="0" err="1" smtClean="0"/>
              <a:t>creatinine</a:t>
            </a:r>
            <a:r>
              <a:rPr lang="en-US" sz="1800" dirty="0"/>
              <a:t>, liver panel, and (when appropriate) </a:t>
            </a:r>
            <a:r>
              <a:rPr lang="en-US" sz="1800" dirty="0" smtClean="0"/>
              <a:t>ESR/CRP.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As </a:t>
            </a:r>
            <a:r>
              <a:rPr lang="en-US" sz="2000" dirty="0"/>
              <a:t>part of an initial endocrine evaluation for </a:t>
            </a:r>
            <a:r>
              <a:rPr lang="en-US" sz="2000" dirty="0" smtClean="0"/>
              <a:t>patients with </a:t>
            </a:r>
            <a:r>
              <a:rPr lang="en-US" sz="2000" dirty="0"/>
              <a:t>FHA, we recommend obtaining the following </a:t>
            </a:r>
            <a:r>
              <a:rPr lang="en-US" sz="2000" dirty="0" smtClean="0"/>
              <a:t>laboratory tests</a:t>
            </a:r>
            <a:r>
              <a:rPr lang="en-US" sz="2000" dirty="0"/>
              <a:t>: </a:t>
            </a:r>
            <a:endParaRPr lang="en-US" sz="2000" dirty="0" smtClean="0"/>
          </a:p>
          <a:p>
            <a:pPr lvl="1" algn="just"/>
            <a:r>
              <a:rPr lang="en-US" sz="1800" dirty="0" smtClean="0"/>
              <a:t>TSH, free T4, prolactin, LH, FSH, </a:t>
            </a:r>
            <a:r>
              <a:rPr lang="en-US" sz="1800" dirty="0"/>
              <a:t>estradiol (E2), </a:t>
            </a:r>
            <a:r>
              <a:rPr lang="en-US" sz="1800" dirty="0" smtClean="0"/>
              <a:t>and AMH.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Clinicians </a:t>
            </a:r>
            <a:r>
              <a:rPr lang="en-US" sz="2000" dirty="0"/>
              <a:t>should obtain </a:t>
            </a:r>
            <a:r>
              <a:rPr lang="en-US" sz="2000" dirty="0" smtClean="0"/>
              <a:t>total testosterone </a:t>
            </a:r>
            <a:r>
              <a:rPr lang="en-US" sz="2000" dirty="0"/>
              <a:t>and </a:t>
            </a:r>
            <a:r>
              <a:rPr lang="en-US" sz="2000" dirty="0" err="1"/>
              <a:t>dehydroepiandrosterone</a:t>
            </a:r>
            <a:r>
              <a:rPr lang="en-US" sz="2000" dirty="0"/>
              <a:t> sulfate (</a:t>
            </a:r>
            <a:r>
              <a:rPr lang="en-US" sz="2000" dirty="0" smtClean="0"/>
              <a:t>DHEA-S) levels </a:t>
            </a:r>
            <a:r>
              <a:rPr lang="en-US" sz="2000" dirty="0"/>
              <a:t>in patients with clinical </a:t>
            </a:r>
            <a:r>
              <a:rPr lang="en-US" sz="2000" dirty="0" err="1"/>
              <a:t>hyperandrogenism</a:t>
            </a:r>
            <a:r>
              <a:rPr lang="en-US" sz="2000" dirty="0"/>
              <a:t> and 8 </a:t>
            </a:r>
            <a:r>
              <a:rPr lang="en-US" sz="2000" dirty="0" smtClean="0"/>
              <a:t>AM 17-hydroxyprogesterone </a:t>
            </a:r>
            <a:r>
              <a:rPr lang="en-US" sz="2000" dirty="0"/>
              <a:t>levels if clinicians suspect </a:t>
            </a:r>
            <a:r>
              <a:rPr lang="en-US" sz="2000" dirty="0" smtClean="0"/>
              <a:t>late-onset congenital </a:t>
            </a:r>
            <a:r>
              <a:rPr lang="en-US" sz="2000" dirty="0"/>
              <a:t>adrenal hyperplasia (CAH).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0818" y="645108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Gordon CM,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J Clin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Endocrinol Metab 2017;102:1413-1439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1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4" y="192912"/>
            <a:ext cx="8229600" cy="1371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N</a:t>
            </a:r>
            <a:r>
              <a:rPr lang="en-US" sz="2800" b="1" dirty="0" smtClean="0">
                <a:solidFill>
                  <a:schemeClr val="bg2"/>
                </a:solidFill>
              </a:rPr>
              <a:t>eural </a:t>
            </a:r>
            <a:r>
              <a:rPr lang="en-US" sz="2800" b="1" dirty="0">
                <a:solidFill>
                  <a:schemeClr val="bg2"/>
                </a:solidFill>
              </a:rPr>
              <a:t>interactions between metabolic and reproductive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6309"/>
            <a:ext cx="7272808" cy="427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19873" y="5271436"/>
            <a:ext cx="1800200" cy="374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394" y="5835530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IR</a:t>
            </a:r>
            <a:r>
              <a:rPr lang="en-US" sz="1200" dirty="0"/>
              <a:t>, insulin receptor; Kiss1r, </a:t>
            </a:r>
            <a:r>
              <a:rPr lang="en-US" sz="1200" dirty="0" err="1"/>
              <a:t>kisspeptin</a:t>
            </a:r>
            <a:r>
              <a:rPr lang="en-US" sz="1200" dirty="0"/>
              <a:t> receptor; </a:t>
            </a:r>
            <a:r>
              <a:rPr lang="en-US" sz="1200" dirty="0" err="1" smtClean="0"/>
              <a:t>LepR</a:t>
            </a:r>
            <a:r>
              <a:rPr lang="en-US" sz="1200" dirty="0"/>
              <a:t>, </a:t>
            </a:r>
            <a:r>
              <a:rPr lang="en-US" sz="1200" dirty="0" err="1"/>
              <a:t>leptin</a:t>
            </a:r>
            <a:r>
              <a:rPr lang="en-US" sz="1200" dirty="0"/>
              <a:t> </a:t>
            </a:r>
            <a:r>
              <a:rPr lang="en-US" sz="1200" dirty="0" smtClean="0"/>
              <a:t>receptor. </a:t>
            </a:r>
            <a:endParaRPr lang="en-US" sz="1200" dirty="0" smtClean="0"/>
          </a:p>
          <a:p>
            <a:pPr algn="just"/>
            <a:r>
              <a:rPr lang="en-US" sz="1200" dirty="0" smtClean="0"/>
              <a:t>POA</a:t>
            </a:r>
            <a:r>
              <a:rPr lang="en-US" sz="1200" dirty="0"/>
              <a:t>, </a:t>
            </a:r>
            <a:r>
              <a:rPr lang="en-US" sz="1200" dirty="0" err="1"/>
              <a:t>preoptic</a:t>
            </a:r>
            <a:r>
              <a:rPr lang="en-US" sz="1200" dirty="0"/>
              <a:t> area; ARC, </a:t>
            </a:r>
            <a:r>
              <a:rPr lang="en-US" sz="1200" dirty="0" err="1"/>
              <a:t>arcuate</a:t>
            </a:r>
            <a:r>
              <a:rPr lang="en-US" sz="1200" dirty="0"/>
              <a:t> </a:t>
            </a:r>
            <a:r>
              <a:rPr lang="en-US" sz="1200" dirty="0" smtClean="0"/>
              <a:t>nucleus.</a:t>
            </a:r>
          </a:p>
          <a:p>
            <a:pPr algn="just"/>
            <a:r>
              <a:rPr lang="en-US" sz="1200" dirty="0" err="1"/>
              <a:t>KNDy</a:t>
            </a:r>
            <a:r>
              <a:rPr lang="en-US" sz="1200" dirty="0"/>
              <a:t>, </a:t>
            </a:r>
            <a:r>
              <a:rPr lang="en-US" sz="1200" dirty="0" err="1"/>
              <a:t>kisspeptin</a:t>
            </a:r>
            <a:r>
              <a:rPr lang="en-US" sz="1200" dirty="0"/>
              <a:t>/</a:t>
            </a:r>
            <a:r>
              <a:rPr lang="en-US" sz="1200" dirty="0" err="1"/>
              <a:t>neurokinin</a:t>
            </a:r>
            <a:r>
              <a:rPr lang="en-US" sz="1200" dirty="0"/>
              <a:t> </a:t>
            </a:r>
            <a:r>
              <a:rPr lang="en-US" sz="1200" dirty="0" smtClean="0"/>
              <a:t>B/</a:t>
            </a:r>
            <a:r>
              <a:rPr lang="en-US" sz="1200" dirty="0" err="1" smtClean="0"/>
              <a:t>dynorphin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5108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Navarro VM, Kaiser UB.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Curr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Opin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Endocrinol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Diabetes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Obes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 2013;20(4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):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335-341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6296" y="4005064"/>
            <a:ext cx="1080120" cy="12663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90663" y="3212976"/>
            <a:ext cx="1044115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004048" y="3861048"/>
            <a:ext cx="648072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12720" y="4509120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Secretion of </a:t>
            </a:r>
            <a:r>
              <a:rPr lang="en-US" sz="1600" b="1" dirty="0" err="1" smtClean="0">
                <a:solidFill>
                  <a:schemeClr val="bg2"/>
                </a:solidFill>
              </a:rPr>
              <a:t>kisspeptin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Outlines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Thyroid diseases and menstrual disturbances</a:t>
            </a: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  <a:cs typeface="B Mitra" panose="00000400000000000000" pitchFamily="2" charset="-78"/>
              </a:rPr>
              <a:t>Thyrotoxicosis</a:t>
            </a: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  <a:cs typeface="B Mitra" panose="00000400000000000000" pitchFamily="2" charset="-78"/>
              </a:rPr>
              <a:t>Hypothyroidism</a:t>
            </a:r>
            <a:endParaRPr lang="en-US" sz="2000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Diabetes mellitus </a:t>
            </a:r>
            <a:r>
              <a:rPr lang="en-US" sz="2400" dirty="0">
                <a:cs typeface="B Mitra" panose="00000400000000000000" pitchFamily="2" charset="-78"/>
              </a:rPr>
              <a:t>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Chronic kidney disease and </a:t>
            </a:r>
            <a:r>
              <a:rPr lang="en-US" sz="2400" dirty="0">
                <a:cs typeface="B Mitra" panose="00000400000000000000" pitchFamily="2" charset="-78"/>
              </a:rPr>
              <a:t>menstrual disturbances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Chronic </a:t>
            </a:r>
            <a:r>
              <a:rPr lang="en-US" sz="2400" dirty="0" smtClean="0">
                <a:cs typeface="B Mitra" panose="00000400000000000000" pitchFamily="2" charset="-78"/>
              </a:rPr>
              <a:t>liver </a:t>
            </a:r>
            <a:r>
              <a:rPr lang="en-US" sz="2400" dirty="0">
                <a:cs typeface="B Mitra" panose="00000400000000000000" pitchFamily="2" charset="-78"/>
              </a:rPr>
              <a:t>disease and menstrual 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Lupus and </a:t>
            </a:r>
            <a:r>
              <a:rPr lang="en-US" sz="2400" dirty="0">
                <a:cs typeface="B Mitra" panose="00000400000000000000" pitchFamily="2" charset="-78"/>
              </a:rPr>
              <a:t>menstrual </a:t>
            </a:r>
            <a:r>
              <a:rPr lang="en-US" sz="2400" dirty="0" smtClean="0">
                <a:cs typeface="B Mitra" panose="00000400000000000000" pitchFamily="2" charset="-78"/>
              </a:rPr>
              <a:t>disturbances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86679"/>
            <a:ext cx="8330682" cy="76605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Thyrotoxicosis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18" y="62893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Krassas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GE, et al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Endocrine Reviews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2010;31:702–755.</a:t>
            </a:r>
          </a:p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Krassas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GE, et al. Werner &amp;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Ingbar's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Thyroid 10</a:t>
            </a:r>
            <a:r>
              <a:rPr lang="en-US" sz="14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2013;457-467.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63494"/>
              </p:ext>
            </p:extLst>
          </p:nvPr>
        </p:nvGraphicFramePr>
        <p:xfrm>
          <a:off x="1519012" y="954257"/>
          <a:ext cx="6184811" cy="455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153"/>
                <a:gridCol w="1963658"/>
              </a:tblGrid>
              <a:tr h="530527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Hormonal changes in female thyrotoxicosis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Sex hormone-binding</a:t>
                      </a:r>
                      <a:r>
                        <a:rPr lang="en-US" baseline="0" dirty="0" smtClean="0"/>
                        <a:t> globulin (SHBG)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rate of estrogens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66463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Metabolic clearance rate of estrogens or androgens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Estradiol (E2)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8201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Free Estradiol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49086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Testosterone, </a:t>
                      </a:r>
                      <a:r>
                        <a:rPr lang="en-US" dirty="0" err="1" smtClean="0"/>
                        <a:t>Androstendione</a:t>
                      </a:r>
                      <a:r>
                        <a:rPr lang="en-US" dirty="0" smtClean="0"/>
                        <a:t>, DHEA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44862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Progesterone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44862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44862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73" y="1916832"/>
            <a:ext cx="39510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2348880"/>
            <a:ext cx="239022" cy="4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2924944"/>
            <a:ext cx="300261" cy="3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20" y="1468728"/>
            <a:ext cx="300261" cy="3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17" y="3356992"/>
            <a:ext cx="385757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13" y="3770765"/>
            <a:ext cx="300261" cy="39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75" y="4221088"/>
            <a:ext cx="85548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56" y="4725143"/>
            <a:ext cx="855483" cy="29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25" y="5157192"/>
            <a:ext cx="855483" cy="29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40"/>
            <a:ext cx="3456384" cy="29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81" y="188640"/>
            <a:ext cx="8229600" cy="1371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Menstrual disturbances associated with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thyrotoxicosis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3285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18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Krassas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GE, et al. Werner &amp;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Ingbar's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Thyroid 10</a:t>
            </a:r>
            <a:r>
              <a:rPr lang="en-US" sz="14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2013;457-467.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33" y="4965905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dirty="0" smtClean="0"/>
              <a:t>Lower prevalence of menstrual disturbances in recent studies; due </a:t>
            </a:r>
            <a:r>
              <a:rPr lang="en-US" dirty="0"/>
              <a:t>to better </a:t>
            </a:r>
            <a:r>
              <a:rPr lang="en-US" dirty="0" smtClean="0"/>
              <a:t>medical care </a:t>
            </a:r>
            <a:r>
              <a:rPr lang="en-US" dirty="0"/>
              <a:t>and public </a:t>
            </a:r>
            <a:r>
              <a:rPr lang="en-US" dirty="0" smtClean="0"/>
              <a:t>awareness, thyroid </a:t>
            </a:r>
            <a:r>
              <a:rPr lang="en-US" dirty="0"/>
              <a:t>disturbances are </a:t>
            </a:r>
            <a:r>
              <a:rPr lang="en-US" dirty="0" smtClean="0"/>
              <a:t>diagnosed much </a:t>
            </a:r>
            <a:r>
              <a:rPr lang="en-US" dirty="0"/>
              <a:t>earlier when the symptoms are still </a:t>
            </a:r>
            <a:r>
              <a:rPr lang="en-US" dirty="0" smtClean="0"/>
              <a:t>mild.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smtClean="0"/>
              <a:t>Positive correlations between smoking and thyroid hormone levels with menstrual irregularities.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53004" y="2189042"/>
            <a:ext cx="5355299" cy="374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7664" y="1340768"/>
            <a:ext cx="5976664" cy="3600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5996</TotalTime>
  <Words>1535</Words>
  <Application>Microsoft Office PowerPoint</Application>
  <PresentationFormat>On-screen Show (4:3)</PresentationFormat>
  <Paragraphs>263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Pixel</vt:lpstr>
      <vt:lpstr>Functional Menstrual Disorders in Systemic Diseases</vt:lpstr>
      <vt:lpstr>Outlines</vt:lpstr>
      <vt:lpstr>Outlines</vt:lpstr>
      <vt:lpstr>Potential etiologies of amenorrhea </vt:lpstr>
      <vt:lpstr>Evaluation of patients with suspected functional hypothalamic amenorrhea (FHA): Endocrine society recommendations</vt:lpstr>
      <vt:lpstr>Neural interactions between metabolic and reproductive functions</vt:lpstr>
      <vt:lpstr>Outlines</vt:lpstr>
      <vt:lpstr>Thyrotoxicosis</vt:lpstr>
      <vt:lpstr>Menstrual disturbances associated with thyrotoxicosis</vt:lpstr>
      <vt:lpstr>Hypothyroidism</vt:lpstr>
      <vt:lpstr>Menstrual disturbances associated with hypothyroidism</vt:lpstr>
      <vt:lpstr>Outlines</vt:lpstr>
      <vt:lpstr>Neuroendocrine regulation of the HPG axis</vt:lpstr>
      <vt:lpstr>Pathophysiology of the reproductive axis in type 1 DM</vt:lpstr>
      <vt:lpstr>Menstrual irregularities in type 1 DM</vt:lpstr>
      <vt:lpstr>PowerPoint Presentation</vt:lpstr>
      <vt:lpstr>Comparison of PCOS characteristics in women with T1DM and PCOS vs. patients with PCOS without T1DM</vt:lpstr>
      <vt:lpstr>Type 2 diabetes</vt:lpstr>
      <vt:lpstr>Outlines</vt:lpstr>
      <vt:lpstr>PowerPoint Presentation</vt:lpstr>
      <vt:lpstr>Endocrine effects of chronic kidney disease on the hypothalamic-pituitary-ovarian axis </vt:lpstr>
      <vt:lpstr>Chronic kidney disease</vt:lpstr>
      <vt:lpstr>Outlines</vt:lpstr>
      <vt:lpstr>Chronic liver disease/cirrhosis</vt:lpstr>
      <vt:lpstr>Menstrual patterns of 64 recipients of liver transplantation</vt:lpstr>
      <vt:lpstr>Outlines</vt:lpstr>
      <vt:lpstr>Contributory factors causing menstrual irregularity, ovarian failure, and infertility  in women with systemic lupus erythematosus</vt:lpstr>
      <vt:lpstr>Frequency of menstrual disturbances in 94 SLE patients (54%) </vt:lpstr>
      <vt:lpstr>Outlines</vt:lpstr>
      <vt:lpstr> Concluding remarks</vt:lpstr>
      <vt:lpstr> Concluding remarks</vt:lpstr>
      <vt:lpstr>PowerPoint Presentation</vt:lpstr>
    </vt:vector>
  </TitlesOfParts>
  <Company>hoiufm9fy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</dc:creator>
  <cp:lastModifiedBy>dr.Abdi</cp:lastModifiedBy>
  <cp:revision>667</cp:revision>
  <dcterms:created xsi:type="dcterms:W3CDTF">2006-04-22T19:18:51Z</dcterms:created>
  <dcterms:modified xsi:type="dcterms:W3CDTF">2018-02-14T05:26:57Z</dcterms:modified>
</cp:coreProperties>
</file>