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325" r:id="rId6"/>
    <p:sldId id="268" r:id="rId7"/>
    <p:sldId id="269" r:id="rId8"/>
    <p:sldId id="271" r:id="rId9"/>
    <p:sldId id="295" r:id="rId10"/>
    <p:sldId id="292" r:id="rId11"/>
    <p:sldId id="293" r:id="rId12"/>
    <p:sldId id="294" r:id="rId13"/>
    <p:sldId id="33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3" r:id="rId23"/>
    <p:sldId id="333" r:id="rId24"/>
    <p:sldId id="334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74" r:id="rId35"/>
    <p:sldId id="296" r:id="rId36"/>
    <p:sldId id="297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07" r:id="rId54"/>
    <p:sldId id="316" r:id="rId55"/>
    <p:sldId id="317" r:id="rId56"/>
    <p:sldId id="318" r:id="rId57"/>
    <p:sldId id="319" r:id="rId58"/>
    <p:sldId id="320" r:id="rId59"/>
    <p:sldId id="323" r:id="rId60"/>
    <p:sldId id="324" r:id="rId61"/>
    <p:sldId id="321" r:id="rId62"/>
    <p:sldId id="322" r:id="rId63"/>
    <p:sldId id="326" r:id="rId64"/>
    <p:sldId id="327" r:id="rId65"/>
    <p:sldId id="328" r:id="rId66"/>
    <p:sldId id="329" r:id="rId67"/>
    <p:sldId id="33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5102AC-D23C-4113-BCF7-964D29E0B38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CAD68C-80D7-4CA8-A6CF-7C0BA0E35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and Treatment of </a:t>
            </a:r>
            <a:r>
              <a:rPr lang="en-US" dirty="0" err="1" smtClean="0"/>
              <a:t>Glucocorticoid</a:t>
            </a:r>
            <a:r>
              <a:rPr lang="en-US" dirty="0" smtClean="0"/>
              <a:t>-Induced Osteoporosis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Dr.Marjan</a:t>
            </a:r>
            <a:r>
              <a:rPr lang="en-US" dirty="0" smtClean="0"/>
              <a:t> </a:t>
            </a:r>
            <a:r>
              <a:rPr lang="en-US" dirty="0" err="1" smtClean="0"/>
              <a:t>Khayamzadeh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strong recommendation </a:t>
            </a:r>
            <a:r>
              <a:rPr lang="en-US" dirty="0" smtClean="0"/>
              <a:t>means that the Panel was  </a:t>
            </a:r>
            <a:r>
              <a:rPr lang="en-US" dirty="0" smtClean="0">
                <a:solidFill>
                  <a:srgbClr val="00B0F0"/>
                </a:solidFill>
              </a:rPr>
              <a:t>confident</a:t>
            </a:r>
            <a:r>
              <a:rPr lang="en-US" dirty="0" smtClean="0"/>
              <a:t> that the desirable effects of following the  recommendation outweigh the undesirable effects(or vice versa), so the course of action would apply to all or almost all patients, and only a small proportion would not want to follow the recommendation</a:t>
            </a:r>
            <a:r>
              <a:rPr lang="en-US" sz="24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conditional recommendation </a:t>
            </a:r>
            <a:r>
              <a:rPr lang="en-US" dirty="0" smtClean="0"/>
              <a:t>means that the</a:t>
            </a:r>
          </a:p>
          <a:p>
            <a:pPr>
              <a:buNone/>
            </a:pPr>
            <a:r>
              <a:rPr lang="en-US" dirty="0" smtClean="0"/>
              <a:t>    Panel believed the desirable effects of following</a:t>
            </a:r>
          </a:p>
          <a:p>
            <a:pPr>
              <a:buNone/>
            </a:pPr>
            <a:r>
              <a:rPr lang="en-US" dirty="0" smtClean="0"/>
              <a:t>    the recommendation </a:t>
            </a:r>
            <a:r>
              <a:rPr lang="en-US" dirty="0" smtClean="0">
                <a:solidFill>
                  <a:srgbClr val="00B0F0"/>
                </a:solidFill>
              </a:rPr>
              <a:t>probably</a:t>
            </a:r>
            <a:r>
              <a:rPr lang="en-US" dirty="0" smtClean="0"/>
              <a:t> outweigh the undesirable effects, so the course of action would</a:t>
            </a:r>
          </a:p>
          <a:p>
            <a:pPr>
              <a:buNone/>
            </a:pPr>
            <a:r>
              <a:rPr lang="en-US" dirty="0" smtClean="0"/>
              <a:t>    apply to the majority of the patients, but some</a:t>
            </a:r>
          </a:p>
          <a:p>
            <a:pPr>
              <a:buNone/>
            </a:pPr>
            <a:r>
              <a:rPr lang="en-US" dirty="0" smtClean="0"/>
              <a:t>    may not want to follow the recommendation.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good practice recommendation </a:t>
            </a:r>
            <a:r>
              <a:rPr lang="en-US" dirty="0" smtClean="0"/>
              <a:t>means that although the Panel believed the benefits of proceeding according to the guidance far outweigh the harms, the supporting </a:t>
            </a:r>
            <a:r>
              <a:rPr lang="en-US" dirty="0" smtClean="0">
                <a:solidFill>
                  <a:srgbClr val="00B0F0"/>
                </a:solidFill>
              </a:rPr>
              <a:t>evidence is indirect</a:t>
            </a:r>
            <a:r>
              <a:rPr lang="en-US" dirty="0" smtClean="0"/>
              <a:t>, and the Panel did not formally assess the relevant evidence.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than 10% of patients who receive long-term GC treatment are diagnosed with a fracture.</a:t>
            </a:r>
          </a:p>
          <a:p>
            <a:r>
              <a:rPr lang="en-US" dirty="0" smtClean="0"/>
              <a:t> 30–40% have radiographic</a:t>
            </a:r>
          </a:p>
          <a:p>
            <a:pPr>
              <a:buNone/>
            </a:pPr>
            <a:r>
              <a:rPr lang="en-US" dirty="0" smtClean="0"/>
              <a:t>    evidence of </a:t>
            </a:r>
            <a:r>
              <a:rPr lang="en-US" smtClean="0"/>
              <a:t>vertebral fractures.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5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4100" i="1" dirty="0" smtClean="0">
                <a:solidFill>
                  <a:srgbClr val="FF0000"/>
                </a:solidFill>
              </a:rPr>
              <a:t>Recommendations for fracture risk     assessment and reassessment</a:t>
            </a:r>
            <a:endParaRPr lang="en-US" sz="4100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 fracture risk assessment and reassessment recommendations are made as </a:t>
            </a:r>
            <a:r>
              <a:rPr lang="en-US" dirty="0" smtClean="0">
                <a:solidFill>
                  <a:srgbClr val="FF0000"/>
                </a:solidFill>
              </a:rPr>
              <a:t>good practice recommendations.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all adults and children, an initial clinical fracture </a:t>
            </a:r>
            <a:r>
              <a:rPr lang="en-US" dirty="0" smtClean="0">
                <a:solidFill>
                  <a:srgbClr val="00B0F0"/>
                </a:solidFill>
              </a:rPr>
              <a:t>risk assessment </a:t>
            </a:r>
            <a:r>
              <a:rPr lang="en-US" dirty="0" smtClean="0"/>
              <a:t>should be performed as soon as possible, but at least within 6 months of the initiation of long-term </a:t>
            </a:r>
            <a:r>
              <a:rPr lang="en-US" dirty="0" smtClean="0"/>
              <a:t>GC </a:t>
            </a:r>
            <a:r>
              <a:rPr lang="en-US" dirty="0" smtClean="0"/>
              <a:t>treatment.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assessment should include a history with the details of GC use (dose, duration, pattern</a:t>
            </a:r>
          </a:p>
          <a:p>
            <a:pPr>
              <a:buNone/>
            </a:pPr>
            <a:r>
              <a:rPr lang="en-US" dirty="0" smtClean="0"/>
              <a:t>    of use), an evaluation for falls, fractures, frailty, and other risk factors for fracture (malnutrition, significant weight loss or low body weight, </a:t>
            </a:r>
            <a:r>
              <a:rPr lang="en-US" dirty="0" err="1" smtClean="0"/>
              <a:t>hypogonadism</a:t>
            </a:r>
            <a:r>
              <a:rPr lang="en-US" dirty="0" smtClean="0"/>
              <a:t>, secondary hyperparathyroidism, thyroid disease, family history of hip fracture, history of alcohol use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[at &gt;3 units/day] or smoking) and other clinical </a:t>
            </a:r>
            <a:r>
              <a:rPr lang="en-US" dirty="0" err="1" smtClean="0"/>
              <a:t>comorbidities</a:t>
            </a:r>
            <a:r>
              <a:rPr lang="en-US" dirty="0" smtClean="0"/>
              <a:t>, and a physical examination including measurement of weight and height (without shoes), testing of muscle strength, and assessment for other clinical findings </a:t>
            </a:r>
            <a:r>
              <a:rPr lang="en-US" dirty="0" smtClean="0"/>
              <a:t>of undiagnosed </a:t>
            </a:r>
            <a:r>
              <a:rPr lang="en-US" dirty="0" smtClean="0"/>
              <a:t>fracture (i.e., spinal tenderness, deformity, and reduced space between lower ribs and upper pelvis) as appropriate given the patient’s age.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addition, for </a:t>
            </a:r>
            <a:r>
              <a:rPr lang="en-US" dirty="0" smtClean="0">
                <a:solidFill>
                  <a:srgbClr val="00B0F0"/>
                </a:solidFill>
              </a:rPr>
              <a:t>adults &gt;40 years </a:t>
            </a:r>
            <a:r>
              <a:rPr lang="en-US" dirty="0" smtClean="0"/>
              <a:t>of age, the initial absolute fracture risk should be estimated using </a:t>
            </a:r>
            <a:r>
              <a:rPr lang="en-US" dirty="0" smtClean="0">
                <a:solidFill>
                  <a:srgbClr val="00B0F0"/>
                </a:solidFill>
              </a:rPr>
              <a:t>FRAX </a:t>
            </a:r>
            <a:r>
              <a:rPr lang="en-US" dirty="0" smtClean="0"/>
              <a:t>with the adjustment for GC dose and BMD testing (if available, or without BMD if it is not available) as soon as possible, but at least within 6 months of the initiation of GC treatment.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GIO </a:t>
            </a:r>
            <a:r>
              <a:rPr lang="en-US" dirty="0" err="1" smtClean="0"/>
              <a:t>pathogenesise</a:t>
            </a:r>
            <a:endParaRPr lang="en-US" dirty="0" smtClean="0"/>
          </a:p>
          <a:p>
            <a:r>
              <a:rPr lang="en-US" dirty="0" smtClean="0"/>
              <a:t>fracture risk assessment</a:t>
            </a:r>
          </a:p>
          <a:p>
            <a:r>
              <a:rPr lang="en-US" dirty="0" smtClean="0"/>
              <a:t>f</a:t>
            </a:r>
            <a:r>
              <a:rPr lang="en-US" dirty="0" smtClean="0"/>
              <a:t>racture risk reassessment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Follow up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</a:t>
            </a:r>
            <a:r>
              <a:rPr lang="en-US" dirty="0" smtClean="0">
                <a:solidFill>
                  <a:srgbClr val="00B0F0"/>
                </a:solidFill>
              </a:rPr>
              <a:t>&lt;40 years </a:t>
            </a:r>
            <a:r>
              <a:rPr lang="en-US" dirty="0" smtClean="0"/>
              <a:t>of age, </a:t>
            </a:r>
            <a:r>
              <a:rPr lang="en-US" dirty="0" smtClean="0">
                <a:solidFill>
                  <a:srgbClr val="00B0F0"/>
                </a:solidFill>
              </a:rPr>
              <a:t>BMD</a:t>
            </a:r>
            <a:r>
              <a:rPr lang="en-US" dirty="0" smtClean="0"/>
              <a:t> testing</a:t>
            </a:r>
          </a:p>
          <a:p>
            <a:pPr>
              <a:buNone/>
            </a:pPr>
            <a:r>
              <a:rPr lang="en-US" dirty="0" smtClean="0"/>
              <a:t>    should be done as soon as possible but at least within 6 months of the initiation of GC treatment </a:t>
            </a:r>
            <a:r>
              <a:rPr lang="en-US" dirty="0" smtClean="0">
                <a:solidFill>
                  <a:srgbClr val="00B0F0"/>
                </a:solidFill>
              </a:rPr>
              <a:t>if the patient is at high fracture risk </a:t>
            </a:r>
            <a:r>
              <a:rPr lang="en-US" dirty="0" smtClean="0"/>
              <a:t>because of a history of previous OP fracture(s) or if the patient has </a:t>
            </a:r>
            <a:r>
              <a:rPr lang="en-US" dirty="0" smtClean="0">
                <a:solidFill>
                  <a:srgbClr val="00B0F0"/>
                </a:solidFill>
              </a:rPr>
              <a:t>other significant OP risk factors </a:t>
            </a:r>
            <a:r>
              <a:rPr lang="en-US" dirty="0" smtClean="0"/>
              <a:t>(malnutrition, significant weight loss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or low body weight, </a:t>
            </a:r>
            <a:r>
              <a:rPr lang="en-US" dirty="0" err="1" smtClean="0"/>
              <a:t>hypogonadism</a:t>
            </a:r>
            <a:r>
              <a:rPr lang="en-US" dirty="0" smtClean="0"/>
              <a:t>, secondary hyperparathyroidism, thyroid disease, family history of hip fracture, smoking, alcohol use at &gt;3 units/day).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87674"/>
            <a:ext cx="5257800" cy="69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302"/>
            <a:ext cx="9144000" cy="63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the risk generated with FRAX by </a:t>
            </a:r>
            <a:r>
              <a:rPr lang="en-US" dirty="0" smtClean="0">
                <a:solidFill>
                  <a:srgbClr val="00B0F0"/>
                </a:solidFill>
              </a:rPr>
              <a:t>1.15</a:t>
            </a:r>
            <a:r>
              <a:rPr lang="en-US" dirty="0" smtClean="0"/>
              <a:t> for major osteoporotic fracture and </a:t>
            </a:r>
            <a:r>
              <a:rPr lang="en-US" dirty="0" smtClean="0">
                <a:solidFill>
                  <a:srgbClr val="00B0F0"/>
                </a:solidFill>
              </a:rPr>
              <a:t>1.2</a:t>
            </a:r>
            <a:r>
              <a:rPr lang="en-US" dirty="0" smtClean="0"/>
              <a:t> for hip fracture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glucocorticoid</a:t>
            </a:r>
            <a:r>
              <a:rPr lang="en-US" dirty="0" smtClean="0"/>
              <a:t> (GC) treatment is </a:t>
            </a:r>
            <a:r>
              <a:rPr lang="en-US" dirty="0" smtClean="0">
                <a:solidFill>
                  <a:srgbClr val="00B0F0"/>
                </a:solidFill>
              </a:rPr>
              <a:t>&gt;7.5 </a:t>
            </a:r>
            <a:r>
              <a:rPr lang="en-US" dirty="0" smtClean="0"/>
              <a:t>mg/day (e.g., if hip fracture risk is 2.0%, increase to 2.4%).</a:t>
            </a:r>
          </a:p>
          <a:p>
            <a:r>
              <a:rPr lang="en-US" dirty="0" smtClean="0"/>
              <a:t>Major </a:t>
            </a:r>
            <a:r>
              <a:rPr lang="en-US" dirty="0" smtClean="0"/>
              <a:t>osteoporotic fracture includes fractures of the spine (clinical), hip, wrist, or </a:t>
            </a:r>
            <a:r>
              <a:rPr lang="en-US" dirty="0" err="1" smtClean="0"/>
              <a:t>humerus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Reassessment of fracture risk:</a:t>
            </a:r>
          </a:p>
          <a:p>
            <a:pPr>
              <a:buNone/>
            </a:pPr>
            <a:r>
              <a:rPr lang="en-US" dirty="0" smtClean="0"/>
              <a:t>    In all adults and children who continue GC treatment, a clinical fracture risk reassessment should be performed </a:t>
            </a:r>
            <a:r>
              <a:rPr lang="en-US" dirty="0" smtClean="0">
                <a:solidFill>
                  <a:srgbClr val="00B0F0"/>
                </a:solidFill>
              </a:rPr>
              <a:t>every 12 months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For adults </a:t>
            </a:r>
            <a:r>
              <a:rPr lang="en-US" dirty="0" smtClean="0">
                <a:solidFill>
                  <a:srgbClr val="00B0F0"/>
                </a:solidFill>
              </a:rPr>
              <a:t>&gt;40 </a:t>
            </a:r>
            <a:r>
              <a:rPr lang="en-US" dirty="0" smtClean="0"/>
              <a:t>years of age who continue GC treatment and </a:t>
            </a:r>
            <a:r>
              <a:rPr lang="en-US" dirty="0" smtClean="0">
                <a:solidFill>
                  <a:srgbClr val="00B0F0"/>
                </a:solidFill>
              </a:rPr>
              <a:t>are not treated with an OP medication beyond calcium and vitamin D, </a:t>
            </a:r>
            <a:r>
              <a:rPr lang="en-US" dirty="0" smtClean="0"/>
              <a:t>reassessment with FRAX, with BMD testing </a:t>
            </a:r>
            <a:r>
              <a:rPr lang="en-US" dirty="0" smtClean="0">
                <a:solidFill>
                  <a:srgbClr val="00B0F0"/>
                </a:solidFill>
              </a:rPr>
              <a:t>if available</a:t>
            </a:r>
            <a:r>
              <a:rPr lang="en-US" dirty="0" smtClean="0"/>
              <a:t>, should be completed </a:t>
            </a:r>
            <a:r>
              <a:rPr lang="en-US" dirty="0" smtClean="0">
                <a:solidFill>
                  <a:srgbClr val="00B0F0"/>
                </a:solidFill>
              </a:rPr>
              <a:t>every 1–3 years</a:t>
            </a:r>
            <a:r>
              <a:rPr lang="en-US" dirty="0" smtClean="0"/>
              <a:t>. This reassessment should be performed earlier within this 1–3-year time range for adults age &gt;40 years who are receiving </a:t>
            </a:r>
            <a:r>
              <a:rPr lang="en-US" dirty="0" smtClean="0">
                <a:solidFill>
                  <a:srgbClr val="00B0F0"/>
                </a:solidFill>
              </a:rPr>
              <a:t>very high doses of GCs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initial</a:t>
            </a:r>
            <a:r>
              <a:rPr lang="en-US" dirty="0" smtClean="0"/>
              <a:t> prednisone dose &gt;30 mg/day,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cumulative </a:t>
            </a:r>
            <a:r>
              <a:rPr lang="en-US" dirty="0" smtClean="0"/>
              <a:t>dose </a:t>
            </a:r>
            <a:r>
              <a:rPr lang="en-US" dirty="0" smtClean="0"/>
              <a:t>&gt;5 </a:t>
            </a:r>
            <a:r>
              <a:rPr lang="en-US" dirty="0" smtClean="0"/>
              <a:t>gm in the previous year) or those with a </a:t>
            </a:r>
            <a:r>
              <a:rPr lang="en-US" dirty="0" smtClean="0">
                <a:solidFill>
                  <a:srgbClr val="00B0F0"/>
                </a:solidFill>
              </a:rPr>
              <a:t>history of OP fracture(s). 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Later </a:t>
            </a:r>
            <a:r>
              <a:rPr lang="en-US" dirty="0" smtClean="0"/>
              <a:t>or less frequent testing within this range can be done for adults age &gt;40 years who are taking lower doses of GCs with no other OP risk factors.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&gt;40 years old who continue GC treatment and are currently treated </a:t>
            </a:r>
            <a:r>
              <a:rPr lang="en-US" dirty="0" smtClean="0">
                <a:solidFill>
                  <a:srgbClr val="00B0F0"/>
                </a:solidFill>
              </a:rPr>
              <a:t>with an OP medication </a:t>
            </a:r>
            <a:r>
              <a:rPr lang="en-US" dirty="0" smtClean="0"/>
              <a:t>in addition to calcium and vitamin D, BMD testing should be completed every 2–3 years during treatment in </a:t>
            </a:r>
            <a:r>
              <a:rPr lang="en-US" dirty="0" err="1" smtClean="0"/>
              <a:t>highrisk</a:t>
            </a:r>
            <a:r>
              <a:rPr lang="en-US" dirty="0" smtClean="0"/>
              <a:t> </a:t>
            </a:r>
            <a:r>
              <a:rPr lang="en-US" dirty="0" smtClean="0"/>
              <a:t>patients such as those receiving very high-dose GCs(initial </a:t>
            </a:r>
            <a:r>
              <a:rPr lang="en-US" dirty="0" err="1" smtClean="0"/>
              <a:t>prednisolone</a:t>
            </a:r>
            <a:r>
              <a:rPr lang="en-US" dirty="0" smtClean="0"/>
              <a:t> dose&gt;=30mg/dl,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 dose 5 gm in the previous year), a history of OP fracture occurring </a:t>
            </a:r>
            <a:r>
              <a:rPr lang="en-US" dirty="0" smtClean="0">
                <a:solidFill>
                  <a:srgbClr val="00B0F0"/>
                </a:solidFill>
              </a:rPr>
              <a:t>after &gt;18 months </a:t>
            </a:r>
            <a:r>
              <a:rPr lang="en-US" dirty="0" smtClean="0"/>
              <a:t>of treatment with </a:t>
            </a:r>
            <a:r>
              <a:rPr lang="en-US" dirty="0" err="1" smtClean="0"/>
              <a:t>antifracture</a:t>
            </a:r>
            <a:r>
              <a:rPr lang="en-US" dirty="0" smtClean="0"/>
              <a:t> </a:t>
            </a:r>
            <a:r>
              <a:rPr lang="en-US" dirty="0" smtClean="0"/>
              <a:t>medication (other than calcium and vitamin D),risks for poor medication adherence or absorption, or other significant OP risk factors.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705"/>
            <a:ext cx="9144000" cy="59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adults &gt;40 years old who received an OP </a:t>
            </a:r>
            <a:r>
              <a:rPr lang="en-US" dirty="0" smtClean="0">
                <a:solidFill>
                  <a:srgbClr val="00B0F0"/>
                </a:solidFill>
              </a:rPr>
              <a:t>treatment in the past </a:t>
            </a:r>
            <a:r>
              <a:rPr lang="en-US" dirty="0" smtClean="0"/>
              <a:t>but are no longer being treated with an OP medication other than calcium and vitamin D, BMD testing should be done every </a:t>
            </a:r>
            <a:r>
              <a:rPr lang="en-US" dirty="0" smtClean="0">
                <a:solidFill>
                  <a:srgbClr val="00B0F0"/>
                </a:solidFill>
              </a:rPr>
              <a:t>2–3 years.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Within this range, reassessment should be conducted earlier in patients </a:t>
            </a:r>
            <a:r>
              <a:rPr lang="en-US" dirty="0" smtClean="0"/>
              <a:t>receiving higher </a:t>
            </a:r>
            <a:r>
              <a:rPr lang="en-US" dirty="0" smtClean="0"/>
              <a:t>doses of GCs and those with a history of fracture or low BMD, and later in those receiving lower doses of GCs, with higher BMD and no other OP risk factors.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Adults </a:t>
            </a:r>
            <a:r>
              <a:rPr lang="en-US" dirty="0" smtClean="0"/>
              <a:t>&lt;40 </a:t>
            </a:r>
            <a:r>
              <a:rPr lang="en-US" dirty="0" smtClean="0"/>
              <a:t>years of age. For all adults </a:t>
            </a:r>
            <a:r>
              <a:rPr lang="en-US" dirty="0" smtClean="0"/>
              <a:t>&lt;40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years of age who continue GC treatment and are </a:t>
            </a:r>
            <a:r>
              <a:rPr lang="en-US" dirty="0" smtClean="0">
                <a:solidFill>
                  <a:srgbClr val="00B0F0"/>
                </a:solidFill>
              </a:rPr>
              <a:t>at moderate-to-high fracture risk </a:t>
            </a:r>
            <a:r>
              <a:rPr lang="en-US" dirty="0" smtClean="0"/>
              <a:t>(history of previous fracture, BMD Z score &lt; -3, received very high-dose prednisone</a:t>
            </a:r>
          </a:p>
          <a:p>
            <a:pPr>
              <a:buNone/>
            </a:pPr>
            <a:r>
              <a:rPr lang="en-US" dirty="0" smtClean="0"/>
              <a:t>    [&gt;=30 mg/day and cumulative dose &gt;5 gm] in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the previous year, risks for poor medication adherence or absorption, or multiple OP risk factors), BMD testing should be </a:t>
            </a:r>
            <a:r>
              <a:rPr lang="en-US" dirty="0" smtClean="0"/>
              <a:t>done every </a:t>
            </a:r>
            <a:r>
              <a:rPr lang="en-US" dirty="0" smtClean="0"/>
              <a:t>2–3 years.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-78757"/>
            <a:ext cx="8177988" cy="693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sz="3600" i="1" dirty="0" smtClean="0">
                <a:solidFill>
                  <a:srgbClr val="FF0000"/>
                </a:solidFill>
              </a:rPr>
              <a:t>Recommendations for treatment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Calcium and vitamin D intake and lifestyle</a:t>
            </a:r>
          </a:p>
          <a:p>
            <a:pPr>
              <a:buNone/>
            </a:pPr>
            <a:r>
              <a:rPr lang="en-US" dirty="0" smtClean="0"/>
              <a:t>                         modifications: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Optimizing calcium intake (1,000–1,200 mg/day) and vitamin D intake (600–800 IU/day; serum level &gt;=20 </a:t>
            </a:r>
            <a:r>
              <a:rPr lang="en-US" dirty="0" err="1" smtClean="0"/>
              <a:t>ng</a:t>
            </a:r>
            <a:r>
              <a:rPr lang="en-US" dirty="0" smtClean="0"/>
              <a:t>/ml)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lifestyle modifications (a balanced diet, maintaining weight in the recommended range, smoking cessation, regular </a:t>
            </a:r>
            <a:r>
              <a:rPr lang="en-US" dirty="0" err="1" smtClean="0"/>
              <a:t>weightbearing</a:t>
            </a:r>
            <a:r>
              <a:rPr lang="en-US" dirty="0" smtClean="0"/>
              <a:t> or resistance training exercise, limiting alcohol intake to 1–2 alcoholic beverages/day)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(conditionally recommended for all patients receiving GC treatment)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pharmacologic treatment.</a:t>
            </a:r>
          </a:p>
          <a:p>
            <a:pPr>
              <a:buNone/>
            </a:pPr>
            <a:r>
              <a:rPr lang="en-US" dirty="0" smtClean="0"/>
              <a:t>    Adults &gt;=40 years of age. Women&gt;=40 years of age and </a:t>
            </a:r>
            <a:r>
              <a:rPr lang="en-US" dirty="0" smtClean="0">
                <a:solidFill>
                  <a:srgbClr val="00B0F0"/>
                </a:solidFill>
              </a:rPr>
              <a:t>not of childbearing </a:t>
            </a:r>
            <a:r>
              <a:rPr lang="en-US" dirty="0" smtClean="0"/>
              <a:t>potential and men &gt;=40 years of age  who are at </a:t>
            </a:r>
            <a:r>
              <a:rPr lang="en-US" dirty="0" smtClean="0">
                <a:solidFill>
                  <a:srgbClr val="00B0F0"/>
                </a:solidFill>
              </a:rPr>
              <a:t>moderate-to-high </a:t>
            </a:r>
            <a:r>
              <a:rPr lang="en-US" dirty="0" smtClean="0"/>
              <a:t>risk of fracture should be treated with an oral </a:t>
            </a:r>
            <a:r>
              <a:rPr lang="en-US" dirty="0" err="1" smtClean="0"/>
              <a:t>bisphosphonate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(strong recommendation for those at high risk; conditional recommendation for those at moderate risk).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patients in whom oral </a:t>
            </a:r>
            <a:r>
              <a:rPr lang="en-US" dirty="0" err="1" smtClean="0"/>
              <a:t>bisphosphonates</a:t>
            </a:r>
            <a:r>
              <a:rPr lang="en-US" dirty="0" smtClean="0"/>
              <a:t> are not appropriate (for example, due to </a:t>
            </a:r>
            <a:r>
              <a:rPr lang="en-US" dirty="0" err="1" smtClean="0"/>
              <a:t>comorbidities</a:t>
            </a:r>
            <a:r>
              <a:rPr lang="en-US" dirty="0" smtClean="0"/>
              <a:t>, patient preference, </a:t>
            </a:r>
            <a:r>
              <a:rPr lang="en-US" dirty="0" smtClean="0"/>
              <a:t>or concerns </a:t>
            </a:r>
            <a:r>
              <a:rPr lang="en-US" dirty="0" smtClean="0"/>
              <a:t>about adherence with an oral medication regimen), IV </a:t>
            </a:r>
            <a:r>
              <a:rPr lang="en-US" dirty="0" err="1" smtClean="0"/>
              <a:t>bisphosphonates</a:t>
            </a:r>
            <a:r>
              <a:rPr lang="en-US" dirty="0" smtClean="0"/>
              <a:t> should be used rather than the patient receiving no additional treatment beyond</a:t>
            </a:r>
          </a:p>
          <a:p>
            <a:pPr>
              <a:buNone/>
            </a:pPr>
            <a:r>
              <a:rPr lang="en-US" dirty="0" smtClean="0"/>
              <a:t>    calcium and vitamin 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706" y="0"/>
            <a:ext cx="76209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bisphosphonate</a:t>
            </a:r>
            <a:r>
              <a:rPr lang="en-US" dirty="0" smtClean="0"/>
              <a:t> treatment is not appropriate, </a:t>
            </a:r>
            <a:r>
              <a:rPr lang="en-US" dirty="0" err="1" smtClean="0">
                <a:solidFill>
                  <a:srgbClr val="00B0F0"/>
                </a:solidFill>
              </a:rPr>
              <a:t>teriparatide</a:t>
            </a:r>
            <a:r>
              <a:rPr lang="en-US" dirty="0" smtClean="0"/>
              <a:t> should be used rather than the patient receiving no additional treatment beyond calcium and vitamin D.</a:t>
            </a:r>
          </a:p>
          <a:p>
            <a:pPr>
              <a:buNone/>
            </a:pPr>
            <a:r>
              <a:rPr lang="en-US" dirty="0" smtClean="0"/>
              <a:t>    If neither oral nor IV </a:t>
            </a:r>
            <a:r>
              <a:rPr lang="en-US" dirty="0" err="1" smtClean="0"/>
              <a:t>bisphosphonates</a:t>
            </a:r>
            <a:r>
              <a:rPr lang="en-US" dirty="0" smtClean="0"/>
              <a:t> nor </a:t>
            </a:r>
            <a:r>
              <a:rPr lang="en-US" dirty="0" err="1" smtClean="0"/>
              <a:t>teriparatide</a:t>
            </a:r>
            <a:r>
              <a:rPr lang="en-US" dirty="0" smtClean="0"/>
              <a:t> treatment is appropriate,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rgbClr val="00B0F0"/>
                </a:solidFill>
              </a:rPr>
              <a:t>denosumab</a:t>
            </a:r>
            <a:r>
              <a:rPr lang="en-US" dirty="0" smtClean="0"/>
              <a:t> should be used.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postmenopausal women in whom none of these medications is appropriate, </a:t>
            </a:r>
            <a:r>
              <a:rPr lang="en-US" dirty="0" err="1" smtClean="0">
                <a:solidFill>
                  <a:srgbClr val="00B0F0"/>
                </a:solidFill>
              </a:rPr>
              <a:t>raloxifene</a:t>
            </a:r>
            <a:r>
              <a:rPr lang="en-US" dirty="0" smtClean="0"/>
              <a:t> should be used rather than the patient receiving no additional treatment beyond calcium and vitamin D. </a:t>
            </a:r>
          </a:p>
          <a:p>
            <a:pPr>
              <a:buNone/>
            </a:pPr>
            <a:r>
              <a:rPr lang="en-US" dirty="0" smtClean="0"/>
              <a:t>    The order of the preferred treatments was determined based on a  comparison of efficacy (fracture reduction), toxicity, and cost.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( These are 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&lt;40 years of age (women not of childbearing potential and men)  with a history of OP fracture, or those continuing GC treatment (&gt;=6 months at a dose of &gt;=7.5 mg/day) who  have either a hip or spine </a:t>
            </a:r>
            <a:r>
              <a:rPr lang="en-US" dirty="0" smtClean="0"/>
              <a:t>BMD Z </a:t>
            </a:r>
            <a:r>
              <a:rPr lang="en-US" dirty="0" smtClean="0"/>
              <a:t>score</a:t>
            </a:r>
            <a:r>
              <a:rPr lang="en-US" dirty="0" smtClean="0"/>
              <a:t>&lt;-3 or </a:t>
            </a:r>
            <a:r>
              <a:rPr lang="en-US" dirty="0" smtClean="0"/>
              <a:t>bone </a:t>
            </a:r>
            <a:r>
              <a:rPr lang="en-US" dirty="0" smtClean="0"/>
              <a:t>loss of</a:t>
            </a:r>
            <a:r>
              <a:rPr lang="en-US" dirty="0" smtClean="0"/>
              <a:t>&gt;=10%/year at the hip or spine as assessed by DXA, an oral </a:t>
            </a:r>
            <a:r>
              <a:rPr lang="en-US" dirty="0" err="1" smtClean="0"/>
              <a:t>bisphosphonate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used rather than the patient receiving no additional treatment beyond calcium and vitamin D. If treatment with an oral </a:t>
            </a:r>
            <a:r>
              <a:rPr lang="en-US" dirty="0" err="1" smtClean="0"/>
              <a:t>bisphosphonate</a:t>
            </a:r>
            <a:r>
              <a:rPr lang="en-US" dirty="0" smtClean="0"/>
              <a:t> is not appropriate, the same alternative medications listed for adults &gt;=40 years of age are recommended with the </a:t>
            </a:r>
            <a:r>
              <a:rPr lang="en-US" dirty="0" smtClean="0">
                <a:solidFill>
                  <a:srgbClr val="00B0F0"/>
                </a:solidFill>
              </a:rPr>
              <a:t>exception of </a:t>
            </a:r>
            <a:r>
              <a:rPr lang="en-US" dirty="0" err="1" smtClean="0">
                <a:solidFill>
                  <a:srgbClr val="00B0F0"/>
                </a:solidFill>
              </a:rPr>
              <a:t>raloxifene</a:t>
            </a:r>
            <a:r>
              <a:rPr lang="en-US" dirty="0" smtClean="0"/>
              <a:t>, which is not used in men and premenopausal women.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(These are 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populations: </a:t>
            </a:r>
          </a:p>
          <a:p>
            <a:r>
              <a:rPr lang="en-US" dirty="0" smtClean="0"/>
              <a:t>For women who meet criteria for </a:t>
            </a:r>
            <a:r>
              <a:rPr lang="en-US" dirty="0" smtClean="0">
                <a:solidFill>
                  <a:srgbClr val="00B0F0"/>
                </a:solidFill>
              </a:rPr>
              <a:t>moderate-to-high</a:t>
            </a:r>
            <a:r>
              <a:rPr lang="en-US" dirty="0" smtClean="0"/>
              <a:t> risk of fracture  and are of childbearing potential , but do not plan to become pregnant within the period of OP treatment and are using effective birth control or are not sexually active, an oral </a:t>
            </a:r>
            <a:r>
              <a:rPr lang="en-US" dirty="0" err="1" smtClean="0"/>
              <a:t>bisphosphonate</a:t>
            </a:r>
            <a:r>
              <a:rPr lang="en-US" dirty="0" smtClean="0"/>
              <a:t> should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be used rather than the patient receiving no additional treatment beyond calcium and vitamin D.</a:t>
            </a:r>
          </a:p>
          <a:p>
            <a:pPr>
              <a:buNone/>
            </a:pPr>
            <a:r>
              <a:rPr lang="en-US" dirty="0" smtClean="0"/>
              <a:t>    If oral </a:t>
            </a:r>
            <a:r>
              <a:rPr lang="en-US" dirty="0" err="1" smtClean="0"/>
              <a:t>bisphosphonate</a:t>
            </a:r>
            <a:r>
              <a:rPr lang="en-US" dirty="0" smtClean="0"/>
              <a:t> treatment is not appropriate, </a:t>
            </a:r>
            <a:r>
              <a:rPr lang="en-US" dirty="0" err="1" smtClean="0"/>
              <a:t>teriparatide</a:t>
            </a:r>
            <a:r>
              <a:rPr lang="en-US" dirty="0" smtClean="0"/>
              <a:t> should be used rather than the patient receiving no additional</a:t>
            </a:r>
          </a:p>
          <a:p>
            <a:pPr>
              <a:buNone/>
            </a:pPr>
            <a:r>
              <a:rPr lang="en-US" dirty="0" smtClean="0"/>
              <a:t>    treatment beyond calcium and vitamin D.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 lack of safety data and the potential fetal harm associated with </a:t>
            </a:r>
            <a:r>
              <a:rPr lang="en-US" dirty="0" err="1" smtClean="0">
                <a:solidFill>
                  <a:srgbClr val="00B0F0"/>
                </a:solidFill>
              </a:rPr>
              <a:t>denosumab</a:t>
            </a:r>
            <a:r>
              <a:rPr lang="en-US" dirty="0" smtClean="0"/>
              <a:t> in animal studies and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F0"/>
                </a:solidFill>
              </a:rPr>
              <a:t>high-dose IV </a:t>
            </a:r>
            <a:r>
              <a:rPr lang="en-US" dirty="0" err="1" smtClean="0">
                <a:solidFill>
                  <a:srgbClr val="00B0F0"/>
                </a:solidFill>
              </a:rPr>
              <a:t>bisphosphonates</a:t>
            </a:r>
            <a:r>
              <a:rPr lang="en-US" dirty="0" smtClean="0"/>
              <a:t> , these therapies should be used only in women who are at </a:t>
            </a:r>
            <a:r>
              <a:rPr lang="en-US" dirty="0" smtClean="0">
                <a:solidFill>
                  <a:srgbClr val="00B0F0"/>
                </a:solidFill>
              </a:rPr>
              <a:t>high risk </a:t>
            </a:r>
            <a:r>
              <a:rPr lang="en-US" dirty="0" smtClean="0"/>
              <a:t>of fracture in whom treatment with an oral </a:t>
            </a:r>
            <a:r>
              <a:rPr lang="en-US" dirty="0" err="1" smtClean="0"/>
              <a:t>bisphosphonate</a:t>
            </a:r>
            <a:r>
              <a:rPr lang="en-US" dirty="0" smtClean="0"/>
              <a:t> and </a:t>
            </a:r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B0F0"/>
                </a:solidFill>
              </a:rPr>
              <a:t>not</a:t>
            </a:r>
            <a:r>
              <a:rPr lang="en-US" dirty="0" smtClean="0"/>
              <a:t> appropriate. </a:t>
            </a:r>
            <a:r>
              <a:rPr lang="en-US" dirty="0" err="1" smtClean="0"/>
              <a:t>Denosumab</a:t>
            </a:r>
            <a:r>
              <a:rPr lang="en-US" dirty="0" smtClean="0"/>
              <a:t> or IV </a:t>
            </a:r>
            <a:r>
              <a:rPr lang="en-US" dirty="0" err="1" smtClean="0"/>
              <a:t>bisphosphonate</a:t>
            </a:r>
            <a:r>
              <a:rPr lang="en-US" dirty="0" smtClean="0"/>
              <a:t> treatment should be initiated only </a:t>
            </a:r>
            <a:r>
              <a:rPr lang="en-US" dirty="0" smtClean="0">
                <a:solidFill>
                  <a:srgbClr val="00B0F0"/>
                </a:solidFill>
              </a:rPr>
              <a:t>after a discussion </a:t>
            </a:r>
            <a:r>
              <a:rPr lang="en-US" dirty="0" smtClean="0"/>
              <a:t>with the patient about the very low quality of evidence about fetal harms in the event of an </a:t>
            </a:r>
            <a:r>
              <a:rPr lang="en-US" dirty="0" smtClean="0"/>
              <a:t>unplanned pregnancy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(These are conditional recommendations)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B0F0"/>
                </a:solidFill>
              </a:rPr>
              <a:t>lack of data </a:t>
            </a:r>
            <a:r>
              <a:rPr lang="en-US" dirty="0" smtClean="0"/>
              <a:t>on the safety of currently  available OP treatments during pregnancy. Therefore, these guidelines </a:t>
            </a:r>
            <a:r>
              <a:rPr lang="en-US" dirty="0" smtClean="0">
                <a:solidFill>
                  <a:srgbClr val="00B0F0"/>
                </a:solidFill>
              </a:rPr>
              <a:t>do not </a:t>
            </a:r>
            <a:r>
              <a:rPr lang="en-US" dirty="0" smtClean="0"/>
              <a:t>include recommendations about OP prevention or treatment, other than calcium and vitamin D intake and lifestyle modification, in women who are pregnant.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</a:t>
            </a:r>
            <a:r>
              <a:rPr lang="en-US" dirty="0" smtClean="0">
                <a:solidFill>
                  <a:srgbClr val="00B0F0"/>
                </a:solidFill>
              </a:rPr>
              <a:t>30 years </a:t>
            </a:r>
            <a:r>
              <a:rPr lang="en-US" dirty="0" smtClean="0"/>
              <a:t>of age who are receiving very</a:t>
            </a:r>
          </a:p>
          <a:p>
            <a:pPr>
              <a:buNone/>
            </a:pPr>
            <a:r>
              <a:rPr lang="en-US" dirty="0" smtClean="0"/>
              <a:t>     high-dose GC treatment (initial prednisone dose of  &gt;=30 mg/day [or equivalent GC exposure] and a cumulative annual dose of </a:t>
            </a:r>
            <a:r>
              <a:rPr lang="en-US" dirty="0" smtClean="0"/>
              <a:t>&gt;5 </a:t>
            </a:r>
            <a:r>
              <a:rPr lang="en-US" dirty="0" smtClean="0"/>
              <a:t>gm) , oral </a:t>
            </a:r>
            <a:r>
              <a:rPr lang="en-US" dirty="0" err="1" smtClean="0"/>
              <a:t>bisphosphonate</a:t>
            </a:r>
            <a:r>
              <a:rPr lang="en-US" dirty="0" smtClean="0"/>
              <a:t> treatment should be initiated. If treatment with an oral </a:t>
            </a:r>
            <a:r>
              <a:rPr lang="en-US" dirty="0" err="1" smtClean="0"/>
              <a:t>bisphosphonate</a:t>
            </a:r>
            <a:r>
              <a:rPr lang="en-US" dirty="0" smtClean="0"/>
              <a:t> is not appropriate, the age-related recommendations for second-line therapy  should be followed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(These are 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81" y="-48434"/>
            <a:ext cx="7729829" cy="67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who have received an </a:t>
            </a:r>
            <a:r>
              <a:rPr lang="en-US" dirty="0" smtClean="0">
                <a:solidFill>
                  <a:srgbClr val="00B0F0"/>
                </a:solidFill>
              </a:rPr>
              <a:t>organ transplant </a:t>
            </a:r>
            <a:r>
              <a:rPr lang="en-US" dirty="0" smtClean="0"/>
              <a:t>and who are continuing treatment with GCs , the age-related treatment recommendations outlined in these guidelines for men and women who do not have transplants should be followed if the </a:t>
            </a:r>
            <a:r>
              <a:rPr lang="en-US" dirty="0" err="1" smtClean="0"/>
              <a:t>glomerular</a:t>
            </a:r>
            <a:r>
              <a:rPr lang="en-US" dirty="0" smtClean="0"/>
              <a:t> filtration rate is </a:t>
            </a:r>
            <a:r>
              <a:rPr lang="en-US" dirty="0" smtClean="0">
                <a:solidFill>
                  <a:srgbClr val="00B0F0"/>
                </a:solidFill>
              </a:rPr>
              <a:t>&gt;=30 ml/minute </a:t>
            </a:r>
            <a:r>
              <a:rPr lang="en-US" dirty="0" smtClean="0"/>
              <a:t>and there is </a:t>
            </a:r>
            <a:r>
              <a:rPr lang="en-US" dirty="0" smtClean="0">
                <a:solidFill>
                  <a:srgbClr val="00B0F0"/>
                </a:solidFill>
              </a:rPr>
              <a:t>no evidence of metabolic bone disease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evaluation by an expert in metabolic bone disease is recommended </a:t>
            </a:r>
            <a:r>
              <a:rPr lang="en-US" dirty="0" smtClean="0">
                <a:solidFill>
                  <a:srgbClr val="00B0F0"/>
                </a:solidFill>
              </a:rPr>
              <a:t>before initiating </a:t>
            </a:r>
            <a:r>
              <a:rPr lang="en-US" dirty="0" smtClean="0"/>
              <a:t>pharmacologic treatment in adults with a renal transplant .</a:t>
            </a:r>
          </a:p>
          <a:p>
            <a:r>
              <a:rPr lang="en-US" dirty="0" smtClean="0"/>
              <a:t> The Panel made a recommendation </a:t>
            </a:r>
            <a:r>
              <a:rPr lang="en-US" dirty="0" smtClean="0">
                <a:solidFill>
                  <a:srgbClr val="00B0F0"/>
                </a:solidFill>
              </a:rPr>
              <a:t>against</a:t>
            </a:r>
            <a:r>
              <a:rPr lang="en-US" dirty="0" smtClean="0"/>
              <a:t> the use of </a:t>
            </a:r>
            <a:r>
              <a:rPr lang="en-US" dirty="0" err="1" smtClean="0">
                <a:solidFill>
                  <a:srgbClr val="00B0F0"/>
                </a:solidFill>
              </a:rPr>
              <a:t>denosumab</a:t>
            </a:r>
            <a:r>
              <a:rPr lang="en-US" dirty="0" smtClean="0"/>
              <a:t> because of lack of safety data in this population of patients who are treated with </a:t>
            </a:r>
            <a:r>
              <a:rPr lang="en-US" dirty="0" smtClean="0">
                <a:solidFill>
                  <a:srgbClr val="00B0F0"/>
                </a:solidFill>
              </a:rPr>
              <a:t>multiple immunosuppressive agents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(These are 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For GC-treated children </a:t>
            </a:r>
            <a:r>
              <a:rPr lang="en-US" dirty="0" smtClean="0">
                <a:solidFill>
                  <a:srgbClr val="00B0F0"/>
                </a:solidFill>
              </a:rPr>
              <a:t>4–17</a:t>
            </a:r>
            <a:r>
              <a:rPr lang="en-US" dirty="0" smtClean="0"/>
              <a:t> years of age, a calcium intake of 1,000 mg/day and vitamin D intake of 600 IU/day is recommended. For children who have had an OP fracture who continue GC treatment at a dose of &gt;=0.1 mg/kg/day for &gt;=3 months, treatment with an oral </a:t>
            </a:r>
            <a:r>
              <a:rPr lang="en-US" dirty="0" err="1" smtClean="0">
                <a:solidFill>
                  <a:srgbClr val="00B0F0"/>
                </a:solidFill>
              </a:rPr>
              <a:t>bisphosphonate</a:t>
            </a:r>
            <a:r>
              <a:rPr lang="en-US" dirty="0" smtClean="0"/>
              <a:t> (or an IV </a:t>
            </a:r>
            <a:r>
              <a:rPr lang="en-US" dirty="0" err="1" smtClean="0"/>
              <a:t>bisphosphonate</a:t>
            </a:r>
            <a:r>
              <a:rPr lang="en-US" dirty="0" smtClean="0"/>
              <a:t> if oral treatment is not appropriate) is recommended 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(These are 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56" y="0"/>
            <a:ext cx="8442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i="1" dirty="0" smtClean="0">
                <a:solidFill>
                  <a:srgbClr val="FF0000"/>
                </a:solidFill>
              </a:rPr>
              <a:t>Follow-up treatment recommendations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treatment failure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 if moderate-to-high fracture risk persists after </a:t>
            </a:r>
            <a:r>
              <a:rPr lang="en-US" dirty="0" err="1" smtClean="0"/>
              <a:t>bisphosphonate</a:t>
            </a:r>
            <a:r>
              <a:rPr lang="en-US" dirty="0" smtClean="0"/>
              <a:t> therapy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 if GCs are discontinued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Initial treatment failure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Adults age &gt;=40 years continuing GC treatment who have had a fracture that occurred </a:t>
            </a:r>
            <a:r>
              <a:rPr lang="en-US" dirty="0" smtClean="0">
                <a:solidFill>
                  <a:srgbClr val="00B0F0"/>
                </a:solidFill>
              </a:rPr>
              <a:t>after &gt;=18 </a:t>
            </a:r>
            <a:r>
              <a:rPr lang="en-US" dirty="0" smtClean="0"/>
              <a:t>months of treatment with an oral </a:t>
            </a:r>
            <a:r>
              <a:rPr lang="en-US" dirty="0" err="1" smtClean="0"/>
              <a:t>bisphosphonate</a:t>
            </a:r>
            <a:r>
              <a:rPr lang="en-US" dirty="0" smtClean="0"/>
              <a:t> or who have had a significant loss of bone mineral density </a:t>
            </a:r>
            <a:r>
              <a:rPr lang="en-US" dirty="0" smtClean="0">
                <a:solidFill>
                  <a:srgbClr val="00B0F0"/>
                </a:solidFill>
              </a:rPr>
              <a:t>(&gt;=10%/year):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 with another class of OP medication (</a:t>
            </a:r>
            <a:r>
              <a:rPr lang="en-US" dirty="0" err="1" smtClean="0"/>
              <a:t>teriparatide</a:t>
            </a:r>
            <a:r>
              <a:rPr lang="en-US" dirty="0" smtClean="0"/>
              <a:t> or </a:t>
            </a:r>
            <a:r>
              <a:rPr lang="en-US" dirty="0" err="1" smtClean="0"/>
              <a:t>denosumab</a:t>
            </a:r>
            <a:r>
              <a:rPr lang="en-US" dirty="0" smtClean="0"/>
              <a:t>; or, consider IV </a:t>
            </a:r>
            <a:r>
              <a:rPr lang="en-US" dirty="0" err="1" smtClean="0"/>
              <a:t>bisphosphonate</a:t>
            </a:r>
            <a:r>
              <a:rPr lang="en-US" dirty="0" smtClean="0"/>
              <a:t> if treatment failure is judged to be due to poor absorption or poor medication adherence) recommended rather than the patient receiving no additional treatment beyond calcium and vitamin D alone or continuing oral </a:t>
            </a:r>
            <a:r>
              <a:rPr lang="en-US" dirty="0" err="1" smtClean="0"/>
              <a:t>bisphosphonate</a:t>
            </a:r>
            <a:r>
              <a:rPr lang="en-US" dirty="0" smtClean="0"/>
              <a:t> treatment.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600" dirty="0" smtClean="0">
                <a:solidFill>
                  <a:srgbClr val="FF0000"/>
                </a:solidFill>
              </a:rPr>
              <a:t>(conditional recommendation)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Treatment if moderate-to-high fracture risk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persists after </a:t>
            </a:r>
            <a:r>
              <a:rPr lang="en-US" sz="4000" dirty="0" err="1" smtClean="0">
                <a:solidFill>
                  <a:srgbClr val="FF0000"/>
                </a:solidFill>
              </a:rPr>
              <a:t>bisphosphonate</a:t>
            </a:r>
            <a:r>
              <a:rPr lang="en-US" sz="4000" dirty="0" smtClean="0">
                <a:solidFill>
                  <a:srgbClr val="FF0000"/>
                </a:solidFill>
              </a:rPr>
              <a:t> therapy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adults </a:t>
            </a:r>
            <a:r>
              <a:rPr lang="en-US" dirty="0" smtClean="0">
                <a:solidFill>
                  <a:srgbClr val="00B0F0"/>
                </a:solidFill>
              </a:rPr>
              <a:t>&gt;=40 </a:t>
            </a:r>
            <a:r>
              <a:rPr lang="en-US" dirty="0" smtClean="0"/>
              <a:t>years of age who have completed 5 years of oral </a:t>
            </a:r>
            <a:r>
              <a:rPr lang="en-US" dirty="0" err="1" smtClean="0"/>
              <a:t>bisphosphonate</a:t>
            </a:r>
            <a:r>
              <a:rPr lang="en-US" dirty="0" smtClean="0"/>
              <a:t> treatment  who are continuing GC treatment and are assessed to be at </a:t>
            </a:r>
            <a:r>
              <a:rPr lang="en-US" dirty="0" smtClean="0">
                <a:solidFill>
                  <a:srgbClr val="00B0F0"/>
                </a:solidFill>
              </a:rPr>
              <a:t>moderate-to-high risk </a:t>
            </a:r>
            <a:r>
              <a:rPr lang="en-US" dirty="0" smtClean="0"/>
              <a:t>of fracture, continuation of active OP treatment (in addition to calcium and vitamin D) is recommended rather than the patient receiving no additional treatment beyond calcium and vitamin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Suggested treatment options include continuing the oral </a:t>
            </a:r>
            <a:r>
              <a:rPr lang="en-US" dirty="0" err="1" smtClean="0"/>
              <a:t>bisphosphonate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B0F0"/>
                </a:solidFill>
              </a:rPr>
              <a:t>7–10 years, </a:t>
            </a:r>
            <a:r>
              <a:rPr lang="en-US" dirty="0" smtClean="0"/>
              <a:t>switching to an </a:t>
            </a:r>
            <a:r>
              <a:rPr lang="en-US" dirty="0" smtClean="0">
                <a:solidFill>
                  <a:srgbClr val="00B0F0"/>
                </a:solidFill>
              </a:rPr>
              <a:t>IV</a:t>
            </a:r>
            <a:r>
              <a:rPr lang="en-US" dirty="0" smtClean="0"/>
              <a:t> </a:t>
            </a:r>
            <a:r>
              <a:rPr lang="en-US" dirty="0" err="1" smtClean="0"/>
              <a:t>bisphosphonate</a:t>
            </a:r>
            <a:r>
              <a:rPr lang="en-US" dirty="0" smtClean="0"/>
              <a:t> if absorption or adherence is a problem, or treatment with </a:t>
            </a:r>
            <a:r>
              <a:rPr lang="en-US" dirty="0" smtClean="0">
                <a:solidFill>
                  <a:srgbClr val="00B0F0"/>
                </a:solidFill>
              </a:rPr>
              <a:t>another class of OP </a:t>
            </a:r>
            <a:r>
              <a:rPr lang="en-US" dirty="0" smtClean="0"/>
              <a:t>medication (</a:t>
            </a:r>
            <a:r>
              <a:rPr lang="en-US" dirty="0" err="1" smtClean="0"/>
              <a:t>teriparatide</a:t>
            </a:r>
            <a:r>
              <a:rPr lang="en-US" dirty="0" smtClean="0"/>
              <a:t> or </a:t>
            </a:r>
            <a:r>
              <a:rPr lang="en-US" dirty="0" err="1" smtClean="0"/>
              <a:t>denosumab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smtClean="0"/>
              <a:t>    depending on the response to the initial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 treatment is a </a:t>
            </a:r>
            <a:r>
              <a:rPr lang="en-US" dirty="0" smtClean="0">
                <a:solidFill>
                  <a:srgbClr val="00B0F0"/>
                </a:solidFill>
              </a:rPr>
              <a:t>potentially reversible risk </a:t>
            </a:r>
            <a:r>
              <a:rPr lang="en-US" dirty="0" smtClean="0"/>
              <a:t>factor for </a:t>
            </a:r>
            <a:r>
              <a:rPr lang="en-US" dirty="0" err="1" smtClean="0"/>
              <a:t>glucocorticoid</a:t>
            </a:r>
            <a:r>
              <a:rPr lang="en-US" dirty="0" smtClean="0"/>
              <a:t>-induced osteoporosis</a:t>
            </a:r>
          </a:p>
          <a:p>
            <a:r>
              <a:rPr lang="en-US" dirty="0" smtClean="0"/>
              <a:t> if GC treatment is terminated, BMD increases and fracture risk declines.</a:t>
            </a:r>
          </a:p>
          <a:p>
            <a:pPr>
              <a:buNone/>
            </a:pPr>
            <a:r>
              <a:rPr lang="en-US" dirty="0" smtClean="0"/>
              <a:t>    In addition, the absolute risk of future fracture</a:t>
            </a:r>
          </a:p>
          <a:p>
            <a:pPr>
              <a:buNone/>
            </a:pPr>
            <a:r>
              <a:rPr lang="en-US" dirty="0" smtClean="0"/>
              <a:t>    in an individual is substantially influenced by demographic and other characteristics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Bisphosphonate</a:t>
            </a:r>
            <a:r>
              <a:rPr lang="en-US" dirty="0" smtClean="0"/>
              <a:t> treatment (change in BMD, new fractures) and with consideration of rare risks, including jaw necrosis and atypical</a:t>
            </a:r>
          </a:p>
          <a:p>
            <a:pPr>
              <a:buNone/>
            </a:pPr>
            <a:r>
              <a:rPr lang="en-US" dirty="0" smtClean="0"/>
              <a:t>   femur fractures, which might increase with the</a:t>
            </a:r>
          </a:p>
          <a:p>
            <a:pPr>
              <a:buNone/>
            </a:pPr>
            <a:r>
              <a:rPr lang="en-US" dirty="0" smtClean="0"/>
              <a:t>   duration of </a:t>
            </a:r>
            <a:r>
              <a:rPr lang="en-US" dirty="0" err="1" smtClean="0"/>
              <a:t>antiresorptive</a:t>
            </a:r>
            <a:r>
              <a:rPr lang="en-US" dirty="0" smtClean="0"/>
              <a:t> therapy.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(conditional recommendations)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Treatment if GCs are discontinued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Adults age &gt;=40 years taking an OP medication in addition to calcium and vitamin D who discontinue GC treatment and are assessed to be at </a:t>
            </a:r>
            <a:r>
              <a:rPr lang="en-US" dirty="0" smtClean="0">
                <a:solidFill>
                  <a:srgbClr val="00B0F0"/>
                </a:solidFill>
              </a:rPr>
              <a:t>low risk </a:t>
            </a:r>
            <a:r>
              <a:rPr lang="en-US" dirty="0" smtClean="0"/>
              <a:t>of fracture:</a:t>
            </a:r>
          </a:p>
          <a:p>
            <a:pPr>
              <a:buNone/>
            </a:pPr>
            <a:r>
              <a:rPr lang="en-US" dirty="0" smtClean="0"/>
              <a:t>    Discontinue the OP medication </a:t>
            </a:r>
            <a:r>
              <a:rPr lang="en-US" dirty="0" smtClean="0">
                <a:solidFill>
                  <a:srgbClr val="00B0F0"/>
                </a:solidFill>
              </a:rPr>
              <a:t>but continue calcium and vitamin D</a:t>
            </a:r>
            <a:r>
              <a:rPr lang="en-US" dirty="0" smtClean="0"/>
              <a:t> over continuing the OP medication.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(Conditional recommendation)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Adults age &gt;=40 years taking an OP medication in addition to calcium and vitamin D who discontinue GC treatment and are assessed to be </a:t>
            </a:r>
            <a:r>
              <a:rPr lang="en-US" dirty="0" smtClean="0">
                <a:solidFill>
                  <a:srgbClr val="00B0F0"/>
                </a:solidFill>
              </a:rPr>
              <a:t>at moderate-to-high risk</a:t>
            </a:r>
            <a:r>
              <a:rPr lang="en-US" dirty="0" smtClean="0"/>
              <a:t> of fracture: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Complete the treatment with the OP medication </a:t>
            </a:r>
            <a:r>
              <a:rPr lang="en-US" dirty="0" smtClean="0"/>
              <a:t>over discontinuing the OP medication.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(strong recommendation for high risk and conditional recommendation for moderate risk)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Alendronate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48 week ,</a:t>
            </a:r>
            <a:r>
              <a:rPr lang="en-US" dirty="0" err="1" smtClean="0"/>
              <a:t>randomized,placebo</a:t>
            </a:r>
            <a:r>
              <a:rPr lang="en-US" dirty="0" smtClean="0"/>
              <a:t>-controlled </a:t>
            </a:r>
            <a:r>
              <a:rPr lang="en-US" dirty="0" err="1" smtClean="0"/>
              <a:t>study,two</a:t>
            </a:r>
            <a:r>
              <a:rPr lang="en-US" dirty="0" smtClean="0"/>
              <a:t> doses of </a:t>
            </a:r>
            <a:r>
              <a:rPr lang="en-US" dirty="0" err="1" smtClean="0"/>
              <a:t>alendronate</a:t>
            </a:r>
            <a:endParaRPr lang="en-US" dirty="0" smtClean="0"/>
          </a:p>
          <a:p>
            <a:r>
              <a:rPr lang="en-US" dirty="0" smtClean="0"/>
              <a:t>477 men and women,17 to 83 years of age </a:t>
            </a:r>
          </a:p>
          <a:p>
            <a:r>
              <a:rPr lang="en-US" dirty="0" smtClean="0"/>
              <a:t>Primary end </a:t>
            </a:r>
            <a:r>
              <a:rPr lang="en-US" dirty="0" err="1" smtClean="0"/>
              <a:t>point:change</a:t>
            </a:r>
            <a:r>
              <a:rPr lang="en-US" dirty="0" smtClean="0"/>
              <a:t> in lumbar BMD</a:t>
            </a:r>
          </a:p>
          <a:p>
            <a:r>
              <a:rPr lang="en-US" dirty="0" err="1" smtClean="0"/>
              <a:t>Result:the</a:t>
            </a:r>
            <a:r>
              <a:rPr lang="en-US" dirty="0" smtClean="0"/>
              <a:t> mean lumbar BMD increased by 2.1+/- 0.3 % and 2.9+/- 0.3 %.in 5 and 10 mg per day of </a:t>
            </a:r>
            <a:r>
              <a:rPr lang="en-US" dirty="0" err="1" smtClean="0"/>
              <a:t>alendronate</a:t>
            </a:r>
            <a:r>
              <a:rPr lang="en-US" dirty="0" smtClean="0"/>
              <a:t> and decreased by 0.4+/-0.3% in placebo group.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Risedronate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 months double-blind placebo controlled study </a:t>
            </a:r>
          </a:p>
          <a:p>
            <a:r>
              <a:rPr lang="en-US" dirty="0" smtClean="0"/>
              <a:t>290 men and women</a:t>
            </a:r>
          </a:p>
          <a:p>
            <a:r>
              <a:rPr lang="en-US" dirty="0" smtClean="0"/>
              <a:t>Primary end </a:t>
            </a:r>
            <a:r>
              <a:rPr lang="en-US" dirty="0" err="1" smtClean="0"/>
              <a:t>point:lumbar</a:t>
            </a:r>
            <a:r>
              <a:rPr lang="en-US" dirty="0" smtClean="0"/>
              <a:t> BMD</a:t>
            </a:r>
          </a:p>
          <a:p>
            <a:r>
              <a:rPr lang="en-US" dirty="0" err="1" smtClean="0"/>
              <a:t>Result:increased</a:t>
            </a:r>
            <a:r>
              <a:rPr lang="en-US" dirty="0" smtClean="0"/>
              <a:t> BMD by a mean of 2.9% at lumbar </a:t>
            </a:r>
            <a:r>
              <a:rPr lang="en-US" dirty="0" err="1" smtClean="0"/>
              <a:t>spine,BMD</a:t>
            </a:r>
            <a:r>
              <a:rPr lang="en-US" dirty="0" smtClean="0"/>
              <a:t> was maintained only in the control group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Risedronate</a:t>
            </a:r>
            <a:r>
              <a:rPr lang="en-US" dirty="0" smtClean="0"/>
              <a:t> &amp;</a:t>
            </a:r>
            <a:r>
              <a:rPr lang="en-US" dirty="0" err="1" smtClean="0"/>
              <a:t>Zolendronate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 months double blind study,5mg IV </a:t>
            </a:r>
            <a:r>
              <a:rPr lang="en-US" dirty="0" err="1" smtClean="0"/>
              <a:t>zolendronic</a:t>
            </a:r>
            <a:r>
              <a:rPr lang="en-US" dirty="0" smtClean="0"/>
              <a:t> acid versus 5 mg oral </a:t>
            </a:r>
            <a:r>
              <a:rPr lang="en-US" dirty="0" err="1" smtClean="0"/>
              <a:t>residronate</a:t>
            </a:r>
            <a:endParaRPr lang="en-US" dirty="0" smtClean="0"/>
          </a:p>
          <a:p>
            <a:r>
              <a:rPr lang="en-US" dirty="0" smtClean="0"/>
              <a:t>833 men and women </a:t>
            </a:r>
            <a:r>
              <a:rPr lang="en-US" dirty="0" err="1" smtClean="0"/>
              <a:t>randomised</a:t>
            </a:r>
            <a:r>
              <a:rPr lang="en-US" dirty="0" smtClean="0"/>
              <a:t> 1:1 </a:t>
            </a:r>
          </a:p>
          <a:p>
            <a:r>
              <a:rPr lang="en-US" dirty="0" smtClean="0"/>
              <a:t>Primary end </a:t>
            </a:r>
            <a:r>
              <a:rPr lang="en-US" dirty="0" err="1" smtClean="0"/>
              <a:t>point:lumbar</a:t>
            </a:r>
            <a:r>
              <a:rPr lang="en-US" dirty="0" smtClean="0"/>
              <a:t> BMD</a:t>
            </a:r>
          </a:p>
          <a:p>
            <a:r>
              <a:rPr lang="en-US" dirty="0" err="1" smtClean="0"/>
              <a:t>Result:zolendronic</a:t>
            </a:r>
            <a:r>
              <a:rPr lang="en-US" dirty="0" smtClean="0"/>
              <a:t> acid was non inferior and superior to </a:t>
            </a:r>
            <a:r>
              <a:rPr lang="en-US" dirty="0" err="1" smtClean="0"/>
              <a:t>residronate</a:t>
            </a:r>
            <a:r>
              <a:rPr lang="en-US" dirty="0" smtClean="0"/>
              <a:t> for increase of lumbar BMD in treatment and prevention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Teriparatide</a:t>
            </a:r>
            <a:r>
              <a:rPr lang="en-US" dirty="0" smtClean="0"/>
              <a:t> &amp; </a:t>
            </a:r>
            <a:r>
              <a:rPr lang="en-US" dirty="0" err="1" smtClean="0"/>
              <a:t>Alendronate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 month randomized double-blind controlled trial</a:t>
            </a:r>
          </a:p>
          <a:p>
            <a:r>
              <a:rPr lang="en-US" dirty="0" smtClean="0"/>
              <a:t>428 women and men ,22 to 89 years</a:t>
            </a:r>
          </a:p>
          <a:p>
            <a:r>
              <a:rPr lang="en-US" dirty="0" smtClean="0"/>
              <a:t>Primary out </a:t>
            </a:r>
            <a:r>
              <a:rPr lang="en-US" dirty="0" err="1" smtClean="0"/>
              <a:t>come:lumbar</a:t>
            </a:r>
            <a:r>
              <a:rPr lang="en-US" dirty="0" smtClean="0"/>
              <a:t> BMD</a:t>
            </a:r>
          </a:p>
          <a:p>
            <a:r>
              <a:rPr lang="en-US" dirty="0" err="1" smtClean="0"/>
              <a:t>Result:increased</a:t>
            </a:r>
            <a:r>
              <a:rPr lang="en-US" dirty="0" smtClean="0"/>
              <a:t> BMD in </a:t>
            </a:r>
            <a:r>
              <a:rPr lang="en-US" dirty="0" err="1" smtClean="0"/>
              <a:t>teriparatide</a:t>
            </a:r>
            <a:r>
              <a:rPr lang="en-US" dirty="0" smtClean="0"/>
              <a:t> 7.2+/-0.7% more than </a:t>
            </a:r>
            <a:r>
              <a:rPr lang="en-US" dirty="0" err="1" smtClean="0"/>
              <a:t>alendronate</a:t>
            </a:r>
            <a:r>
              <a:rPr lang="en-US" dirty="0" smtClean="0"/>
              <a:t> group 3.4+/-0.7%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Teriparatide</a:t>
            </a:r>
            <a:r>
              <a:rPr lang="en-US" dirty="0" smtClean="0"/>
              <a:t> &amp; </a:t>
            </a:r>
            <a:r>
              <a:rPr lang="en-US" dirty="0" err="1" smtClean="0"/>
              <a:t>Risedronate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 months randomized open </a:t>
            </a:r>
            <a:r>
              <a:rPr lang="en-US" dirty="0" err="1" smtClean="0"/>
              <a:t>labled</a:t>
            </a:r>
            <a:r>
              <a:rPr lang="en-US" dirty="0" smtClean="0"/>
              <a:t> trial ,20 </a:t>
            </a:r>
            <a:r>
              <a:rPr lang="en-US" dirty="0" err="1" smtClean="0"/>
              <a:t>micg</a:t>
            </a:r>
            <a:r>
              <a:rPr lang="en-US" dirty="0" smtClean="0"/>
              <a:t>/d </a:t>
            </a:r>
            <a:r>
              <a:rPr lang="en-US" dirty="0" err="1" smtClean="0"/>
              <a:t>teriparatide</a:t>
            </a:r>
            <a:r>
              <a:rPr lang="en-US" dirty="0" smtClean="0"/>
              <a:t> versus 35 mg/week </a:t>
            </a:r>
            <a:r>
              <a:rPr lang="en-US" dirty="0" err="1" smtClean="0"/>
              <a:t>risedronate</a:t>
            </a:r>
            <a:endParaRPr lang="en-US" dirty="0" smtClean="0"/>
          </a:p>
          <a:p>
            <a:r>
              <a:rPr lang="en-US" dirty="0" smtClean="0"/>
              <a:t>92 </a:t>
            </a:r>
            <a:r>
              <a:rPr lang="en-US" dirty="0" err="1" smtClean="0"/>
              <a:t>men,mean</a:t>
            </a:r>
            <a:r>
              <a:rPr lang="en-US" dirty="0" smtClean="0"/>
              <a:t> age </a:t>
            </a:r>
            <a:r>
              <a:rPr lang="en-US" dirty="0" smtClean="0"/>
              <a:t>56.3 </a:t>
            </a:r>
            <a:r>
              <a:rPr lang="en-US" dirty="0" err="1" smtClean="0"/>
              <a:t>y,Tscore</a:t>
            </a:r>
            <a:r>
              <a:rPr lang="en-US" dirty="0" smtClean="0"/>
              <a:t> &lt;-1.5</a:t>
            </a:r>
          </a:p>
          <a:p>
            <a:r>
              <a:rPr lang="en-US" dirty="0" smtClean="0"/>
              <a:t>Primary out </a:t>
            </a:r>
            <a:r>
              <a:rPr lang="en-US" dirty="0" err="1" smtClean="0"/>
              <a:t>come:lumbar</a:t>
            </a:r>
            <a:r>
              <a:rPr lang="en-US" dirty="0" smtClean="0"/>
              <a:t> BMD</a:t>
            </a:r>
          </a:p>
          <a:p>
            <a:r>
              <a:rPr lang="en-US" dirty="0" err="1" smtClean="0"/>
              <a:t>Results:increased</a:t>
            </a:r>
            <a:r>
              <a:rPr lang="en-US" dirty="0" smtClean="0"/>
              <a:t> </a:t>
            </a:r>
            <a:r>
              <a:rPr lang="en-US" dirty="0" err="1" smtClean="0"/>
              <a:t>trabecular</a:t>
            </a:r>
            <a:r>
              <a:rPr lang="en-US" dirty="0" smtClean="0"/>
              <a:t> BMD significantly greater with </a:t>
            </a:r>
            <a:r>
              <a:rPr lang="en-US" dirty="0" err="1" smtClean="0"/>
              <a:t>teriparatide</a:t>
            </a:r>
            <a:r>
              <a:rPr lang="en-US" dirty="0" smtClean="0"/>
              <a:t> 16.3% versus 3.8%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(age, race, sex, and concomitant OP risk factors).</a:t>
            </a:r>
          </a:p>
          <a:p>
            <a:pPr>
              <a:buNone/>
            </a:pPr>
            <a:r>
              <a:rPr lang="en-US" dirty="0" smtClean="0"/>
              <a:t>    For these reasons, it is important to identify those patients taking GCs for whom the benefits of preventive therapy sufficiently outweigh potential harms.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6556"/>
            <a:ext cx="9144000" cy="197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</a:t>
            </a:r>
            <a:r>
              <a:rPr lang="en-US" sz="5400" i="1" dirty="0" smtClean="0">
                <a:solidFill>
                  <a:srgbClr val="FF0000"/>
                </a:solidFill>
              </a:rPr>
              <a:t>Recommendations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1029</TotalTime>
  <Words>2630</Words>
  <Application>Microsoft Office PowerPoint</Application>
  <PresentationFormat>On-screen Show (4:3)</PresentationFormat>
  <Paragraphs>149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Prevention and Treatment of Glucocorticoid-Induced Osteoporosis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 Initial treatment failure  </vt:lpstr>
      <vt:lpstr>Slide 57</vt:lpstr>
      <vt:lpstr> Treatment if moderate-to-high fracture risk  persists after bisphosphonate therapy </vt:lpstr>
      <vt:lpstr>Slide 59</vt:lpstr>
      <vt:lpstr>Slide 60</vt:lpstr>
      <vt:lpstr> Treatment if GCs are discontinued </vt:lpstr>
      <vt:lpstr>Slide 62</vt:lpstr>
      <vt:lpstr>Alendronate</vt:lpstr>
      <vt:lpstr>Risedronate</vt:lpstr>
      <vt:lpstr>Risedronate &amp;Zolendronate</vt:lpstr>
      <vt:lpstr>Teriparatide &amp; Alendronate</vt:lpstr>
      <vt:lpstr>Teriparatide &amp; Risedronate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</dc:creator>
  <cp:lastModifiedBy>Marjan</cp:lastModifiedBy>
  <cp:revision>124</cp:revision>
  <dcterms:created xsi:type="dcterms:W3CDTF">2017-08-18T06:13:51Z</dcterms:created>
  <dcterms:modified xsi:type="dcterms:W3CDTF">2017-08-27T22:59:18Z</dcterms:modified>
</cp:coreProperties>
</file>