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72" r:id="rId2"/>
    <p:sldId id="256" r:id="rId3"/>
    <p:sldId id="258" r:id="rId4"/>
    <p:sldId id="257" r:id="rId5"/>
    <p:sldId id="260" r:id="rId6"/>
    <p:sldId id="259" r:id="rId7"/>
    <p:sldId id="261" r:id="rId8"/>
    <p:sldId id="265" r:id="rId9"/>
    <p:sldId id="262" r:id="rId10"/>
    <p:sldId id="263" r:id="rId11"/>
    <p:sldId id="264" r:id="rId12"/>
    <p:sldId id="266" r:id="rId13"/>
    <p:sldId id="268" r:id="rId14"/>
    <p:sldId id="267" r:id="rId15"/>
    <p:sldId id="270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F149-5843-4665-BDB6-A6B9523CE0E9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DEA4E04-04DF-4B90-B8BE-4A39B69E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F149-5843-4665-BDB6-A6B9523CE0E9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EA4E04-04DF-4B90-B8BE-4A39B69E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9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F149-5843-4665-BDB6-A6B9523CE0E9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EA4E04-04DF-4B90-B8BE-4A39B69EB10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54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F149-5843-4665-BDB6-A6B9523CE0E9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EA4E04-04DF-4B90-B8BE-4A39B69E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36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F149-5843-4665-BDB6-A6B9523CE0E9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EA4E04-04DF-4B90-B8BE-4A39B69EB10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5431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F149-5843-4665-BDB6-A6B9523CE0E9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EA4E04-04DF-4B90-B8BE-4A39B69E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09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F149-5843-4665-BDB6-A6B9523CE0E9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4E04-04DF-4B90-B8BE-4A39B69E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47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F149-5843-4665-BDB6-A6B9523CE0E9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4E04-04DF-4B90-B8BE-4A39B69E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F149-5843-4665-BDB6-A6B9523CE0E9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4E04-04DF-4B90-B8BE-4A39B69E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8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F149-5843-4665-BDB6-A6B9523CE0E9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EA4E04-04DF-4B90-B8BE-4A39B69E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F149-5843-4665-BDB6-A6B9523CE0E9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EA4E04-04DF-4B90-B8BE-4A39B69E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F149-5843-4665-BDB6-A6B9523CE0E9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EA4E04-04DF-4B90-B8BE-4A39B69E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0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F149-5843-4665-BDB6-A6B9523CE0E9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4E04-04DF-4B90-B8BE-4A39B69E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4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F149-5843-4665-BDB6-A6B9523CE0E9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4E04-04DF-4B90-B8BE-4A39B69E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F149-5843-4665-BDB6-A6B9523CE0E9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4E04-04DF-4B90-B8BE-4A39B69E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F149-5843-4665-BDB6-A6B9523CE0E9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EA4E04-04DF-4B90-B8BE-4A39B69E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9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2F149-5843-4665-BDB6-A6B9523CE0E9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EA4E04-04DF-4B90-B8BE-4A39B69E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613" y="1498600"/>
            <a:ext cx="8915399" cy="2262781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In the Name of God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865512"/>
            <a:ext cx="7217824" cy="541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7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112" y="792605"/>
            <a:ext cx="8915400" cy="45069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H&amp;N: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fascial deformity(-)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vellus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hair on the chin(+)  low-set hair line(-) webbed neck(-)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Thyroid examination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NL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Chest: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shield chest(-)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lipomastia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(+) 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Abdomen: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mid line surgery scar(+) abdominal obesity  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Ext: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bone deformity(?)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Genitalia: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Pigmented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scrotolabial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fold,partially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fused,no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labia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minor,no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other meatus.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unstretched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3-cm phallus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Lf gonad was palpated as a soft &amp; oval mass measured 1.5*0.5cm in high scrotal region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EMS:4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10" y="266700"/>
            <a:ext cx="4826331" cy="382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80" y="2269810"/>
            <a:ext cx="4996811" cy="40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3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60" y="17746"/>
            <a:ext cx="6609079" cy="684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72" y="75067"/>
            <a:ext cx="6971348" cy="678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1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60" y="152400"/>
            <a:ext cx="55626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0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data: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306822"/>
              </p:ext>
            </p:extLst>
          </p:nvPr>
        </p:nvGraphicFramePr>
        <p:xfrm>
          <a:off x="2589212" y="2133600"/>
          <a:ext cx="6172200" cy="3556000"/>
        </p:xfrm>
        <a:graphic>
          <a:graphicData uri="http://schemas.openxmlformats.org/drawingml/2006/table">
            <a:tbl>
              <a:tblPr firstRow="1" bandRow="1"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r>
                        <a:rPr lang="en-US" sz="2000" dirty="0" smtClean="0">
                          <a:cs typeface="+mn-cs"/>
                        </a:rPr>
                        <a:t>FSH</a:t>
                      </a:r>
                      <a:endParaRPr lang="en-US" sz="2000" dirty="0"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006699"/>
                      </a:solidFill>
                    </a:lnL>
                    <a:lnR w="12700" cmpd="sng">
                      <a:solidFill>
                        <a:srgbClr val="006699"/>
                      </a:solidFill>
                    </a:lnR>
                    <a:lnT w="12700" cmpd="sng">
                      <a:solidFill>
                        <a:srgbClr val="006699"/>
                      </a:solidFill>
                    </a:lnT>
                    <a:lnB w="12700" cmpd="sng">
                      <a:solidFill>
                        <a:srgbClr val="0066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r>
                        <a:rPr lang="en-US" dirty="0" smtClean="0"/>
                        <a:t>56 </a:t>
                      </a:r>
                      <a:r>
                        <a:rPr lang="en-US" dirty="0" err="1" smtClean="0"/>
                        <a:t>miu</a:t>
                      </a:r>
                      <a:r>
                        <a:rPr lang="en-US" dirty="0" smtClean="0"/>
                        <a:t>/l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006699"/>
                      </a:solidFill>
                    </a:lnL>
                    <a:lnR w="12700" cmpd="sng">
                      <a:solidFill>
                        <a:srgbClr val="006699"/>
                      </a:solidFill>
                    </a:lnR>
                    <a:lnT w="12700" cmpd="sng">
                      <a:solidFill>
                        <a:srgbClr val="006699"/>
                      </a:solidFill>
                    </a:lnT>
                    <a:lnB w="12700" cmpd="sng">
                      <a:solidFill>
                        <a:srgbClr val="0066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r>
                        <a:rPr lang="en-US" dirty="0" smtClean="0"/>
                        <a:t>1.5-12.4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006699"/>
                      </a:solidFill>
                    </a:lnL>
                    <a:lnR w="12700" cmpd="sng">
                      <a:solidFill>
                        <a:srgbClr val="006699"/>
                      </a:solidFill>
                    </a:lnR>
                    <a:lnT w="12700" cmpd="sng">
                      <a:solidFill>
                        <a:srgbClr val="006699"/>
                      </a:solidFill>
                    </a:lnT>
                    <a:lnB w="12700" cmpd="sng">
                      <a:solidFill>
                        <a:srgbClr val="0066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r>
                        <a:rPr lang="en-US" dirty="0" smtClean="0"/>
                        <a:t>LH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006699"/>
                      </a:solidFill>
                    </a:lnL>
                    <a:lnR w="12700" cmpd="sng">
                      <a:solidFill>
                        <a:srgbClr val="006699"/>
                      </a:solidFill>
                    </a:lnR>
                    <a:lnT w="12700" cmpd="sng">
                      <a:solidFill>
                        <a:srgbClr val="006699"/>
                      </a:solidFill>
                    </a:lnT>
                    <a:lnB w="12700" cmpd="sng">
                      <a:solidFill>
                        <a:srgbClr val="0066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r>
                        <a:rPr lang="en-US" dirty="0" smtClean="0"/>
                        <a:t>31 </a:t>
                      </a:r>
                      <a:r>
                        <a:rPr lang="en-US" dirty="0" err="1" smtClean="0"/>
                        <a:t>miu</a:t>
                      </a:r>
                      <a:r>
                        <a:rPr lang="en-US" dirty="0" smtClean="0"/>
                        <a:t>/ml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006699"/>
                      </a:solidFill>
                    </a:lnL>
                    <a:lnR w="12700" cmpd="sng">
                      <a:solidFill>
                        <a:srgbClr val="006699"/>
                      </a:solidFill>
                    </a:lnR>
                    <a:lnT w="12700" cmpd="sng">
                      <a:solidFill>
                        <a:srgbClr val="006699"/>
                      </a:solidFill>
                    </a:lnT>
                    <a:lnB w="12700" cmpd="sng">
                      <a:solidFill>
                        <a:srgbClr val="0066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r>
                        <a:rPr lang="en-US" dirty="0" smtClean="0"/>
                        <a:t>1.7-8.6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006699"/>
                      </a:solidFill>
                    </a:lnL>
                    <a:lnR w="12700" cmpd="sng">
                      <a:solidFill>
                        <a:srgbClr val="006699"/>
                      </a:solidFill>
                    </a:lnR>
                    <a:lnT w="12700" cmpd="sng">
                      <a:solidFill>
                        <a:srgbClr val="006699"/>
                      </a:solidFill>
                    </a:lnT>
                    <a:lnB w="12700" cmpd="sng">
                      <a:solidFill>
                        <a:srgbClr val="0066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r>
                        <a:rPr lang="en-US" dirty="0" smtClean="0"/>
                        <a:t>Prolactin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006699"/>
                      </a:solidFill>
                    </a:lnL>
                    <a:lnR w="12700" cmpd="sng">
                      <a:solidFill>
                        <a:srgbClr val="006699"/>
                      </a:solidFill>
                    </a:lnR>
                    <a:lnT w="12700" cmpd="sng">
                      <a:solidFill>
                        <a:srgbClr val="006699"/>
                      </a:solidFill>
                    </a:lnT>
                    <a:lnB w="12700" cmpd="sng">
                      <a:solidFill>
                        <a:srgbClr val="0066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r>
                        <a:rPr lang="en-US" dirty="0" smtClean="0"/>
                        <a:t>14.3 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/ml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006699"/>
                      </a:solidFill>
                    </a:lnL>
                    <a:lnR w="12700" cmpd="sng">
                      <a:solidFill>
                        <a:srgbClr val="006699"/>
                      </a:solidFill>
                    </a:lnR>
                    <a:lnT w="12700" cmpd="sng">
                      <a:solidFill>
                        <a:srgbClr val="006699"/>
                      </a:solidFill>
                    </a:lnT>
                    <a:lnB w="12700" cmpd="sng">
                      <a:solidFill>
                        <a:srgbClr val="0066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r>
                        <a:rPr lang="en-US" dirty="0" smtClean="0"/>
                        <a:t>4-15.2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006699"/>
                      </a:solidFill>
                    </a:lnL>
                    <a:lnR w="12700" cmpd="sng">
                      <a:solidFill>
                        <a:srgbClr val="006699"/>
                      </a:solidFill>
                    </a:lnR>
                    <a:lnT w="12700" cmpd="sng">
                      <a:solidFill>
                        <a:srgbClr val="006699"/>
                      </a:solidFill>
                    </a:lnT>
                    <a:lnB w="12700" cmpd="sng">
                      <a:solidFill>
                        <a:srgbClr val="0066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r>
                        <a:rPr lang="en-US" dirty="0" smtClean="0"/>
                        <a:t>Testosterone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006699"/>
                      </a:solidFill>
                    </a:lnL>
                    <a:lnR w="12700" cmpd="sng">
                      <a:solidFill>
                        <a:srgbClr val="006699"/>
                      </a:solidFill>
                    </a:lnR>
                    <a:lnT w="12700" cmpd="sng">
                      <a:solidFill>
                        <a:srgbClr val="006699"/>
                      </a:solidFill>
                    </a:lnT>
                    <a:lnB w="12700" cmpd="sng">
                      <a:solidFill>
                        <a:srgbClr val="0066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r>
                        <a:rPr lang="en-US" dirty="0" smtClean="0"/>
                        <a:t>0.1ng/ml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006699"/>
                      </a:solidFill>
                    </a:lnL>
                    <a:lnR w="12700" cmpd="sng">
                      <a:solidFill>
                        <a:srgbClr val="006699"/>
                      </a:solidFill>
                    </a:lnR>
                    <a:lnT w="12700" cmpd="sng">
                      <a:solidFill>
                        <a:srgbClr val="006699"/>
                      </a:solidFill>
                    </a:lnT>
                    <a:lnB w="12700" cmpd="sng">
                      <a:solidFill>
                        <a:srgbClr val="0066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r>
                        <a:rPr lang="en-US" dirty="0" smtClean="0"/>
                        <a:t>2-9.8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006699"/>
                      </a:solidFill>
                    </a:lnL>
                    <a:lnR w="12700" cmpd="sng">
                      <a:solidFill>
                        <a:srgbClr val="006699"/>
                      </a:solidFill>
                    </a:lnR>
                    <a:lnT w="12700" cmpd="sng">
                      <a:solidFill>
                        <a:srgbClr val="006699"/>
                      </a:solidFill>
                    </a:lnT>
                    <a:lnB w="12700" cmpd="sng">
                      <a:solidFill>
                        <a:srgbClr val="0066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622" y="515955"/>
            <a:ext cx="8911687" cy="128089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List: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923" y="1622322"/>
            <a:ext cx="9361180" cy="37776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young man with ambiguous genitalia(hypospadias and bilateral UDT)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unilateral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gonadectomy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hysterectomy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EMS:4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8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8877" y="2939457"/>
            <a:ext cx="8915399" cy="2262781"/>
          </a:xfrm>
        </p:spPr>
        <p:txBody>
          <a:bodyPr/>
          <a:lstStyle/>
          <a:p>
            <a:r>
              <a:rPr lang="en-US" sz="72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Presentation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2192" y="5202238"/>
            <a:ext cx="3932903" cy="1655762"/>
          </a:xfrm>
        </p:spPr>
        <p:txBody>
          <a:bodyPr>
            <a:normAutofit/>
          </a:bodyPr>
          <a:lstStyle/>
          <a:p>
            <a:pPr lvl="0">
              <a:spcBef>
                <a:spcPct val="30000"/>
              </a:spcBef>
            </a:pPr>
            <a:r>
              <a:rPr lang="en-US" b="1" dirty="0" smtClean="0">
                <a:solidFill>
                  <a:srgbClr val="ED7D31"/>
                </a:solidFill>
                <a:latin typeface="Century Gothic" panose="020B0502020202020204"/>
              </a:rPr>
              <a:t>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By:Dr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Rezvankhah.B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30000"/>
              </a:spcBef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Riahi.R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30000"/>
              </a:spcBef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March,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62411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24 year old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man,single,born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Tehran,Living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Tehran,worker,elementary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education,has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siblings(2 brothers &amp; 2 sisters)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CC: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facial hair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116" y="83256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PI: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 24 y-o ♂ came to our clinic with CC of lack of facial hair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claimed his bear had been growing in puberty until he had a genitourinary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operation;after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his fascial hair regressed.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also was concerned about his phallus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size,he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said he had hetero sexual desire and intercourse but he did not have ejaculation.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852230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stated in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newborn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had been discovered to have abnormalities in external genitalia in the form of hypospadias and bilateral undescended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testes,at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age 4 his parents were advised to accept a feminizing operation but they refused. </a:t>
            </a:r>
          </a:p>
          <a:p>
            <a:pPr marL="0" lvl="0" indent="0">
              <a:buNone/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told,puberty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started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age of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like his older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brother,he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gained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 spurt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fascial hair growth at that age.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Pubic &amp; axillary hair had appeared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or 2 years before that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cyclic menstruation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147" y="747252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1387 he had an operation to fix his testes and repair hypospadias;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Surgery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Report:Bilateral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Abdominal Gonads + Uterus+ Hypospadias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Retroperitoneal region was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expelored,there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were no testes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found.In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intraperitoneal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region,there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were a uterus midline and bilateral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gonads;Rt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sided gonad was removed because of sever adhesion and cord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shortness,the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uterus was expelled too and Lt gonad was pulled down and fixed in high scrotal region.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8303" y="1612489"/>
            <a:ext cx="10223090" cy="346326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55" y="-60616"/>
            <a:ext cx="8958058" cy="6918616"/>
          </a:xfrm>
        </p:spPr>
      </p:pic>
    </p:spTree>
    <p:extLst>
      <p:ext uri="{BB962C8B-B14F-4D97-AF65-F5344CB8AC3E}">
        <p14:creationId xmlns:p14="http://schemas.microsoft.com/office/powerpoint/2010/main" val="14991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PMH: cryptorchidism and hypospadias surgery in 1378,hypospadias surgery in 1389 &amp; 1395(before surgery meatus was near to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penoscrotal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junction), Thyroid disease(-) Renal disease(-)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FH: father’s height:167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mother’s height:162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both brothers are approximately as tall as the patient and have     		bear &amp; body hair.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his older brother is married and has children.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kern="0" dirty="0" err="1">
                <a:solidFill>
                  <a:schemeClr val="tx1"/>
                </a:solidFill>
                <a:latin typeface="Verdana"/>
                <a:ea typeface="Majalla UI"/>
                <a:cs typeface="B Yekan" panose="00000400000000000000" pitchFamily="2" charset="-78"/>
              </a:rPr>
              <a:t>Ph</a:t>
            </a:r>
            <a:r>
              <a:rPr lang="en-US" altLang="en-US" b="1" kern="0" dirty="0">
                <a:solidFill>
                  <a:schemeClr val="tx1"/>
                </a:solidFill>
                <a:latin typeface="Verdana"/>
                <a:ea typeface="Majalla UI"/>
                <a:cs typeface="B Yekan" panose="00000400000000000000" pitchFamily="2" charset="-78"/>
              </a:rPr>
              <a:t>/Ex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828886"/>
              </p:ext>
            </p:extLst>
          </p:nvPr>
        </p:nvGraphicFramePr>
        <p:xfrm>
          <a:off x="2589212" y="1524000"/>
          <a:ext cx="5334000" cy="2725522"/>
        </p:xfrm>
        <a:graphic>
          <a:graphicData uri="http://schemas.openxmlformats.org/drawingml/2006/table">
            <a:tbl>
              <a:tblPr firstRow="1" bandRow="1"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86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BP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: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110/80</a:t>
                      </a:r>
                      <a:endParaRPr lang="en-US" sz="1800" dirty="0"/>
                    </a:p>
                  </a:txBody>
                  <a:tcPr marT="45734" marB="45734">
                    <a:lnL w="12700" cmpd="sng">
                      <a:solidFill>
                        <a:srgbClr val="006699"/>
                      </a:solidFill>
                    </a:lnL>
                    <a:lnR w="12700" cmpd="sng">
                      <a:solidFill>
                        <a:srgbClr val="006699"/>
                      </a:solidFill>
                    </a:lnR>
                    <a:lnT w="12700" cmpd="sng">
                      <a:solidFill>
                        <a:srgbClr val="006699"/>
                      </a:solidFill>
                    </a:lnT>
                    <a:lnB w="12700" cmpd="sng">
                      <a:solidFill>
                        <a:srgbClr val="0066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26988" indent="0" algn="l" rtl="1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endParaRPr lang="en-US" sz="1800" dirty="0" smtClean="0">
                        <a:solidFill>
                          <a:srgbClr val="000000"/>
                        </a:solidFill>
                        <a:ea typeface="Majalla UI"/>
                        <a:cs typeface="B Yekan" pitchFamily="2" charset="-78"/>
                      </a:endParaRPr>
                    </a:p>
                    <a:p>
                      <a:pPr marL="26988" indent="0" algn="l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BW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: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90 Kg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 </a:t>
                      </a:r>
                      <a:endParaRPr lang="en-US" sz="1800" dirty="0" smtClean="0">
                        <a:solidFill>
                          <a:srgbClr val="000000"/>
                        </a:solidFill>
                        <a:cs typeface="B Yekan" pitchFamily="2" charset="-78"/>
                      </a:endParaRPr>
                    </a:p>
                    <a:p>
                      <a:pPr algn="l"/>
                      <a:endParaRPr lang="en-US" sz="1800" dirty="0"/>
                    </a:p>
                  </a:txBody>
                  <a:tcPr marT="45734" marB="45734">
                    <a:lnL w="12700" cmpd="sng">
                      <a:solidFill>
                        <a:srgbClr val="006699"/>
                      </a:solidFill>
                    </a:lnL>
                    <a:lnR w="12700" cmpd="sng">
                      <a:solidFill>
                        <a:srgbClr val="006699"/>
                      </a:solidFill>
                    </a:lnR>
                    <a:lnT w="12700" cmpd="sng">
                      <a:solidFill>
                        <a:srgbClr val="006699"/>
                      </a:solidFill>
                    </a:lnT>
                    <a:lnB w="12700" cmpd="sng">
                      <a:solidFill>
                        <a:srgbClr val="0066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PR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: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88/min</a:t>
                      </a:r>
                    </a:p>
                    <a:p>
                      <a:pPr algn="l"/>
                      <a:endParaRPr lang="en-US" sz="1800" dirty="0"/>
                    </a:p>
                  </a:txBody>
                  <a:tcPr marT="45734" marB="45734">
                    <a:lnL w="12700" cmpd="sng">
                      <a:solidFill>
                        <a:srgbClr val="006699"/>
                      </a:solidFill>
                    </a:lnL>
                    <a:lnR w="12700" cmpd="sng">
                      <a:solidFill>
                        <a:srgbClr val="006699"/>
                      </a:solidFill>
                    </a:lnR>
                    <a:lnT w="12700" cmpd="sng">
                      <a:solidFill>
                        <a:srgbClr val="006699"/>
                      </a:solidFill>
                    </a:lnT>
                    <a:lnB w="12700" cmpd="sng">
                      <a:solidFill>
                        <a:srgbClr val="0066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26988" indent="0" algn="l" rtl="0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Height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: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162 Cm</a:t>
                      </a:r>
                    </a:p>
                  </a:txBody>
                  <a:tcPr marT="45734" marB="45734">
                    <a:lnL w="12700" cmpd="sng">
                      <a:solidFill>
                        <a:srgbClr val="006699"/>
                      </a:solidFill>
                    </a:lnL>
                    <a:lnR w="12700" cmpd="sng">
                      <a:solidFill>
                        <a:srgbClr val="006699"/>
                      </a:solidFill>
                    </a:lnR>
                    <a:lnT w="12700" cmpd="sng">
                      <a:solidFill>
                        <a:srgbClr val="006699"/>
                      </a:solidFill>
                    </a:lnT>
                    <a:lnB w="12700" cmpd="sng">
                      <a:solidFill>
                        <a:srgbClr val="0066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RR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: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17/min</a:t>
                      </a:r>
                    </a:p>
                    <a:p>
                      <a:pPr algn="l"/>
                      <a:endParaRPr lang="en-US" sz="1800" dirty="0"/>
                    </a:p>
                  </a:txBody>
                  <a:tcPr marT="45734" marB="45734">
                    <a:lnL w="12700" cmpd="sng">
                      <a:solidFill>
                        <a:srgbClr val="006699"/>
                      </a:solidFill>
                    </a:lnL>
                    <a:lnR w="12700" cmpd="sng">
                      <a:solidFill>
                        <a:srgbClr val="006699"/>
                      </a:solidFill>
                    </a:lnR>
                    <a:lnT w="12700" cmpd="sng">
                      <a:solidFill>
                        <a:srgbClr val="006699"/>
                      </a:solidFill>
                    </a:lnT>
                    <a:lnB w="12700" cmpd="sng">
                      <a:solidFill>
                        <a:srgbClr val="0066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BMI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: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34.2</a:t>
                      </a:r>
                    </a:p>
                    <a:p>
                      <a:pPr algn="l"/>
                      <a:endParaRPr lang="en-US" sz="1800" dirty="0"/>
                    </a:p>
                  </a:txBody>
                  <a:tcPr marT="45734" marB="45734">
                    <a:lnL w="12700" cmpd="sng">
                      <a:solidFill>
                        <a:srgbClr val="006699"/>
                      </a:solidFill>
                    </a:lnL>
                    <a:lnR w="12700" cmpd="sng">
                      <a:solidFill>
                        <a:srgbClr val="006699"/>
                      </a:solidFill>
                    </a:lnR>
                    <a:lnT w="12700" cmpd="sng">
                      <a:solidFill>
                        <a:srgbClr val="006699"/>
                      </a:solidFill>
                    </a:lnT>
                    <a:lnB w="12700" cmpd="sng">
                      <a:solidFill>
                        <a:srgbClr val="0066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26988" indent="0" algn="l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endParaRPr lang="en-US" sz="1800" dirty="0" smtClean="0">
                        <a:solidFill>
                          <a:srgbClr val="000000"/>
                        </a:solidFill>
                        <a:cs typeface="B Yekan" pitchFamily="2" charset="-78"/>
                      </a:endParaRPr>
                    </a:p>
                    <a:p>
                      <a:pPr marL="26988" indent="0" algn="l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T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: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36.5 ◦C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  </a:t>
                      </a:r>
                      <a:endParaRPr lang="en-US" sz="1800" dirty="0" smtClean="0">
                        <a:solidFill>
                          <a:srgbClr val="000000"/>
                        </a:solidFill>
                        <a:cs typeface="B Yekan" pitchFamily="2" charset="-78"/>
                      </a:endParaRPr>
                    </a:p>
                  </a:txBody>
                  <a:tcPr marT="45734" marB="45734">
                    <a:lnL w="12700" cmpd="sng">
                      <a:solidFill>
                        <a:srgbClr val="006699"/>
                      </a:solidFill>
                    </a:lnL>
                    <a:lnR w="12700" cmpd="sng">
                      <a:solidFill>
                        <a:srgbClr val="006699"/>
                      </a:solidFill>
                    </a:lnR>
                    <a:lnT w="12700" cmpd="sng">
                      <a:solidFill>
                        <a:srgbClr val="006699"/>
                      </a:solidFill>
                    </a:lnT>
                    <a:lnB w="12700" cmpd="sng">
                      <a:solidFill>
                        <a:srgbClr val="0066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Arm span:168 Cm</a:t>
                      </a:r>
                      <a:r>
                        <a:rPr lang="fa-IR" sz="1800" dirty="0" smtClean="0">
                          <a:solidFill>
                            <a:srgbClr val="000000"/>
                          </a:solidFill>
                          <a:cs typeface="B Yekan" pitchFamily="2" charset="-78"/>
                        </a:rPr>
                        <a:t> </a:t>
                      </a:r>
                      <a:endParaRPr lang="en-US" sz="1800" dirty="0" smtClean="0">
                        <a:solidFill>
                          <a:srgbClr val="000000"/>
                        </a:solidFill>
                        <a:cs typeface="B Yekan" pitchFamily="2" charset="-78"/>
                      </a:endParaRPr>
                    </a:p>
                    <a:p>
                      <a:pPr algn="l"/>
                      <a:endParaRPr lang="en-US" sz="1800" dirty="0"/>
                    </a:p>
                  </a:txBody>
                  <a:tcPr marT="45734" marB="45734">
                    <a:lnL w="12700" cmpd="sng">
                      <a:solidFill>
                        <a:srgbClr val="006699"/>
                      </a:solidFill>
                    </a:lnL>
                    <a:lnR w="12700" cmpd="sng">
                      <a:solidFill>
                        <a:srgbClr val="006699"/>
                      </a:solidFill>
                    </a:lnR>
                    <a:lnT w="12700" cmpd="sng">
                      <a:solidFill>
                        <a:srgbClr val="006699"/>
                      </a:solidFill>
                    </a:lnT>
                    <a:lnB w="12700" cmpd="sng">
                      <a:solidFill>
                        <a:srgbClr val="0066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2843</TotalTime>
  <Words>440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 Yekan</vt:lpstr>
      <vt:lpstr>Century Gothic</vt:lpstr>
      <vt:lpstr>Majalla UI</vt:lpstr>
      <vt:lpstr>Times New Roman</vt:lpstr>
      <vt:lpstr>Verdana</vt:lpstr>
      <vt:lpstr>Wingdings</vt:lpstr>
      <vt:lpstr>Wingdings 3</vt:lpstr>
      <vt:lpstr>Wisp</vt:lpstr>
      <vt:lpstr>    In the Name of God</vt:lpstr>
      <vt:lpstr>Case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Ph/Ex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 data:</vt:lpstr>
      <vt:lpstr>Problem List: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41</cp:revision>
  <dcterms:created xsi:type="dcterms:W3CDTF">2017-03-02T06:56:09Z</dcterms:created>
  <dcterms:modified xsi:type="dcterms:W3CDTF">2017-03-05T22:48:16Z</dcterms:modified>
</cp:coreProperties>
</file>