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12" r:id="rId2"/>
    <p:sldId id="264" r:id="rId3"/>
    <p:sldId id="313" r:id="rId4"/>
    <p:sldId id="265" r:id="rId5"/>
    <p:sldId id="267" r:id="rId6"/>
    <p:sldId id="266" r:id="rId7"/>
    <p:sldId id="268" r:id="rId8"/>
    <p:sldId id="269" r:id="rId9"/>
    <p:sldId id="270" r:id="rId10"/>
    <p:sldId id="271" r:id="rId11"/>
    <p:sldId id="272" r:id="rId12"/>
    <p:sldId id="273" r:id="rId13"/>
    <p:sldId id="276" r:id="rId14"/>
    <p:sldId id="277" r:id="rId15"/>
    <p:sldId id="282" r:id="rId16"/>
    <p:sldId id="283" r:id="rId17"/>
    <p:sldId id="281" r:id="rId18"/>
    <p:sldId id="310" r:id="rId19"/>
    <p:sldId id="288" r:id="rId20"/>
    <p:sldId id="284" r:id="rId21"/>
    <p:sldId id="289" r:id="rId22"/>
    <p:sldId id="290" r:id="rId23"/>
    <p:sldId id="291" r:id="rId24"/>
    <p:sldId id="316" r:id="rId25"/>
    <p:sldId id="292" r:id="rId26"/>
    <p:sldId id="293" r:id="rId27"/>
    <p:sldId id="302" r:id="rId28"/>
    <p:sldId id="317" r:id="rId29"/>
    <p:sldId id="295" r:id="rId30"/>
    <p:sldId id="296" r:id="rId31"/>
    <p:sldId id="297" r:id="rId32"/>
    <p:sldId id="298" r:id="rId33"/>
    <p:sldId id="299" r:id="rId34"/>
    <p:sldId id="306" r:id="rId35"/>
    <p:sldId id="307" r:id="rId36"/>
    <p:sldId id="314" r:id="rId37"/>
    <p:sldId id="315" r:id="rId38"/>
    <p:sldId id="301" r:id="rId39"/>
    <p:sldId id="309" r:id="rId40"/>
    <p:sldId id="303" r:id="rId41"/>
    <p:sldId id="304" r:id="rId42"/>
    <p:sldId id="305" r:id="rId43"/>
    <p:sldId id="31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EB736-6867-450C-B609-903FDC0D140E}" type="datetimeFigureOut">
              <a:rPr lang="en-US" smtClean="0"/>
              <a:pPr/>
              <a:t>5/1/2013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19EA87-A6C7-4533-B229-C147D3655E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19EA87-A6C7-4533-B229-C147D3655E5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19EA87-A6C7-4533-B229-C147D3655E5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82CCFCA-C56F-4327-AC6B-0EA353296D0A}"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5DB75-E444-46C3-B33E-0FEC6E2288AB}"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file:///F:\AutoPlay\Docs\contents\mobipreview.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file:///F:\AutoPlay\Docs\contents\mobipreview.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file:///F:\AutoPlay\Docs\contents\mobipreview.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file:///F:\AutoPlay\Docs\contents\mobipreview.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file:///F:\AutoPlay\Docs\contents\mobipreview.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file:///F:\AutoPlay\Docs\contents\mobipreview.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file:///F:\AutoPlay\Docs\contents\mobipreview.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file:///F:\AutoPlay\Docs\contents\mobipreview.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p:txBody>
          <a:bodyPr/>
          <a:lstStyle/>
          <a:p>
            <a:pPr eaLnBrk="1" hangingPunct="1"/>
            <a:endParaRPr lang="en-US" smtClean="0"/>
          </a:p>
        </p:txBody>
      </p:sp>
      <p:sp>
        <p:nvSpPr>
          <p:cNvPr id="2051"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graphicFrame>
        <p:nvGraphicFramePr>
          <p:cNvPr id="1026" name="Object 2"/>
          <p:cNvGraphicFramePr>
            <a:graphicFrameLocks noChangeAspect="1"/>
          </p:cNvGraphicFramePr>
          <p:nvPr/>
        </p:nvGraphicFramePr>
        <p:xfrm>
          <a:off x="250825" y="349274"/>
          <a:ext cx="8675688" cy="6508750"/>
        </p:xfrm>
        <a:graphic>
          <a:graphicData uri="http://schemas.openxmlformats.org/presentationml/2006/ole">
            <p:oleObj spid="_x0000_s1026" name="Slide" r:id="rId3" imgW="4568900" imgH="3425883" progId="PowerPoint.Slide.8">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endParaRPr lang="en-US" dirty="0" smtClean="0"/>
          </a:p>
          <a:p>
            <a:endParaRPr lang="en-US" dirty="0" smtClean="0"/>
          </a:p>
          <a:p>
            <a:r>
              <a:rPr lang="en-US" dirty="0" smtClean="0"/>
              <a:t>. Deaths from all causes were reduced by 40 percent,</a:t>
            </a:r>
          </a:p>
          <a:p>
            <a:r>
              <a:rPr lang="en-US" dirty="0" smtClean="0"/>
              <a:t> from diabetes by 92 percent,</a:t>
            </a:r>
          </a:p>
          <a:p>
            <a:r>
              <a:rPr lang="en-US" dirty="0" smtClean="0"/>
              <a:t> from coronary disease by 56 percent,</a:t>
            </a:r>
          </a:p>
          <a:p>
            <a:r>
              <a:rPr lang="en-US" dirty="0" smtClean="0"/>
              <a:t> and from cancers by 60 percent.</a:t>
            </a:r>
          </a:p>
          <a:p>
            <a:endParaRPr lang="en-US" dirty="0" smtClean="0"/>
          </a:p>
          <a:p>
            <a:r>
              <a:rPr lang="en-US" dirty="0" smtClean="0"/>
              <a:t>Although the majority of mortality data for bariatric surgery comes from patients under age 65, a retrospective cohort analysis suggests that survival is improved, even in patients over age 65 </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smtClean="0"/>
              <a:t>Surgery compared to medical treatment</a:t>
            </a:r>
            <a:br>
              <a:rPr lang="en-US" smtClean="0"/>
            </a:br>
            <a:endParaRPr lang="en-US" smtClean="0"/>
          </a:p>
        </p:txBody>
      </p:sp>
      <p:sp>
        <p:nvSpPr>
          <p:cNvPr id="12291" name="Content Placeholder 2"/>
          <p:cNvSpPr>
            <a:spLocks noGrp="1"/>
          </p:cNvSpPr>
          <p:nvPr>
            <p:ph idx="1"/>
          </p:nvPr>
        </p:nvSpPr>
        <p:spPr/>
        <p:txBody>
          <a:bodyPr>
            <a:normAutofit fontScale="92500"/>
          </a:bodyPr>
          <a:lstStyle/>
          <a:p>
            <a:pPr>
              <a:buNone/>
            </a:pPr>
            <a:r>
              <a:rPr lang="en-US" dirty="0" smtClean="0"/>
              <a:t>The Swedish Obese Subjects (SOS) study--rationale and results.  </a:t>
            </a:r>
          </a:p>
          <a:p>
            <a:pPr>
              <a:buNone/>
            </a:pPr>
            <a:r>
              <a:rPr lang="en-US" dirty="0" smtClean="0"/>
              <a:t>Swedish obese subjects (SOS)--an intervention study of obesity. Two-year follow-up of health-related quality of life (HRQL) and eating behavior after gastric surgery for severe obesity.</a:t>
            </a:r>
          </a:p>
          <a:p>
            <a:pPr>
              <a:buNone/>
            </a:pPr>
            <a:endParaRPr lang="en-US" dirty="0" smtClean="0"/>
          </a:p>
          <a:p>
            <a:pPr>
              <a:buNone/>
            </a:pPr>
            <a:r>
              <a:rPr lang="en-US" dirty="0" smtClean="0"/>
              <a:t>Effects of bariatric surgery on mortality in Swedish obese subjects.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Weight decreased by 23 percent after two years in the surgery group while it increased in the control group by 0.1 percent [35].</a:t>
            </a:r>
          </a:p>
          <a:p>
            <a:r>
              <a:rPr lang="en-US" dirty="0" smtClean="0"/>
              <a:t> After 10 years, weight had decreased by 16 percent in the surgery group and increased in the control group by 1.6 percent</a:t>
            </a:r>
          </a:p>
          <a:p>
            <a:r>
              <a:rPr lang="en-US" dirty="0" smtClean="0"/>
              <a:t>The surgery group had better two and 10-year incidence rates of diabetes, </a:t>
            </a:r>
            <a:r>
              <a:rPr lang="en-US" dirty="0" err="1" smtClean="0"/>
              <a:t>hypertriglyceridemia</a:t>
            </a:r>
            <a:r>
              <a:rPr lang="en-US" dirty="0" smtClean="0"/>
              <a:t>, lowered HDL levels, improved hypertension and </a:t>
            </a:r>
            <a:r>
              <a:rPr lang="en-US" dirty="0" err="1" smtClean="0"/>
              <a:t>hyperuricemia</a:t>
            </a:r>
            <a:r>
              <a:rPr lang="en-US" dirty="0" smtClean="0"/>
              <a:t> rates.</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Adjustable gastric banding and conventional therapy for type 2 diabetes: a randomized controlled trial.  </a:t>
            </a:r>
          </a:p>
          <a:p>
            <a:pPr>
              <a:buNone/>
            </a:pPr>
            <a:r>
              <a:rPr lang="en-US" dirty="0" smtClean="0"/>
              <a:t>Improvement in glucose metabolism after bariatric surgery: comparison of laparoscopic Roux-en-Y gastric bypass and laparoscopic sleeve </a:t>
            </a:r>
            <a:r>
              <a:rPr lang="en-US" dirty="0" err="1" smtClean="0"/>
              <a:t>gastrectomy</a:t>
            </a:r>
            <a:r>
              <a:rPr lang="en-US" dirty="0" smtClean="0"/>
              <a:t>: a prospective randomized trial.</a:t>
            </a:r>
            <a:endParaRPr lang="en-US" smtClean="0"/>
          </a:p>
          <a:p>
            <a:pPr>
              <a:buNone/>
            </a:pPr>
            <a:r>
              <a:rPr lang="en-US" smtClean="0"/>
              <a:t> </a:t>
            </a:r>
            <a:r>
              <a:rPr lang="en-US" dirty="0" smtClean="0"/>
              <a:t>Cost-efficacy of surgically induced weight loss for the management of type 2 diabetes: a randomized controlled trial. </a:t>
            </a:r>
          </a:p>
          <a:p>
            <a:pPr>
              <a:buNone/>
            </a:pPr>
            <a:endParaRPr lang="en-US" dirty="0" smtClean="0"/>
          </a:p>
          <a:p>
            <a:pPr>
              <a:buNone/>
            </a:pPr>
            <a:endParaRPr lang="en-US" dirty="0" smtClean="0"/>
          </a:p>
        </p:txBody>
      </p:sp>
      <p:sp>
        <p:nvSpPr>
          <p:cNvPr id="3" name="Title 2"/>
          <p:cNvSpPr>
            <a:spLocks noGrp="1"/>
          </p:cNvSpPr>
          <p:nvPr>
            <p:ph type="title"/>
          </p:nvPr>
        </p:nvSpPr>
        <p:spPr/>
        <p:txBody>
          <a:bodyPr/>
          <a:lstStyle/>
          <a:p>
            <a:r>
              <a:rPr lang="en-US" dirty="0" smtClean="0"/>
              <a:t>Treatment for type 2 diabetes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Participants randomized to surgical therapy were more likely to achieve remission of type 2 diabetes through greater weight loss. </a:t>
            </a:r>
          </a:p>
          <a:p>
            <a:r>
              <a:rPr lang="en-US" dirty="0" smtClean="0"/>
              <a:t> Both procedures markedly improved glucose homeostasis.</a:t>
            </a:r>
          </a:p>
          <a:p>
            <a:r>
              <a:rPr lang="en-US" dirty="0" smtClean="0"/>
              <a:t> Surgical therapy appears to be a cost-effective option for managing type 2 diabetes in class I and II obese patients.</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weight loss surgery</a:t>
            </a:r>
            <a:r>
              <a:rPr lang="fa-IR" dirty="0" smtClean="0"/>
              <a:t> </a:t>
            </a:r>
            <a:r>
              <a:rPr lang="en-US" dirty="0" smtClean="0"/>
              <a:t> In Adolescents</a:t>
            </a:r>
            <a:endParaRPr lang="en-US" dirty="0"/>
          </a:p>
        </p:txBody>
      </p:sp>
      <p:sp>
        <p:nvSpPr>
          <p:cNvPr id="3" name="Content Placeholder 2"/>
          <p:cNvSpPr>
            <a:spLocks noGrp="1"/>
          </p:cNvSpPr>
          <p:nvPr>
            <p:ph idx="1"/>
          </p:nvPr>
        </p:nvSpPr>
        <p:spPr/>
        <p:txBody>
          <a:bodyPr>
            <a:normAutofit lnSpcReduction="10000"/>
          </a:bodyPr>
          <a:lstStyle/>
          <a:p>
            <a:r>
              <a:rPr lang="en-US" dirty="0" smtClean="0"/>
              <a:t>Weight loss surgery has been performed in small groups of adolescents since the late 1970s</a:t>
            </a:r>
          </a:p>
          <a:p>
            <a:r>
              <a:rPr lang="en-US" dirty="0" smtClean="0"/>
              <a:t>between 1996 and 2000, the annual number of surgical weight loss procedures in adolescents remained stable </a:t>
            </a:r>
          </a:p>
          <a:p>
            <a:r>
              <a:rPr lang="en-US" dirty="0" smtClean="0"/>
              <a:t>between 2000 and 2003, the rate of surgical weight loss procedures in adolescents tripled to an estimated 771 procedures nationwide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 a survey of bariatric surgeons in the United States in 2005, 75 percent indicated they were planning to perform an adolescent procedure in the upcoming year.</a:t>
            </a:r>
          </a:p>
          <a:p>
            <a:r>
              <a:rPr lang="en-US" dirty="0" smtClean="0"/>
              <a:t> Nonetheless, weight loss surgery for adolescents remains a small percentage of overall annual weight loss surgery procedures in the United States (0.7 percent)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severe obesity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BMI ≥120 percent of the 95th percentile, or ≥35 kg/m2 </a:t>
            </a:r>
          </a:p>
          <a:p>
            <a:r>
              <a:rPr lang="en-US" dirty="0" smtClean="0"/>
              <a:t>This threshold corresponds to approximately the 99th percentile (z-score 2.33),</a:t>
            </a:r>
          </a:p>
          <a:p>
            <a:r>
              <a:rPr lang="en-US" dirty="0" smtClean="0"/>
              <a:t>For boys, the 99th percentile for BMI is approximately 32 kg/m2 at 13 years of age and rises to 34 at 16 years of age.</a:t>
            </a:r>
            <a:endParaRPr lang="en-US" smtClean="0"/>
          </a:p>
          <a:p>
            <a:r>
              <a:rPr lang="en-US" smtClean="0"/>
              <a:t> </a:t>
            </a:r>
            <a:r>
              <a:rPr lang="en-US" dirty="0" smtClean="0"/>
              <a:t>For girls, the 99th percentile for BMI is approximately 34 at 13 years of age, and rises to 36 kg/m2 at age 15, and 38 by age 16.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fa-IR"/>
          </a:p>
        </p:txBody>
      </p:sp>
      <p:sp>
        <p:nvSpPr>
          <p:cNvPr id="9" name="Content Placeholder 8"/>
          <p:cNvSpPr>
            <a:spLocks noGrp="1"/>
          </p:cNvSpPr>
          <p:nvPr>
            <p:ph sz="quarter" idx="1"/>
          </p:nvPr>
        </p:nvSpPr>
        <p:spPr/>
        <p:txBody>
          <a:bodyPr/>
          <a:lstStyle/>
          <a:p>
            <a:endParaRPr lang="fa-IR" dirty="0"/>
          </a:p>
        </p:txBody>
      </p:sp>
      <p:sp>
        <p:nvSpPr>
          <p:cNvPr id="10" name="Rectangle 9"/>
          <p:cNvSpPr>
            <a:spLocks noGrp="1" noChangeArrowheads="1"/>
          </p:cNvSpPr>
          <p:nvPr/>
        </p:nvSpPr>
        <p:spPr>
          <a:xfrm>
            <a:off x="457200" y="185043"/>
            <a:ext cx="8229600" cy="490537"/>
          </a:xfrm>
          <a:prstGeom prst="rect">
            <a:avLst/>
          </a:prstGeom>
        </p:spPr>
        <p:txBody>
          <a:bodyPr vert="horz" rtlCol="0"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eaLnBrk="1" fontAlgn="auto" hangingPunct="1">
              <a:spcAft>
                <a:spcPts val="0"/>
              </a:spcAft>
              <a:defRPr/>
            </a:pPr>
            <a:r>
              <a:rPr lang="fa-IR" sz="2000" b="1" dirty="0" smtClean="0">
                <a:solidFill>
                  <a:srgbClr val="FF0000"/>
                </a:solidFill>
                <a:latin typeface="Times New Roman" pitchFamily="18" charset="0"/>
                <a:cs typeface="B Titr" pitchFamily="2" charset="-78"/>
              </a:rPr>
              <a:t>جدول رابطه </a:t>
            </a:r>
            <a:r>
              <a:rPr lang="en-US" sz="2000" b="1" dirty="0" smtClean="0">
                <a:solidFill>
                  <a:srgbClr val="FF0000"/>
                </a:solidFill>
                <a:latin typeface="Times New Roman" pitchFamily="18" charset="0"/>
                <a:cs typeface="B Titr" pitchFamily="2" charset="-78"/>
              </a:rPr>
              <a:t>BMI</a:t>
            </a:r>
            <a:r>
              <a:rPr lang="fa-IR" sz="2000" b="1" dirty="0" smtClean="0">
                <a:solidFill>
                  <a:srgbClr val="FF0000"/>
                </a:solidFill>
                <a:latin typeface="Times New Roman" pitchFamily="18" charset="0"/>
                <a:cs typeface="B Titr" pitchFamily="2" charset="-78"/>
              </a:rPr>
              <a:t> و اضافه وزن و چاقی در افراد بین 10 تا 18 سال</a:t>
            </a:r>
            <a:endParaRPr lang="en-US" sz="2000" b="1" dirty="0">
              <a:solidFill>
                <a:srgbClr val="FF0000"/>
              </a:solidFill>
              <a:latin typeface="Times New Roman" pitchFamily="18" charset="0"/>
              <a:cs typeface="B Titr" pitchFamily="2" charset="-78"/>
            </a:endParaRPr>
          </a:p>
        </p:txBody>
      </p:sp>
      <p:pic>
        <p:nvPicPr>
          <p:cNvPr id="11" name="table"/>
          <p:cNvPicPr>
            <a:picLocks noChangeAspect="1"/>
          </p:cNvPicPr>
          <p:nvPr/>
        </p:nvPicPr>
        <p:blipFill>
          <a:blip r:embed="rId2"/>
          <a:stretch>
            <a:fillRect/>
          </a:stretch>
        </p:blipFill>
        <p:spPr>
          <a:xfrm>
            <a:off x="828675" y="745430"/>
            <a:ext cx="7200000" cy="5669771"/>
          </a:xfrm>
          <a:prstGeom prst="rect">
            <a:avLst/>
          </a:prstGeom>
        </p:spPr>
      </p:pic>
      <p:sp>
        <p:nvSpPr>
          <p:cNvPr id="12" name="Text Box 373"/>
          <p:cNvSpPr txBox="1">
            <a:spLocks noChangeArrowheads="1"/>
          </p:cNvSpPr>
          <p:nvPr/>
        </p:nvSpPr>
        <p:spPr bwMode="auto">
          <a:xfrm>
            <a:off x="827088" y="891480"/>
            <a:ext cx="1366837" cy="549275"/>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1500" b="1" dirty="0" smtClean="0">
                <a:solidFill>
                  <a:srgbClr val="FF0000"/>
                </a:solidFill>
                <a:latin typeface="Times New Roman" pitchFamily="18" charset="0"/>
                <a:cs typeface="B Titr" pitchFamily="2" charset="-78"/>
              </a:rPr>
              <a:t>سن ( سال)</a:t>
            </a:r>
            <a:endParaRPr lang="en-US" sz="1500" b="1" dirty="0">
              <a:solidFill>
                <a:srgbClr val="FF0000"/>
              </a:solidFill>
              <a:latin typeface="Times New Roman" pitchFamily="18" charset="0"/>
              <a:cs typeface="B Titr" pitchFamily="2" charset="-78"/>
            </a:endParaRPr>
          </a:p>
          <a:p>
            <a:endParaRPr lang="en-US" sz="1500" dirty="0">
              <a:solidFill>
                <a:srgbClr val="FF0000"/>
              </a:solidFill>
              <a:latin typeface="Times New Roman" pitchFamily="18" charset="0"/>
              <a:cs typeface="B Titr" pitchFamily="2" charset="-78"/>
            </a:endParaRPr>
          </a:p>
        </p:txBody>
      </p:sp>
      <p:sp>
        <p:nvSpPr>
          <p:cNvPr id="13" name="Text Box 378"/>
          <p:cNvSpPr txBox="1">
            <a:spLocks noChangeArrowheads="1"/>
          </p:cNvSpPr>
          <p:nvPr/>
        </p:nvSpPr>
        <p:spPr bwMode="auto">
          <a:xfrm>
            <a:off x="3149600" y="805755"/>
            <a:ext cx="888385" cy="553998"/>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1500" b="1" dirty="0" smtClean="0">
                <a:solidFill>
                  <a:srgbClr val="FF0000"/>
                </a:solidFill>
                <a:latin typeface="Times New Roman" pitchFamily="18" charset="0"/>
                <a:cs typeface="B Titr" pitchFamily="2" charset="-78"/>
              </a:rPr>
              <a:t>اضافه وزن</a:t>
            </a:r>
            <a:endParaRPr lang="en-US" sz="1500" b="1" dirty="0">
              <a:solidFill>
                <a:srgbClr val="FF0000"/>
              </a:solidFill>
              <a:latin typeface="Times New Roman" pitchFamily="18" charset="0"/>
              <a:cs typeface="B Titr" pitchFamily="2" charset="-78"/>
            </a:endParaRPr>
          </a:p>
          <a:p>
            <a:endParaRPr lang="en-US" sz="1500" dirty="0">
              <a:solidFill>
                <a:srgbClr val="FF0000"/>
              </a:solidFill>
              <a:latin typeface="Times New Roman" pitchFamily="18" charset="0"/>
              <a:cs typeface="B Titr" pitchFamily="2" charset="-78"/>
            </a:endParaRPr>
          </a:p>
        </p:txBody>
      </p:sp>
      <p:sp>
        <p:nvSpPr>
          <p:cNvPr id="14" name="Text Box 379"/>
          <p:cNvSpPr txBox="1">
            <a:spLocks noChangeArrowheads="1"/>
          </p:cNvSpPr>
          <p:nvPr/>
        </p:nvSpPr>
        <p:spPr bwMode="auto">
          <a:xfrm>
            <a:off x="6084888" y="775593"/>
            <a:ext cx="569387" cy="553998"/>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1500" b="1" dirty="0" smtClean="0">
                <a:solidFill>
                  <a:srgbClr val="FF0000"/>
                </a:solidFill>
                <a:latin typeface="Times New Roman" pitchFamily="18" charset="0"/>
                <a:cs typeface="B Titr" pitchFamily="2" charset="-78"/>
              </a:rPr>
              <a:t>چاقی</a:t>
            </a:r>
            <a:endParaRPr lang="en-US" sz="1500" b="1" dirty="0">
              <a:solidFill>
                <a:srgbClr val="FF0000"/>
              </a:solidFill>
              <a:latin typeface="Times New Roman" pitchFamily="18" charset="0"/>
              <a:cs typeface="B Titr" pitchFamily="2" charset="-78"/>
            </a:endParaRPr>
          </a:p>
          <a:p>
            <a:endParaRPr lang="en-US" sz="1500" dirty="0">
              <a:solidFill>
                <a:srgbClr val="FF0000"/>
              </a:solidFill>
              <a:latin typeface="Times New Roman" pitchFamily="18" charset="0"/>
              <a:cs typeface="B Titr" pitchFamily="2" charset="-78"/>
            </a:endParaRPr>
          </a:p>
        </p:txBody>
      </p:sp>
      <p:sp>
        <p:nvSpPr>
          <p:cNvPr id="15" name="Text Box 393"/>
          <p:cNvSpPr txBox="1">
            <a:spLocks noChangeArrowheads="1"/>
          </p:cNvSpPr>
          <p:nvPr/>
        </p:nvSpPr>
        <p:spPr bwMode="auto">
          <a:xfrm>
            <a:off x="812800" y="6365180"/>
            <a:ext cx="2811026" cy="307777"/>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1400" dirty="0" smtClean="0">
                <a:solidFill>
                  <a:srgbClr val="FF0000"/>
                </a:solidFill>
                <a:latin typeface="Calibri" pitchFamily="34" charset="0"/>
              </a:rPr>
              <a:t>منبع</a:t>
            </a:r>
            <a:r>
              <a:rPr lang="en-US" sz="1400" dirty="0" smtClean="0">
                <a:solidFill>
                  <a:srgbClr val="FF0000"/>
                </a:solidFill>
                <a:latin typeface="Calibri" pitchFamily="34" charset="0"/>
              </a:rPr>
              <a:t>: </a:t>
            </a:r>
            <a:r>
              <a:rPr lang="en-US" sz="1400" dirty="0">
                <a:solidFill>
                  <a:srgbClr val="FF0000"/>
                </a:solidFill>
                <a:latin typeface="Calibri" pitchFamily="34" charset="0"/>
              </a:rPr>
              <a:t>Cole et al. BMJ 2000; 320: 1240</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Despite these limitations, the existing retrospective data clearly demonstrate that both gastric bypass and banding in adolescents lead to clinically important and durable decreases in weight and BMI in the majority of patients</a:t>
            </a:r>
          </a:p>
          <a:p>
            <a:r>
              <a:rPr lang="en-US" dirty="0" smtClean="0"/>
              <a:t>The largest retrospective series of adolescents after gastric bypass reported a 37 percent overall reduction in BMI at one year postoperatively</a:t>
            </a:r>
          </a:p>
          <a:p>
            <a:pPr>
              <a:buNone/>
            </a:pPr>
            <a:r>
              <a:rPr lang="en-US" sz="2400" dirty="0" smtClean="0">
                <a:hlinkClick r:id="rId2"/>
              </a:rPr>
              <a:t>     Lawson ML, Kirk S, Mitchell T, et al. One-year outcomes of Roux-en-Y gastric bypass for morbidly obese adolescents: a multicenter study from the Pediatric Bariatric Study Group. J </a:t>
            </a:r>
            <a:r>
              <a:rPr lang="en-US" sz="2400" dirty="0" err="1" smtClean="0">
                <a:hlinkClick r:id="rId2"/>
              </a:rPr>
              <a:t>Pediatr</a:t>
            </a:r>
            <a:r>
              <a:rPr lang="en-US" sz="2400" dirty="0" smtClean="0">
                <a:hlinkClick r:id="rId2"/>
              </a:rPr>
              <a:t> </a:t>
            </a:r>
            <a:r>
              <a:rPr lang="en-US" sz="2400" dirty="0" err="1" smtClean="0">
                <a:hlinkClick r:id="rId2"/>
              </a:rPr>
              <a:t>Surg</a:t>
            </a:r>
            <a:r>
              <a:rPr lang="en-US" sz="2400" dirty="0" smtClean="0">
                <a:hlinkClick r:id="rId2"/>
              </a:rPr>
              <a:t> 2006; 41:137.</a:t>
            </a:r>
            <a:r>
              <a:rPr lang="en-US" sz="2400" dirty="0" smtClean="0"/>
              <a:t>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fontScale="85000" lnSpcReduction="20000"/>
          </a:bodyPr>
          <a:lstStyle/>
          <a:p>
            <a:pPr>
              <a:buNone/>
            </a:pPr>
            <a:r>
              <a:rPr lang="en-US" sz="7200" b="1" dirty="0" smtClean="0">
                <a:latin typeface="Albertus Extra Bold" pitchFamily="34" charset="0"/>
              </a:rPr>
              <a:t>  Adolescent Bariatric              surgery    </a:t>
            </a:r>
          </a:p>
          <a:p>
            <a:pPr>
              <a:buNone/>
            </a:pPr>
            <a:r>
              <a:rPr lang="en-US" sz="3600" b="1" dirty="0" smtClean="0">
                <a:latin typeface="Albertus Extra Bold" pitchFamily="34" charset="0"/>
              </a:rPr>
              <a:t>KHALAJ  A.R. M.D</a:t>
            </a:r>
          </a:p>
          <a:p>
            <a:pPr>
              <a:buNone/>
            </a:pPr>
            <a:r>
              <a:rPr lang="en-US" sz="3600" b="1" dirty="0" smtClean="0">
                <a:latin typeface="Albertus Extra Bold" pitchFamily="34" charset="0"/>
              </a:rPr>
              <a:t>Obesity Clinic </a:t>
            </a:r>
          </a:p>
          <a:p>
            <a:pPr>
              <a:buNone/>
            </a:pPr>
            <a:r>
              <a:rPr lang="en-US" sz="3600" b="1" dirty="0" err="1" smtClean="0">
                <a:latin typeface="Albertus Extra Bold" pitchFamily="34" charset="0"/>
              </a:rPr>
              <a:t>Mostafa</a:t>
            </a:r>
            <a:r>
              <a:rPr lang="en-US" sz="3600" b="1" dirty="0" smtClean="0">
                <a:latin typeface="Albertus Extra Bold" pitchFamily="34" charset="0"/>
              </a:rPr>
              <a:t> </a:t>
            </a:r>
            <a:r>
              <a:rPr lang="en-US" sz="3600" b="1" dirty="0" err="1" smtClean="0">
                <a:latin typeface="Albertus Extra Bold" pitchFamily="34" charset="0"/>
              </a:rPr>
              <a:t>Khomini</a:t>
            </a:r>
            <a:r>
              <a:rPr lang="en-US" sz="3600" b="1" dirty="0" smtClean="0">
                <a:latin typeface="Albertus Extra Bold" pitchFamily="34" charset="0"/>
              </a:rPr>
              <a:t> Hospital </a:t>
            </a:r>
          </a:p>
          <a:p>
            <a:pPr>
              <a:buNone/>
            </a:pPr>
            <a:r>
              <a:rPr lang="en-US" sz="3600" b="1" dirty="0" err="1" smtClean="0">
                <a:latin typeface="Albertus Extra Bold" pitchFamily="34" charset="0"/>
              </a:rPr>
              <a:t>Shahed</a:t>
            </a:r>
            <a:r>
              <a:rPr lang="en-US" sz="3600" b="1" dirty="0" smtClean="0">
                <a:latin typeface="Albertus Extra Bold" pitchFamily="34" charset="0"/>
              </a:rPr>
              <a:t> University </a:t>
            </a:r>
          </a:p>
          <a:p>
            <a:pPr>
              <a:buNone/>
            </a:pPr>
            <a:r>
              <a:rPr lang="en-US" sz="3600" b="1" dirty="0" smtClean="0">
                <a:latin typeface="Albertus Extra Bold" pitchFamily="34" charset="0"/>
              </a:rPr>
              <a:t>Tehran</a:t>
            </a:r>
          </a:p>
          <a:p>
            <a:pPr>
              <a:buNone/>
            </a:pPr>
            <a:r>
              <a:rPr lang="en-US" sz="3600" b="1" u="sng" dirty="0" smtClean="0">
                <a:solidFill>
                  <a:schemeClr val="accent3"/>
                </a:solidFill>
                <a:latin typeface="Albertus Extra Bold" pitchFamily="34" charset="0"/>
              </a:rPr>
              <a:t>www.iranobesity .com </a:t>
            </a:r>
          </a:p>
          <a:p>
            <a:pPr>
              <a:buNone/>
            </a:pPr>
            <a:r>
              <a:rPr lang="en-US" sz="3600" b="1" dirty="0" smtClean="0">
                <a:latin typeface="Albertus Extra Bold" pitchFamily="34" charset="0"/>
                <a:cs typeface="Aharoni" pitchFamily="2" charset="-79"/>
              </a:rPr>
              <a:t/>
            </a:r>
            <a:br>
              <a:rPr lang="en-US" sz="3600" b="1" dirty="0" smtClean="0">
                <a:latin typeface="Albertus Extra Bold" pitchFamily="34" charset="0"/>
                <a:cs typeface="Aharoni" pitchFamily="2" charset="-79"/>
              </a:rPr>
            </a:br>
            <a:endParaRPr lang="fa-IR" sz="3600" b="1" dirty="0" smtClean="0"/>
          </a:p>
          <a:p>
            <a:endParaRPr lang="fa-I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Weight loss outcomes are often reported as percentage of excess weight loss (EWL). Several series have reported 56 to 62 percent EWL after roux-en-Y gastric bypass </a:t>
            </a:r>
          </a:p>
          <a:p>
            <a:r>
              <a:rPr lang="en-US" sz="2200" dirty="0" smtClean="0">
                <a:hlinkClick r:id="rId2"/>
              </a:rPr>
              <a:t>Strauss RS, Bradley LJ, </a:t>
            </a:r>
            <a:r>
              <a:rPr lang="en-US" sz="2200" dirty="0" err="1" smtClean="0">
                <a:hlinkClick r:id="rId2"/>
              </a:rPr>
              <a:t>Brolin</a:t>
            </a:r>
            <a:r>
              <a:rPr lang="en-US" sz="2200" dirty="0" smtClean="0">
                <a:hlinkClick r:id="rId2"/>
              </a:rPr>
              <a:t> RE. Gastric bypass surgery in adolescents with morbid obesity. J </a:t>
            </a:r>
            <a:r>
              <a:rPr lang="en-US" sz="2200" dirty="0" err="1" smtClean="0">
                <a:hlinkClick r:id="rId2"/>
              </a:rPr>
              <a:t>Pediatr</a:t>
            </a:r>
            <a:r>
              <a:rPr lang="en-US" sz="2200" dirty="0" smtClean="0">
                <a:hlinkClick r:id="rId2"/>
              </a:rPr>
              <a:t> 2001; 138:499.</a:t>
            </a:r>
            <a:endParaRPr lang="en-US" sz="2200" dirty="0" smtClean="0"/>
          </a:p>
          <a:p>
            <a:r>
              <a:rPr lang="en-US" sz="2200" dirty="0" err="1" smtClean="0">
                <a:hlinkClick r:id="rId2"/>
              </a:rPr>
              <a:t>Sugerman</a:t>
            </a:r>
            <a:r>
              <a:rPr lang="en-US" sz="2200" dirty="0" smtClean="0">
                <a:hlinkClick r:id="rId2"/>
              </a:rPr>
              <a:t> HJ, </a:t>
            </a:r>
            <a:r>
              <a:rPr lang="en-US" sz="2200" dirty="0" err="1" smtClean="0">
                <a:hlinkClick r:id="rId2"/>
              </a:rPr>
              <a:t>Sugerman</a:t>
            </a:r>
            <a:r>
              <a:rPr lang="en-US" sz="2200" dirty="0" smtClean="0">
                <a:hlinkClick r:id="rId2"/>
              </a:rPr>
              <a:t> EL, </a:t>
            </a:r>
            <a:r>
              <a:rPr lang="en-US" sz="2200" dirty="0" err="1" smtClean="0">
                <a:hlinkClick r:id="rId2"/>
              </a:rPr>
              <a:t>DeMaria</a:t>
            </a:r>
            <a:r>
              <a:rPr lang="en-US" sz="2200" dirty="0" smtClean="0">
                <a:hlinkClick r:id="rId2"/>
              </a:rPr>
              <a:t> EJ, et al. Bariatric surgery for severely obese adolescents. J </a:t>
            </a:r>
            <a:r>
              <a:rPr lang="en-US" sz="2200" dirty="0" err="1" smtClean="0">
                <a:hlinkClick r:id="rId2"/>
              </a:rPr>
              <a:t>Gastrointest</a:t>
            </a:r>
            <a:r>
              <a:rPr lang="en-US" sz="2200" dirty="0" smtClean="0">
                <a:hlinkClick r:id="rId2"/>
              </a:rPr>
              <a:t> </a:t>
            </a:r>
            <a:r>
              <a:rPr lang="en-US" sz="2200" dirty="0" err="1" smtClean="0">
                <a:hlinkClick r:id="rId2"/>
              </a:rPr>
              <a:t>Surg</a:t>
            </a:r>
            <a:r>
              <a:rPr lang="en-US" sz="2200" dirty="0" smtClean="0">
                <a:hlinkClick r:id="rId2"/>
              </a:rPr>
              <a:t> 2003; 7:102.</a:t>
            </a:r>
            <a:endParaRPr lang="en-US" sz="2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In two studies of adolescents undergoing AGB, mean weight loss after ranged from 52 to 60 percent EWL at one- and two-years follow-up </a:t>
            </a:r>
          </a:p>
          <a:p>
            <a:r>
              <a:rPr lang="en-US" dirty="0" smtClean="0"/>
              <a:t> One study reported 70 percent EWL (range 37 to 101 percent) in 18 patients followed for three years after AGB </a:t>
            </a:r>
            <a:r>
              <a:rPr lang="en-US" sz="2300" dirty="0" smtClean="0">
                <a:hlinkClick r:id="rId2"/>
              </a:rPr>
              <a:t>Al-</a:t>
            </a:r>
            <a:r>
              <a:rPr lang="en-US" sz="2300" dirty="0" err="1" smtClean="0">
                <a:hlinkClick r:id="rId2"/>
              </a:rPr>
              <a:t>Qahtani</a:t>
            </a:r>
            <a:r>
              <a:rPr lang="en-US" sz="2300" dirty="0" smtClean="0">
                <a:hlinkClick r:id="rId2"/>
              </a:rPr>
              <a:t> AR. Laparoscopic adjustable gastric banding in adolescent: safety and efficacy. J </a:t>
            </a:r>
            <a:r>
              <a:rPr lang="en-US" sz="2300" dirty="0" err="1" smtClean="0">
                <a:hlinkClick r:id="rId2"/>
              </a:rPr>
              <a:t>Pediatr</a:t>
            </a:r>
            <a:r>
              <a:rPr lang="en-US" sz="2300" dirty="0" smtClean="0">
                <a:hlinkClick r:id="rId2"/>
              </a:rPr>
              <a:t> </a:t>
            </a:r>
            <a:r>
              <a:rPr lang="en-US" sz="2300" dirty="0" err="1" smtClean="0">
                <a:hlinkClick r:id="rId2"/>
              </a:rPr>
              <a:t>Surg</a:t>
            </a:r>
            <a:r>
              <a:rPr lang="en-US" sz="2300" dirty="0" smtClean="0">
                <a:hlinkClick r:id="rId2"/>
              </a:rPr>
              <a:t> 2007; 42:894.</a:t>
            </a:r>
            <a:r>
              <a:rPr lang="en-US" sz="2300" dirty="0" smtClean="0"/>
              <a:t>Dillard BE 3rd, </a:t>
            </a:r>
            <a:r>
              <a:rPr lang="en-US" sz="2300" dirty="0" err="1" smtClean="0"/>
              <a:t>Gorodner</a:t>
            </a:r>
            <a:r>
              <a:rPr lang="en-US" sz="2300" dirty="0" smtClean="0"/>
              <a:t> V, Galvani C, et al. Initial experience with the adjustable gastric band in morbidly obese US adolescents and recommendations for further investigation. J </a:t>
            </a:r>
            <a:r>
              <a:rPr lang="en-US" sz="2300" dirty="0" err="1" smtClean="0"/>
              <a:t>Pediatr</a:t>
            </a:r>
            <a:r>
              <a:rPr lang="en-US" sz="2300" dirty="0" smtClean="0"/>
              <a:t> </a:t>
            </a:r>
            <a:r>
              <a:rPr lang="en-US" sz="2300" dirty="0" err="1" smtClean="0"/>
              <a:t>Gastroenterol</a:t>
            </a:r>
            <a:r>
              <a:rPr lang="en-US" sz="2300" dirty="0" smtClean="0"/>
              <a:t> </a:t>
            </a:r>
            <a:r>
              <a:rPr lang="en-US" sz="2300" dirty="0" err="1" smtClean="0"/>
              <a:t>Nutr</a:t>
            </a:r>
            <a:r>
              <a:rPr lang="en-US" sz="2300" dirty="0" smtClean="0"/>
              <a:t> 2007; 45:240.</a:t>
            </a:r>
            <a:endParaRPr lang="en-US" sz="23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 prospective series reported somewhat less weight loss (34 percent EWL at 12 months and 41 percent EWL at 18 months. This study was limited by a 20 percent dropout rate (5 of 25 patients were unavailable for data collection).</a:t>
            </a:r>
            <a:r>
              <a:rPr lang="en-US" dirty="0" smtClean="0">
                <a:hlinkClick r:id="rId2"/>
              </a:rPr>
              <a:t> </a:t>
            </a:r>
            <a:r>
              <a:rPr lang="en-US" sz="2200" dirty="0" err="1" smtClean="0">
                <a:hlinkClick r:id="rId2"/>
              </a:rPr>
              <a:t>Holterman</a:t>
            </a:r>
            <a:r>
              <a:rPr lang="en-US" sz="2200" dirty="0" smtClean="0">
                <a:hlinkClick r:id="rId2"/>
              </a:rPr>
              <a:t> AX, Browne A, </a:t>
            </a:r>
            <a:r>
              <a:rPr lang="en-US" sz="2200" dirty="0" err="1" smtClean="0">
                <a:hlinkClick r:id="rId2"/>
              </a:rPr>
              <a:t>Tussing</a:t>
            </a:r>
            <a:r>
              <a:rPr lang="en-US" sz="2200" dirty="0" smtClean="0">
                <a:hlinkClick r:id="rId2"/>
              </a:rPr>
              <a:t> L, et al. A prospective trial for laparoscopic adjustable gastric banding in morbidly obese adolescents: an interim report of weight loss, metabolic and quality of life outcomes. J </a:t>
            </a:r>
            <a:r>
              <a:rPr lang="en-US" sz="2200" dirty="0" err="1" smtClean="0">
                <a:hlinkClick r:id="rId2"/>
              </a:rPr>
              <a:t>Pediatr</a:t>
            </a:r>
            <a:r>
              <a:rPr lang="en-US" sz="2200" dirty="0" smtClean="0">
                <a:hlinkClick r:id="rId2"/>
              </a:rPr>
              <a:t> </a:t>
            </a:r>
            <a:r>
              <a:rPr lang="en-US" sz="2200" dirty="0" err="1" smtClean="0">
                <a:hlinkClick r:id="rId2"/>
              </a:rPr>
              <a:t>Surg</a:t>
            </a:r>
            <a:r>
              <a:rPr lang="en-US" sz="2200" dirty="0" smtClean="0">
                <a:hlinkClick r:id="rId2"/>
              </a:rPr>
              <a:t> 2010; 45:74.</a:t>
            </a:r>
            <a:endParaRPr lang="en-US" sz="22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 randomized trial of 50 adolescents compared AGB to a supervised lifestyle intervention, with two-year follow-up [</a:t>
            </a:r>
            <a:r>
              <a:rPr lang="en-US" dirty="0" smtClean="0">
                <a:hlinkClick r:id="rId2"/>
              </a:rPr>
              <a:t>39</a:t>
            </a:r>
            <a:r>
              <a:rPr lang="en-US" dirty="0" smtClean="0"/>
              <a:t>]. The patients in the AGB group lost an average of 34.6 kg or 79 percent EWL, as compared with 3.0 kg or 13 percent EWL in the lifestyle group</a:t>
            </a:r>
            <a:r>
              <a:rPr lang="en-US" sz="2000" dirty="0" smtClean="0"/>
              <a:t>. </a:t>
            </a:r>
            <a:r>
              <a:rPr lang="en-US" sz="2000" dirty="0" smtClean="0">
                <a:hlinkClick r:id="rId2"/>
              </a:rPr>
              <a:t>O'Brien PE, Sawyer SM, Laurie C, et al. Laparoscopic adjustable gastric banding in severely obese adolescents: a randomized trial. JAMA 2010; 303:519</a:t>
            </a:r>
            <a:r>
              <a:rPr lang="en-US" dirty="0" smtClean="0">
                <a:hlinkClick r:id="rId2"/>
              </a:rPr>
              <a: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At study entry, 36% of band patients and 40% of </a:t>
            </a:r>
            <a:r>
              <a:rPr lang="en-US" dirty="0" err="1" smtClean="0"/>
              <a:t>lifestylepatients</a:t>
            </a:r>
            <a:r>
              <a:rPr lang="en-US" dirty="0" smtClean="0"/>
              <a:t> had metabolic syndrome, and at 24 months no band patients had </a:t>
            </a:r>
            <a:r>
              <a:rPr lang="en-US" dirty="0" err="1" smtClean="0"/>
              <a:t>metabolicsyndrome</a:t>
            </a:r>
            <a:r>
              <a:rPr lang="en-US" dirty="0" smtClean="0"/>
              <a:t> compared with 44% of the lifestyle modification patients.</a:t>
            </a:r>
          </a:p>
          <a:p>
            <a:endParaRPr lang="en-US" dirty="0" smtClean="0"/>
          </a:p>
          <a:p>
            <a:r>
              <a:rPr lang="en-US" dirty="0" smtClean="0"/>
              <a:t> Notably, the </a:t>
            </a:r>
            <a:r>
              <a:rPr lang="en-US" dirty="0" err="1" smtClean="0"/>
              <a:t>bandgroup</a:t>
            </a:r>
            <a:r>
              <a:rPr lang="en-US" dirty="0" smtClean="0"/>
              <a:t> had a 33% </a:t>
            </a:r>
            <a:r>
              <a:rPr lang="en-US" dirty="0" err="1" smtClean="0"/>
              <a:t>reoperative</a:t>
            </a:r>
            <a:r>
              <a:rPr lang="en-US" dirty="0" smtClean="0"/>
              <a:t> rate at 2 years because of band slippage, pouch </a:t>
            </a:r>
            <a:r>
              <a:rPr lang="en-US" dirty="0" err="1" smtClean="0"/>
              <a:t>dilation,and</a:t>
            </a:r>
            <a:r>
              <a:rPr lang="en-US" dirty="0" smtClean="0"/>
              <a:t> injury to port site tubing</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obesity-related diseases usually improve or resolve after surgically induced weight loss in adolescents. The most dramatic improvements have been seen in insulin resistance, triglyceride levels, diabetes, obstructive sleep apnea, as well as depression and quality of life [</a:t>
            </a:r>
            <a:r>
              <a:rPr lang="en-US" dirty="0" smtClean="0">
                <a:hlinkClick r:id="rId2"/>
              </a:rPr>
              <a:t>4,21,37,41,42</a:t>
            </a:r>
            <a:r>
              <a:rPr lang="en-US" dirty="0" smtClean="0"/>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Two studies with 4 to 10 years of follow-up suggest that 10 to 15 percent of patients regain significant weight after gastric bypass procedures </a:t>
            </a:r>
            <a:r>
              <a:rPr lang="en-US" sz="2000" dirty="0" smtClean="0">
                <a:hlinkClick r:id="rId2"/>
              </a:rPr>
              <a:t>Strauss RS, Bradley LJ, </a:t>
            </a:r>
            <a:r>
              <a:rPr lang="en-US" sz="2000" dirty="0" err="1" smtClean="0">
                <a:hlinkClick r:id="rId2"/>
              </a:rPr>
              <a:t>Brolin</a:t>
            </a:r>
            <a:r>
              <a:rPr lang="en-US" sz="2000" dirty="0" smtClean="0">
                <a:hlinkClick r:id="rId2"/>
              </a:rPr>
              <a:t> RE. Gastric bypass surgery in adolescents with morbid obesity. J </a:t>
            </a:r>
            <a:r>
              <a:rPr lang="en-US" sz="2000" dirty="0" err="1" smtClean="0">
                <a:hlinkClick r:id="rId2"/>
              </a:rPr>
              <a:t>Pediatr</a:t>
            </a:r>
            <a:r>
              <a:rPr lang="en-US" sz="2000" dirty="0" smtClean="0">
                <a:hlinkClick r:id="rId2"/>
              </a:rPr>
              <a:t> 2001; 138:499.</a:t>
            </a:r>
            <a:endParaRPr lang="en-US" sz="2000" dirty="0" smtClean="0"/>
          </a:p>
          <a:p>
            <a:r>
              <a:rPr lang="en-US" sz="2000" dirty="0" smtClean="0">
                <a:hlinkClick r:id="rId2"/>
              </a:rPr>
              <a:t>Rand CS, Macgregor AM. Adolescents having obesity surgery: a 6-year follow-up. South Med J 1994; 87:1208</a:t>
            </a:r>
            <a:r>
              <a:rPr lang="en-US" dirty="0" smtClean="0">
                <a:hlinkClick r:id="rId2"/>
              </a:rPr>
              <a: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 In one retrospective series of 24 adolescents, maximal EWL (52 percent) occurred at one year after adjustable gastric banding with a regression to 42 percent EWL at two and three years [</a:t>
            </a:r>
            <a:r>
              <a:rPr lang="en-US" dirty="0" smtClean="0">
                <a:hlinkClick r:id="rId2"/>
              </a:rPr>
              <a:t>35</a:t>
            </a:r>
            <a:r>
              <a:rPr lang="en-US" sz="2000" dirty="0" smtClean="0"/>
              <a:t>].</a:t>
            </a:r>
            <a:r>
              <a:rPr lang="en-US" sz="2000" dirty="0" smtClean="0">
                <a:hlinkClick r:id="rId2"/>
              </a:rPr>
              <a:t> Dillard BE 3rd, </a:t>
            </a:r>
            <a:r>
              <a:rPr lang="en-US" sz="2000" dirty="0" err="1" smtClean="0">
                <a:hlinkClick r:id="rId2"/>
              </a:rPr>
              <a:t>Gorodner</a:t>
            </a:r>
            <a:r>
              <a:rPr lang="en-US" sz="2000" dirty="0" smtClean="0">
                <a:hlinkClick r:id="rId2"/>
              </a:rPr>
              <a:t> V, Galvani C, et al. Initial experience with the adjustable gastric band in morbidly obese US adolescents and recommendations for further investigation. J </a:t>
            </a:r>
            <a:r>
              <a:rPr lang="en-US" sz="2000" dirty="0" err="1" smtClean="0">
                <a:hlinkClick r:id="rId2"/>
              </a:rPr>
              <a:t>Pediatr</a:t>
            </a:r>
            <a:r>
              <a:rPr lang="en-US" sz="2000" dirty="0" smtClean="0">
                <a:hlinkClick r:id="rId2"/>
              </a:rPr>
              <a:t> </a:t>
            </a:r>
            <a:r>
              <a:rPr lang="en-US" sz="2000" dirty="0" err="1" smtClean="0">
                <a:hlinkClick r:id="rId2"/>
              </a:rPr>
              <a:t>Gastroenterol</a:t>
            </a:r>
            <a:r>
              <a:rPr lang="en-US" sz="2000" dirty="0" smtClean="0">
                <a:hlinkClick r:id="rId2"/>
              </a:rPr>
              <a:t> </a:t>
            </a:r>
            <a:r>
              <a:rPr lang="en-US" sz="2000" dirty="0" err="1" smtClean="0">
                <a:hlinkClick r:id="rId2"/>
              </a:rPr>
              <a:t>Nutr</a:t>
            </a:r>
            <a:r>
              <a:rPr lang="en-US" sz="2000" dirty="0" smtClean="0">
                <a:hlinkClick r:id="rId2"/>
              </a:rPr>
              <a:t> 2007; 45:240.</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Till and </a:t>
            </a:r>
            <a:r>
              <a:rPr lang="en-US" dirty="0" err="1" smtClean="0"/>
              <a:t>colleaguespublished</a:t>
            </a:r>
            <a:r>
              <a:rPr lang="en-US" dirty="0" smtClean="0"/>
              <a:t> a series of four children aged 8 to 17 years with obesity and serious </a:t>
            </a:r>
            <a:r>
              <a:rPr lang="en-US" dirty="0" err="1" smtClean="0"/>
              <a:t>medicalcomorbidities</a:t>
            </a:r>
            <a:r>
              <a:rPr lang="en-US" dirty="0" smtClean="0"/>
              <a:t> who underwent sleeve </a:t>
            </a:r>
            <a:r>
              <a:rPr lang="en-US" dirty="0" err="1" smtClean="0"/>
              <a:t>gastrectomy</a:t>
            </a:r>
            <a:r>
              <a:rPr lang="en-US" dirty="0" smtClean="0"/>
              <a:t>. </a:t>
            </a:r>
          </a:p>
          <a:p>
            <a:r>
              <a:rPr lang="en-US" dirty="0" smtClean="0"/>
              <a:t>No postoperative complications</a:t>
            </a:r>
          </a:p>
          <a:p>
            <a:r>
              <a:rPr lang="en-US" dirty="0" smtClean="0"/>
              <a:t>occurred,</a:t>
            </a:r>
          </a:p>
          <a:p>
            <a:r>
              <a:rPr lang="en-US" dirty="0" smtClean="0"/>
              <a:t> and at mean follow-up of 12 months, mean BMI had decreased from 48.4</a:t>
            </a:r>
          </a:p>
          <a:p>
            <a:r>
              <a:rPr lang="en-US" dirty="0" smtClean="0"/>
              <a:t>to 37.2 kg/m2.</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Recommended evaluation of an adolescent considering bariatric surgery</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a:p>
            <a:pPr>
              <a:buNone/>
            </a:pPr>
            <a:endParaRPr lang="en-US" dirty="0" smtClean="0"/>
          </a:p>
          <a:p>
            <a:r>
              <a:rPr lang="en-US" sz="4200" dirty="0" smtClean="0"/>
              <a:t>Anthropometrics</a:t>
            </a:r>
          </a:p>
          <a:p>
            <a:r>
              <a:rPr lang="en-US" dirty="0" smtClean="0"/>
              <a:t> Systolic and diastolic blood pressure</a:t>
            </a:r>
          </a:p>
          <a:p>
            <a:r>
              <a:rPr lang="en-US" dirty="0" smtClean="0"/>
              <a:t> Waist circumference</a:t>
            </a:r>
          </a:p>
          <a:p>
            <a:r>
              <a:rPr lang="en-US" dirty="0" smtClean="0"/>
              <a:t> Weight Height</a:t>
            </a:r>
          </a:p>
          <a:p>
            <a:r>
              <a:rPr lang="en-US" dirty="0" smtClean="0"/>
              <a:t> Tanner Stage ≥4</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Autofit/>
          </a:bodyPr>
          <a:lstStyle/>
          <a:p>
            <a:pPr algn="ctr" eaLnBrk="1" hangingPunct="1"/>
            <a:r>
              <a:rPr lang="fa-IR" sz="6000" b="1" dirty="0" smtClean="0">
                <a:solidFill>
                  <a:schemeClr val="accent2"/>
                </a:solidFill>
                <a:cs typeface="B Titr" pitchFamily="2" charset="-78"/>
              </a:rPr>
              <a:t>زيان چاقي زياد</a:t>
            </a:r>
            <a:endParaRPr lang="en-US" sz="11500" b="1" dirty="0" smtClean="0">
              <a:solidFill>
                <a:schemeClr val="accent2"/>
              </a:solidFill>
              <a:cs typeface="B Titr" pitchFamily="2" charset="-78"/>
            </a:endParaRPr>
          </a:p>
        </p:txBody>
      </p:sp>
      <p:sp>
        <p:nvSpPr>
          <p:cNvPr id="61443" name="Rectangle 3"/>
          <p:cNvSpPr>
            <a:spLocks noGrp="1" noChangeArrowheads="1"/>
          </p:cNvSpPr>
          <p:nvPr>
            <p:ph type="subTitle" idx="4294967295"/>
          </p:nvPr>
        </p:nvSpPr>
        <p:spPr>
          <a:xfrm>
            <a:off x="357158" y="1357298"/>
            <a:ext cx="8215370" cy="4537075"/>
          </a:xfrm>
        </p:spPr>
        <p:txBody>
          <a:bodyPr>
            <a:normAutofit fontScale="92500" lnSpcReduction="10000"/>
          </a:bodyPr>
          <a:lstStyle/>
          <a:p>
            <a:pPr algn="just" rtl="1">
              <a:lnSpc>
                <a:spcPct val="130000"/>
              </a:lnSpc>
            </a:pPr>
            <a:r>
              <a:rPr lang="fa-IR" sz="2800" b="1" dirty="0" smtClean="0">
                <a:solidFill>
                  <a:schemeClr val="tx1"/>
                </a:solidFill>
                <a:cs typeface="B Titr" pitchFamily="2" charset="-78"/>
              </a:rPr>
              <a:t>روي هم رفته چاق بيش از حد كه به سن رشد رسيده باشد براي مرگ نابهنگام آماده تر از غير خودشانند.</a:t>
            </a:r>
            <a:r>
              <a:rPr lang="fa-IR" sz="4400" b="1" dirty="0" smtClean="0">
                <a:cs typeface="B Titr" pitchFamily="2" charset="-78"/>
              </a:rPr>
              <a:t>ب</a:t>
            </a:r>
            <a:r>
              <a:rPr lang="fa-IR" sz="4400" b="1" dirty="0" smtClean="0">
                <a:solidFill>
                  <a:schemeClr val="tx1"/>
                </a:solidFill>
                <a:cs typeface="B Titr" pitchFamily="2" charset="-78"/>
              </a:rPr>
              <a:t>ويژه اگر هم از اوايل زندگي چاق پرورده شده باشند و به جواني و سن رشد </a:t>
            </a:r>
            <a:r>
              <a:rPr lang="fa-IR" sz="2800" b="1" dirty="0" smtClean="0">
                <a:solidFill>
                  <a:schemeClr val="tx1"/>
                </a:solidFill>
                <a:cs typeface="B Titr" pitchFamily="2" charset="-78"/>
              </a:rPr>
              <a:t>برسند مرگ در انتظارشان است ... رگهايشان نازك و باريك و زير فشار واقع شده اند. بسا آسان سكته، فلج، خفقان، فساد معده و روده، سوء تنفس، غش كردن و تبهاي بغرنج و شديد مهمان اين بدن چاق مي شوند.</a:t>
            </a:r>
            <a:endParaRPr lang="en-US" sz="2800" b="1" dirty="0" smtClean="0">
              <a:solidFill>
                <a:schemeClr val="tx1"/>
              </a:solidFill>
              <a:cs typeface="B Titr" pitchFamily="2" charset="-78"/>
            </a:endParaRPr>
          </a:p>
        </p:txBody>
      </p:sp>
      <p:sp>
        <p:nvSpPr>
          <p:cNvPr id="61444" name="Text Box 4"/>
          <p:cNvSpPr txBox="1">
            <a:spLocks noChangeArrowheads="1"/>
          </p:cNvSpPr>
          <p:nvPr/>
        </p:nvSpPr>
        <p:spPr bwMode="auto">
          <a:xfrm>
            <a:off x="179388" y="6238875"/>
            <a:ext cx="8639175" cy="274638"/>
          </a:xfrm>
          <a:prstGeom prst="rect">
            <a:avLst/>
          </a:prstGeom>
          <a:noFill/>
          <a:ln w="9525">
            <a:noFill/>
            <a:miter lim="800000"/>
            <a:headEnd/>
            <a:tailEnd/>
          </a:ln>
        </p:spPr>
        <p:txBody>
          <a:bodyPr wrap="none">
            <a:spAutoFit/>
          </a:bodyPr>
          <a:lstStyle/>
          <a:p>
            <a:pPr algn="r" rtl="1"/>
            <a:r>
              <a:rPr lang="fa-IR" sz="1200" b="1" dirty="0">
                <a:solidFill>
                  <a:srgbClr val="66FFFF"/>
                </a:solidFill>
                <a:latin typeface="Calibri" pitchFamily="34" charset="0"/>
                <a:cs typeface="B Titr" pitchFamily="2" charset="-78"/>
              </a:rPr>
              <a:t>شيخ الرئيس ابوعلي سينا، قانون در طب، كتاب اول، ترجمه عبدالرحمن شرفكندي </a:t>
            </a:r>
            <a:r>
              <a:rPr lang="en-US" sz="1200" b="1" dirty="0">
                <a:solidFill>
                  <a:srgbClr val="66FFFF"/>
                </a:solidFill>
                <a:latin typeface="Calibri" pitchFamily="34" charset="0"/>
              </a:rPr>
              <a:t>Medicine                     </a:t>
            </a:r>
            <a:r>
              <a:rPr lang="fa-IR" sz="1200" b="1" dirty="0">
                <a:solidFill>
                  <a:srgbClr val="66FFFF"/>
                </a:solidFill>
                <a:latin typeface="Calibri" pitchFamily="34" charset="0"/>
                <a:cs typeface="B Titr" pitchFamily="2" charset="-78"/>
              </a:rPr>
              <a:t> </a:t>
            </a:r>
            <a:r>
              <a:rPr lang="en-US" sz="1200" b="1" dirty="0">
                <a:solidFill>
                  <a:srgbClr val="66FFFF"/>
                </a:solidFill>
                <a:latin typeface="Calibri" pitchFamily="34" charset="0"/>
              </a:rPr>
              <a:t>Avicenna (980-1037 AD), The Canon of</a:t>
            </a:r>
          </a:p>
        </p:txBody>
      </p:sp>
    </p:spTree>
  </p:cSld>
  <p:clrMapOvr>
    <a:masterClrMapping/>
  </p:clrMapOvr>
  <p:transition>
    <p:wheel spokes="3"/>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 </a:t>
            </a:r>
            <a:r>
              <a:rPr lang="en-US" sz="4000" dirty="0" smtClean="0"/>
              <a:t>Laboratory testing</a:t>
            </a:r>
          </a:p>
          <a:p>
            <a:r>
              <a:rPr lang="en-US" dirty="0" smtClean="0"/>
              <a:t> Fasting lipid profile</a:t>
            </a:r>
          </a:p>
          <a:p>
            <a:r>
              <a:rPr lang="en-US" dirty="0" smtClean="0"/>
              <a:t> Fasting insulin and glucose </a:t>
            </a:r>
          </a:p>
          <a:p>
            <a:r>
              <a:rPr lang="en-US" dirty="0" smtClean="0"/>
              <a:t>Oral glucose tolerance test</a:t>
            </a:r>
          </a:p>
          <a:p>
            <a:r>
              <a:rPr lang="en-US" dirty="0" smtClean="0"/>
              <a:t> Hemoglobin A1C</a:t>
            </a:r>
          </a:p>
          <a:p>
            <a:r>
              <a:rPr lang="en-US" dirty="0" smtClean="0"/>
              <a:t> Liver profile</a:t>
            </a:r>
          </a:p>
          <a:p>
            <a:r>
              <a:rPr lang="en-US" dirty="0" smtClean="0"/>
              <a:t> TSH</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4300" dirty="0" smtClean="0"/>
              <a:t>Diagnostic evaluations</a:t>
            </a:r>
          </a:p>
          <a:p>
            <a:r>
              <a:rPr lang="en-US" dirty="0" smtClean="0"/>
              <a:t> </a:t>
            </a:r>
            <a:r>
              <a:rPr lang="en-US" dirty="0" err="1" smtClean="0"/>
              <a:t>Polysomnography</a:t>
            </a:r>
            <a:endParaRPr lang="en-US" dirty="0" smtClean="0"/>
          </a:p>
          <a:p>
            <a:r>
              <a:rPr lang="en-US" dirty="0" smtClean="0"/>
              <a:t> Echocardiogram</a:t>
            </a:r>
          </a:p>
          <a:p>
            <a:r>
              <a:rPr lang="en-US" dirty="0" smtClean="0"/>
              <a:t> Electrocardiogram</a:t>
            </a:r>
          </a:p>
          <a:p>
            <a:r>
              <a:rPr lang="en-US" dirty="0" smtClean="0"/>
              <a:t> Urea breath test or endoscopy to exclude helicobacter pylori infection </a:t>
            </a:r>
          </a:p>
          <a:p>
            <a:r>
              <a:rPr lang="en-US" dirty="0" smtClean="0"/>
              <a:t>Bone age if needed to assess skeletal maturity (attainment of ≥95 percent of predicted adult height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smtClean="0"/>
              <a:t> Comprehensive psychological evaluation </a:t>
            </a:r>
          </a:p>
          <a:p>
            <a:pPr>
              <a:buNone/>
            </a:pPr>
            <a:r>
              <a:rPr lang="en-US" sz="4000" dirty="0" smtClean="0"/>
              <a:t>    </a:t>
            </a:r>
            <a:r>
              <a:rPr lang="en-US" dirty="0" smtClean="0"/>
              <a:t>Evaluation by pediatric psychologist or psychiatrist to screen for cognitive and psychiatric disorders, assess emotional maturity, decisional capacity and family support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selection</a:t>
            </a:r>
            <a:endParaRPr lang="en-US" dirty="0"/>
          </a:p>
        </p:txBody>
      </p:sp>
      <p:sp>
        <p:nvSpPr>
          <p:cNvPr id="3" name="Content Placeholder 2"/>
          <p:cNvSpPr>
            <a:spLocks noGrp="1"/>
          </p:cNvSpPr>
          <p:nvPr>
            <p:ph idx="1"/>
          </p:nvPr>
        </p:nvSpPr>
        <p:spPr/>
        <p:txBody>
          <a:bodyPr/>
          <a:lstStyle/>
          <a:p>
            <a:r>
              <a:rPr lang="en-US" dirty="0" smtClean="0"/>
              <a:t>A multidisciplinary approach is recommended</a:t>
            </a:r>
          </a:p>
          <a:p>
            <a:r>
              <a:rPr lang="en-US" dirty="0" smtClean="0"/>
              <a:t>At a minimum, the team evaluating and caring for the candidate should include an experienced bariatric surgeon, pediatric obesity specialist, nurse, dietician, and pediatric psychologist or psychiatrist.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IPEG guidelines for adolescent bariatric surgery</a:t>
            </a:r>
            <a:endParaRPr lang="en-US" dirty="0"/>
          </a:p>
        </p:txBody>
      </p:sp>
      <p:sp>
        <p:nvSpPr>
          <p:cNvPr id="3" name="Content Placeholder 2"/>
          <p:cNvSpPr>
            <a:spLocks noGrp="1"/>
          </p:cNvSpPr>
          <p:nvPr>
            <p:ph idx="1"/>
          </p:nvPr>
        </p:nvSpPr>
        <p:spPr/>
        <p:txBody>
          <a:bodyPr>
            <a:normAutofit fontScale="85000" lnSpcReduction="20000"/>
          </a:bodyPr>
          <a:lstStyle/>
          <a:p>
            <a:pPr>
              <a:buNone/>
            </a:pPr>
            <a:endParaRPr lang="en-US" dirty="0" smtClean="0"/>
          </a:p>
          <a:p>
            <a:r>
              <a:rPr lang="en-US" dirty="0" smtClean="0"/>
              <a:t> Be very severely obese (BMI 35 kg/m2) with serious obesity-related </a:t>
            </a:r>
            <a:r>
              <a:rPr lang="en-US" dirty="0" err="1" smtClean="0"/>
              <a:t>comorbidities</a:t>
            </a:r>
            <a:endParaRPr lang="en-US" dirty="0" smtClean="0"/>
          </a:p>
          <a:p>
            <a:r>
              <a:rPr lang="en-US" dirty="0" smtClean="0"/>
              <a:t>OR</a:t>
            </a:r>
          </a:p>
          <a:p>
            <a:r>
              <a:rPr lang="en-US" dirty="0" smtClean="0"/>
              <a:t> Be morbidly obese (BMI 40 kg/m2) with less-serious obesity-related </a:t>
            </a:r>
            <a:r>
              <a:rPr lang="en-US" dirty="0" err="1" smtClean="0"/>
              <a:t>comorbidities</a:t>
            </a:r>
            <a:endParaRPr lang="en-US" dirty="0" smtClean="0"/>
          </a:p>
          <a:p>
            <a:r>
              <a:rPr lang="en-US" dirty="0" smtClean="0"/>
              <a:t>AND</a:t>
            </a:r>
          </a:p>
          <a:p>
            <a:r>
              <a:rPr lang="en-US" dirty="0" smtClean="0"/>
              <a:t> Have attained or, depending on the severity of </a:t>
            </a:r>
            <a:r>
              <a:rPr lang="en-US" dirty="0" err="1" smtClean="0"/>
              <a:t>comorbidity</a:t>
            </a:r>
            <a:r>
              <a:rPr lang="en-US" dirty="0" smtClean="0"/>
              <a:t>, nearly attained adult stature</a:t>
            </a:r>
          </a:p>
          <a:p>
            <a:r>
              <a:rPr lang="en-US" dirty="0" smtClean="0"/>
              <a:t> Have at least 6 months of failed organized conventional attempts at weight management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 Shown commitment to comprehensive pediatric psychological evaluation both before and</a:t>
            </a:r>
          </a:p>
          <a:p>
            <a:r>
              <a:rPr lang="en-US" dirty="0" smtClean="0"/>
              <a:t>after surgery and agree to avoid pregnancy for at least 1-year postoperatively</a:t>
            </a:r>
          </a:p>
          <a:p>
            <a:r>
              <a:rPr lang="en-US" dirty="0" smtClean="0"/>
              <a:t> Be capable of and willing to adhere to nutritional guidelines postoperatively</a:t>
            </a:r>
          </a:p>
          <a:p>
            <a:r>
              <a:rPr lang="en-US" dirty="0" smtClean="0"/>
              <a:t> Have decisional capacity and provide informed assent for surgical management</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Serious </a:t>
            </a:r>
            <a:r>
              <a:rPr lang="en-US" dirty="0" err="1" smtClean="0"/>
              <a:t>comorbid</a:t>
            </a:r>
            <a:r>
              <a:rPr lang="en-US" dirty="0" smtClean="0"/>
              <a:t> conditions</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 Type 2 DM</a:t>
            </a:r>
          </a:p>
          <a:p>
            <a:r>
              <a:rPr lang="en-US" dirty="0" smtClean="0"/>
              <a:t> OSA (apnea-</a:t>
            </a:r>
            <a:r>
              <a:rPr lang="en-US" dirty="0" err="1" smtClean="0"/>
              <a:t>hypopnea</a:t>
            </a:r>
            <a:r>
              <a:rPr lang="en-US" dirty="0" smtClean="0"/>
              <a:t> index [AHI] &gt;5 events per hour)</a:t>
            </a:r>
          </a:p>
          <a:p>
            <a:r>
              <a:rPr lang="en-US" dirty="0" smtClean="0"/>
              <a:t> </a:t>
            </a:r>
            <a:r>
              <a:rPr lang="en-US" dirty="0" err="1" smtClean="0"/>
              <a:t>Pseudotumor</a:t>
            </a:r>
            <a:r>
              <a:rPr lang="en-US" dirty="0" smtClean="0"/>
              <a:t> </a:t>
            </a:r>
            <a:r>
              <a:rPr lang="en-US" dirty="0" err="1" smtClean="0"/>
              <a:t>cerebri</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Less-serious </a:t>
            </a:r>
            <a:r>
              <a:rPr lang="en-US" dirty="0" err="1" smtClean="0"/>
              <a:t>comorbidities</a:t>
            </a:r>
            <a:r>
              <a:rPr lang="en-US" dirty="0" smtClean="0"/>
              <a:t>:</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Weight-related </a:t>
            </a:r>
            <a:r>
              <a:rPr lang="en-US" dirty="0" err="1" smtClean="0"/>
              <a:t>arthropathy</a:t>
            </a:r>
            <a:endParaRPr lang="en-US" dirty="0" smtClean="0"/>
          </a:p>
          <a:p>
            <a:r>
              <a:rPr lang="en-US" dirty="0" smtClean="0"/>
              <a:t> OSA (AHI&gt;5 events per hour)</a:t>
            </a:r>
          </a:p>
          <a:p>
            <a:r>
              <a:rPr lang="en-US" dirty="0" smtClean="0"/>
              <a:t> Hypertension</a:t>
            </a:r>
          </a:p>
          <a:p>
            <a:r>
              <a:rPr lang="en-US" dirty="0" smtClean="0"/>
              <a:t> </a:t>
            </a:r>
            <a:r>
              <a:rPr lang="en-US" dirty="0" err="1" smtClean="0"/>
              <a:t>Dyslipidemia</a:t>
            </a:r>
            <a:endParaRPr lang="en-US" dirty="0" smtClean="0"/>
          </a:p>
          <a:p>
            <a:r>
              <a:rPr lang="en-US" dirty="0" smtClean="0"/>
              <a:t> Venous stasis disease</a:t>
            </a:r>
          </a:p>
          <a:p>
            <a:r>
              <a:rPr lang="en-US" dirty="0" smtClean="0"/>
              <a:t> </a:t>
            </a:r>
            <a:r>
              <a:rPr lang="en-US" dirty="0" err="1" smtClean="0"/>
              <a:t>Panniculitis</a:t>
            </a:r>
            <a:endParaRPr lang="en-US" dirty="0" smtClean="0"/>
          </a:p>
          <a:p>
            <a:r>
              <a:rPr lang="en-US" dirty="0" smtClean="0"/>
              <a:t> Urinary Incontinence</a:t>
            </a:r>
          </a:p>
          <a:p>
            <a:r>
              <a:rPr lang="en-US" dirty="0" smtClean="0"/>
              <a:t> Significant impairment in activity of daily living</a:t>
            </a:r>
          </a:p>
          <a:p>
            <a:r>
              <a:rPr lang="en-US" dirty="0" smtClean="0"/>
              <a:t> NAFLD (includes </a:t>
            </a:r>
            <a:r>
              <a:rPr lang="en-US" dirty="0" err="1" smtClean="0"/>
              <a:t>steatohepatitis</a:t>
            </a:r>
            <a:r>
              <a:rPr lang="en-US" dirty="0" smtClean="0"/>
              <a:t>)</a:t>
            </a:r>
          </a:p>
          <a:p>
            <a:r>
              <a:rPr lang="en-US" dirty="0" smtClean="0"/>
              <a:t> </a:t>
            </a:r>
            <a:r>
              <a:rPr lang="en-US" dirty="0" err="1" smtClean="0"/>
              <a:t>Gastroesophageal</a:t>
            </a:r>
            <a:r>
              <a:rPr lang="en-US" dirty="0" smtClean="0"/>
              <a:t> reflux</a:t>
            </a:r>
          </a:p>
          <a:p>
            <a:r>
              <a:rPr lang="en-US" dirty="0" smtClean="0"/>
              <a:t> Severe psychosocial distress</a:t>
            </a:r>
          </a:p>
          <a:p>
            <a:r>
              <a:rPr lang="en-US" dirty="0" smtClean="0"/>
              <a:t> Significantly impaired quality of life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a:t>
            </a:r>
            <a:endParaRPr lang="en-US" dirty="0"/>
          </a:p>
        </p:txBody>
      </p:sp>
      <p:sp>
        <p:nvSpPr>
          <p:cNvPr id="3" name="Content Placeholder 2"/>
          <p:cNvSpPr>
            <a:spLocks noGrp="1"/>
          </p:cNvSpPr>
          <p:nvPr>
            <p:ph idx="1"/>
          </p:nvPr>
        </p:nvSpPr>
        <p:spPr/>
        <p:txBody>
          <a:bodyPr>
            <a:normAutofit fontScale="77500" lnSpcReduction="20000"/>
          </a:bodyPr>
          <a:lstStyle/>
          <a:p>
            <a:pPr>
              <a:buNone/>
            </a:pPr>
            <a:endParaRPr lang="en-US" dirty="0" smtClean="0"/>
          </a:p>
          <a:p>
            <a:r>
              <a:rPr lang="en-US" dirty="0" smtClean="0"/>
              <a:t>Medically correctable cause of obesity</a:t>
            </a:r>
          </a:p>
          <a:p>
            <a:r>
              <a:rPr lang="en-US" dirty="0" smtClean="0"/>
              <a:t>An ongoing substance abuse problem (within the preceding year)</a:t>
            </a:r>
          </a:p>
          <a:p>
            <a:r>
              <a:rPr lang="en-US" dirty="0" smtClean="0"/>
              <a:t>A medical, psychiatric, psychosocial, or cognitive condition that prevents adherence to post-operative dietary and medication regimens or impairs decisional capacity</a:t>
            </a:r>
          </a:p>
          <a:p>
            <a:r>
              <a:rPr lang="en-US" dirty="0" smtClean="0"/>
              <a:t>Current or planned pregnancy within 12 to 18 months of the procedure</a:t>
            </a:r>
          </a:p>
          <a:p>
            <a:r>
              <a:rPr lang="en-US" dirty="0" smtClean="0"/>
              <a:t>Inability on the part of the patient or parent to comprehend the risks and benefits of the surgical procedure</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Types of bariatric procedures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pitchFamily="2" charset="2"/>
              <a:buChar char="ü"/>
              <a:defRPr/>
            </a:pPr>
            <a:r>
              <a:rPr lang="en-US" b="1" dirty="0" smtClean="0"/>
              <a:t>Restrictive </a:t>
            </a:r>
          </a:p>
          <a:p>
            <a:pPr marL="274320" indent="-274320" eaLnBrk="1" fontAlgn="auto" hangingPunct="1">
              <a:spcAft>
                <a:spcPts val="0"/>
              </a:spcAft>
              <a:buClr>
                <a:schemeClr val="accent3"/>
              </a:buClr>
              <a:buFont typeface="Wingdings 2"/>
              <a:buChar char=""/>
              <a:defRPr/>
            </a:pPr>
            <a:r>
              <a:rPr lang="en-US" sz="2400" dirty="0" smtClean="0"/>
              <a:t>Vertical banded </a:t>
            </a:r>
            <a:r>
              <a:rPr lang="en-US" sz="2400" dirty="0" err="1" smtClean="0"/>
              <a:t>gastroplasty</a:t>
            </a:r>
            <a:r>
              <a:rPr lang="en-US" sz="2400" dirty="0" smtClean="0"/>
              <a:t>  </a:t>
            </a:r>
          </a:p>
          <a:p>
            <a:pPr marL="274320" indent="-274320" eaLnBrk="1" fontAlgn="auto" hangingPunct="1">
              <a:spcAft>
                <a:spcPts val="0"/>
              </a:spcAft>
              <a:buClr>
                <a:schemeClr val="accent3"/>
              </a:buClr>
              <a:buFont typeface="Wingdings 2"/>
              <a:buChar char=""/>
              <a:defRPr/>
            </a:pPr>
            <a:r>
              <a:rPr lang="en-US" sz="2400" dirty="0" smtClean="0"/>
              <a:t>Laparoscopic adjustable gastric band </a:t>
            </a:r>
          </a:p>
          <a:p>
            <a:pPr marL="274320" indent="-274320" eaLnBrk="1" fontAlgn="auto" hangingPunct="1">
              <a:spcAft>
                <a:spcPts val="0"/>
              </a:spcAft>
              <a:buClr>
                <a:schemeClr val="accent3"/>
              </a:buClr>
              <a:buFont typeface="Wingdings 2"/>
              <a:buChar char=""/>
              <a:defRPr/>
            </a:pPr>
            <a:r>
              <a:rPr lang="en-US" sz="2400" dirty="0" smtClean="0"/>
              <a:t>Sleeve </a:t>
            </a:r>
            <a:r>
              <a:rPr lang="en-US" sz="2400" dirty="0" err="1" smtClean="0"/>
              <a:t>gastrectomy</a:t>
            </a:r>
            <a:r>
              <a:rPr lang="en-US" sz="2400" dirty="0" smtClean="0"/>
              <a:t> </a:t>
            </a:r>
          </a:p>
          <a:p>
            <a:pPr marL="274320" indent="-274320" eaLnBrk="1" fontAlgn="auto" hangingPunct="1">
              <a:spcAft>
                <a:spcPts val="0"/>
              </a:spcAft>
              <a:buClr>
                <a:schemeClr val="accent3"/>
              </a:buClr>
              <a:buFont typeface="Wingdings" pitchFamily="2" charset="2"/>
              <a:buChar char="ü"/>
              <a:defRPr/>
            </a:pPr>
            <a:r>
              <a:rPr lang="en-US" b="1" dirty="0" err="1" smtClean="0"/>
              <a:t>Malabsorptive</a:t>
            </a:r>
            <a:r>
              <a:rPr lang="en-US" b="1" dirty="0" smtClean="0"/>
              <a:t> </a:t>
            </a:r>
            <a:r>
              <a:rPr lang="en-US" sz="2400" dirty="0" smtClean="0"/>
              <a:t> </a:t>
            </a:r>
          </a:p>
          <a:p>
            <a:pPr marL="274320" indent="-274320" eaLnBrk="1" fontAlgn="auto" hangingPunct="1">
              <a:spcAft>
                <a:spcPts val="0"/>
              </a:spcAft>
              <a:buClr>
                <a:schemeClr val="accent3"/>
              </a:buClr>
              <a:buFont typeface="Wingdings 2"/>
              <a:buChar char=""/>
              <a:defRPr/>
            </a:pPr>
            <a:r>
              <a:rPr lang="en-US" sz="2400" dirty="0" err="1" smtClean="0"/>
              <a:t>Jejunoileal</a:t>
            </a:r>
            <a:r>
              <a:rPr lang="en-US" sz="2400" dirty="0" smtClean="0"/>
              <a:t> bypass </a:t>
            </a:r>
          </a:p>
          <a:p>
            <a:pPr marL="274320" indent="-274320" eaLnBrk="1" fontAlgn="auto" hangingPunct="1">
              <a:spcAft>
                <a:spcPts val="0"/>
              </a:spcAft>
              <a:buClr>
                <a:schemeClr val="accent3"/>
              </a:buClr>
              <a:buFont typeface="Wingdings 2"/>
              <a:buChar char=""/>
              <a:defRPr/>
            </a:pPr>
            <a:r>
              <a:rPr lang="en-US" sz="2400" dirty="0" err="1" smtClean="0"/>
              <a:t>Biliopancreatic</a:t>
            </a:r>
            <a:r>
              <a:rPr lang="en-US" sz="2400" dirty="0" smtClean="0"/>
              <a:t> diversion </a:t>
            </a:r>
          </a:p>
          <a:p>
            <a:pPr marL="274320" indent="-274320" eaLnBrk="1" fontAlgn="auto" hangingPunct="1">
              <a:spcAft>
                <a:spcPts val="0"/>
              </a:spcAft>
              <a:buClr>
                <a:schemeClr val="accent3"/>
              </a:buClr>
              <a:buFont typeface="Wingdings 2"/>
              <a:buChar char=""/>
              <a:defRPr/>
            </a:pPr>
            <a:r>
              <a:rPr lang="en-US" sz="2400" dirty="0" err="1" smtClean="0"/>
              <a:t>Biliopancreatic</a:t>
            </a:r>
            <a:r>
              <a:rPr lang="en-US" sz="2400" dirty="0" smtClean="0"/>
              <a:t> diversion with duodenal switch </a:t>
            </a:r>
          </a:p>
          <a:p>
            <a:pPr marL="274320" indent="-274320" eaLnBrk="1" fontAlgn="auto" hangingPunct="1">
              <a:spcAft>
                <a:spcPts val="0"/>
              </a:spcAft>
              <a:buClr>
                <a:schemeClr val="accent3"/>
              </a:buClr>
              <a:buFont typeface="Wingdings" pitchFamily="2" charset="2"/>
              <a:buChar char="ü"/>
              <a:defRPr/>
            </a:pPr>
            <a:r>
              <a:rPr lang="en-US" b="1" dirty="0" smtClean="0"/>
              <a:t>Combination of restrictive and </a:t>
            </a:r>
            <a:r>
              <a:rPr lang="en-US" b="1" dirty="0" err="1" smtClean="0"/>
              <a:t>malabsorptive</a:t>
            </a:r>
            <a:r>
              <a:rPr lang="en-US" b="1" dirty="0" smtClean="0"/>
              <a:t>  </a:t>
            </a:r>
          </a:p>
          <a:p>
            <a:pPr marL="274320" indent="-274320" eaLnBrk="1" fontAlgn="auto" hangingPunct="1">
              <a:spcAft>
                <a:spcPts val="0"/>
              </a:spcAft>
              <a:buClr>
                <a:schemeClr val="accent3"/>
              </a:buClr>
              <a:buFont typeface="Wingdings 2"/>
              <a:buChar char=""/>
              <a:defRPr/>
            </a:pPr>
            <a:r>
              <a:rPr lang="en-US" sz="2400" dirty="0" smtClean="0"/>
              <a:t>Roux-en-Y gastric bypass </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Reduction of </a:t>
            </a:r>
            <a:r>
              <a:rPr lang="en-US" dirty="0" err="1" smtClean="0"/>
              <a:t>comorbidities</a:t>
            </a:r>
            <a:endParaRPr lang="en-US" dirty="0" smtClean="0"/>
          </a:p>
          <a:p>
            <a:r>
              <a:rPr lang="en-US" dirty="0" smtClean="0"/>
              <a:t>Reduction in mortality</a:t>
            </a:r>
          </a:p>
          <a:p>
            <a:r>
              <a:rPr lang="en-US" dirty="0" smtClean="0"/>
              <a:t>Surgery compared to medical treatment</a:t>
            </a:r>
          </a:p>
          <a:p>
            <a:r>
              <a:rPr lang="en-US" dirty="0" smtClean="0"/>
              <a:t>Treatment for type 2 diabetes</a:t>
            </a:r>
            <a:endParaRPr lang="en-US" dirty="0"/>
          </a:p>
        </p:txBody>
      </p:sp>
      <p:sp>
        <p:nvSpPr>
          <p:cNvPr id="3" name="Title 2"/>
          <p:cNvSpPr>
            <a:spLocks noGrp="1"/>
          </p:cNvSpPr>
          <p:nvPr>
            <p:ph type="title"/>
          </p:nvPr>
        </p:nvSpPr>
        <p:spPr/>
        <p:txBody>
          <a:bodyPr>
            <a:normAutofit fontScale="90000"/>
          </a:bodyPr>
          <a:lstStyle/>
          <a:p>
            <a:r>
              <a:rPr lang="en-US" dirty="0" smtClean="0"/>
              <a:t>EFFECTIVENESS OF BARIATRICSURGERY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Roux en Y </a:t>
            </a:r>
            <a:r>
              <a:rPr lang="fr-FR" dirty="0" err="1" smtClean="0"/>
              <a:t>gastric</a:t>
            </a:r>
            <a:r>
              <a:rPr lang="fr-FR" dirty="0" smtClean="0"/>
              <a:t> </a:t>
            </a:r>
            <a:r>
              <a:rPr lang="fr-FR" dirty="0" err="1" smtClean="0"/>
              <a:t>bypass</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2902457" y="1600200"/>
            <a:ext cx="3339085"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 adjustable gastric band</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2562225" y="2124869"/>
            <a:ext cx="4019550" cy="3476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Sleeve </a:t>
            </a:r>
            <a:r>
              <a:rPr lang="en-US" dirty="0" err="1" smtClean="0"/>
              <a:t>gastrectomy</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2305050" y="1815306"/>
            <a:ext cx="4533900" cy="4095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eaLnBrk="1" fontAlgn="auto" hangingPunct="1">
              <a:spcAft>
                <a:spcPts val="0"/>
              </a:spcAft>
              <a:defRPr/>
            </a:pPr>
            <a:endParaRPr lang="en-US">
              <a:solidFill>
                <a:schemeClr val="accent1">
                  <a:satMod val="150000"/>
                </a:schemeClr>
              </a:solidFill>
            </a:endParaRPr>
          </a:p>
        </p:txBody>
      </p:sp>
      <p:sp>
        <p:nvSpPr>
          <p:cNvPr id="51203" name="Content Placeholder 2"/>
          <p:cNvSpPr>
            <a:spLocks noGrp="1"/>
          </p:cNvSpPr>
          <p:nvPr>
            <p:ph sz="quarter" idx="1"/>
          </p:nvPr>
        </p:nvSpPr>
        <p:spPr/>
        <p:txBody>
          <a:bodyPr/>
          <a:lstStyle/>
          <a:p>
            <a:pPr eaLnBrk="1" hangingPunct="1"/>
            <a:endParaRPr lang="en-US" smtClean="0"/>
          </a:p>
        </p:txBody>
      </p:sp>
      <p:pic>
        <p:nvPicPr>
          <p:cNvPr id="51204" name="Picture 2" descr="C:\Users\Public\Pictures\Sample Pictures\Forest Flowers.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1205" name="TextBox 4"/>
          <p:cNvSpPr txBox="1">
            <a:spLocks noChangeArrowheads="1"/>
          </p:cNvSpPr>
          <p:nvPr/>
        </p:nvSpPr>
        <p:spPr bwMode="auto">
          <a:xfrm>
            <a:off x="71438" y="500063"/>
            <a:ext cx="4643437" cy="769937"/>
          </a:xfrm>
          <a:prstGeom prst="rect">
            <a:avLst/>
          </a:prstGeom>
          <a:noFill/>
          <a:ln w="9525">
            <a:noFill/>
            <a:miter lim="800000"/>
            <a:headEnd/>
            <a:tailEnd/>
          </a:ln>
        </p:spPr>
        <p:txBody>
          <a:bodyPr>
            <a:spAutoFit/>
          </a:bodyPr>
          <a:lstStyle/>
          <a:p>
            <a:pPr algn="ctr"/>
            <a:r>
              <a:rPr lang="fa-IR" sz="4400" b="1">
                <a:solidFill>
                  <a:schemeClr val="bg1"/>
                </a:solidFill>
                <a:cs typeface="B Lotus" pitchFamily="2" charset="-78"/>
              </a:rPr>
              <a:t>با سپاس از توجه شما</a:t>
            </a:r>
            <a:endParaRPr lang="en-US" sz="4400" b="1">
              <a:solidFill>
                <a:schemeClr val="bg1"/>
              </a:solidFill>
              <a:cs typeface="B Lotus"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Reduction of </a:t>
            </a:r>
            <a:r>
              <a:rPr lang="en-US" dirty="0" err="1" smtClean="0"/>
              <a:t>comorbidities</a:t>
            </a:r>
            <a:endParaRPr lang="en-US" dirty="0" smtClean="0"/>
          </a:p>
        </p:txBody>
      </p:sp>
      <p:sp>
        <p:nvSpPr>
          <p:cNvPr id="10243" name="Content Placeholder 2"/>
          <p:cNvSpPr>
            <a:spLocks noGrp="1"/>
          </p:cNvSpPr>
          <p:nvPr>
            <p:ph idx="1"/>
          </p:nvPr>
        </p:nvSpPr>
        <p:spPr/>
        <p:txBody>
          <a:bodyPr>
            <a:normAutofit fontScale="92500" lnSpcReduction="20000"/>
          </a:bodyPr>
          <a:lstStyle/>
          <a:p>
            <a:r>
              <a:rPr lang="en-US" smtClean="0"/>
              <a:t>Meta-analysis: surgical treatment of obesity.</a:t>
            </a:r>
          </a:p>
          <a:p>
            <a:pPr>
              <a:buFont typeface="Wingdings 2" pitchFamily="18" charset="2"/>
              <a:buNone/>
            </a:pPr>
            <a:r>
              <a:rPr lang="sv-SE" smtClean="0"/>
              <a:t>    Ann Intern Med 2005 Apr 5;142(7):547-59. </a:t>
            </a:r>
          </a:p>
          <a:p>
            <a:pPr>
              <a:buFont typeface="Wingdings 2" pitchFamily="18" charset="2"/>
              <a:buNone/>
            </a:pPr>
            <a:r>
              <a:rPr lang="sv-SE" smtClean="0"/>
              <a:t>   Maggard MA; et al</a:t>
            </a:r>
          </a:p>
          <a:p>
            <a:pPr>
              <a:buFont typeface="Wingdings 2" pitchFamily="18" charset="2"/>
              <a:buNone/>
            </a:pPr>
            <a:r>
              <a:rPr lang="sv-SE" smtClean="0"/>
              <a:t>   147 studies</a:t>
            </a:r>
          </a:p>
          <a:p>
            <a:r>
              <a:rPr lang="sv-SE" smtClean="0"/>
              <a:t>Bariatric surgery: a systematic review and meta-analysis.  </a:t>
            </a:r>
          </a:p>
          <a:p>
            <a:pPr>
              <a:buFont typeface="Wingdings 2" pitchFamily="18" charset="2"/>
              <a:buNone/>
            </a:pPr>
            <a:r>
              <a:rPr lang="sv-SE" smtClean="0"/>
              <a:t>  AU Buchwald H; Avidor Y; Braunwald E; Jensen MD; Pories W; Fahrbach K; Schoelles K  </a:t>
            </a:r>
          </a:p>
          <a:p>
            <a:pPr>
              <a:buFont typeface="Wingdings 2" pitchFamily="18" charset="2"/>
              <a:buNone/>
            </a:pPr>
            <a:r>
              <a:rPr lang="sv-SE" smtClean="0"/>
              <a:t>   SO JAMA 2004 Oct 13;292(14):1724-37  </a:t>
            </a:r>
          </a:p>
          <a:p>
            <a:pPr>
              <a:buFont typeface="Wingdings 2" pitchFamily="18" charset="2"/>
              <a:buNone/>
            </a:pPr>
            <a:r>
              <a:rPr lang="sv-SE" smtClean="0"/>
              <a:t>    136 fully extracted studies,</a:t>
            </a:r>
          </a:p>
          <a:p>
            <a:endParaRPr lang="sv-SE" smtClean="0"/>
          </a:p>
          <a:p>
            <a:endParaRPr lang="sv-SE" smtClean="0"/>
          </a:p>
          <a:p>
            <a:endParaRPr lang="sv-SE" smtClean="0"/>
          </a:p>
          <a:p>
            <a:endParaRPr lang="sv-SE" smtClean="0"/>
          </a:p>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sp>
        <p:nvSpPr>
          <p:cNvPr id="8195" name="Content Placeholder 2"/>
          <p:cNvSpPr>
            <a:spLocks noGrp="1"/>
          </p:cNvSpPr>
          <p:nvPr>
            <p:ph idx="1"/>
          </p:nvPr>
        </p:nvSpPr>
        <p:spPr/>
        <p:txBody>
          <a:bodyPr>
            <a:normAutofit fontScale="92500" lnSpcReduction="20000"/>
          </a:bodyPr>
          <a:lstStyle/>
          <a:p>
            <a:endParaRPr lang="en-US" dirty="0" smtClean="0"/>
          </a:p>
          <a:p>
            <a:endParaRPr lang="en-US" dirty="0" smtClean="0"/>
          </a:p>
          <a:p>
            <a:r>
              <a:rPr lang="en-US" dirty="0" smtClean="0"/>
              <a:t> • Diabetes completely resolved in 77 percent and resolved or improved in 86 percent.</a:t>
            </a:r>
          </a:p>
          <a:p>
            <a:endParaRPr lang="en-US" dirty="0" smtClean="0"/>
          </a:p>
          <a:p>
            <a:r>
              <a:rPr lang="en-US" dirty="0" smtClean="0"/>
              <a:t> • </a:t>
            </a:r>
            <a:r>
              <a:rPr lang="en-US" dirty="0" err="1" smtClean="0"/>
              <a:t>Hyperlipidemia</a:t>
            </a:r>
            <a:r>
              <a:rPr lang="en-US" dirty="0" smtClean="0"/>
              <a:t> improved in 70 percent or more of patients.</a:t>
            </a:r>
          </a:p>
          <a:p>
            <a:endParaRPr lang="en-US" dirty="0" smtClean="0"/>
          </a:p>
          <a:p>
            <a:r>
              <a:rPr lang="en-US" dirty="0" smtClean="0"/>
              <a:t> • Hypertension resolved in 62 percent and resolved or improved in 79 percent.</a:t>
            </a: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Obstructive sleep apnea resolved in 86 percent and resolved or improved in 84 percent.</a:t>
            </a:r>
          </a:p>
          <a:p>
            <a:pPr>
              <a:buNone/>
            </a:pPr>
            <a:r>
              <a:rPr lang="en-US" dirty="0" smtClean="0"/>
              <a:t> </a:t>
            </a:r>
          </a:p>
          <a:p>
            <a:r>
              <a:rPr lang="en-US" dirty="0" smtClean="0"/>
              <a:t> • </a:t>
            </a:r>
            <a:r>
              <a:rPr lang="en-US" dirty="0" err="1" smtClean="0"/>
              <a:t>Gastroesophageal</a:t>
            </a:r>
            <a:r>
              <a:rPr lang="en-US" dirty="0" smtClean="0"/>
              <a:t> reflux symptoms improve and complete or partial regression of Barrett's esophagus has been demonstrated.</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mtClean="0"/>
              <a:t>Reduction in mortality</a:t>
            </a:r>
            <a:br>
              <a:rPr lang="en-US" smtClean="0"/>
            </a:br>
            <a:endParaRPr lang="en-US" smtClean="0"/>
          </a:p>
        </p:txBody>
      </p:sp>
      <p:sp>
        <p:nvSpPr>
          <p:cNvPr id="13315" name="Content Placeholder 2"/>
          <p:cNvSpPr>
            <a:spLocks noGrp="1"/>
          </p:cNvSpPr>
          <p:nvPr>
            <p:ph idx="1"/>
          </p:nvPr>
        </p:nvSpPr>
        <p:spPr/>
        <p:txBody>
          <a:bodyPr>
            <a:normAutofit fontScale="92500"/>
          </a:bodyPr>
          <a:lstStyle/>
          <a:p>
            <a:r>
              <a:rPr lang="en-US" dirty="0" smtClean="0"/>
              <a:t>Long-term mortality after gastric bypass surgery.  </a:t>
            </a:r>
          </a:p>
          <a:p>
            <a:r>
              <a:rPr lang="en-US" dirty="0" smtClean="0"/>
              <a:t> Adams TD; et al  </a:t>
            </a:r>
          </a:p>
          <a:p>
            <a:r>
              <a:rPr lang="en-US" dirty="0" smtClean="0"/>
              <a:t> N </a:t>
            </a:r>
            <a:r>
              <a:rPr lang="en-US" dirty="0" err="1" smtClean="0"/>
              <a:t>Engl</a:t>
            </a:r>
            <a:r>
              <a:rPr lang="en-US" dirty="0" smtClean="0"/>
              <a:t> J Med. 2007 Aug 23;357(8):753-61.  </a:t>
            </a:r>
          </a:p>
          <a:p>
            <a:pPr>
              <a:buNone/>
            </a:pPr>
            <a:r>
              <a:rPr lang="en-US" dirty="0" smtClean="0"/>
              <a:t>  cohort study </a:t>
            </a:r>
          </a:p>
          <a:p>
            <a:pPr>
              <a:buNone/>
            </a:pPr>
            <a:r>
              <a:rPr lang="en-US" dirty="0" smtClean="0"/>
              <a:t>  from 1984 to 2002</a:t>
            </a:r>
          </a:p>
          <a:p>
            <a:pPr>
              <a:buNone/>
            </a:pPr>
            <a:r>
              <a:rPr lang="en-US" dirty="0" smtClean="0"/>
              <a:t> 9949 patients who had undergone gastric bypass surgery</a:t>
            </a:r>
          </a:p>
          <a:p>
            <a:pPr>
              <a:buNone/>
            </a:pPr>
            <a:r>
              <a:rPr lang="en-US" dirty="0" smtClean="0"/>
              <a:t>   9628 severely obese  in control group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Effects of bariatric surgery on mortality in Swedish obese subjects.  </a:t>
            </a:r>
          </a:p>
          <a:p>
            <a:r>
              <a:rPr lang="en-US" dirty="0" smtClean="0"/>
              <a:t>AU </a:t>
            </a:r>
            <a:r>
              <a:rPr lang="en-US" dirty="0" err="1" smtClean="0"/>
              <a:t>Sjostrom</a:t>
            </a:r>
            <a:r>
              <a:rPr lang="en-US" dirty="0" smtClean="0"/>
              <a:t> L; </a:t>
            </a:r>
            <a:r>
              <a:rPr lang="en-US" dirty="0" err="1" smtClean="0"/>
              <a:t>Narbro</a:t>
            </a:r>
            <a:r>
              <a:rPr lang="en-US" dirty="0" smtClean="0"/>
              <a:t> K; </a:t>
            </a:r>
            <a:r>
              <a:rPr lang="en-US" dirty="0" err="1" smtClean="0"/>
              <a:t>Sjostrom</a:t>
            </a:r>
            <a:r>
              <a:rPr lang="en-US" dirty="0" smtClean="0"/>
              <a:t> CD; </a:t>
            </a:r>
            <a:r>
              <a:rPr lang="en-US" dirty="0" err="1" smtClean="0"/>
              <a:t>Karason</a:t>
            </a:r>
            <a:r>
              <a:rPr lang="en-US" dirty="0" smtClean="0"/>
              <a:t> K; Larsson B; </a:t>
            </a:r>
            <a:r>
              <a:rPr lang="en-US" dirty="0" err="1" smtClean="0"/>
              <a:t>Wedel</a:t>
            </a:r>
            <a:r>
              <a:rPr lang="en-US" dirty="0" smtClean="0"/>
              <a:t> H; </a:t>
            </a:r>
            <a:r>
              <a:rPr lang="en-US" dirty="0" err="1" smtClean="0"/>
              <a:t>Lystig</a:t>
            </a:r>
            <a:r>
              <a:rPr lang="en-US" dirty="0" smtClean="0"/>
              <a:t> T; Sullivan M; Bouchard C; </a:t>
            </a:r>
            <a:r>
              <a:rPr lang="en-US" dirty="0" err="1" smtClean="0"/>
              <a:t>Carlsson</a:t>
            </a:r>
            <a:r>
              <a:rPr lang="en-US" dirty="0" smtClean="0"/>
              <a:t> B; </a:t>
            </a:r>
            <a:r>
              <a:rPr lang="en-US" dirty="0" err="1" smtClean="0"/>
              <a:t>Bengtsson</a:t>
            </a:r>
            <a:r>
              <a:rPr lang="en-US" dirty="0" smtClean="0"/>
              <a:t> C; Dahlgren S; </a:t>
            </a:r>
            <a:r>
              <a:rPr lang="en-US" dirty="0" err="1" smtClean="0"/>
              <a:t>Gummesson</a:t>
            </a:r>
            <a:r>
              <a:rPr lang="en-US" dirty="0" smtClean="0"/>
              <a:t> A; Jacobson P; </a:t>
            </a:r>
            <a:r>
              <a:rPr lang="en-US" dirty="0" err="1" smtClean="0"/>
              <a:t>Karlsson</a:t>
            </a:r>
            <a:r>
              <a:rPr lang="en-US" dirty="0" smtClean="0"/>
              <a:t> J; </a:t>
            </a:r>
            <a:r>
              <a:rPr lang="en-US" dirty="0" err="1" smtClean="0"/>
              <a:t>Lindroos</a:t>
            </a:r>
            <a:r>
              <a:rPr lang="en-US" dirty="0" smtClean="0"/>
              <a:t> AK; </a:t>
            </a:r>
            <a:r>
              <a:rPr lang="en-US" dirty="0" err="1" smtClean="0"/>
              <a:t>Lonroth</a:t>
            </a:r>
            <a:r>
              <a:rPr lang="en-US" dirty="0" smtClean="0"/>
              <a:t> H; </a:t>
            </a:r>
            <a:r>
              <a:rPr lang="en-US" dirty="0" err="1" smtClean="0"/>
              <a:t>Naslund</a:t>
            </a:r>
            <a:r>
              <a:rPr lang="en-US" dirty="0" smtClean="0"/>
              <a:t> I; </a:t>
            </a:r>
            <a:r>
              <a:rPr lang="en-US" dirty="0" err="1" smtClean="0"/>
              <a:t>Olbers</a:t>
            </a:r>
            <a:r>
              <a:rPr lang="en-US" dirty="0" smtClean="0"/>
              <a:t> T; </a:t>
            </a:r>
            <a:r>
              <a:rPr lang="en-US" dirty="0" err="1" smtClean="0"/>
              <a:t>Stenlof</a:t>
            </a:r>
            <a:r>
              <a:rPr lang="en-US" dirty="0" smtClean="0"/>
              <a:t> K; </a:t>
            </a:r>
            <a:r>
              <a:rPr lang="en-US" dirty="0" err="1" smtClean="0"/>
              <a:t>Torgerson</a:t>
            </a:r>
            <a:r>
              <a:rPr lang="en-US" dirty="0" smtClean="0"/>
              <a:t> J; </a:t>
            </a:r>
            <a:r>
              <a:rPr lang="en-US" dirty="0" err="1" smtClean="0"/>
              <a:t>Agren</a:t>
            </a:r>
            <a:r>
              <a:rPr lang="en-US" dirty="0" smtClean="0"/>
              <a:t> G; </a:t>
            </a:r>
            <a:r>
              <a:rPr lang="en-US" dirty="0" err="1" smtClean="0"/>
              <a:t>Carlsson</a:t>
            </a:r>
            <a:r>
              <a:rPr lang="en-US" dirty="0" smtClean="0"/>
              <a:t> LM  </a:t>
            </a:r>
          </a:p>
          <a:p>
            <a:r>
              <a:rPr lang="en-US" dirty="0" smtClean="0"/>
              <a:t>SO N </a:t>
            </a:r>
            <a:r>
              <a:rPr lang="en-US" dirty="0" err="1" smtClean="0"/>
              <a:t>Engl</a:t>
            </a:r>
            <a:r>
              <a:rPr lang="en-US" dirty="0" smtClean="0"/>
              <a:t> J Med. 2007 Aug 23;357(8):741-52.  </a:t>
            </a:r>
          </a:p>
          <a:p>
            <a:r>
              <a:rPr lang="en-US" dirty="0" smtClean="0"/>
              <a:t> </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2060</Words>
  <Application>Microsoft Office PowerPoint</Application>
  <PresentationFormat>On-screen Show (4:3)</PresentationFormat>
  <Paragraphs>194</Paragraphs>
  <Slides>43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Slide</vt:lpstr>
      <vt:lpstr>Slide 1</vt:lpstr>
      <vt:lpstr>Slide 2</vt:lpstr>
      <vt:lpstr>زيان چاقي زياد</vt:lpstr>
      <vt:lpstr>EFFECTIVENESS OF BARIATRICSURGERY</vt:lpstr>
      <vt:lpstr>Reduction of comorbidities</vt:lpstr>
      <vt:lpstr>Slide 6</vt:lpstr>
      <vt:lpstr>Slide 7</vt:lpstr>
      <vt:lpstr>Reduction in mortality </vt:lpstr>
      <vt:lpstr>Slide 9</vt:lpstr>
      <vt:lpstr>Slide 10</vt:lpstr>
      <vt:lpstr>Surgery compared to medical treatment </vt:lpstr>
      <vt:lpstr>Slide 12</vt:lpstr>
      <vt:lpstr>Treatment for type 2 diabetes </vt:lpstr>
      <vt:lpstr>Slide 14</vt:lpstr>
      <vt:lpstr>History of weight loss surgery  In Adolescents</vt:lpstr>
      <vt:lpstr>Slide 16</vt:lpstr>
      <vt:lpstr>Defining severe obesity </vt:lpstr>
      <vt:lpstr>Slide 18</vt:lpstr>
      <vt:lpstr>OUTCOMES</vt:lpstr>
      <vt:lpstr>Slide 20</vt:lpstr>
      <vt:lpstr>Slide 21</vt:lpstr>
      <vt:lpstr>Slide 22</vt:lpstr>
      <vt:lpstr>Slide 23</vt:lpstr>
      <vt:lpstr>Slide 24</vt:lpstr>
      <vt:lpstr>Slide 25</vt:lpstr>
      <vt:lpstr>Slide 26</vt:lpstr>
      <vt:lpstr>Slide 27</vt:lpstr>
      <vt:lpstr>Slide 28</vt:lpstr>
      <vt:lpstr>Recommended evaluation of an adolescent considering bariatric surgery </vt:lpstr>
      <vt:lpstr>Slide 30</vt:lpstr>
      <vt:lpstr>Slide 31</vt:lpstr>
      <vt:lpstr>Slide 32</vt:lpstr>
      <vt:lpstr>Patient selection</vt:lpstr>
      <vt:lpstr>IPEG guidelines for adolescent bariatric surgery</vt:lpstr>
      <vt:lpstr>Slide 35</vt:lpstr>
      <vt:lpstr>Serious comorbid conditions</vt:lpstr>
      <vt:lpstr>Less-serious comorbidities: </vt:lpstr>
      <vt:lpstr>Contraindications</vt:lpstr>
      <vt:lpstr>Types of bariatric procedures  </vt:lpstr>
      <vt:lpstr>Roux en Y gastric bypass</vt:lpstr>
      <vt:lpstr>Lap adjustable gastric band</vt:lpstr>
      <vt:lpstr>Sleeve gastrectomy</vt:lpstr>
      <vt:lpstr>Slide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Khalaj</dc:creator>
  <cp:lastModifiedBy>ri-f000-a</cp:lastModifiedBy>
  <cp:revision>65</cp:revision>
  <dcterms:created xsi:type="dcterms:W3CDTF">2006-08-16T00:00:00Z</dcterms:created>
  <dcterms:modified xsi:type="dcterms:W3CDTF">2013-05-01T06:08:04Z</dcterms:modified>
</cp:coreProperties>
</file>