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0.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1.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2.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3.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14.xml" ContentType="application/vnd.openxmlformats-officedocument.theme+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theme/theme15.xml" ContentType="application/vnd.openxmlformats-officedocument.theme+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theme/theme16.xml" ContentType="application/vnd.openxmlformats-officedocument.theme+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theme/theme17.xml" ContentType="application/vnd.openxmlformats-officedocument.theme+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theme/theme18.xml" ContentType="application/vnd.openxmlformats-officedocument.theme+xml"/>
  <Override PartName="/ppt/theme/theme1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0" r:id="rId1"/>
    <p:sldMasterId id="2147483993" r:id="rId2"/>
    <p:sldMasterId id="2147484005" r:id="rId3"/>
    <p:sldMasterId id="2147484029" r:id="rId4"/>
    <p:sldMasterId id="2147484065" r:id="rId5"/>
    <p:sldMasterId id="2147484077" r:id="rId6"/>
    <p:sldMasterId id="2147484089" r:id="rId7"/>
    <p:sldMasterId id="2147484137" r:id="rId8"/>
    <p:sldMasterId id="2147484161" r:id="rId9"/>
    <p:sldMasterId id="2147484173" r:id="rId10"/>
    <p:sldMasterId id="2147484185" r:id="rId11"/>
    <p:sldMasterId id="2147484221" r:id="rId12"/>
    <p:sldMasterId id="2147484233" r:id="rId13"/>
    <p:sldMasterId id="2147484329" r:id="rId14"/>
    <p:sldMasterId id="2147484353" r:id="rId15"/>
    <p:sldMasterId id="2147484377" r:id="rId16"/>
    <p:sldMasterId id="2147484413" r:id="rId17"/>
    <p:sldMasterId id="2147484437" r:id="rId18"/>
  </p:sldMasterIdLst>
  <p:notesMasterIdLst>
    <p:notesMasterId r:id="rId146"/>
  </p:notesMasterIdLst>
  <p:sldIdLst>
    <p:sldId id="1081" r:id="rId19"/>
    <p:sldId id="935" r:id="rId20"/>
    <p:sldId id="1056" r:id="rId21"/>
    <p:sldId id="1057" r:id="rId22"/>
    <p:sldId id="1058" r:id="rId23"/>
    <p:sldId id="1045" r:id="rId24"/>
    <p:sldId id="1055" r:id="rId25"/>
    <p:sldId id="1053" r:id="rId26"/>
    <p:sldId id="534" r:id="rId27"/>
    <p:sldId id="535" r:id="rId28"/>
    <p:sldId id="536" r:id="rId29"/>
    <p:sldId id="1060" r:id="rId30"/>
    <p:sldId id="1047" r:id="rId31"/>
    <p:sldId id="537" r:id="rId32"/>
    <p:sldId id="948" r:id="rId33"/>
    <p:sldId id="941" r:id="rId34"/>
    <p:sldId id="942" r:id="rId35"/>
    <p:sldId id="943" r:id="rId36"/>
    <p:sldId id="944" r:id="rId37"/>
    <p:sldId id="945" r:id="rId38"/>
    <p:sldId id="946" r:id="rId39"/>
    <p:sldId id="947" r:id="rId40"/>
    <p:sldId id="870" r:id="rId41"/>
    <p:sldId id="1049" r:id="rId42"/>
    <p:sldId id="871" r:id="rId43"/>
    <p:sldId id="874" r:id="rId44"/>
    <p:sldId id="930" r:id="rId45"/>
    <p:sldId id="1021" r:id="rId46"/>
    <p:sldId id="867" r:id="rId47"/>
    <p:sldId id="967" r:id="rId48"/>
    <p:sldId id="1036" r:id="rId49"/>
    <p:sldId id="857" r:id="rId50"/>
    <p:sldId id="563" r:id="rId51"/>
    <p:sldId id="940" r:id="rId52"/>
    <p:sldId id="816" r:id="rId53"/>
    <p:sldId id="564" r:id="rId54"/>
    <p:sldId id="868" r:id="rId55"/>
    <p:sldId id="565" r:id="rId56"/>
    <p:sldId id="566" r:id="rId57"/>
    <p:sldId id="1034" r:id="rId58"/>
    <p:sldId id="981" r:id="rId59"/>
    <p:sldId id="596" r:id="rId60"/>
    <p:sldId id="970" r:id="rId61"/>
    <p:sldId id="602" r:id="rId62"/>
    <p:sldId id="1051" r:id="rId63"/>
    <p:sldId id="909" r:id="rId64"/>
    <p:sldId id="959" r:id="rId65"/>
    <p:sldId id="949" r:id="rId66"/>
    <p:sldId id="982" r:id="rId67"/>
    <p:sldId id="952" r:id="rId68"/>
    <p:sldId id="953" r:id="rId69"/>
    <p:sldId id="954" r:id="rId70"/>
    <p:sldId id="1043" r:id="rId71"/>
    <p:sldId id="649" r:id="rId72"/>
    <p:sldId id="653" r:id="rId73"/>
    <p:sldId id="902" r:id="rId74"/>
    <p:sldId id="654" r:id="rId75"/>
    <p:sldId id="655" r:id="rId76"/>
    <p:sldId id="658" r:id="rId77"/>
    <p:sldId id="661" r:id="rId78"/>
    <p:sldId id="824" r:id="rId79"/>
    <p:sldId id="960" r:id="rId80"/>
    <p:sldId id="961" r:id="rId81"/>
    <p:sldId id="962" r:id="rId82"/>
    <p:sldId id="968" r:id="rId83"/>
    <p:sldId id="678" r:id="rId84"/>
    <p:sldId id="679" r:id="rId85"/>
    <p:sldId id="681" r:id="rId86"/>
    <p:sldId id="691" r:id="rId87"/>
    <p:sldId id="683" r:id="rId88"/>
    <p:sldId id="684" r:id="rId89"/>
    <p:sldId id="686" r:id="rId90"/>
    <p:sldId id="689" r:id="rId91"/>
    <p:sldId id="690" r:id="rId92"/>
    <p:sldId id="875" r:id="rId93"/>
    <p:sldId id="693" r:id="rId94"/>
    <p:sldId id="696" r:id="rId95"/>
    <p:sldId id="698" r:id="rId96"/>
    <p:sldId id="701" r:id="rId97"/>
    <p:sldId id="869" r:id="rId98"/>
    <p:sldId id="709" r:id="rId99"/>
    <p:sldId id="711" r:id="rId100"/>
    <p:sldId id="713" r:id="rId101"/>
    <p:sldId id="715" r:id="rId102"/>
    <p:sldId id="914" r:id="rId103"/>
    <p:sldId id="719" r:id="rId104"/>
    <p:sldId id="1061" r:id="rId105"/>
    <p:sldId id="1062" r:id="rId106"/>
    <p:sldId id="1063" r:id="rId107"/>
    <p:sldId id="1064" r:id="rId108"/>
    <p:sldId id="1065" r:id="rId109"/>
    <p:sldId id="1066" r:id="rId110"/>
    <p:sldId id="1067" r:id="rId111"/>
    <p:sldId id="1068" r:id="rId112"/>
    <p:sldId id="1070" r:id="rId113"/>
    <p:sldId id="1071" r:id="rId114"/>
    <p:sldId id="1079" r:id="rId115"/>
    <p:sldId id="746" r:id="rId116"/>
    <p:sldId id="748" r:id="rId117"/>
    <p:sldId id="1018" r:id="rId118"/>
    <p:sldId id="749" r:id="rId119"/>
    <p:sldId id="758" r:id="rId120"/>
    <p:sldId id="750" r:id="rId121"/>
    <p:sldId id="1015" r:id="rId122"/>
    <p:sldId id="752" r:id="rId123"/>
    <p:sldId id="753" r:id="rId124"/>
    <p:sldId id="754" r:id="rId125"/>
    <p:sldId id="756" r:id="rId126"/>
    <p:sldId id="763" r:id="rId127"/>
    <p:sldId id="1013" r:id="rId128"/>
    <p:sldId id="767" r:id="rId129"/>
    <p:sldId id="768" r:id="rId130"/>
    <p:sldId id="996" r:id="rId131"/>
    <p:sldId id="998" r:id="rId132"/>
    <p:sldId id="1000" r:id="rId133"/>
    <p:sldId id="1024" r:id="rId134"/>
    <p:sldId id="1084" r:id="rId135"/>
    <p:sldId id="980" r:id="rId136"/>
    <p:sldId id="1077" r:id="rId137"/>
    <p:sldId id="1006" r:id="rId138"/>
    <p:sldId id="1083" r:id="rId139"/>
    <p:sldId id="1008" r:id="rId140"/>
    <p:sldId id="1039" r:id="rId141"/>
    <p:sldId id="1074" r:id="rId142"/>
    <p:sldId id="988" r:id="rId143"/>
    <p:sldId id="991" r:id="rId144"/>
    <p:sldId id="1082" r:id="rId145"/>
  </p:sldIdLst>
  <p:sldSz cx="9144000" cy="6858000" type="screen4x3"/>
  <p:notesSz cx="6858000" cy="9144000"/>
  <p:defaultTextStyle>
    <a:defPPr>
      <a:defRPr lang="en-US"/>
    </a:defPPr>
    <a:lvl1pPr marL="0" algn="l" defTabSz="914074" rtl="0" eaLnBrk="1" latinLnBrk="0" hangingPunct="1">
      <a:defRPr sz="1800" kern="1200">
        <a:solidFill>
          <a:schemeClr val="tx1"/>
        </a:solidFill>
        <a:latin typeface="+mn-lt"/>
        <a:ea typeface="+mn-ea"/>
        <a:cs typeface="+mn-cs"/>
      </a:defRPr>
    </a:lvl1pPr>
    <a:lvl2pPr marL="457036" algn="l" defTabSz="914074" rtl="0" eaLnBrk="1" latinLnBrk="0" hangingPunct="1">
      <a:defRPr sz="1800" kern="1200">
        <a:solidFill>
          <a:schemeClr val="tx1"/>
        </a:solidFill>
        <a:latin typeface="+mn-lt"/>
        <a:ea typeface="+mn-ea"/>
        <a:cs typeface="+mn-cs"/>
      </a:defRPr>
    </a:lvl2pPr>
    <a:lvl3pPr marL="914074" algn="l" defTabSz="914074" rtl="0" eaLnBrk="1" latinLnBrk="0" hangingPunct="1">
      <a:defRPr sz="1800" kern="1200">
        <a:solidFill>
          <a:schemeClr val="tx1"/>
        </a:solidFill>
        <a:latin typeface="+mn-lt"/>
        <a:ea typeface="+mn-ea"/>
        <a:cs typeface="+mn-cs"/>
      </a:defRPr>
    </a:lvl3pPr>
    <a:lvl4pPr marL="1371109" algn="l" defTabSz="914074" rtl="0" eaLnBrk="1" latinLnBrk="0" hangingPunct="1">
      <a:defRPr sz="1800" kern="1200">
        <a:solidFill>
          <a:schemeClr val="tx1"/>
        </a:solidFill>
        <a:latin typeface="+mn-lt"/>
        <a:ea typeface="+mn-ea"/>
        <a:cs typeface="+mn-cs"/>
      </a:defRPr>
    </a:lvl4pPr>
    <a:lvl5pPr marL="1828148" algn="l" defTabSz="914074" rtl="0" eaLnBrk="1" latinLnBrk="0" hangingPunct="1">
      <a:defRPr sz="1800" kern="1200">
        <a:solidFill>
          <a:schemeClr val="tx1"/>
        </a:solidFill>
        <a:latin typeface="+mn-lt"/>
        <a:ea typeface="+mn-ea"/>
        <a:cs typeface="+mn-cs"/>
      </a:defRPr>
    </a:lvl5pPr>
    <a:lvl6pPr marL="2285186" algn="l" defTabSz="914074" rtl="0" eaLnBrk="1" latinLnBrk="0" hangingPunct="1">
      <a:defRPr sz="1800" kern="1200">
        <a:solidFill>
          <a:schemeClr val="tx1"/>
        </a:solidFill>
        <a:latin typeface="+mn-lt"/>
        <a:ea typeface="+mn-ea"/>
        <a:cs typeface="+mn-cs"/>
      </a:defRPr>
    </a:lvl6pPr>
    <a:lvl7pPr marL="2742224" algn="l" defTabSz="914074" rtl="0" eaLnBrk="1" latinLnBrk="0" hangingPunct="1">
      <a:defRPr sz="1800" kern="1200">
        <a:solidFill>
          <a:schemeClr val="tx1"/>
        </a:solidFill>
        <a:latin typeface="+mn-lt"/>
        <a:ea typeface="+mn-ea"/>
        <a:cs typeface="+mn-cs"/>
      </a:defRPr>
    </a:lvl7pPr>
    <a:lvl8pPr marL="3199260" algn="l" defTabSz="914074" rtl="0" eaLnBrk="1" latinLnBrk="0" hangingPunct="1">
      <a:defRPr sz="1800" kern="1200">
        <a:solidFill>
          <a:schemeClr val="tx1"/>
        </a:solidFill>
        <a:latin typeface="+mn-lt"/>
        <a:ea typeface="+mn-ea"/>
        <a:cs typeface="+mn-cs"/>
      </a:defRPr>
    </a:lvl8pPr>
    <a:lvl9pPr marL="3656296" algn="l" defTabSz="914074"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0000"/>
    <a:srgbClr val="633417"/>
    <a:srgbClr val="1C1CEE"/>
    <a:srgbClr val="88345A"/>
    <a:srgbClr val="0F0FC3"/>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5" autoAdjust="0"/>
    <p:restoredTop sz="94660"/>
  </p:normalViewPr>
  <p:slideViewPr>
    <p:cSldViewPr>
      <p:cViewPr>
        <p:scale>
          <a:sx n="50" d="100"/>
          <a:sy n="50" d="100"/>
        </p:scale>
        <p:origin x="-1219" y="-7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8.xml"/><Relationship Id="rId117" Type="http://schemas.openxmlformats.org/officeDocument/2006/relationships/slide" Target="slides/slide99.xml"/><Relationship Id="rId21" Type="http://schemas.openxmlformats.org/officeDocument/2006/relationships/slide" Target="slides/slide3.xml"/><Relationship Id="rId42" Type="http://schemas.openxmlformats.org/officeDocument/2006/relationships/slide" Target="slides/slide24.xml"/><Relationship Id="rId47" Type="http://schemas.openxmlformats.org/officeDocument/2006/relationships/slide" Target="slides/slide29.xml"/><Relationship Id="rId63" Type="http://schemas.openxmlformats.org/officeDocument/2006/relationships/slide" Target="slides/slide45.xml"/><Relationship Id="rId68" Type="http://schemas.openxmlformats.org/officeDocument/2006/relationships/slide" Target="slides/slide50.xml"/><Relationship Id="rId84" Type="http://schemas.openxmlformats.org/officeDocument/2006/relationships/slide" Target="slides/slide66.xml"/><Relationship Id="rId89" Type="http://schemas.openxmlformats.org/officeDocument/2006/relationships/slide" Target="slides/slide71.xml"/><Relationship Id="rId112" Type="http://schemas.openxmlformats.org/officeDocument/2006/relationships/slide" Target="slides/slide94.xml"/><Relationship Id="rId133" Type="http://schemas.openxmlformats.org/officeDocument/2006/relationships/slide" Target="slides/slide115.xml"/><Relationship Id="rId138" Type="http://schemas.openxmlformats.org/officeDocument/2006/relationships/slide" Target="slides/slide120.xml"/><Relationship Id="rId16" Type="http://schemas.openxmlformats.org/officeDocument/2006/relationships/slideMaster" Target="slideMasters/slideMaster16.xml"/><Relationship Id="rId107" Type="http://schemas.openxmlformats.org/officeDocument/2006/relationships/slide" Target="slides/slide89.xml"/><Relationship Id="rId11" Type="http://schemas.openxmlformats.org/officeDocument/2006/relationships/slideMaster" Target="slideMasters/slideMaster11.xml"/><Relationship Id="rId32" Type="http://schemas.openxmlformats.org/officeDocument/2006/relationships/slide" Target="slides/slide14.xml"/><Relationship Id="rId37" Type="http://schemas.openxmlformats.org/officeDocument/2006/relationships/slide" Target="slides/slide19.xml"/><Relationship Id="rId53" Type="http://schemas.openxmlformats.org/officeDocument/2006/relationships/slide" Target="slides/slide35.xml"/><Relationship Id="rId58" Type="http://schemas.openxmlformats.org/officeDocument/2006/relationships/slide" Target="slides/slide40.xml"/><Relationship Id="rId74" Type="http://schemas.openxmlformats.org/officeDocument/2006/relationships/slide" Target="slides/slide56.xml"/><Relationship Id="rId79" Type="http://schemas.openxmlformats.org/officeDocument/2006/relationships/slide" Target="slides/slide61.xml"/><Relationship Id="rId102" Type="http://schemas.openxmlformats.org/officeDocument/2006/relationships/slide" Target="slides/slide84.xml"/><Relationship Id="rId123" Type="http://schemas.openxmlformats.org/officeDocument/2006/relationships/slide" Target="slides/slide105.xml"/><Relationship Id="rId128" Type="http://schemas.openxmlformats.org/officeDocument/2006/relationships/slide" Target="slides/slide110.xml"/><Relationship Id="rId144" Type="http://schemas.openxmlformats.org/officeDocument/2006/relationships/slide" Target="slides/slide126.xml"/><Relationship Id="rId149" Type="http://schemas.openxmlformats.org/officeDocument/2006/relationships/theme" Target="theme/theme1.xml"/><Relationship Id="rId5" Type="http://schemas.openxmlformats.org/officeDocument/2006/relationships/slideMaster" Target="slideMasters/slideMaster5.xml"/><Relationship Id="rId90" Type="http://schemas.openxmlformats.org/officeDocument/2006/relationships/slide" Target="slides/slide72.xml"/><Relationship Id="rId95" Type="http://schemas.openxmlformats.org/officeDocument/2006/relationships/slide" Target="slides/slide77.xml"/><Relationship Id="rId22" Type="http://schemas.openxmlformats.org/officeDocument/2006/relationships/slide" Target="slides/slide4.xml"/><Relationship Id="rId27" Type="http://schemas.openxmlformats.org/officeDocument/2006/relationships/slide" Target="slides/slide9.xml"/><Relationship Id="rId43" Type="http://schemas.openxmlformats.org/officeDocument/2006/relationships/slide" Target="slides/slide25.xml"/><Relationship Id="rId48" Type="http://schemas.openxmlformats.org/officeDocument/2006/relationships/slide" Target="slides/slide30.xml"/><Relationship Id="rId64" Type="http://schemas.openxmlformats.org/officeDocument/2006/relationships/slide" Target="slides/slide46.xml"/><Relationship Id="rId69" Type="http://schemas.openxmlformats.org/officeDocument/2006/relationships/slide" Target="slides/slide51.xml"/><Relationship Id="rId113" Type="http://schemas.openxmlformats.org/officeDocument/2006/relationships/slide" Target="slides/slide95.xml"/><Relationship Id="rId118" Type="http://schemas.openxmlformats.org/officeDocument/2006/relationships/slide" Target="slides/slide100.xml"/><Relationship Id="rId134" Type="http://schemas.openxmlformats.org/officeDocument/2006/relationships/slide" Target="slides/slide116.xml"/><Relationship Id="rId139" Type="http://schemas.openxmlformats.org/officeDocument/2006/relationships/slide" Target="slides/slide121.xml"/><Relationship Id="rId80" Type="http://schemas.openxmlformats.org/officeDocument/2006/relationships/slide" Target="slides/slide62.xml"/><Relationship Id="rId85" Type="http://schemas.openxmlformats.org/officeDocument/2006/relationships/slide" Target="slides/slide67.xml"/><Relationship Id="rId150"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slide" Target="slides/slide20.xml"/><Relationship Id="rId46" Type="http://schemas.openxmlformats.org/officeDocument/2006/relationships/slide" Target="slides/slide28.xml"/><Relationship Id="rId59" Type="http://schemas.openxmlformats.org/officeDocument/2006/relationships/slide" Target="slides/slide41.xml"/><Relationship Id="rId67" Type="http://schemas.openxmlformats.org/officeDocument/2006/relationships/slide" Target="slides/slide49.xml"/><Relationship Id="rId103" Type="http://schemas.openxmlformats.org/officeDocument/2006/relationships/slide" Target="slides/slide85.xml"/><Relationship Id="rId108" Type="http://schemas.openxmlformats.org/officeDocument/2006/relationships/slide" Target="slides/slide90.xml"/><Relationship Id="rId116" Type="http://schemas.openxmlformats.org/officeDocument/2006/relationships/slide" Target="slides/slide98.xml"/><Relationship Id="rId124" Type="http://schemas.openxmlformats.org/officeDocument/2006/relationships/slide" Target="slides/slide106.xml"/><Relationship Id="rId129" Type="http://schemas.openxmlformats.org/officeDocument/2006/relationships/slide" Target="slides/slide111.xml"/><Relationship Id="rId137" Type="http://schemas.openxmlformats.org/officeDocument/2006/relationships/slide" Target="slides/slide119.xml"/><Relationship Id="rId20" Type="http://schemas.openxmlformats.org/officeDocument/2006/relationships/slide" Target="slides/slide2.xml"/><Relationship Id="rId41" Type="http://schemas.openxmlformats.org/officeDocument/2006/relationships/slide" Target="slides/slide23.xml"/><Relationship Id="rId54" Type="http://schemas.openxmlformats.org/officeDocument/2006/relationships/slide" Target="slides/slide36.xml"/><Relationship Id="rId62" Type="http://schemas.openxmlformats.org/officeDocument/2006/relationships/slide" Target="slides/slide44.xml"/><Relationship Id="rId70" Type="http://schemas.openxmlformats.org/officeDocument/2006/relationships/slide" Target="slides/slide52.xml"/><Relationship Id="rId75" Type="http://schemas.openxmlformats.org/officeDocument/2006/relationships/slide" Target="slides/slide57.xml"/><Relationship Id="rId83" Type="http://schemas.openxmlformats.org/officeDocument/2006/relationships/slide" Target="slides/slide65.xml"/><Relationship Id="rId88" Type="http://schemas.openxmlformats.org/officeDocument/2006/relationships/slide" Target="slides/slide70.xml"/><Relationship Id="rId91" Type="http://schemas.openxmlformats.org/officeDocument/2006/relationships/slide" Target="slides/slide73.xml"/><Relationship Id="rId96" Type="http://schemas.openxmlformats.org/officeDocument/2006/relationships/slide" Target="slides/slide78.xml"/><Relationship Id="rId111" Type="http://schemas.openxmlformats.org/officeDocument/2006/relationships/slide" Target="slides/slide93.xml"/><Relationship Id="rId132" Type="http://schemas.openxmlformats.org/officeDocument/2006/relationships/slide" Target="slides/slide114.xml"/><Relationship Id="rId140" Type="http://schemas.openxmlformats.org/officeDocument/2006/relationships/slide" Target="slides/slide122.xml"/><Relationship Id="rId145" Type="http://schemas.openxmlformats.org/officeDocument/2006/relationships/slide" Target="slides/slide127.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slide" Target="slides/slide18.xml"/><Relationship Id="rId49" Type="http://schemas.openxmlformats.org/officeDocument/2006/relationships/slide" Target="slides/slide31.xml"/><Relationship Id="rId57" Type="http://schemas.openxmlformats.org/officeDocument/2006/relationships/slide" Target="slides/slide39.xml"/><Relationship Id="rId106" Type="http://schemas.openxmlformats.org/officeDocument/2006/relationships/slide" Target="slides/slide88.xml"/><Relationship Id="rId114" Type="http://schemas.openxmlformats.org/officeDocument/2006/relationships/slide" Target="slides/slide96.xml"/><Relationship Id="rId119" Type="http://schemas.openxmlformats.org/officeDocument/2006/relationships/slide" Target="slides/slide101.xml"/><Relationship Id="rId127" Type="http://schemas.openxmlformats.org/officeDocument/2006/relationships/slide" Target="slides/slide109.xml"/><Relationship Id="rId10" Type="http://schemas.openxmlformats.org/officeDocument/2006/relationships/slideMaster" Target="slideMasters/slideMaster10.xml"/><Relationship Id="rId31" Type="http://schemas.openxmlformats.org/officeDocument/2006/relationships/slide" Target="slides/slide13.xml"/><Relationship Id="rId44" Type="http://schemas.openxmlformats.org/officeDocument/2006/relationships/slide" Target="slides/slide26.xml"/><Relationship Id="rId52" Type="http://schemas.openxmlformats.org/officeDocument/2006/relationships/slide" Target="slides/slide34.xml"/><Relationship Id="rId60" Type="http://schemas.openxmlformats.org/officeDocument/2006/relationships/slide" Target="slides/slide42.xml"/><Relationship Id="rId65" Type="http://schemas.openxmlformats.org/officeDocument/2006/relationships/slide" Target="slides/slide47.xml"/><Relationship Id="rId73" Type="http://schemas.openxmlformats.org/officeDocument/2006/relationships/slide" Target="slides/slide55.xml"/><Relationship Id="rId78" Type="http://schemas.openxmlformats.org/officeDocument/2006/relationships/slide" Target="slides/slide60.xml"/><Relationship Id="rId81" Type="http://schemas.openxmlformats.org/officeDocument/2006/relationships/slide" Target="slides/slide63.xml"/><Relationship Id="rId86" Type="http://schemas.openxmlformats.org/officeDocument/2006/relationships/slide" Target="slides/slide68.xml"/><Relationship Id="rId94" Type="http://schemas.openxmlformats.org/officeDocument/2006/relationships/slide" Target="slides/slide76.xml"/><Relationship Id="rId99" Type="http://schemas.openxmlformats.org/officeDocument/2006/relationships/slide" Target="slides/slide81.xml"/><Relationship Id="rId101" Type="http://schemas.openxmlformats.org/officeDocument/2006/relationships/slide" Target="slides/slide83.xml"/><Relationship Id="rId122" Type="http://schemas.openxmlformats.org/officeDocument/2006/relationships/slide" Target="slides/slide104.xml"/><Relationship Id="rId130" Type="http://schemas.openxmlformats.org/officeDocument/2006/relationships/slide" Target="slides/slide112.xml"/><Relationship Id="rId135" Type="http://schemas.openxmlformats.org/officeDocument/2006/relationships/slide" Target="slides/slide117.xml"/><Relationship Id="rId143" Type="http://schemas.openxmlformats.org/officeDocument/2006/relationships/slide" Target="slides/slide125.xml"/><Relationship Id="rId148"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21.xml"/><Relationship Id="rId109" Type="http://schemas.openxmlformats.org/officeDocument/2006/relationships/slide" Target="slides/slide91.xml"/><Relationship Id="rId34" Type="http://schemas.openxmlformats.org/officeDocument/2006/relationships/slide" Target="slides/slide16.xml"/><Relationship Id="rId50" Type="http://schemas.openxmlformats.org/officeDocument/2006/relationships/slide" Target="slides/slide32.xml"/><Relationship Id="rId55" Type="http://schemas.openxmlformats.org/officeDocument/2006/relationships/slide" Target="slides/slide37.xml"/><Relationship Id="rId76" Type="http://schemas.openxmlformats.org/officeDocument/2006/relationships/slide" Target="slides/slide58.xml"/><Relationship Id="rId97" Type="http://schemas.openxmlformats.org/officeDocument/2006/relationships/slide" Target="slides/slide79.xml"/><Relationship Id="rId104" Type="http://schemas.openxmlformats.org/officeDocument/2006/relationships/slide" Target="slides/slide86.xml"/><Relationship Id="rId120" Type="http://schemas.openxmlformats.org/officeDocument/2006/relationships/slide" Target="slides/slide102.xml"/><Relationship Id="rId125" Type="http://schemas.openxmlformats.org/officeDocument/2006/relationships/slide" Target="slides/slide107.xml"/><Relationship Id="rId141" Type="http://schemas.openxmlformats.org/officeDocument/2006/relationships/slide" Target="slides/slide123.xml"/><Relationship Id="rId146"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slide" Target="slides/slide53.xml"/><Relationship Id="rId92" Type="http://schemas.openxmlformats.org/officeDocument/2006/relationships/slide" Target="slides/slide74.xml"/><Relationship Id="rId2" Type="http://schemas.openxmlformats.org/officeDocument/2006/relationships/slideMaster" Target="slideMasters/slideMaster2.xml"/><Relationship Id="rId29" Type="http://schemas.openxmlformats.org/officeDocument/2006/relationships/slide" Target="slides/slide11.xml"/><Relationship Id="rId24" Type="http://schemas.openxmlformats.org/officeDocument/2006/relationships/slide" Target="slides/slide6.xml"/><Relationship Id="rId40" Type="http://schemas.openxmlformats.org/officeDocument/2006/relationships/slide" Target="slides/slide22.xml"/><Relationship Id="rId45" Type="http://schemas.openxmlformats.org/officeDocument/2006/relationships/slide" Target="slides/slide27.xml"/><Relationship Id="rId66" Type="http://schemas.openxmlformats.org/officeDocument/2006/relationships/slide" Target="slides/slide48.xml"/><Relationship Id="rId87" Type="http://schemas.openxmlformats.org/officeDocument/2006/relationships/slide" Target="slides/slide69.xml"/><Relationship Id="rId110" Type="http://schemas.openxmlformats.org/officeDocument/2006/relationships/slide" Target="slides/slide92.xml"/><Relationship Id="rId115" Type="http://schemas.openxmlformats.org/officeDocument/2006/relationships/slide" Target="slides/slide97.xml"/><Relationship Id="rId131" Type="http://schemas.openxmlformats.org/officeDocument/2006/relationships/slide" Target="slides/slide113.xml"/><Relationship Id="rId136" Type="http://schemas.openxmlformats.org/officeDocument/2006/relationships/slide" Target="slides/slide118.xml"/><Relationship Id="rId61" Type="http://schemas.openxmlformats.org/officeDocument/2006/relationships/slide" Target="slides/slide43.xml"/><Relationship Id="rId82" Type="http://schemas.openxmlformats.org/officeDocument/2006/relationships/slide" Target="slides/slide64.xml"/><Relationship Id="rId19" Type="http://schemas.openxmlformats.org/officeDocument/2006/relationships/slide" Target="slides/slide1.xml"/><Relationship Id="rId14" Type="http://schemas.openxmlformats.org/officeDocument/2006/relationships/slideMaster" Target="slideMasters/slideMaster14.xml"/><Relationship Id="rId30" Type="http://schemas.openxmlformats.org/officeDocument/2006/relationships/slide" Target="slides/slide12.xml"/><Relationship Id="rId35" Type="http://schemas.openxmlformats.org/officeDocument/2006/relationships/slide" Target="slides/slide17.xml"/><Relationship Id="rId56" Type="http://schemas.openxmlformats.org/officeDocument/2006/relationships/slide" Target="slides/slide38.xml"/><Relationship Id="rId77" Type="http://schemas.openxmlformats.org/officeDocument/2006/relationships/slide" Target="slides/slide59.xml"/><Relationship Id="rId100" Type="http://schemas.openxmlformats.org/officeDocument/2006/relationships/slide" Target="slides/slide82.xml"/><Relationship Id="rId105" Type="http://schemas.openxmlformats.org/officeDocument/2006/relationships/slide" Target="slides/slide87.xml"/><Relationship Id="rId126" Type="http://schemas.openxmlformats.org/officeDocument/2006/relationships/slide" Target="slides/slide108.xml"/><Relationship Id="rId147"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33.xml"/><Relationship Id="rId72" Type="http://schemas.openxmlformats.org/officeDocument/2006/relationships/slide" Target="slides/slide54.xml"/><Relationship Id="rId93" Type="http://schemas.openxmlformats.org/officeDocument/2006/relationships/slide" Target="slides/slide75.xml"/><Relationship Id="rId98" Type="http://schemas.openxmlformats.org/officeDocument/2006/relationships/slide" Target="slides/slide80.xml"/><Relationship Id="rId121" Type="http://schemas.openxmlformats.org/officeDocument/2006/relationships/slide" Target="slides/slide103.xml"/><Relationship Id="rId142" Type="http://schemas.openxmlformats.org/officeDocument/2006/relationships/slide" Target="slides/slide12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8A765A-5A8E-42CC-A486-D6779F8E6FCA}" type="datetimeFigureOut">
              <a:rPr lang="en-US" smtClean="0"/>
              <a:pPr/>
              <a:t>11/25/2014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7D5577-4A7C-4D13-B4DD-320D0F854573}" type="slidenum">
              <a:rPr lang="en-US" smtClean="0"/>
              <a:pPr/>
              <a:t>‹#›</a:t>
            </a:fld>
            <a:endParaRPr lang="en-US" dirty="0"/>
          </a:p>
        </p:txBody>
      </p:sp>
    </p:spTree>
    <p:extLst>
      <p:ext uri="{BB962C8B-B14F-4D97-AF65-F5344CB8AC3E}">
        <p14:creationId xmlns:p14="http://schemas.microsoft.com/office/powerpoint/2010/main" val="3484354865"/>
      </p:ext>
    </p:extLst>
  </p:cSld>
  <p:clrMap bg1="lt1" tx1="dk1" bg2="lt2" tx2="dk2" accent1="accent1" accent2="accent2" accent3="accent3" accent4="accent4" accent5="accent5" accent6="accent6" hlink="hlink" folHlink="folHlink"/>
  <p:notesStyle>
    <a:lvl1pPr marL="0" algn="l" defTabSz="914074" rtl="0" eaLnBrk="1" latinLnBrk="0" hangingPunct="1">
      <a:defRPr sz="1200" kern="1200">
        <a:solidFill>
          <a:schemeClr val="tx1"/>
        </a:solidFill>
        <a:latin typeface="+mn-lt"/>
        <a:ea typeface="+mn-ea"/>
        <a:cs typeface="+mn-cs"/>
      </a:defRPr>
    </a:lvl1pPr>
    <a:lvl2pPr marL="457036" algn="l" defTabSz="914074" rtl="0" eaLnBrk="1" latinLnBrk="0" hangingPunct="1">
      <a:defRPr sz="1200" kern="1200">
        <a:solidFill>
          <a:schemeClr val="tx1"/>
        </a:solidFill>
        <a:latin typeface="+mn-lt"/>
        <a:ea typeface="+mn-ea"/>
        <a:cs typeface="+mn-cs"/>
      </a:defRPr>
    </a:lvl2pPr>
    <a:lvl3pPr marL="914074" algn="l" defTabSz="914074" rtl="0" eaLnBrk="1" latinLnBrk="0" hangingPunct="1">
      <a:defRPr sz="1200" kern="1200">
        <a:solidFill>
          <a:schemeClr val="tx1"/>
        </a:solidFill>
        <a:latin typeface="+mn-lt"/>
        <a:ea typeface="+mn-ea"/>
        <a:cs typeface="+mn-cs"/>
      </a:defRPr>
    </a:lvl3pPr>
    <a:lvl4pPr marL="1371109" algn="l" defTabSz="914074" rtl="0" eaLnBrk="1" latinLnBrk="0" hangingPunct="1">
      <a:defRPr sz="1200" kern="1200">
        <a:solidFill>
          <a:schemeClr val="tx1"/>
        </a:solidFill>
        <a:latin typeface="+mn-lt"/>
        <a:ea typeface="+mn-ea"/>
        <a:cs typeface="+mn-cs"/>
      </a:defRPr>
    </a:lvl4pPr>
    <a:lvl5pPr marL="1828148" algn="l" defTabSz="914074" rtl="0" eaLnBrk="1" latinLnBrk="0" hangingPunct="1">
      <a:defRPr sz="1200" kern="1200">
        <a:solidFill>
          <a:schemeClr val="tx1"/>
        </a:solidFill>
        <a:latin typeface="+mn-lt"/>
        <a:ea typeface="+mn-ea"/>
        <a:cs typeface="+mn-cs"/>
      </a:defRPr>
    </a:lvl5pPr>
    <a:lvl6pPr marL="2285186" algn="l" defTabSz="914074" rtl="0" eaLnBrk="1" latinLnBrk="0" hangingPunct="1">
      <a:defRPr sz="1200" kern="1200">
        <a:solidFill>
          <a:schemeClr val="tx1"/>
        </a:solidFill>
        <a:latin typeface="+mn-lt"/>
        <a:ea typeface="+mn-ea"/>
        <a:cs typeface="+mn-cs"/>
      </a:defRPr>
    </a:lvl6pPr>
    <a:lvl7pPr marL="2742224" algn="l" defTabSz="914074" rtl="0" eaLnBrk="1" latinLnBrk="0" hangingPunct="1">
      <a:defRPr sz="1200" kern="1200">
        <a:solidFill>
          <a:schemeClr val="tx1"/>
        </a:solidFill>
        <a:latin typeface="+mn-lt"/>
        <a:ea typeface="+mn-ea"/>
        <a:cs typeface="+mn-cs"/>
      </a:defRPr>
    </a:lvl7pPr>
    <a:lvl8pPr marL="3199260" algn="l" defTabSz="914074" rtl="0" eaLnBrk="1" latinLnBrk="0" hangingPunct="1">
      <a:defRPr sz="1200" kern="1200">
        <a:solidFill>
          <a:schemeClr val="tx1"/>
        </a:solidFill>
        <a:latin typeface="+mn-lt"/>
        <a:ea typeface="+mn-ea"/>
        <a:cs typeface="+mn-cs"/>
      </a:defRPr>
    </a:lvl8pPr>
    <a:lvl9pPr marL="3656296" algn="l" defTabSz="91407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67D5577-4A7C-4D13-B4DD-320D0F854573}" type="slidenum">
              <a:rPr lang="en-US" smtClean="0"/>
              <a:pPr/>
              <a:t>8</a:t>
            </a:fld>
            <a:endParaRPr lang="en-US" dirty="0"/>
          </a:p>
        </p:txBody>
      </p:sp>
    </p:spTree>
    <p:extLst>
      <p:ext uri="{BB962C8B-B14F-4D97-AF65-F5344CB8AC3E}">
        <p14:creationId xmlns:p14="http://schemas.microsoft.com/office/powerpoint/2010/main" val="19925782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fld id="{3200BD7D-13A0-4721-8F30-E2B01AA8A4A9}" type="slidenum">
              <a:rPr lang="ru-RU">
                <a:solidFill>
                  <a:prstClr val="black"/>
                </a:solidFill>
                <a:latin typeface="Calibri" pitchFamily="34" charset="0"/>
              </a:rPr>
              <a:pPr/>
              <a:t>32</a:t>
            </a:fld>
            <a:endParaRPr lang="ru-RU">
              <a:solidFill>
                <a:prstClr val="black"/>
              </a:solidFill>
              <a:latin typeface="Calibri" pitchFamily="34" charset="0"/>
            </a:endParaRPr>
          </a:p>
        </p:txBody>
      </p:sp>
      <p:sp>
        <p:nvSpPr>
          <p:cNvPr id="49155" name="Rectangle 102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6" name="Rectangle 102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ru-R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67D5577-4A7C-4D13-B4DD-320D0F854573}" type="slidenum">
              <a:rPr lang="en-US" smtClean="0"/>
              <a:pPr/>
              <a:t>65</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628BDC-606E-4F68-86F8-A38AE7D06888}" type="slidenum">
              <a:rPr lang="en-US"/>
              <a:pPr/>
              <a:t>85</a:t>
            </a:fld>
            <a:endParaRPr lang="en-US" dirty="0"/>
          </a:p>
        </p:txBody>
      </p:sp>
      <p:sp>
        <p:nvSpPr>
          <p:cNvPr id="458754" name="Rectangle 2"/>
          <p:cNvSpPr>
            <a:spLocks noGrp="1" noRot="1" noChangeAspect="1" noChangeArrowheads="1" noTextEdit="1"/>
          </p:cNvSpPr>
          <p:nvPr>
            <p:ph type="sldImg"/>
          </p:nvPr>
        </p:nvSpPr>
        <p:spPr>
          <a:xfrm>
            <a:off x="1143000" y="685800"/>
            <a:ext cx="4572000" cy="3429000"/>
          </a:xfrm>
          <a:ln/>
        </p:spPr>
      </p:sp>
      <p:sp>
        <p:nvSpPr>
          <p:cNvPr id="458755" name="Rectangle 3"/>
          <p:cNvSpPr>
            <a:spLocks noGrp="1" noChangeArrowheads="1"/>
          </p:cNvSpPr>
          <p:nvPr>
            <p:ph type="body" idx="1"/>
          </p:nvPr>
        </p:nvSpPr>
        <p:spPr>
          <a:xfrm>
            <a:off x="1121644" y="4342464"/>
            <a:ext cx="4823538" cy="4114487"/>
          </a:xfrm>
        </p:spPr>
        <p:txBody>
          <a:bodyPr/>
          <a:lstStyle/>
          <a:p>
            <a:pPr>
              <a:spcBef>
                <a:spcPct val="80000"/>
              </a:spcBef>
            </a:pPr>
            <a:r>
              <a:rPr lang="en-US" dirty="0"/>
              <a:t>This photo shows the inside of a glucagon emergency kit. Glucagon must be injected.</a:t>
            </a:r>
          </a:p>
          <a:p>
            <a:pPr>
              <a:spcBef>
                <a:spcPct val="80000"/>
              </a:spcBef>
            </a:pPr>
            <a:r>
              <a:rPr lang="en-US" dirty="0"/>
              <a:t>Instructions are included in package </a:t>
            </a:r>
          </a:p>
          <a:p>
            <a:pPr>
              <a:spcBef>
                <a:spcPct val="80000"/>
              </a:spcBef>
            </a:pPr>
            <a:r>
              <a:rPr lang="en-US" dirty="0"/>
              <a:t>In addition to participating in this training, instructions inside the kit should be reviewed.</a:t>
            </a:r>
          </a:p>
          <a:p>
            <a:r>
              <a:rPr lang="en-US" dirty="0"/>
              <a:t>Within the glucagon kit are:</a:t>
            </a:r>
          </a:p>
          <a:p>
            <a:pPr>
              <a:buFontTx/>
              <a:buChar char="•"/>
            </a:pPr>
            <a:r>
              <a:rPr lang="en-US" dirty="0"/>
              <a:t>a syringe pre-filled with a saline and </a:t>
            </a:r>
          </a:p>
          <a:p>
            <a:pPr>
              <a:buFontTx/>
              <a:buChar char="•"/>
            </a:pPr>
            <a:r>
              <a:rPr lang="en-US" dirty="0"/>
              <a:t>a vial of powdered glucagon. </a:t>
            </a:r>
          </a:p>
          <a:p>
            <a:r>
              <a:rPr lang="en-US" dirty="0"/>
              <a:t>Combine the glucagon for injection </a:t>
            </a:r>
            <a:r>
              <a:rPr lang="en-US" b="1" dirty="0"/>
              <a:t>immediately before</a:t>
            </a:r>
            <a:r>
              <a:rPr lang="en-US" dirty="0"/>
              <a:t> use by following the instructions that are included with the glucagon kit.</a:t>
            </a:r>
            <a:endParaRPr lang="en-US" sz="1400" dirty="0"/>
          </a:p>
          <a:p>
            <a:endParaRPr lang="en-US" sz="1400" dirty="0"/>
          </a:p>
          <a:p>
            <a:pPr>
              <a:buFontTx/>
              <a:buChar char="•"/>
            </a:pPr>
            <a:endParaRPr lang="en-US" sz="1400" dirty="0"/>
          </a:p>
          <a:p>
            <a:pPr>
              <a:buFontTx/>
              <a:buChar char="•"/>
            </a:pPr>
            <a:endParaRPr lang="en-US" sz="1400" dirty="0"/>
          </a:p>
          <a:p>
            <a:endParaRPr lang="en-US" dirty="0"/>
          </a:p>
          <a:p>
            <a:endParaRPr lang="en-US" dirty="0"/>
          </a:p>
          <a:p>
            <a:pPr>
              <a:spcBef>
                <a:spcPct val="80000"/>
              </a:spcBef>
            </a:pPr>
            <a:endParaRPr lang="en-US" dirty="0"/>
          </a:p>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9"/>
          <p:cNvSpPr>
            <a:spLocks noGrp="1"/>
          </p:cNvSpPr>
          <p:nvPr>
            <p:ph type="dt" sz="half" idx="10"/>
          </p:nvPr>
        </p:nvSpPr>
        <p:spPr/>
        <p:txBody>
          <a:bodyPr/>
          <a:lstStyle>
            <a:lvl1pPr>
              <a:defRPr/>
            </a:lvl1pPr>
          </a:lstStyle>
          <a:p>
            <a:pPr>
              <a:defRPr/>
            </a:pPr>
            <a:fld id="{7EC5B69A-99DE-4654-836E-D651CCC7C6EB}" type="datetime1">
              <a:rPr lang="en-US" smtClean="0">
                <a:solidFill>
                  <a:srgbClr val="DEDEDE">
                    <a:shade val="90000"/>
                  </a:srgbClr>
                </a:solidFill>
              </a:rPr>
              <a:t>11/25/2014</a:t>
            </a:fld>
            <a:endParaRPr lang="en-US" dirty="0">
              <a:solidFill>
                <a:srgbClr val="DEDEDE">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dirty="0">
              <a:solidFill>
                <a:srgbClr val="DEDEDE">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287DDB27-AA86-439A-921A-26D6606390FE}" type="slidenum">
              <a:rPr lang="en-US">
                <a:solidFill>
                  <a:srgbClr val="DEDEDE">
                    <a:shade val="90000"/>
                  </a:srgbClr>
                </a:solidFill>
              </a:rPr>
              <a:pPr>
                <a:defRPr/>
              </a:pPr>
              <a:t>‹#›</a:t>
            </a:fld>
            <a:endParaRPr lang="en-US" dirty="0">
              <a:solidFill>
                <a:srgbClr val="DEDEDE">
                  <a:shade val="90000"/>
                </a:srgbClr>
              </a:solidFill>
            </a:endParaRPr>
          </a:p>
        </p:txBody>
      </p:sp>
    </p:spTree>
    <p:extLst>
      <p:ext uri="{BB962C8B-B14F-4D97-AF65-F5344CB8AC3E}">
        <p14:creationId xmlns:p14="http://schemas.microsoft.com/office/powerpoint/2010/main" val="35247823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F9D1C012-2744-4B0D-AA68-5C81E1219189}" type="datetime1">
              <a:rPr lang="en-US" smtClean="0">
                <a:solidFill>
                  <a:srgbClr val="DEDEDE">
                    <a:shade val="90000"/>
                  </a:srgbClr>
                </a:solidFill>
              </a:rPr>
              <a:t>11/25/2014</a:t>
            </a:fld>
            <a:endParaRPr lang="en-US" dirty="0">
              <a:solidFill>
                <a:srgbClr val="DEDEDE">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dirty="0">
              <a:solidFill>
                <a:srgbClr val="DEDEDE">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E609169A-9ADF-413B-9E4F-5A376EFF1E55}" type="slidenum">
              <a:rPr lang="en-US">
                <a:solidFill>
                  <a:srgbClr val="DEDEDE">
                    <a:shade val="90000"/>
                  </a:srgbClr>
                </a:solidFill>
              </a:rPr>
              <a:pPr>
                <a:defRPr/>
              </a:pPr>
              <a:t>‹#›</a:t>
            </a:fld>
            <a:endParaRPr lang="en-US" dirty="0">
              <a:solidFill>
                <a:srgbClr val="DEDEDE">
                  <a:shade val="90000"/>
                </a:srgbClr>
              </a:solidFill>
            </a:endParaRPr>
          </a:p>
        </p:txBody>
      </p:sp>
    </p:spTree>
    <p:extLst>
      <p:ext uri="{BB962C8B-B14F-4D97-AF65-F5344CB8AC3E}">
        <p14:creationId xmlns:p14="http://schemas.microsoft.com/office/powerpoint/2010/main" val="26485176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03CDCD-7D06-49DF-9648-C4250FA214DE}" type="datetime1">
              <a:rPr lang="en-US" smtClean="0">
                <a:solidFill>
                  <a:prstClr val="white">
                    <a:tint val="75000"/>
                  </a:prstClr>
                </a:solidFill>
              </a:rPr>
              <a:t>11/25/2014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971B47F2-71F1-4545-A17E-AD287F812EC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8396720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99811DB-2847-4A95-8671-0402C720F913}" type="datetime1">
              <a:rPr lang="en-US" smtClean="0">
                <a:solidFill>
                  <a:prstClr val="white">
                    <a:tint val="75000"/>
                  </a:prstClr>
                </a:solidFill>
              </a:rPr>
              <a:t>11/25/2014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971B47F2-71F1-4545-A17E-AD287F812EC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214858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2EB06B-4EC9-459B-A8DF-30E93FF24E13}" type="datetime1">
              <a:rPr lang="en-US" smtClean="0">
                <a:solidFill>
                  <a:prstClr val="white">
                    <a:tint val="75000"/>
                  </a:prstClr>
                </a:solidFill>
              </a:rPr>
              <a:t>11/25/2014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971B47F2-71F1-4545-A17E-AD287F812EC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0765748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5BAAF3-A73A-428B-840B-3231BA60C139}" type="datetime1">
              <a:rPr lang="en-US" smtClean="0">
                <a:solidFill>
                  <a:prstClr val="white">
                    <a:tint val="75000"/>
                  </a:prstClr>
                </a:solidFill>
              </a:rPr>
              <a:t>11/25/2014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971B47F2-71F1-4545-A17E-AD287F812EC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5829848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1F2B068-EB54-4ED9-8407-FEB19E23E2C6}" type="datetime1">
              <a:rPr lang="en-US" smtClean="0">
                <a:solidFill>
                  <a:prstClr val="white">
                    <a:tint val="75000"/>
                  </a:prstClr>
                </a:solidFill>
              </a:rPr>
              <a:t>11/25/2014</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971B47F2-71F1-4545-A17E-AD287F812EC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0213929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B722D0-7758-4A0F-ADEC-AD33A9F4F81B}" type="datetime1">
              <a:rPr lang="en-US" smtClean="0">
                <a:solidFill>
                  <a:prstClr val="white">
                    <a:tint val="75000"/>
                  </a:prstClr>
                </a:solidFill>
              </a:rPr>
              <a:t>11/25/2014</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971B47F2-71F1-4545-A17E-AD287F812EC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8511500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557AE73-19C6-45C3-9965-6CC306569F33}" type="datetime1">
              <a:rPr lang="en-US" smtClean="0">
                <a:solidFill>
                  <a:prstClr val="white">
                    <a:tint val="75000"/>
                  </a:prstClr>
                </a:solidFill>
              </a:rPr>
              <a:t>11/25/2014</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971B47F2-71F1-4545-A17E-AD287F812EC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516202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F7B040-41D8-41D0-BE8F-ACB672C32609}" type="datetime1">
              <a:rPr lang="en-US" smtClean="0">
                <a:solidFill>
                  <a:prstClr val="white">
                    <a:tint val="75000"/>
                  </a:prstClr>
                </a:solidFill>
              </a:rPr>
              <a:t>11/25/2014</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971B47F2-71F1-4545-A17E-AD287F812EC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9448391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446178-E045-48C0-87B6-F43B9B9CF86C}" type="datetime1">
              <a:rPr lang="en-US" smtClean="0">
                <a:solidFill>
                  <a:prstClr val="white">
                    <a:tint val="75000"/>
                  </a:prstClr>
                </a:solidFill>
              </a:rPr>
              <a:t>11/25/2014</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971B47F2-71F1-4545-A17E-AD287F812EC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3552681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4501D9-5BF3-46E5-B926-656BA1E1A356}" type="datetime1">
              <a:rPr lang="en-US" smtClean="0">
                <a:solidFill>
                  <a:prstClr val="white">
                    <a:tint val="75000"/>
                  </a:prstClr>
                </a:solidFill>
              </a:rPr>
              <a:t>11/25/2014</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971B47F2-71F1-4545-A17E-AD287F812EC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7445570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467816AF-D352-460A-BA76-5B36483A94EE}" type="datetime1">
              <a:rPr lang="en-US" smtClean="0">
                <a:solidFill>
                  <a:srgbClr val="DEDEDE">
                    <a:shade val="90000"/>
                  </a:srgbClr>
                </a:solidFill>
              </a:rPr>
              <a:t>11/25/2014</a:t>
            </a:fld>
            <a:endParaRPr lang="en-US" dirty="0">
              <a:solidFill>
                <a:srgbClr val="DEDEDE">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dirty="0">
              <a:solidFill>
                <a:srgbClr val="DEDEDE">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B9F65F6D-6C34-4378-BA85-2066BE9D3FC3}" type="slidenum">
              <a:rPr lang="en-US">
                <a:solidFill>
                  <a:srgbClr val="DEDEDE">
                    <a:shade val="90000"/>
                  </a:srgbClr>
                </a:solidFill>
              </a:rPr>
              <a:pPr>
                <a:defRPr/>
              </a:pPr>
              <a:t>‹#›</a:t>
            </a:fld>
            <a:endParaRPr lang="en-US" dirty="0">
              <a:solidFill>
                <a:srgbClr val="DEDEDE">
                  <a:shade val="90000"/>
                </a:srgbClr>
              </a:solidFill>
            </a:endParaRPr>
          </a:p>
        </p:txBody>
      </p:sp>
    </p:spTree>
    <p:extLst>
      <p:ext uri="{BB962C8B-B14F-4D97-AF65-F5344CB8AC3E}">
        <p14:creationId xmlns:p14="http://schemas.microsoft.com/office/powerpoint/2010/main" val="33682759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B78509-9BA3-4280-A10C-69EB57BAC745}" type="datetime1">
              <a:rPr lang="en-US" smtClean="0">
                <a:solidFill>
                  <a:prstClr val="white">
                    <a:tint val="75000"/>
                  </a:prstClr>
                </a:solidFill>
              </a:rPr>
              <a:t>11/25/2014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971B47F2-71F1-4545-A17E-AD287F812EC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2629871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753A79-7D3E-4687-9CBD-B40543E305E1}" type="datetime1">
              <a:rPr lang="en-US" smtClean="0">
                <a:solidFill>
                  <a:prstClr val="white">
                    <a:tint val="75000"/>
                  </a:prstClr>
                </a:solidFill>
              </a:rPr>
              <a:t>11/25/2014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971B47F2-71F1-4545-A17E-AD287F812EC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8487887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494FDFB-1235-4223-ACFD-2F3FD69901F5}" type="datetime1">
              <a:rPr lang="en-US" smtClean="0">
                <a:solidFill>
                  <a:prstClr val="white">
                    <a:tint val="75000"/>
                  </a:prstClr>
                </a:solidFill>
              </a:rPr>
              <a:t>11/25/2014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971B47F2-71F1-4545-A17E-AD287F812EC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0371491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7C66A7-A362-4ED3-B5CA-D886DC5413DC}" type="datetime1">
              <a:rPr lang="en-US" smtClean="0">
                <a:solidFill>
                  <a:prstClr val="white">
                    <a:tint val="75000"/>
                  </a:prstClr>
                </a:solidFill>
              </a:rPr>
              <a:t>11/25/2014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971B47F2-71F1-4545-A17E-AD287F812EC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7238133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4577300-9F68-4012-8AD7-2C2AD4F80844}" type="datetime1">
              <a:rPr lang="en-US" smtClean="0">
                <a:solidFill>
                  <a:prstClr val="white">
                    <a:tint val="75000"/>
                  </a:prstClr>
                </a:solidFill>
              </a:rPr>
              <a:t>11/25/2014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971B47F2-71F1-4545-A17E-AD287F812EC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727984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55574B8-FF08-47AD-8EDF-3C28A6AD1321}" type="datetime1">
              <a:rPr lang="en-US" smtClean="0">
                <a:solidFill>
                  <a:prstClr val="white">
                    <a:tint val="75000"/>
                  </a:prstClr>
                </a:solidFill>
              </a:rPr>
              <a:t>11/25/2014</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971B47F2-71F1-4545-A17E-AD287F812EC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1245990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48B95F1-37D2-4576-AE92-E844F845A51E}" type="datetime1">
              <a:rPr lang="en-US" smtClean="0">
                <a:solidFill>
                  <a:prstClr val="white">
                    <a:tint val="75000"/>
                  </a:prstClr>
                </a:solidFill>
              </a:rPr>
              <a:t>11/25/2014</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971B47F2-71F1-4545-A17E-AD287F812EC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8335379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B57D402-9B85-482B-853E-F657DD2EDD6A}" type="datetime1">
              <a:rPr lang="en-US" smtClean="0">
                <a:solidFill>
                  <a:prstClr val="white">
                    <a:tint val="75000"/>
                  </a:prstClr>
                </a:solidFill>
              </a:rPr>
              <a:t>11/25/2014</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971B47F2-71F1-4545-A17E-AD287F812EC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0145337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5A5BDD-9AF9-4B84-BB05-44F00C552D77}" type="datetime1">
              <a:rPr lang="en-US" smtClean="0">
                <a:solidFill>
                  <a:prstClr val="white">
                    <a:tint val="75000"/>
                  </a:prstClr>
                </a:solidFill>
              </a:rPr>
              <a:t>11/25/2014</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971B47F2-71F1-4545-A17E-AD287F812EC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5806732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B55366-2EDC-4F49-A95E-CAB7FDD136A9}" type="datetime1">
              <a:rPr lang="en-US" smtClean="0">
                <a:solidFill>
                  <a:prstClr val="white">
                    <a:tint val="75000"/>
                  </a:prstClr>
                </a:solidFill>
              </a:rPr>
              <a:t>11/25/2014</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971B47F2-71F1-4545-A17E-AD287F812EC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857724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74625"/>
            <a:ext cx="8229600" cy="92551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371600"/>
            <a:ext cx="40386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40386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4" y="6553200"/>
            <a:ext cx="466725" cy="476250"/>
          </a:xfrm>
        </p:spPr>
        <p:txBody>
          <a:bodyPr/>
          <a:lstStyle>
            <a:lvl1pPr>
              <a:defRPr/>
            </a:lvl1pPr>
          </a:lstStyle>
          <a:p>
            <a:pPr>
              <a:buClr>
                <a:srgbClr val="0000FF"/>
              </a:buClr>
            </a:pPr>
            <a:fld id="{26EFA5E5-32C3-429D-BF09-F70A077A1774}" type="slidenum">
              <a:rPr lang="en-US">
                <a:solidFill>
                  <a:prstClr val="black">
                    <a:tint val="75000"/>
                  </a:prstClr>
                </a:solidFill>
              </a:rPr>
              <a:pPr>
                <a:buClr>
                  <a:srgbClr val="0000FF"/>
                </a:buClr>
              </a:pPr>
              <a:t>‹#›</a:t>
            </a:fld>
            <a:endParaRPr lang="en-US" dirty="0">
              <a:solidFill>
                <a:prstClr val="black">
                  <a:tint val="75000"/>
                </a:prstClr>
              </a:solidFill>
            </a:endParaRPr>
          </a:p>
        </p:txBody>
      </p:sp>
    </p:spTree>
    <p:extLst>
      <p:ext uri="{BB962C8B-B14F-4D97-AF65-F5344CB8AC3E}">
        <p14:creationId xmlns:p14="http://schemas.microsoft.com/office/powerpoint/2010/main" val="1266030899"/>
      </p:ext>
    </p:extLst>
  </p:cSld>
  <p:clrMapOvr>
    <a:masterClrMapping/>
  </p:clrMapOvr>
  <p:transition>
    <p:fade/>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149ABE-C104-4B27-9F07-EBB658DF6362}" type="datetime1">
              <a:rPr lang="en-US" smtClean="0">
                <a:solidFill>
                  <a:prstClr val="white">
                    <a:tint val="75000"/>
                  </a:prstClr>
                </a:solidFill>
              </a:rPr>
              <a:t>11/25/2014</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971B47F2-71F1-4545-A17E-AD287F812EC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6902280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20E077-0B22-4F1A-ADF0-E38940D3F4A5}" type="datetime1">
              <a:rPr lang="en-US" smtClean="0">
                <a:solidFill>
                  <a:prstClr val="white">
                    <a:tint val="75000"/>
                  </a:prstClr>
                </a:solidFill>
              </a:rPr>
              <a:t>11/25/2014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971B47F2-71F1-4545-A17E-AD287F812EC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0293502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30BFB5-3340-4A00-8933-8F45A45C38EC}" type="datetime1">
              <a:rPr lang="en-US" smtClean="0">
                <a:solidFill>
                  <a:prstClr val="white">
                    <a:tint val="75000"/>
                  </a:prstClr>
                </a:solidFill>
              </a:rPr>
              <a:t>11/25/2014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971B47F2-71F1-4545-A17E-AD287F812EC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805834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F6718FF-2DC2-4BAD-9AA2-60E78ACAA28A}" type="datetime1">
              <a:rPr lang="en-US" smtClean="0">
                <a:solidFill>
                  <a:prstClr val="white">
                    <a:tint val="75000"/>
                  </a:prstClr>
                </a:solidFill>
              </a:rPr>
              <a:t>11/25/2014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971B47F2-71F1-4545-A17E-AD287F812EC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5259774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BBD25C-4341-4DCD-85CB-934FE57E5949}" type="datetime1">
              <a:rPr lang="en-US" smtClean="0">
                <a:solidFill>
                  <a:prstClr val="white">
                    <a:tint val="75000"/>
                  </a:prstClr>
                </a:solidFill>
              </a:rPr>
              <a:t>11/25/2014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971B47F2-71F1-4545-A17E-AD287F812EC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5612623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68BFC6A-7196-4346-A2B1-B2F3BB65A710}" type="datetime1">
              <a:rPr lang="en-US" smtClean="0">
                <a:solidFill>
                  <a:prstClr val="white">
                    <a:tint val="75000"/>
                  </a:prstClr>
                </a:solidFill>
              </a:rPr>
              <a:t>11/25/2014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971B47F2-71F1-4545-A17E-AD287F812EC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8746515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B24B138-46C0-4FA0-9508-E4543E5EF811}" type="datetime1">
              <a:rPr lang="en-US" smtClean="0">
                <a:solidFill>
                  <a:prstClr val="white">
                    <a:tint val="75000"/>
                  </a:prstClr>
                </a:solidFill>
              </a:rPr>
              <a:t>11/25/2014</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971B47F2-71F1-4545-A17E-AD287F812EC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1181143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DA53D02-AC1C-4997-9B18-47F21EE55B78}" type="datetime1">
              <a:rPr lang="en-US" smtClean="0">
                <a:solidFill>
                  <a:prstClr val="white">
                    <a:tint val="75000"/>
                  </a:prstClr>
                </a:solidFill>
              </a:rPr>
              <a:t>11/25/2014</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971B47F2-71F1-4545-A17E-AD287F812EC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2356580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07BB6B1-895A-48B2-A54C-70669BC2904C}" type="datetime1">
              <a:rPr lang="en-US" smtClean="0">
                <a:solidFill>
                  <a:prstClr val="white">
                    <a:tint val="75000"/>
                  </a:prstClr>
                </a:solidFill>
              </a:rPr>
              <a:t>11/25/2014</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971B47F2-71F1-4545-A17E-AD287F812EC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242749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9D14AB-1DE5-4444-B883-5DB0621FEAED}" type="datetime1">
              <a:rPr lang="en-US" smtClean="0">
                <a:solidFill>
                  <a:prstClr val="white">
                    <a:tint val="75000"/>
                  </a:prstClr>
                </a:solidFill>
              </a:rPr>
              <a:t>11/25/2014</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971B47F2-71F1-4545-A17E-AD287F812EC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400206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ED0CCA-C787-498E-91F0-053D2FB540E3}" type="datetime1">
              <a:rPr lang="en-US" smtClean="0">
                <a:solidFill>
                  <a:prstClr val="white">
                    <a:tint val="75000"/>
                  </a:prstClr>
                </a:solidFill>
              </a:rPr>
              <a:t>11/25/2014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971B47F2-71F1-4545-A17E-AD287F812EC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6370333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ABD700-0B11-4C2C-9AC7-179AE69E7280}" type="datetime1">
              <a:rPr lang="en-US" smtClean="0">
                <a:solidFill>
                  <a:prstClr val="white">
                    <a:tint val="75000"/>
                  </a:prstClr>
                </a:solidFill>
              </a:rPr>
              <a:t>11/25/2014</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971B47F2-71F1-4545-A17E-AD287F812EC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8273276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146912-D9F8-4D17-AF5C-F34310B5500C}" type="datetime1">
              <a:rPr lang="en-US" smtClean="0">
                <a:solidFill>
                  <a:prstClr val="white">
                    <a:tint val="75000"/>
                  </a:prstClr>
                </a:solidFill>
              </a:rPr>
              <a:t>11/25/2014</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971B47F2-71F1-4545-A17E-AD287F812EC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214601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F9D35F-604A-420C-BE0D-88B058904B87}" type="datetime1">
              <a:rPr lang="en-US" smtClean="0">
                <a:solidFill>
                  <a:prstClr val="white">
                    <a:tint val="75000"/>
                  </a:prstClr>
                </a:solidFill>
              </a:rPr>
              <a:t>11/25/2014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971B47F2-71F1-4545-A17E-AD287F812EC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0509824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BD4F02-4A24-4A89-B6AB-9A35051A2C0C}" type="datetime1">
              <a:rPr lang="en-US" smtClean="0">
                <a:solidFill>
                  <a:prstClr val="white">
                    <a:tint val="75000"/>
                  </a:prstClr>
                </a:solidFill>
              </a:rPr>
              <a:t>11/25/2014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971B47F2-71F1-4545-A17E-AD287F812EC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395563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33991D6-D9B5-43C9-802E-807C8137D7AE}" type="datetime1">
              <a:rPr lang="en-US" smtClean="0">
                <a:solidFill>
                  <a:prstClr val="white">
                    <a:tint val="75000"/>
                  </a:prstClr>
                </a:solidFill>
              </a:rPr>
              <a:t>11/25/2014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971B47F2-71F1-4545-A17E-AD287F812EC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2306024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5305AC-F70C-446A-8B10-CCE268154398}" type="datetime1">
              <a:rPr lang="en-US" smtClean="0">
                <a:solidFill>
                  <a:prstClr val="white">
                    <a:tint val="75000"/>
                  </a:prstClr>
                </a:solidFill>
              </a:rPr>
              <a:t>11/25/2014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971B47F2-71F1-4545-A17E-AD287F812EC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1227403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DFB382-01C0-4FD3-A23A-A4AEAD6AF183}" type="datetime1">
              <a:rPr lang="en-US" smtClean="0">
                <a:solidFill>
                  <a:prstClr val="white">
                    <a:tint val="75000"/>
                  </a:prstClr>
                </a:solidFill>
              </a:rPr>
              <a:t>11/25/2014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971B47F2-71F1-4545-A17E-AD287F812EC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5482337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88D197D-E2EA-40C3-B16B-C15764718DB2}" type="datetime1">
              <a:rPr lang="en-US" smtClean="0">
                <a:solidFill>
                  <a:prstClr val="white">
                    <a:tint val="75000"/>
                  </a:prstClr>
                </a:solidFill>
              </a:rPr>
              <a:t>11/25/2014</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971B47F2-71F1-4545-A17E-AD287F812EC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4344927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6190ECA-7CDA-471B-A0A7-31966322C49D}" type="datetime1">
              <a:rPr lang="en-US" smtClean="0">
                <a:solidFill>
                  <a:prstClr val="white">
                    <a:tint val="75000"/>
                  </a:prstClr>
                </a:solidFill>
              </a:rPr>
              <a:t>11/25/2014</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971B47F2-71F1-4545-A17E-AD287F812EC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6382866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D455BBF-0B2A-49B0-A3DA-04C0A5683142}" type="datetime1">
              <a:rPr lang="en-US" smtClean="0">
                <a:solidFill>
                  <a:prstClr val="white">
                    <a:tint val="75000"/>
                  </a:prstClr>
                </a:solidFill>
              </a:rPr>
              <a:t>11/25/2014</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971B47F2-71F1-4545-A17E-AD287F812EC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5371391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C7532E-2563-433A-8291-A5F4A498668E}" type="datetime1">
              <a:rPr lang="en-US" smtClean="0">
                <a:solidFill>
                  <a:prstClr val="white">
                    <a:tint val="75000"/>
                  </a:prstClr>
                </a:solidFill>
              </a:rPr>
              <a:t>11/25/2014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971B47F2-71F1-4545-A17E-AD287F812EC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6058116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7E9A59-7B2C-46E0-823F-7DB81D0E80D5}" type="datetime1">
              <a:rPr lang="en-US" smtClean="0">
                <a:solidFill>
                  <a:prstClr val="white">
                    <a:tint val="75000"/>
                  </a:prstClr>
                </a:solidFill>
              </a:rPr>
              <a:t>11/25/2014</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971B47F2-71F1-4545-A17E-AD287F812EC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8621859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DB8C3F-9061-4745-8108-36A0556B21D3}" type="datetime1">
              <a:rPr lang="en-US" smtClean="0">
                <a:solidFill>
                  <a:prstClr val="white">
                    <a:tint val="75000"/>
                  </a:prstClr>
                </a:solidFill>
              </a:rPr>
              <a:t>11/25/2014</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971B47F2-71F1-4545-A17E-AD287F812EC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5065921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55A374-4F76-443F-A6CF-631AC4E296B5}" type="datetime1">
              <a:rPr lang="en-US" smtClean="0">
                <a:solidFill>
                  <a:prstClr val="white">
                    <a:tint val="75000"/>
                  </a:prstClr>
                </a:solidFill>
              </a:rPr>
              <a:t>11/25/2014</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971B47F2-71F1-4545-A17E-AD287F812EC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913818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51F758-36BF-4942-8FFE-7699DE6AE3BB}" type="datetime1">
              <a:rPr lang="en-US" smtClean="0">
                <a:solidFill>
                  <a:prstClr val="white">
                    <a:tint val="75000"/>
                  </a:prstClr>
                </a:solidFill>
              </a:rPr>
              <a:t>11/25/2014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971B47F2-71F1-4545-A17E-AD287F812EC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9253435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325244-4CD8-4840-892E-9A104FE898F1}" type="datetime1">
              <a:rPr lang="en-US" smtClean="0">
                <a:solidFill>
                  <a:prstClr val="white">
                    <a:tint val="75000"/>
                  </a:prstClr>
                </a:solidFill>
              </a:rPr>
              <a:t>11/25/2014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971B47F2-71F1-4545-A17E-AD287F812EC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8769292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A20EB00-2EC0-43BF-9C3D-F3713C1AC14A}" type="datetime1">
              <a:rPr lang="en-US" smtClean="0">
                <a:solidFill>
                  <a:prstClr val="white">
                    <a:tint val="75000"/>
                  </a:prstClr>
                </a:solidFill>
              </a:rPr>
              <a:t>11/25/2014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971B47F2-71F1-4545-A17E-AD287F812EC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0339984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9DD6AC-2E1F-4B64-BDDB-73EDC30146AF}" type="datetime1">
              <a:rPr lang="en-US" smtClean="0">
                <a:solidFill>
                  <a:prstClr val="white">
                    <a:tint val="75000"/>
                  </a:prstClr>
                </a:solidFill>
              </a:rPr>
              <a:t>11/25/2014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971B47F2-71F1-4545-A17E-AD287F812EC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8183769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69A213-E7D5-4A26-9C7E-A5AC5303DA0B}" type="datetime1">
              <a:rPr lang="en-US" smtClean="0">
                <a:solidFill>
                  <a:prstClr val="white">
                    <a:tint val="75000"/>
                  </a:prstClr>
                </a:solidFill>
              </a:rPr>
              <a:t>11/25/2014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971B47F2-71F1-4545-A17E-AD287F812EC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9870935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9D984F6-1FC4-438F-920E-89FFBAFCC1E2}" type="datetime1">
              <a:rPr lang="en-US" smtClean="0">
                <a:solidFill>
                  <a:prstClr val="white">
                    <a:tint val="75000"/>
                  </a:prstClr>
                </a:solidFill>
              </a:rPr>
              <a:t>11/25/2014</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971B47F2-71F1-4545-A17E-AD287F812EC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8230456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AED676-65F0-4604-96EB-79A151D0429C}" type="datetime1">
              <a:rPr lang="en-US" smtClean="0">
                <a:solidFill>
                  <a:prstClr val="white">
                    <a:tint val="75000"/>
                  </a:prstClr>
                </a:solidFill>
              </a:rPr>
              <a:t>11/25/2014</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971B47F2-71F1-4545-A17E-AD287F812EC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4263663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C22F31-6185-4543-A578-D3BF168296B0}" type="datetime1">
              <a:rPr lang="en-US" smtClean="0">
                <a:solidFill>
                  <a:prstClr val="white">
                    <a:tint val="75000"/>
                  </a:prstClr>
                </a:solidFill>
              </a:rPr>
              <a:t>11/25/2014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971B47F2-71F1-4545-A17E-AD287F812EC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4326730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E8D7947-EF60-4FD4-9BBD-4DE0E6D5E9EA}" type="datetime1">
              <a:rPr lang="en-US" smtClean="0">
                <a:solidFill>
                  <a:prstClr val="white">
                    <a:tint val="75000"/>
                  </a:prstClr>
                </a:solidFill>
              </a:rPr>
              <a:t>11/25/2014</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971B47F2-71F1-4545-A17E-AD287F812EC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6905243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A42361-1F92-4E65-9F11-2706C9059146}" type="datetime1">
              <a:rPr lang="en-US" smtClean="0">
                <a:solidFill>
                  <a:prstClr val="white">
                    <a:tint val="75000"/>
                  </a:prstClr>
                </a:solidFill>
              </a:rPr>
              <a:t>11/25/2014</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971B47F2-71F1-4545-A17E-AD287F812EC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0964011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B03EC3-7DDE-4395-ADEE-1520BA07A795}" type="datetime1">
              <a:rPr lang="en-US" smtClean="0">
                <a:solidFill>
                  <a:prstClr val="white">
                    <a:tint val="75000"/>
                  </a:prstClr>
                </a:solidFill>
              </a:rPr>
              <a:t>11/25/2014</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971B47F2-71F1-4545-A17E-AD287F812EC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9340050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9CB4AA-CF35-4294-B85E-B40967110C08}" type="datetime1">
              <a:rPr lang="en-US" smtClean="0">
                <a:solidFill>
                  <a:prstClr val="white">
                    <a:tint val="75000"/>
                  </a:prstClr>
                </a:solidFill>
              </a:rPr>
              <a:t>11/25/2014</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971B47F2-71F1-4545-A17E-AD287F812EC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29849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F83860-5503-462E-8EBE-9C88C9C6B23B}" type="datetime1">
              <a:rPr lang="en-US" smtClean="0">
                <a:solidFill>
                  <a:prstClr val="white">
                    <a:tint val="75000"/>
                  </a:prstClr>
                </a:solidFill>
              </a:rPr>
              <a:t>11/25/2014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971B47F2-71F1-4545-A17E-AD287F812EC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9722983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6A3A5B-F560-4871-AFB8-7C5A060B12DC}" type="datetime1">
              <a:rPr lang="en-US" smtClean="0">
                <a:solidFill>
                  <a:prstClr val="white">
                    <a:tint val="75000"/>
                  </a:prstClr>
                </a:solidFill>
              </a:rPr>
              <a:t>11/25/2014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971B47F2-71F1-4545-A17E-AD287F812EC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6400049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95D6565-D7DE-4187-BBF1-BDB618271071}" type="datetime1">
              <a:rPr lang="en-US" smtClean="0">
                <a:solidFill>
                  <a:prstClr val="white">
                    <a:tint val="75000"/>
                  </a:prstClr>
                </a:solidFill>
              </a:rPr>
              <a:t>11/25/2014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971B47F2-71F1-4545-A17E-AD287F812EC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1247249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F89A2C-A227-4146-846A-971F0E9995F3}" type="datetime1">
              <a:rPr lang="en-US" smtClean="0">
                <a:solidFill>
                  <a:prstClr val="white">
                    <a:tint val="75000"/>
                  </a:prstClr>
                </a:solidFill>
              </a:rPr>
              <a:t>11/25/2014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971B47F2-71F1-4545-A17E-AD287F812EC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1214298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396940C-D11F-433A-B14F-57835BA9A465}" type="datetime1">
              <a:rPr lang="en-US" smtClean="0">
                <a:solidFill>
                  <a:prstClr val="white">
                    <a:tint val="75000"/>
                  </a:prstClr>
                </a:solidFill>
              </a:rPr>
              <a:t>11/25/2014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971B47F2-71F1-4545-A17E-AD287F812EC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7340947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65C4781-8DB5-4178-9890-03661DB6AF2C}" type="datetime1">
              <a:rPr lang="en-US" smtClean="0">
                <a:solidFill>
                  <a:prstClr val="white">
                    <a:tint val="75000"/>
                  </a:prstClr>
                </a:solidFill>
              </a:rPr>
              <a:t>11/25/2014</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971B47F2-71F1-4545-A17E-AD287F812EC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975004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CB2C6F-4716-4E6F-875C-EDABF72C7B3C}" type="datetime1">
              <a:rPr lang="en-US" smtClean="0">
                <a:solidFill>
                  <a:prstClr val="white">
                    <a:tint val="75000"/>
                  </a:prstClr>
                </a:solidFill>
              </a:rPr>
              <a:t>11/25/2014</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971B47F2-71F1-4545-A17E-AD287F812EC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1284320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B35530A-A86B-4E06-8509-B06FE89CC589}" type="datetime1">
              <a:rPr lang="en-US" smtClean="0">
                <a:solidFill>
                  <a:prstClr val="white">
                    <a:tint val="75000"/>
                  </a:prstClr>
                </a:solidFill>
              </a:rPr>
              <a:t>11/25/2014</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971B47F2-71F1-4545-A17E-AD287F812EC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8360298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A43729-C494-46D4-A2E5-CE6B5CF6F5A9}" type="datetime1">
              <a:rPr lang="en-US" smtClean="0">
                <a:solidFill>
                  <a:prstClr val="white">
                    <a:tint val="75000"/>
                  </a:prstClr>
                </a:solidFill>
              </a:rPr>
              <a:t>11/25/2014</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971B47F2-71F1-4545-A17E-AD287F812EC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9075823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7FCBBC-65F7-4BF2-AC7F-500ED0E996A9}" type="datetime1">
              <a:rPr lang="en-US" smtClean="0">
                <a:solidFill>
                  <a:prstClr val="white">
                    <a:tint val="75000"/>
                  </a:prstClr>
                </a:solidFill>
              </a:rPr>
              <a:t>11/25/2014</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971B47F2-71F1-4545-A17E-AD287F812EC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830515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63A0B5-E8DA-445A-8283-B12A5A07EC5E}" type="datetime1">
              <a:rPr lang="en-US" smtClean="0">
                <a:solidFill>
                  <a:prstClr val="white">
                    <a:tint val="75000"/>
                  </a:prstClr>
                </a:solidFill>
              </a:rPr>
              <a:t>11/25/2014</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971B47F2-71F1-4545-A17E-AD287F812EC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6857772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F36875-B15D-4A17-8B9A-FA139D7D45DC}" type="datetime1">
              <a:rPr lang="en-US" smtClean="0">
                <a:solidFill>
                  <a:prstClr val="white">
                    <a:tint val="75000"/>
                  </a:prstClr>
                </a:solidFill>
              </a:rPr>
              <a:t>11/25/2014</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971B47F2-71F1-4545-A17E-AD287F812EC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6627466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1E6A90-4B28-43BF-BF6F-48CD2B84C807}" type="datetime1">
              <a:rPr lang="en-US" smtClean="0">
                <a:solidFill>
                  <a:prstClr val="white">
                    <a:tint val="75000"/>
                  </a:prstClr>
                </a:solidFill>
              </a:rPr>
              <a:t>11/25/2014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971B47F2-71F1-4545-A17E-AD287F812EC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0957434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7A9B4E-B808-4976-A313-184597347EB0}" type="datetime1">
              <a:rPr lang="en-US" smtClean="0">
                <a:solidFill>
                  <a:prstClr val="white">
                    <a:tint val="75000"/>
                  </a:prstClr>
                </a:solidFill>
              </a:rPr>
              <a:t>11/25/2014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971B47F2-71F1-4545-A17E-AD287F812EC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314532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97E7F25-EBDF-4CE8-91B7-76CF93599C64}" type="datetime1">
              <a:rPr lang="en-US" smtClean="0">
                <a:solidFill>
                  <a:prstClr val="white">
                    <a:tint val="75000"/>
                  </a:prstClr>
                </a:solidFill>
              </a:rPr>
              <a:t>11/25/2014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971B47F2-71F1-4545-A17E-AD287F812EC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1270033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B4870E-64B6-40BF-9BA7-3E55AB3B9C9C}" type="datetime1">
              <a:rPr lang="en-US" smtClean="0">
                <a:solidFill>
                  <a:prstClr val="white">
                    <a:tint val="75000"/>
                  </a:prstClr>
                </a:solidFill>
              </a:rPr>
              <a:t>11/25/2014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971B47F2-71F1-4545-A17E-AD287F812EC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8535473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2F279B5-4C23-4E88-AE58-167DA1164240}" type="datetime1">
              <a:rPr lang="en-US" smtClean="0">
                <a:solidFill>
                  <a:prstClr val="white">
                    <a:tint val="75000"/>
                  </a:prstClr>
                </a:solidFill>
              </a:rPr>
              <a:t>11/25/2014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971B47F2-71F1-4545-A17E-AD287F812EC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5752373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703325F-C462-403F-814F-2303E1849323}" type="datetime1">
              <a:rPr lang="en-US" smtClean="0">
                <a:solidFill>
                  <a:prstClr val="white">
                    <a:tint val="75000"/>
                  </a:prstClr>
                </a:solidFill>
              </a:rPr>
              <a:t>11/25/2014</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971B47F2-71F1-4545-A17E-AD287F812EC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7226041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BD32A58-A769-4A40-8770-5D953520A771}" type="datetime1">
              <a:rPr lang="en-US" smtClean="0">
                <a:solidFill>
                  <a:prstClr val="white">
                    <a:tint val="75000"/>
                  </a:prstClr>
                </a:solidFill>
              </a:rPr>
              <a:t>11/25/2014</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971B47F2-71F1-4545-A17E-AD287F812EC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2577353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BCAB3A8-377E-490F-A85A-880AA3DF155A}" type="datetime1">
              <a:rPr lang="en-US" smtClean="0">
                <a:solidFill>
                  <a:prstClr val="white">
                    <a:tint val="75000"/>
                  </a:prstClr>
                </a:solidFill>
              </a:rPr>
              <a:t>11/25/2014</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971B47F2-71F1-4545-A17E-AD287F812EC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5287584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CA22373-5945-459B-9734-4BFDF380F0F4}" type="datetime1">
              <a:rPr lang="en-US" smtClean="0">
                <a:solidFill>
                  <a:prstClr val="white">
                    <a:tint val="75000"/>
                  </a:prstClr>
                </a:solidFill>
              </a:rPr>
              <a:t>11/25/2014</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971B47F2-71F1-4545-A17E-AD287F812EC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0146001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03B91D-63D5-416D-B25C-426A5837B157}" type="datetime1">
              <a:rPr lang="en-US" smtClean="0">
                <a:solidFill>
                  <a:prstClr val="white">
                    <a:tint val="75000"/>
                  </a:prstClr>
                </a:solidFill>
              </a:rPr>
              <a:t>11/25/2014</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971B47F2-71F1-4545-A17E-AD287F812EC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2952945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325A17-63E5-4935-860F-CC0E8D439A7A}" type="datetime1">
              <a:rPr lang="en-US" smtClean="0">
                <a:solidFill>
                  <a:prstClr val="white">
                    <a:tint val="75000"/>
                  </a:prstClr>
                </a:solidFill>
              </a:rPr>
              <a:t>11/25/2014</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971B47F2-71F1-4545-A17E-AD287F812EC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82136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108269-1B8F-4BF1-92BA-0347131E8F57}" type="datetime1">
              <a:rPr lang="en-US" smtClean="0">
                <a:solidFill>
                  <a:prstClr val="white">
                    <a:tint val="75000"/>
                  </a:prstClr>
                </a:solidFill>
              </a:rPr>
              <a:t>11/25/2014</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971B47F2-71F1-4545-A17E-AD287F812EC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067728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BD5B71-EE8C-4041-A9EC-488AC61F0135}" type="datetime1">
              <a:rPr lang="en-US" smtClean="0">
                <a:solidFill>
                  <a:prstClr val="white">
                    <a:tint val="75000"/>
                  </a:prstClr>
                </a:solidFill>
              </a:rPr>
              <a:t>11/25/2014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971B47F2-71F1-4545-A17E-AD287F812EC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1247913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B1B60C-97C4-4ECE-A08D-A9454909AB70}" type="datetime1">
              <a:rPr lang="en-US" smtClean="0">
                <a:solidFill>
                  <a:prstClr val="white">
                    <a:tint val="75000"/>
                  </a:prstClr>
                </a:solidFill>
              </a:rPr>
              <a:t>11/25/2014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971B47F2-71F1-4545-A17E-AD287F812EC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8679736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04D8D49-2D8A-4D04-A8FB-B7369905D7C9}" type="datetime1">
              <a:rPr lang="en-US" smtClean="0">
                <a:solidFill>
                  <a:prstClr val="white">
                    <a:tint val="75000"/>
                  </a:prstClr>
                </a:solidFill>
              </a:rPr>
              <a:t>11/25/2014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971B47F2-71F1-4545-A17E-AD287F812EC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447759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341421-F5BF-412C-8080-123DF90AA3C6}" type="datetime1">
              <a:rPr lang="en-US" smtClean="0">
                <a:solidFill>
                  <a:prstClr val="white">
                    <a:tint val="75000"/>
                  </a:prstClr>
                </a:solidFill>
              </a:rPr>
              <a:t>11/25/2014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971B47F2-71F1-4545-A17E-AD287F812EC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3583482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877EDE5-4C91-492E-A5B2-4149A0055D2F}" type="datetime1">
              <a:rPr lang="en-US" smtClean="0">
                <a:solidFill>
                  <a:prstClr val="white">
                    <a:tint val="75000"/>
                  </a:prstClr>
                </a:solidFill>
              </a:rPr>
              <a:t>11/25/2014</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971B47F2-71F1-4545-A17E-AD287F812EC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8383997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F30F70-FE33-4D96-BC11-2CC62AC5664B}" type="datetime1">
              <a:rPr lang="en-US" smtClean="0">
                <a:solidFill>
                  <a:prstClr val="white">
                    <a:tint val="75000"/>
                  </a:prstClr>
                </a:solidFill>
              </a:rPr>
              <a:t>11/25/2014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971B47F2-71F1-4545-A17E-AD287F812EC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5328362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8D8DA2C-7FD8-485B-9C84-A3C991735A33}" type="datetime1">
              <a:rPr lang="en-US" smtClean="0">
                <a:solidFill>
                  <a:prstClr val="white">
                    <a:tint val="75000"/>
                  </a:prstClr>
                </a:solidFill>
              </a:rPr>
              <a:t>11/25/2014</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971B47F2-71F1-4545-A17E-AD287F812EC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6007517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2E99E17-86DD-451D-84CF-220BF9543E67}" type="datetime1">
              <a:rPr lang="en-US" smtClean="0">
                <a:solidFill>
                  <a:prstClr val="white">
                    <a:tint val="75000"/>
                  </a:prstClr>
                </a:solidFill>
              </a:rPr>
              <a:t>11/25/2014</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971B47F2-71F1-4545-A17E-AD287F812EC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2837124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DBB1F6-7DD7-465C-97FE-EF114DF051AF}" type="datetime1">
              <a:rPr lang="en-US" smtClean="0">
                <a:solidFill>
                  <a:prstClr val="white">
                    <a:tint val="75000"/>
                  </a:prstClr>
                </a:solidFill>
              </a:rPr>
              <a:t>11/25/2014</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971B47F2-71F1-4545-A17E-AD287F812EC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6544942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F59720-3115-4782-A2C3-41F7B7807803}" type="datetime1">
              <a:rPr lang="en-US" smtClean="0">
                <a:solidFill>
                  <a:prstClr val="white">
                    <a:tint val="75000"/>
                  </a:prstClr>
                </a:solidFill>
              </a:rPr>
              <a:t>11/25/2014</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971B47F2-71F1-4545-A17E-AD287F812EC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9268382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CA2571-59F2-4A3B-8825-2110B1CC0F00}" type="datetime1">
              <a:rPr lang="en-US" smtClean="0">
                <a:solidFill>
                  <a:prstClr val="white">
                    <a:tint val="75000"/>
                  </a:prstClr>
                </a:solidFill>
              </a:rPr>
              <a:t>11/25/2014</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971B47F2-71F1-4545-A17E-AD287F812EC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6224664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53CC3C-73F4-44C1-B96D-DB242A25BFAE}" type="datetime1">
              <a:rPr lang="en-US" smtClean="0">
                <a:solidFill>
                  <a:prstClr val="white">
                    <a:tint val="75000"/>
                  </a:prstClr>
                </a:solidFill>
              </a:rPr>
              <a:t>11/25/2014</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971B47F2-71F1-4545-A17E-AD287F812EC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2782511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C7A57F-9614-4649-AC4B-1DA27708CC11}" type="datetime1">
              <a:rPr lang="en-US" smtClean="0">
                <a:solidFill>
                  <a:prstClr val="white">
                    <a:tint val="75000"/>
                  </a:prstClr>
                </a:solidFill>
              </a:rPr>
              <a:t>11/25/2014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971B47F2-71F1-4545-A17E-AD287F812EC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2432410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10C6EB-FA60-4610-A9BA-845F14390D69}" type="datetime1">
              <a:rPr lang="en-US" smtClean="0">
                <a:solidFill>
                  <a:prstClr val="white">
                    <a:tint val="75000"/>
                  </a:prstClr>
                </a:solidFill>
              </a:rPr>
              <a:t>11/25/2014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971B47F2-71F1-4545-A17E-AD287F812EC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4709984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A4FFC4B-29B4-43D1-B2F1-5C6C93C7916C}" type="datetime1">
              <a:rPr lang="en-US" smtClean="0">
                <a:solidFill>
                  <a:prstClr val="white">
                    <a:tint val="75000"/>
                  </a:prstClr>
                </a:solidFill>
              </a:rPr>
              <a:t>11/25/2014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971B47F2-71F1-4545-A17E-AD287F812EC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9406601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A7ED86-EE27-43B7-8A1A-25BE2F0ECF1F}" type="datetime1">
              <a:rPr lang="en-US" smtClean="0">
                <a:solidFill>
                  <a:prstClr val="white">
                    <a:tint val="75000"/>
                  </a:prstClr>
                </a:solidFill>
              </a:rPr>
              <a:t>11/25/2014</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971B47F2-71F1-4545-A17E-AD287F812EC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1775534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9784D7-13CB-4A03-8DF2-30781489BA2D}" type="datetime1">
              <a:rPr lang="en-US" smtClean="0">
                <a:solidFill>
                  <a:prstClr val="white">
                    <a:tint val="75000"/>
                  </a:prstClr>
                </a:solidFill>
              </a:rPr>
              <a:t>11/25/2014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971B47F2-71F1-4545-A17E-AD287F812EC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9436846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C54FBF-6BB5-41B3-B4F9-00C342A93B6B}" type="datetime1">
              <a:rPr lang="en-US" smtClean="0">
                <a:solidFill>
                  <a:prstClr val="white">
                    <a:tint val="75000"/>
                  </a:prstClr>
                </a:solidFill>
              </a:rPr>
              <a:t>11/25/2014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971B47F2-71F1-4545-A17E-AD287F812EC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3568338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92.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3B7C46E-616E-41FF-828E-BD72568453D1}" type="datetime1">
              <a:rPr lang="en-US" smtClean="0">
                <a:solidFill>
                  <a:prstClr val="white">
                    <a:tint val="75000"/>
                  </a:prstClr>
                </a:solidFill>
              </a:rPr>
              <a:t>11/25/2014</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971B47F2-71F1-4545-A17E-AD287F812EC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3968689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2F62AFA-C040-49D7-BA45-1A6B397F763A}" type="datetime1">
              <a:rPr lang="en-US" smtClean="0">
                <a:solidFill>
                  <a:prstClr val="white">
                    <a:tint val="75000"/>
                  </a:prstClr>
                </a:solidFill>
              </a:rPr>
              <a:t>11/25/2014</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971B47F2-71F1-4545-A17E-AD287F812EC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2095409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94.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5A79BBF-34B4-4DAA-810F-037A71A5B081}" type="datetime1">
              <a:rPr lang="en-US" smtClean="0">
                <a:solidFill>
                  <a:prstClr val="white">
                    <a:tint val="75000"/>
                  </a:prstClr>
                </a:solidFill>
              </a:rPr>
              <a:t>11/25/2014</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971B47F2-71F1-4545-A17E-AD287F812EC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8942678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FBDF06-8FF9-4DD4-B890-53EFC5F2E59E}" type="datetime1">
              <a:rPr lang="en-US" smtClean="0">
                <a:solidFill>
                  <a:prstClr val="white">
                    <a:tint val="75000"/>
                  </a:prstClr>
                </a:solidFill>
              </a:rPr>
              <a:t>11/25/2014</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971B47F2-71F1-4545-A17E-AD287F812EC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8661242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2F4DDF-F1EE-4764-AAE7-99D407B5CF6C}" type="datetime1">
              <a:rPr lang="en-US" smtClean="0">
                <a:solidFill>
                  <a:prstClr val="white">
                    <a:tint val="75000"/>
                  </a:prstClr>
                </a:solidFill>
              </a:rPr>
              <a:t>11/25/2014</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971B47F2-71F1-4545-A17E-AD287F812EC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1508574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CB3479-E28C-4626-8F6C-CD76834A8741}" type="datetime1">
              <a:rPr lang="en-US" smtClean="0">
                <a:solidFill>
                  <a:prstClr val="white">
                    <a:tint val="75000"/>
                  </a:prstClr>
                </a:solidFill>
              </a:rPr>
              <a:t>11/25/2014</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971B47F2-71F1-4545-A17E-AD287F812EC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464808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4EE0CA-B987-43EA-A3A1-69626D9AE028}" type="datetime1">
              <a:rPr lang="en-US" smtClean="0">
                <a:solidFill>
                  <a:prstClr val="white">
                    <a:tint val="75000"/>
                  </a:prstClr>
                </a:solidFill>
              </a:rPr>
              <a:t>11/25/2014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971B47F2-71F1-4545-A17E-AD287F812EC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1635538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CC24F8-5959-492F-B995-A62028680922}" type="datetime1">
              <a:rPr lang="en-US" smtClean="0">
                <a:solidFill>
                  <a:prstClr val="white">
                    <a:tint val="75000"/>
                  </a:prstClr>
                </a:solidFill>
              </a:rPr>
              <a:t>11/25/2014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971B47F2-71F1-4545-A17E-AD287F812EC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6336220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A03EF5ED-CAF6-4417-A05E-B92380386585}" type="datetime1">
              <a:rPr lang="en-US" smtClean="0">
                <a:solidFill>
                  <a:srgbClr val="DEDEDE">
                    <a:shade val="90000"/>
                  </a:srgbClr>
                </a:solidFill>
              </a:rPr>
              <a:t>11/25/2014</a:t>
            </a:fld>
            <a:endParaRPr lang="en-US" dirty="0">
              <a:solidFill>
                <a:srgbClr val="DEDEDE">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dirty="0">
              <a:solidFill>
                <a:srgbClr val="DEDEDE">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3D786826-886F-4ED9-9F27-2D1107F52829}" type="slidenum">
              <a:rPr lang="en-US">
                <a:solidFill>
                  <a:srgbClr val="DEDEDE">
                    <a:shade val="90000"/>
                  </a:srgbClr>
                </a:solidFill>
              </a:rPr>
              <a:pPr>
                <a:defRPr/>
              </a:pPr>
              <a:t>‹#›</a:t>
            </a:fld>
            <a:endParaRPr lang="en-US" dirty="0">
              <a:solidFill>
                <a:srgbClr val="DEDEDE">
                  <a:shade val="90000"/>
                </a:srgbClr>
              </a:solidFill>
            </a:endParaRPr>
          </a:p>
        </p:txBody>
      </p:sp>
    </p:spTree>
    <p:extLst>
      <p:ext uri="{BB962C8B-B14F-4D97-AF65-F5344CB8AC3E}">
        <p14:creationId xmlns:p14="http://schemas.microsoft.com/office/powerpoint/2010/main" val="1762447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7F3A73-88DD-4F21-8CA3-064BC6FAD28D}" type="datetime1">
              <a:rPr lang="en-US" smtClean="0">
                <a:solidFill>
                  <a:prstClr val="white">
                    <a:tint val="75000"/>
                  </a:prstClr>
                </a:solidFill>
              </a:rPr>
              <a:t>11/25/2014</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971B47F2-71F1-4545-A17E-AD287F812EC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9501030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F1C46E-9E14-4180-9AE2-2E8D07CB18B5}" type="datetime1">
              <a:rPr lang="en-US" smtClean="0">
                <a:solidFill>
                  <a:prstClr val="white">
                    <a:tint val="75000"/>
                  </a:prstClr>
                </a:solidFill>
              </a:rPr>
              <a:t>11/25/2014</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971B47F2-71F1-4545-A17E-AD287F812EC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871940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529DD1-8B63-45EC-B979-02E284A1BE31}" type="datetime1">
              <a:rPr lang="en-US" smtClean="0">
                <a:solidFill>
                  <a:prstClr val="white">
                    <a:tint val="75000"/>
                  </a:prstClr>
                </a:solidFill>
              </a:rPr>
              <a:t>11/25/2014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971B47F2-71F1-4545-A17E-AD287F812EC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1238106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263DA4-36B0-4E65-A997-74DD2AC47237}" type="datetime1">
              <a:rPr lang="en-US" smtClean="0">
                <a:solidFill>
                  <a:prstClr val="white">
                    <a:tint val="75000"/>
                  </a:prstClr>
                </a:solidFill>
              </a:rPr>
              <a:t>11/25/2014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971B47F2-71F1-4545-A17E-AD287F812EC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4610023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CE6AB89-23F5-446B-ADA9-1ED2AA8AEE0F}" type="datetime1">
              <a:rPr lang="en-US" smtClean="0">
                <a:solidFill>
                  <a:prstClr val="white">
                    <a:tint val="75000"/>
                  </a:prstClr>
                </a:solidFill>
              </a:rPr>
              <a:t>11/25/2014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971B47F2-71F1-4545-A17E-AD287F812EC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5559881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07A365-FE99-44FF-ABEC-0FAAB4688641}" type="datetime1">
              <a:rPr lang="en-US" smtClean="0">
                <a:solidFill>
                  <a:prstClr val="white">
                    <a:tint val="75000"/>
                  </a:prstClr>
                </a:solidFill>
              </a:rPr>
              <a:t>11/25/2014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971B47F2-71F1-4545-A17E-AD287F812EC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7334649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9646F4-094A-4406-B408-A20E8970A5D4}" type="datetime1">
              <a:rPr lang="en-US" smtClean="0">
                <a:solidFill>
                  <a:prstClr val="white">
                    <a:tint val="75000"/>
                  </a:prstClr>
                </a:solidFill>
              </a:rPr>
              <a:t>11/25/2014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971B47F2-71F1-4545-A17E-AD287F812EC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135716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66430BB-7544-4467-9004-73671C211004}" type="datetime1">
              <a:rPr lang="en-US" smtClean="0">
                <a:solidFill>
                  <a:prstClr val="white">
                    <a:tint val="75000"/>
                  </a:prstClr>
                </a:solidFill>
              </a:rPr>
              <a:t>11/25/2014</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971B47F2-71F1-4545-A17E-AD287F812EC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6693586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E656BAE-BB16-4B18-A6D2-7C1D07715D49}" type="datetime1">
              <a:rPr lang="en-US" smtClean="0">
                <a:solidFill>
                  <a:prstClr val="white">
                    <a:tint val="75000"/>
                  </a:prstClr>
                </a:solidFill>
              </a:rPr>
              <a:t>11/25/2014</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971B47F2-71F1-4545-A17E-AD287F812EC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5688046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57680CE-1ACE-482A-B7D2-E4479E885FCA}" type="datetime1">
              <a:rPr lang="en-US" smtClean="0">
                <a:solidFill>
                  <a:prstClr val="white">
                    <a:tint val="75000"/>
                  </a:prstClr>
                </a:solidFill>
              </a:rPr>
              <a:t>11/25/2014</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971B47F2-71F1-4545-A17E-AD287F812EC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0994247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9"/>
          <p:cNvSpPr>
            <a:spLocks noGrp="1"/>
          </p:cNvSpPr>
          <p:nvPr>
            <p:ph type="dt" sz="half" idx="10"/>
          </p:nvPr>
        </p:nvSpPr>
        <p:spPr/>
        <p:txBody>
          <a:bodyPr/>
          <a:lstStyle>
            <a:lvl1pPr>
              <a:defRPr/>
            </a:lvl1pPr>
          </a:lstStyle>
          <a:p>
            <a:pPr>
              <a:defRPr/>
            </a:pPr>
            <a:fld id="{2D0AB6B3-0C9B-46BB-AE8A-467B6818051F}" type="datetime1">
              <a:rPr lang="en-US" smtClean="0">
                <a:solidFill>
                  <a:srgbClr val="DEDEDE">
                    <a:shade val="90000"/>
                  </a:srgbClr>
                </a:solidFill>
              </a:rPr>
              <a:t>11/25/2014</a:t>
            </a:fld>
            <a:endParaRPr lang="en-US" dirty="0">
              <a:solidFill>
                <a:srgbClr val="DEDEDE">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dirty="0">
              <a:solidFill>
                <a:srgbClr val="DEDEDE">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EA4DF0E3-F439-4D5D-B098-686AFC94AED2}" type="slidenum">
              <a:rPr lang="en-US">
                <a:solidFill>
                  <a:srgbClr val="DEDEDE">
                    <a:shade val="90000"/>
                  </a:srgbClr>
                </a:solidFill>
              </a:rPr>
              <a:pPr>
                <a:defRPr/>
              </a:pPr>
              <a:t>‹#›</a:t>
            </a:fld>
            <a:endParaRPr lang="en-US" dirty="0">
              <a:solidFill>
                <a:srgbClr val="DEDEDE">
                  <a:shade val="90000"/>
                </a:srgbClr>
              </a:solidFill>
            </a:endParaRPr>
          </a:p>
        </p:txBody>
      </p:sp>
    </p:spTree>
    <p:extLst>
      <p:ext uri="{BB962C8B-B14F-4D97-AF65-F5344CB8AC3E}">
        <p14:creationId xmlns:p14="http://schemas.microsoft.com/office/powerpoint/2010/main" val="17292380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C391ED-EBCF-427E-9A7B-2131CFCDDC79}" type="datetime1">
              <a:rPr lang="en-US" smtClean="0">
                <a:solidFill>
                  <a:prstClr val="white">
                    <a:tint val="75000"/>
                  </a:prstClr>
                </a:solidFill>
              </a:rPr>
              <a:t>11/25/2014</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971B47F2-71F1-4545-A17E-AD287F812EC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9342730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163D33-F830-405B-9692-5743132308DE}" type="datetime1">
              <a:rPr lang="en-US" smtClean="0">
                <a:solidFill>
                  <a:prstClr val="white">
                    <a:tint val="75000"/>
                  </a:prstClr>
                </a:solidFill>
              </a:rPr>
              <a:t>11/25/2014</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971B47F2-71F1-4545-A17E-AD287F812EC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7152787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26C5CD-0C90-434E-889F-58B5F87C3D2D}" type="datetime1">
              <a:rPr lang="en-US" smtClean="0">
                <a:solidFill>
                  <a:prstClr val="white">
                    <a:tint val="75000"/>
                  </a:prstClr>
                </a:solidFill>
              </a:rPr>
              <a:t>11/25/2014</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971B47F2-71F1-4545-A17E-AD287F812EC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2228848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6F871B-9139-40F5-8A2F-508F15354C39}" type="datetime1">
              <a:rPr lang="en-US" smtClean="0">
                <a:solidFill>
                  <a:prstClr val="white">
                    <a:tint val="75000"/>
                  </a:prstClr>
                </a:solidFill>
              </a:rPr>
              <a:t>11/25/2014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971B47F2-71F1-4545-A17E-AD287F812EC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0713473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23D042-9599-4C2A-81AC-EF0EC2ED7904}" type="datetime1">
              <a:rPr lang="en-US" smtClean="0">
                <a:solidFill>
                  <a:prstClr val="white">
                    <a:tint val="75000"/>
                  </a:prstClr>
                </a:solidFill>
              </a:rPr>
              <a:t>11/25/2014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971B47F2-71F1-4545-A17E-AD287F812EC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8426902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F3030AD-89F9-4EF8-B661-D38E30A2F922}" type="datetime1">
              <a:rPr lang="en-US" smtClean="0">
                <a:solidFill>
                  <a:prstClr val="white">
                    <a:tint val="75000"/>
                  </a:prstClr>
                </a:solidFill>
              </a:rPr>
              <a:t>11/25/2014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971B47F2-71F1-4545-A17E-AD287F812EC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2638636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F637C2-D968-4614-B7E5-E0DA1156D073}" type="datetime1">
              <a:rPr lang="en-US" smtClean="0">
                <a:solidFill>
                  <a:prstClr val="white">
                    <a:tint val="75000"/>
                  </a:prstClr>
                </a:solidFill>
              </a:rPr>
              <a:t>11/25/2014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971B47F2-71F1-4545-A17E-AD287F812EC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4017562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B69472D-D4A9-41C5-8969-14DAEFA93E5C}" type="datetime1">
              <a:rPr lang="en-US" smtClean="0">
                <a:solidFill>
                  <a:prstClr val="white">
                    <a:tint val="75000"/>
                  </a:prstClr>
                </a:solidFill>
              </a:rPr>
              <a:t>11/25/2014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971B47F2-71F1-4545-A17E-AD287F812EC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5292461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23A87FB-AE47-4D7E-B5CA-74AFD9AEE1AA}" type="datetime1">
              <a:rPr lang="en-US" smtClean="0">
                <a:solidFill>
                  <a:prstClr val="white">
                    <a:tint val="75000"/>
                  </a:prstClr>
                </a:solidFill>
              </a:rPr>
              <a:t>11/25/2014</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971B47F2-71F1-4545-A17E-AD287F812EC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1293783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53B1EE9-1B35-44C4-A638-B05311C36C63}" type="datetime1">
              <a:rPr lang="en-US" smtClean="0">
                <a:solidFill>
                  <a:prstClr val="white">
                    <a:tint val="75000"/>
                  </a:prstClr>
                </a:solidFill>
              </a:rPr>
              <a:t>11/25/2014</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971B47F2-71F1-4545-A17E-AD287F812EC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9536793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43071422-5C57-496E-8374-650B8A9C8FD1}" type="datetime1">
              <a:rPr lang="en-US" smtClean="0">
                <a:solidFill>
                  <a:srgbClr val="DEDEDE">
                    <a:shade val="90000"/>
                  </a:srgbClr>
                </a:solidFill>
              </a:rPr>
              <a:t>11/25/2014</a:t>
            </a:fld>
            <a:endParaRPr lang="en-US" dirty="0">
              <a:solidFill>
                <a:srgbClr val="DEDEDE">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dirty="0">
              <a:solidFill>
                <a:srgbClr val="DEDEDE">
                  <a:shade val="90000"/>
                </a:srgbClr>
              </a:solidFill>
            </a:endParaRPr>
          </a:p>
        </p:txBody>
      </p:sp>
      <p:sp>
        <p:nvSpPr>
          <p:cNvPr id="7" name="Slide Number Placeholder 17"/>
          <p:cNvSpPr>
            <a:spLocks noGrp="1"/>
          </p:cNvSpPr>
          <p:nvPr>
            <p:ph type="sldNum" sz="quarter" idx="12"/>
          </p:nvPr>
        </p:nvSpPr>
        <p:spPr/>
        <p:txBody>
          <a:bodyPr/>
          <a:lstStyle>
            <a:lvl1pPr>
              <a:defRPr/>
            </a:lvl1pPr>
          </a:lstStyle>
          <a:p>
            <a:pPr>
              <a:defRPr/>
            </a:pPr>
            <a:fld id="{93D9BA98-FF41-4299-B5B7-F2ED4799C912}" type="slidenum">
              <a:rPr lang="en-US">
                <a:solidFill>
                  <a:srgbClr val="DEDEDE">
                    <a:shade val="90000"/>
                  </a:srgbClr>
                </a:solidFill>
              </a:rPr>
              <a:pPr>
                <a:defRPr/>
              </a:pPr>
              <a:t>‹#›</a:t>
            </a:fld>
            <a:endParaRPr lang="en-US" dirty="0">
              <a:solidFill>
                <a:srgbClr val="DEDEDE">
                  <a:shade val="90000"/>
                </a:srgbClr>
              </a:solidFill>
            </a:endParaRPr>
          </a:p>
        </p:txBody>
      </p:sp>
    </p:spTree>
    <p:extLst>
      <p:ext uri="{BB962C8B-B14F-4D97-AF65-F5344CB8AC3E}">
        <p14:creationId xmlns:p14="http://schemas.microsoft.com/office/powerpoint/2010/main" val="30873284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8B24448-4D37-4877-923D-42999D01CE98}" type="datetime1">
              <a:rPr lang="en-US" smtClean="0">
                <a:solidFill>
                  <a:prstClr val="white">
                    <a:tint val="75000"/>
                  </a:prstClr>
                </a:solidFill>
              </a:rPr>
              <a:t>11/25/2014</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971B47F2-71F1-4545-A17E-AD287F812EC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8602759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ACABB4-1081-4229-8D23-CAE6EB07F5D0}" type="datetime1">
              <a:rPr lang="en-US" smtClean="0">
                <a:solidFill>
                  <a:prstClr val="white">
                    <a:tint val="75000"/>
                  </a:prstClr>
                </a:solidFill>
              </a:rPr>
              <a:t>11/25/2014</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971B47F2-71F1-4545-A17E-AD287F812EC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1486459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3F1B70-D7FE-438E-86FA-EC94CB3D48FE}" type="datetime1">
              <a:rPr lang="en-US" smtClean="0">
                <a:solidFill>
                  <a:prstClr val="white">
                    <a:tint val="75000"/>
                  </a:prstClr>
                </a:solidFill>
              </a:rPr>
              <a:t>11/25/2014</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971B47F2-71F1-4545-A17E-AD287F812EC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9508976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6C5D9D-2598-4148-B654-987F990CDEFC}" type="datetime1">
              <a:rPr lang="en-US" smtClean="0">
                <a:solidFill>
                  <a:prstClr val="white">
                    <a:tint val="75000"/>
                  </a:prstClr>
                </a:solidFill>
              </a:rPr>
              <a:t>11/25/2014</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971B47F2-71F1-4545-A17E-AD287F812EC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9061058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436CFC-6A2D-4F68-8B65-B35CC3674354}" type="datetime1">
              <a:rPr lang="en-US" smtClean="0">
                <a:solidFill>
                  <a:prstClr val="white">
                    <a:tint val="75000"/>
                  </a:prstClr>
                </a:solidFill>
              </a:rPr>
              <a:t>11/25/2014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971B47F2-71F1-4545-A17E-AD287F812EC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2159091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07FEC2-0A11-4F2E-9068-F362ABEB2A17}" type="datetime1">
              <a:rPr lang="en-US" smtClean="0">
                <a:solidFill>
                  <a:prstClr val="white">
                    <a:tint val="75000"/>
                  </a:prstClr>
                </a:solidFill>
              </a:rPr>
              <a:t>11/25/2014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971B47F2-71F1-4545-A17E-AD287F812EC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1070430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9E7AF95-4419-4D1D-A07B-1B9E8EA1C14F}" type="datetime1">
              <a:rPr lang="en-US" smtClean="0">
                <a:solidFill>
                  <a:prstClr val="white">
                    <a:tint val="75000"/>
                  </a:prstClr>
                </a:solidFill>
              </a:rPr>
              <a:t>11/25/2014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971B47F2-71F1-4545-A17E-AD287F812EC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4148295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202EFD-44DD-4434-8D88-79799720455C}" type="datetime1">
              <a:rPr lang="en-US" smtClean="0">
                <a:solidFill>
                  <a:prstClr val="white">
                    <a:tint val="75000"/>
                  </a:prstClr>
                </a:solidFill>
              </a:rPr>
              <a:t>11/25/2014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971B47F2-71F1-4545-A17E-AD287F812EC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8105393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8243A41-6BE4-4633-94BF-1CB3C77A97F8}" type="datetime1">
              <a:rPr lang="en-US" smtClean="0">
                <a:solidFill>
                  <a:prstClr val="white">
                    <a:tint val="75000"/>
                  </a:prstClr>
                </a:solidFill>
              </a:rPr>
              <a:t>11/25/2014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971B47F2-71F1-4545-A17E-AD287F812EC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0472030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3D1419E-61D0-4E5E-A708-AE674D5B13A7}" type="datetime1">
              <a:rPr lang="en-US" smtClean="0">
                <a:solidFill>
                  <a:prstClr val="white">
                    <a:tint val="75000"/>
                  </a:prstClr>
                </a:solidFill>
              </a:rPr>
              <a:t>11/25/2014</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971B47F2-71F1-4545-A17E-AD287F812EC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0076561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25ADE35F-BE09-4A73-8607-C189A4AA9559}" type="datetime1">
              <a:rPr lang="en-US" smtClean="0">
                <a:solidFill>
                  <a:srgbClr val="DEDEDE">
                    <a:shade val="90000"/>
                  </a:srgbClr>
                </a:solidFill>
              </a:rPr>
              <a:t>11/25/2014</a:t>
            </a:fld>
            <a:endParaRPr lang="en-US" dirty="0">
              <a:solidFill>
                <a:srgbClr val="DEDEDE">
                  <a:shade val="90000"/>
                </a:srgbClr>
              </a:solidFill>
            </a:endParaRPr>
          </a:p>
        </p:txBody>
      </p:sp>
      <p:sp>
        <p:nvSpPr>
          <p:cNvPr id="8" name="Footer Placeholder 21"/>
          <p:cNvSpPr>
            <a:spLocks noGrp="1"/>
          </p:cNvSpPr>
          <p:nvPr>
            <p:ph type="ftr" sz="quarter" idx="11"/>
          </p:nvPr>
        </p:nvSpPr>
        <p:spPr/>
        <p:txBody>
          <a:bodyPr/>
          <a:lstStyle>
            <a:lvl1pPr>
              <a:defRPr/>
            </a:lvl1pPr>
          </a:lstStyle>
          <a:p>
            <a:pPr>
              <a:defRPr/>
            </a:pPr>
            <a:endParaRPr lang="en-US" dirty="0">
              <a:solidFill>
                <a:srgbClr val="DEDEDE">
                  <a:shade val="90000"/>
                </a:srgbClr>
              </a:solidFill>
            </a:endParaRPr>
          </a:p>
        </p:txBody>
      </p:sp>
      <p:sp>
        <p:nvSpPr>
          <p:cNvPr id="9" name="Slide Number Placeholder 17"/>
          <p:cNvSpPr>
            <a:spLocks noGrp="1"/>
          </p:cNvSpPr>
          <p:nvPr>
            <p:ph type="sldNum" sz="quarter" idx="12"/>
          </p:nvPr>
        </p:nvSpPr>
        <p:spPr/>
        <p:txBody>
          <a:bodyPr/>
          <a:lstStyle>
            <a:lvl1pPr>
              <a:defRPr/>
            </a:lvl1pPr>
          </a:lstStyle>
          <a:p>
            <a:pPr>
              <a:defRPr/>
            </a:pPr>
            <a:fld id="{AAA00A8C-9D4E-469F-96FC-F485B76DF770}" type="slidenum">
              <a:rPr lang="en-US">
                <a:solidFill>
                  <a:srgbClr val="DEDEDE">
                    <a:shade val="90000"/>
                  </a:srgbClr>
                </a:solidFill>
              </a:rPr>
              <a:pPr>
                <a:defRPr/>
              </a:pPr>
              <a:t>‹#›</a:t>
            </a:fld>
            <a:endParaRPr lang="en-US" dirty="0">
              <a:solidFill>
                <a:srgbClr val="DEDEDE">
                  <a:shade val="90000"/>
                </a:srgbClr>
              </a:solidFill>
            </a:endParaRPr>
          </a:p>
        </p:txBody>
      </p:sp>
    </p:spTree>
    <p:extLst>
      <p:ext uri="{BB962C8B-B14F-4D97-AF65-F5344CB8AC3E}">
        <p14:creationId xmlns:p14="http://schemas.microsoft.com/office/powerpoint/2010/main" val="17441555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FE9286D-2C87-4031-8974-B0B73A529594}" type="datetime1">
              <a:rPr lang="en-US" smtClean="0">
                <a:solidFill>
                  <a:prstClr val="white">
                    <a:tint val="75000"/>
                  </a:prstClr>
                </a:solidFill>
              </a:rPr>
              <a:t>11/25/2014</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971B47F2-71F1-4545-A17E-AD287F812EC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5063265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C508853-A425-4966-B55D-70D8CCB8157E}" type="datetime1">
              <a:rPr lang="en-US" smtClean="0">
                <a:solidFill>
                  <a:prstClr val="white">
                    <a:tint val="75000"/>
                  </a:prstClr>
                </a:solidFill>
              </a:rPr>
              <a:t>11/25/2014</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971B47F2-71F1-4545-A17E-AD287F812EC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881489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676AB6-CEA3-4654-98F2-7358B8F4076C}" type="datetime1">
              <a:rPr lang="en-US" smtClean="0">
                <a:solidFill>
                  <a:prstClr val="white">
                    <a:tint val="75000"/>
                  </a:prstClr>
                </a:solidFill>
              </a:rPr>
              <a:t>11/25/2014</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971B47F2-71F1-4545-A17E-AD287F812EC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294039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2F7002-4AB9-486E-AED0-0314CC4AC07C}" type="datetime1">
              <a:rPr lang="en-US" smtClean="0">
                <a:solidFill>
                  <a:prstClr val="white">
                    <a:tint val="75000"/>
                  </a:prstClr>
                </a:solidFill>
              </a:rPr>
              <a:t>11/25/2014</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971B47F2-71F1-4545-A17E-AD287F812EC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0239325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1FED8A-D9BC-4849-BD3F-10258F2C10A0}" type="datetime1">
              <a:rPr lang="en-US" smtClean="0">
                <a:solidFill>
                  <a:prstClr val="white">
                    <a:tint val="75000"/>
                  </a:prstClr>
                </a:solidFill>
              </a:rPr>
              <a:t>11/25/2014</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971B47F2-71F1-4545-A17E-AD287F812EC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2716031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10CFB7-33DA-497E-863A-3F969E41B974}" type="datetime1">
              <a:rPr lang="en-US" smtClean="0">
                <a:solidFill>
                  <a:prstClr val="white">
                    <a:tint val="75000"/>
                  </a:prstClr>
                </a:solidFill>
              </a:rPr>
              <a:t>11/25/2014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971B47F2-71F1-4545-A17E-AD287F812EC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0436069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ADC39B-BD68-4E8D-B31A-08A8124737D4}" type="datetime1">
              <a:rPr lang="en-US" smtClean="0">
                <a:solidFill>
                  <a:prstClr val="white">
                    <a:tint val="75000"/>
                  </a:prstClr>
                </a:solidFill>
              </a:rPr>
              <a:t>11/25/2014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971B47F2-71F1-4545-A17E-AD287F812EC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9964107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3AF2A28-E51F-4A8F-8AAA-86D8941627B9}" type="datetime1">
              <a:rPr lang="en-US" smtClean="0">
                <a:solidFill>
                  <a:prstClr val="white">
                    <a:tint val="75000"/>
                  </a:prstClr>
                </a:solidFill>
              </a:rPr>
              <a:t>11/25/2014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971B47F2-71F1-4545-A17E-AD287F812EC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9131105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CBEA58-23CB-4996-B78B-921E978CD5E5}" type="datetime1">
              <a:rPr lang="en-US" smtClean="0">
                <a:solidFill>
                  <a:prstClr val="white">
                    <a:tint val="75000"/>
                  </a:prstClr>
                </a:solidFill>
              </a:rPr>
              <a:t>11/25/2014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971B47F2-71F1-4545-A17E-AD287F812EC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8605095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1E91AE8-0BDA-424F-A1E6-F66154F433BD}" type="datetime1">
              <a:rPr lang="en-US" smtClean="0">
                <a:solidFill>
                  <a:prstClr val="white">
                    <a:tint val="75000"/>
                  </a:prstClr>
                </a:solidFill>
              </a:rPr>
              <a:t>11/25/2014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971B47F2-71F1-4545-A17E-AD287F812EC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2121020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A6E66BAD-33AF-4EAA-B2FD-0CA198CC7D48}" type="datetime1">
              <a:rPr lang="en-US" smtClean="0">
                <a:solidFill>
                  <a:srgbClr val="DEDEDE">
                    <a:shade val="90000"/>
                  </a:srgbClr>
                </a:solidFill>
              </a:rPr>
              <a:t>11/25/2014</a:t>
            </a:fld>
            <a:endParaRPr lang="en-US" dirty="0">
              <a:solidFill>
                <a:srgbClr val="DEDEDE">
                  <a:shade val="90000"/>
                </a:srgbClr>
              </a:solidFill>
            </a:endParaRPr>
          </a:p>
        </p:txBody>
      </p:sp>
      <p:sp>
        <p:nvSpPr>
          <p:cNvPr id="4" name="Footer Placeholder 21"/>
          <p:cNvSpPr>
            <a:spLocks noGrp="1"/>
          </p:cNvSpPr>
          <p:nvPr>
            <p:ph type="ftr" sz="quarter" idx="11"/>
          </p:nvPr>
        </p:nvSpPr>
        <p:spPr/>
        <p:txBody>
          <a:bodyPr/>
          <a:lstStyle>
            <a:lvl1pPr>
              <a:defRPr/>
            </a:lvl1pPr>
          </a:lstStyle>
          <a:p>
            <a:pPr>
              <a:defRPr/>
            </a:pPr>
            <a:endParaRPr lang="en-US" dirty="0">
              <a:solidFill>
                <a:srgbClr val="DEDEDE">
                  <a:shade val="90000"/>
                </a:srgbClr>
              </a:solidFill>
            </a:endParaRPr>
          </a:p>
        </p:txBody>
      </p:sp>
      <p:sp>
        <p:nvSpPr>
          <p:cNvPr id="5" name="Slide Number Placeholder 17"/>
          <p:cNvSpPr>
            <a:spLocks noGrp="1"/>
          </p:cNvSpPr>
          <p:nvPr>
            <p:ph type="sldNum" sz="quarter" idx="12"/>
          </p:nvPr>
        </p:nvSpPr>
        <p:spPr/>
        <p:txBody>
          <a:bodyPr/>
          <a:lstStyle>
            <a:lvl1pPr>
              <a:defRPr/>
            </a:lvl1pPr>
          </a:lstStyle>
          <a:p>
            <a:pPr>
              <a:defRPr/>
            </a:pPr>
            <a:fld id="{3EEA4DB2-01EB-48CE-AC39-BB5B388E8D0A}" type="slidenum">
              <a:rPr lang="en-US">
                <a:solidFill>
                  <a:srgbClr val="DEDEDE">
                    <a:shade val="90000"/>
                  </a:srgbClr>
                </a:solidFill>
              </a:rPr>
              <a:pPr>
                <a:defRPr/>
              </a:pPr>
              <a:t>‹#›</a:t>
            </a:fld>
            <a:endParaRPr lang="en-US" dirty="0">
              <a:solidFill>
                <a:srgbClr val="DEDEDE">
                  <a:shade val="90000"/>
                </a:srgbClr>
              </a:solidFill>
            </a:endParaRPr>
          </a:p>
        </p:txBody>
      </p:sp>
    </p:spTree>
    <p:extLst>
      <p:ext uri="{BB962C8B-B14F-4D97-AF65-F5344CB8AC3E}">
        <p14:creationId xmlns:p14="http://schemas.microsoft.com/office/powerpoint/2010/main" val="14249005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C57573C-DB3A-42CD-997B-ABF355843F6D}" type="datetime1">
              <a:rPr lang="en-US" smtClean="0">
                <a:solidFill>
                  <a:prstClr val="white">
                    <a:tint val="75000"/>
                  </a:prstClr>
                </a:solidFill>
              </a:rPr>
              <a:t>11/25/2014</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971B47F2-71F1-4545-A17E-AD287F812EC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7396429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90EB70F-2FE0-43C5-81BB-A833F01ADB5C}" type="datetime1">
              <a:rPr lang="en-US" smtClean="0">
                <a:solidFill>
                  <a:prstClr val="white">
                    <a:tint val="75000"/>
                  </a:prstClr>
                </a:solidFill>
              </a:rPr>
              <a:t>11/25/2014</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971B47F2-71F1-4545-A17E-AD287F812EC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3393279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231951C-F41F-4A8A-A829-34A258FDA883}" type="datetime1">
              <a:rPr lang="en-US" smtClean="0">
                <a:solidFill>
                  <a:prstClr val="white">
                    <a:tint val="75000"/>
                  </a:prstClr>
                </a:solidFill>
              </a:rPr>
              <a:t>11/25/2014</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971B47F2-71F1-4545-A17E-AD287F812EC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0105583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3D3232-D25C-4D2B-B778-2CE73729E215}" type="datetime1">
              <a:rPr lang="en-US" smtClean="0">
                <a:solidFill>
                  <a:prstClr val="white">
                    <a:tint val="75000"/>
                  </a:prstClr>
                </a:solidFill>
              </a:rPr>
              <a:t>11/25/2014</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971B47F2-71F1-4545-A17E-AD287F812EC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3841318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EE017D-675A-49D1-9957-00F6DB70B5B4}" type="datetime1">
              <a:rPr lang="en-US" smtClean="0">
                <a:solidFill>
                  <a:prstClr val="white">
                    <a:tint val="75000"/>
                  </a:prstClr>
                </a:solidFill>
              </a:rPr>
              <a:t>11/25/2014</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971B47F2-71F1-4545-A17E-AD287F812EC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5864737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054C5E-5D27-4FEA-B5F1-80521B36967F}" type="datetime1">
              <a:rPr lang="en-US" smtClean="0">
                <a:solidFill>
                  <a:prstClr val="white">
                    <a:tint val="75000"/>
                  </a:prstClr>
                </a:solidFill>
              </a:rPr>
              <a:t>11/25/2014</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971B47F2-71F1-4545-A17E-AD287F812EC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7655697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D54411-D3D9-4516-B7DA-1789F37D9AA3}" type="datetime1">
              <a:rPr lang="en-US" smtClean="0">
                <a:solidFill>
                  <a:prstClr val="white">
                    <a:tint val="75000"/>
                  </a:prstClr>
                </a:solidFill>
              </a:rPr>
              <a:t>11/25/2014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971B47F2-71F1-4545-A17E-AD287F812EC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106759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49BF12-066B-444B-BFAE-AECA01999E8D}" type="datetime1">
              <a:rPr lang="en-US" smtClean="0">
                <a:solidFill>
                  <a:prstClr val="white">
                    <a:tint val="75000"/>
                  </a:prstClr>
                </a:solidFill>
              </a:rPr>
              <a:t>11/25/2014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971B47F2-71F1-4545-A17E-AD287F812EC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368538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109F972-939D-4631-96D4-6D1FC6207AA6}" type="datetime1">
              <a:rPr lang="en-US" smtClean="0">
                <a:solidFill>
                  <a:prstClr val="white">
                    <a:tint val="75000"/>
                  </a:prstClr>
                </a:solidFill>
              </a:rPr>
              <a:t>11/25/2014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971B47F2-71F1-4545-A17E-AD287F812EC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5522441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007346-7F0B-401C-9754-FE8F2BFCDAEC}" type="datetime1">
              <a:rPr lang="en-US" smtClean="0">
                <a:solidFill>
                  <a:prstClr val="white">
                    <a:tint val="75000"/>
                  </a:prstClr>
                </a:solidFill>
              </a:rPr>
              <a:t>11/25/2014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971B47F2-71F1-4545-A17E-AD287F812EC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2929122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BF7641FE-A313-445B-97D0-0AB6AA3F187B}" type="datetime1">
              <a:rPr lang="en-US" smtClean="0">
                <a:solidFill>
                  <a:srgbClr val="DEDEDE">
                    <a:shade val="90000"/>
                  </a:srgbClr>
                </a:solidFill>
              </a:rPr>
              <a:t>11/25/2014</a:t>
            </a:fld>
            <a:endParaRPr lang="en-US" dirty="0">
              <a:solidFill>
                <a:srgbClr val="DEDEDE">
                  <a:shade val="90000"/>
                </a:srgbClr>
              </a:solidFill>
            </a:endParaRPr>
          </a:p>
        </p:txBody>
      </p:sp>
      <p:sp>
        <p:nvSpPr>
          <p:cNvPr id="3" name="Footer Placeholder 21"/>
          <p:cNvSpPr>
            <a:spLocks noGrp="1"/>
          </p:cNvSpPr>
          <p:nvPr>
            <p:ph type="ftr" sz="quarter" idx="11"/>
          </p:nvPr>
        </p:nvSpPr>
        <p:spPr/>
        <p:txBody>
          <a:bodyPr/>
          <a:lstStyle>
            <a:lvl1pPr>
              <a:defRPr/>
            </a:lvl1pPr>
          </a:lstStyle>
          <a:p>
            <a:pPr>
              <a:defRPr/>
            </a:pPr>
            <a:endParaRPr lang="en-US" dirty="0">
              <a:solidFill>
                <a:srgbClr val="DEDEDE">
                  <a:shade val="90000"/>
                </a:srgbClr>
              </a:solidFill>
            </a:endParaRPr>
          </a:p>
        </p:txBody>
      </p:sp>
      <p:sp>
        <p:nvSpPr>
          <p:cNvPr id="4" name="Slide Number Placeholder 17"/>
          <p:cNvSpPr>
            <a:spLocks noGrp="1"/>
          </p:cNvSpPr>
          <p:nvPr>
            <p:ph type="sldNum" sz="quarter" idx="12"/>
          </p:nvPr>
        </p:nvSpPr>
        <p:spPr/>
        <p:txBody>
          <a:bodyPr/>
          <a:lstStyle>
            <a:lvl1pPr>
              <a:defRPr/>
            </a:lvl1pPr>
          </a:lstStyle>
          <a:p>
            <a:pPr>
              <a:defRPr/>
            </a:pPr>
            <a:fld id="{1EB65B34-3C85-451B-8CC6-138F664A451E}" type="slidenum">
              <a:rPr lang="en-US">
                <a:solidFill>
                  <a:srgbClr val="DEDEDE">
                    <a:shade val="90000"/>
                  </a:srgbClr>
                </a:solidFill>
              </a:rPr>
              <a:pPr>
                <a:defRPr/>
              </a:pPr>
              <a:t>‹#›</a:t>
            </a:fld>
            <a:endParaRPr lang="en-US" dirty="0">
              <a:solidFill>
                <a:srgbClr val="DEDEDE">
                  <a:shade val="90000"/>
                </a:srgbClr>
              </a:solidFill>
            </a:endParaRPr>
          </a:p>
        </p:txBody>
      </p:sp>
    </p:spTree>
    <p:extLst>
      <p:ext uri="{BB962C8B-B14F-4D97-AF65-F5344CB8AC3E}">
        <p14:creationId xmlns:p14="http://schemas.microsoft.com/office/powerpoint/2010/main" val="12904216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EA4CE19-FC28-477E-8450-96B7C4EA415C}" type="datetime1">
              <a:rPr lang="en-US" smtClean="0">
                <a:solidFill>
                  <a:prstClr val="white">
                    <a:tint val="75000"/>
                  </a:prstClr>
                </a:solidFill>
              </a:rPr>
              <a:t>11/25/2014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971B47F2-71F1-4545-A17E-AD287F812EC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7165887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6645EEA-39B4-4A66-A2D9-9841841C12F0}" type="datetime1">
              <a:rPr lang="en-US" smtClean="0">
                <a:solidFill>
                  <a:prstClr val="white">
                    <a:tint val="75000"/>
                  </a:prstClr>
                </a:solidFill>
              </a:rPr>
              <a:t>11/25/2014</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971B47F2-71F1-4545-A17E-AD287F812EC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220231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0CB1F42-F37F-437A-B264-643D0B29E136}" type="datetime1">
              <a:rPr lang="en-US" smtClean="0">
                <a:solidFill>
                  <a:prstClr val="white">
                    <a:tint val="75000"/>
                  </a:prstClr>
                </a:solidFill>
              </a:rPr>
              <a:t>11/25/2014</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971B47F2-71F1-4545-A17E-AD287F812EC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0778038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ED552EA-E84A-47C3-9EDA-8AF5251B8398}" type="datetime1">
              <a:rPr lang="en-US" smtClean="0">
                <a:solidFill>
                  <a:prstClr val="white">
                    <a:tint val="75000"/>
                  </a:prstClr>
                </a:solidFill>
              </a:rPr>
              <a:t>11/25/2014</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971B47F2-71F1-4545-A17E-AD287F812EC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6261267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D376A2-E89B-49B4-BA9E-9E90253631EA}" type="datetime1">
              <a:rPr lang="en-US" smtClean="0">
                <a:solidFill>
                  <a:prstClr val="white">
                    <a:tint val="75000"/>
                  </a:prstClr>
                </a:solidFill>
              </a:rPr>
              <a:t>11/25/2014</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971B47F2-71F1-4545-A17E-AD287F812EC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5445786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8A114E-F255-46BA-BDAF-29B165862B7E}" type="datetime1">
              <a:rPr lang="en-US" smtClean="0">
                <a:solidFill>
                  <a:prstClr val="white">
                    <a:tint val="75000"/>
                  </a:prstClr>
                </a:solidFill>
              </a:rPr>
              <a:t>11/25/2014</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971B47F2-71F1-4545-A17E-AD287F812EC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7574295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F8796C-324E-4F4C-A143-4FA12BBDD45E}" type="datetime1">
              <a:rPr lang="en-US" smtClean="0">
                <a:solidFill>
                  <a:prstClr val="white">
                    <a:tint val="75000"/>
                  </a:prstClr>
                </a:solidFill>
              </a:rPr>
              <a:t>11/25/2014</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971B47F2-71F1-4545-A17E-AD287F812EC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497739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A159D4-5DFF-4F3B-9874-95B626AEEBD1}" type="datetime1">
              <a:rPr lang="en-US" smtClean="0">
                <a:solidFill>
                  <a:prstClr val="white">
                    <a:tint val="75000"/>
                  </a:prstClr>
                </a:solidFill>
              </a:rPr>
              <a:t>11/25/2014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971B47F2-71F1-4545-A17E-AD287F812EC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5859884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1894E9-EA20-4442-BA09-E1C3654E43B0}" type="datetime1">
              <a:rPr lang="en-US" smtClean="0">
                <a:solidFill>
                  <a:prstClr val="white">
                    <a:tint val="75000"/>
                  </a:prstClr>
                </a:solidFill>
              </a:rPr>
              <a:t>11/25/2014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971B47F2-71F1-4545-A17E-AD287F812EC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934491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4F71507-D8ED-4D5F-9129-2C9C0E14A955}" type="datetime1">
              <a:rPr lang="en-US" smtClean="0">
                <a:solidFill>
                  <a:prstClr val="white">
                    <a:tint val="75000"/>
                  </a:prstClr>
                </a:solidFill>
              </a:rPr>
              <a:t>11/25/2014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971B47F2-71F1-4545-A17E-AD287F812EC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7316867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86F14203-84E4-42A1-A358-D8C71087AEFE}" type="datetime1">
              <a:rPr lang="en-US" smtClean="0">
                <a:solidFill>
                  <a:srgbClr val="DEDEDE">
                    <a:shade val="90000"/>
                  </a:srgbClr>
                </a:solidFill>
              </a:rPr>
              <a:t>11/25/2014</a:t>
            </a:fld>
            <a:endParaRPr lang="en-US" dirty="0">
              <a:solidFill>
                <a:srgbClr val="DEDEDE">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dirty="0">
              <a:solidFill>
                <a:srgbClr val="DEDEDE">
                  <a:shade val="90000"/>
                </a:srgbClr>
              </a:solidFill>
            </a:endParaRPr>
          </a:p>
        </p:txBody>
      </p:sp>
      <p:sp>
        <p:nvSpPr>
          <p:cNvPr id="7" name="Slide Number Placeholder 17"/>
          <p:cNvSpPr>
            <a:spLocks noGrp="1"/>
          </p:cNvSpPr>
          <p:nvPr>
            <p:ph type="sldNum" sz="quarter" idx="12"/>
          </p:nvPr>
        </p:nvSpPr>
        <p:spPr/>
        <p:txBody>
          <a:bodyPr/>
          <a:lstStyle>
            <a:lvl1pPr>
              <a:defRPr/>
            </a:lvl1pPr>
          </a:lstStyle>
          <a:p>
            <a:pPr>
              <a:defRPr/>
            </a:pPr>
            <a:fld id="{1AE650EF-DDF5-4E5E-9946-17933BB3D934}" type="slidenum">
              <a:rPr lang="en-US">
                <a:solidFill>
                  <a:srgbClr val="DEDEDE">
                    <a:shade val="90000"/>
                  </a:srgbClr>
                </a:solidFill>
              </a:rPr>
              <a:pPr>
                <a:defRPr/>
              </a:pPr>
              <a:t>‹#›</a:t>
            </a:fld>
            <a:endParaRPr lang="en-US" dirty="0">
              <a:solidFill>
                <a:srgbClr val="DEDEDE">
                  <a:shade val="90000"/>
                </a:srgbClr>
              </a:solidFill>
            </a:endParaRPr>
          </a:p>
        </p:txBody>
      </p:sp>
    </p:spTree>
    <p:extLst>
      <p:ext uri="{BB962C8B-B14F-4D97-AF65-F5344CB8AC3E}">
        <p14:creationId xmlns:p14="http://schemas.microsoft.com/office/powerpoint/2010/main" val="21857685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458E59-E4EA-47D2-860B-373BBAEED018}" type="datetime1">
              <a:rPr lang="en-US" smtClean="0">
                <a:solidFill>
                  <a:prstClr val="white">
                    <a:tint val="75000"/>
                  </a:prstClr>
                </a:solidFill>
              </a:rPr>
              <a:t>11/25/2014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971B47F2-71F1-4545-A17E-AD287F812EC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048229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2B1762-D320-40B9-9338-E37BD3D6E12A}" type="datetime1">
              <a:rPr lang="en-US" smtClean="0">
                <a:solidFill>
                  <a:prstClr val="white">
                    <a:tint val="75000"/>
                  </a:prstClr>
                </a:solidFill>
              </a:rPr>
              <a:t>11/25/2014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971B47F2-71F1-4545-A17E-AD287F812EC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2318038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2965A32-E2C2-4D2A-83B1-885C70F9A8D5}" type="datetime1">
              <a:rPr lang="en-US" smtClean="0">
                <a:solidFill>
                  <a:prstClr val="white">
                    <a:tint val="75000"/>
                  </a:prstClr>
                </a:solidFill>
              </a:rPr>
              <a:t>11/25/2014</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971B47F2-71F1-4545-A17E-AD287F812EC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6754530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A45B505-DA17-4581-B4F7-75B5531BA0F9}" type="datetime1">
              <a:rPr lang="en-US" smtClean="0">
                <a:solidFill>
                  <a:prstClr val="white">
                    <a:tint val="75000"/>
                  </a:prstClr>
                </a:solidFill>
              </a:rPr>
              <a:t>11/25/2014</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971B47F2-71F1-4545-A17E-AD287F812EC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8929763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DAA5C09-D7D0-4A8D-B22B-A0E4665238E1}" type="datetime1">
              <a:rPr lang="en-US" smtClean="0">
                <a:solidFill>
                  <a:prstClr val="white">
                    <a:tint val="75000"/>
                  </a:prstClr>
                </a:solidFill>
              </a:rPr>
              <a:t>11/25/2014</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971B47F2-71F1-4545-A17E-AD287F812EC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7382178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17D2D5-70B9-4F87-934A-97C368125C80}" type="datetime1">
              <a:rPr lang="en-US" smtClean="0">
                <a:solidFill>
                  <a:prstClr val="white">
                    <a:tint val="75000"/>
                  </a:prstClr>
                </a:solidFill>
              </a:rPr>
              <a:t>11/25/2014</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971B47F2-71F1-4545-A17E-AD287F812EC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7100467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E58A46-957F-4176-96AE-19C943B2B2ED}" type="datetime1">
              <a:rPr lang="en-US" smtClean="0">
                <a:solidFill>
                  <a:prstClr val="white">
                    <a:tint val="75000"/>
                  </a:prstClr>
                </a:solidFill>
              </a:rPr>
              <a:t>11/25/2014</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971B47F2-71F1-4545-A17E-AD287F812EC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1478463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4A3A38-80D3-4639-8CA5-91F6119D9806}" type="datetime1">
              <a:rPr lang="en-US" smtClean="0">
                <a:solidFill>
                  <a:prstClr val="white">
                    <a:tint val="75000"/>
                  </a:prstClr>
                </a:solidFill>
              </a:rPr>
              <a:t>11/25/2014</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971B47F2-71F1-4545-A17E-AD287F812EC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4137640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4A67B1-D348-4915-B28E-0270A362B6A6}" type="datetime1">
              <a:rPr lang="en-US" smtClean="0">
                <a:solidFill>
                  <a:prstClr val="white">
                    <a:tint val="75000"/>
                  </a:prstClr>
                </a:solidFill>
              </a:rPr>
              <a:t>11/25/2014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971B47F2-71F1-4545-A17E-AD287F812EC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29788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8365B3-F836-4C74-81F2-1E923C466666}" type="datetime1">
              <a:rPr lang="en-US" smtClean="0">
                <a:solidFill>
                  <a:prstClr val="white">
                    <a:tint val="75000"/>
                  </a:prstClr>
                </a:solidFill>
              </a:rPr>
              <a:t>11/25/2014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971B47F2-71F1-4545-A17E-AD287F812EC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1514307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defTabSz="914400">
              <a:defRPr/>
            </a:pPr>
            <a:endParaRPr lang="en-US" dirty="0">
              <a:solidFill>
                <a:prstClr val="white"/>
              </a:solidFill>
            </a:endParaRPr>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defTabSz="914400">
              <a:defRPr/>
            </a:pPr>
            <a:endParaRPr lang="en-US" dirty="0">
              <a:solidFill>
                <a:prstClr val="white"/>
              </a:solidFill>
            </a:endParaRPr>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defTabSz="914400">
              <a:defRPr/>
            </a:pPr>
            <a:endParaRPr lang="en-US" dirty="0">
              <a:solidFill>
                <a:prstClr val="white"/>
              </a:solidFill>
              <a:cs typeface="Arial" pitchFamily="34" charset="0"/>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defTabSz="914400">
              <a:defRPr/>
            </a:pPr>
            <a:endParaRPr lang="en-US" dirty="0">
              <a:solidFill>
                <a:prstClr val="white"/>
              </a:solidFill>
              <a:cs typeface="Arial" pitchFamily="34" charset="0"/>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0639D3D3-BEF9-40DA-A273-B5E384E2A0F3}" type="datetime1">
              <a:rPr lang="en-US" smtClean="0">
                <a:solidFill>
                  <a:srgbClr val="DEDEDE">
                    <a:shade val="90000"/>
                  </a:srgbClr>
                </a:solidFill>
              </a:rPr>
              <a:t>11/25/2014</a:t>
            </a:fld>
            <a:endParaRPr lang="en-US" dirty="0">
              <a:solidFill>
                <a:srgbClr val="DEDEDE">
                  <a:shade val="90000"/>
                </a:srgbClr>
              </a:solidFill>
            </a:endParaRPr>
          </a:p>
        </p:txBody>
      </p:sp>
      <p:sp>
        <p:nvSpPr>
          <p:cNvPr id="10" name="Footer Placeholder 5"/>
          <p:cNvSpPr>
            <a:spLocks noGrp="1"/>
          </p:cNvSpPr>
          <p:nvPr>
            <p:ph type="ftr" sz="quarter" idx="11"/>
          </p:nvPr>
        </p:nvSpPr>
        <p:spPr/>
        <p:txBody>
          <a:bodyPr/>
          <a:lstStyle>
            <a:lvl1pPr>
              <a:defRPr/>
            </a:lvl1pPr>
          </a:lstStyle>
          <a:p>
            <a:pPr>
              <a:defRPr/>
            </a:pPr>
            <a:endParaRPr lang="en-US" dirty="0">
              <a:solidFill>
                <a:srgbClr val="DEDEDE">
                  <a:shade val="90000"/>
                </a:srgbClr>
              </a:solidFill>
            </a:endParaRPr>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A420D31E-FB64-464A-ACE6-D2CF63279308}" type="slidenum">
              <a:rPr lang="en-US">
                <a:solidFill>
                  <a:srgbClr val="DEDEDE">
                    <a:shade val="90000"/>
                  </a:srgbClr>
                </a:solidFill>
              </a:rPr>
              <a:pPr>
                <a:defRPr/>
              </a:pPr>
              <a:t>‹#›</a:t>
            </a:fld>
            <a:endParaRPr lang="en-US" dirty="0">
              <a:solidFill>
                <a:srgbClr val="DEDEDE">
                  <a:shade val="90000"/>
                </a:srgbClr>
              </a:solidFill>
            </a:endParaRPr>
          </a:p>
        </p:txBody>
      </p:sp>
    </p:spTree>
    <p:extLst>
      <p:ext uri="{BB962C8B-B14F-4D97-AF65-F5344CB8AC3E}">
        <p14:creationId xmlns:p14="http://schemas.microsoft.com/office/powerpoint/2010/main" val="15654263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B55D30A-465A-49F6-96CC-CD2DA32845E1}" type="datetime1">
              <a:rPr lang="en-US" smtClean="0">
                <a:solidFill>
                  <a:prstClr val="white">
                    <a:tint val="75000"/>
                  </a:prstClr>
                </a:solidFill>
              </a:rPr>
              <a:t>11/25/2014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971B47F2-71F1-4545-A17E-AD287F812EC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0373304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557E6-7794-4B65-9478-A6DC61CB20C1}" type="datetime1">
              <a:rPr lang="en-US" smtClean="0">
                <a:solidFill>
                  <a:prstClr val="white">
                    <a:tint val="75000"/>
                  </a:prstClr>
                </a:solidFill>
              </a:rPr>
              <a:t>11/25/2014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971B47F2-71F1-4545-A17E-AD287F812EC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9092236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AFD72E-155D-43D0-BFCB-0B47EE04FAFE}" type="datetime1">
              <a:rPr lang="en-US" smtClean="0">
                <a:solidFill>
                  <a:prstClr val="white">
                    <a:tint val="75000"/>
                  </a:prstClr>
                </a:solidFill>
              </a:rPr>
              <a:t>11/25/2014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971B47F2-71F1-4545-A17E-AD287F812EC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5311507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6A665E5-B621-4665-A7B9-A122F17B5EF9}" type="datetime1">
              <a:rPr lang="en-US" smtClean="0">
                <a:solidFill>
                  <a:prstClr val="white">
                    <a:tint val="75000"/>
                  </a:prstClr>
                </a:solidFill>
              </a:rPr>
              <a:t>11/25/2014</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971B47F2-71F1-4545-A17E-AD287F812EC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5754067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1CF29F2-1AF2-4A5D-A993-66749B69B8F4}" type="datetime1">
              <a:rPr lang="en-US" smtClean="0">
                <a:solidFill>
                  <a:prstClr val="white">
                    <a:tint val="75000"/>
                  </a:prstClr>
                </a:solidFill>
              </a:rPr>
              <a:t>11/25/2014</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971B47F2-71F1-4545-A17E-AD287F812EC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9234368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2D3BC52-84CF-4765-9CD2-2E6548631AB8}" type="datetime1">
              <a:rPr lang="en-US" smtClean="0">
                <a:solidFill>
                  <a:prstClr val="white">
                    <a:tint val="75000"/>
                  </a:prstClr>
                </a:solidFill>
              </a:rPr>
              <a:t>11/25/2014</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971B47F2-71F1-4545-A17E-AD287F812EC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3719762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990435-8E94-4A37-8201-9E610E783CEE}" type="datetime1">
              <a:rPr lang="en-US" smtClean="0">
                <a:solidFill>
                  <a:prstClr val="white">
                    <a:tint val="75000"/>
                  </a:prstClr>
                </a:solidFill>
              </a:rPr>
              <a:t>11/25/2014</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971B47F2-71F1-4545-A17E-AD287F812EC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2029920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7267E2-80A7-4202-987A-72637BBE0839}" type="datetime1">
              <a:rPr lang="en-US" smtClean="0">
                <a:solidFill>
                  <a:prstClr val="white">
                    <a:tint val="75000"/>
                  </a:prstClr>
                </a:solidFill>
              </a:rPr>
              <a:t>11/25/2014</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971B47F2-71F1-4545-A17E-AD287F812EC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7558397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B2AE29-BC30-4859-91BA-D69A06460069}" type="datetime1">
              <a:rPr lang="en-US" smtClean="0">
                <a:solidFill>
                  <a:prstClr val="white">
                    <a:tint val="75000"/>
                  </a:prstClr>
                </a:solidFill>
              </a:rPr>
              <a:t>11/25/2014</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971B47F2-71F1-4545-A17E-AD287F812EC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3416007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824B24-3BC6-4411-B836-9D949F924404}" type="datetime1">
              <a:rPr lang="en-US" smtClean="0">
                <a:solidFill>
                  <a:prstClr val="white">
                    <a:tint val="75000"/>
                  </a:prstClr>
                </a:solidFill>
              </a:rPr>
              <a:t>11/25/2014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971B47F2-71F1-4545-A17E-AD287F812EC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1732959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8.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10.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9.xml"/><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theme" Target="../theme/theme11.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0.xml"/><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theme" Target="../theme/theme12.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1.xml"/><Relationship Id="rId3" Type="http://schemas.openxmlformats.org/officeDocument/2006/relationships/slideLayout" Target="../slideLayouts/slideLayout136.xml"/><Relationship Id="rId7" Type="http://schemas.openxmlformats.org/officeDocument/2006/relationships/slideLayout" Target="../slideLayouts/slideLayout140.xml"/><Relationship Id="rId12" Type="http://schemas.openxmlformats.org/officeDocument/2006/relationships/theme" Target="../theme/theme13.xml"/><Relationship Id="rId2" Type="http://schemas.openxmlformats.org/officeDocument/2006/relationships/slideLayout" Target="../slideLayouts/slideLayout135.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slideLayout" Target="../slideLayouts/slideLayout144.xml"/><Relationship Id="rId5" Type="http://schemas.openxmlformats.org/officeDocument/2006/relationships/slideLayout" Target="../slideLayouts/slideLayout138.xml"/><Relationship Id="rId10" Type="http://schemas.openxmlformats.org/officeDocument/2006/relationships/slideLayout" Target="../slideLayouts/slideLayout143.xml"/><Relationship Id="rId4" Type="http://schemas.openxmlformats.org/officeDocument/2006/relationships/slideLayout" Target="../slideLayouts/slideLayout137.xml"/><Relationship Id="rId9" Type="http://schemas.openxmlformats.org/officeDocument/2006/relationships/slideLayout" Target="../slideLayouts/slideLayout142.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2.xml"/><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theme" Target="../theme/theme14.xml"/><Relationship Id="rId2" Type="http://schemas.openxmlformats.org/officeDocument/2006/relationships/slideLayout" Target="../slideLayouts/slideLayout146.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0" Type="http://schemas.openxmlformats.org/officeDocument/2006/relationships/slideLayout" Target="../slideLayouts/slideLayout154.xml"/><Relationship Id="rId4" Type="http://schemas.openxmlformats.org/officeDocument/2006/relationships/slideLayout" Target="../slideLayouts/slideLayout148.xml"/><Relationship Id="rId9" Type="http://schemas.openxmlformats.org/officeDocument/2006/relationships/slideLayout" Target="../slideLayouts/slideLayout153.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3.xml"/><Relationship Id="rId3" Type="http://schemas.openxmlformats.org/officeDocument/2006/relationships/slideLayout" Target="../slideLayouts/slideLayout158.xml"/><Relationship Id="rId7" Type="http://schemas.openxmlformats.org/officeDocument/2006/relationships/slideLayout" Target="../slideLayouts/slideLayout162.xml"/><Relationship Id="rId12" Type="http://schemas.openxmlformats.org/officeDocument/2006/relationships/theme" Target="../theme/theme15.xml"/><Relationship Id="rId2" Type="http://schemas.openxmlformats.org/officeDocument/2006/relationships/slideLayout" Target="../slideLayouts/slideLayout157.xml"/><Relationship Id="rId1" Type="http://schemas.openxmlformats.org/officeDocument/2006/relationships/slideLayout" Target="../slideLayouts/slideLayout156.xml"/><Relationship Id="rId6" Type="http://schemas.openxmlformats.org/officeDocument/2006/relationships/slideLayout" Target="../slideLayouts/slideLayout161.xml"/><Relationship Id="rId11" Type="http://schemas.openxmlformats.org/officeDocument/2006/relationships/slideLayout" Target="../slideLayouts/slideLayout166.xml"/><Relationship Id="rId5" Type="http://schemas.openxmlformats.org/officeDocument/2006/relationships/slideLayout" Target="../slideLayouts/slideLayout160.xml"/><Relationship Id="rId10" Type="http://schemas.openxmlformats.org/officeDocument/2006/relationships/slideLayout" Target="../slideLayouts/slideLayout165.xml"/><Relationship Id="rId4" Type="http://schemas.openxmlformats.org/officeDocument/2006/relationships/slideLayout" Target="../slideLayouts/slideLayout159.xml"/><Relationship Id="rId9" Type="http://schemas.openxmlformats.org/officeDocument/2006/relationships/slideLayout" Target="../slideLayouts/slideLayout164.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4.xml"/><Relationship Id="rId3" Type="http://schemas.openxmlformats.org/officeDocument/2006/relationships/slideLayout" Target="../slideLayouts/slideLayout169.xml"/><Relationship Id="rId7" Type="http://schemas.openxmlformats.org/officeDocument/2006/relationships/slideLayout" Target="../slideLayouts/slideLayout173.xml"/><Relationship Id="rId12" Type="http://schemas.openxmlformats.org/officeDocument/2006/relationships/theme" Target="../theme/theme16.xml"/><Relationship Id="rId2" Type="http://schemas.openxmlformats.org/officeDocument/2006/relationships/slideLayout" Target="../slideLayouts/slideLayout168.xml"/><Relationship Id="rId1" Type="http://schemas.openxmlformats.org/officeDocument/2006/relationships/slideLayout" Target="../slideLayouts/slideLayout167.xml"/><Relationship Id="rId6" Type="http://schemas.openxmlformats.org/officeDocument/2006/relationships/slideLayout" Target="../slideLayouts/slideLayout172.xml"/><Relationship Id="rId11" Type="http://schemas.openxmlformats.org/officeDocument/2006/relationships/slideLayout" Target="../slideLayouts/slideLayout177.xml"/><Relationship Id="rId5" Type="http://schemas.openxmlformats.org/officeDocument/2006/relationships/slideLayout" Target="../slideLayouts/slideLayout171.xml"/><Relationship Id="rId10" Type="http://schemas.openxmlformats.org/officeDocument/2006/relationships/slideLayout" Target="../slideLayouts/slideLayout176.xml"/><Relationship Id="rId4" Type="http://schemas.openxmlformats.org/officeDocument/2006/relationships/slideLayout" Target="../slideLayouts/slideLayout170.xml"/><Relationship Id="rId9" Type="http://schemas.openxmlformats.org/officeDocument/2006/relationships/slideLayout" Target="../slideLayouts/slideLayout175.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5.xml"/><Relationship Id="rId3" Type="http://schemas.openxmlformats.org/officeDocument/2006/relationships/slideLayout" Target="../slideLayouts/slideLayout180.xml"/><Relationship Id="rId7" Type="http://schemas.openxmlformats.org/officeDocument/2006/relationships/slideLayout" Target="../slideLayouts/slideLayout184.xml"/><Relationship Id="rId12" Type="http://schemas.openxmlformats.org/officeDocument/2006/relationships/theme" Target="../theme/theme17.xml"/><Relationship Id="rId2" Type="http://schemas.openxmlformats.org/officeDocument/2006/relationships/slideLayout" Target="../slideLayouts/slideLayout179.xml"/><Relationship Id="rId1" Type="http://schemas.openxmlformats.org/officeDocument/2006/relationships/slideLayout" Target="../slideLayouts/slideLayout178.xml"/><Relationship Id="rId6" Type="http://schemas.openxmlformats.org/officeDocument/2006/relationships/slideLayout" Target="../slideLayouts/slideLayout183.xml"/><Relationship Id="rId11" Type="http://schemas.openxmlformats.org/officeDocument/2006/relationships/slideLayout" Target="../slideLayouts/slideLayout188.xml"/><Relationship Id="rId5" Type="http://schemas.openxmlformats.org/officeDocument/2006/relationships/slideLayout" Target="../slideLayouts/slideLayout182.xml"/><Relationship Id="rId10" Type="http://schemas.openxmlformats.org/officeDocument/2006/relationships/slideLayout" Target="../slideLayouts/slideLayout187.xml"/><Relationship Id="rId4" Type="http://schemas.openxmlformats.org/officeDocument/2006/relationships/slideLayout" Target="../slideLayouts/slideLayout181.xml"/><Relationship Id="rId9" Type="http://schemas.openxmlformats.org/officeDocument/2006/relationships/slideLayout" Target="../slideLayouts/slideLayout186.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6.xml"/><Relationship Id="rId3" Type="http://schemas.openxmlformats.org/officeDocument/2006/relationships/slideLayout" Target="../slideLayouts/slideLayout191.xml"/><Relationship Id="rId7" Type="http://schemas.openxmlformats.org/officeDocument/2006/relationships/slideLayout" Target="../slideLayouts/slideLayout195.xml"/><Relationship Id="rId12" Type="http://schemas.openxmlformats.org/officeDocument/2006/relationships/theme" Target="../theme/theme18.xml"/><Relationship Id="rId2" Type="http://schemas.openxmlformats.org/officeDocument/2006/relationships/slideLayout" Target="../slideLayouts/slideLayout190.xml"/><Relationship Id="rId1" Type="http://schemas.openxmlformats.org/officeDocument/2006/relationships/slideLayout" Target="../slideLayouts/slideLayout189.xml"/><Relationship Id="rId6" Type="http://schemas.openxmlformats.org/officeDocument/2006/relationships/slideLayout" Target="../slideLayouts/slideLayout194.xml"/><Relationship Id="rId11" Type="http://schemas.openxmlformats.org/officeDocument/2006/relationships/slideLayout" Target="../slideLayouts/slideLayout199.xml"/><Relationship Id="rId5" Type="http://schemas.openxmlformats.org/officeDocument/2006/relationships/slideLayout" Target="../slideLayouts/slideLayout193.xml"/><Relationship Id="rId10" Type="http://schemas.openxmlformats.org/officeDocument/2006/relationships/slideLayout" Target="../slideLayouts/slideLayout198.xml"/><Relationship Id="rId4" Type="http://schemas.openxmlformats.org/officeDocument/2006/relationships/slideLayout" Target="../slideLayouts/slideLayout192.xml"/><Relationship Id="rId9" Type="http://schemas.openxmlformats.org/officeDocument/2006/relationships/slideLayout" Target="../slideLayouts/slideLayout19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9.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70C0"/>
            </a:gs>
            <a:gs pos="100000">
              <a:srgbClr val="0F0FC3"/>
            </a:gs>
            <a:gs pos="100000">
              <a:schemeClr val="bg2">
                <a:shade val="15000"/>
                <a:satMod val="320000"/>
              </a:schemeClr>
            </a:gs>
          </a:gsLst>
          <a:path path="circle">
            <a:fillToRect l="10000" t="110000" r="10000" b="100000"/>
          </a:path>
          <a:tileRect/>
        </a:grad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defTabSz="914400">
              <a:defRPr/>
            </a:pPr>
            <a:endParaRPr lang="en-US" dirty="0">
              <a:solidFill>
                <a:prstClr val="white"/>
              </a:solidFill>
              <a:cs typeface="Arial" pitchFamily="34" charset="0"/>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defTabSz="914400">
              <a:defRPr/>
            </a:pPr>
            <a:endParaRPr lang="en-US" dirty="0">
              <a:solidFill>
                <a:prstClr val="white"/>
              </a:solidFill>
              <a:cs typeface="Arial" pitchFamily="34" charset="0"/>
            </a:endParaRPr>
          </a:p>
        </p:txBody>
      </p:sp>
      <p:sp>
        <p:nvSpPr>
          <p:cNvPr id="102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smtClean="0">
                <a:solidFill>
                  <a:schemeClr val="tx2">
                    <a:shade val="90000"/>
                  </a:schemeClr>
                </a:solidFill>
                <a:latin typeface="+mn-lt"/>
                <a:cs typeface="+mn-cs"/>
              </a:defRPr>
            </a:lvl1pPr>
          </a:lstStyle>
          <a:p>
            <a:pPr defTabSz="914400">
              <a:defRPr/>
            </a:pPr>
            <a:fld id="{EE6F2BF5-5551-493C-A0CF-1A7B70BFC10E}" type="datetime1">
              <a:rPr lang="en-US" smtClean="0">
                <a:solidFill>
                  <a:srgbClr val="DEDEDE">
                    <a:shade val="90000"/>
                  </a:srgbClr>
                </a:solidFill>
              </a:rPr>
              <a:t>11/25/2014</a:t>
            </a:fld>
            <a:endParaRPr lang="en-US" dirty="0">
              <a:solidFill>
                <a:srgbClr val="DEDEDE">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dirty="0">
                <a:solidFill>
                  <a:schemeClr val="tx2">
                    <a:shade val="90000"/>
                  </a:schemeClr>
                </a:solidFill>
                <a:latin typeface="+mn-lt"/>
                <a:cs typeface="+mn-cs"/>
              </a:defRPr>
            </a:lvl1pPr>
          </a:lstStyle>
          <a:p>
            <a:pPr defTabSz="914400">
              <a:defRPr/>
            </a:pPr>
            <a:endParaRPr lang="en-US" dirty="0">
              <a:solidFill>
                <a:srgbClr val="DEDEDE">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smtClean="0">
                <a:solidFill>
                  <a:schemeClr val="tx2">
                    <a:shade val="90000"/>
                  </a:schemeClr>
                </a:solidFill>
                <a:latin typeface="+mn-lt"/>
                <a:cs typeface="+mn-cs"/>
              </a:defRPr>
            </a:lvl1pPr>
          </a:lstStyle>
          <a:p>
            <a:pPr defTabSz="914400">
              <a:defRPr/>
            </a:pPr>
            <a:fld id="{C5C38FA2-E45E-434D-AB0D-BB5D6265B114}" type="slidenum">
              <a:rPr lang="en-US">
                <a:solidFill>
                  <a:srgbClr val="DEDEDE">
                    <a:shade val="90000"/>
                  </a:srgbClr>
                </a:solidFill>
              </a:rPr>
              <a:pPr defTabSz="914400">
                <a:defRPr/>
              </a:pPr>
              <a:t>‹#›</a:t>
            </a:fld>
            <a:endParaRPr lang="en-US" dirty="0">
              <a:solidFill>
                <a:srgbClr val="DEDEDE">
                  <a:shade val="90000"/>
                </a:srgbClr>
              </a:solidFill>
            </a:endParaRPr>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defTabSz="914400">
                <a:defRPr/>
              </a:pPr>
              <a:endParaRPr lang="en-US" dirty="0">
                <a:solidFill>
                  <a:prstClr val="white"/>
                </a:solidFill>
                <a:cs typeface="Arial" pitchFamily="34"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defTabSz="914400">
                <a:defRPr/>
              </a:pPr>
              <a:endParaRPr lang="en-US" dirty="0">
                <a:solidFill>
                  <a:prstClr val="white"/>
                </a:solidFill>
                <a:cs typeface="Arial" pitchFamily="34" charset="0"/>
              </a:endParaRPr>
            </a:p>
          </p:txBody>
        </p:sp>
      </p:grpSp>
    </p:spTree>
    <p:extLst>
      <p:ext uri="{BB962C8B-B14F-4D97-AF65-F5344CB8AC3E}">
        <p14:creationId xmlns:p14="http://schemas.microsoft.com/office/powerpoint/2010/main" val="710522319"/>
      </p:ext>
    </p:extLst>
  </p:cSld>
  <p:clrMap bg1="dk1" tx1="lt1" bg2="dk2" tx2="lt2" accent1="accent1" accent2="accent2" accent3="accent3" accent4="accent4" accent5="accent5" accent6="accent6" hlink="hlink" folHlink="folHlink"/>
  <p:sldLayoutIdLst>
    <p:sldLayoutId id="2147483981" r:id="rId1"/>
    <p:sldLayoutId id="2147483982" r:id="rId2"/>
    <p:sldLayoutId id="2147483983" r:id="rId3"/>
    <p:sldLayoutId id="2147483984" r:id="rId4"/>
    <p:sldLayoutId id="2147483985" r:id="rId5"/>
    <p:sldLayoutId id="2147483986" r:id="rId6"/>
    <p:sldLayoutId id="2147483987" r:id="rId7"/>
    <p:sldLayoutId id="2147483988" r:id="rId8"/>
    <p:sldLayoutId id="2147483989" r:id="rId9"/>
    <p:sldLayoutId id="2147483990" r:id="rId10"/>
    <p:sldLayoutId id="2147483991" r:id="rId11"/>
    <p:sldLayoutId id="2147483992" r:id="rId12"/>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hf hdr="0" ftr="0" dt="0"/>
  <p:txStyles>
    <p:title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Calibri" pitchFamily="34" charset="0"/>
        </a:defRPr>
      </a:lvl2pPr>
      <a:lvl3pPr algn="l" rtl="0" fontAlgn="base">
        <a:spcBef>
          <a:spcPct val="0"/>
        </a:spcBef>
        <a:spcAft>
          <a:spcPct val="0"/>
        </a:spcAft>
        <a:defRPr sz="5000">
          <a:solidFill>
            <a:schemeClr val="tx2"/>
          </a:solidFill>
          <a:latin typeface="Calibri" pitchFamily="34" charset="0"/>
        </a:defRPr>
      </a:lvl3pPr>
      <a:lvl4pPr algn="l" rtl="0" fontAlgn="base">
        <a:spcBef>
          <a:spcPct val="0"/>
        </a:spcBef>
        <a:spcAft>
          <a:spcPct val="0"/>
        </a:spcAft>
        <a:defRPr sz="5000">
          <a:solidFill>
            <a:schemeClr val="tx2"/>
          </a:solidFill>
          <a:latin typeface="Calibri" pitchFamily="34" charset="0"/>
        </a:defRPr>
      </a:lvl4pPr>
      <a:lvl5pPr algn="l" rtl="0" fontAlgn="base">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fontAlgn="base">
        <a:spcBef>
          <a:spcPct val="20000"/>
        </a:spcBef>
        <a:spcAft>
          <a:spcPct val="0"/>
        </a:spcAft>
        <a:buClr>
          <a:srgbClr val="A04DA3"/>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A04DA3"/>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C4652D"/>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70C0"/>
            </a:gs>
            <a:gs pos="100000">
              <a:srgbClr val="0F0FC3"/>
            </a:gs>
            <a:gs pos="100000">
              <a:schemeClr val="bg2">
                <a:shade val="15000"/>
                <a:satMod val="320000"/>
              </a:schemeClr>
            </a:gs>
          </a:gsLst>
          <a:path path="circle">
            <a:fillToRect l="10000" t="110000" r="10000" b="10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103E45AE-82CE-4195-98A0-2D63E14932B4}" type="datetime1">
              <a:rPr lang="en-US" smtClean="0">
                <a:solidFill>
                  <a:prstClr val="white">
                    <a:tint val="75000"/>
                  </a:prstClr>
                </a:solidFill>
              </a:rPr>
              <a:t>11/25/2014</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971B47F2-71F1-4545-A17E-AD287F812ECB}" type="slidenum">
              <a:rPr lang="en-US" smtClean="0">
                <a:solidFill>
                  <a:prstClr val="white">
                    <a:tint val="75000"/>
                  </a:prstClr>
                </a:solidFill>
              </a:rPr>
              <a:pPr defTabSz="914400"/>
              <a:t>‹#›</a:t>
            </a:fld>
            <a:endParaRPr lang="en-US">
              <a:solidFill>
                <a:prstClr val="white">
                  <a:tint val="75000"/>
                </a:prstClr>
              </a:solidFill>
            </a:endParaRPr>
          </a:p>
        </p:txBody>
      </p:sp>
    </p:spTree>
    <p:extLst>
      <p:ext uri="{BB962C8B-B14F-4D97-AF65-F5344CB8AC3E}">
        <p14:creationId xmlns:p14="http://schemas.microsoft.com/office/powerpoint/2010/main" val="491951128"/>
      </p:ext>
    </p:extLst>
  </p:cSld>
  <p:clrMap bg1="dk1" tx1="lt1" bg2="dk2" tx2="lt2" accent1="accent1" accent2="accent2" accent3="accent3" accent4="accent4" accent5="accent5" accent6="accent6" hlink="hlink" folHlink="folHlink"/>
  <p:sldLayoutIdLst>
    <p:sldLayoutId id="2147484174" r:id="rId1"/>
    <p:sldLayoutId id="2147484175" r:id="rId2"/>
    <p:sldLayoutId id="2147484176" r:id="rId3"/>
    <p:sldLayoutId id="2147484177" r:id="rId4"/>
    <p:sldLayoutId id="2147484178" r:id="rId5"/>
    <p:sldLayoutId id="2147484179" r:id="rId6"/>
    <p:sldLayoutId id="2147484180" r:id="rId7"/>
    <p:sldLayoutId id="2147484181" r:id="rId8"/>
    <p:sldLayoutId id="2147484182" r:id="rId9"/>
    <p:sldLayoutId id="2147484183" r:id="rId10"/>
    <p:sldLayoutId id="2147484184"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70C0"/>
            </a:gs>
            <a:gs pos="100000">
              <a:srgbClr val="0F0FC3"/>
            </a:gs>
            <a:gs pos="100000">
              <a:schemeClr val="bg2">
                <a:shade val="15000"/>
                <a:satMod val="320000"/>
              </a:schemeClr>
            </a:gs>
          </a:gsLst>
          <a:path path="circle">
            <a:fillToRect l="10000" t="110000" r="10000" b="10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52500982-8AB9-42B0-BE5D-FDE7D9CFBE84}" type="datetime1">
              <a:rPr lang="en-US" smtClean="0">
                <a:solidFill>
                  <a:prstClr val="white">
                    <a:tint val="75000"/>
                  </a:prstClr>
                </a:solidFill>
              </a:rPr>
              <a:t>11/25/2014</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971B47F2-71F1-4545-A17E-AD287F812ECB}" type="slidenum">
              <a:rPr lang="en-US" smtClean="0">
                <a:solidFill>
                  <a:prstClr val="white">
                    <a:tint val="75000"/>
                  </a:prstClr>
                </a:solidFill>
              </a:rPr>
              <a:pPr defTabSz="914400"/>
              <a:t>‹#›</a:t>
            </a:fld>
            <a:endParaRPr lang="en-US">
              <a:solidFill>
                <a:prstClr val="white">
                  <a:tint val="75000"/>
                </a:prstClr>
              </a:solidFill>
            </a:endParaRPr>
          </a:p>
        </p:txBody>
      </p:sp>
    </p:spTree>
    <p:extLst>
      <p:ext uri="{BB962C8B-B14F-4D97-AF65-F5344CB8AC3E}">
        <p14:creationId xmlns:p14="http://schemas.microsoft.com/office/powerpoint/2010/main" val="1090381498"/>
      </p:ext>
    </p:extLst>
  </p:cSld>
  <p:clrMap bg1="dk1" tx1="lt1" bg2="dk2" tx2="lt2" accent1="accent1" accent2="accent2" accent3="accent3" accent4="accent4" accent5="accent5" accent6="accent6" hlink="hlink" folHlink="folHlink"/>
  <p:sldLayoutIdLst>
    <p:sldLayoutId id="2147484186" r:id="rId1"/>
    <p:sldLayoutId id="2147484187" r:id="rId2"/>
    <p:sldLayoutId id="2147484188" r:id="rId3"/>
    <p:sldLayoutId id="2147484189" r:id="rId4"/>
    <p:sldLayoutId id="2147484190" r:id="rId5"/>
    <p:sldLayoutId id="2147484191" r:id="rId6"/>
    <p:sldLayoutId id="2147484192" r:id="rId7"/>
    <p:sldLayoutId id="2147484193" r:id="rId8"/>
    <p:sldLayoutId id="2147484194" r:id="rId9"/>
    <p:sldLayoutId id="2147484195" r:id="rId10"/>
    <p:sldLayoutId id="2147484196"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70C0"/>
            </a:gs>
            <a:gs pos="100000">
              <a:srgbClr val="0F0FC3"/>
            </a:gs>
            <a:gs pos="100000">
              <a:schemeClr val="bg2">
                <a:shade val="15000"/>
                <a:satMod val="320000"/>
              </a:schemeClr>
            </a:gs>
          </a:gsLst>
          <a:path path="circle">
            <a:fillToRect l="10000" t="110000" r="10000" b="10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F22D402A-E289-495A-B04C-4720AC8FDF12}" type="datetime1">
              <a:rPr lang="en-US" smtClean="0">
                <a:solidFill>
                  <a:prstClr val="white">
                    <a:tint val="75000"/>
                  </a:prstClr>
                </a:solidFill>
              </a:rPr>
              <a:t>11/25/2014</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971B47F2-71F1-4545-A17E-AD287F812ECB}" type="slidenum">
              <a:rPr lang="en-US" smtClean="0">
                <a:solidFill>
                  <a:prstClr val="white">
                    <a:tint val="75000"/>
                  </a:prstClr>
                </a:solidFill>
              </a:rPr>
              <a:pPr defTabSz="914400"/>
              <a:t>‹#›</a:t>
            </a:fld>
            <a:endParaRPr lang="en-US">
              <a:solidFill>
                <a:prstClr val="white">
                  <a:tint val="75000"/>
                </a:prstClr>
              </a:solidFill>
            </a:endParaRPr>
          </a:p>
        </p:txBody>
      </p:sp>
    </p:spTree>
    <p:extLst>
      <p:ext uri="{BB962C8B-B14F-4D97-AF65-F5344CB8AC3E}">
        <p14:creationId xmlns:p14="http://schemas.microsoft.com/office/powerpoint/2010/main" val="676625500"/>
      </p:ext>
    </p:extLst>
  </p:cSld>
  <p:clrMap bg1="dk1" tx1="lt1" bg2="dk2" tx2="lt2" accent1="accent1" accent2="accent2" accent3="accent3" accent4="accent4" accent5="accent5" accent6="accent6" hlink="hlink" folHlink="folHlink"/>
  <p:sldLayoutIdLst>
    <p:sldLayoutId id="2147484222" r:id="rId1"/>
    <p:sldLayoutId id="2147484223" r:id="rId2"/>
    <p:sldLayoutId id="2147484224" r:id="rId3"/>
    <p:sldLayoutId id="2147484225" r:id="rId4"/>
    <p:sldLayoutId id="2147484226" r:id="rId5"/>
    <p:sldLayoutId id="2147484227" r:id="rId6"/>
    <p:sldLayoutId id="2147484228" r:id="rId7"/>
    <p:sldLayoutId id="2147484229" r:id="rId8"/>
    <p:sldLayoutId id="2147484230" r:id="rId9"/>
    <p:sldLayoutId id="2147484231" r:id="rId10"/>
    <p:sldLayoutId id="2147484232"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70C0"/>
            </a:gs>
            <a:gs pos="100000">
              <a:srgbClr val="0F0FC3"/>
            </a:gs>
            <a:gs pos="100000">
              <a:schemeClr val="bg2">
                <a:shade val="15000"/>
                <a:satMod val="320000"/>
              </a:schemeClr>
            </a:gs>
          </a:gsLst>
          <a:path path="circle">
            <a:fillToRect l="10000" t="110000" r="10000" b="10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686D1A37-8F7C-4580-967E-D9DE4494998D}" type="datetime1">
              <a:rPr lang="en-US" smtClean="0">
                <a:solidFill>
                  <a:prstClr val="white">
                    <a:tint val="75000"/>
                  </a:prstClr>
                </a:solidFill>
              </a:rPr>
              <a:t>11/25/2014</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971B47F2-71F1-4545-A17E-AD287F812ECB}" type="slidenum">
              <a:rPr lang="en-US" smtClean="0">
                <a:solidFill>
                  <a:prstClr val="white">
                    <a:tint val="75000"/>
                  </a:prstClr>
                </a:solidFill>
              </a:rPr>
              <a:pPr defTabSz="914400"/>
              <a:t>‹#›</a:t>
            </a:fld>
            <a:endParaRPr lang="en-US">
              <a:solidFill>
                <a:prstClr val="white">
                  <a:tint val="75000"/>
                </a:prstClr>
              </a:solidFill>
            </a:endParaRPr>
          </a:p>
        </p:txBody>
      </p:sp>
    </p:spTree>
    <p:extLst>
      <p:ext uri="{BB962C8B-B14F-4D97-AF65-F5344CB8AC3E}">
        <p14:creationId xmlns:p14="http://schemas.microsoft.com/office/powerpoint/2010/main" val="3967618548"/>
      </p:ext>
    </p:extLst>
  </p:cSld>
  <p:clrMap bg1="dk1" tx1="lt1" bg2="dk2" tx2="lt2" accent1="accent1" accent2="accent2" accent3="accent3" accent4="accent4" accent5="accent5" accent6="accent6" hlink="hlink" folHlink="folHlink"/>
  <p:sldLayoutIdLst>
    <p:sldLayoutId id="2147484234" r:id="rId1"/>
    <p:sldLayoutId id="2147484235" r:id="rId2"/>
    <p:sldLayoutId id="2147484236" r:id="rId3"/>
    <p:sldLayoutId id="2147484237" r:id="rId4"/>
    <p:sldLayoutId id="2147484238" r:id="rId5"/>
    <p:sldLayoutId id="2147484239" r:id="rId6"/>
    <p:sldLayoutId id="2147484240" r:id="rId7"/>
    <p:sldLayoutId id="2147484241" r:id="rId8"/>
    <p:sldLayoutId id="2147484242" r:id="rId9"/>
    <p:sldLayoutId id="2147484243" r:id="rId10"/>
    <p:sldLayoutId id="2147484244"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70C0"/>
            </a:gs>
            <a:gs pos="100000">
              <a:srgbClr val="0F0FC3"/>
            </a:gs>
            <a:gs pos="100000">
              <a:schemeClr val="bg2">
                <a:shade val="15000"/>
                <a:satMod val="320000"/>
              </a:schemeClr>
            </a:gs>
          </a:gsLst>
          <a:path path="circle">
            <a:fillToRect l="10000" t="110000" r="10000" b="10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40F9FDC8-5135-444B-BB0C-1290E6049130}" type="datetime1">
              <a:rPr lang="en-US" smtClean="0">
                <a:solidFill>
                  <a:prstClr val="white">
                    <a:tint val="75000"/>
                  </a:prstClr>
                </a:solidFill>
              </a:rPr>
              <a:t>11/25/2014</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971B47F2-71F1-4545-A17E-AD287F812ECB}" type="slidenum">
              <a:rPr lang="en-US" smtClean="0">
                <a:solidFill>
                  <a:prstClr val="white">
                    <a:tint val="75000"/>
                  </a:prstClr>
                </a:solidFill>
              </a:rPr>
              <a:pPr defTabSz="914400"/>
              <a:t>‹#›</a:t>
            </a:fld>
            <a:endParaRPr lang="en-US">
              <a:solidFill>
                <a:prstClr val="white">
                  <a:tint val="75000"/>
                </a:prstClr>
              </a:solidFill>
            </a:endParaRPr>
          </a:p>
        </p:txBody>
      </p:sp>
    </p:spTree>
    <p:extLst>
      <p:ext uri="{BB962C8B-B14F-4D97-AF65-F5344CB8AC3E}">
        <p14:creationId xmlns:p14="http://schemas.microsoft.com/office/powerpoint/2010/main" val="722029278"/>
      </p:ext>
    </p:extLst>
  </p:cSld>
  <p:clrMap bg1="dk1" tx1="lt1" bg2="dk2" tx2="lt2" accent1="accent1" accent2="accent2" accent3="accent3" accent4="accent4" accent5="accent5" accent6="accent6" hlink="hlink" folHlink="folHlink"/>
  <p:sldLayoutIdLst>
    <p:sldLayoutId id="2147484330" r:id="rId1"/>
    <p:sldLayoutId id="2147484331" r:id="rId2"/>
    <p:sldLayoutId id="2147484332" r:id="rId3"/>
    <p:sldLayoutId id="2147484333" r:id="rId4"/>
    <p:sldLayoutId id="2147484334" r:id="rId5"/>
    <p:sldLayoutId id="2147484335" r:id="rId6"/>
    <p:sldLayoutId id="2147484336" r:id="rId7"/>
    <p:sldLayoutId id="2147484337" r:id="rId8"/>
    <p:sldLayoutId id="2147484338" r:id="rId9"/>
    <p:sldLayoutId id="2147484339" r:id="rId10"/>
    <p:sldLayoutId id="2147484340"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70C0"/>
            </a:gs>
            <a:gs pos="100000">
              <a:srgbClr val="0F0FC3"/>
            </a:gs>
            <a:gs pos="100000">
              <a:schemeClr val="bg2">
                <a:shade val="15000"/>
                <a:satMod val="320000"/>
              </a:schemeClr>
            </a:gs>
          </a:gsLst>
          <a:path path="circle">
            <a:fillToRect l="10000" t="110000" r="10000" b="10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BA2BAF7C-F6E0-4184-AFCB-DA68DE6D85B4}" type="datetime1">
              <a:rPr lang="en-US" smtClean="0">
                <a:solidFill>
                  <a:prstClr val="white">
                    <a:tint val="75000"/>
                  </a:prstClr>
                </a:solidFill>
              </a:rPr>
              <a:t>11/25/2014</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971B47F2-71F1-4545-A17E-AD287F812ECB}" type="slidenum">
              <a:rPr lang="en-US" smtClean="0">
                <a:solidFill>
                  <a:prstClr val="white">
                    <a:tint val="75000"/>
                  </a:prstClr>
                </a:solidFill>
              </a:rPr>
              <a:pPr defTabSz="914400"/>
              <a:t>‹#›</a:t>
            </a:fld>
            <a:endParaRPr lang="en-US">
              <a:solidFill>
                <a:prstClr val="white">
                  <a:tint val="75000"/>
                </a:prstClr>
              </a:solidFill>
            </a:endParaRPr>
          </a:p>
        </p:txBody>
      </p:sp>
    </p:spTree>
    <p:extLst>
      <p:ext uri="{BB962C8B-B14F-4D97-AF65-F5344CB8AC3E}">
        <p14:creationId xmlns:p14="http://schemas.microsoft.com/office/powerpoint/2010/main" val="2212915055"/>
      </p:ext>
    </p:extLst>
  </p:cSld>
  <p:clrMap bg1="dk1" tx1="lt1" bg2="dk2" tx2="lt2" accent1="accent1" accent2="accent2" accent3="accent3" accent4="accent4" accent5="accent5" accent6="accent6" hlink="hlink" folHlink="folHlink"/>
  <p:sldLayoutIdLst>
    <p:sldLayoutId id="2147484354" r:id="rId1"/>
    <p:sldLayoutId id="2147484355" r:id="rId2"/>
    <p:sldLayoutId id="2147484356" r:id="rId3"/>
    <p:sldLayoutId id="2147484357" r:id="rId4"/>
    <p:sldLayoutId id="2147484358" r:id="rId5"/>
    <p:sldLayoutId id="2147484359" r:id="rId6"/>
    <p:sldLayoutId id="2147484360" r:id="rId7"/>
    <p:sldLayoutId id="2147484361" r:id="rId8"/>
    <p:sldLayoutId id="2147484362" r:id="rId9"/>
    <p:sldLayoutId id="2147484363" r:id="rId10"/>
    <p:sldLayoutId id="2147484364"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70C0"/>
            </a:gs>
            <a:gs pos="100000">
              <a:srgbClr val="0F0FC3"/>
            </a:gs>
            <a:gs pos="100000">
              <a:schemeClr val="bg2">
                <a:shade val="15000"/>
                <a:satMod val="320000"/>
              </a:schemeClr>
            </a:gs>
          </a:gsLst>
          <a:path path="circle">
            <a:fillToRect l="10000" t="110000" r="10000" b="10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9D9E4CFE-E4A0-42F8-8632-989F125BF794}" type="datetime1">
              <a:rPr lang="en-US" smtClean="0">
                <a:solidFill>
                  <a:prstClr val="white">
                    <a:tint val="75000"/>
                  </a:prstClr>
                </a:solidFill>
              </a:rPr>
              <a:t>11/25/2014</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971B47F2-71F1-4545-A17E-AD287F812ECB}" type="slidenum">
              <a:rPr lang="en-US" smtClean="0">
                <a:solidFill>
                  <a:prstClr val="white">
                    <a:tint val="75000"/>
                  </a:prstClr>
                </a:solidFill>
              </a:rPr>
              <a:pPr defTabSz="914400"/>
              <a:t>‹#›</a:t>
            </a:fld>
            <a:endParaRPr lang="en-US">
              <a:solidFill>
                <a:prstClr val="white">
                  <a:tint val="75000"/>
                </a:prstClr>
              </a:solidFill>
            </a:endParaRPr>
          </a:p>
        </p:txBody>
      </p:sp>
    </p:spTree>
    <p:extLst>
      <p:ext uri="{BB962C8B-B14F-4D97-AF65-F5344CB8AC3E}">
        <p14:creationId xmlns:p14="http://schemas.microsoft.com/office/powerpoint/2010/main" val="1284868242"/>
      </p:ext>
    </p:extLst>
  </p:cSld>
  <p:clrMap bg1="dk1" tx1="lt1" bg2="dk2" tx2="lt2" accent1="accent1" accent2="accent2" accent3="accent3" accent4="accent4" accent5="accent5" accent6="accent6" hlink="hlink" folHlink="folHlink"/>
  <p:sldLayoutIdLst>
    <p:sldLayoutId id="2147484378" r:id="rId1"/>
    <p:sldLayoutId id="2147484379" r:id="rId2"/>
    <p:sldLayoutId id="2147484380" r:id="rId3"/>
    <p:sldLayoutId id="2147484381" r:id="rId4"/>
    <p:sldLayoutId id="2147484382" r:id="rId5"/>
    <p:sldLayoutId id="2147484383" r:id="rId6"/>
    <p:sldLayoutId id="2147484384" r:id="rId7"/>
    <p:sldLayoutId id="2147484385" r:id="rId8"/>
    <p:sldLayoutId id="2147484386" r:id="rId9"/>
    <p:sldLayoutId id="2147484387" r:id="rId10"/>
    <p:sldLayoutId id="2147484388"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70C0"/>
            </a:gs>
            <a:gs pos="100000">
              <a:srgbClr val="0F0FC3"/>
            </a:gs>
            <a:gs pos="100000">
              <a:schemeClr val="bg2">
                <a:shade val="15000"/>
                <a:satMod val="320000"/>
              </a:schemeClr>
            </a:gs>
          </a:gsLst>
          <a:path path="circle">
            <a:fillToRect l="10000" t="110000" r="10000" b="10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94C7B567-7A16-44A3-A7E2-EACE3DF885E8}" type="datetime1">
              <a:rPr lang="en-US" smtClean="0">
                <a:solidFill>
                  <a:prstClr val="white">
                    <a:tint val="75000"/>
                  </a:prstClr>
                </a:solidFill>
              </a:rPr>
              <a:t>11/25/2014</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971B47F2-71F1-4545-A17E-AD287F812ECB}" type="slidenum">
              <a:rPr lang="en-US" smtClean="0">
                <a:solidFill>
                  <a:prstClr val="white">
                    <a:tint val="75000"/>
                  </a:prstClr>
                </a:solidFill>
              </a:rPr>
              <a:pPr defTabSz="914400"/>
              <a:t>‹#›</a:t>
            </a:fld>
            <a:endParaRPr lang="en-US">
              <a:solidFill>
                <a:prstClr val="white">
                  <a:tint val="75000"/>
                </a:prstClr>
              </a:solidFill>
            </a:endParaRPr>
          </a:p>
        </p:txBody>
      </p:sp>
    </p:spTree>
    <p:extLst>
      <p:ext uri="{BB962C8B-B14F-4D97-AF65-F5344CB8AC3E}">
        <p14:creationId xmlns:p14="http://schemas.microsoft.com/office/powerpoint/2010/main" val="3536113375"/>
      </p:ext>
    </p:extLst>
  </p:cSld>
  <p:clrMap bg1="dk1" tx1="lt1" bg2="dk2" tx2="lt2" accent1="accent1" accent2="accent2" accent3="accent3" accent4="accent4" accent5="accent5" accent6="accent6" hlink="hlink" folHlink="folHlink"/>
  <p:sldLayoutIdLst>
    <p:sldLayoutId id="2147484414" r:id="rId1"/>
    <p:sldLayoutId id="2147484415" r:id="rId2"/>
    <p:sldLayoutId id="2147484416" r:id="rId3"/>
    <p:sldLayoutId id="2147484417" r:id="rId4"/>
    <p:sldLayoutId id="2147484418" r:id="rId5"/>
    <p:sldLayoutId id="2147484419" r:id="rId6"/>
    <p:sldLayoutId id="2147484420" r:id="rId7"/>
    <p:sldLayoutId id="2147484421" r:id="rId8"/>
    <p:sldLayoutId id="2147484422" r:id="rId9"/>
    <p:sldLayoutId id="2147484423" r:id="rId10"/>
    <p:sldLayoutId id="2147484424"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70C0"/>
            </a:gs>
            <a:gs pos="100000">
              <a:srgbClr val="0F0FC3"/>
            </a:gs>
            <a:gs pos="100000">
              <a:schemeClr val="bg2">
                <a:shade val="15000"/>
                <a:satMod val="320000"/>
              </a:schemeClr>
            </a:gs>
          </a:gsLst>
          <a:path path="circle">
            <a:fillToRect l="10000" t="110000" r="10000" b="10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196AEEDF-8F36-4475-A02A-847207C7AD6A}" type="datetime1">
              <a:rPr lang="en-US" smtClean="0">
                <a:solidFill>
                  <a:prstClr val="white">
                    <a:tint val="75000"/>
                  </a:prstClr>
                </a:solidFill>
              </a:rPr>
              <a:t>11/25/2014</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971B47F2-71F1-4545-A17E-AD287F812ECB}" type="slidenum">
              <a:rPr lang="en-US" smtClean="0">
                <a:solidFill>
                  <a:prstClr val="white">
                    <a:tint val="75000"/>
                  </a:prstClr>
                </a:solidFill>
              </a:rPr>
              <a:pPr defTabSz="914400"/>
              <a:t>‹#›</a:t>
            </a:fld>
            <a:endParaRPr lang="en-US">
              <a:solidFill>
                <a:prstClr val="white">
                  <a:tint val="75000"/>
                </a:prstClr>
              </a:solidFill>
            </a:endParaRPr>
          </a:p>
        </p:txBody>
      </p:sp>
    </p:spTree>
    <p:extLst>
      <p:ext uri="{BB962C8B-B14F-4D97-AF65-F5344CB8AC3E}">
        <p14:creationId xmlns:p14="http://schemas.microsoft.com/office/powerpoint/2010/main" val="1280441587"/>
      </p:ext>
    </p:extLst>
  </p:cSld>
  <p:clrMap bg1="dk1" tx1="lt1" bg2="dk2" tx2="lt2" accent1="accent1" accent2="accent2" accent3="accent3" accent4="accent4" accent5="accent5" accent6="accent6" hlink="hlink" folHlink="folHlink"/>
  <p:sldLayoutIdLst>
    <p:sldLayoutId id="2147484438" r:id="rId1"/>
    <p:sldLayoutId id="2147484439" r:id="rId2"/>
    <p:sldLayoutId id="2147484440" r:id="rId3"/>
    <p:sldLayoutId id="2147484441" r:id="rId4"/>
    <p:sldLayoutId id="2147484442" r:id="rId5"/>
    <p:sldLayoutId id="2147484443" r:id="rId6"/>
    <p:sldLayoutId id="2147484444" r:id="rId7"/>
    <p:sldLayoutId id="2147484445" r:id="rId8"/>
    <p:sldLayoutId id="2147484446" r:id="rId9"/>
    <p:sldLayoutId id="2147484447" r:id="rId10"/>
    <p:sldLayoutId id="2147484448"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70C0"/>
            </a:gs>
            <a:gs pos="100000">
              <a:srgbClr val="0F0FC3"/>
            </a:gs>
            <a:gs pos="100000">
              <a:schemeClr val="bg2">
                <a:shade val="15000"/>
                <a:satMod val="320000"/>
              </a:schemeClr>
            </a:gs>
          </a:gsLst>
          <a:path path="circle">
            <a:fillToRect l="10000" t="110000" r="10000" b="10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501E4407-CBD4-4B6E-9069-9B6047A1237C}" type="datetime1">
              <a:rPr lang="en-US" smtClean="0">
                <a:solidFill>
                  <a:prstClr val="white">
                    <a:tint val="75000"/>
                  </a:prstClr>
                </a:solidFill>
              </a:rPr>
              <a:t>11/25/2014</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971B47F2-71F1-4545-A17E-AD287F812ECB}" type="slidenum">
              <a:rPr lang="en-US" smtClean="0">
                <a:solidFill>
                  <a:prstClr val="white">
                    <a:tint val="75000"/>
                  </a:prstClr>
                </a:solidFill>
              </a:rPr>
              <a:pPr defTabSz="914400"/>
              <a:t>‹#›</a:t>
            </a:fld>
            <a:endParaRPr lang="en-US">
              <a:solidFill>
                <a:prstClr val="white">
                  <a:tint val="75000"/>
                </a:prstClr>
              </a:solidFill>
            </a:endParaRPr>
          </a:p>
        </p:txBody>
      </p:sp>
    </p:spTree>
    <p:extLst>
      <p:ext uri="{BB962C8B-B14F-4D97-AF65-F5344CB8AC3E}">
        <p14:creationId xmlns:p14="http://schemas.microsoft.com/office/powerpoint/2010/main" val="4179089132"/>
      </p:ext>
    </p:extLst>
  </p:cSld>
  <p:clrMap bg1="dk1" tx1="lt1" bg2="dk2" tx2="lt2" accent1="accent1" accent2="accent2" accent3="accent3" accent4="accent4" accent5="accent5" accent6="accent6" hlink="hlink" folHlink="folHlink"/>
  <p:sldLayoutIdLst>
    <p:sldLayoutId id="2147483994" r:id="rId1"/>
    <p:sldLayoutId id="2147483995" r:id="rId2"/>
    <p:sldLayoutId id="2147483996" r:id="rId3"/>
    <p:sldLayoutId id="2147483997" r:id="rId4"/>
    <p:sldLayoutId id="2147483998" r:id="rId5"/>
    <p:sldLayoutId id="2147483999" r:id="rId6"/>
    <p:sldLayoutId id="2147484000" r:id="rId7"/>
    <p:sldLayoutId id="2147484001" r:id="rId8"/>
    <p:sldLayoutId id="2147484002" r:id="rId9"/>
    <p:sldLayoutId id="2147484003" r:id="rId10"/>
    <p:sldLayoutId id="2147484004"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70C0"/>
            </a:gs>
            <a:gs pos="100000">
              <a:srgbClr val="0F0FC3"/>
            </a:gs>
            <a:gs pos="100000">
              <a:schemeClr val="bg2">
                <a:shade val="15000"/>
                <a:satMod val="320000"/>
              </a:schemeClr>
            </a:gs>
          </a:gsLst>
          <a:path path="circle">
            <a:fillToRect l="10000" t="110000" r="10000" b="10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9F91779F-65A0-4DE1-AC7C-2296190383B6}" type="datetime1">
              <a:rPr lang="en-US" smtClean="0">
                <a:solidFill>
                  <a:prstClr val="white">
                    <a:tint val="75000"/>
                  </a:prstClr>
                </a:solidFill>
              </a:rPr>
              <a:t>11/25/2014</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971B47F2-71F1-4545-A17E-AD287F812ECB}" type="slidenum">
              <a:rPr lang="en-US" smtClean="0">
                <a:solidFill>
                  <a:prstClr val="white">
                    <a:tint val="75000"/>
                  </a:prstClr>
                </a:solidFill>
              </a:rPr>
              <a:pPr defTabSz="914400"/>
              <a:t>‹#›</a:t>
            </a:fld>
            <a:endParaRPr lang="en-US">
              <a:solidFill>
                <a:prstClr val="white">
                  <a:tint val="75000"/>
                </a:prstClr>
              </a:solidFill>
            </a:endParaRPr>
          </a:p>
        </p:txBody>
      </p:sp>
    </p:spTree>
    <p:extLst>
      <p:ext uri="{BB962C8B-B14F-4D97-AF65-F5344CB8AC3E}">
        <p14:creationId xmlns:p14="http://schemas.microsoft.com/office/powerpoint/2010/main" val="4285079662"/>
      </p:ext>
    </p:extLst>
  </p:cSld>
  <p:clrMap bg1="dk1" tx1="lt1" bg2="dk2" tx2="lt2" accent1="accent1" accent2="accent2" accent3="accent3" accent4="accent4" accent5="accent5" accent6="accent6" hlink="hlink" folHlink="folHlink"/>
  <p:sldLayoutIdLst>
    <p:sldLayoutId id="2147484006" r:id="rId1"/>
    <p:sldLayoutId id="2147484007" r:id="rId2"/>
    <p:sldLayoutId id="2147484008" r:id="rId3"/>
    <p:sldLayoutId id="2147484009" r:id="rId4"/>
    <p:sldLayoutId id="2147484010" r:id="rId5"/>
    <p:sldLayoutId id="2147484011" r:id="rId6"/>
    <p:sldLayoutId id="2147484012" r:id="rId7"/>
    <p:sldLayoutId id="2147484013" r:id="rId8"/>
    <p:sldLayoutId id="2147484014" r:id="rId9"/>
    <p:sldLayoutId id="2147484015" r:id="rId10"/>
    <p:sldLayoutId id="2147484016"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70C0"/>
            </a:gs>
            <a:gs pos="100000">
              <a:srgbClr val="0F0FC3"/>
            </a:gs>
            <a:gs pos="100000">
              <a:schemeClr val="bg2">
                <a:shade val="15000"/>
                <a:satMod val="320000"/>
              </a:schemeClr>
            </a:gs>
          </a:gsLst>
          <a:path path="circle">
            <a:fillToRect l="10000" t="110000" r="10000" b="10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1AA21D97-B4D9-42FD-8C46-F60D1D7D29DD}" type="datetime1">
              <a:rPr lang="en-US" smtClean="0">
                <a:solidFill>
                  <a:prstClr val="white">
                    <a:tint val="75000"/>
                  </a:prstClr>
                </a:solidFill>
              </a:rPr>
              <a:t>11/25/2014</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971B47F2-71F1-4545-A17E-AD287F812ECB}" type="slidenum">
              <a:rPr lang="en-US" smtClean="0">
                <a:solidFill>
                  <a:prstClr val="white">
                    <a:tint val="75000"/>
                  </a:prstClr>
                </a:solidFill>
              </a:rPr>
              <a:pPr defTabSz="914400"/>
              <a:t>‹#›</a:t>
            </a:fld>
            <a:endParaRPr lang="en-US">
              <a:solidFill>
                <a:prstClr val="white">
                  <a:tint val="75000"/>
                </a:prstClr>
              </a:solidFill>
            </a:endParaRPr>
          </a:p>
        </p:txBody>
      </p:sp>
    </p:spTree>
    <p:extLst>
      <p:ext uri="{BB962C8B-B14F-4D97-AF65-F5344CB8AC3E}">
        <p14:creationId xmlns:p14="http://schemas.microsoft.com/office/powerpoint/2010/main" val="3259629438"/>
      </p:ext>
    </p:extLst>
  </p:cSld>
  <p:clrMap bg1="dk1" tx1="lt1" bg2="dk2" tx2="lt2" accent1="accent1" accent2="accent2" accent3="accent3" accent4="accent4" accent5="accent5" accent6="accent6" hlink="hlink" folHlink="folHlink"/>
  <p:sldLayoutIdLst>
    <p:sldLayoutId id="2147484030" r:id="rId1"/>
    <p:sldLayoutId id="2147484031" r:id="rId2"/>
    <p:sldLayoutId id="2147484032" r:id="rId3"/>
    <p:sldLayoutId id="2147484033" r:id="rId4"/>
    <p:sldLayoutId id="2147484034" r:id="rId5"/>
    <p:sldLayoutId id="2147484035" r:id="rId6"/>
    <p:sldLayoutId id="2147484036" r:id="rId7"/>
    <p:sldLayoutId id="2147484037" r:id="rId8"/>
    <p:sldLayoutId id="2147484038" r:id="rId9"/>
    <p:sldLayoutId id="2147484039" r:id="rId10"/>
    <p:sldLayoutId id="2147484040"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70C0"/>
            </a:gs>
            <a:gs pos="100000">
              <a:srgbClr val="0F0FC3"/>
            </a:gs>
            <a:gs pos="100000">
              <a:schemeClr val="bg2">
                <a:shade val="15000"/>
                <a:satMod val="320000"/>
              </a:schemeClr>
            </a:gs>
          </a:gsLst>
          <a:path path="circle">
            <a:fillToRect l="10000" t="110000" r="10000" b="10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AD5200D3-5ED0-4D00-94EA-1111D2D4C058}" type="datetime1">
              <a:rPr lang="en-US" smtClean="0">
                <a:solidFill>
                  <a:prstClr val="white">
                    <a:tint val="75000"/>
                  </a:prstClr>
                </a:solidFill>
              </a:rPr>
              <a:t>11/25/2014</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971B47F2-71F1-4545-A17E-AD287F812ECB}" type="slidenum">
              <a:rPr lang="en-US" smtClean="0">
                <a:solidFill>
                  <a:prstClr val="white">
                    <a:tint val="75000"/>
                  </a:prstClr>
                </a:solidFill>
              </a:rPr>
              <a:pPr defTabSz="914400"/>
              <a:t>‹#›</a:t>
            </a:fld>
            <a:endParaRPr lang="en-US">
              <a:solidFill>
                <a:prstClr val="white">
                  <a:tint val="75000"/>
                </a:prstClr>
              </a:solidFill>
            </a:endParaRPr>
          </a:p>
        </p:txBody>
      </p:sp>
    </p:spTree>
    <p:extLst>
      <p:ext uri="{BB962C8B-B14F-4D97-AF65-F5344CB8AC3E}">
        <p14:creationId xmlns:p14="http://schemas.microsoft.com/office/powerpoint/2010/main" val="3202959794"/>
      </p:ext>
    </p:extLst>
  </p:cSld>
  <p:clrMap bg1="dk1" tx1="lt1" bg2="dk2" tx2="lt2" accent1="accent1" accent2="accent2" accent3="accent3" accent4="accent4" accent5="accent5" accent6="accent6" hlink="hlink" folHlink="folHlink"/>
  <p:sldLayoutIdLst>
    <p:sldLayoutId id="2147484066" r:id="rId1"/>
    <p:sldLayoutId id="2147484067" r:id="rId2"/>
    <p:sldLayoutId id="2147484068" r:id="rId3"/>
    <p:sldLayoutId id="2147484069" r:id="rId4"/>
    <p:sldLayoutId id="2147484070" r:id="rId5"/>
    <p:sldLayoutId id="2147484071" r:id="rId6"/>
    <p:sldLayoutId id="2147484072" r:id="rId7"/>
    <p:sldLayoutId id="2147484073" r:id="rId8"/>
    <p:sldLayoutId id="2147484074" r:id="rId9"/>
    <p:sldLayoutId id="2147484075" r:id="rId10"/>
    <p:sldLayoutId id="2147484076"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70C0"/>
            </a:gs>
            <a:gs pos="100000">
              <a:srgbClr val="0F0FC3"/>
            </a:gs>
            <a:gs pos="100000">
              <a:schemeClr val="bg2">
                <a:shade val="15000"/>
                <a:satMod val="320000"/>
              </a:schemeClr>
            </a:gs>
          </a:gsLst>
          <a:path path="circle">
            <a:fillToRect l="10000" t="110000" r="10000" b="10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FEB6DD20-A624-4244-8F04-5FD8F9317E24}" type="datetime1">
              <a:rPr lang="en-US" smtClean="0">
                <a:solidFill>
                  <a:prstClr val="white">
                    <a:tint val="75000"/>
                  </a:prstClr>
                </a:solidFill>
              </a:rPr>
              <a:t>11/25/2014</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971B47F2-71F1-4545-A17E-AD287F812ECB}" type="slidenum">
              <a:rPr lang="en-US" smtClean="0">
                <a:solidFill>
                  <a:prstClr val="white">
                    <a:tint val="75000"/>
                  </a:prstClr>
                </a:solidFill>
              </a:rPr>
              <a:pPr defTabSz="914400"/>
              <a:t>‹#›</a:t>
            </a:fld>
            <a:endParaRPr lang="en-US">
              <a:solidFill>
                <a:prstClr val="white">
                  <a:tint val="75000"/>
                </a:prstClr>
              </a:solidFill>
            </a:endParaRPr>
          </a:p>
        </p:txBody>
      </p:sp>
    </p:spTree>
    <p:extLst>
      <p:ext uri="{BB962C8B-B14F-4D97-AF65-F5344CB8AC3E}">
        <p14:creationId xmlns:p14="http://schemas.microsoft.com/office/powerpoint/2010/main" val="1635438129"/>
      </p:ext>
    </p:extLst>
  </p:cSld>
  <p:clrMap bg1="dk1" tx1="lt1" bg2="dk2" tx2="lt2" accent1="accent1" accent2="accent2" accent3="accent3" accent4="accent4" accent5="accent5" accent6="accent6" hlink="hlink" folHlink="folHlink"/>
  <p:sldLayoutIdLst>
    <p:sldLayoutId id="2147484078" r:id="rId1"/>
    <p:sldLayoutId id="2147484079" r:id="rId2"/>
    <p:sldLayoutId id="2147484080" r:id="rId3"/>
    <p:sldLayoutId id="2147484081" r:id="rId4"/>
    <p:sldLayoutId id="2147484082" r:id="rId5"/>
    <p:sldLayoutId id="2147484083" r:id="rId6"/>
    <p:sldLayoutId id="2147484084" r:id="rId7"/>
    <p:sldLayoutId id="2147484085" r:id="rId8"/>
    <p:sldLayoutId id="2147484086" r:id="rId9"/>
    <p:sldLayoutId id="2147484087" r:id="rId10"/>
    <p:sldLayoutId id="2147484088"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70C0"/>
            </a:gs>
            <a:gs pos="100000">
              <a:srgbClr val="0F0FC3"/>
            </a:gs>
            <a:gs pos="100000">
              <a:schemeClr val="bg2">
                <a:shade val="15000"/>
                <a:satMod val="320000"/>
              </a:schemeClr>
            </a:gs>
          </a:gsLst>
          <a:path path="circle">
            <a:fillToRect l="10000" t="110000" r="10000" b="10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6E4E24CE-8953-4243-B42E-F4CE3DF10AB7}" type="datetime1">
              <a:rPr lang="en-US" smtClean="0">
                <a:solidFill>
                  <a:prstClr val="white">
                    <a:tint val="75000"/>
                  </a:prstClr>
                </a:solidFill>
              </a:rPr>
              <a:t>11/25/2014</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971B47F2-71F1-4545-A17E-AD287F812ECB}" type="slidenum">
              <a:rPr lang="en-US" smtClean="0">
                <a:solidFill>
                  <a:prstClr val="white">
                    <a:tint val="75000"/>
                  </a:prstClr>
                </a:solidFill>
              </a:rPr>
              <a:pPr defTabSz="914400"/>
              <a:t>‹#›</a:t>
            </a:fld>
            <a:endParaRPr lang="en-US">
              <a:solidFill>
                <a:prstClr val="white">
                  <a:tint val="75000"/>
                </a:prstClr>
              </a:solidFill>
            </a:endParaRPr>
          </a:p>
        </p:txBody>
      </p:sp>
    </p:spTree>
    <p:extLst>
      <p:ext uri="{BB962C8B-B14F-4D97-AF65-F5344CB8AC3E}">
        <p14:creationId xmlns:p14="http://schemas.microsoft.com/office/powerpoint/2010/main" val="4277316220"/>
      </p:ext>
    </p:extLst>
  </p:cSld>
  <p:clrMap bg1="dk1" tx1="lt1" bg2="dk2" tx2="lt2" accent1="accent1" accent2="accent2" accent3="accent3" accent4="accent4" accent5="accent5" accent6="accent6" hlink="hlink" folHlink="folHlink"/>
  <p:sldLayoutIdLst>
    <p:sldLayoutId id="2147484090" r:id="rId1"/>
    <p:sldLayoutId id="2147484091" r:id="rId2"/>
    <p:sldLayoutId id="2147484092" r:id="rId3"/>
    <p:sldLayoutId id="2147484093" r:id="rId4"/>
    <p:sldLayoutId id="2147484094" r:id="rId5"/>
    <p:sldLayoutId id="2147484095" r:id="rId6"/>
    <p:sldLayoutId id="2147484096" r:id="rId7"/>
    <p:sldLayoutId id="2147484097" r:id="rId8"/>
    <p:sldLayoutId id="2147484098" r:id="rId9"/>
    <p:sldLayoutId id="2147484099" r:id="rId10"/>
    <p:sldLayoutId id="2147484100"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70C0"/>
            </a:gs>
            <a:gs pos="100000">
              <a:srgbClr val="0F0FC3"/>
            </a:gs>
            <a:gs pos="100000">
              <a:schemeClr val="bg2">
                <a:shade val="15000"/>
                <a:satMod val="320000"/>
              </a:schemeClr>
            </a:gs>
          </a:gsLst>
          <a:path path="circle">
            <a:fillToRect l="10000" t="110000" r="10000" b="10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E657489B-8C06-4769-9B96-D50C8D234386}" type="datetime1">
              <a:rPr lang="en-US" smtClean="0">
                <a:solidFill>
                  <a:prstClr val="white">
                    <a:tint val="75000"/>
                  </a:prstClr>
                </a:solidFill>
              </a:rPr>
              <a:t>11/25/2014</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971B47F2-71F1-4545-A17E-AD287F812ECB}" type="slidenum">
              <a:rPr lang="en-US" smtClean="0">
                <a:solidFill>
                  <a:prstClr val="white">
                    <a:tint val="75000"/>
                  </a:prstClr>
                </a:solidFill>
              </a:rPr>
              <a:pPr defTabSz="914400"/>
              <a:t>‹#›</a:t>
            </a:fld>
            <a:endParaRPr lang="en-US">
              <a:solidFill>
                <a:prstClr val="white">
                  <a:tint val="75000"/>
                </a:prstClr>
              </a:solidFill>
            </a:endParaRPr>
          </a:p>
        </p:txBody>
      </p:sp>
    </p:spTree>
    <p:extLst>
      <p:ext uri="{BB962C8B-B14F-4D97-AF65-F5344CB8AC3E}">
        <p14:creationId xmlns:p14="http://schemas.microsoft.com/office/powerpoint/2010/main" val="2366545899"/>
      </p:ext>
    </p:extLst>
  </p:cSld>
  <p:clrMap bg1="dk1" tx1="lt1" bg2="dk2" tx2="lt2" accent1="accent1" accent2="accent2" accent3="accent3" accent4="accent4" accent5="accent5" accent6="accent6" hlink="hlink" folHlink="folHlink"/>
  <p:sldLayoutIdLst>
    <p:sldLayoutId id="2147484138" r:id="rId1"/>
    <p:sldLayoutId id="2147484139" r:id="rId2"/>
    <p:sldLayoutId id="2147484140" r:id="rId3"/>
    <p:sldLayoutId id="2147484141" r:id="rId4"/>
    <p:sldLayoutId id="2147484142" r:id="rId5"/>
    <p:sldLayoutId id="2147484143" r:id="rId6"/>
    <p:sldLayoutId id="2147484144" r:id="rId7"/>
    <p:sldLayoutId id="2147484145" r:id="rId8"/>
    <p:sldLayoutId id="2147484146" r:id="rId9"/>
    <p:sldLayoutId id="2147484147" r:id="rId10"/>
    <p:sldLayoutId id="2147484148"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70C0"/>
            </a:gs>
            <a:gs pos="100000">
              <a:srgbClr val="0F0FC3"/>
            </a:gs>
            <a:gs pos="100000">
              <a:schemeClr val="bg2">
                <a:shade val="15000"/>
                <a:satMod val="320000"/>
              </a:schemeClr>
            </a:gs>
          </a:gsLst>
          <a:path path="circle">
            <a:fillToRect l="10000" t="110000" r="10000" b="10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93B8CA84-0C67-499F-9099-4297A802F431}" type="datetime1">
              <a:rPr lang="en-US" smtClean="0">
                <a:solidFill>
                  <a:prstClr val="white">
                    <a:tint val="75000"/>
                  </a:prstClr>
                </a:solidFill>
              </a:rPr>
              <a:t>11/25/2014</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971B47F2-71F1-4545-A17E-AD287F812ECB}" type="slidenum">
              <a:rPr lang="en-US" smtClean="0">
                <a:solidFill>
                  <a:prstClr val="white">
                    <a:tint val="75000"/>
                  </a:prstClr>
                </a:solidFill>
              </a:rPr>
              <a:pPr defTabSz="914400"/>
              <a:t>‹#›</a:t>
            </a:fld>
            <a:endParaRPr lang="en-US">
              <a:solidFill>
                <a:prstClr val="white">
                  <a:tint val="75000"/>
                </a:prstClr>
              </a:solidFill>
            </a:endParaRPr>
          </a:p>
        </p:txBody>
      </p:sp>
    </p:spTree>
    <p:extLst>
      <p:ext uri="{BB962C8B-B14F-4D97-AF65-F5344CB8AC3E}">
        <p14:creationId xmlns:p14="http://schemas.microsoft.com/office/powerpoint/2010/main" val="2172898237"/>
      </p:ext>
    </p:extLst>
  </p:cSld>
  <p:clrMap bg1="dk1" tx1="lt1" bg2="dk2" tx2="lt2" accent1="accent1" accent2="accent2" accent3="accent3" accent4="accent4" accent5="accent5" accent6="accent6" hlink="hlink" folHlink="folHlink"/>
  <p:sldLayoutIdLst>
    <p:sldLayoutId id="2147484162" r:id="rId1"/>
    <p:sldLayoutId id="2147484163" r:id="rId2"/>
    <p:sldLayoutId id="2147484164" r:id="rId3"/>
    <p:sldLayoutId id="2147484165" r:id="rId4"/>
    <p:sldLayoutId id="2147484166" r:id="rId5"/>
    <p:sldLayoutId id="2147484167" r:id="rId6"/>
    <p:sldLayoutId id="2147484168" r:id="rId7"/>
    <p:sldLayoutId id="2147484169" r:id="rId8"/>
    <p:sldLayoutId id="2147484170" r:id="rId9"/>
    <p:sldLayoutId id="2147484171" r:id="rId10"/>
    <p:sldLayoutId id="2147484172"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1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02.xml"/></Relationships>
</file>

<file path=ppt/slides/_rels/slide10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0.png"/></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1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5.xml"/></Relationships>
</file>

<file path=ppt/slides/_rels/slide1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5.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1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79.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46.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6.xml"/></Relationships>
</file>

<file path=ppt/slides/_rels/slide1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68.xml"/></Relationships>
</file>

<file path=ppt/slides/_rels/slide3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9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3D786826-886F-4ED9-9F27-2D1107F52829}" type="slidenum">
              <a:rPr lang="en-US" smtClean="0">
                <a:solidFill>
                  <a:srgbClr val="DEDEDE">
                    <a:shade val="90000"/>
                  </a:srgbClr>
                </a:solidFill>
              </a:rPr>
              <a:pPr>
                <a:defRPr/>
              </a:pPr>
              <a:t>1</a:t>
            </a:fld>
            <a:endParaRPr lang="en-US" dirty="0">
              <a:solidFill>
                <a:srgbClr val="DEDEDE">
                  <a:shade val="90000"/>
                </a:srgbClr>
              </a:solidFill>
            </a:endParaRPr>
          </a:p>
        </p:txBody>
      </p:sp>
      <p:pic>
        <p:nvPicPr>
          <p:cNvPr id="12" name="Picture 2" descr="C:\Users\user\Documents\10421395_10152940078374319_89281190141410048_n.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 y="-152399"/>
            <a:ext cx="9144000" cy="731519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0" y="152400"/>
            <a:ext cx="4173555" cy="1754326"/>
          </a:xfrm>
          <a:prstGeom prst="rect">
            <a:avLst/>
          </a:prstGeom>
          <a:noFill/>
        </p:spPr>
        <p:txBody>
          <a:bodyPr wrap="square" rtlCol="0">
            <a:spAutoFit/>
          </a:bodyPr>
          <a:lstStyle/>
          <a:p>
            <a:r>
              <a:rPr lang="en-US" sz="3600" b="1" i="1" dirty="0" smtClean="0">
                <a:solidFill>
                  <a:schemeClr val="accent4">
                    <a:lumMod val="50000"/>
                  </a:schemeClr>
                </a:solidFill>
                <a:effectLst>
                  <a:outerShdw blurRad="38100" dist="38100" dir="2700000" algn="tl">
                    <a:srgbClr val="000000">
                      <a:alpha val="43137"/>
                    </a:srgbClr>
                  </a:outerShdw>
                </a:effectLst>
              </a:rPr>
              <a:t>      </a:t>
            </a:r>
            <a:r>
              <a:rPr lang="en-US" sz="3600" b="1" i="1" dirty="0" smtClean="0">
                <a:solidFill>
                  <a:srgbClr val="960000"/>
                </a:solidFill>
                <a:effectLst>
                  <a:outerShdw blurRad="38100" dist="38100" dir="2700000" algn="tl">
                    <a:srgbClr val="000000">
                      <a:alpha val="43137"/>
                    </a:srgbClr>
                  </a:outerShdw>
                </a:effectLst>
              </a:rPr>
              <a:t>In </a:t>
            </a:r>
          </a:p>
          <a:p>
            <a:r>
              <a:rPr lang="en-US" sz="3600" b="1" i="1" dirty="0" smtClean="0">
                <a:solidFill>
                  <a:srgbClr val="960000"/>
                </a:solidFill>
                <a:effectLst>
                  <a:outerShdw blurRad="38100" dist="38100" dir="2700000" algn="tl">
                    <a:srgbClr val="000000">
                      <a:alpha val="43137"/>
                    </a:srgbClr>
                  </a:outerShdw>
                </a:effectLst>
              </a:rPr>
              <a:t>The  Name  </a:t>
            </a:r>
          </a:p>
          <a:p>
            <a:pPr algn="ctr"/>
            <a:r>
              <a:rPr lang="en-US" sz="3600" b="1" i="1" dirty="0" smtClean="0">
                <a:solidFill>
                  <a:srgbClr val="960000"/>
                </a:solidFill>
                <a:effectLst>
                  <a:outerShdw blurRad="38100" dist="38100" dir="2700000" algn="tl">
                    <a:srgbClr val="000000">
                      <a:alpha val="43137"/>
                    </a:srgbClr>
                  </a:outerShdw>
                </a:effectLst>
              </a:rPr>
              <a:t>Of   GOD</a:t>
            </a:r>
            <a:endParaRPr lang="en-US" sz="3600" b="1" i="1" dirty="0">
              <a:solidFill>
                <a:srgbClr val="960000"/>
              </a:solidFill>
              <a:effectLst>
                <a:outerShdw blurRad="38100" dist="38100" dir="2700000" algn="tl">
                  <a:srgbClr val="000000">
                    <a:alpha val="43137"/>
                  </a:srgbClr>
                </a:outerShdw>
              </a:effectLst>
            </a:endParaRPr>
          </a:p>
        </p:txBody>
      </p:sp>
      <p:sp>
        <p:nvSpPr>
          <p:cNvPr id="15" name="Title 1"/>
          <p:cNvSpPr>
            <a:spLocks noGrp="1"/>
          </p:cNvSpPr>
          <p:nvPr>
            <p:ph type="title"/>
          </p:nvPr>
        </p:nvSpPr>
        <p:spPr>
          <a:xfrm>
            <a:off x="-914400" y="3505200"/>
            <a:ext cx="9067800" cy="1143000"/>
          </a:xfrm>
        </p:spPr>
        <p:txBody>
          <a:bodyPr>
            <a:normAutofit fontScale="90000"/>
          </a:bodyPr>
          <a:lstStyle/>
          <a:p>
            <a:pPr algn="ctr"/>
            <a:r>
              <a:rPr lang="en-US" b="1" dirty="0" smtClean="0">
                <a:solidFill>
                  <a:srgbClr val="960000"/>
                </a:solidFill>
                <a:effectLst>
                  <a:outerShdw blurRad="38100" dist="38100" dir="2700000" algn="tl">
                    <a:srgbClr val="000000">
                      <a:alpha val="43137"/>
                    </a:srgbClr>
                  </a:outerShdw>
                </a:effectLst>
              </a:rPr>
              <a:t>Diabetes in             Children &amp;</a:t>
            </a:r>
            <a:br>
              <a:rPr lang="en-US" b="1" dirty="0" smtClean="0">
                <a:solidFill>
                  <a:srgbClr val="960000"/>
                </a:solidFill>
                <a:effectLst>
                  <a:outerShdw blurRad="38100" dist="38100" dir="2700000" algn="tl">
                    <a:srgbClr val="000000">
                      <a:alpha val="43137"/>
                    </a:srgbClr>
                  </a:outerShdw>
                </a:effectLst>
              </a:rPr>
            </a:br>
            <a:r>
              <a:rPr lang="en-US" b="1" dirty="0" smtClean="0">
                <a:solidFill>
                  <a:srgbClr val="960000"/>
                </a:solidFill>
                <a:effectLst>
                  <a:outerShdw blurRad="38100" dist="38100" dir="2700000" algn="tl">
                    <a:srgbClr val="000000">
                      <a:alpha val="43137"/>
                    </a:srgbClr>
                  </a:outerShdw>
                </a:effectLst>
              </a:rPr>
              <a:t>Adolescents</a:t>
            </a:r>
            <a:endParaRPr lang="en-US" b="1" dirty="0">
              <a:solidFill>
                <a:srgbClr val="960000"/>
              </a:solidFill>
              <a:effectLst>
                <a:outerShdw blurRad="38100" dist="38100" dir="2700000" algn="tl">
                  <a:srgbClr val="000000">
                    <a:alpha val="43137"/>
                  </a:srgbClr>
                </a:outerShdw>
              </a:effectLst>
            </a:endParaRPr>
          </a:p>
        </p:txBody>
      </p:sp>
      <p:pic>
        <p:nvPicPr>
          <p:cNvPr id="17412" name="Picture 4"/>
          <p:cNvPicPr>
            <a:picLocks noChangeAspect="1" noChangeArrowheads="1"/>
          </p:cNvPicPr>
          <p:nvPr/>
        </p:nvPicPr>
        <p:blipFill>
          <a:blip r:embed="rId3">
            <a:clrChange>
              <a:clrFrom>
                <a:srgbClr val="311D17"/>
              </a:clrFrom>
              <a:clrTo>
                <a:srgbClr val="311D17">
                  <a:alpha val="0"/>
                </a:srgbClr>
              </a:clrTo>
            </a:clrChange>
            <a:duotone>
              <a:prstClr val="black"/>
              <a:schemeClr val="bg1">
                <a:tint val="45000"/>
                <a:satMod val="400000"/>
              </a:schemeClr>
            </a:duotone>
            <a:extLst>
              <a:ext uri="{28A0092B-C50C-407E-A947-70E740481C1C}">
                <a14:useLocalDpi xmlns:a14="http://schemas.microsoft.com/office/drawing/2010/main" val="0"/>
              </a:ext>
            </a:extLst>
          </a:blip>
          <a:srcRect/>
          <a:stretch>
            <a:fillRect/>
          </a:stretch>
        </p:blipFill>
        <p:spPr bwMode="auto">
          <a:xfrm>
            <a:off x="-19050" y="5486400"/>
            <a:ext cx="9144000" cy="1524001"/>
          </a:xfrm>
          <a:prstGeom prst="rect">
            <a:avLst/>
          </a:prstGeom>
          <a:solidFill>
            <a:srgbClr val="633417"/>
          </a:solidFill>
          <a:ln w="9525">
            <a:solidFill>
              <a:schemeClr val="accent4">
                <a:lumMod val="60000"/>
                <a:lumOff val="40000"/>
              </a:schemeClr>
            </a:solidFill>
            <a:miter lim="800000"/>
            <a:headEnd/>
            <a:tailEnd/>
          </a:ln>
          <a:effectLst/>
        </p:spPr>
      </p:pic>
    </p:spTree>
    <p:extLst>
      <p:ext uri="{BB962C8B-B14F-4D97-AF65-F5344CB8AC3E}">
        <p14:creationId xmlns:p14="http://schemas.microsoft.com/office/powerpoint/2010/main" val="1875182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447800"/>
            <a:ext cx="8915400" cy="5486400"/>
          </a:xfrm>
        </p:spPr>
        <p:txBody>
          <a:bodyPr>
            <a:noAutofit/>
          </a:bodyPr>
          <a:lstStyle/>
          <a:p>
            <a:pPr algn="just"/>
            <a:r>
              <a:rPr lang="en-US" sz="2600" dirty="0"/>
              <a:t>More than 40 distinct genomic locations provided evidence for association with T1D.</a:t>
            </a:r>
          </a:p>
          <a:p>
            <a:pPr algn="just"/>
            <a:r>
              <a:rPr lang="en-US" sz="2600" dirty="0" smtClean="0"/>
              <a:t>40–50% of genetic predisposition on short arm of  chromosome 6,  Class II HLA region of the major histo-compatibility complex (MHC) </a:t>
            </a:r>
          </a:p>
          <a:p>
            <a:pPr algn="just"/>
            <a:r>
              <a:rPr lang="en-US" sz="2600" dirty="0" smtClean="0"/>
              <a:t>Whites HLA-DR3 or HLA-DR4, Blacks HLA-DR7, Japanese HLA-DR9. HLA-DR2 seems protective</a:t>
            </a:r>
          </a:p>
          <a:p>
            <a:pPr algn="just"/>
            <a:r>
              <a:rPr lang="en-US" sz="2600" dirty="0" smtClean="0"/>
              <a:t>11 other loci, chromosome 11 (INS-VNTR), T-cell activation and regulation genes (CTLA-4), protein tyrosine phosphatase N22 (PTPN22), genes in interleukin pathway (IL-2R) ,…</a:t>
            </a:r>
          </a:p>
          <a:p>
            <a:pPr algn="just"/>
            <a:endParaRPr lang="en-US" sz="2600" dirty="0"/>
          </a:p>
        </p:txBody>
      </p:sp>
      <p:sp>
        <p:nvSpPr>
          <p:cNvPr id="2" name="Slide Number Placeholder 1"/>
          <p:cNvSpPr>
            <a:spLocks noGrp="1"/>
          </p:cNvSpPr>
          <p:nvPr>
            <p:ph type="sldNum" sz="quarter" idx="12"/>
          </p:nvPr>
        </p:nvSpPr>
        <p:spPr/>
        <p:txBody>
          <a:bodyPr/>
          <a:lstStyle/>
          <a:p>
            <a:pPr>
              <a:defRPr/>
            </a:pPr>
            <a:fld id="{3D786826-886F-4ED9-9F27-2D1107F52829}" type="slidenum">
              <a:rPr lang="en-US" smtClean="0">
                <a:solidFill>
                  <a:srgbClr val="DEDEDE">
                    <a:shade val="90000"/>
                  </a:srgbClr>
                </a:solidFill>
              </a:rPr>
              <a:pPr>
                <a:defRPr/>
              </a:pPr>
              <a:t>10</a:t>
            </a:fld>
            <a:endParaRPr lang="en-US" dirty="0">
              <a:solidFill>
                <a:srgbClr val="DEDEDE">
                  <a:shade val="90000"/>
                </a:srgbClr>
              </a:solidFill>
            </a:endParaRPr>
          </a:p>
        </p:txBody>
      </p:sp>
      <p:sp>
        <p:nvSpPr>
          <p:cNvPr id="6" name="Title 1"/>
          <p:cNvSpPr>
            <a:spLocks noGrp="1"/>
          </p:cNvSpPr>
          <p:nvPr>
            <p:ph type="title"/>
          </p:nvPr>
        </p:nvSpPr>
        <p:spPr>
          <a:xfrm>
            <a:off x="381000" y="0"/>
            <a:ext cx="8229600" cy="1143000"/>
          </a:xfrm>
        </p:spPr>
        <p:txBody>
          <a:bodyPr/>
          <a:lstStyle/>
          <a:p>
            <a:pPr algn="ctr"/>
            <a:r>
              <a:rPr lang="en-US" b="1" dirty="0" smtClean="0">
                <a:latin typeface="Constantia" panose="02030602050306030303" pitchFamily="18" charset="0"/>
              </a:rPr>
              <a:t>Pathogenesis</a:t>
            </a:r>
            <a:endParaRPr lang="en-US" dirty="0">
              <a:latin typeface="Constantia" panose="02030602050306030303" pitchFamily="18" charset="0"/>
            </a:endParaRPr>
          </a:p>
        </p:txBody>
      </p:sp>
    </p:spTree>
  </p:cSld>
  <p:clrMapOvr>
    <a:masterClrMapping/>
  </p:clrMapOv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685800"/>
            <a:ext cx="8763000" cy="6172200"/>
          </a:xfrm>
        </p:spPr>
        <p:txBody>
          <a:bodyPr>
            <a:noAutofit/>
          </a:bodyPr>
          <a:lstStyle/>
          <a:p>
            <a:pPr algn="just"/>
            <a:r>
              <a:rPr lang="en-US" sz="2600" dirty="0" smtClean="0">
                <a:latin typeface="Constantia" panose="02030602050306030303" pitchFamily="18" charset="0"/>
              </a:rPr>
              <a:t>Recommendations:</a:t>
            </a:r>
            <a:endParaRPr lang="en-US" sz="2600" dirty="0">
              <a:latin typeface="Constantia" panose="02030602050306030303" pitchFamily="18" charset="0"/>
            </a:endParaRPr>
          </a:p>
          <a:p>
            <a:pPr algn="just"/>
            <a:r>
              <a:rPr lang="en-US" sz="2600" dirty="0" smtClean="0">
                <a:latin typeface="Constantia" panose="02030602050306030303" pitchFamily="18" charset="0"/>
              </a:rPr>
              <a:t>1-Consider </a:t>
            </a:r>
            <a:r>
              <a:rPr lang="en-US" sz="2600" dirty="0">
                <a:latin typeface="Constantia" panose="02030602050306030303" pitchFamily="18" charset="0"/>
              </a:rPr>
              <a:t>screening children with </a:t>
            </a:r>
            <a:r>
              <a:rPr lang="en-US" sz="2600" dirty="0" smtClean="0">
                <a:latin typeface="Constantia" panose="02030602050306030303" pitchFamily="18" charset="0"/>
              </a:rPr>
              <a:t>type 1 </a:t>
            </a:r>
            <a:r>
              <a:rPr lang="en-US" sz="2600" dirty="0">
                <a:latin typeface="Constantia" panose="02030602050306030303" pitchFamily="18" charset="0"/>
              </a:rPr>
              <a:t>diabetes for </a:t>
            </a:r>
            <a:r>
              <a:rPr lang="en-US" sz="2600" dirty="0" smtClean="0">
                <a:latin typeface="Constantia" panose="02030602050306030303" pitchFamily="18" charset="0"/>
              </a:rPr>
              <a:t>anti-thyroid peroxidase and anti-thyroglobulin antibodies soon </a:t>
            </a:r>
            <a:r>
              <a:rPr lang="en-US" sz="2600" dirty="0">
                <a:latin typeface="Constantia" panose="02030602050306030303" pitchFamily="18" charset="0"/>
              </a:rPr>
              <a:t>after diagnosis. </a:t>
            </a:r>
            <a:r>
              <a:rPr lang="en-US" sz="2600" dirty="0" smtClean="0">
                <a:latin typeface="Constantia" panose="02030602050306030303" pitchFamily="18" charset="0"/>
              </a:rPr>
              <a:t>[E]</a:t>
            </a:r>
          </a:p>
          <a:p>
            <a:pPr algn="just"/>
            <a:endParaRPr lang="en-US" sz="2600" dirty="0">
              <a:latin typeface="Constantia" panose="02030602050306030303" pitchFamily="18" charset="0"/>
            </a:endParaRPr>
          </a:p>
          <a:p>
            <a:pPr algn="just"/>
            <a:r>
              <a:rPr lang="en-US" sz="2600" dirty="0" smtClean="0">
                <a:latin typeface="Constantia" panose="02030602050306030303" pitchFamily="18" charset="0"/>
              </a:rPr>
              <a:t>2-Measuring thyroid-stimulating hormone </a:t>
            </a:r>
            <a:r>
              <a:rPr lang="en-US" sz="2600" dirty="0">
                <a:latin typeface="Constantia" panose="02030602050306030303" pitchFamily="18" charset="0"/>
              </a:rPr>
              <a:t>(TSH) concentrations </a:t>
            </a:r>
            <a:r>
              <a:rPr lang="en-US" sz="2600" dirty="0" smtClean="0">
                <a:latin typeface="Constantia" panose="02030602050306030303" pitchFamily="18" charset="0"/>
              </a:rPr>
              <a:t>soon after </a:t>
            </a:r>
            <a:r>
              <a:rPr lang="en-US" sz="2600" dirty="0">
                <a:latin typeface="Constantia" panose="02030602050306030303" pitchFamily="18" charset="0"/>
              </a:rPr>
              <a:t>diagnosis of type 1 </a:t>
            </a:r>
            <a:r>
              <a:rPr lang="en-US" sz="2600" dirty="0" smtClean="0">
                <a:latin typeface="Constantia" panose="02030602050306030303" pitchFamily="18" charset="0"/>
              </a:rPr>
              <a:t>diabetes, after </a:t>
            </a:r>
            <a:r>
              <a:rPr lang="en-US" sz="2600" dirty="0">
                <a:latin typeface="Constantia" panose="02030602050306030303" pitchFamily="18" charset="0"/>
              </a:rPr>
              <a:t>metabolic control has </a:t>
            </a:r>
            <a:r>
              <a:rPr lang="en-US" sz="2600" dirty="0" smtClean="0">
                <a:latin typeface="Constantia" panose="02030602050306030303" pitchFamily="18" charset="0"/>
              </a:rPr>
              <a:t>been established</a:t>
            </a:r>
            <a:r>
              <a:rPr lang="en-US" sz="2600" dirty="0">
                <a:latin typeface="Constantia" panose="02030602050306030303" pitchFamily="18" charset="0"/>
              </a:rPr>
              <a:t>, is reasonable. </a:t>
            </a:r>
          </a:p>
          <a:p>
            <a:pPr algn="just"/>
            <a:endParaRPr lang="en-US" sz="2600" dirty="0" smtClean="0">
              <a:latin typeface="Constantia" panose="02030602050306030303" pitchFamily="18" charset="0"/>
            </a:endParaRPr>
          </a:p>
          <a:p>
            <a:pPr algn="just"/>
            <a:r>
              <a:rPr lang="en-US" sz="2600" dirty="0" smtClean="0">
                <a:latin typeface="Constantia" panose="02030602050306030303" pitchFamily="18" charset="0"/>
              </a:rPr>
              <a:t>3-If normal, consider </a:t>
            </a:r>
            <a:r>
              <a:rPr lang="en-US" sz="2600" dirty="0">
                <a:latin typeface="Constantia" panose="02030602050306030303" pitchFamily="18" charset="0"/>
              </a:rPr>
              <a:t>rechecking every 1–2 </a:t>
            </a:r>
            <a:r>
              <a:rPr lang="en-US" sz="2600" dirty="0" smtClean="0">
                <a:latin typeface="Constantia" panose="02030602050306030303" pitchFamily="18" charset="0"/>
              </a:rPr>
              <a:t>years, especially </a:t>
            </a:r>
            <a:r>
              <a:rPr lang="en-US" sz="2600" dirty="0">
                <a:latin typeface="Constantia" panose="02030602050306030303" pitchFamily="18" charset="0"/>
              </a:rPr>
              <a:t>if the patient </a:t>
            </a:r>
            <a:r>
              <a:rPr lang="en-US" sz="2600" dirty="0" smtClean="0">
                <a:latin typeface="Constantia" panose="02030602050306030303" pitchFamily="18" charset="0"/>
              </a:rPr>
              <a:t>develops symptoms </a:t>
            </a:r>
            <a:r>
              <a:rPr lang="en-US" sz="2600" dirty="0">
                <a:latin typeface="Constantia" panose="02030602050306030303" pitchFamily="18" charset="0"/>
              </a:rPr>
              <a:t>of thyroid </a:t>
            </a:r>
            <a:r>
              <a:rPr lang="en-US" sz="2600" dirty="0" smtClean="0">
                <a:latin typeface="Constantia" panose="02030602050306030303" pitchFamily="18" charset="0"/>
              </a:rPr>
              <a:t>dysfunction, </a:t>
            </a:r>
            <a:r>
              <a:rPr lang="en-US" sz="2600" dirty="0" err="1" smtClean="0">
                <a:latin typeface="Constantia" panose="02030602050306030303" pitchFamily="18" charset="0"/>
              </a:rPr>
              <a:t>thyromegaly</a:t>
            </a:r>
            <a:r>
              <a:rPr lang="en-US" sz="2600" dirty="0">
                <a:latin typeface="Constantia" panose="02030602050306030303" pitchFamily="18" charset="0"/>
              </a:rPr>
              <a:t>, an abnormal </a:t>
            </a:r>
            <a:r>
              <a:rPr lang="en-US" sz="2600" dirty="0" smtClean="0">
                <a:latin typeface="Constantia" panose="02030602050306030303" pitchFamily="18" charset="0"/>
              </a:rPr>
              <a:t>growth rate</a:t>
            </a:r>
            <a:r>
              <a:rPr lang="en-US" sz="2600" dirty="0">
                <a:latin typeface="Constantia" panose="02030602050306030303" pitchFamily="18" charset="0"/>
              </a:rPr>
              <a:t>, or unusual glycemic variation. </a:t>
            </a:r>
            <a:r>
              <a:rPr lang="en-US" sz="2600" dirty="0" smtClean="0">
                <a:latin typeface="Constantia" panose="02030602050306030303" pitchFamily="18" charset="0"/>
              </a:rPr>
              <a:t>[E]</a:t>
            </a:r>
            <a:endParaRPr lang="en-US" sz="2600" dirty="0">
              <a:latin typeface="Constantia" panose="02030602050306030303" pitchFamily="18" charset="0"/>
            </a:endParaRPr>
          </a:p>
        </p:txBody>
      </p:sp>
      <p:sp>
        <p:nvSpPr>
          <p:cNvPr id="4" name="Title 1"/>
          <p:cNvSpPr>
            <a:spLocks noGrp="1"/>
          </p:cNvSpPr>
          <p:nvPr>
            <p:ph type="title"/>
          </p:nvPr>
        </p:nvSpPr>
        <p:spPr>
          <a:xfrm>
            <a:off x="381000" y="76200"/>
            <a:ext cx="8229600" cy="792163"/>
          </a:xfrm>
        </p:spPr>
        <p:txBody>
          <a:bodyPr>
            <a:normAutofit/>
          </a:bodyPr>
          <a:lstStyle/>
          <a:p>
            <a:pPr algn="ctr"/>
            <a:r>
              <a:rPr lang="en-US" dirty="0" smtClean="0">
                <a:latin typeface="Constantia" panose="02030602050306030303" pitchFamily="18" charset="0"/>
              </a:rPr>
              <a:t>Associated conditions</a:t>
            </a:r>
            <a:endParaRPr lang="en-US" dirty="0">
              <a:latin typeface="Constantia" panose="02030602050306030303" pitchFamily="18" charset="0"/>
            </a:endParaRPr>
          </a:p>
        </p:txBody>
      </p:sp>
      <p:sp>
        <p:nvSpPr>
          <p:cNvPr id="5" name="Slide Number Placeholder 4"/>
          <p:cNvSpPr>
            <a:spLocks noGrp="1"/>
          </p:cNvSpPr>
          <p:nvPr>
            <p:ph type="sldNum" sz="quarter" idx="12"/>
          </p:nvPr>
        </p:nvSpPr>
        <p:spPr/>
        <p:txBody>
          <a:bodyPr/>
          <a:lstStyle/>
          <a:p>
            <a:fld id="{971B47F2-71F1-4545-A17E-AD287F812ECB}" type="slidenum">
              <a:rPr lang="en-US" smtClean="0">
                <a:solidFill>
                  <a:prstClr val="white">
                    <a:tint val="75000"/>
                  </a:prstClr>
                </a:solidFill>
              </a:rPr>
              <a:pPr/>
              <a:t>100</a:t>
            </a:fld>
            <a:endParaRPr lang="en-US">
              <a:solidFill>
                <a:prstClr val="white">
                  <a:tint val="75000"/>
                </a:prstClr>
              </a:solidFill>
            </a:endParaRPr>
          </a:p>
        </p:txBody>
      </p:sp>
    </p:spTree>
    <p:extLst>
      <p:ext uri="{BB962C8B-B14F-4D97-AF65-F5344CB8AC3E}">
        <p14:creationId xmlns:p14="http://schemas.microsoft.com/office/powerpoint/2010/main" val="37392909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792162"/>
          </a:xfrm>
        </p:spPr>
        <p:txBody>
          <a:bodyPr>
            <a:normAutofit fontScale="90000"/>
          </a:bodyPr>
          <a:lstStyle/>
          <a:p>
            <a:pPr algn="ctr"/>
            <a:r>
              <a:rPr lang="en-US" dirty="0" smtClean="0">
                <a:latin typeface="+mn-lt"/>
              </a:rPr>
              <a:t>Associated conditions</a:t>
            </a:r>
            <a:endParaRPr lang="en-US" dirty="0">
              <a:latin typeface="+mn-lt"/>
            </a:endParaRPr>
          </a:p>
        </p:txBody>
      </p:sp>
      <p:sp>
        <p:nvSpPr>
          <p:cNvPr id="3" name="Content Placeholder 2"/>
          <p:cNvSpPr>
            <a:spLocks noGrp="1"/>
          </p:cNvSpPr>
          <p:nvPr>
            <p:ph idx="1"/>
          </p:nvPr>
        </p:nvSpPr>
        <p:spPr>
          <a:xfrm>
            <a:off x="457200" y="1143000"/>
            <a:ext cx="8077200" cy="5181600"/>
          </a:xfrm>
        </p:spPr>
        <p:txBody>
          <a:bodyPr>
            <a:noAutofit/>
          </a:bodyPr>
          <a:lstStyle/>
          <a:p>
            <a:pPr algn="just"/>
            <a:r>
              <a:rPr lang="en-US" sz="2800" b="1" i="1" dirty="0" smtClean="0">
                <a:solidFill>
                  <a:srgbClr val="FFFF00"/>
                </a:solidFill>
              </a:rPr>
              <a:t>B-Hyperthyroidism: </a:t>
            </a:r>
            <a:r>
              <a:rPr lang="en-US" sz="2800" dirty="0" smtClean="0"/>
              <a:t>Hyperthyroidism </a:t>
            </a:r>
            <a:r>
              <a:rPr lang="en-US" sz="2800" dirty="0"/>
              <a:t>is less common than hypothyroidism in association with diabetes </a:t>
            </a:r>
          </a:p>
          <a:p>
            <a:pPr algn="just"/>
            <a:r>
              <a:rPr lang="en-US" sz="2800" dirty="0"/>
              <a:t>due to Grave’s disease or the hyperthyroid phase of Hashimoto’s thyroiditis</a:t>
            </a:r>
            <a:r>
              <a:rPr lang="en-US" sz="2800" dirty="0" smtClean="0"/>
              <a:t>.</a:t>
            </a:r>
          </a:p>
          <a:p>
            <a:pPr algn="just"/>
            <a:endParaRPr lang="en-US" sz="2800" dirty="0"/>
          </a:p>
          <a:p>
            <a:pPr algn="just"/>
            <a:r>
              <a:rPr lang="en-US" sz="2800" dirty="0"/>
              <a:t>Hyperthyroidism should be considered if there is unexplained difficulty in maintaining </a:t>
            </a:r>
            <a:r>
              <a:rPr lang="en-US" sz="2800" dirty="0" smtClean="0"/>
              <a:t>glycemic </a:t>
            </a:r>
            <a:r>
              <a:rPr lang="en-US" sz="2800" dirty="0"/>
              <a:t>control, weight loss without loss of appetite, agitation, tachycardia, tremor, heat intolerance, thyroid enlargement or characteristic eye signs.</a:t>
            </a:r>
          </a:p>
        </p:txBody>
      </p:sp>
      <p:sp>
        <p:nvSpPr>
          <p:cNvPr id="2" name="Slide Number Placeholder 1"/>
          <p:cNvSpPr>
            <a:spLocks noGrp="1"/>
          </p:cNvSpPr>
          <p:nvPr>
            <p:ph type="sldNum" sz="quarter" idx="12"/>
          </p:nvPr>
        </p:nvSpPr>
        <p:spPr/>
        <p:txBody>
          <a:bodyPr/>
          <a:lstStyle/>
          <a:p>
            <a:pPr>
              <a:defRPr/>
            </a:pPr>
            <a:fld id="{3D786826-886F-4ED9-9F27-2D1107F52829}" type="slidenum">
              <a:rPr lang="en-US" smtClean="0">
                <a:solidFill>
                  <a:srgbClr val="DEDEDE">
                    <a:shade val="90000"/>
                  </a:srgbClr>
                </a:solidFill>
              </a:rPr>
              <a:pPr>
                <a:defRPr/>
              </a:pPr>
              <a:t>101</a:t>
            </a:fld>
            <a:endParaRPr lang="en-US" dirty="0">
              <a:solidFill>
                <a:srgbClr val="DEDEDE">
                  <a:shade val="90000"/>
                </a:srgbClr>
              </a:solidFill>
            </a:endParaRPr>
          </a:p>
        </p:txBody>
      </p:sp>
    </p:spTree>
    <p:extLst>
      <p:ext uri="{BB962C8B-B14F-4D97-AF65-F5344CB8AC3E}">
        <p14:creationId xmlns:p14="http://schemas.microsoft.com/office/powerpoint/2010/main" val="899504361"/>
      </p:ext>
    </p:extLst>
  </p:cSld>
  <p:clrMapOvr>
    <a:masterClrMapping/>
  </p:clrMapOv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76200"/>
            <a:ext cx="8229600" cy="838200"/>
          </a:xfrm>
        </p:spPr>
        <p:txBody>
          <a:bodyPr>
            <a:normAutofit/>
          </a:bodyPr>
          <a:lstStyle/>
          <a:p>
            <a:pPr algn="ctr"/>
            <a:r>
              <a:rPr lang="en-US" dirty="0" smtClean="0">
                <a:latin typeface="+mn-lt"/>
              </a:rPr>
              <a:t>Associated conditions</a:t>
            </a:r>
            <a:endParaRPr lang="en-US" dirty="0">
              <a:latin typeface="+mn-lt"/>
            </a:endParaRPr>
          </a:p>
        </p:txBody>
      </p:sp>
      <p:sp>
        <p:nvSpPr>
          <p:cNvPr id="3" name="Content Placeholder 2"/>
          <p:cNvSpPr>
            <a:spLocks noGrp="1"/>
          </p:cNvSpPr>
          <p:nvPr>
            <p:ph idx="1"/>
          </p:nvPr>
        </p:nvSpPr>
        <p:spPr>
          <a:xfrm>
            <a:off x="76200" y="838200"/>
            <a:ext cx="8915400" cy="6019800"/>
          </a:xfrm>
        </p:spPr>
        <p:txBody>
          <a:bodyPr>
            <a:noAutofit/>
          </a:bodyPr>
          <a:lstStyle/>
          <a:p>
            <a:pPr algn="just"/>
            <a:r>
              <a:rPr lang="en-US" b="1" i="1" dirty="0" smtClean="0">
                <a:solidFill>
                  <a:srgbClr val="FFFF00"/>
                </a:solidFill>
              </a:rPr>
              <a:t>C-Addison’s disease</a:t>
            </a:r>
            <a:endParaRPr lang="en-US" b="1" i="1" dirty="0">
              <a:solidFill>
                <a:srgbClr val="FFFF00"/>
              </a:solidFill>
            </a:endParaRPr>
          </a:p>
          <a:p>
            <a:pPr algn="just"/>
            <a:r>
              <a:rPr lang="en-US" dirty="0"/>
              <a:t>Up to 2% of patients </a:t>
            </a:r>
            <a:r>
              <a:rPr lang="en-US" dirty="0" smtClean="0"/>
              <a:t>have anti-adrenal </a:t>
            </a:r>
            <a:r>
              <a:rPr lang="en-US" dirty="0"/>
              <a:t>autoantibodies.</a:t>
            </a:r>
          </a:p>
          <a:p>
            <a:pPr algn="just"/>
            <a:r>
              <a:rPr lang="en-US" dirty="0"/>
              <a:t>Addison’s disease is occasionally associated with type 1 diabetes in the Autoimmune </a:t>
            </a:r>
            <a:r>
              <a:rPr lang="en-US" dirty="0" smtClean="0"/>
              <a:t>Poly-glandular </a:t>
            </a:r>
            <a:r>
              <a:rPr lang="en-US" dirty="0"/>
              <a:t>Syndromes (APS I and II).</a:t>
            </a:r>
          </a:p>
          <a:p>
            <a:pPr algn="just"/>
            <a:r>
              <a:rPr lang="en-US" dirty="0" smtClean="0"/>
              <a:t>APS-I </a:t>
            </a:r>
            <a:r>
              <a:rPr lang="en-US" dirty="0"/>
              <a:t>is associated with mucocutaneous candidiasis and hypoparathyroidism and is caused by a mutation in the Autoimmune regulator gene (AIRE) on chromosome at chromosome 21q22.3. </a:t>
            </a:r>
          </a:p>
          <a:p>
            <a:pPr algn="just"/>
            <a:r>
              <a:rPr lang="en-US" dirty="0" smtClean="0"/>
              <a:t>APS-II </a:t>
            </a:r>
            <a:r>
              <a:rPr lang="en-US" dirty="0"/>
              <a:t>is more common in adults but is also seen in children in association with autoimmune </a:t>
            </a:r>
            <a:r>
              <a:rPr lang="en-US" dirty="0" smtClean="0"/>
              <a:t>thyroiditis.</a:t>
            </a:r>
          </a:p>
          <a:p>
            <a:pPr algn="just"/>
            <a:r>
              <a:rPr lang="en-US" sz="2400" dirty="0" smtClean="0"/>
              <a:t>The condition is suspected in frequent hypoglycemia, unexplained decrease in insulin requirements, increased skin pigmentation,  weight loss, hyponatremia and hyperkalemia.</a:t>
            </a:r>
          </a:p>
          <a:p>
            <a:pPr algn="just"/>
            <a:endParaRPr lang="en-US" dirty="0"/>
          </a:p>
        </p:txBody>
      </p:sp>
      <p:sp>
        <p:nvSpPr>
          <p:cNvPr id="2" name="Slide Number Placeholder 1"/>
          <p:cNvSpPr>
            <a:spLocks noGrp="1"/>
          </p:cNvSpPr>
          <p:nvPr>
            <p:ph type="sldNum" sz="quarter" idx="12"/>
          </p:nvPr>
        </p:nvSpPr>
        <p:spPr/>
        <p:txBody>
          <a:bodyPr/>
          <a:lstStyle/>
          <a:p>
            <a:pPr>
              <a:defRPr/>
            </a:pPr>
            <a:fld id="{3D786826-886F-4ED9-9F27-2D1107F52829}" type="slidenum">
              <a:rPr lang="en-US" smtClean="0">
                <a:solidFill>
                  <a:srgbClr val="DEDEDE">
                    <a:shade val="90000"/>
                  </a:srgbClr>
                </a:solidFill>
              </a:rPr>
              <a:pPr>
                <a:defRPr/>
              </a:pPr>
              <a:t>102</a:t>
            </a:fld>
            <a:endParaRPr lang="en-US" dirty="0">
              <a:solidFill>
                <a:srgbClr val="DEDEDE">
                  <a:shade val="90000"/>
                </a:srgbClr>
              </a:solidFill>
            </a:endParaRPr>
          </a:p>
        </p:txBody>
      </p:sp>
    </p:spTree>
  </p:cSld>
  <p:clrMapOvr>
    <a:masterClrMapping/>
  </p:clrMapOv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76200"/>
            <a:ext cx="8229600" cy="685800"/>
          </a:xfrm>
        </p:spPr>
        <p:txBody>
          <a:bodyPr>
            <a:normAutofit fontScale="90000"/>
          </a:bodyPr>
          <a:lstStyle/>
          <a:p>
            <a:pPr algn="ctr"/>
            <a:r>
              <a:rPr lang="en-US" dirty="0" smtClean="0">
                <a:latin typeface="Constantia" panose="02030602050306030303" pitchFamily="18" charset="0"/>
              </a:rPr>
              <a:t>Associated conditions</a:t>
            </a:r>
            <a:endParaRPr lang="en-US" dirty="0">
              <a:latin typeface="Constantia" panose="02030602050306030303" pitchFamily="18" charset="0"/>
            </a:endParaRPr>
          </a:p>
        </p:txBody>
      </p:sp>
      <p:sp>
        <p:nvSpPr>
          <p:cNvPr id="3" name="Content Placeholder 2"/>
          <p:cNvSpPr>
            <a:spLocks noGrp="1"/>
          </p:cNvSpPr>
          <p:nvPr>
            <p:ph idx="1"/>
          </p:nvPr>
        </p:nvSpPr>
        <p:spPr>
          <a:xfrm>
            <a:off x="76200" y="884237"/>
            <a:ext cx="8763000" cy="5364163"/>
          </a:xfrm>
        </p:spPr>
        <p:txBody>
          <a:bodyPr>
            <a:noAutofit/>
          </a:bodyPr>
          <a:lstStyle/>
          <a:p>
            <a:pPr algn="just"/>
            <a:r>
              <a:rPr lang="en-US" b="1" i="1" dirty="0">
                <a:solidFill>
                  <a:srgbClr val="FFFF00"/>
                </a:solidFill>
              </a:rPr>
              <a:t>D-Celiac diseas</a:t>
            </a:r>
            <a:r>
              <a:rPr lang="en-US" dirty="0">
                <a:solidFill>
                  <a:srgbClr val="FFFF00"/>
                </a:solidFill>
              </a:rPr>
              <a:t>e:</a:t>
            </a:r>
            <a:r>
              <a:rPr lang="en-US" dirty="0"/>
              <a:t> occurs in </a:t>
            </a:r>
            <a:r>
              <a:rPr lang="en-US" dirty="0" smtClean="0"/>
              <a:t>1–16% </a:t>
            </a:r>
            <a:r>
              <a:rPr lang="en-US" dirty="0"/>
              <a:t>of children and adolescents with </a:t>
            </a:r>
            <a:r>
              <a:rPr lang="en-US" dirty="0" smtClean="0"/>
              <a:t>diabetes</a:t>
            </a:r>
            <a:r>
              <a:rPr lang="en-US" dirty="0"/>
              <a:t>. (compared with 0.3–1% in the general population)</a:t>
            </a:r>
          </a:p>
          <a:p>
            <a:pPr algn="just"/>
            <a:r>
              <a:rPr lang="en-US" dirty="0" smtClean="0"/>
              <a:t> </a:t>
            </a:r>
            <a:r>
              <a:rPr lang="en-US" dirty="0"/>
              <a:t>Celiac disease is often asymptomatic and not necessarily associated with poor growth or poor diabetes control (although it should be excluded in such situations).</a:t>
            </a:r>
          </a:p>
          <a:p>
            <a:pPr algn="just"/>
            <a:r>
              <a:rPr lang="en-US" dirty="0"/>
              <a:t> Any child with gastrointestinal signs or symptoms including </a:t>
            </a:r>
            <a:r>
              <a:rPr lang="en-US" dirty="0" smtClean="0"/>
              <a:t>diarrhea</a:t>
            </a:r>
            <a:r>
              <a:rPr lang="en-US" dirty="0"/>
              <a:t>, abdominal pain, flatulence, dyspeptic symptoms, recurrent aphthous ulceration, unexplained poor growth or </a:t>
            </a:r>
            <a:r>
              <a:rPr lang="en-US" dirty="0" smtClean="0"/>
              <a:t>anemia </a:t>
            </a:r>
            <a:r>
              <a:rPr lang="en-US" dirty="0"/>
              <a:t>should be investigated. </a:t>
            </a:r>
            <a:endParaRPr lang="en-US" dirty="0" smtClean="0"/>
          </a:p>
          <a:p>
            <a:pPr algn="just"/>
            <a:r>
              <a:rPr lang="en-US" dirty="0" smtClean="0"/>
              <a:t>Undiagnosed celiac disease has also been associated with increased frequency of hypoglycemic episodes and a progressive reduction in insulin requirement</a:t>
            </a:r>
            <a:endParaRPr lang="en-US" dirty="0"/>
          </a:p>
        </p:txBody>
      </p:sp>
      <p:sp>
        <p:nvSpPr>
          <p:cNvPr id="2" name="Slide Number Placeholder 1"/>
          <p:cNvSpPr>
            <a:spLocks noGrp="1"/>
          </p:cNvSpPr>
          <p:nvPr>
            <p:ph type="sldNum" sz="quarter" idx="12"/>
          </p:nvPr>
        </p:nvSpPr>
        <p:spPr/>
        <p:txBody>
          <a:bodyPr/>
          <a:lstStyle/>
          <a:p>
            <a:pPr>
              <a:defRPr/>
            </a:pPr>
            <a:fld id="{3D786826-886F-4ED9-9F27-2D1107F52829}" type="slidenum">
              <a:rPr lang="en-US" smtClean="0">
                <a:solidFill>
                  <a:srgbClr val="DEDEDE">
                    <a:shade val="90000"/>
                  </a:srgbClr>
                </a:solidFill>
              </a:rPr>
              <a:pPr>
                <a:defRPr/>
              </a:pPr>
              <a:t>103</a:t>
            </a:fld>
            <a:endParaRPr lang="en-US" dirty="0">
              <a:solidFill>
                <a:srgbClr val="DEDEDE">
                  <a:shade val="90000"/>
                </a:srgbClr>
              </a:solidFill>
            </a:endParaRPr>
          </a:p>
        </p:txBody>
      </p:sp>
    </p:spTree>
  </p:cSld>
  <p:clrMapOvr>
    <a:masterClrMapping/>
  </p:clrMapOv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685800"/>
            <a:ext cx="8686800" cy="5562600"/>
          </a:xfrm>
        </p:spPr>
        <p:txBody>
          <a:bodyPr>
            <a:noAutofit/>
          </a:bodyPr>
          <a:lstStyle/>
          <a:p>
            <a:pPr algn="just"/>
            <a:r>
              <a:rPr lang="en-US" sz="2600" dirty="0" smtClean="0">
                <a:latin typeface="Constantia" panose="02030602050306030303" pitchFamily="18" charset="0"/>
              </a:rPr>
              <a:t>Recommendations</a:t>
            </a:r>
            <a:endParaRPr lang="en-US" sz="2600" dirty="0">
              <a:latin typeface="Constantia" panose="02030602050306030303" pitchFamily="18" charset="0"/>
            </a:endParaRPr>
          </a:p>
          <a:p>
            <a:pPr algn="just"/>
            <a:r>
              <a:rPr lang="en-US" sz="2600" dirty="0" smtClean="0">
                <a:latin typeface="Constantia" panose="02030602050306030303" pitchFamily="18" charset="0"/>
              </a:rPr>
              <a:t>1-Consider </a:t>
            </a:r>
            <a:r>
              <a:rPr lang="en-US" sz="2600" dirty="0">
                <a:latin typeface="Constantia" panose="02030602050306030303" pitchFamily="18" charset="0"/>
              </a:rPr>
              <a:t>screening children with </a:t>
            </a:r>
            <a:r>
              <a:rPr lang="en-US" sz="2600" dirty="0" smtClean="0">
                <a:latin typeface="Constantia" panose="02030602050306030303" pitchFamily="18" charset="0"/>
              </a:rPr>
              <a:t>type 1 </a:t>
            </a:r>
            <a:r>
              <a:rPr lang="en-US" sz="2600" dirty="0">
                <a:latin typeface="Constantia" panose="02030602050306030303" pitchFamily="18" charset="0"/>
              </a:rPr>
              <a:t>diabetes for celiac disease </a:t>
            </a:r>
            <a:r>
              <a:rPr lang="en-US" sz="2600" dirty="0" smtClean="0">
                <a:latin typeface="Constantia" panose="02030602050306030303" pitchFamily="18" charset="0"/>
              </a:rPr>
              <a:t>by measuring </a:t>
            </a:r>
            <a:r>
              <a:rPr lang="en-US" sz="2600" dirty="0">
                <a:latin typeface="Constantia" panose="02030602050306030303" pitchFamily="18" charset="0"/>
              </a:rPr>
              <a:t>IgA </a:t>
            </a:r>
            <a:r>
              <a:rPr lang="en-US" sz="2600" dirty="0" smtClean="0">
                <a:latin typeface="Constantia" panose="02030602050306030303" pitchFamily="18" charset="0"/>
              </a:rPr>
              <a:t>anti-tissue </a:t>
            </a:r>
            <a:r>
              <a:rPr lang="en-US" sz="2600" dirty="0" err="1" smtClean="0">
                <a:latin typeface="Constantia" panose="02030602050306030303" pitchFamily="18" charset="0"/>
              </a:rPr>
              <a:t>transglutaminase</a:t>
            </a:r>
            <a:r>
              <a:rPr lang="en-US" sz="2600" dirty="0" smtClean="0">
                <a:latin typeface="Constantia" panose="02030602050306030303" pitchFamily="18" charset="0"/>
              </a:rPr>
              <a:t> </a:t>
            </a:r>
            <a:r>
              <a:rPr lang="en-US" sz="2600" dirty="0">
                <a:latin typeface="Constantia" panose="02030602050306030303" pitchFamily="18" charset="0"/>
              </a:rPr>
              <a:t>or </a:t>
            </a:r>
            <a:r>
              <a:rPr lang="en-US" sz="2600" dirty="0" smtClean="0">
                <a:latin typeface="Constantia" panose="02030602050306030303" pitchFamily="18" charset="0"/>
              </a:rPr>
              <a:t> anti-</a:t>
            </a:r>
            <a:r>
              <a:rPr lang="en-US" sz="2600" dirty="0" err="1" smtClean="0">
                <a:latin typeface="Constantia" panose="02030602050306030303" pitchFamily="18" charset="0"/>
              </a:rPr>
              <a:t>endomysial</a:t>
            </a:r>
            <a:r>
              <a:rPr lang="en-US" sz="2600" dirty="0" smtClean="0">
                <a:latin typeface="Constantia" panose="02030602050306030303" pitchFamily="18" charset="0"/>
              </a:rPr>
              <a:t> antibodies</a:t>
            </a:r>
            <a:r>
              <a:rPr lang="en-US" sz="2600" dirty="0">
                <a:latin typeface="Constantia" panose="02030602050306030303" pitchFamily="18" charset="0"/>
              </a:rPr>
              <a:t>, with documentation </a:t>
            </a:r>
            <a:r>
              <a:rPr lang="en-US" sz="2600" dirty="0" smtClean="0">
                <a:latin typeface="Constantia" panose="02030602050306030303" pitchFamily="18" charset="0"/>
              </a:rPr>
              <a:t>of normal </a:t>
            </a:r>
            <a:r>
              <a:rPr lang="en-US" sz="2600" dirty="0">
                <a:latin typeface="Constantia" panose="02030602050306030303" pitchFamily="18" charset="0"/>
              </a:rPr>
              <a:t>total serum </a:t>
            </a:r>
            <a:r>
              <a:rPr lang="en-US" sz="2600" dirty="0" smtClean="0">
                <a:latin typeface="Constantia" panose="02030602050306030303" pitchFamily="18" charset="0"/>
              </a:rPr>
              <a:t>IgA </a:t>
            </a:r>
            <a:r>
              <a:rPr lang="en-US" sz="2600" dirty="0">
                <a:latin typeface="Constantia" panose="02030602050306030303" pitchFamily="18" charset="0"/>
              </a:rPr>
              <a:t>levels, </a:t>
            </a:r>
            <a:r>
              <a:rPr lang="en-US" sz="2600" dirty="0" smtClean="0">
                <a:latin typeface="Constantia" panose="02030602050306030303" pitchFamily="18" charset="0"/>
              </a:rPr>
              <a:t>soon after </a:t>
            </a:r>
            <a:r>
              <a:rPr lang="en-US" sz="2600" dirty="0">
                <a:latin typeface="Constantia" panose="02030602050306030303" pitchFamily="18" charset="0"/>
              </a:rPr>
              <a:t>the diagnosis of diabetes. </a:t>
            </a:r>
            <a:r>
              <a:rPr lang="en-US" sz="2600" dirty="0" smtClean="0">
                <a:latin typeface="Constantia" panose="02030602050306030303" pitchFamily="18" charset="0"/>
              </a:rPr>
              <a:t>[E]</a:t>
            </a:r>
          </a:p>
          <a:p>
            <a:pPr algn="just"/>
            <a:endParaRPr lang="en-US" sz="2600" dirty="0" smtClean="0">
              <a:latin typeface="Constantia" panose="02030602050306030303" pitchFamily="18" charset="0"/>
            </a:endParaRPr>
          </a:p>
          <a:p>
            <a:pPr algn="just"/>
            <a:r>
              <a:rPr lang="en-US" sz="2600" dirty="0" smtClean="0">
                <a:latin typeface="Constantia" panose="02030602050306030303" pitchFamily="18" charset="0"/>
              </a:rPr>
              <a:t>Testing </a:t>
            </a:r>
            <a:r>
              <a:rPr lang="en-US" sz="2600" dirty="0">
                <a:latin typeface="Constantia" panose="02030602050306030303" pitchFamily="18" charset="0"/>
              </a:rPr>
              <a:t>should be considered in children with a positive family history of celiac disease, growth failure, failure to gain weight, weight loss, diarrhea, flatulence, abdominal pain, or signs of malabsorption or in children with frequent unexplained hypoglycemia or deterioration in glycemic control. [E</a:t>
            </a:r>
            <a:r>
              <a:rPr lang="en-US" sz="2600" dirty="0" smtClean="0">
                <a:latin typeface="Constantia" panose="02030602050306030303" pitchFamily="18" charset="0"/>
              </a:rPr>
              <a:t>]</a:t>
            </a:r>
          </a:p>
        </p:txBody>
      </p:sp>
      <p:sp>
        <p:nvSpPr>
          <p:cNvPr id="2" name="Slide Number Placeholder 1"/>
          <p:cNvSpPr>
            <a:spLocks noGrp="1"/>
          </p:cNvSpPr>
          <p:nvPr>
            <p:ph type="sldNum" sz="quarter" idx="12"/>
          </p:nvPr>
        </p:nvSpPr>
        <p:spPr/>
        <p:txBody>
          <a:bodyPr/>
          <a:lstStyle/>
          <a:p>
            <a:fld id="{971B47F2-71F1-4545-A17E-AD287F812ECB}" type="slidenum">
              <a:rPr lang="en-US" smtClean="0">
                <a:solidFill>
                  <a:prstClr val="white">
                    <a:tint val="75000"/>
                  </a:prstClr>
                </a:solidFill>
              </a:rPr>
              <a:pPr/>
              <a:t>104</a:t>
            </a:fld>
            <a:endParaRPr lang="en-US">
              <a:solidFill>
                <a:prstClr val="white">
                  <a:tint val="75000"/>
                </a:prstClr>
              </a:solidFill>
            </a:endParaRPr>
          </a:p>
        </p:txBody>
      </p:sp>
      <p:sp>
        <p:nvSpPr>
          <p:cNvPr id="6" name="Title 1"/>
          <p:cNvSpPr>
            <a:spLocks noGrp="1"/>
          </p:cNvSpPr>
          <p:nvPr>
            <p:ph type="title"/>
          </p:nvPr>
        </p:nvSpPr>
        <p:spPr>
          <a:xfrm>
            <a:off x="457200" y="15240"/>
            <a:ext cx="8229600" cy="715962"/>
          </a:xfrm>
        </p:spPr>
        <p:txBody>
          <a:bodyPr>
            <a:normAutofit fontScale="90000"/>
          </a:bodyPr>
          <a:lstStyle/>
          <a:p>
            <a:pPr algn="ctr"/>
            <a:r>
              <a:rPr lang="en-US" dirty="0" smtClean="0">
                <a:latin typeface="Constantia" panose="02030602050306030303" pitchFamily="18" charset="0"/>
              </a:rPr>
              <a:t>Associated conditions</a:t>
            </a:r>
            <a:endParaRPr lang="en-US" dirty="0">
              <a:latin typeface="Constantia" panose="02030602050306030303" pitchFamily="18" charset="0"/>
            </a:endParaRPr>
          </a:p>
        </p:txBody>
      </p:sp>
    </p:spTree>
    <p:extLst>
      <p:ext uri="{BB962C8B-B14F-4D97-AF65-F5344CB8AC3E}">
        <p14:creationId xmlns:p14="http://schemas.microsoft.com/office/powerpoint/2010/main" val="5800152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792162"/>
          </a:xfrm>
        </p:spPr>
        <p:txBody>
          <a:bodyPr>
            <a:normAutofit fontScale="90000"/>
          </a:bodyPr>
          <a:lstStyle/>
          <a:p>
            <a:pPr algn="ctr"/>
            <a:r>
              <a:rPr lang="en-US" dirty="0" smtClean="0">
                <a:latin typeface="+mn-lt"/>
              </a:rPr>
              <a:t>Associated conditions</a:t>
            </a:r>
            <a:endParaRPr lang="en-US" dirty="0">
              <a:latin typeface="+mn-lt"/>
            </a:endParaRPr>
          </a:p>
        </p:txBody>
      </p:sp>
      <p:sp>
        <p:nvSpPr>
          <p:cNvPr id="3" name="Content Placeholder 2"/>
          <p:cNvSpPr>
            <a:spLocks noGrp="1"/>
          </p:cNvSpPr>
          <p:nvPr>
            <p:ph idx="1"/>
          </p:nvPr>
        </p:nvSpPr>
        <p:spPr>
          <a:xfrm>
            <a:off x="152400" y="1066800"/>
            <a:ext cx="8763000" cy="4525963"/>
          </a:xfrm>
        </p:spPr>
        <p:txBody>
          <a:bodyPr>
            <a:normAutofit/>
          </a:bodyPr>
          <a:lstStyle/>
          <a:p>
            <a:pPr algn="just"/>
            <a:r>
              <a:rPr lang="en-US" sz="2800" b="1" dirty="0">
                <a:solidFill>
                  <a:srgbClr val="FFFF00"/>
                </a:solidFill>
              </a:rPr>
              <a:t>E-Lipodystrophy </a:t>
            </a:r>
            <a:r>
              <a:rPr lang="en-US" sz="2800" dirty="0"/>
              <a:t>(lipoatrophy and lipohypertrophy)</a:t>
            </a:r>
          </a:p>
          <a:p>
            <a:pPr algn="just"/>
            <a:r>
              <a:rPr lang="en-US" sz="2800" dirty="0"/>
              <a:t>Lipoatrophy is now seen infrequently with the use of human insulin</a:t>
            </a:r>
          </a:p>
          <a:p>
            <a:pPr algn="just"/>
            <a:r>
              <a:rPr lang="en-US" sz="2800" dirty="0"/>
              <a:t>Lipohypertrophy is a frequent complication of insulin therapy.</a:t>
            </a:r>
          </a:p>
          <a:p>
            <a:pPr algn="just"/>
            <a:r>
              <a:rPr lang="en-US" sz="2800" dirty="0"/>
              <a:t> It has been found in up to 48% of those with type 1 diabetes and has associated with higher HbA1c, more injections and longer duration but not the needle length</a:t>
            </a:r>
          </a:p>
        </p:txBody>
      </p:sp>
      <p:sp>
        <p:nvSpPr>
          <p:cNvPr id="5" name="AutoShape 10" descr="Picture1"/>
          <p:cNvSpPr>
            <a:spLocks noChangeAspect="1" noChangeArrowheads="1"/>
          </p:cNvSpPr>
          <p:nvPr/>
        </p:nvSpPr>
        <p:spPr bwMode="auto">
          <a:xfrm>
            <a:off x="1600200" y="4882793"/>
            <a:ext cx="2957517" cy="1905000"/>
          </a:xfrm>
          <a:prstGeom prst="roundRect">
            <a:avLst>
              <a:gd name="adj" fmla="val 6898"/>
            </a:avLst>
          </a:prstGeom>
          <a:blipFill dpi="0" rotWithShape="0">
            <a:blip r:embed="rId2" cstate="print"/>
            <a:srcRect/>
            <a:stretch>
              <a:fillRect/>
            </a:stretch>
          </a:blip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p>
            <a:endParaRPr lang="en-US" dirty="0"/>
          </a:p>
        </p:txBody>
      </p:sp>
      <p:sp>
        <p:nvSpPr>
          <p:cNvPr id="6" name="AutoShape 12" descr="Picture1"/>
          <p:cNvSpPr>
            <a:spLocks noChangeAspect="1" noChangeArrowheads="1"/>
          </p:cNvSpPr>
          <p:nvPr/>
        </p:nvSpPr>
        <p:spPr bwMode="auto">
          <a:xfrm>
            <a:off x="6025072" y="4876800"/>
            <a:ext cx="1925133" cy="1893531"/>
          </a:xfrm>
          <a:prstGeom prst="roundRect">
            <a:avLst>
              <a:gd name="adj" fmla="val 7315"/>
            </a:avLst>
          </a:prstGeom>
          <a:blipFill dpi="0" rotWithShape="0">
            <a:blip r:embed="rId3" cstate="print"/>
            <a:srcRect/>
            <a:stretch>
              <a:fillRect/>
            </a:stretch>
          </a:blip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p>
            <a:endParaRPr lang="en-US" dirty="0"/>
          </a:p>
        </p:txBody>
      </p:sp>
      <p:sp>
        <p:nvSpPr>
          <p:cNvPr id="2" name="Slide Number Placeholder 1"/>
          <p:cNvSpPr>
            <a:spLocks noGrp="1"/>
          </p:cNvSpPr>
          <p:nvPr>
            <p:ph type="sldNum" sz="quarter" idx="12"/>
          </p:nvPr>
        </p:nvSpPr>
        <p:spPr/>
        <p:txBody>
          <a:bodyPr/>
          <a:lstStyle/>
          <a:p>
            <a:pPr>
              <a:defRPr/>
            </a:pPr>
            <a:fld id="{3D786826-886F-4ED9-9F27-2D1107F52829}" type="slidenum">
              <a:rPr lang="en-US" smtClean="0">
                <a:solidFill>
                  <a:srgbClr val="DEDEDE">
                    <a:shade val="90000"/>
                  </a:srgbClr>
                </a:solidFill>
              </a:rPr>
              <a:pPr>
                <a:defRPr/>
              </a:pPr>
              <a:t>105</a:t>
            </a:fld>
            <a:endParaRPr lang="en-US" dirty="0">
              <a:solidFill>
                <a:srgbClr val="DEDEDE">
                  <a:shade val="90000"/>
                </a:srgbClr>
              </a:solidFill>
            </a:endParaRPr>
          </a:p>
        </p:txBody>
      </p:sp>
    </p:spTree>
  </p:cSld>
  <p:clrMapOvr>
    <a:masterClrMapping/>
  </p:clrMapOvr>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0"/>
            <a:ext cx="8229600" cy="838200"/>
          </a:xfrm>
        </p:spPr>
        <p:txBody>
          <a:bodyPr>
            <a:normAutofit/>
          </a:bodyPr>
          <a:lstStyle/>
          <a:p>
            <a:pPr algn="ctr"/>
            <a:r>
              <a:rPr lang="en-US" dirty="0" smtClean="0">
                <a:latin typeface="+mn-lt"/>
              </a:rPr>
              <a:t>Associated conditions</a:t>
            </a:r>
            <a:endParaRPr lang="en-US" dirty="0">
              <a:latin typeface="+mn-lt"/>
            </a:endParaRPr>
          </a:p>
        </p:txBody>
      </p:sp>
      <p:sp>
        <p:nvSpPr>
          <p:cNvPr id="3" name="Content Placeholder 2"/>
          <p:cNvSpPr>
            <a:spLocks noGrp="1"/>
          </p:cNvSpPr>
          <p:nvPr>
            <p:ph idx="1"/>
          </p:nvPr>
        </p:nvSpPr>
        <p:spPr>
          <a:xfrm>
            <a:off x="228600" y="914400"/>
            <a:ext cx="8686800" cy="3200400"/>
          </a:xfrm>
        </p:spPr>
        <p:txBody>
          <a:bodyPr>
            <a:noAutofit/>
          </a:bodyPr>
          <a:lstStyle/>
          <a:p>
            <a:pPr algn="just"/>
            <a:r>
              <a:rPr lang="en-US" sz="2600" b="1" dirty="0">
                <a:solidFill>
                  <a:srgbClr val="FFFF00"/>
                </a:solidFill>
              </a:rPr>
              <a:t>F-Necrobiosis lipoidica diabeticorum</a:t>
            </a:r>
          </a:p>
          <a:p>
            <a:pPr algn="just"/>
            <a:r>
              <a:rPr lang="en-US" sz="2600" dirty="0"/>
              <a:t>These are well circumscribed, raised reddish lesions sometimes progressing to central ulceration, usually seen in the pre-tibial region.</a:t>
            </a:r>
          </a:p>
          <a:p>
            <a:pPr algn="just"/>
            <a:r>
              <a:rPr lang="en-US" sz="2600" dirty="0"/>
              <a:t> The reported prevalence in children from 0.06% to 10%</a:t>
            </a:r>
          </a:p>
          <a:p>
            <a:pPr algn="just"/>
            <a:r>
              <a:rPr lang="en-US" sz="2600" dirty="0" smtClean="0"/>
              <a:t>The etiology is </a:t>
            </a:r>
            <a:r>
              <a:rPr lang="en-US" sz="2600" dirty="0"/>
              <a:t>not clearly understood.</a:t>
            </a:r>
          </a:p>
          <a:p>
            <a:pPr algn="just"/>
            <a:r>
              <a:rPr lang="en-US" sz="2600" dirty="0" smtClean="0"/>
              <a:t>Necrobiosis </a:t>
            </a:r>
            <a:r>
              <a:rPr lang="en-US" sz="2600" dirty="0"/>
              <a:t>lipoidica diabeticorum has been associated with underlying microvascular </a:t>
            </a:r>
            <a:r>
              <a:rPr lang="en-US" sz="2600" dirty="0" smtClean="0"/>
              <a:t>complications</a:t>
            </a:r>
            <a:endParaRPr lang="en-US" sz="2600" dirty="0"/>
          </a:p>
        </p:txBody>
      </p:sp>
      <p:sp>
        <p:nvSpPr>
          <p:cNvPr id="5" name="AutoShape 7" descr="Picture1"/>
          <p:cNvSpPr>
            <a:spLocks noChangeAspect="1" noChangeArrowheads="1"/>
          </p:cNvSpPr>
          <p:nvPr/>
        </p:nvSpPr>
        <p:spPr bwMode="auto">
          <a:xfrm>
            <a:off x="2514601" y="4495800"/>
            <a:ext cx="3657600" cy="2209800"/>
          </a:xfrm>
          <a:prstGeom prst="roundRect">
            <a:avLst>
              <a:gd name="adj" fmla="val 5551"/>
            </a:avLst>
          </a:prstGeom>
          <a:blipFill dpi="0" rotWithShape="0">
            <a:blip r:embed="rId2" cstate="print"/>
            <a:srcRect/>
            <a:stretch>
              <a:fillRect/>
            </a:stretch>
          </a:blip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p>
            <a:endParaRPr lang="en-US" dirty="0"/>
          </a:p>
        </p:txBody>
      </p:sp>
      <p:sp>
        <p:nvSpPr>
          <p:cNvPr id="2" name="Slide Number Placeholder 1"/>
          <p:cNvSpPr>
            <a:spLocks noGrp="1"/>
          </p:cNvSpPr>
          <p:nvPr>
            <p:ph type="sldNum" sz="quarter" idx="12"/>
          </p:nvPr>
        </p:nvSpPr>
        <p:spPr/>
        <p:txBody>
          <a:bodyPr/>
          <a:lstStyle/>
          <a:p>
            <a:pPr>
              <a:defRPr/>
            </a:pPr>
            <a:fld id="{3D786826-886F-4ED9-9F27-2D1107F52829}" type="slidenum">
              <a:rPr lang="en-US" smtClean="0">
                <a:solidFill>
                  <a:srgbClr val="DEDEDE">
                    <a:shade val="90000"/>
                  </a:srgbClr>
                </a:solidFill>
              </a:rPr>
              <a:pPr>
                <a:defRPr/>
              </a:pPr>
              <a:t>106</a:t>
            </a:fld>
            <a:endParaRPr lang="en-US" dirty="0">
              <a:solidFill>
                <a:srgbClr val="DEDEDE">
                  <a:shade val="90000"/>
                </a:srgbClr>
              </a:solidFill>
            </a:endParaRPr>
          </a:p>
        </p:txBody>
      </p:sp>
    </p:spTree>
  </p:cSld>
  <p:clrMapOvr>
    <a:masterClrMapping/>
  </p:clrMapOvr>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0"/>
            <a:ext cx="8229600" cy="762000"/>
          </a:xfrm>
        </p:spPr>
        <p:txBody>
          <a:bodyPr>
            <a:normAutofit fontScale="90000"/>
          </a:bodyPr>
          <a:lstStyle/>
          <a:p>
            <a:pPr algn="ctr"/>
            <a:r>
              <a:rPr lang="en-US" dirty="0" smtClean="0">
                <a:latin typeface="Constantia" panose="02030602050306030303" pitchFamily="18" charset="0"/>
              </a:rPr>
              <a:t>Associated conditions</a:t>
            </a:r>
            <a:endParaRPr lang="en-US" dirty="0">
              <a:latin typeface="Constantia" panose="02030602050306030303" pitchFamily="18" charset="0"/>
            </a:endParaRPr>
          </a:p>
        </p:txBody>
      </p:sp>
      <p:sp>
        <p:nvSpPr>
          <p:cNvPr id="3" name="Content Placeholder 2"/>
          <p:cNvSpPr>
            <a:spLocks noGrp="1"/>
          </p:cNvSpPr>
          <p:nvPr>
            <p:ph idx="1"/>
          </p:nvPr>
        </p:nvSpPr>
        <p:spPr>
          <a:xfrm>
            <a:off x="76200" y="685800"/>
            <a:ext cx="6400800" cy="5334000"/>
          </a:xfrm>
        </p:spPr>
        <p:txBody>
          <a:bodyPr>
            <a:noAutofit/>
          </a:bodyPr>
          <a:lstStyle/>
          <a:p>
            <a:pPr algn="just"/>
            <a:r>
              <a:rPr lang="en-US" b="1" dirty="0" smtClean="0">
                <a:solidFill>
                  <a:srgbClr val="FFFF00"/>
                </a:solidFill>
                <a:latin typeface="Calibri" pitchFamily="34" charset="0"/>
                <a:cs typeface="Calibri" pitchFamily="34" charset="0"/>
              </a:rPr>
              <a:t>G-Limited </a:t>
            </a:r>
            <a:r>
              <a:rPr lang="en-US" b="1" dirty="0">
                <a:solidFill>
                  <a:srgbClr val="FFFF00"/>
                </a:solidFill>
                <a:latin typeface="Calibri" pitchFamily="34" charset="0"/>
                <a:cs typeface="Calibri" pitchFamily="34" charset="0"/>
              </a:rPr>
              <a:t>joint mobility</a:t>
            </a:r>
          </a:p>
          <a:p>
            <a:pPr algn="just"/>
            <a:r>
              <a:rPr lang="en-US" dirty="0">
                <a:latin typeface="Calibri" pitchFamily="34" charset="0"/>
                <a:cs typeface="Calibri" pitchFamily="34" charset="0"/>
              </a:rPr>
              <a:t>Limited joint mobility (LJM) is the earliest </a:t>
            </a:r>
            <a:r>
              <a:rPr lang="en-US" dirty="0" smtClean="0">
                <a:latin typeface="Calibri" pitchFamily="34" charset="0"/>
                <a:cs typeface="Calibri" pitchFamily="34" charset="0"/>
              </a:rPr>
              <a:t>clinically apparent </a:t>
            </a:r>
            <a:r>
              <a:rPr lang="en-US" dirty="0">
                <a:latin typeface="Calibri" pitchFamily="34" charset="0"/>
                <a:cs typeface="Calibri" pitchFamily="34" charset="0"/>
              </a:rPr>
              <a:t>long-term complication of type 1 </a:t>
            </a:r>
            <a:r>
              <a:rPr lang="en-US" dirty="0" smtClean="0">
                <a:latin typeface="Calibri" pitchFamily="34" charset="0"/>
                <a:cs typeface="Calibri" pitchFamily="34" charset="0"/>
              </a:rPr>
              <a:t>diabetes in </a:t>
            </a:r>
            <a:r>
              <a:rPr lang="en-US" dirty="0">
                <a:latin typeface="Calibri" pitchFamily="34" charset="0"/>
                <a:cs typeface="Calibri" pitchFamily="34" charset="0"/>
              </a:rPr>
              <a:t>childhood.</a:t>
            </a:r>
          </a:p>
          <a:p>
            <a:pPr algn="just"/>
            <a:r>
              <a:rPr lang="en-US" dirty="0">
                <a:latin typeface="Calibri" pitchFamily="34" charset="0"/>
                <a:cs typeface="Calibri" pitchFamily="34" charset="0"/>
              </a:rPr>
              <a:t> </a:t>
            </a:r>
            <a:r>
              <a:rPr lang="en-US" dirty="0" smtClean="0">
                <a:latin typeface="Calibri" pitchFamily="34" charset="0"/>
                <a:cs typeface="Calibri" pitchFamily="34" charset="0"/>
              </a:rPr>
              <a:t>It is </a:t>
            </a:r>
            <a:r>
              <a:rPr lang="en-US" dirty="0">
                <a:latin typeface="Calibri" pitchFamily="34" charset="0"/>
                <a:cs typeface="Calibri" pitchFamily="34" charset="0"/>
              </a:rPr>
              <a:t>a bilateral painless, contracture of the finger joints and large joints, associated with tight waxy skin</a:t>
            </a:r>
            <a:r>
              <a:rPr lang="en-US" dirty="0" smtClean="0">
                <a:latin typeface="Calibri" pitchFamily="34" charset="0"/>
                <a:cs typeface="Calibri" pitchFamily="34" charset="0"/>
              </a:rPr>
              <a:t>. </a:t>
            </a:r>
            <a:r>
              <a:rPr lang="en-US" dirty="0">
                <a:latin typeface="Calibri" pitchFamily="34" charset="0"/>
                <a:cs typeface="Calibri" pitchFamily="34" charset="0"/>
              </a:rPr>
              <a:t>Following associated with short </a:t>
            </a:r>
            <a:r>
              <a:rPr lang="en-US" dirty="0" smtClean="0">
                <a:latin typeface="Calibri" pitchFamily="34" charset="0"/>
                <a:cs typeface="Calibri" pitchFamily="34" charset="0"/>
              </a:rPr>
              <a:t>stature.</a:t>
            </a:r>
          </a:p>
          <a:p>
            <a:pPr algn="just"/>
            <a:r>
              <a:rPr lang="en-US" dirty="0" smtClean="0">
                <a:latin typeface="Calibri" pitchFamily="34" charset="0"/>
                <a:cs typeface="Calibri" pitchFamily="34" charset="0"/>
              </a:rPr>
              <a:t>The biochemical basis for LJM is likely glycation of the peri-articular and skin collagen</a:t>
            </a:r>
          </a:p>
          <a:p>
            <a:pPr algn="just"/>
            <a:r>
              <a:rPr lang="en-US" sz="2400" dirty="0" smtClean="0"/>
              <a:t>LJM is associated with a 3–4 fold risk for retinopathy, nephropathy, and neuropathy .</a:t>
            </a:r>
          </a:p>
          <a:p>
            <a:pPr algn="just"/>
            <a:endParaRPr lang="en-US" sz="2400" dirty="0" smtClean="0"/>
          </a:p>
          <a:p>
            <a:pPr algn="just"/>
            <a:endParaRPr lang="en-US" sz="2400" dirty="0" smtClean="0"/>
          </a:p>
          <a:p>
            <a:pPr algn="just"/>
            <a:endParaRPr lang="en-US" dirty="0">
              <a:latin typeface="Calibri" pitchFamily="34" charset="0"/>
              <a:cs typeface="Calibri" pitchFamily="34" charset="0"/>
            </a:endParaRPr>
          </a:p>
          <a:p>
            <a:pPr algn="just"/>
            <a:endParaRPr lang="en-US" dirty="0">
              <a:latin typeface="Calibri" pitchFamily="34" charset="0"/>
              <a:cs typeface="Calibri" pitchFamily="34" charset="0"/>
            </a:endParaRPr>
          </a:p>
        </p:txBody>
      </p:sp>
      <p:graphicFrame>
        <p:nvGraphicFramePr>
          <p:cNvPr id="2" name="Object 1"/>
          <p:cNvGraphicFramePr>
            <a:graphicFrameLocks noGrp="1" noChangeAspect="1"/>
          </p:cNvGraphicFramePr>
          <p:nvPr>
            <p:extLst>
              <p:ext uri="{D42A27DB-BD31-4B8C-83A1-F6EECF244321}">
                <p14:modId xmlns:p14="http://schemas.microsoft.com/office/powerpoint/2010/main" val="1674334544"/>
              </p:ext>
            </p:extLst>
          </p:nvPr>
        </p:nvGraphicFramePr>
        <p:xfrm>
          <a:off x="6553200" y="1143000"/>
          <a:ext cx="2286000" cy="3886200"/>
        </p:xfrm>
        <a:graphic>
          <a:graphicData uri="http://schemas.openxmlformats.org/presentationml/2006/ole">
            <mc:AlternateContent xmlns:mc="http://schemas.openxmlformats.org/markup-compatibility/2006">
              <mc:Choice xmlns:v="urn:schemas-microsoft-com:vml" Requires="v">
                <p:oleObj spid="_x0000_s13400" name="Image" r:id="rId3" imgW="2743554" imgH="3704268" progId="">
                  <p:embed/>
                </p:oleObj>
              </mc:Choice>
              <mc:Fallback>
                <p:oleObj name="Image" r:id="rId3" imgW="2743554" imgH="3704268" progId="">
                  <p:embed/>
                  <p:pic>
                    <p:nvPicPr>
                      <p:cNvPr id="0" name="Picture 13"/>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1143000"/>
                        <a:ext cx="2286000" cy="3886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2657" y="6096000"/>
            <a:ext cx="8765657" cy="492443"/>
          </a:xfrm>
          <a:prstGeom prst="rect">
            <a:avLst/>
          </a:prstGeom>
          <a:noFill/>
        </p:spPr>
        <p:txBody>
          <a:bodyPr wrap="square" rtlCol="0">
            <a:spAutoFit/>
          </a:bodyPr>
          <a:lstStyle/>
          <a:p>
            <a:pPr algn="just"/>
            <a:r>
              <a:rPr lang="en-US" sz="2600" dirty="0" smtClean="0">
                <a:latin typeface="Calibri" pitchFamily="34" charset="0"/>
                <a:cs typeface="Calibri" pitchFamily="34" charset="0"/>
              </a:rPr>
              <a:t>     For every unit increase in HbA1c, 46% increase in risk of LJM</a:t>
            </a:r>
            <a:endParaRPr lang="en-US" sz="2600" dirty="0">
              <a:latin typeface="Calibri" pitchFamily="34" charset="0"/>
              <a:cs typeface="Calibri" pitchFamily="34" charset="0"/>
            </a:endParaRPr>
          </a:p>
        </p:txBody>
      </p:sp>
      <p:sp>
        <p:nvSpPr>
          <p:cNvPr id="5" name="Slide Number Placeholder 4"/>
          <p:cNvSpPr>
            <a:spLocks noGrp="1"/>
          </p:cNvSpPr>
          <p:nvPr>
            <p:ph type="sldNum" sz="quarter" idx="12"/>
          </p:nvPr>
        </p:nvSpPr>
        <p:spPr/>
        <p:txBody>
          <a:bodyPr/>
          <a:lstStyle/>
          <a:p>
            <a:pPr>
              <a:defRPr/>
            </a:pPr>
            <a:fld id="{3D786826-886F-4ED9-9F27-2D1107F52829}" type="slidenum">
              <a:rPr lang="en-US" smtClean="0">
                <a:solidFill>
                  <a:srgbClr val="DEDEDE">
                    <a:shade val="90000"/>
                  </a:srgbClr>
                </a:solidFill>
              </a:rPr>
              <a:pPr>
                <a:defRPr/>
              </a:pPr>
              <a:t>107</a:t>
            </a:fld>
            <a:endParaRPr lang="en-US" dirty="0">
              <a:solidFill>
                <a:srgbClr val="DEDEDE">
                  <a:shade val="90000"/>
                </a:srgbClr>
              </a:solidFill>
            </a:endParaRPr>
          </a:p>
        </p:txBody>
      </p:sp>
    </p:spTree>
  </p:cSld>
  <p:clrMapOvr>
    <a:masterClrMapping/>
  </p:clrMapOvr>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152400"/>
            <a:ext cx="8229600" cy="685800"/>
          </a:xfrm>
        </p:spPr>
        <p:txBody>
          <a:bodyPr>
            <a:normAutofit fontScale="90000"/>
          </a:bodyPr>
          <a:lstStyle/>
          <a:p>
            <a:pPr algn="ctr"/>
            <a:r>
              <a:rPr lang="en-US" dirty="0" smtClean="0">
                <a:latin typeface="Constantia" panose="02030602050306030303" pitchFamily="18" charset="0"/>
              </a:rPr>
              <a:t>Associated conditions</a:t>
            </a:r>
            <a:endParaRPr lang="en-US" dirty="0">
              <a:latin typeface="Constantia" panose="02030602050306030303" pitchFamily="18" charset="0"/>
            </a:endParaRPr>
          </a:p>
        </p:txBody>
      </p:sp>
      <p:sp>
        <p:nvSpPr>
          <p:cNvPr id="3" name="Content Placeholder 2"/>
          <p:cNvSpPr>
            <a:spLocks noGrp="1"/>
          </p:cNvSpPr>
          <p:nvPr>
            <p:ph idx="1"/>
          </p:nvPr>
        </p:nvSpPr>
        <p:spPr>
          <a:xfrm>
            <a:off x="228600" y="1143000"/>
            <a:ext cx="8763000" cy="5715000"/>
          </a:xfrm>
        </p:spPr>
        <p:txBody>
          <a:bodyPr>
            <a:noAutofit/>
          </a:bodyPr>
          <a:lstStyle/>
          <a:p>
            <a:pPr algn="just"/>
            <a:r>
              <a:rPr lang="en-US" sz="2800" b="1" i="1" dirty="0" smtClean="0">
                <a:solidFill>
                  <a:srgbClr val="FFFF00"/>
                </a:solidFill>
              </a:rPr>
              <a:t>H-Vitiligo:</a:t>
            </a:r>
            <a:r>
              <a:rPr lang="en-US" sz="2800" b="1" i="1" dirty="0" smtClean="0"/>
              <a:t> </a:t>
            </a:r>
            <a:r>
              <a:rPr lang="en-US" sz="2800" dirty="0" smtClean="0"/>
              <a:t>Vitiligo is an acquired pigmentary disorder characterized by a loss of melanocytes resulting in white spots or leukoderma .</a:t>
            </a:r>
          </a:p>
          <a:p>
            <a:pPr algn="just"/>
            <a:r>
              <a:rPr lang="en-US" sz="2800" dirty="0" smtClean="0"/>
              <a:t> It is a common autoimmune condition associated with type 1 diabetes and is present in about 6% of diabetic children</a:t>
            </a:r>
          </a:p>
          <a:p>
            <a:pPr algn="just"/>
            <a:r>
              <a:rPr lang="en-US" sz="2800" b="1" dirty="0" smtClean="0">
                <a:solidFill>
                  <a:srgbClr val="FFFF00"/>
                </a:solidFill>
              </a:rPr>
              <a:t>I-Edema</a:t>
            </a:r>
            <a:endParaRPr lang="en-US" sz="2800" b="1" dirty="0">
              <a:solidFill>
                <a:srgbClr val="FFFF00"/>
              </a:solidFill>
            </a:endParaRPr>
          </a:p>
          <a:p>
            <a:pPr algn="just"/>
            <a:r>
              <a:rPr lang="en-US" sz="2800" dirty="0"/>
              <a:t>Generalized edema due to water retention is a rare</a:t>
            </a:r>
          </a:p>
          <a:p>
            <a:pPr algn="just"/>
            <a:r>
              <a:rPr lang="en-US" sz="2800" dirty="0"/>
              <a:t>complication of insulin therapy.</a:t>
            </a:r>
          </a:p>
          <a:p>
            <a:pPr algn="just"/>
            <a:r>
              <a:rPr lang="en-US" sz="2800" dirty="0" smtClean="0"/>
              <a:t>The </a:t>
            </a:r>
            <a:r>
              <a:rPr lang="en-US" sz="2800" dirty="0"/>
              <a:t>edema spontaneously resolves over a period of days to weeks with continued good </a:t>
            </a:r>
            <a:r>
              <a:rPr lang="en-US" sz="2800" dirty="0" smtClean="0"/>
              <a:t>glycemic </a:t>
            </a:r>
            <a:r>
              <a:rPr lang="en-US" sz="2800" dirty="0"/>
              <a:t>control.</a:t>
            </a:r>
          </a:p>
        </p:txBody>
      </p:sp>
      <p:sp>
        <p:nvSpPr>
          <p:cNvPr id="2" name="Slide Number Placeholder 1"/>
          <p:cNvSpPr>
            <a:spLocks noGrp="1"/>
          </p:cNvSpPr>
          <p:nvPr>
            <p:ph type="sldNum" sz="quarter" idx="12"/>
          </p:nvPr>
        </p:nvSpPr>
        <p:spPr/>
        <p:txBody>
          <a:bodyPr/>
          <a:lstStyle/>
          <a:p>
            <a:pPr>
              <a:defRPr/>
            </a:pPr>
            <a:fld id="{3D786826-886F-4ED9-9F27-2D1107F52829}" type="slidenum">
              <a:rPr lang="en-US" smtClean="0">
                <a:solidFill>
                  <a:srgbClr val="DEDEDE">
                    <a:shade val="90000"/>
                  </a:srgbClr>
                </a:solidFill>
              </a:rPr>
              <a:pPr>
                <a:defRPr/>
              </a:pPr>
              <a:t>108</a:t>
            </a:fld>
            <a:endParaRPr lang="en-US" dirty="0">
              <a:solidFill>
                <a:srgbClr val="DEDEDE">
                  <a:shade val="90000"/>
                </a:srgbClr>
              </a:solidFill>
            </a:endParaRPr>
          </a:p>
        </p:txBody>
      </p:sp>
    </p:spTree>
  </p:cSld>
  <p:clrMapOvr>
    <a:masterClrMapping/>
  </p:clrMapOvr>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76202"/>
            <a:ext cx="8229600" cy="761998"/>
          </a:xfrm>
        </p:spPr>
        <p:txBody>
          <a:bodyPr>
            <a:normAutofit fontScale="90000"/>
          </a:bodyPr>
          <a:lstStyle/>
          <a:p>
            <a:pPr algn="ctr"/>
            <a:r>
              <a:rPr lang="en-US" dirty="0" smtClean="0">
                <a:latin typeface="Constantia" panose="02030602050306030303" pitchFamily="18" charset="0"/>
              </a:rPr>
              <a:t>Microvascular Complications</a:t>
            </a:r>
            <a:endParaRPr lang="en-US" dirty="0">
              <a:latin typeface="Constantia" panose="02030602050306030303" pitchFamily="18" charset="0"/>
            </a:endParaRPr>
          </a:p>
        </p:txBody>
      </p:sp>
      <p:sp>
        <p:nvSpPr>
          <p:cNvPr id="3" name="Content Placeholder 2"/>
          <p:cNvSpPr>
            <a:spLocks noGrp="1"/>
          </p:cNvSpPr>
          <p:nvPr>
            <p:ph idx="1"/>
          </p:nvPr>
        </p:nvSpPr>
        <p:spPr>
          <a:xfrm>
            <a:off x="152400" y="1066800"/>
            <a:ext cx="8610600" cy="5638800"/>
          </a:xfrm>
        </p:spPr>
        <p:txBody>
          <a:bodyPr>
            <a:noAutofit/>
          </a:bodyPr>
          <a:lstStyle/>
          <a:p>
            <a:pPr algn="just"/>
            <a:r>
              <a:rPr lang="en-US" sz="2600" b="1" dirty="0" smtClean="0">
                <a:solidFill>
                  <a:srgbClr val="FFFF00"/>
                </a:solidFill>
              </a:rPr>
              <a:t>I-Diabetic  Retinopathy</a:t>
            </a:r>
          </a:p>
          <a:p>
            <a:pPr algn="just"/>
            <a:r>
              <a:rPr lang="en-US" sz="2600" dirty="0" smtClean="0"/>
              <a:t>Adolescents have a higher risk of progression to vision threatening retinopathy compared to adult patients with diabetes.</a:t>
            </a:r>
          </a:p>
          <a:p>
            <a:pPr algn="just"/>
            <a:r>
              <a:rPr lang="en-US" sz="2600" dirty="0" smtClean="0"/>
              <a:t>The progression is rapid, in those with poor glycemic control.</a:t>
            </a:r>
          </a:p>
          <a:p>
            <a:pPr algn="just"/>
            <a:r>
              <a:rPr lang="en-US" dirty="0"/>
              <a:t>Although retinopathy (like albuminuria) most commonly occurs after the onset of puberty and after 5–10 years of diabetes duration, it has been reported in </a:t>
            </a:r>
            <a:r>
              <a:rPr lang="en-US" dirty="0" err="1"/>
              <a:t>prepubertal</a:t>
            </a:r>
            <a:r>
              <a:rPr lang="en-US" dirty="0"/>
              <a:t> children and with diabetes duration of only 1–2 years.</a:t>
            </a:r>
          </a:p>
          <a:p>
            <a:pPr algn="just"/>
            <a:endParaRPr lang="en-US" dirty="0"/>
          </a:p>
          <a:p>
            <a:pPr algn="just"/>
            <a:endParaRPr lang="en-US" sz="2600" dirty="0"/>
          </a:p>
        </p:txBody>
      </p:sp>
      <p:sp>
        <p:nvSpPr>
          <p:cNvPr id="2" name="Slide Number Placeholder 1"/>
          <p:cNvSpPr>
            <a:spLocks noGrp="1"/>
          </p:cNvSpPr>
          <p:nvPr>
            <p:ph type="sldNum" sz="quarter" idx="12"/>
          </p:nvPr>
        </p:nvSpPr>
        <p:spPr/>
        <p:txBody>
          <a:bodyPr/>
          <a:lstStyle/>
          <a:p>
            <a:pPr>
              <a:defRPr/>
            </a:pPr>
            <a:fld id="{3D786826-886F-4ED9-9F27-2D1107F52829}" type="slidenum">
              <a:rPr lang="en-US" smtClean="0">
                <a:solidFill>
                  <a:srgbClr val="DEDEDE">
                    <a:shade val="90000"/>
                  </a:srgbClr>
                </a:solidFill>
              </a:rPr>
              <a:pPr>
                <a:defRPr/>
              </a:pPr>
              <a:t>109</a:t>
            </a:fld>
            <a:endParaRPr lang="en-US" dirty="0">
              <a:solidFill>
                <a:srgbClr val="DEDEDE">
                  <a:shade val="90000"/>
                </a:srgbClr>
              </a:solidFill>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066800"/>
            <a:ext cx="8610600" cy="5257800"/>
          </a:xfrm>
        </p:spPr>
        <p:txBody>
          <a:bodyPr>
            <a:noAutofit/>
          </a:bodyPr>
          <a:lstStyle/>
          <a:p>
            <a:pPr algn="just"/>
            <a:r>
              <a:rPr lang="en-US" sz="2600" dirty="0"/>
              <a:t>The environmental triggers (chemical and/or viral) which initiate pancreatic beta cell destruction remain largely unknown, but the process usually begins months to years before the manifestation of clinical symptoms</a:t>
            </a:r>
            <a:r>
              <a:rPr lang="en-US" sz="2600" dirty="0" smtClean="0"/>
              <a:t>.</a:t>
            </a:r>
          </a:p>
          <a:p>
            <a:pPr algn="just"/>
            <a:endParaRPr lang="en-US" sz="2600" dirty="0"/>
          </a:p>
          <a:p>
            <a:pPr algn="just"/>
            <a:r>
              <a:rPr lang="en-US" sz="2600" dirty="0" err="1" smtClean="0"/>
              <a:t>Enterovirus</a:t>
            </a:r>
            <a:r>
              <a:rPr lang="en-US" sz="2600" dirty="0" smtClean="0"/>
              <a:t> </a:t>
            </a:r>
            <a:r>
              <a:rPr lang="en-US" sz="2600" dirty="0"/>
              <a:t>infection has been associated with development of diabetes associated autoantibodies </a:t>
            </a:r>
            <a:r>
              <a:rPr lang="en-US" sz="2600" dirty="0" smtClean="0"/>
              <a:t>.</a:t>
            </a:r>
          </a:p>
          <a:p>
            <a:pPr algn="just"/>
            <a:endParaRPr lang="en-US" sz="2600" dirty="0"/>
          </a:p>
          <a:p>
            <a:pPr algn="just"/>
            <a:r>
              <a:rPr lang="en-US" dirty="0"/>
              <a:t>studies have shown that high birth weight is followed by an increased risk of type 1 diabetes in later life. </a:t>
            </a:r>
            <a:endParaRPr lang="en-US" dirty="0" smtClean="0"/>
          </a:p>
          <a:p>
            <a:pPr algn="just"/>
            <a:endParaRPr lang="en-US" dirty="0"/>
          </a:p>
          <a:p>
            <a:pPr algn="just"/>
            <a:r>
              <a:rPr lang="en-US" dirty="0"/>
              <a:t>Studies indicate that rapid weight gain during the first year of life is a risk factor for type 1 Diabetes. </a:t>
            </a:r>
          </a:p>
          <a:p>
            <a:pPr algn="just"/>
            <a:endParaRPr lang="en-US" sz="2600" dirty="0"/>
          </a:p>
        </p:txBody>
      </p:sp>
      <p:sp>
        <p:nvSpPr>
          <p:cNvPr id="2" name="Slide Number Placeholder 1"/>
          <p:cNvSpPr>
            <a:spLocks noGrp="1"/>
          </p:cNvSpPr>
          <p:nvPr>
            <p:ph type="sldNum" sz="quarter" idx="12"/>
          </p:nvPr>
        </p:nvSpPr>
        <p:spPr/>
        <p:txBody>
          <a:bodyPr/>
          <a:lstStyle/>
          <a:p>
            <a:pPr>
              <a:defRPr/>
            </a:pPr>
            <a:fld id="{3D786826-886F-4ED9-9F27-2D1107F52829}" type="slidenum">
              <a:rPr lang="en-US" smtClean="0">
                <a:solidFill>
                  <a:srgbClr val="DEDEDE">
                    <a:shade val="90000"/>
                  </a:srgbClr>
                </a:solidFill>
              </a:rPr>
              <a:pPr>
                <a:defRPr/>
              </a:pPr>
              <a:t>11</a:t>
            </a:fld>
            <a:endParaRPr lang="en-US" dirty="0">
              <a:solidFill>
                <a:srgbClr val="DEDEDE">
                  <a:shade val="90000"/>
                </a:srgbClr>
              </a:solidFill>
            </a:endParaRPr>
          </a:p>
        </p:txBody>
      </p:sp>
      <p:sp>
        <p:nvSpPr>
          <p:cNvPr id="6" name="Title 1"/>
          <p:cNvSpPr>
            <a:spLocks noGrp="1"/>
          </p:cNvSpPr>
          <p:nvPr>
            <p:ph type="title"/>
          </p:nvPr>
        </p:nvSpPr>
        <p:spPr>
          <a:xfrm>
            <a:off x="457200" y="30480"/>
            <a:ext cx="8229600" cy="1143000"/>
          </a:xfrm>
        </p:spPr>
        <p:txBody>
          <a:bodyPr/>
          <a:lstStyle/>
          <a:p>
            <a:pPr algn="ctr"/>
            <a:r>
              <a:rPr lang="en-US" b="1" dirty="0" smtClean="0">
                <a:latin typeface="Constantia" panose="02030602050306030303" pitchFamily="18" charset="0"/>
              </a:rPr>
              <a:t>Pathogenesis</a:t>
            </a:r>
            <a:endParaRPr lang="en-US" dirty="0">
              <a:latin typeface="Constantia" panose="02030602050306030303" pitchFamily="18" charset="0"/>
            </a:endParaRPr>
          </a:p>
        </p:txBody>
      </p:sp>
    </p:spTree>
  </p:cSld>
  <p:clrMapOvr>
    <a:masterClrMapping/>
  </p:clrMapOvr>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838200"/>
            <a:ext cx="8458200" cy="5791200"/>
          </a:xfrm>
        </p:spPr>
        <p:txBody>
          <a:bodyPr>
            <a:noAutofit/>
          </a:bodyPr>
          <a:lstStyle/>
          <a:p>
            <a:pPr algn="just"/>
            <a:endParaRPr lang="en-US" sz="2800" dirty="0">
              <a:latin typeface="Constantia" panose="02030602050306030303" pitchFamily="18" charset="0"/>
            </a:endParaRPr>
          </a:p>
          <a:p>
            <a:pPr algn="just"/>
            <a:r>
              <a:rPr lang="en-US" sz="2800" b="1" dirty="0">
                <a:solidFill>
                  <a:srgbClr val="FFFF00"/>
                </a:solidFill>
                <a:latin typeface="Constantia" panose="02030602050306030303" pitchFamily="18" charset="0"/>
              </a:rPr>
              <a:t>I-Diabetic  Retinopathy</a:t>
            </a:r>
          </a:p>
          <a:p>
            <a:pPr algn="just"/>
            <a:r>
              <a:rPr lang="en-US" sz="2800" dirty="0" smtClean="0">
                <a:latin typeface="Constantia" panose="02030602050306030303" pitchFamily="18" charset="0"/>
              </a:rPr>
              <a:t>General </a:t>
            </a:r>
            <a:r>
              <a:rPr lang="en-US" sz="2800" dirty="0">
                <a:latin typeface="Constantia" panose="02030602050306030303" pitchFamily="18" charset="0"/>
              </a:rPr>
              <a:t>Recommendations</a:t>
            </a:r>
          </a:p>
          <a:p>
            <a:pPr algn="just"/>
            <a:r>
              <a:rPr lang="en-US" sz="2800" dirty="0" smtClean="0">
                <a:latin typeface="Constantia" panose="02030602050306030303" pitchFamily="18" charset="0"/>
              </a:rPr>
              <a:t>1-An </a:t>
            </a:r>
            <a:r>
              <a:rPr lang="en-US" sz="2800" dirty="0">
                <a:latin typeface="Constantia" panose="02030602050306030303" pitchFamily="18" charset="0"/>
              </a:rPr>
              <a:t>initial dilated and comprehensive eye examination should be considered for the child at the start of puberty or at age ≥10 years, whichever is earlier, once the youth has had diabetes for 3–5 years. [B]</a:t>
            </a:r>
          </a:p>
          <a:p>
            <a:pPr algn="just"/>
            <a:r>
              <a:rPr lang="en-US" sz="2800" dirty="0">
                <a:latin typeface="Constantia" panose="02030602050306030303" pitchFamily="18" charset="0"/>
              </a:rPr>
              <a:t>2-Optimize glycemic control to reduce the risk or slow the progression of retinopathy. [A]</a:t>
            </a:r>
          </a:p>
          <a:p>
            <a:pPr algn="just"/>
            <a:r>
              <a:rPr lang="en-US" sz="2800" dirty="0">
                <a:latin typeface="Constantia" panose="02030602050306030303" pitchFamily="18" charset="0"/>
              </a:rPr>
              <a:t>3- Optimize blood pressure control to reduce the risk or slow the progression of retinopathy. [A]</a:t>
            </a:r>
          </a:p>
          <a:p>
            <a:endParaRPr lang="en-US" sz="2800" dirty="0">
              <a:latin typeface="Constantia" panose="02030602050306030303" pitchFamily="18" charset="0"/>
            </a:endParaRPr>
          </a:p>
        </p:txBody>
      </p:sp>
      <p:sp>
        <p:nvSpPr>
          <p:cNvPr id="4" name="Title 1"/>
          <p:cNvSpPr>
            <a:spLocks noGrp="1"/>
          </p:cNvSpPr>
          <p:nvPr>
            <p:ph type="title"/>
          </p:nvPr>
        </p:nvSpPr>
        <p:spPr>
          <a:xfrm>
            <a:off x="457200" y="274638"/>
            <a:ext cx="8229600" cy="944562"/>
          </a:xfrm>
        </p:spPr>
        <p:txBody>
          <a:bodyPr>
            <a:normAutofit/>
          </a:bodyPr>
          <a:lstStyle/>
          <a:p>
            <a:pPr algn="ctr"/>
            <a:r>
              <a:rPr lang="en-US" dirty="0" smtClean="0">
                <a:latin typeface="Constantia" panose="02030602050306030303" pitchFamily="18" charset="0"/>
              </a:rPr>
              <a:t>Microvascular Complications</a:t>
            </a:r>
            <a:endParaRPr lang="en-US" dirty="0">
              <a:latin typeface="Constantia" panose="02030602050306030303" pitchFamily="18" charset="0"/>
            </a:endParaRPr>
          </a:p>
        </p:txBody>
      </p:sp>
      <p:sp>
        <p:nvSpPr>
          <p:cNvPr id="5" name="Slide Number Placeholder 4"/>
          <p:cNvSpPr>
            <a:spLocks noGrp="1"/>
          </p:cNvSpPr>
          <p:nvPr>
            <p:ph type="sldNum" sz="quarter" idx="12"/>
          </p:nvPr>
        </p:nvSpPr>
        <p:spPr/>
        <p:txBody>
          <a:bodyPr/>
          <a:lstStyle/>
          <a:p>
            <a:fld id="{971B47F2-71F1-4545-A17E-AD287F812ECB}" type="slidenum">
              <a:rPr lang="en-US" smtClean="0">
                <a:solidFill>
                  <a:prstClr val="white">
                    <a:tint val="75000"/>
                  </a:prstClr>
                </a:solidFill>
              </a:rPr>
              <a:pPr/>
              <a:t>110</a:t>
            </a:fld>
            <a:endParaRPr lang="en-US">
              <a:solidFill>
                <a:prstClr val="white">
                  <a:tint val="75000"/>
                </a:prstClr>
              </a:solidFill>
            </a:endParaRPr>
          </a:p>
        </p:txBody>
      </p:sp>
    </p:spTree>
    <p:extLst>
      <p:ext uri="{BB962C8B-B14F-4D97-AF65-F5344CB8AC3E}">
        <p14:creationId xmlns:p14="http://schemas.microsoft.com/office/powerpoint/2010/main" val="41618092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0"/>
            <a:ext cx="8229600" cy="762000"/>
          </a:xfrm>
        </p:spPr>
        <p:txBody>
          <a:bodyPr>
            <a:normAutofit fontScale="90000"/>
          </a:bodyPr>
          <a:lstStyle/>
          <a:p>
            <a:pPr algn="ctr"/>
            <a:r>
              <a:rPr lang="en-US" dirty="0" smtClean="0">
                <a:latin typeface="Constantia" panose="02030602050306030303" pitchFamily="18" charset="0"/>
              </a:rPr>
              <a:t>Microvascular Complications</a:t>
            </a:r>
            <a:endParaRPr lang="en-US" dirty="0">
              <a:latin typeface="Constantia" panose="02030602050306030303" pitchFamily="18" charset="0"/>
            </a:endParaRPr>
          </a:p>
        </p:txBody>
      </p:sp>
      <p:sp>
        <p:nvSpPr>
          <p:cNvPr id="3" name="Content Placeholder 2"/>
          <p:cNvSpPr>
            <a:spLocks noGrp="1"/>
          </p:cNvSpPr>
          <p:nvPr>
            <p:ph idx="1"/>
          </p:nvPr>
        </p:nvSpPr>
        <p:spPr>
          <a:xfrm>
            <a:off x="152400" y="914400"/>
            <a:ext cx="8839200" cy="5715000"/>
          </a:xfrm>
        </p:spPr>
        <p:txBody>
          <a:bodyPr>
            <a:noAutofit/>
          </a:bodyPr>
          <a:lstStyle/>
          <a:p>
            <a:pPr algn="just"/>
            <a:r>
              <a:rPr lang="en-US" sz="2600" b="1" dirty="0">
                <a:solidFill>
                  <a:srgbClr val="FFFF00"/>
                </a:solidFill>
              </a:rPr>
              <a:t>II-Diabetic </a:t>
            </a:r>
            <a:r>
              <a:rPr lang="en-US" sz="2600" b="1" dirty="0" smtClean="0">
                <a:solidFill>
                  <a:srgbClr val="FFFF00"/>
                </a:solidFill>
              </a:rPr>
              <a:t> nephropathy</a:t>
            </a:r>
            <a:endParaRPr lang="en-US" sz="2600" b="1" dirty="0">
              <a:solidFill>
                <a:srgbClr val="FFFF00"/>
              </a:solidFill>
            </a:endParaRPr>
          </a:p>
          <a:p>
            <a:pPr algn="just"/>
            <a:r>
              <a:rPr lang="en-US" sz="2600" dirty="0" smtClean="0"/>
              <a:t>Definitions :</a:t>
            </a:r>
          </a:p>
          <a:p>
            <a:pPr algn="just"/>
            <a:r>
              <a:rPr lang="en-US" sz="2600" dirty="0" smtClean="0"/>
              <a:t> Persistent </a:t>
            </a:r>
            <a:r>
              <a:rPr lang="en-US" sz="2600" dirty="0"/>
              <a:t>proteinuria </a:t>
            </a:r>
            <a:r>
              <a:rPr lang="en-US" sz="2600" dirty="0" smtClean="0"/>
              <a:t>&gt;500 </a:t>
            </a:r>
            <a:r>
              <a:rPr lang="en-US" sz="2600" dirty="0"/>
              <a:t>mg/24 </a:t>
            </a:r>
            <a:r>
              <a:rPr lang="en-US" sz="2600" dirty="0" smtClean="0"/>
              <a:t>h</a:t>
            </a:r>
            <a:endParaRPr lang="en-US" sz="2600" dirty="0"/>
          </a:p>
          <a:p>
            <a:pPr algn="just"/>
            <a:r>
              <a:rPr lang="en-US" sz="2600" dirty="0"/>
              <a:t>-Albumin excretion rate (AER) between 20 and 200μg/min or AER 30–300 mg/24 </a:t>
            </a:r>
            <a:r>
              <a:rPr lang="en-US" sz="2600" dirty="0" smtClean="0"/>
              <a:t>h</a:t>
            </a:r>
            <a:endParaRPr lang="en-US" sz="2600" dirty="0"/>
          </a:p>
          <a:p>
            <a:pPr algn="just"/>
            <a:r>
              <a:rPr lang="en-US" sz="2600" dirty="0"/>
              <a:t>-Albumin concentration (AC) 30–300 mg/L (on </a:t>
            </a:r>
            <a:r>
              <a:rPr lang="en-US" sz="2600" dirty="0" smtClean="0"/>
              <a:t>early morning </a:t>
            </a:r>
            <a:r>
              <a:rPr lang="en-US" sz="2600" dirty="0"/>
              <a:t>urine sample)</a:t>
            </a:r>
          </a:p>
          <a:p>
            <a:pPr algn="just"/>
            <a:r>
              <a:rPr lang="en-US" sz="2600" dirty="0"/>
              <a:t> -Albumin/creatinine ratio (ACR) 2.5–25 mg/mmol or 30–300 mg/gm (spot urine) in males and 3.5–25 mg/mmol in females </a:t>
            </a:r>
          </a:p>
          <a:p>
            <a:pPr algn="just"/>
            <a:r>
              <a:rPr lang="en-US" sz="2600" dirty="0"/>
              <a:t>Microalbuminuria is confirmed by finding 2 or all of 3 samples abnormal over a 3–6 month period.</a:t>
            </a:r>
          </a:p>
        </p:txBody>
      </p:sp>
      <p:sp>
        <p:nvSpPr>
          <p:cNvPr id="2" name="Slide Number Placeholder 1"/>
          <p:cNvSpPr>
            <a:spLocks noGrp="1"/>
          </p:cNvSpPr>
          <p:nvPr>
            <p:ph type="sldNum" sz="quarter" idx="12"/>
          </p:nvPr>
        </p:nvSpPr>
        <p:spPr/>
        <p:txBody>
          <a:bodyPr/>
          <a:lstStyle/>
          <a:p>
            <a:pPr>
              <a:defRPr/>
            </a:pPr>
            <a:fld id="{3D786826-886F-4ED9-9F27-2D1107F52829}" type="slidenum">
              <a:rPr lang="en-US" smtClean="0">
                <a:solidFill>
                  <a:srgbClr val="DEDEDE">
                    <a:shade val="90000"/>
                  </a:srgbClr>
                </a:solidFill>
              </a:rPr>
              <a:pPr>
                <a:defRPr/>
              </a:pPr>
              <a:t>111</a:t>
            </a:fld>
            <a:endParaRPr lang="en-US" dirty="0">
              <a:solidFill>
                <a:srgbClr val="DEDEDE">
                  <a:shade val="90000"/>
                </a:srgbClr>
              </a:solidFill>
            </a:endParaRPr>
          </a:p>
        </p:txBody>
      </p:sp>
    </p:spTree>
  </p:cSld>
  <p:clrMapOvr>
    <a:masterClrMapping/>
  </p:clrMapOvr>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152401"/>
            <a:ext cx="8229600" cy="685799"/>
          </a:xfrm>
        </p:spPr>
        <p:txBody>
          <a:bodyPr>
            <a:normAutofit fontScale="90000"/>
          </a:bodyPr>
          <a:lstStyle/>
          <a:p>
            <a:pPr algn="ctr"/>
            <a:r>
              <a:rPr lang="en-US" dirty="0" smtClean="0"/>
              <a:t>Microvascular Complications</a:t>
            </a:r>
            <a:endParaRPr lang="en-US" dirty="0"/>
          </a:p>
        </p:txBody>
      </p:sp>
      <p:sp>
        <p:nvSpPr>
          <p:cNvPr id="3" name="Content Placeholder 2"/>
          <p:cNvSpPr>
            <a:spLocks noGrp="1"/>
          </p:cNvSpPr>
          <p:nvPr>
            <p:ph idx="1"/>
          </p:nvPr>
        </p:nvSpPr>
        <p:spPr>
          <a:xfrm>
            <a:off x="228600" y="914400"/>
            <a:ext cx="8610600" cy="5105400"/>
          </a:xfrm>
        </p:spPr>
        <p:txBody>
          <a:bodyPr>
            <a:noAutofit/>
          </a:bodyPr>
          <a:lstStyle/>
          <a:p>
            <a:pPr algn="just"/>
            <a:r>
              <a:rPr lang="en-US" sz="2600" b="1" dirty="0">
                <a:solidFill>
                  <a:srgbClr val="FFFF00"/>
                </a:solidFill>
              </a:rPr>
              <a:t>II-Diabetic </a:t>
            </a:r>
            <a:r>
              <a:rPr lang="en-US" sz="2600" b="1" dirty="0" smtClean="0">
                <a:solidFill>
                  <a:srgbClr val="FFFF00"/>
                </a:solidFill>
              </a:rPr>
              <a:t> nephropathy</a:t>
            </a:r>
            <a:endParaRPr lang="en-US" sz="2600" b="1" dirty="0">
              <a:solidFill>
                <a:srgbClr val="FFFF00"/>
              </a:solidFill>
            </a:endParaRPr>
          </a:p>
          <a:p>
            <a:pPr algn="just"/>
            <a:r>
              <a:rPr lang="en-US" dirty="0" smtClean="0"/>
              <a:t>I</a:t>
            </a:r>
            <a:r>
              <a:rPr lang="en-US" sz="2600" dirty="0" smtClean="0"/>
              <a:t>t </a:t>
            </a:r>
            <a:r>
              <a:rPr lang="en-US" sz="2600" dirty="0"/>
              <a:t>is essential to exclude other causes of albuminuria such as IgA or other types of nephritis common in </a:t>
            </a:r>
            <a:r>
              <a:rPr lang="en-US" sz="2600" dirty="0" smtClean="0"/>
              <a:t>childhood.</a:t>
            </a:r>
          </a:p>
          <a:p>
            <a:pPr algn="just"/>
            <a:endParaRPr lang="en-US" sz="2600" dirty="0" smtClean="0"/>
          </a:p>
          <a:p>
            <a:pPr algn="just"/>
            <a:r>
              <a:rPr lang="en-US" sz="2600" i="1" dirty="0" smtClean="0"/>
              <a:t>Exercise increases the albumin excretion.</a:t>
            </a:r>
          </a:p>
          <a:p>
            <a:pPr algn="just"/>
            <a:endParaRPr lang="en-US" sz="2600" i="1" dirty="0" smtClean="0"/>
          </a:p>
          <a:p>
            <a:pPr algn="just"/>
            <a:r>
              <a:rPr lang="en-US" dirty="0" smtClean="0"/>
              <a:t>Annual </a:t>
            </a:r>
            <a:r>
              <a:rPr lang="en-US" dirty="0"/>
              <a:t>screening for albumin levels, with a random spot urine sample for albumin-to-creatinine ratio (ACR), should be considered for the child at the start of puberty or at age of 10 years, whichever is earlier, once the youth has had diabetes for 5 years. [B</a:t>
            </a:r>
            <a:r>
              <a:rPr lang="en-US" dirty="0" smtClean="0"/>
              <a:t>]</a:t>
            </a:r>
          </a:p>
          <a:p>
            <a:pPr algn="just"/>
            <a:r>
              <a:rPr lang="en-US" dirty="0"/>
              <a:t>Persistent albuminuria in the range of 30–299 mg/ 24 h has been shown to be an early stage of diabetic nephropathy in type 1 diabetes.</a:t>
            </a:r>
          </a:p>
          <a:p>
            <a:pPr algn="just"/>
            <a:endParaRPr lang="en-US" dirty="0" smtClean="0"/>
          </a:p>
          <a:p>
            <a:pPr algn="just"/>
            <a:endParaRPr lang="en-US" dirty="0"/>
          </a:p>
          <a:p>
            <a:pPr algn="just"/>
            <a:endParaRPr lang="en-US" sz="2600" dirty="0"/>
          </a:p>
        </p:txBody>
      </p:sp>
      <p:sp>
        <p:nvSpPr>
          <p:cNvPr id="2" name="Slide Number Placeholder 1"/>
          <p:cNvSpPr>
            <a:spLocks noGrp="1"/>
          </p:cNvSpPr>
          <p:nvPr>
            <p:ph type="sldNum" sz="quarter" idx="12"/>
          </p:nvPr>
        </p:nvSpPr>
        <p:spPr/>
        <p:txBody>
          <a:bodyPr/>
          <a:lstStyle/>
          <a:p>
            <a:pPr>
              <a:defRPr/>
            </a:pPr>
            <a:fld id="{3D786826-886F-4ED9-9F27-2D1107F52829}" type="slidenum">
              <a:rPr lang="en-US" smtClean="0">
                <a:solidFill>
                  <a:srgbClr val="DEDEDE">
                    <a:shade val="90000"/>
                  </a:srgbClr>
                </a:solidFill>
              </a:rPr>
              <a:pPr>
                <a:defRPr/>
              </a:pPr>
              <a:t>112</a:t>
            </a:fld>
            <a:endParaRPr lang="en-US" dirty="0">
              <a:solidFill>
                <a:srgbClr val="DEDEDE">
                  <a:shade val="90000"/>
                </a:srgbClr>
              </a:solidFill>
            </a:endParaRPr>
          </a:p>
        </p:txBody>
      </p:sp>
    </p:spTree>
  </p:cSld>
  <p:clrMapOvr>
    <a:masterClrMapping/>
  </p:clrMapOvr>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066800"/>
            <a:ext cx="8458200" cy="5486400"/>
          </a:xfrm>
        </p:spPr>
        <p:txBody>
          <a:bodyPr>
            <a:normAutofit fontScale="85000" lnSpcReduction="20000"/>
          </a:bodyPr>
          <a:lstStyle/>
          <a:p>
            <a:pPr algn="just"/>
            <a:r>
              <a:rPr lang="en-US" b="1" dirty="0">
                <a:solidFill>
                  <a:srgbClr val="FFFF00"/>
                </a:solidFill>
                <a:latin typeface="Constantia" panose="02030602050306030303" pitchFamily="18" charset="0"/>
              </a:rPr>
              <a:t>II-Diabetic  nephropathy</a:t>
            </a:r>
          </a:p>
          <a:p>
            <a:pPr algn="just"/>
            <a:r>
              <a:rPr lang="en-US" b="1" dirty="0" smtClean="0">
                <a:latin typeface="Constantia" panose="02030602050306030303" pitchFamily="18" charset="0"/>
              </a:rPr>
              <a:t>Treatment</a:t>
            </a:r>
            <a:endParaRPr lang="en-US" b="1" dirty="0">
              <a:latin typeface="Constantia" panose="02030602050306030303" pitchFamily="18" charset="0"/>
            </a:endParaRPr>
          </a:p>
          <a:p>
            <a:pPr algn="just"/>
            <a:r>
              <a:rPr lang="en-US" dirty="0" smtClean="0">
                <a:latin typeface="Constantia" panose="02030602050306030303" pitchFamily="18" charset="0"/>
              </a:rPr>
              <a:t>1- </a:t>
            </a:r>
            <a:r>
              <a:rPr lang="en-US" dirty="0">
                <a:latin typeface="Constantia" panose="02030602050306030303" pitchFamily="18" charset="0"/>
              </a:rPr>
              <a:t>Treatment with an ACE </a:t>
            </a:r>
            <a:r>
              <a:rPr lang="en-US" dirty="0" smtClean="0">
                <a:latin typeface="Constantia" panose="02030602050306030303" pitchFamily="18" charset="0"/>
              </a:rPr>
              <a:t>inhibitor, titrated </a:t>
            </a:r>
            <a:r>
              <a:rPr lang="en-US" dirty="0">
                <a:latin typeface="Constantia" panose="02030602050306030303" pitchFamily="18" charset="0"/>
              </a:rPr>
              <a:t>to normalization of </a:t>
            </a:r>
            <a:r>
              <a:rPr lang="en-US" dirty="0" smtClean="0">
                <a:latin typeface="Constantia" panose="02030602050306030303" pitchFamily="18" charset="0"/>
              </a:rPr>
              <a:t>albumin excretion</a:t>
            </a:r>
            <a:r>
              <a:rPr lang="en-US" dirty="0">
                <a:latin typeface="Constantia" panose="02030602050306030303" pitchFamily="18" charset="0"/>
              </a:rPr>
              <a:t>, should </a:t>
            </a:r>
            <a:r>
              <a:rPr lang="en-US" dirty="0" smtClean="0">
                <a:latin typeface="Constantia" panose="02030602050306030303" pitchFamily="18" charset="0"/>
              </a:rPr>
              <a:t>be considered when </a:t>
            </a:r>
            <a:r>
              <a:rPr lang="en-US" dirty="0">
                <a:latin typeface="Constantia" panose="02030602050306030303" pitchFamily="18" charset="0"/>
              </a:rPr>
              <a:t>elevated ACR is </a:t>
            </a:r>
            <a:r>
              <a:rPr lang="en-US" dirty="0" smtClean="0">
                <a:latin typeface="Constantia" panose="02030602050306030303" pitchFamily="18" charset="0"/>
              </a:rPr>
              <a:t>subsequently conﬁrmed </a:t>
            </a:r>
            <a:r>
              <a:rPr lang="en-US" dirty="0">
                <a:latin typeface="Constantia" panose="02030602050306030303" pitchFamily="18" charset="0"/>
              </a:rPr>
              <a:t>on two </a:t>
            </a:r>
            <a:r>
              <a:rPr lang="en-US" dirty="0" smtClean="0">
                <a:latin typeface="Constantia" panose="02030602050306030303" pitchFamily="18" charset="0"/>
              </a:rPr>
              <a:t>additional specimens </a:t>
            </a:r>
            <a:r>
              <a:rPr lang="en-US" dirty="0">
                <a:latin typeface="Constantia" panose="02030602050306030303" pitchFamily="18" charset="0"/>
              </a:rPr>
              <a:t>from different days. </a:t>
            </a:r>
            <a:endParaRPr lang="en-US" dirty="0" smtClean="0">
              <a:latin typeface="Constantia" panose="02030602050306030303" pitchFamily="18" charset="0"/>
            </a:endParaRPr>
          </a:p>
          <a:p>
            <a:pPr algn="just"/>
            <a:r>
              <a:rPr lang="en-US" dirty="0" smtClean="0">
                <a:latin typeface="Constantia" panose="02030602050306030303" pitchFamily="18" charset="0"/>
              </a:rPr>
              <a:t>This should </a:t>
            </a:r>
            <a:r>
              <a:rPr lang="en-US" dirty="0">
                <a:latin typeface="Constantia" panose="02030602050306030303" pitchFamily="18" charset="0"/>
              </a:rPr>
              <a:t>be obtained over a </a:t>
            </a:r>
            <a:r>
              <a:rPr lang="en-US" dirty="0" smtClean="0">
                <a:latin typeface="Constantia" panose="02030602050306030303" pitchFamily="18" charset="0"/>
              </a:rPr>
              <a:t>6-month interval </a:t>
            </a:r>
            <a:r>
              <a:rPr lang="en-US" dirty="0">
                <a:latin typeface="Constantia" panose="02030602050306030303" pitchFamily="18" charset="0"/>
              </a:rPr>
              <a:t>following efforts to </a:t>
            </a:r>
            <a:r>
              <a:rPr lang="en-US" dirty="0" smtClean="0">
                <a:latin typeface="Constantia" panose="02030602050306030303" pitchFamily="18" charset="0"/>
              </a:rPr>
              <a:t>improve glycemic </a:t>
            </a:r>
            <a:r>
              <a:rPr lang="en-US" dirty="0">
                <a:latin typeface="Constantia" panose="02030602050306030303" pitchFamily="18" charset="0"/>
              </a:rPr>
              <a:t>control and normalize </a:t>
            </a:r>
            <a:r>
              <a:rPr lang="en-US" dirty="0" smtClean="0">
                <a:latin typeface="Constantia" panose="02030602050306030303" pitchFamily="18" charset="0"/>
              </a:rPr>
              <a:t>blood pressure </a:t>
            </a:r>
            <a:r>
              <a:rPr lang="en-US" dirty="0">
                <a:latin typeface="Constantia" panose="02030602050306030303" pitchFamily="18" charset="0"/>
              </a:rPr>
              <a:t>for age. </a:t>
            </a:r>
            <a:r>
              <a:rPr lang="en-US" dirty="0" smtClean="0">
                <a:latin typeface="Constantia" panose="02030602050306030303" pitchFamily="18" charset="0"/>
              </a:rPr>
              <a:t>[E]</a:t>
            </a:r>
          </a:p>
          <a:p>
            <a:r>
              <a:rPr lang="en-US" dirty="0">
                <a:latin typeface="Constantia" panose="02030602050306030303" pitchFamily="18" charset="0"/>
              </a:rPr>
              <a:t>1-Optimize glucose control to reduce the risk or slow the progression of nephropathy. [A] </a:t>
            </a:r>
          </a:p>
          <a:p>
            <a:r>
              <a:rPr lang="en-US" dirty="0">
                <a:latin typeface="Constantia" panose="02030602050306030303" pitchFamily="18" charset="0"/>
              </a:rPr>
              <a:t>2- Optimize blood pressure control to reduce the risk or slow the progression of nephropathy. [A]</a:t>
            </a:r>
          </a:p>
          <a:p>
            <a:pPr algn="just"/>
            <a:endParaRPr lang="en-US" dirty="0">
              <a:latin typeface="Constantia" panose="02030602050306030303" pitchFamily="18" charset="0"/>
            </a:endParaRPr>
          </a:p>
        </p:txBody>
      </p:sp>
      <p:sp>
        <p:nvSpPr>
          <p:cNvPr id="4" name="Title 1"/>
          <p:cNvSpPr>
            <a:spLocks noGrp="1"/>
          </p:cNvSpPr>
          <p:nvPr>
            <p:ph type="title"/>
          </p:nvPr>
        </p:nvSpPr>
        <p:spPr>
          <a:xfrm>
            <a:off x="457200" y="152400"/>
            <a:ext cx="8229600" cy="1143000"/>
          </a:xfrm>
        </p:spPr>
        <p:txBody>
          <a:bodyPr>
            <a:normAutofit/>
          </a:bodyPr>
          <a:lstStyle/>
          <a:p>
            <a:pPr algn="ctr"/>
            <a:r>
              <a:rPr lang="en-US" dirty="0" smtClean="0">
                <a:latin typeface="Constantia" panose="02030602050306030303" pitchFamily="18" charset="0"/>
              </a:rPr>
              <a:t>Microvascular Complications</a:t>
            </a:r>
            <a:endParaRPr lang="en-US" dirty="0">
              <a:latin typeface="Constantia" panose="02030602050306030303" pitchFamily="18" charset="0"/>
            </a:endParaRPr>
          </a:p>
        </p:txBody>
      </p:sp>
      <p:sp>
        <p:nvSpPr>
          <p:cNvPr id="5" name="Slide Number Placeholder 4"/>
          <p:cNvSpPr>
            <a:spLocks noGrp="1"/>
          </p:cNvSpPr>
          <p:nvPr>
            <p:ph type="sldNum" sz="quarter" idx="12"/>
          </p:nvPr>
        </p:nvSpPr>
        <p:spPr/>
        <p:txBody>
          <a:bodyPr/>
          <a:lstStyle/>
          <a:p>
            <a:fld id="{971B47F2-71F1-4545-A17E-AD287F812ECB}" type="slidenum">
              <a:rPr lang="en-US" smtClean="0">
                <a:solidFill>
                  <a:prstClr val="white">
                    <a:tint val="75000"/>
                  </a:prstClr>
                </a:solidFill>
              </a:rPr>
              <a:pPr/>
              <a:t>113</a:t>
            </a:fld>
            <a:endParaRPr lang="en-US">
              <a:solidFill>
                <a:prstClr val="white">
                  <a:tint val="75000"/>
                </a:prstClr>
              </a:solidFill>
            </a:endParaRPr>
          </a:p>
        </p:txBody>
      </p:sp>
    </p:spTree>
    <p:extLst>
      <p:ext uri="{BB962C8B-B14F-4D97-AF65-F5344CB8AC3E}">
        <p14:creationId xmlns:p14="http://schemas.microsoft.com/office/powerpoint/2010/main" val="19326704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66800"/>
            <a:ext cx="8610600" cy="5791200"/>
          </a:xfrm>
        </p:spPr>
        <p:txBody>
          <a:bodyPr>
            <a:normAutofit fontScale="77500" lnSpcReduction="20000"/>
          </a:bodyPr>
          <a:lstStyle/>
          <a:p>
            <a:pPr algn="just"/>
            <a:r>
              <a:rPr lang="en-US" b="1" dirty="0">
                <a:solidFill>
                  <a:srgbClr val="FFFF00"/>
                </a:solidFill>
                <a:latin typeface="Constantia" panose="02030602050306030303" pitchFamily="18" charset="0"/>
              </a:rPr>
              <a:t>II-Diabetic  nephropathy</a:t>
            </a:r>
          </a:p>
          <a:p>
            <a:pPr algn="just"/>
            <a:r>
              <a:rPr lang="en-US" b="1" dirty="0" smtClean="0">
                <a:latin typeface="Constantia" panose="02030602050306030303" pitchFamily="18" charset="0"/>
              </a:rPr>
              <a:t>Treatment</a:t>
            </a:r>
            <a:endParaRPr lang="en-US" b="1" dirty="0">
              <a:latin typeface="Constantia" panose="02030602050306030303" pitchFamily="18" charset="0"/>
            </a:endParaRPr>
          </a:p>
          <a:p>
            <a:pPr algn="just"/>
            <a:r>
              <a:rPr lang="en-US" dirty="0" smtClean="0">
                <a:latin typeface="Constantia" panose="02030602050306030303" pitchFamily="18" charset="0"/>
              </a:rPr>
              <a:t>1- </a:t>
            </a:r>
            <a:r>
              <a:rPr lang="en-US" dirty="0">
                <a:latin typeface="Constantia" panose="02030602050306030303" pitchFamily="18" charset="0"/>
              </a:rPr>
              <a:t>An ACE inhibitor or ARB for </a:t>
            </a:r>
            <a:r>
              <a:rPr lang="en-US" dirty="0" smtClean="0">
                <a:latin typeface="Constantia" panose="02030602050306030303" pitchFamily="18" charset="0"/>
              </a:rPr>
              <a:t>the primary </a:t>
            </a:r>
            <a:r>
              <a:rPr lang="en-US" dirty="0">
                <a:latin typeface="Constantia" panose="02030602050306030303" pitchFamily="18" charset="0"/>
              </a:rPr>
              <a:t>prevention of diabetic </a:t>
            </a:r>
            <a:r>
              <a:rPr lang="en-US" dirty="0" smtClean="0">
                <a:latin typeface="Constantia" panose="02030602050306030303" pitchFamily="18" charset="0"/>
              </a:rPr>
              <a:t>kidney disease </a:t>
            </a:r>
            <a:r>
              <a:rPr lang="en-US" dirty="0">
                <a:latin typeface="Constantia" panose="02030602050306030303" pitchFamily="18" charset="0"/>
              </a:rPr>
              <a:t>is not recommended </a:t>
            </a:r>
            <a:r>
              <a:rPr lang="en-US" dirty="0" smtClean="0">
                <a:latin typeface="Constantia" panose="02030602050306030303" pitchFamily="18" charset="0"/>
              </a:rPr>
              <a:t>in diabetic </a:t>
            </a:r>
            <a:r>
              <a:rPr lang="en-US" dirty="0">
                <a:latin typeface="Constantia" panose="02030602050306030303" pitchFamily="18" charset="0"/>
              </a:rPr>
              <a:t>patients with normal </a:t>
            </a:r>
            <a:r>
              <a:rPr lang="en-US" dirty="0" smtClean="0">
                <a:latin typeface="Constantia" panose="02030602050306030303" pitchFamily="18" charset="0"/>
              </a:rPr>
              <a:t>blood pressure </a:t>
            </a:r>
            <a:r>
              <a:rPr lang="en-US" dirty="0">
                <a:latin typeface="Constantia" panose="02030602050306030303" pitchFamily="18" charset="0"/>
              </a:rPr>
              <a:t>and albumin excretion ,</a:t>
            </a:r>
            <a:r>
              <a:rPr lang="en-US" dirty="0" smtClean="0">
                <a:latin typeface="Constantia" panose="02030602050306030303" pitchFamily="18" charset="0"/>
              </a:rPr>
              <a:t>30 mg/24 </a:t>
            </a:r>
            <a:r>
              <a:rPr lang="en-US" dirty="0">
                <a:latin typeface="Constantia" panose="02030602050306030303" pitchFamily="18" charset="0"/>
              </a:rPr>
              <a:t>h. </a:t>
            </a:r>
            <a:r>
              <a:rPr lang="en-US" dirty="0" smtClean="0">
                <a:latin typeface="Constantia" panose="02030602050306030303" pitchFamily="18" charset="0"/>
              </a:rPr>
              <a:t>[B]</a:t>
            </a:r>
          </a:p>
          <a:p>
            <a:pPr algn="just"/>
            <a:endParaRPr lang="en-US" dirty="0">
              <a:latin typeface="Constantia" panose="02030602050306030303" pitchFamily="18" charset="0"/>
            </a:endParaRPr>
          </a:p>
          <a:p>
            <a:pPr algn="just"/>
            <a:r>
              <a:rPr lang="en-US" dirty="0" smtClean="0">
                <a:latin typeface="Constantia" panose="02030602050306030303" pitchFamily="18" charset="0"/>
              </a:rPr>
              <a:t>2-Either </a:t>
            </a:r>
            <a:r>
              <a:rPr lang="en-US" dirty="0">
                <a:latin typeface="Constantia" panose="02030602050306030303" pitchFamily="18" charset="0"/>
              </a:rPr>
              <a:t>ACE inhibitors or ARBs (but </a:t>
            </a:r>
            <a:r>
              <a:rPr lang="en-US" dirty="0" smtClean="0">
                <a:latin typeface="Constantia" panose="02030602050306030303" pitchFamily="18" charset="0"/>
              </a:rPr>
              <a:t>not both in combination</a:t>
            </a:r>
            <a:r>
              <a:rPr lang="en-US" dirty="0">
                <a:latin typeface="Constantia" panose="02030602050306030303" pitchFamily="18" charset="0"/>
              </a:rPr>
              <a:t>) </a:t>
            </a:r>
            <a:r>
              <a:rPr lang="en-US" dirty="0" smtClean="0">
                <a:latin typeface="Constantia" panose="02030602050306030303" pitchFamily="18" charset="0"/>
              </a:rPr>
              <a:t>are recommended </a:t>
            </a:r>
            <a:r>
              <a:rPr lang="en-US" dirty="0">
                <a:latin typeface="Constantia" panose="02030602050306030303" pitchFamily="18" charset="0"/>
              </a:rPr>
              <a:t>for the treatment </a:t>
            </a:r>
            <a:r>
              <a:rPr lang="en-US" dirty="0" smtClean="0">
                <a:latin typeface="Constantia" panose="02030602050306030303" pitchFamily="18" charset="0"/>
              </a:rPr>
              <a:t>of the non pregnant </a:t>
            </a:r>
            <a:r>
              <a:rPr lang="en-US" dirty="0">
                <a:latin typeface="Constantia" panose="02030602050306030303" pitchFamily="18" charset="0"/>
              </a:rPr>
              <a:t>patient </a:t>
            </a:r>
            <a:r>
              <a:rPr lang="en-US" dirty="0" smtClean="0">
                <a:latin typeface="Constantia" panose="02030602050306030303" pitchFamily="18" charset="0"/>
              </a:rPr>
              <a:t>with modestly </a:t>
            </a:r>
            <a:r>
              <a:rPr lang="en-US" dirty="0">
                <a:latin typeface="Constantia" panose="02030602050306030303" pitchFamily="18" charset="0"/>
              </a:rPr>
              <a:t>elevated (30–299 mg/24 </a:t>
            </a:r>
            <a:r>
              <a:rPr lang="en-US" dirty="0" smtClean="0">
                <a:latin typeface="Constantia" panose="02030602050306030303" pitchFamily="18" charset="0"/>
              </a:rPr>
              <a:t>h) or </a:t>
            </a:r>
            <a:r>
              <a:rPr lang="en-US" dirty="0">
                <a:latin typeface="Constantia" panose="02030602050306030303" pitchFamily="18" charset="0"/>
              </a:rPr>
              <a:t>higher levels </a:t>
            </a:r>
            <a:r>
              <a:rPr lang="en-US" dirty="0" smtClean="0">
                <a:latin typeface="Constantia" panose="02030602050306030303" pitchFamily="18" charset="0"/>
              </a:rPr>
              <a:t>(300 </a:t>
            </a:r>
            <a:r>
              <a:rPr lang="en-US" dirty="0">
                <a:latin typeface="Constantia" panose="02030602050306030303" pitchFamily="18" charset="0"/>
              </a:rPr>
              <a:t>mg/24 h) </a:t>
            </a:r>
            <a:r>
              <a:rPr lang="en-US" dirty="0" smtClean="0">
                <a:latin typeface="Constantia" panose="02030602050306030303" pitchFamily="18" charset="0"/>
              </a:rPr>
              <a:t>of urinary </a:t>
            </a:r>
            <a:r>
              <a:rPr lang="en-US" dirty="0">
                <a:latin typeface="Constantia" panose="02030602050306030303" pitchFamily="18" charset="0"/>
              </a:rPr>
              <a:t>albumin excretion. </a:t>
            </a:r>
            <a:r>
              <a:rPr lang="en-US" dirty="0" smtClean="0">
                <a:latin typeface="Constantia" panose="02030602050306030303" pitchFamily="18" charset="0"/>
              </a:rPr>
              <a:t>[A]</a:t>
            </a:r>
          </a:p>
          <a:p>
            <a:pPr algn="just"/>
            <a:r>
              <a:rPr lang="en-US" dirty="0">
                <a:latin typeface="Constantia" panose="02030602050306030303" pitchFamily="18" charset="0"/>
              </a:rPr>
              <a:t>For people with diabetic kidney disease (albuminuria 30 mg/ 24 h), reducing the amount of dietary protein below usual intake is not recommended because it does not alter glycemic measures, cardiovascular risk measures, or the course of GFR decline. [A]</a:t>
            </a:r>
          </a:p>
          <a:p>
            <a:pPr algn="just"/>
            <a:endParaRPr lang="en-US" dirty="0"/>
          </a:p>
        </p:txBody>
      </p:sp>
      <p:sp>
        <p:nvSpPr>
          <p:cNvPr id="4" name="Title 1"/>
          <p:cNvSpPr>
            <a:spLocks noGrp="1"/>
          </p:cNvSpPr>
          <p:nvPr>
            <p:ph type="title"/>
          </p:nvPr>
        </p:nvSpPr>
        <p:spPr>
          <a:xfrm>
            <a:off x="457200" y="15240"/>
            <a:ext cx="8229600" cy="1143000"/>
          </a:xfrm>
        </p:spPr>
        <p:txBody>
          <a:bodyPr>
            <a:normAutofit/>
          </a:bodyPr>
          <a:lstStyle/>
          <a:p>
            <a:pPr algn="ctr"/>
            <a:r>
              <a:rPr lang="en-US" dirty="0" smtClean="0">
                <a:latin typeface="Constantia" panose="02030602050306030303" pitchFamily="18" charset="0"/>
              </a:rPr>
              <a:t>Microvascular Complications</a:t>
            </a:r>
            <a:endParaRPr lang="en-US" dirty="0">
              <a:latin typeface="Constantia" panose="02030602050306030303" pitchFamily="18" charset="0"/>
            </a:endParaRPr>
          </a:p>
        </p:txBody>
      </p:sp>
      <p:sp>
        <p:nvSpPr>
          <p:cNvPr id="5" name="Slide Number Placeholder 4"/>
          <p:cNvSpPr>
            <a:spLocks noGrp="1"/>
          </p:cNvSpPr>
          <p:nvPr>
            <p:ph type="sldNum" sz="quarter" idx="12"/>
          </p:nvPr>
        </p:nvSpPr>
        <p:spPr/>
        <p:txBody>
          <a:bodyPr/>
          <a:lstStyle/>
          <a:p>
            <a:fld id="{971B47F2-71F1-4545-A17E-AD287F812ECB}" type="slidenum">
              <a:rPr lang="en-US" smtClean="0">
                <a:solidFill>
                  <a:prstClr val="white">
                    <a:tint val="75000"/>
                  </a:prstClr>
                </a:solidFill>
              </a:rPr>
              <a:pPr/>
              <a:t>114</a:t>
            </a:fld>
            <a:endParaRPr lang="en-US">
              <a:solidFill>
                <a:prstClr val="white">
                  <a:tint val="75000"/>
                </a:prstClr>
              </a:solidFill>
            </a:endParaRPr>
          </a:p>
        </p:txBody>
      </p:sp>
    </p:spTree>
    <p:extLst>
      <p:ext uri="{BB962C8B-B14F-4D97-AF65-F5344CB8AC3E}">
        <p14:creationId xmlns:p14="http://schemas.microsoft.com/office/powerpoint/2010/main" val="35543217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5257800"/>
          </a:xfrm>
        </p:spPr>
        <p:txBody>
          <a:bodyPr>
            <a:normAutofit fontScale="92500" lnSpcReduction="20000"/>
          </a:bodyPr>
          <a:lstStyle/>
          <a:p>
            <a:pPr algn="just"/>
            <a:r>
              <a:rPr lang="en-US" b="1" dirty="0">
                <a:solidFill>
                  <a:srgbClr val="FFFF00"/>
                </a:solidFill>
                <a:latin typeface="Constantia" panose="02030602050306030303" pitchFamily="18" charset="0"/>
              </a:rPr>
              <a:t>II-Diabetic  nephropathy</a:t>
            </a:r>
          </a:p>
          <a:p>
            <a:pPr algn="just"/>
            <a:r>
              <a:rPr lang="en-US" dirty="0" smtClean="0">
                <a:latin typeface="Constantia" panose="02030602050306030303" pitchFamily="18" charset="0"/>
              </a:rPr>
              <a:t>However</a:t>
            </a:r>
            <a:r>
              <a:rPr lang="en-US" dirty="0">
                <a:latin typeface="Constantia" panose="02030602050306030303" pitchFamily="18" charset="0"/>
              </a:rPr>
              <a:t>, there </a:t>
            </a:r>
            <a:r>
              <a:rPr lang="en-US" dirty="0" smtClean="0">
                <a:latin typeface="Constantia" panose="02030602050306030303" pitchFamily="18" charset="0"/>
              </a:rPr>
              <a:t>is increasing </a:t>
            </a:r>
            <a:r>
              <a:rPr lang="en-US" dirty="0">
                <a:latin typeface="Constantia" panose="02030602050306030303" pitchFamily="18" charset="0"/>
              </a:rPr>
              <a:t>evidence of </a:t>
            </a:r>
            <a:r>
              <a:rPr lang="en-US" dirty="0" smtClean="0">
                <a:latin typeface="Constantia" panose="02030602050306030303" pitchFamily="18" charset="0"/>
              </a:rPr>
              <a:t>spontaneous remission </a:t>
            </a:r>
            <a:r>
              <a:rPr lang="en-US" dirty="0">
                <a:latin typeface="Constantia" panose="02030602050306030303" pitchFamily="18" charset="0"/>
              </a:rPr>
              <a:t>of albumin levels 30–299 </a:t>
            </a:r>
            <a:r>
              <a:rPr lang="en-US" dirty="0" smtClean="0">
                <a:latin typeface="Constantia" panose="02030602050306030303" pitchFamily="18" charset="0"/>
              </a:rPr>
              <a:t>mg/ 24 </a:t>
            </a:r>
            <a:r>
              <a:rPr lang="en-US" dirty="0">
                <a:latin typeface="Constantia" panose="02030602050306030303" pitchFamily="18" charset="0"/>
              </a:rPr>
              <a:t>h in up to 40</a:t>
            </a:r>
            <a:r>
              <a:rPr lang="en-US" dirty="0" smtClean="0">
                <a:latin typeface="Constantia" panose="02030602050306030303" pitchFamily="18" charset="0"/>
              </a:rPr>
              <a:t>% of patients with </a:t>
            </a:r>
            <a:r>
              <a:rPr lang="en-US" dirty="0">
                <a:latin typeface="Constantia" panose="02030602050306030303" pitchFamily="18" charset="0"/>
              </a:rPr>
              <a:t>type </a:t>
            </a:r>
            <a:r>
              <a:rPr lang="en-US" dirty="0" smtClean="0">
                <a:latin typeface="Constantia" panose="02030602050306030303" pitchFamily="18" charset="0"/>
              </a:rPr>
              <a:t>1 diabetes</a:t>
            </a:r>
            <a:r>
              <a:rPr lang="en-US" dirty="0">
                <a:latin typeface="Constantia" panose="02030602050306030303" pitchFamily="18" charset="0"/>
              </a:rPr>
              <a:t>. </a:t>
            </a:r>
            <a:endParaRPr lang="en-US" dirty="0" smtClean="0">
              <a:latin typeface="Constantia" panose="02030602050306030303" pitchFamily="18" charset="0"/>
            </a:endParaRPr>
          </a:p>
          <a:p>
            <a:pPr algn="just"/>
            <a:r>
              <a:rPr lang="en-US" dirty="0" smtClean="0">
                <a:latin typeface="Constantia" panose="02030602050306030303" pitchFamily="18" charset="0"/>
              </a:rPr>
              <a:t>About </a:t>
            </a:r>
            <a:r>
              <a:rPr lang="en-US" dirty="0">
                <a:latin typeface="Constantia" panose="02030602050306030303" pitchFamily="18" charset="0"/>
              </a:rPr>
              <a:t>30–40% remain </a:t>
            </a:r>
            <a:r>
              <a:rPr lang="en-US" dirty="0" smtClean="0">
                <a:latin typeface="Constantia" panose="02030602050306030303" pitchFamily="18" charset="0"/>
              </a:rPr>
              <a:t>with 30–299 </a:t>
            </a:r>
            <a:r>
              <a:rPr lang="en-US" dirty="0">
                <a:latin typeface="Constantia" panose="02030602050306030303" pitchFamily="18" charset="0"/>
              </a:rPr>
              <a:t>mg/24 h and do not progress </a:t>
            </a:r>
            <a:r>
              <a:rPr lang="en-US" dirty="0" smtClean="0">
                <a:latin typeface="Constantia" panose="02030602050306030303" pitchFamily="18" charset="0"/>
              </a:rPr>
              <a:t>to more </a:t>
            </a:r>
            <a:r>
              <a:rPr lang="en-US" dirty="0">
                <a:latin typeface="Constantia" panose="02030602050306030303" pitchFamily="18" charset="0"/>
              </a:rPr>
              <a:t>elevated levels of </a:t>
            </a:r>
            <a:r>
              <a:rPr lang="en-US" dirty="0" smtClean="0">
                <a:latin typeface="Constantia" panose="02030602050306030303" pitchFamily="18" charset="0"/>
              </a:rPr>
              <a:t>albuminuria (≥300 </a:t>
            </a:r>
            <a:r>
              <a:rPr lang="en-US" dirty="0">
                <a:latin typeface="Constantia" panose="02030602050306030303" pitchFamily="18" charset="0"/>
              </a:rPr>
              <a:t>mg/24 h) over 5–10 years </a:t>
            </a:r>
            <a:r>
              <a:rPr lang="en-US" dirty="0" smtClean="0">
                <a:latin typeface="Constantia" panose="02030602050306030303" pitchFamily="18" charset="0"/>
              </a:rPr>
              <a:t>of follow-up.</a:t>
            </a:r>
          </a:p>
          <a:p>
            <a:pPr algn="just"/>
            <a:r>
              <a:rPr lang="en-US" dirty="0">
                <a:latin typeface="Constantia" panose="02030602050306030303" pitchFamily="18" charset="0"/>
              </a:rPr>
              <a:t>Patients </a:t>
            </a:r>
            <a:r>
              <a:rPr lang="en-US" dirty="0" smtClean="0">
                <a:latin typeface="Constantia" panose="02030602050306030303" pitchFamily="18" charset="0"/>
              </a:rPr>
              <a:t>with persistent </a:t>
            </a:r>
            <a:r>
              <a:rPr lang="en-US" dirty="0">
                <a:latin typeface="Constantia" panose="02030602050306030303" pitchFamily="18" charset="0"/>
              </a:rPr>
              <a:t>albuminuria (30–299 mg/24 </a:t>
            </a:r>
            <a:r>
              <a:rPr lang="en-US" dirty="0" smtClean="0">
                <a:latin typeface="Constantia" panose="02030602050306030303" pitchFamily="18" charset="0"/>
              </a:rPr>
              <a:t>h) who </a:t>
            </a:r>
            <a:r>
              <a:rPr lang="en-US" dirty="0">
                <a:latin typeface="Constantia" panose="02030602050306030303" pitchFamily="18" charset="0"/>
              </a:rPr>
              <a:t>progress to more significant </a:t>
            </a:r>
            <a:r>
              <a:rPr lang="en-US" dirty="0" smtClean="0">
                <a:latin typeface="Constantia" panose="02030602050306030303" pitchFamily="18" charset="0"/>
              </a:rPr>
              <a:t>levels (≥300 </a:t>
            </a:r>
            <a:r>
              <a:rPr lang="en-US" dirty="0">
                <a:latin typeface="Constantia" panose="02030602050306030303" pitchFamily="18" charset="0"/>
              </a:rPr>
              <a:t>mg/24 h are likely to progress </a:t>
            </a:r>
            <a:r>
              <a:rPr lang="en-US" dirty="0" smtClean="0">
                <a:latin typeface="Constantia" panose="02030602050306030303" pitchFamily="18" charset="0"/>
              </a:rPr>
              <a:t>to ESRD</a:t>
            </a:r>
            <a:endParaRPr lang="en-US" dirty="0">
              <a:latin typeface="Constantia" panose="02030602050306030303" pitchFamily="18" charset="0"/>
            </a:endParaRPr>
          </a:p>
        </p:txBody>
      </p:sp>
      <p:sp>
        <p:nvSpPr>
          <p:cNvPr id="4" name="Title 1"/>
          <p:cNvSpPr>
            <a:spLocks noGrp="1"/>
          </p:cNvSpPr>
          <p:nvPr>
            <p:ph type="title"/>
          </p:nvPr>
        </p:nvSpPr>
        <p:spPr/>
        <p:txBody>
          <a:bodyPr>
            <a:normAutofit/>
          </a:bodyPr>
          <a:lstStyle/>
          <a:p>
            <a:pPr algn="ctr"/>
            <a:r>
              <a:rPr lang="en-US" dirty="0" smtClean="0">
                <a:latin typeface="Constantia" panose="02030602050306030303" pitchFamily="18" charset="0"/>
              </a:rPr>
              <a:t>Microvascular Complications</a:t>
            </a:r>
            <a:endParaRPr lang="en-US" dirty="0">
              <a:latin typeface="Constantia" panose="02030602050306030303" pitchFamily="18" charset="0"/>
            </a:endParaRPr>
          </a:p>
        </p:txBody>
      </p:sp>
      <p:sp>
        <p:nvSpPr>
          <p:cNvPr id="5" name="Slide Number Placeholder 4"/>
          <p:cNvSpPr>
            <a:spLocks noGrp="1"/>
          </p:cNvSpPr>
          <p:nvPr>
            <p:ph type="sldNum" sz="quarter" idx="12"/>
          </p:nvPr>
        </p:nvSpPr>
        <p:spPr/>
        <p:txBody>
          <a:bodyPr/>
          <a:lstStyle/>
          <a:p>
            <a:fld id="{971B47F2-71F1-4545-A17E-AD287F812ECB}" type="slidenum">
              <a:rPr lang="en-US" smtClean="0">
                <a:solidFill>
                  <a:prstClr val="white">
                    <a:tint val="75000"/>
                  </a:prstClr>
                </a:solidFill>
              </a:rPr>
              <a:pPr/>
              <a:t>115</a:t>
            </a:fld>
            <a:endParaRPr lang="en-US">
              <a:solidFill>
                <a:prstClr val="white">
                  <a:tint val="75000"/>
                </a:prstClr>
              </a:solidFill>
            </a:endParaRPr>
          </a:p>
        </p:txBody>
      </p:sp>
    </p:spTree>
    <p:extLst>
      <p:ext uri="{BB962C8B-B14F-4D97-AF65-F5344CB8AC3E}">
        <p14:creationId xmlns:p14="http://schemas.microsoft.com/office/powerpoint/2010/main" val="32708037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Constantia" panose="02030602050306030303" pitchFamily="18" charset="0"/>
              </a:rPr>
              <a:t>Nephropathy</a:t>
            </a:r>
            <a:r>
              <a:rPr lang="en-US" b="1" dirty="0"/>
              <a:t/>
            </a:r>
            <a:br>
              <a:rPr lang="en-US" b="1" dirty="0"/>
            </a:br>
            <a:endParaRPr lang="en-US" dirty="0"/>
          </a:p>
        </p:txBody>
      </p:sp>
      <p:sp>
        <p:nvSpPr>
          <p:cNvPr id="3" name="Content Placeholder 2"/>
          <p:cNvSpPr>
            <a:spLocks noGrp="1"/>
          </p:cNvSpPr>
          <p:nvPr>
            <p:ph idx="1"/>
          </p:nvPr>
        </p:nvSpPr>
        <p:spPr/>
        <p:txBody>
          <a:bodyPr/>
          <a:lstStyle/>
          <a:p>
            <a:endParaRPr lang="en-US"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914400"/>
            <a:ext cx="8763000"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971B47F2-71F1-4545-A17E-AD287F812ECB}" type="slidenum">
              <a:rPr lang="en-US" smtClean="0">
                <a:solidFill>
                  <a:prstClr val="white">
                    <a:tint val="75000"/>
                  </a:prstClr>
                </a:solidFill>
              </a:rPr>
              <a:pPr/>
              <a:t>116</a:t>
            </a:fld>
            <a:endParaRPr lang="en-US">
              <a:solidFill>
                <a:prstClr val="white">
                  <a:tint val="75000"/>
                </a:prstClr>
              </a:solidFill>
            </a:endParaRPr>
          </a:p>
        </p:txBody>
      </p:sp>
    </p:spTree>
    <p:extLst>
      <p:ext uri="{BB962C8B-B14F-4D97-AF65-F5344CB8AC3E}">
        <p14:creationId xmlns:p14="http://schemas.microsoft.com/office/powerpoint/2010/main" val="6561371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pPr algn="ctr"/>
            <a:r>
              <a:rPr lang="en-US" b="1" dirty="0" smtClean="0">
                <a:latin typeface="Constantia" panose="02030602050306030303" pitchFamily="18" charset="0"/>
              </a:rPr>
              <a:t/>
            </a:r>
            <a:br>
              <a:rPr lang="en-US" b="1" dirty="0" smtClean="0">
                <a:latin typeface="Constantia" panose="02030602050306030303" pitchFamily="18" charset="0"/>
              </a:rPr>
            </a:br>
            <a:r>
              <a:rPr lang="en-US" b="1" dirty="0" smtClean="0">
                <a:latin typeface="Constantia" panose="02030602050306030303" pitchFamily="18" charset="0"/>
              </a:rPr>
              <a:t>D</a:t>
            </a:r>
            <a:r>
              <a:rPr lang="en-US" b="1" dirty="0">
                <a:latin typeface="Constantia" panose="02030602050306030303" pitchFamily="18" charset="0"/>
              </a:rPr>
              <a:t>. Neuropathy</a:t>
            </a:r>
            <a:br>
              <a:rPr lang="en-US" b="1" dirty="0">
                <a:latin typeface="Constantia" panose="02030602050306030303" pitchFamily="18" charset="0"/>
              </a:rPr>
            </a:br>
            <a:endParaRPr lang="en-US" dirty="0">
              <a:latin typeface="Constantia" panose="02030602050306030303" pitchFamily="18" charset="0"/>
            </a:endParaRPr>
          </a:p>
        </p:txBody>
      </p:sp>
      <p:sp>
        <p:nvSpPr>
          <p:cNvPr id="3" name="Content Placeholder 2"/>
          <p:cNvSpPr>
            <a:spLocks noGrp="1"/>
          </p:cNvSpPr>
          <p:nvPr>
            <p:ph idx="1"/>
          </p:nvPr>
        </p:nvSpPr>
        <p:spPr/>
        <p:txBody>
          <a:bodyPr/>
          <a:lstStyle/>
          <a:p>
            <a:endParaRPr lang="en-US"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66800"/>
            <a:ext cx="9144000"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pPr>
              <a:defRPr/>
            </a:pPr>
            <a:fld id="{3D786826-886F-4ED9-9F27-2D1107F52829}" type="slidenum">
              <a:rPr lang="en-US" smtClean="0">
                <a:solidFill>
                  <a:srgbClr val="DEDEDE">
                    <a:shade val="90000"/>
                  </a:srgbClr>
                </a:solidFill>
              </a:rPr>
              <a:pPr>
                <a:defRPr/>
              </a:pPr>
              <a:t>117</a:t>
            </a:fld>
            <a:endParaRPr lang="en-US" dirty="0">
              <a:solidFill>
                <a:srgbClr val="DEDEDE">
                  <a:shade val="90000"/>
                </a:srgbClr>
              </a:solidFill>
            </a:endParaRPr>
          </a:p>
        </p:txBody>
      </p:sp>
    </p:spTree>
    <p:extLst>
      <p:ext uri="{BB962C8B-B14F-4D97-AF65-F5344CB8AC3E}">
        <p14:creationId xmlns:p14="http://schemas.microsoft.com/office/powerpoint/2010/main" val="41849198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76200"/>
            <a:ext cx="8229600" cy="792162"/>
          </a:xfrm>
        </p:spPr>
        <p:txBody>
          <a:bodyPr>
            <a:normAutofit fontScale="90000"/>
          </a:bodyPr>
          <a:lstStyle/>
          <a:p>
            <a:pPr algn="ctr"/>
            <a:r>
              <a:rPr lang="en-US" b="1" dirty="0" smtClean="0">
                <a:latin typeface="+mn-lt"/>
              </a:rPr>
              <a:t/>
            </a:r>
            <a:br>
              <a:rPr lang="en-US" b="1" dirty="0" smtClean="0">
                <a:latin typeface="+mn-lt"/>
              </a:rPr>
            </a:br>
            <a:r>
              <a:rPr lang="en-US" b="1" dirty="0" smtClean="0">
                <a:latin typeface="+mn-lt"/>
              </a:rPr>
              <a:t/>
            </a:r>
            <a:br>
              <a:rPr lang="en-US" b="1" dirty="0" smtClean="0">
                <a:latin typeface="+mn-lt"/>
              </a:rPr>
            </a:br>
            <a:r>
              <a:rPr lang="en-US" b="1" dirty="0" smtClean="0">
                <a:latin typeface="+mn-lt"/>
              </a:rPr>
              <a:t/>
            </a:r>
            <a:br>
              <a:rPr lang="en-US" b="1" dirty="0" smtClean="0">
                <a:latin typeface="+mn-lt"/>
              </a:rPr>
            </a:br>
            <a:r>
              <a:rPr lang="en-US" b="1" dirty="0" smtClean="0">
                <a:latin typeface="+mn-lt"/>
              </a:rPr>
              <a:t/>
            </a:r>
            <a:br>
              <a:rPr lang="en-US" b="1" dirty="0" smtClean="0">
                <a:latin typeface="+mn-lt"/>
              </a:rPr>
            </a:br>
            <a:r>
              <a:rPr lang="en-US" b="1" dirty="0" smtClean="0">
                <a:latin typeface="+mn-lt"/>
              </a:rPr>
              <a:t/>
            </a:r>
            <a:br>
              <a:rPr lang="en-US" b="1" dirty="0" smtClean="0">
                <a:latin typeface="+mn-lt"/>
              </a:rPr>
            </a:br>
            <a:r>
              <a:rPr lang="en-US" b="1" dirty="0">
                <a:latin typeface="+mn-lt"/>
              </a:rPr>
              <a:t/>
            </a:r>
            <a:br>
              <a:rPr lang="en-US" b="1" dirty="0">
                <a:latin typeface="+mn-lt"/>
              </a:rPr>
            </a:br>
            <a:r>
              <a:rPr lang="en-US" b="1" dirty="0" smtClean="0">
                <a:latin typeface="+mn-lt"/>
              </a:rPr>
              <a:t> Macrovascular Complications</a:t>
            </a:r>
            <a:endParaRPr lang="en-US" dirty="0">
              <a:latin typeface="+mn-lt"/>
            </a:endParaRPr>
          </a:p>
        </p:txBody>
      </p:sp>
      <p:sp>
        <p:nvSpPr>
          <p:cNvPr id="3" name="Content Placeholder 2"/>
          <p:cNvSpPr>
            <a:spLocks noGrp="1"/>
          </p:cNvSpPr>
          <p:nvPr>
            <p:ph idx="1"/>
          </p:nvPr>
        </p:nvSpPr>
        <p:spPr>
          <a:xfrm>
            <a:off x="152400" y="990600"/>
            <a:ext cx="8763000" cy="5867400"/>
          </a:xfrm>
        </p:spPr>
        <p:txBody>
          <a:bodyPr>
            <a:noAutofit/>
          </a:bodyPr>
          <a:lstStyle/>
          <a:p>
            <a:pPr algn="just"/>
            <a:r>
              <a:rPr lang="en-US" sz="2600" b="1" dirty="0" smtClean="0">
                <a:solidFill>
                  <a:srgbClr val="FFFF00"/>
                </a:solidFill>
              </a:rPr>
              <a:t>III-Hyperlipidemia</a:t>
            </a:r>
          </a:p>
          <a:p>
            <a:pPr algn="just"/>
            <a:r>
              <a:rPr lang="en-US" sz="2600" dirty="0" smtClean="0"/>
              <a:t>Well </a:t>
            </a:r>
            <a:r>
              <a:rPr lang="en-US" sz="2600" dirty="0"/>
              <a:t>controlled type 1 diabetes is not associated with </a:t>
            </a:r>
            <a:r>
              <a:rPr lang="en-US" sz="2600" dirty="0" smtClean="0"/>
              <a:t>lipid </a:t>
            </a:r>
            <a:r>
              <a:rPr lang="en-US" sz="2600" dirty="0"/>
              <a:t>disturbances, but </a:t>
            </a:r>
            <a:r>
              <a:rPr lang="en-US" sz="2600" dirty="0" smtClean="0"/>
              <a:t>lipoprotein </a:t>
            </a:r>
            <a:r>
              <a:rPr lang="en-US" sz="2600" dirty="0"/>
              <a:t>subclass examinations reveal atherogenic profiles </a:t>
            </a:r>
            <a:r>
              <a:rPr lang="en-US" sz="2600" dirty="0" smtClean="0"/>
              <a:t>.</a:t>
            </a:r>
          </a:p>
          <a:p>
            <a:r>
              <a:rPr lang="en-US" dirty="0" smtClean="0"/>
              <a:t> If family history of hypercholesterolemia or a premature CVD&lt; 55 y, or if family history is unknown</a:t>
            </a:r>
          </a:p>
          <a:p>
            <a:pPr lvl="1">
              <a:buNone/>
            </a:pPr>
            <a:r>
              <a:rPr lang="en-US" sz="2600" dirty="0" smtClean="0"/>
              <a:t>-Perform fasting lipid profile on children &gt;2 years of age-</a:t>
            </a:r>
          </a:p>
          <a:p>
            <a:pPr lvl="1">
              <a:buNone/>
            </a:pPr>
            <a:r>
              <a:rPr lang="en-US" sz="2600" dirty="0" smtClean="0"/>
              <a:t>- Soon after diagnosis (after glucose control established)</a:t>
            </a:r>
          </a:p>
          <a:p>
            <a:r>
              <a:rPr lang="en-US" dirty="0" smtClean="0"/>
              <a:t>If family history is not of concern c</a:t>
            </a:r>
            <a:r>
              <a:rPr lang="en-US" sz="2600" dirty="0" smtClean="0"/>
              <a:t>onsider first lipid screening at puberty(≥10 years)</a:t>
            </a:r>
          </a:p>
          <a:p>
            <a:r>
              <a:rPr lang="en-US" dirty="0" smtClean="0"/>
              <a:t>If </a:t>
            </a:r>
            <a:r>
              <a:rPr lang="en-US" dirty="0"/>
              <a:t>LDL cholesterol values are within the accepted risk levels </a:t>
            </a:r>
            <a:r>
              <a:rPr lang="en-US" dirty="0" smtClean="0"/>
              <a:t>(&lt;100 </a:t>
            </a:r>
            <a:r>
              <a:rPr lang="en-US" dirty="0"/>
              <a:t>mg/</a:t>
            </a:r>
            <a:r>
              <a:rPr lang="en-US" dirty="0" err="1"/>
              <a:t>dL</a:t>
            </a:r>
            <a:r>
              <a:rPr lang="en-US" dirty="0"/>
              <a:t> [2.6 </a:t>
            </a:r>
            <a:r>
              <a:rPr lang="en-US" dirty="0" err="1"/>
              <a:t>mmol</a:t>
            </a:r>
            <a:r>
              <a:rPr lang="en-US" dirty="0"/>
              <a:t>/L]), a lipid profile repeated every 5 years is reasonable. [E]</a:t>
            </a:r>
          </a:p>
          <a:p>
            <a:endParaRPr lang="en-US" dirty="0" smtClean="0"/>
          </a:p>
          <a:p>
            <a:endParaRPr lang="en-US" dirty="0" smtClean="0"/>
          </a:p>
        </p:txBody>
      </p:sp>
      <p:sp>
        <p:nvSpPr>
          <p:cNvPr id="2" name="Slide Number Placeholder 1"/>
          <p:cNvSpPr>
            <a:spLocks noGrp="1"/>
          </p:cNvSpPr>
          <p:nvPr>
            <p:ph type="sldNum" sz="quarter" idx="12"/>
          </p:nvPr>
        </p:nvSpPr>
        <p:spPr/>
        <p:txBody>
          <a:bodyPr/>
          <a:lstStyle/>
          <a:p>
            <a:pPr>
              <a:defRPr/>
            </a:pPr>
            <a:fld id="{3D786826-886F-4ED9-9F27-2D1107F52829}" type="slidenum">
              <a:rPr lang="en-US" smtClean="0">
                <a:solidFill>
                  <a:srgbClr val="DEDEDE">
                    <a:shade val="90000"/>
                  </a:srgbClr>
                </a:solidFill>
              </a:rPr>
              <a:pPr>
                <a:defRPr/>
              </a:pPr>
              <a:t>118</a:t>
            </a:fld>
            <a:endParaRPr lang="en-US" dirty="0">
              <a:solidFill>
                <a:srgbClr val="DEDEDE">
                  <a:shade val="90000"/>
                </a:srgbClr>
              </a:solidFill>
            </a:endParaRPr>
          </a:p>
        </p:txBody>
      </p:sp>
    </p:spTree>
  </p:cSld>
  <p:clrMapOvr>
    <a:masterClrMapping/>
  </p:clrMapOvr>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
            <a:ext cx="8229600" cy="807720"/>
          </a:xfrm>
        </p:spPr>
        <p:txBody>
          <a:bodyPr/>
          <a:lstStyle/>
          <a:p>
            <a:pPr algn="ctr"/>
            <a:r>
              <a:rPr lang="en-US" b="1" dirty="0">
                <a:latin typeface="Constantia" panose="02030602050306030303" pitchFamily="18" charset="0"/>
              </a:rPr>
              <a:t>Dyslipidemia</a:t>
            </a:r>
            <a:endParaRPr lang="en-US" dirty="0">
              <a:latin typeface="Constantia" panose="02030602050306030303" pitchFamily="18" charset="0"/>
            </a:endParaRPr>
          </a:p>
        </p:txBody>
      </p:sp>
      <p:sp>
        <p:nvSpPr>
          <p:cNvPr id="3" name="Content Placeholder 2"/>
          <p:cNvSpPr>
            <a:spLocks noGrp="1"/>
          </p:cNvSpPr>
          <p:nvPr>
            <p:ph idx="1"/>
          </p:nvPr>
        </p:nvSpPr>
        <p:spPr/>
        <p:txBody>
          <a:bodyPr/>
          <a:lstStyle/>
          <a:p>
            <a:endParaRPr lang="en-US" dirty="0"/>
          </a:p>
        </p:txBody>
      </p:sp>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762000"/>
            <a:ext cx="9067800"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971B47F2-71F1-4545-A17E-AD287F812ECB}" type="slidenum">
              <a:rPr lang="en-US" smtClean="0">
                <a:solidFill>
                  <a:prstClr val="white">
                    <a:tint val="75000"/>
                  </a:prstClr>
                </a:solidFill>
              </a:rPr>
              <a:pPr/>
              <a:t>119</a:t>
            </a:fld>
            <a:endParaRPr lang="en-US">
              <a:solidFill>
                <a:prstClr val="white">
                  <a:tint val="75000"/>
                </a:prstClr>
              </a:solidFill>
            </a:endParaRPr>
          </a:p>
        </p:txBody>
      </p:sp>
    </p:spTree>
    <p:extLst>
      <p:ext uri="{BB962C8B-B14F-4D97-AF65-F5344CB8AC3E}">
        <p14:creationId xmlns:p14="http://schemas.microsoft.com/office/powerpoint/2010/main" val="17970720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914400"/>
            <a:ext cx="8686800" cy="5105400"/>
          </a:xfrm>
        </p:spPr>
        <p:txBody>
          <a:bodyPr>
            <a:noAutofit/>
          </a:bodyPr>
          <a:lstStyle/>
          <a:p>
            <a:pPr algn="just"/>
            <a:r>
              <a:rPr lang="en-US" sz="2600" dirty="0">
                <a:latin typeface="Constantia" panose="02030602050306030303" pitchFamily="18" charset="0"/>
              </a:rPr>
              <a:t>Vitamin D supplementation </a:t>
            </a:r>
            <a:r>
              <a:rPr lang="en-US" sz="2600" dirty="0" smtClean="0">
                <a:latin typeface="Constantia" panose="02030602050306030303" pitchFamily="18" charset="0"/>
              </a:rPr>
              <a:t>is </a:t>
            </a:r>
            <a:r>
              <a:rPr lang="en-US" sz="2600" dirty="0">
                <a:latin typeface="Constantia" panose="02030602050306030303" pitchFamily="18" charset="0"/>
              </a:rPr>
              <a:t>associated with a lower incidence of type 1 diabetes (24 and 33 per </a:t>
            </a:r>
            <a:r>
              <a:rPr lang="en-US" sz="2600" dirty="0" smtClean="0">
                <a:latin typeface="Constantia" panose="02030602050306030303" pitchFamily="18" charset="0"/>
              </a:rPr>
              <a:t>100 000 </a:t>
            </a:r>
            <a:r>
              <a:rPr lang="en-US" sz="2600" dirty="0">
                <a:latin typeface="Constantia" panose="02030602050306030303" pitchFamily="18" charset="0"/>
              </a:rPr>
              <a:t>years at risk, respectively) as compared with those who did not (204 per 100 000 </a:t>
            </a:r>
            <a:r>
              <a:rPr lang="en-US" sz="2600" dirty="0" smtClean="0">
                <a:latin typeface="Constantia" panose="02030602050306030303" pitchFamily="18" charset="0"/>
              </a:rPr>
              <a:t>years at </a:t>
            </a:r>
            <a:r>
              <a:rPr lang="en-US" sz="2600" dirty="0">
                <a:latin typeface="Constantia" panose="02030602050306030303" pitchFamily="18" charset="0"/>
              </a:rPr>
              <a:t>risk</a:t>
            </a:r>
            <a:r>
              <a:rPr lang="en-US" sz="2600" dirty="0" smtClean="0">
                <a:latin typeface="Constantia" panose="02030602050306030303" pitchFamily="18" charset="0"/>
              </a:rPr>
              <a:t>).</a:t>
            </a:r>
            <a:r>
              <a:rPr lang="en-US" sz="2600" dirty="0">
                <a:latin typeface="Constantia" panose="02030602050306030303" pitchFamily="18" charset="0"/>
              </a:rPr>
              <a:t> </a:t>
            </a:r>
            <a:endParaRPr lang="en-US" sz="2600" dirty="0" smtClean="0">
              <a:latin typeface="Constantia" panose="02030602050306030303" pitchFamily="18" charset="0"/>
            </a:endParaRPr>
          </a:p>
          <a:p>
            <a:pPr algn="just"/>
            <a:r>
              <a:rPr lang="en-US" sz="2600" dirty="0" smtClean="0">
                <a:latin typeface="Constantia" panose="02030602050306030303" pitchFamily="18" charset="0"/>
              </a:rPr>
              <a:t>In </a:t>
            </a:r>
            <a:r>
              <a:rPr lang="en-US" sz="2600" dirty="0">
                <a:latin typeface="Constantia" panose="02030602050306030303" pitchFamily="18" charset="0"/>
              </a:rPr>
              <a:t>addition, children who had a dose of 2000 IU </a:t>
            </a:r>
            <a:r>
              <a:rPr lang="en-US" sz="2600" dirty="0" smtClean="0">
                <a:latin typeface="Constantia" panose="02030602050306030303" pitchFamily="18" charset="0"/>
              </a:rPr>
              <a:t>daily had </a:t>
            </a:r>
            <a:r>
              <a:rPr lang="en-US" sz="2600" dirty="0">
                <a:latin typeface="Constantia" panose="02030602050306030303" pitchFamily="18" charset="0"/>
              </a:rPr>
              <a:t>a decreased frequency of type 1 </a:t>
            </a:r>
            <a:r>
              <a:rPr lang="en-US" sz="2600" dirty="0" smtClean="0">
                <a:latin typeface="Constantia" panose="02030602050306030303" pitchFamily="18" charset="0"/>
              </a:rPr>
              <a:t>diabetes.</a:t>
            </a:r>
          </a:p>
          <a:p>
            <a:pPr algn="just"/>
            <a:r>
              <a:rPr lang="en-US" sz="2600" dirty="0">
                <a:latin typeface="Constantia" panose="02030602050306030303" pitchFamily="18" charset="0"/>
              </a:rPr>
              <a:t>L</a:t>
            </a:r>
            <a:r>
              <a:rPr lang="en-US" sz="2600" dirty="0" smtClean="0">
                <a:latin typeface="Constantia" panose="02030602050306030303" pitchFamily="18" charset="0"/>
              </a:rPr>
              <a:t>ow </a:t>
            </a:r>
            <a:r>
              <a:rPr lang="en-US" sz="2600" dirty="0">
                <a:latin typeface="Constantia" panose="02030602050306030303" pitchFamily="18" charset="0"/>
              </a:rPr>
              <a:t>vitamin D, calcium, or dairy </a:t>
            </a:r>
            <a:r>
              <a:rPr lang="en-US" sz="2600" dirty="0" smtClean="0">
                <a:latin typeface="Constantia" panose="02030602050306030303" pitchFamily="18" charset="0"/>
              </a:rPr>
              <a:t> is as </a:t>
            </a:r>
            <a:r>
              <a:rPr lang="en-US" sz="2600" dirty="0">
                <a:latin typeface="Constantia" panose="02030602050306030303" pitchFamily="18" charset="0"/>
              </a:rPr>
              <a:t>associated with greater </a:t>
            </a:r>
            <a:r>
              <a:rPr lang="en-US" sz="2600" dirty="0" smtClean="0">
                <a:latin typeface="Constantia" panose="02030602050306030303" pitchFamily="18" charset="0"/>
              </a:rPr>
              <a:t>prevalence of DM-2 or </a:t>
            </a:r>
            <a:r>
              <a:rPr lang="en-US" sz="2600" dirty="0">
                <a:latin typeface="Constantia" panose="02030602050306030303" pitchFamily="18" charset="0"/>
              </a:rPr>
              <a:t>metabolic syndrome</a:t>
            </a:r>
            <a:r>
              <a:rPr lang="en-US" sz="2600" dirty="0" smtClean="0">
                <a:latin typeface="Constantia" panose="02030602050306030303" pitchFamily="18" charset="0"/>
              </a:rPr>
              <a:t>.</a:t>
            </a:r>
          </a:p>
          <a:p>
            <a:pPr algn="just"/>
            <a:r>
              <a:rPr lang="en-US" sz="2600" dirty="0" smtClean="0">
                <a:latin typeface="Constantia" panose="02030602050306030303" pitchFamily="18" charset="0"/>
              </a:rPr>
              <a:t> Vitamin </a:t>
            </a:r>
            <a:r>
              <a:rPr lang="en-US" sz="2600" dirty="0">
                <a:latin typeface="Constantia" panose="02030602050306030303" pitchFamily="18" charset="0"/>
              </a:rPr>
              <a:t>D deficiency contributes to impaired insulin secretion and probably insulin action. </a:t>
            </a:r>
            <a:endParaRPr lang="en-US" sz="2600" dirty="0" smtClean="0">
              <a:latin typeface="Constantia" panose="02030602050306030303" pitchFamily="18" charset="0"/>
            </a:endParaRPr>
          </a:p>
          <a:p>
            <a:pPr algn="just"/>
            <a:r>
              <a:rPr lang="en-US" sz="2600" dirty="0" smtClean="0">
                <a:latin typeface="Constantia" panose="02030602050306030303" pitchFamily="18" charset="0"/>
              </a:rPr>
              <a:t>Vitamin D receptors have also been identified in cells of the immune system</a:t>
            </a:r>
          </a:p>
          <a:p>
            <a:pPr algn="just"/>
            <a:r>
              <a:rPr lang="en-US" sz="2600" dirty="0" smtClean="0">
                <a:latin typeface="Constantia" panose="02030602050306030303" pitchFamily="18" charset="0"/>
              </a:rPr>
              <a:t> The greatest increase in blood sugar was noted in those with 25 (OH) D levels below 40 </a:t>
            </a:r>
            <a:r>
              <a:rPr lang="en-US" sz="2600" dirty="0" err="1" smtClean="0">
                <a:latin typeface="Constantia" panose="02030602050306030303" pitchFamily="18" charset="0"/>
              </a:rPr>
              <a:t>nmol</a:t>
            </a:r>
            <a:r>
              <a:rPr lang="en-US" sz="2600" dirty="0" smtClean="0">
                <a:latin typeface="Constantia" panose="02030602050306030303" pitchFamily="18" charset="0"/>
              </a:rPr>
              <a:t>/L.</a:t>
            </a:r>
          </a:p>
          <a:p>
            <a:pPr algn="just"/>
            <a:endParaRPr lang="en-US" sz="2600" dirty="0">
              <a:latin typeface="Constantia" panose="02030602050306030303" pitchFamily="18" charset="0"/>
            </a:endParaRPr>
          </a:p>
        </p:txBody>
      </p:sp>
      <p:sp>
        <p:nvSpPr>
          <p:cNvPr id="2" name="Slide Number Placeholder 1"/>
          <p:cNvSpPr>
            <a:spLocks noGrp="1"/>
          </p:cNvSpPr>
          <p:nvPr>
            <p:ph type="sldNum" sz="quarter" idx="12"/>
          </p:nvPr>
        </p:nvSpPr>
        <p:spPr/>
        <p:txBody>
          <a:bodyPr/>
          <a:lstStyle/>
          <a:p>
            <a:fld id="{971B47F2-71F1-4545-A17E-AD287F812ECB}" type="slidenum">
              <a:rPr lang="en-US" smtClean="0">
                <a:solidFill>
                  <a:prstClr val="white">
                    <a:tint val="75000"/>
                  </a:prstClr>
                </a:solidFill>
              </a:rPr>
              <a:pPr/>
              <a:t>12</a:t>
            </a:fld>
            <a:endParaRPr lang="en-US">
              <a:solidFill>
                <a:prstClr val="white">
                  <a:tint val="75000"/>
                </a:prstClr>
              </a:solidFill>
            </a:endParaRPr>
          </a:p>
        </p:txBody>
      </p:sp>
      <p:sp>
        <p:nvSpPr>
          <p:cNvPr id="6" name="Title 1"/>
          <p:cNvSpPr>
            <a:spLocks noGrp="1"/>
          </p:cNvSpPr>
          <p:nvPr>
            <p:ph type="title"/>
          </p:nvPr>
        </p:nvSpPr>
        <p:spPr>
          <a:xfrm>
            <a:off x="381000" y="0"/>
            <a:ext cx="8229600" cy="1143000"/>
          </a:xfrm>
        </p:spPr>
        <p:txBody>
          <a:bodyPr/>
          <a:lstStyle/>
          <a:p>
            <a:pPr algn="ctr"/>
            <a:r>
              <a:rPr lang="en-US" b="1" dirty="0" smtClean="0">
                <a:latin typeface="Constantia" panose="02030602050306030303" pitchFamily="18" charset="0"/>
              </a:rPr>
              <a:t>Pathogenesis</a:t>
            </a:r>
            <a:endParaRPr lang="en-US" dirty="0">
              <a:latin typeface="Constantia" panose="02030602050306030303" pitchFamily="18" charset="0"/>
            </a:endParaRPr>
          </a:p>
        </p:txBody>
      </p:sp>
    </p:spTree>
    <p:extLst>
      <p:ext uri="{BB962C8B-B14F-4D97-AF65-F5344CB8AC3E}">
        <p14:creationId xmlns:p14="http://schemas.microsoft.com/office/powerpoint/2010/main" val="40117220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r>
              <a:rPr lang="en-US" dirty="0" smtClean="0">
                <a:solidFill>
                  <a:srgbClr val="FFFF00"/>
                </a:solidFill>
                <a:latin typeface="Constantia" panose="02030602050306030303" pitchFamily="18" charset="0"/>
              </a:rPr>
              <a:t>V-Hypertension</a:t>
            </a:r>
          </a:p>
          <a:p>
            <a:pPr algn="just"/>
            <a:r>
              <a:rPr lang="en-US" dirty="0" smtClean="0">
                <a:latin typeface="Constantia" panose="02030602050306030303" pitchFamily="18" charset="0"/>
              </a:rPr>
              <a:t>Recommendations</a:t>
            </a:r>
            <a:endParaRPr lang="en-US" dirty="0">
              <a:latin typeface="Constantia" panose="02030602050306030303" pitchFamily="18" charset="0"/>
            </a:endParaRPr>
          </a:p>
          <a:p>
            <a:pPr algn="just"/>
            <a:r>
              <a:rPr lang="en-US" dirty="0" smtClean="0">
                <a:latin typeface="Constantia" panose="02030602050306030303" pitchFamily="18" charset="0"/>
              </a:rPr>
              <a:t>1- </a:t>
            </a:r>
            <a:r>
              <a:rPr lang="en-US" dirty="0">
                <a:latin typeface="Constantia" panose="02030602050306030303" pitchFamily="18" charset="0"/>
              </a:rPr>
              <a:t>Blood pressure should be measured </a:t>
            </a:r>
            <a:r>
              <a:rPr lang="en-US" dirty="0" smtClean="0">
                <a:latin typeface="Constantia" panose="02030602050306030303" pitchFamily="18" charset="0"/>
              </a:rPr>
              <a:t>at each </a:t>
            </a:r>
            <a:r>
              <a:rPr lang="en-US" dirty="0">
                <a:latin typeface="Constantia" panose="02030602050306030303" pitchFamily="18" charset="0"/>
              </a:rPr>
              <a:t>routine visit. </a:t>
            </a:r>
            <a:endParaRPr lang="en-US" dirty="0" smtClean="0">
              <a:latin typeface="Constantia" panose="02030602050306030303" pitchFamily="18" charset="0"/>
            </a:endParaRPr>
          </a:p>
          <a:p>
            <a:pPr algn="just"/>
            <a:r>
              <a:rPr lang="en-US" dirty="0" smtClean="0">
                <a:latin typeface="Constantia" panose="02030602050306030303" pitchFamily="18" charset="0"/>
              </a:rPr>
              <a:t>Children </a:t>
            </a:r>
            <a:r>
              <a:rPr lang="en-US" dirty="0">
                <a:latin typeface="Constantia" panose="02030602050306030303" pitchFamily="18" charset="0"/>
              </a:rPr>
              <a:t>found to </a:t>
            </a:r>
            <a:r>
              <a:rPr lang="en-US" dirty="0" smtClean="0">
                <a:latin typeface="Constantia" panose="02030602050306030303" pitchFamily="18" charset="0"/>
              </a:rPr>
              <a:t>have high-normal </a:t>
            </a:r>
            <a:r>
              <a:rPr lang="en-US" dirty="0">
                <a:latin typeface="Constantia" panose="02030602050306030303" pitchFamily="18" charset="0"/>
              </a:rPr>
              <a:t>blood pressure </a:t>
            </a:r>
            <a:r>
              <a:rPr lang="en-US" dirty="0" smtClean="0">
                <a:latin typeface="Constantia" panose="02030602050306030303" pitchFamily="18" charset="0"/>
              </a:rPr>
              <a:t>or hypertension </a:t>
            </a:r>
            <a:r>
              <a:rPr lang="en-US" dirty="0">
                <a:latin typeface="Constantia" panose="02030602050306030303" pitchFamily="18" charset="0"/>
              </a:rPr>
              <a:t>should have blood </a:t>
            </a:r>
            <a:r>
              <a:rPr lang="en-US" dirty="0" smtClean="0">
                <a:latin typeface="Constantia" panose="02030602050306030303" pitchFamily="18" charset="0"/>
              </a:rPr>
              <a:t>pressure conﬁrmed </a:t>
            </a:r>
            <a:r>
              <a:rPr lang="en-US" dirty="0">
                <a:latin typeface="Constantia" panose="02030602050306030303" pitchFamily="18" charset="0"/>
              </a:rPr>
              <a:t>on a separate day. </a:t>
            </a:r>
            <a:r>
              <a:rPr lang="en-US" dirty="0" smtClean="0">
                <a:latin typeface="Constantia" panose="02030602050306030303" pitchFamily="18" charset="0"/>
              </a:rPr>
              <a:t>[B]</a:t>
            </a:r>
            <a:endParaRPr lang="en-US" dirty="0">
              <a:latin typeface="Constantia" panose="02030602050306030303" pitchFamily="18" charset="0"/>
            </a:endParaRPr>
          </a:p>
        </p:txBody>
      </p:sp>
      <p:sp>
        <p:nvSpPr>
          <p:cNvPr id="6" name="Slide Number Placeholder 5"/>
          <p:cNvSpPr>
            <a:spLocks noGrp="1"/>
          </p:cNvSpPr>
          <p:nvPr>
            <p:ph type="sldNum" sz="quarter" idx="12"/>
          </p:nvPr>
        </p:nvSpPr>
        <p:spPr/>
        <p:txBody>
          <a:bodyPr/>
          <a:lstStyle/>
          <a:p>
            <a:fld id="{971B47F2-71F1-4545-A17E-AD287F812ECB}" type="slidenum">
              <a:rPr lang="en-US" smtClean="0">
                <a:solidFill>
                  <a:prstClr val="white">
                    <a:tint val="75000"/>
                  </a:prstClr>
                </a:solidFill>
              </a:rPr>
              <a:pPr/>
              <a:t>120</a:t>
            </a:fld>
            <a:endParaRPr lang="en-US">
              <a:solidFill>
                <a:prstClr val="white">
                  <a:tint val="75000"/>
                </a:prstClr>
              </a:solidFill>
            </a:endParaRPr>
          </a:p>
        </p:txBody>
      </p:sp>
      <p:sp>
        <p:nvSpPr>
          <p:cNvPr id="7" name="Title 1"/>
          <p:cNvSpPr>
            <a:spLocks noGrp="1"/>
          </p:cNvSpPr>
          <p:nvPr>
            <p:ph type="title"/>
          </p:nvPr>
        </p:nvSpPr>
        <p:spPr>
          <a:xfrm>
            <a:off x="457200" y="274638"/>
            <a:ext cx="8229600" cy="1143000"/>
          </a:xfrm>
        </p:spPr>
        <p:txBody>
          <a:bodyPr/>
          <a:lstStyle/>
          <a:p>
            <a:r>
              <a:rPr lang="en-US" dirty="0" err="1" smtClean="0">
                <a:latin typeface="Constantia" panose="02030602050306030303" pitchFamily="18" charset="0"/>
              </a:rPr>
              <a:t>Macrovascular</a:t>
            </a:r>
            <a:r>
              <a:rPr lang="en-US" dirty="0" smtClean="0">
                <a:latin typeface="Constantia" panose="02030602050306030303" pitchFamily="18" charset="0"/>
              </a:rPr>
              <a:t> Complications</a:t>
            </a:r>
            <a:endParaRPr lang="en-US" dirty="0">
              <a:latin typeface="Constantia" panose="02030602050306030303" pitchFamily="18" charset="0"/>
            </a:endParaRPr>
          </a:p>
        </p:txBody>
      </p:sp>
    </p:spTree>
    <p:extLst>
      <p:ext uri="{BB962C8B-B14F-4D97-AF65-F5344CB8AC3E}">
        <p14:creationId xmlns:p14="http://schemas.microsoft.com/office/powerpoint/2010/main" val="19110168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Constantia" panose="02030602050306030303" pitchFamily="18" charset="0"/>
              </a:rPr>
              <a:t>Macrovascular</a:t>
            </a:r>
            <a:r>
              <a:rPr lang="en-US" dirty="0" smtClean="0">
                <a:latin typeface="Constantia" panose="02030602050306030303" pitchFamily="18" charset="0"/>
              </a:rPr>
              <a:t> Complications</a:t>
            </a:r>
            <a:endParaRPr lang="en-US" dirty="0">
              <a:latin typeface="Constantia" panose="02030602050306030303" pitchFamily="18" charset="0"/>
            </a:endParaRPr>
          </a:p>
        </p:txBody>
      </p:sp>
      <p:sp>
        <p:nvSpPr>
          <p:cNvPr id="4" name="Slide Number Placeholder 3"/>
          <p:cNvSpPr>
            <a:spLocks noGrp="1"/>
          </p:cNvSpPr>
          <p:nvPr>
            <p:ph type="sldNum" sz="quarter" idx="12"/>
          </p:nvPr>
        </p:nvSpPr>
        <p:spPr/>
        <p:txBody>
          <a:bodyPr/>
          <a:lstStyle/>
          <a:p>
            <a:fld id="{971B47F2-71F1-4545-A17E-AD287F812ECB}" type="slidenum">
              <a:rPr lang="en-US" smtClean="0">
                <a:solidFill>
                  <a:prstClr val="white">
                    <a:tint val="75000"/>
                  </a:prstClr>
                </a:solidFill>
              </a:rPr>
              <a:pPr/>
              <a:t>121</a:t>
            </a:fld>
            <a:endParaRPr lang="en-US">
              <a:solidFill>
                <a:prstClr val="white">
                  <a:tint val="75000"/>
                </a:prstClr>
              </a:solidFill>
            </a:endParaRPr>
          </a:p>
        </p:txBody>
      </p:sp>
      <p:sp>
        <p:nvSpPr>
          <p:cNvPr id="5" name="Content Placeholder 2"/>
          <p:cNvSpPr>
            <a:spLocks noGrp="1"/>
          </p:cNvSpPr>
          <p:nvPr>
            <p:ph idx="1"/>
          </p:nvPr>
        </p:nvSpPr>
        <p:spPr/>
        <p:txBody>
          <a:bodyPr>
            <a:normAutofit fontScale="85000" lnSpcReduction="10000"/>
          </a:bodyPr>
          <a:lstStyle/>
          <a:p>
            <a:pPr algn="just"/>
            <a:r>
              <a:rPr lang="en-US" b="1" dirty="0" smtClean="0">
                <a:solidFill>
                  <a:srgbClr val="FFFF00"/>
                </a:solidFill>
                <a:latin typeface="Constantia" panose="02030602050306030303" pitchFamily="18" charset="0"/>
              </a:rPr>
              <a:t>V-Hypertension</a:t>
            </a:r>
          </a:p>
          <a:p>
            <a:pPr algn="just"/>
            <a:r>
              <a:rPr lang="en-US" b="1" dirty="0" smtClean="0">
                <a:latin typeface="Constantia" panose="02030602050306030303" pitchFamily="18" charset="0"/>
              </a:rPr>
              <a:t>Treatment</a:t>
            </a:r>
            <a:endParaRPr lang="en-US" b="1" dirty="0">
              <a:latin typeface="Constantia" panose="02030602050306030303" pitchFamily="18" charset="0"/>
            </a:endParaRPr>
          </a:p>
          <a:p>
            <a:pPr algn="just"/>
            <a:r>
              <a:rPr lang="en-US" dirty="0" smtClean="0">
                <a:latin typeface="Constantia" panose="02030602050306030303" pitchFamily="18" charset="0"/>
              </a:rPr>
              <a:t>1- </a:t>
            </a:r>
            <a:r>
              <a:rPr lang="en-US" dirty="0">
                <a:latin typeface="Constantia" panose="02030602050306030303" pitchFamily="18" charset="0"/>
              </a:rPr>
              <a:t>Initial treatment of </a:t>
            </a:r>
            <a:r>
              <a:rPr lang="en-US" dirty="0" smtClean="0">
                <a:latin typeface="Constantia" panose="02030602050306030303" pitchFamily="18" charset="0"/>
              </a:rPr>
              <a:t>high-normal blood </a:t>
            </a:r>
            <a:r>
              <a:rPr lang="en-US" dirty="0">
                <a:latin typeface="Constantia" panose="02030602050306030303" pitchFamily="18" charset="0"/>
              </a:rPr>
              <a:t>pressure (SBP or </a:t>
            </a:r>
            <a:r>
              <a:rPr lang="en-US" dirty="0" smtClean="0">
                <a:latin typeface="Constantia" panose="02030602050306030303" pitchFamily="18" charset="0"/>
              </a:rPr>
              <a:t>DBP consistently </a:t>
            </a:r>
            <a:r>
              <a:rPr lang="en-US" dirty="0">
                <a:latin typeface="Constantia" panose="02030602050306030303" pitchFamily="18" charset="0"/>
              </a:rPr>
              <a:t>above the </a:t>
            </a:r>
            <a:r>
              <a:rPr lang="en-US" dirty="0" smtClean="0">
                <a:latin typeface="Constantia" panose="02030602050306030303" pitchFamily="18" charset="0"/>
              </a:rPr>
              <a:t>90</a:t>
            </a:r>
            <a:r>
              <a:rPr lang="en-US" baseline="30000" dirty="0" smtClean="0">
                <a:latin typeface="Constantia" panose="02030602050306030303" pitchFamily="18" charset="0"/>
              </a:rPr>
              <a:t>th</a:t>
            </a:r>
            <a:r>
              <a:rPr lang="en-US" dirty="0" smtClean="0">
                <a:latin typeface="Constantia" panose="02030602050306030303" pitchFamily="18" charset="0"/>
              </a:rPr>
              <a:t> percentile </a:t>
            </a:r>
            <a:r>
              <a:rPr lang="en-US" dirty="0">
                <a:latin typeface="Constantia" panose="02030602050306030303" pitchFamily="18" charset="0"/>
              </a:rPr>
              <a:t>for age, sex, and </a:t>
            </a:r>
            <a:r>
              <a:rPr lang="en-US" dirty="0" smtClean="0">
                <a:latin typeface="Constantia" panose="02030602050306030303" pitchFamily="18" charset="0"/>
              </a:rPr>
              <a:t>height) includes </a:t>
            </a:r>
            <a:r>
              <a:rPr lang="en-US" dirty="0">
                <a:latin typeface="Constantia" panose="02030602050306030303" pitchFamily="18" charset="0"/>
              </a:rPr>
              <a:t>dietary intervention </a:t>
            </a:r>
            <a:r>
              <a:rPr lang="en-US" dirty="0" smtClean="0">
                <a:latin typeface="Constantia" panose="02030602050306030303" pitchFamily="18" charset="0"/>
              </a:rPr>
              <a:t>and exercise</a:t>
            </a:r>
            <a:r>
              <a:rPr lang="en-US" dirty="0">
                <a:latin typeface="Constantia" panose="02030602050306030303" pitchFamily="18" charset="0"/>
              </a:rPr>
              <a:t>, aimed at weight </a:t>
            </a:r>
            <a:r>
              <a:rPr lang="en-US" dirty="0" smtClean="0">
                <a:latin typeface="Constantia" panose="02030602050306030303" pitchFamily="18" charset="0"/>
              </a:rPr>
              <a:t>control and </a:t>
            </a:r>
            <a:r>
              <a:rPr lang="en-US" dirty="0">
                <a:latin typeface="Constantia" panose="02030602050306030303" pitchFamily="18" charset="0"/>
              </a:rPr>
              <a:t>increased physical activity, </a:t>
            </a:r>
            <a:r>
              <a:rPr lang="en-US" dirty="0" smtClean="0">
                <a:latin typeface="Constantia" panose="02030602050306030303" pitchFamily="18" charset="0"/>
              </a:rPr>
              <a:t>if appropriate</a:t>
            </a:r>
            <a:r>
              <a:rPr lang="en-US" dirty="0">
                <a:latin typeface="Constantia" panose="02030602050306030303" pitchFamily="18" charset="0"/>
              </a:rPr>
              <a:t>. </a:t>
            </a:r>
            <a:endParaRPr lang="en-US" dirty="0" smtClean="0">
              <a:latin typeface="Constantia" panose="02030602050306030303" pitchFamily="18" charset="0"/>
            </a:endParaRPr>
          </a:p>
          <a:p>
            <a:pPr algn="just"/>
            <a:r>
              <a:rPr lang="en-US" dirty="0" smtClean="0">
                <a:latin typeface="Constantia" panose="02030602050306030303" pitchFamily="18" charset="0"/>
              </a:rPr>
              <a:t>If </a:t>
            </a:r>
            <a:r>
              <a:rPr lang="en-US" dirty="0">
                <a:latin typeface="Constantia" panose="02030602050306030303" pitchFamily="18" charset="0"/>
              </a:rPr>
              <a:t>target blood </a:t>
            </a:r>
            <a:r>
              <a:rPr lang="en-US" dirty="0" smtClean="0">
                <a:latin typeface="Constantia" panose="02030602050306030303" pitchFamily="18" charset="0"/>
              </a:rPr>
              <a:t>pressure is </a:t>
            </a:r>
            <a:r>
              <a:rPr lang="en-US" dirty="0">
                <a:latin typeface="Constantia" panose="02030602050306030303" pitchFamily="18" charset="0"/>
              </a:rPr>
              <a:t>not reached with </a:t>
            </a:r>
            <a:r>
              <a:rPr lang="en-US" dirty="0" smtClean="0">
                <a:latin typeface="Constantia" panose="02030602050306030303" pitchFamily="18" charset="0"/>
              </a:rPr>
              <a:t>3–6 months of </a:t>
            </a:r>
            <a:r>
              <a:rPr lang="en-US" dirty="0">
                <a:latin typeface="Constantia" panose="02030602050306030303" pitchFamily="18" charset="0"/>
              </a:rPr>
              <a:t>lifestyle </a:t>
            </a:r>
            <a:r>
              <a:rPr lang="en-US" dirty="0" smtClean="0">
                <a:latin typeface="Constantia" panose="02030602050306030303" pitchFamily="18" charset="0"/>
              </a:rPr>
              <a:t>intervention, pharmacological </a:t>
            </a:r>
            <a:r>
              <a:rPr lang="en-US" dirty="0">
                <a:latin typeface="Constantia" panose="02030602050306030303" pitchFamily="18" charset="0"/>
              </a:rPr>
              <a:t>treatment </a:t>
            </a:r>
            <a:r>
              <a:rPr lang="en-US" dirty="0" smtClean="0">
                <a:latin typeface="Constantia" panose="02030602050306030303" pitchFamily="18" charset="0"/>
              </a:rPr>
              <a:t>should be </a:t>
            </a:r>
            <a:r>
              <a:rPr lang="en-US" dirty="0">
                <a:latin typeface="Constantia" panose="02030602050306030303" pitchFamily="18" charset="0"/>
              </a:rPr>
              <a:t>considered</a:t>
            </a:r>
            <a:r>
              <a:rPr lang="en-US" dirty="0" smtClean="0">
                <a:latin typeface="Constantia" panose="02030602050306030303" pitchFamily="18" charset="0"/>
              </a:rPr>
              <a:t>.[ E]</a:t>
            </a:r>
            <a:endParaRPr lang="en-US" dirty="0">
              <a:latin typeface="Constantia" panose="02030602050306030303" pitchFamily="18" charset="0"/>
            </a:endParaRPr>
          </a:p>
        </p:txBody>
      </p:sp>
    </p:spTree>
    <p:extLst>
      <p:ext uri="{BB962C8B-B14F-4D97-AF65-F5344CB8AC3E}">
        <p14:creationId xmlns:p14="http://schemas.microsoft.com/office/powerpoint/2010/main" val="3931512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143000"/>
            <a:ext cx="8458200" cy="5257800"/>
          </a:xfrm>
        </p:spPr>
        <p:txBody>
          <a:bodyPr>
            <a:noAutofit/>
          </a:bodyPr>
          <a:lstStyle/>
          <a:p>
            <a:pPr algn="just"/>
            <a:r>
              <a:rPr lang="en-US" sz="2600" dirty="0" smtClean="0">
                <a:solidFill>
                  <a:srgbClr val="FFFF00"/>
                </a:solidFill>
                <a:latin typeface="Constantia" panose="02030602050306030303" pitchFamily="18" charset="0"/>
              </a:rPr>
              <a:t>V-Hypertension</a:t>
            </a:r>
          </a:p>
          <a:p>
            <a:pPr algn="just"/>
            <a:r>
              <a:rPr lang="en-US" sz="2600" dirty="0" smtClean="0">
                <a:latin typeface="Constantia" panose="02030602050306030303" pitchFamily="18" charset="0"/>
              </a:rPr>
              <a:t>Pharmacological </a:t>
            </a:r>
            <a:r>
              <a:rPr lang="en-US" sz="2600" dirty="0">
                <a:latin typeface="Constantia" panose="02030602050306030303" pitchFamily="18" charset="0"/>
              </a:rPr>
              <a:t>treatment </a:t>
            </a:r>
            <a:r>
              <a:rPr lang="en-US" sz="2600" dirty="0" smtClean="0">
                <a:latin typeface="Constantia" panose="02030602050306030303" pitchFamily="18" charset="0"/>
              </a:rPr>
              <a:t>of hypertension </a:t>
            </a:r>
            <a:r>
              <a:rPr lang="en-US" sz="2600" dirty="0">
                <a:latin typeface="Constantia" panose="02030602050306030303" pitchFamily="18" charset="0"/>
              </a:rPr>
              <a:t>(SBP or </a:t>
            </a:r>
            <a:r>
              <a:rPr lang="en-US" sz="2600" dirty="0" smtClean="0">
                <a:latin typeface="Constantia" panose="02030602050306030303" pitchFamily="18" charset="0"/>
              </a:rPr>
              <a:t>DBP consistently </a:t>
            </a:r>
            <a:r>
              <a:rPr lang="en-US" sz="2600" dirty="0">
                <a:latin typeface="Constantia" panose="02030602050306030303" pitchFamily="18" charset="0"/>
              </a:rPr>
              <a:t>above the </a:t>
            </a:r>
            <a:r>
              <a:rPr lang="en-US" sz="2600" dirty="0" smtClean="0">
                <a:latin typeface="Constantia" panose="02030602050306030303" pitchFamily="18" charset="0"/>
              </a:rPr>
              <a:t>95</a:t>
            </a:r>
            <a:r>
              <a:rPr lang="en-US" sz="2600" baseline="30000" dirty="0" smtClean="0">
                <a:latin typeface="Constantia" panose="02030602050306030303" pitchFamily="18" charset="0"/>
              </a:rPr>
              <a:t>th</a:t>
            </a:r>
            <a:r>
              <a:rPr lang="en-US" sz="2600" dirty="0" smtClean="0">
                <a:latin typeface="Constantia" panose="02030602050306030303" pitchFamily="18" charset="0"/>
              </a:rPr>
              <a:t> percentile </a:t>
            </a:r>
            <a:r>
              <a:rPr lang="en-US" sz="2600" dirty="0">
                <a:latin typeface="Constantia" panose="02030602050306030303" pitchFamily="18" charset="0"/>
              </a:rPr>
              <a:t>for age, sex, and height </a:t>
            </a:r>
            <a:r>
              <a:rPr lang="en-US" sz="2600" dirty="0" smtClean="0">
                <a:latin typeface="Constantia" panose="02030602050306030303" pitchFamily="18" charset="0"/>
              </a:rPr>
              <a:t>or consistently ≥130/80 </a:t>
            </a:r>
            <a:r>
              <a:rPr lang="en-US" sz="2600" dirty="0">
                <a:latin typeface="Constantia" panose="02030602050306030303" pitchFamily="18" charset="0"/>
              </a:rPr>
              <a:t>mmHg, if </a:t>
            </a:r>
            <a:r>
              <a:rPr lang="en-US" sz="2600" dirty="0" smtClean="0">
                <a:latin typeface="Constantia" panose="02030602050306030303" pitchFamily="18" charset="0"/>
              </a:rPr>
              <a:t>95% exceeds </a:t>
            </a:r>
            <a:r>
              <a:rPr lang="en-US" sz="2600" dirty="0">
                <a:latin typeface="Constantia" panose="02030602050306030303" pitchFamily="18" charset="0"/>
              </a:rPr>
              <a:t>that value) should </a:t>
            </a:r>
            <a:r>
              <a:rPr lang="en-US" sz="2600" dirty="0" smtClean="0">
                <a:latin typeface="Constantia" panose="02030602050306030303" pitchFamily="18" charset="0"/>
              </a:rPr>
              <a:t>be considered </a:t>
            </a:r>
            <a:r>
              <a:rPr lang="en-US" sz="2600" dirty="0">
                <a:latin typeface="Constantia" panose="02030602050306030303" pitchFamily="18" charset="0"/>
              </a:rPr>
              <a:t>as soon as the diagnosis </a:t>
            </a:r>
            <a:r>
              <a:rPr lang="en-US" sz="2600" dirty="0" smtClean="0">
                <a:latin typeface="Constantia" panose="02030602050306030303" pitchFamily="18" charset="0"/>
              </a:rPr>
              <a:t>is confirmed</a:t>
            </a:r>
            <a:r>
              <a:rPr lang="en-US" sz="2600" dirty="0">
                <a:latin typeface="Constantia" panose="02030602050306030303" pitchFamily="18" charset="0"/>
              </a:rPr>
              <a:t>. </a:t>
            </a:r>
            <a:r>
              <a:rPr lang="en-US" sz="2600" dirty="0" smtClean="0">
                <a:latin typeface="Constantia" panose="02030602050306030303" pitchFamily="18" charset="0"/>
              </a:rPr>
              <a:t>[E]</a:t>
            </a:r>
          </a:p>
          <a:p>
            <a:pPr algn="just"/>
            <a:r>
              <a:rPr lang="en-US" sz="2600" dirty="0">
                <a:latin typeface="Constantia" panose="02030602050306030303" pitchFamily="18" charset="0"/>
              </a:rPr>
              <a:t>ACE inhibitors should be </a:t>
            </a:r>
            <a:r>
              <a:rPr lang="en-US" sz="2600" dirty="0" smtClean="0">
                <a:latin typeface="Constantia" panose="02030602050306030303" pitchFamily="18" charset="0"/>
              </a:rPr>
              <a:t>considered for </a:t>
            </a:r>
            <a:r>
              <a:rPr lang="en-US" sz="2600" dirty="0">
                <a:latin typeface="Constantia" panose="02030602050306030303" pitchFamily="18" charset="0"/>
              </a:rPr>
              <a:t>the initial </a:t>
            </a:r>
            <a:r>
              <a:rPr lang="en-US" sz="2600" dirty="0" smtClean="0">
                <a:latin typeface="Constantia" panose="02030602050306030303" pitchFamily="18" charset="0"/>
              </a:rPr>
              <a:t>pharmacological treatment </a:t>
            </a:r>
            <a:r>
              <a:rPr lang="en-US" sz="2600" dirty="0">
                <a:latin typeface="Constantia" panose="02030602050306030303" pitchFamily="18" charset="0"/>
              </a:rPr>
              <a:t>of hypertension, </a:t>
            </a:r>
            <a:r>
              <a:rPr lang="en-US" sz="2600" dirty="0" smtClean="0">
                <a:latin typeface="Constantia" panose="02030602050306030303" pitchFamily="18" charset="0"/>
              </a:rPr>
              <a:t>following appropriate reproductive counseling due </a:t>
            </a:r>
            <a:r>
              <a:rPr lang="en-US" sz="2600" dirty="0">
                <a:latin typeface="Constantia" panose="02030602050306030303" pitchFamily="18" charset="0"/>
              </a:rPr>
              <a:t>to its potential </a:t>
            </a:r>
            <a:r>
              <a:rPr lang="en-US" sz="2600" dirty="0" err="1" smtClean="0">
                <a:latin typeface="Constantia" panose="02030602050306030303" pitchFamily="18" charset="0"/>
              </a:rPr>
              <a:t>teratogenic</a:t>
            </a:r>
            <a:r>
              <a:rPr lang="en-US" sz="2600" dirty="0" smtClean="0">
                <a:latin typeface="Constantia" panose="02030602050306030303" pitchFamily="18" charset="0"/>
              </a:rPr>
              <a:t> effects.[E]</a:t>
            </a:r>
            <a:endParaRPr lang="en-US" sz="2600" dirty="0">
              <a:latin typeface="Constantia" panose="02030602050306030303" pitchFamily="18" charset="0"/>
            </a:endParaRPr>
          </a:p>
          <a:p>
            <a:pPr algn="just"/>
            <a:r>
              <a:rPr lang="en-US" sz="2600" dirty="0" smtClean="0">
                <a:latin typeface="Constantia" panose="02030602050306030303" pitchFamily="18" charset="0"/>
              </a:rPr>
              <a:t>The </a:t>
            </a:r>
            <a:r>
              <a:rPr lang="en-US" sz="2600" dirty="0">
                <a:latin typeface="Constantia" panose="02030602050306030303" pitchFamily="18" charset="0"/>
              </a:rPr>
              <a:t>goal of treatment is </a:t>
            </a:r>
            <a:r>
              <a:rPr lang="en-US" sz="2600" dirty="0" smtClean="0">
                <a:latin typeface="Constantia" panose="02030602050306030303" pitchFamily="18" charset="0"/>
              </a:rPr>
              <a:t>blood pressure </a:t>
            </a:r>
            <a:r>
              <a:rPr lang="en-US" sz="2600" dirty="0">
                <a:latin typeface="Constantia" panose="02030602050306030303" pitchFamily="18" charset="0"/>
              </a:rPr>
              <a:t>consistently ,130/80 </a:t>
            </a:r>
            <a:r>
              <a:rPr lang="en-US" sz="2600" dirty="0" smtClean="0">
                <a:latin typeface="Constantia" panose="02030602050306030303" pitchFamily="18" charset="0"/>
              </a:rPr>
              <a:t>or below </a:t>
            </a:r>
            <a:r>
              <a:rPr lang="en-US" sz="2600" dirty="0">
                <a:latin typeface="Constantia" panose="02030602050306030303" pitchFamily="18" charset="0"/>
              </a:rPr>
              <a:t>the 90th percentile </a:t>
            </a:r>
            <a:r>
              <a:rPr lang="en-US" sz="2600" dirty="0" smtClean="0">
                <a:latin typeface="Constantia" panose="02030602050306030303" pitchFamily="18" charset="0"/>
              </a:rPr>
              <a:t>for age</a:t>
            </a:r>
            <a:r>
              <a:rPr lang="en-US" sz="2600" dirty="0">
                <a:latin typeface="Constantia" panose="02030602050306030303" pitchFamily="18" charset="0"/>
              </a:rPr>
              <a:t>, sex, </a:t>
            </a:r>
            <a:r>
              <a:rPr lang="en-US" sz="2600" dirty="0" smtClean="0">
                <a:latin typeface="Constantia" panose="02030602050306030303" pitchFamily="18" charset="0"/>
              </a:rPr>
              <a:t>and height</a:t>
            </a:r>
            <a:r>
              <a:rPr lang="en-US" sz="2600" dirty="0">
                <a:latin typeface="Constantia" panose="02030602050306030303" pitchFamily="18" charset="0"/>
              </a:rPr>
              <a:t>, whichever </a:t>
            </a:r>
            <a:r>
              <a:rPr lang="en-US" sz="2600" dirty="0" smtClean="0">
                <a:latin typeface="Constantia" panose="02030602050306030303" pitchFamily="18" charset="0"/>
              </a:rPr>
              <a:t>is lower</a:t>
            </a:r>
            <a:r>
              <a:rPr lang="en-US" sz="2600" dirty="0">
                <a:latin typeface="Constantia" panose="02030602050306030303" pitchFamily="18" charset="0"/>
              </a:rPr>
              <a:t>. </a:t>
            </a:r>
            <a:r>
              <a:rPr lang="en-US" sz="2600" dirty="0" smtClean="0">
                <a:latin typeface="Constantia" panose="02030602050306030303" pitchFamily="18" charset="0"/>
              </a:rPr>
              <a:t>[E]</a:t>
            </a:r>
            <a:endParaRPr lang="en-US" sz="2600" dirty="0">
              <a:latin typeface="Constantia" panose="02030602050306030303" pitchFamily="18" charset="0"/>
            </a:endParaRPr>
          </a:p>
        </p:txBody>
      </p:sp>
      <p:sp>
        <p:nvSpPr>
          <p:cNvPr id="5" name="Slide Number Placeholder 4"/>
          <p:cNvSpPr>
            <a:spLocks noGrp="1"/>
          </p:cNvSpPr>
          <p:nvPr>
            <p:ph type="sldNum" sz="quarter" idx="12"/>
          </p:nvPr>
        </p:nvSpPr>
        <p:spPr/>
        <p:txBody>
          <a:bodyPr/>
          <a:lstStyle/>
          <a:p>
            <a:fld id="{971B47F2-71F1-4545-A17E-AD287F812ECB}" type="slidenum">
              <a:rPr lang="en-US" smtClean="0">
                <a:solidFill>
                  <a:prstClr val="white">
                    <a:tint val="75000"/>
                  </a:prstClr>
                </a:solidFill>
              </a:rPr>
              <a:pPr/>
              <a:t>122</a:t>
            </a:fld>
            <a:endParaRPr lang="en-US">
              <a:solidFill>
                <a:prstClr val="white">
                  <a:tint val="75000"/>
                </a:prstClr>
              </a:solidFill>
            </a:endParaRPr>
          </a:p>
        </p:txBody>
      </p:sp>
      <p:sp>
        <p:nvSpPr>
          <p:cNvPr id="6" name="Title 1"/>
          <p:cNvSpPr>
            <a:spLocks noGrp="1"/>
          </p:cNvSpPr>
          <p:nvPr>
            <p:ph type="title"/>
          </p:nvPr>
        </p:nvSpPr>
        <p:spPr>
          <a:xfrm>
            <a:off x="457200" y="0"/>
            <a:ext cx="8229600" cy="1143000"/>
          </a:xfrm>
        </p:spPr>
        <p:txBody>
          <a:bodyPr/>
          <a:lstStyle/>
          <a:p>
            <a:r>
              <a:rPr lang="en-US" dirty="0" err="1" smtClean="0">
                <a:latin typeface="Constantia" panose="02030602050306030303" pitchFamily="18" charset="0"/>
              </a:rPr>
              <a:t>Macrovascular</a:t>
            </a:r>
            <a:r>
              <a:rPr lang="en-US" dirty="0" smtClean="0">
                <a:latin typeface="Constantia" panose="02030602050306030303" pitchFamily="18" charset="0"/>
              </a:rPr>
              <a:t> Complications</a:t>
            </a:r>
            <a:endParaRPr lang="en-US" dirty="0">
              <a:latin typeface="Constantia" panose="02030602050306030303" pitchFamily="18" charset="0"/>
            </a:endParaRPr>
          </a:p>
        </p:txBody>
      </p:sp>
    </p:spTree>
    <p:extLst>
      <p:ext uri="{BB962C8B-B14F-4D97-AF65-F5344CB8AC3E}">
        <p14:creationId xmlns:p14="http://schemas.microsoft.com/office/powerpoint/2010/main" val="25255046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0"/>
            <a:ext cx="8229600" cy="1143000"/>
          </a:xfrm>
        </p:spPr>
        <p:txBody>
          <a:bodyPr>
            <a:normAutofit fontScale="90000"/>
          </a:bodyPr>
          <a:lstStyle/>
          <a:p>
            <a:r>
              <a:rPr lang="en-US" b="1" dirty="0" smtClean="0">
                <a:latin typeface="Constantia" panose="02030602050306030303" pitchFamily="18" charset="0"/>
              </a:rPr>
              <a:t>Hypertension</a:t>
            </a:r>
            <a:r>
              <a:rPr lang="en-US" b="1" dirty="0">
                <a:latin typeface="Constantia" panose="02030602050306030303" pitchFamily="18" charset="0"/>
              </a:rPr>
              <a:t/>
            </a:r>
            <a:br>
              <a:rPr lang="en-US" b="1" dirty="0">
                <a:latin typeface="Constantia" panose="02030602050306030303" pitchFamily="18" charset="0"/>
              </a:rPr>
            </a:br>
            <a:endParaRPr lang="en-US" dirty="0">
              <a:latin typeface="Constantia" panose="02030602050306030303" pitchFamily="18" charset="0"/>
            </a:endParaRPr>
          </a:p>
        </p:txBody>
      </p:sp>
      <p:sp>
        <p:nvSpPr>
          <p:cNvPr id="3" name="Content Placeholder 2"/>
          <p:cNvSpPr>
            <a:spLocks noGrp="1"/>
          </p:cNvSpPr>
          <p:nvPr>
            <p:ph idx="1"/>
          </p:nvPr>
        </p:nvSpPr>
        <p:spPr/>
        <p:txBody>
          <a:bodyPr/>
          <a:lstStyle/>
          <a:p>
            <a:endParaRPr lang="en-US" dirty="0"/>
          </a:p>
        </p:txBody>
      </p:sp>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790146"/>
            <a:ext cx="9067800" cy="5915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971B47F2-71F1-4545-A17E-AD287F812ECB}" type="slidenum">
              <a:rPr lang="en-US" smtClean="0">
                <a:solidFill>
                  <a:prstClr val="white">
                    <a:tint val="75000"/>
                  </a:prstClr>
                </a:solidFill>
              </a:rPr>
              <a:pPr/>
              <a:t>123</a:t>
            </a:fld>
            <a:endParaRPr lang="en-US">
              <a:solidFill>
                <a:prstClr val="white">
                  <a:tint val="75000"/>
                </a:prstClr>
              </a:solidFill>
            </a:endParaRPr>
          </a:p>
        </p:txBody>
      </p:sp>
    </p:spTree>
    <p:extLst>
      <p:ext uri="{BB962C8B-B14F-4D97-AF65-F5344CB8AC3E}">
        <p14:creationId xmlns:p14="http://schemas.microsoft.com/office/powerpoint/2010/main" val="882929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b="1" dirty="0" smtClean="0"/>
              <a:t/>
            </a:r>
            <a:br>
              <a:rPr lang="en-US" b="1" dirty="0" smtClean="0"/>
            </a:br>
            <a:endParaRPr lang="en-US" dirty="0"/>
          </a:p>
        </p:txBody>
      </p:sp>
      <p:sp>
        <p:nvSpPr>
          <p:cNvPr id="3" name="Content Placeholder 2"/>
          <p:cNvSpPr>
            <a:spLocks noGrp="1"/>
          </p:cNvSpPr>
          <p:nvPr>
            <p:ph idx="1"/>
          </p:nvPr>
        </p:nvSpPr>
        <p:spPr>
          <a:xfrm>
            <a:off x="228600" y="1371600"/>
            <a:ext cx="8686800" cy="5257800"/>
          </a:xfrm>
        </p:spPr>
        <p:txBody>
          <a:bodyPr>
            <a:noAutofit/>
          </a:bodyPr>
          <a:lstStyle/>
          <a:p>
            <a:pPr algn="just"/>
            <a:r>
              <a:rPr lang="en-US" sz="2600" dirty="0" smtClean="0">
                <a:solidFill>
                  <a:srgbClr val="FFFF00"/>
                </a:solidFill>
                <a:latin typeface="Constantia" panose="02030602050306030303" pitchFamily="18" charset="0"/>
              </a:rPr>
              <a:t>V-CVD</a:t>
            </a:r>
          </a:p>
          <a:p>
            <a:pPr algn="just"/>
            <a:r>
              <a:rPr lang="en-US" sz="2600" dirty="0" smtClean="0">
                <a:latin typeface="Constantia" panose="02030602050306030303" pitchFamily="18" charset="0"/>
              </a:rPr>
              <a:t>Children </a:t>
            </a:r>
            <a:r>
              <a:rPr lang="en-US" sz="2600" dirty="0">
                <a:latin typeface="Constantia" panose="02030602050306030303" pitchFamily="18" charset="0"/>
              </a:rPr>
              <a:t>diagnosed with type 1 </a:t>
            </a:r>
            <a:r>
              <a:rPr lang="en-US" sz="2600" dirty="0" smtClean="0">
                <a:latin typeface="Constantia" panose="02030602050306030303" pitchFamily="18" charset="0"/>
              </a:rPr>
              <a:t>diabetes have </a:t>
            </a:r>
            <a:r>
              <a:rPr lang="en-US" sz="2600" dirty="0">
                <a:latin typeface="Constantia" panose="02030602050306030303" pitchFamily="18" charset="0"/>
              </a:rPr>
              <a:t>a high risk of early </a:t>
            </a:r>
            <a:r>
              <a:rPr lang="en-US" sz="2600" dirty="0" smtClean="0">
                <a:latin typeface="Constantia" panose="02030602050306030303" pitchFamily="18" charset="0"/>
              </a:rPr>
              <a:t>subclinical  </a:t>
            </a:r>
            <a:r>
              <a:rPr lang="en-US" sz="2600" dirty="0">
                <a:latin typeface="Constantia" panose="02030602050306030303" pitchFamily="18" charset="0"/>
              </a:rPr>
              <a:t>and clinical </a:t>
            </a:r>
            <a:r>
              <a:rPr lang="en-US" sz="2600" dirty="0" smtClean="0">
                <a:latin typeface="Constantia" panose="02030602050306030303" pitchFamily="18" charset="0"/>
              </a:rPr>
              <a:t> </a:t>
            </a:r>
            <a:r>
              <a:rPr lang="en-US" sz="2600" dirty="0">
                <a:latin typeface="Constantia" panose="02030602050306030303" pitchFamily="18" charset="0"/>
              </a:rPr>
              <a:t>CVD.</a:t>
            </a:r>
          </a:p>
          <a:p>
            <a:pPr algn="just"/>
            <a:r>
              <a:rPr lang="en-US" sz="2600" dirty="0">
                <a:latin typeface="Constantia" panose="02030602050306030303" pitchFamily="18" charset="0"/>
              </a:rPr>
              <a:t>Although intervention data are </a:t>
            </a:r>
            <a:r>
              <a:rPr lang="en-US" sz="2600" dirty="0" smtClean="0">
                <a:latin typeface="Constantia" panose="02030602050306030303" pitchFamily="18" charset="0"/>
              </a:rPr>
              <a:t>lacking, the </a:t>
            </a:r>
            <a:r>
              <a:rPr lang="en-US" sz="2600" dirty="0">
                <a:latin typeface="Constantia" panose="02030602050306030303" pitchFamily="18" charset="0"/>
              </a:rPr>
              <a:t>AHA categorizes children with type </a:t>
            </a:r>
            <a:r>
              <a:rPr lang="en-US" sz="2600" dirty="0" smtClean="0">
                <a:latin typeface="Constantia" panose="02030602050306030303" pitchFamily="18" charset="0"/>
              </a:rPr>
              <a:t>1 diabetes </a:t>
            </a:r>
            <a:r>
              <a:rPr lang="en-US" sz="2600" dirty="0">
                <a:latin typeface="Constantia" panose="02030602050306030303" pitchFamily="18" charset="0"/>
              </a:rPr>
              <a:t>in the highest tier </a:t>
            </a:r>
            <a:r>
              <a:rPr lang="en-US" sz="2600" dirty="0" smtClean="0">
                <a:latin typeface="Constantia" panose="02030602050306030303" pitchFamily="18" charset="0"/>
              </a:rPr>
              <a:t>for cardiovascular </a:t>
            </a:r>
            <a:r>
              <a:rPr lang="en-US" sz="2600" dirty="0">
                <a:latin typeface="Constantia" panose="02030602050306030303" pitchFamily="18" charset="0"/>
              </a:rPr>
              <a:t>risk and </a:t>
            </a:r>
            <a:r>
              <a:rPr lang="en-US" sz="2600" dirty="0" smtClean="0">
                <a:latin typeface="Constantia" panose="02030602050306030303" pitchFamily="18" charset="0"/>
              </a:rPr>
              <a:t>recommends both </a:t>
            </a:r>
            <a:r>
              <a:rPr lang="en-US" sz="2600" dirty="0">
                <a:latin typeface="Constantia" panose="02030602050306030303" pitchFamily="18" charset="0"/>
              </a:rPr>
              <a:t>lifestyle and </a:t>
            </a:r>
            <a:r>
              <a:rPr lang="en-US" sz="2600" dirty="0" smtClean="0">
                <a:latin typeface="Constantia" panose="02030602050306030303" pitchFamily="18" charset="0"/>
              </a:rPr>
              <a:t>pharmacological treatment </a:t>
            </a:r>
            <a:r>
              <a:rPr lang="en-US" sz="2600" dirty="0">
                <a:latin typeface="Constantia" panose="02030602050306030303" pitchFamily="18" charset="0"/>
              </a:rPr>
              <a:t>for those with elevated </a:t>
            </a:r>
            <a:r>
              <a:rPr lang="en-US" sz="2600" dirty="0" smtClean="0">
                <a:latin typeface="Constantia" panose="02030602050306030303" pitchFamily="18" charset="0"/>
              </a:rPr>
              <a:t>LDL cholesterol levels</a:t>
            </a:r>
          </a:p>
          <a:p>
            <a:pPr algn="just"/>
            <a:r>
              <a:rPr lang="en-US" sz="2600" dirty="0" smtClean="0">
                <a:latin typeface="Constantia" panose="02030602050306030303" pitchFamily="18" charset="0"/>
              </a:rPr>
              <a:t>Data from randomized </a:t>
            </a:r>
            <a:r>
              <a:rPr lang="en-US" sz="2600" dirty="0">
                <a:latin typeface="Constantia" panose="02030602050306030303" pitchFamily="18" charset="0"/>
              </a:rPr>
              <a:t>clinical trials in children </a:t>
            </a:r>
            <a:r>
              <a:rPr lang="en-US" sz="2600" dirty="0" smtClean="0">
                <a:latin typeface="Constantia" panose="02030602050306030303" pitchFamily="18" charset="0"/>
              </a:rPr>
              <a:t>as young </a:t>
            </a:r>
            <a:r>
              <a:rPr lang="en-US" sz="2600" dirty="0">
                <a:latin typeface="Constantia" panose="02030602050306030303" pitchFamily="18" charset="0"/>
              </a:rPr>
              <a:t>as 7 months of </a:t>
            </a:r>
            <a:r>
              <a:rPr lang="en-US" sz="2600" dirty="0" smtClean="0">
                <a:latin typeface="Constantia" panose="02030602050306030303" pitchFamily="18" charset="0"/>
              </a:rPr>
              <a:t>age indicate that this </a:t>
            </a:r>
            <a:r>
              <a:rPr lang="en-US" sz="2600" dirty="0">
                <a:latin typeface="Constantia" panose="02030602050306030303" pitchFamily="18" charset="0"/>
              </a:rPr>
              <a:t>diet is safe and does not </a:t>
            </a:r>
            <a:r>
              <a:rPr lang="en-US" sz="2600" dirty="0" smtClean="0">
                <a:latin typeface="Constantia" panose="02030602050306030303" pitchFamily="18" charset="0"/>
              </a:rPr>
              <a:t>interfere with </a:t>
            </a:r>
            <a:r>
              <a:rPr lang="en-US" sz="2600" dirty="0">
                <a:latin typeface="Constantia" panose="02030602050306030303" pitchFamily="18" charset="0"/>
              </a:rPr>
              <a:t>normal growth and </a:t>
            </a:r>
            <a:r>
              <a:rPr lang="en-US" sz="2600" dirty="0" smtClean="0">
                <a:latin typeface="Constantia" panose="02030602050306030303" pitchFamily="18" charset="0"/>
              </a:rPr>
              <a:t>development.</a:t>
            </a:r>
          </a:p>
        </p:txBody>
      </p:sp>
      <p:sp>
        <p:nvSpPr>
          <p:cNvPr id="6" name="Title 1"/>
          <p:cNvSpPr txBox="1">
            <a:spLocks/>
          </p:cNvSpPr>
          <p:nvPr/>
        </p:nvSpPr>
        <p:spPr bwMode="auto">
          <a:xfrm>
            <a:off x="457200" y="76200"/>
            <a:ext cx="8229600"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normAutofit lnSpcReduction="10000"/>
          </a:bodyPr>
          <a:lst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Calibri" pitchFamily="34" charset="0"/>
              </a:defRPr>
            </a:lvl2pPr>
            <a:lvl3pPr algn="l" rtl="0" fontAlgn="base">
              <a:spcBef>
                <a:spcPct val="0"/>
              </a:spcBef>
              <a:spcAft>
                <a:spcPct val="0"/>
              </a:spcAft>
              <a:defRPr sz="5000">
                <a:solidFill>
                  <a:schemeClr val="tx2"/>
                </a:solidFill>
                <a:latin typeface="Calibri" pitchFamily="34" charset="0"/>
              </a:defRPr>
            </a:lvl3pPr>
            <a:lvl4pPr algn="l" rtl="0" fontAlgn="base">
              <a:spcBef>
                <a:spcPct val="0"/>
              </a:spcBef>
              <a:spcAft>
                <a:spcPct val="0"/>
              </a:spcAft>
              <a:defRPr sz="5000">
                <a:solidFill>
                  <a:schemeClr val="tx2"/>
                </a:solidFill>
                <a:latin typeface="Calibri" pitchFamily="34" charset="0"/>
              </a:defRPr>
            </a:lvl4pPr>
            <a:lvl5pPr algn="l" rtl="0" fontAlgn="base">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5000" b="0" i="0" u="none" strike="noStrike" kern="1200" cap="none" spc="0" normalizeH="0" baseline="0" noProof="0" dirty="0">
              <a:ln>
                <a:noFill/>
              </a:ln>
              <a:solidFill>
                <a:srgbClr val="DEDEDE"/>
              </a:solidFill>
              <a:effectLst/>
              <a:uLnTx/>
              <a:uFillTx/>
              <a:latin typeface="Calibri"/>
              <a:ea typeface="+mj-ea"/>
              <a:cs typeface="+mj-cs"/>
            </a:endParaRPr>
          </a:p>
        </p:txBody>
      </p:sp>
      <p:sp>
        <p:nvSpPr>
          <p:cNvPr id="4" name="Slide Number Placeholder 3"/>
          <p:cNvSpPr>
            <a:spLocks noGrp="1"/>
          </p:cNvSpPr>
          <p:nvPr>
            <p:ph type="sldNum" sz="quarter" idx="12"/>
          </p:nvPr>
        </p:nvSpPr>
        <p:spPr/>
        <p:txBody>
          <a:bodyPr/>
          <a:lstStyle/>
          <a:p>
            <a:fld id="{971B47F2-71F1-4545-A17E-AD287F812ECB}" type="slidenum">
              <a:rPr lang="en-US" smtClean="0">
                <a:solidFill>
                  <a:prstClr val="white">
                    <a:tint val="75000"/>
                  </a:prstClr>
                </a:solidFill>
              </a:rPr>
              <a:pPr/>
              <a:t>124</a:t>
            </a:fld>
            <a:endParaRPr lang="en-US">
              <a:solidFill>
                <a:prstClr val="white">
                  <a:tint val="75000"/>
                </a:prstClr>
              </a:solidFill>
            </a:endParaRPr>
          </a:p>
        </p:txBody>
      </p:sp>
      <p:sp>
        <p:nvSpPr>
          <p:cNvPr id="7"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mtClean="0">
                <a:latin typeface="Constantia" panose="02030602050306030303" pitchFamily="18" charset="0"/>
              </a:rPr>
              <a:t>Macrovascular Complications</a:t>
            </a:r>
            <a:endParaRPr lang="en-US" dirty="0">
              <a:latin typeface="Constantia" panose="02030602050306030303" pitchFamily="18" charset="0"/>
            </a:endParaRPr>
          </a:p>
        </p:txBody>
      </p:sp>
    </p:spTree>
    <p:extLst>
      <p:ext uri="{BB962C8B-B14F-4D97-AF65-F5344CB8AC3E}">
        <p14:creationId xmlns:p14="http://schemas.microsoft.com/office/powerpoint/2010/main" val="25943023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5257800"/>
          </a:xfrm>
        </p:spPr>
        <p:txBody>
          <a:bodyPr>
            <a:normAutofit lnSpcReduction="10000"/>
          </a:bodyPr>
          <a:lstStyle/>
          <a:p>
            <a:pPr algn="just"/>
            <a:r>
              <a:rPr lang="en-US" dirty="0">
                <a:solidFill>
                  <a:srgbClr val="FFFF00"/>
                </a:solidFill>
                <a:latin typeface="Constantia" panose="02030602050306030303" pitchFamily="18" charset="0"/>
              </a:rPr>
              <a:t>V-CVD</a:t>
            </a:r>
          </a:p>
          <a:p>
            <a:pPr algn="just"/>
            <a:r>
              <a:rPr lang="en-US" dirty="0" smtClean="0">
                <a:latin typeface="Constantia" panose="02030602050306030303" pitchFamily="18" charset="0"/>
              </a:rPr>
              <a:t>Youth </a:t>
            </a:r>
            <a:r>
              <a:rPr lang="en-US" dirty="0">
                <a:latin typeface="Constantia" panose="02030602050306030303" pitchFamily="18" charset="0"/>
              </a:rPr>
              <a:t>with </a:t>
            </a:r>
            <a:r>
              <a:rPr lang="en-US" dirty="0" smtClean="0">
                <a:latin typeface="Constantia" panose="02030602050306030303" pitchFamily="18" charset="0"/>
              </a:rPr>
              <a:t>T1D are </a:t>
            </a:r>
            <a:r>
              <a:rPr lang="en-US" dirty="0">
                <a:latin typeface="Constantia" panose="02030602050306030303" pitchFamily="18" charset="0"/>
              </a:rPr>
              <a:t>categorized as Tier I or high risk patients (based on data for clinical evidence of CAD &lt;</a:t>
            </a:r>
            <a:r>
              <a:rPr lang="en-US" dirty="0" smtClean="0">
                <a:latin typeface="Constantia" panose="02030602050306030303" pitchFamily="18" charset="0"/>
              </a:rPr>
              <a:t>30 years </a:t>
            </a:r>
            <a:r>
              <a:rPr lang="en-US" dirty="0">
                <a:latin typeface="Constantia" panose="02030602050306030303" pitchFamily="18" charset="0"/>
              </a:rPr>
              <a:t>of age); </a:t>
            </a:r>
            <a:endParaRPr lang="en-US" dirty="0" smtClean="0">
              <a:latin typeface="Constantia" panose="02030602050306030303" pitchFamily="18" charset="0"/>
            </a:endParaRPr>
          </a:p>
          <a:p>
            <a:pPr algn="just"/>
            <a:r>
              <a:rPr lang="en-US" dirty="0" smtClean="0">
                <a:latin typeface="Constantia" panose="02030602050306030303" pitchFamily="18" charset="0"/>
              </a:rPr>
              <a:t>T2D </a:t>
            </a:r>
            <a:r>
              <a:rPr lang="en-US" dirty="0">
                <a:latin typeface="Constantia" panose="02030602050306030303" pitchFamily="18" charset="0"/>
              </a:rPr>
              <a:t>youth are considered Tier II or moderate risk (based </a:t>
            </a:r>
            <a:r>
              <a:rPr lang="en-US" dirty="0" smtClean="0">
                <a:latin typeface="Constantia" panose="02030602050306030303" pitchFamily="18" charset="0"/>
              </a:rPr>
              <a:t>on pathophysiologic evidence </a:t>
            </a:r>
            <a:r>
              <a:rPr lang="en-US" dirty="0">
                <a:latin typeface="Constantia" panose="02030602050306030303" pitchFamily="18" charset="0"/>
              </a:rPr>
              <a:t>of accelerated atherosclerosis</a:t>
            </a:r>
            <a:r>
              <a:rPr lang="en-US" dirty="0" smtClean="0">
                <a:latin typeface="Constantia" panose="02030602050306030303" pitchFamily="18" charset="0"/>
              </a:rPr>
              <a:t>).</a:t>
            </a:r>
            <a:r>
              <a:rPr lang="en-US" dirty="0">
                <a:latin typeface="Constantia" panose="02030602050306030303" pitchFamily="18" charset="0"/>
              </a:rPr>
              <a:t> </a:t>
            </a:r>
            <a:endParaRPr lang="en-US" dirty="0" smtClean="0">
              <a:latin typeface="Constantia" panose="02030602050306030303" pitchFamily="18" charset="0"/>
            </a:endParaRPr>
          </a:p>
          <a:p>
            <a:pPr algn="just"/>
            <a:endParaRPr lang="en-US" dirty="0" smtClean="0">
              <a:latin typeface="Constantia" panose="02030602050306030303" pitchFamily="18" charset="0"/>
            </a:endParaRPr>
          </a:p>
          <a:p>
            <a:pPr algn="just"/>
            <a:r>
              <a:rPr lang="en-US" dirty="0">
                <a:latin typeface="Constantia" panose="02030602050306030303" pitchFamily="18" charset="0"/>
              </a:rPr>
              <a:t>Youth with T2D and two or more additional risk </a:t>
            </a:r>
            <a:r>
              <a:rPr lang="en-US" dirty="0" smtClean="0">
                <a:latin typeface="Constantia" panose="02030602050306030303" pitchFamily="18" charset="0"/>
              </a:rPr>
              <a:t>factors advance </a:t>
            </a:r>
            <a:r>
              <a:rPr lang="en-US" dirty="0">
                <a:latin typeface="Constantia" panose="02030602050306030303" pitchFamily="18" charset="0"/>
              </a:rPr>
              <a:t>to the higher risk tier I</a:t>
            </a:r>
            <a:r>
              <a:rPr lang="en-US" dirty="0" smtClean="0">
                <a:latin typeface="Constantia" panose="02030602050306030303" pitchFamily="18" charset="0"/>
              </a:rPr>
              <a:t>.</a:t>
            </a:r>
          </a:p>
        </p:txBody>
      </p:sp>
      <p:sp>
        <p:nvSpPr>
          <p:cNvPr id="5" name="Slide Number Placeholder 4"/>
          <p:cNvSpPr>
            <a:spLocks noGrp="1"/>
          </p:cNvSpPr>
          <p:nvPr>
            <p:ph type="sldNum" sz="quarter" idx="12"/>
          </p:nvPr>
        </p:nvSpPr>
        <p:spPr/>
        <p:txBody>
          <a:bodyPr/>
          <a:lstStyle/>
          <a:p>
            <a:fld id="{971B47F2-71F1-4545-A17E-AD287F812ECB}" type="slidenum">
              <a:rPr lang="en-US" smtClean="0">
                <a:solidFill>
                  <a:prstClr val="white">
                    <a:tint val="75000"/>
                  </a:prstClr>
                </a:solidFill>
              </a:rPr>
              <a:pPr/>
              <a:t>125</a:t>
            </a:fld>
            <a:endParaRPr lang="en-US">
              <a:solidFill>
                <a:prstClr val="white">
                  <a:tint val="75000"/>
                </a:prstClr>
              </a:solidFill>
            </a:endParaRPr>
          </a:p>
        </p:txBody>
      </p:sp>
      <p:sp>
        <p:nvSpPr>
          <p:cNvPr id="6" name="Title 1"/>
          <p:cNvSpPr>
            <a:spLocks noGrp="1"/>
          </p:cNvSpPr>
          <p:nvPr>
            <p:ph type="title"/>
          </p:nvPr>
        </p:nvSpPr>
        <p:spPr>
          <a:xfrm>
            <a:off x="457200" y="274638"/>
            <a:ext cx="8229600" cy="1143000"/>
          </a:xfrm>
        </p:spPr>
        <p:txBody>
          <a:bodyPr/>
          <a:lstStyle/>
          <a:p>
            <a:r>
              <a:rPr lang="en-US" dirty="0" err="1" smtClean="0">
                <a:latin typeface="Constantia" panose="02030602050306030303" pitchFamily="18" charset="0"/>
              </a:rPr>
              <a:t>Macrovascular</a:t>
            </a:r>
            <a:r>
              <a:rPr lang="en-US" dirty="0" smtClean="0">
                <a:latin typeface="Constantia" panose="02030602050306030303" pitchFamily="18" charset="0"/>
              </a:rPr>
              <a:t> Complications</a:t>
            </a:r>
            <a:endParaRPr lang="en-US" dirty="0">
              <a:latin typeface="Constantia" panose="02030602050306030303" pitchFamily="18" charset="0"/>
            </a:endParaRPr>
          </a:p>
        </p:txBody>
      </p:sp>
    </p:spTree>
    <p:extLst>
      <p:ext uri="{BB962C8B-B14F-4D97-AF65-F5344CB8AC3E}">
        <p14:creationId xmlns:p14="http://schemas.microsoft.com/office/powerpoint/2010/main" val="9538599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771"/>
            <a:ext cx="8229600" cy="1143000"/>
          </a:xfrm>
        </p:spPr>
        <p:txBody>
          <a:bodyPr>
            <a:normAutofit fontScale="90000"/>
          </a:bodyPr>
          <a:lstStyle/>
          <a:p>
            <a:r>
              <a:rPr lang="en-US" dirty="0">
                <a:latin typeface="Constantia" panose="02030602050306030303" pitchFamily="18" charset="0"/>
              </a:rPr>
              <a:t>AHA Guidelines for Risk Stratification </a:t>
            </a:r>
            <a:r>
              <a:rPr lang="en-US" dirty="0" smtClean="0">
                <a:latin typeface="Constantia" panose="02030602050306030303" pitchFamily="18" charset="0"/>
              </a:rPr>
              <a:t>in </a:t>
            </a:r>
            <a:r>
              <a:rPr lang="en-US" dirty="0">
                <a:latin typeface="Constantia" panose="02030602050306030303" pitchFamily="18" charset="0"/>
              </a:rPr>
              <a:t>Youth with Diabetes</a:t>
            </a:r>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371600"/>
            <a:ext cx="8382000"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971B47F2-71F1-4545-A17E-AD287F812ECB}" type="slidenum">
              <a:rPr lang="en-US" smtClean="0">
                <a:solidFill>
                  <a:prstClr val="white">
                    <a:tint val="75000"/>
                  </a:prstClr>
                </a:solidFill>
              </a:rPr>
              <a:pPr/>
              <a:t>126</a:t>
            </a:fld>
            <a:endParaRPr lang="en-US">
              <a:solidFill>
                <a:prstClr val="white">
                  <a:tint val="75000"/>
                </a:prstClr>
              </a:solidFill>
            </a:endParaRPr>
          </a:p>
        </p:txBody>
      </p:sp>
    </p:spTree>
    <p:extLst>
      <p:ext uri="{BB962C8B-B14F-4D97-AF65-F5344CB8AC3E}">
        <p14:creationId xmlns:p14="http://schemas.microsoft.com/office/powerpoint/2010/main" val="29445071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71B47F2-71F1-4545-A17E-AD287F812ECB}" type="slidenum">
              <a:rPr lang="en-US" smtClean="0">
                <a:solidFill>
                  <a:prstClr val="white">
                    <a:tint val="75000"/>
                  </a:prstClr>
                </a:solidFill>
              </a:rPr>
              <a:pPr/>
              <a:t>127</a:t>
            </a:fld>
            <a:endParaRPr lang="en-US">
              <a:solidFill>
                <a:prstClr val="white">
                  <a:tint val="75000"/>
                </a:prstClr>
              </a:solidFill>
            </a:endParaRPr>
          </a:p>
        </p:txBody>
      </p:sp>
      <p:pic>
        <p:nvPicPr>
          <p:cNvPr id="5" name="Picture 3" descr="C:\Users\user\Documents\backgrounds\shahmirzad.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28956"/>
            <a:ext cx="8991600" cy="682904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905000" y="3124200"/>
            <a:ext cx="3429000" cy="2800767"/>
          </a:xfrm>
          <a:prstGeom prst="rect">
            <a:avLst/>
          </a:prstGeom>
          <a:noFill/>
          <a:scene3d>
            <a:camera prst="isometricOffAxis1Right"/>
            <a:lightRig rig="threePt" dir="t"/>
          </a:scene3d>
        </p:spPr>
        <p:txBody>
          <a:bodyPr wrap="square" rtlCol="0">
            <a:spAutoFit/>
          </a:bodyPr>
          <a:lstStyle/>
          <a:p>
            <a:pPr algn="ctr"/>
            <a:r>
              <a:rPr lang="en-US" sz="4400" b="1" i="1" dirty="0" smtClean="0">
                <a:solidFill>
                  <a:schemeClr val="accent2">
                    <a:lumMod val="50000"/>
                  </a:schemeClr>
                </a:solidFill>
                <a:effectLst>
                  <a:outerShdw blurRad="38100" dist="38100" dir="2700000" algn="tl">
                    <a:srgbClr val="000000">
                      <a:alpha val="43137"/>
                    </a:srgbClr>
                  </a:outerShdw>
                </a:effectLst>
              </a:rPr>
              <a:t>Thank You</a:t>
            </a:r>
          </a:p>
          <a:p>
            <a:pPr algn="ctr"/>
            <a:r>
              <a:rPr lang="en-US" sz="4400" b="1" i="1" dirty="0" smtClean="0">
                <a:solidFill>
                  <a:schemeClr val="accent2">
                    <a:lumMod val="50000"/>
                  </a:schemeClr>
                </a:solidFill>
                <a:effectLst>
                  <a:outerShdw blurRad="38100" dist="38100" dir="2700000" algn="tl">
                    <a:srgbClr val="000000">
                      <a:alpha val="43137"/>
                    </a:srgbClr>
                  </a:outerShdw>
                </a:effectLst>
              </a:rPr>
              <a:t> For Your</a:t>
            </a:r>
          </a:p>
          <a:p>
            <a:pPr algn="ctr"/>
            <a:r>
              <a:rPr lang="en-US" sz="4400" b="1" i="1" dirty="0" smtClean="0">
                <a:solidFill>
                  <a:schemeClr val="accent2">
                    <a:lumMod val="50000"/>
                  </a:schemeClr>
                </a:solidFill>
                <a:effectLst>
                  <a:outerShdw blurRad="38100" dist="38100" dir="2700000" algn="tl">
                    <a:srgbClr val="000000">
                      <a:alpha val="43137"/>
                    </a:srgbClr>
                  </a:outerShdw>
                </a:effectLst>
              </a:rPr>
              <a:t> Kind Attention</a:t>
            </a:r>
            <a:endParaRPr lang="en-US" sz="4400" b="1" i="1" dirty="0">
              <a:solidFill>
                <a:schemeClr val="accent2">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302988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822960"/>
          </a:xfrm>
        </p:spPr>
        <p:txBody>
          <a:bodyPr>
            <a:normAutofit fontScale="90000"/>
          </a:bodyPr>
          <a:lstStyle/>
          <a:p>
            <a:r>
              <a:rPr lang="en-US" b="1" dirty="0" smtClean="0"/>
              <a:t/>
            </a:r>
            <a:br>
              <a:rPr lang="en-US" b="1" dirty="0" smtClean="0"/>
            </a:br>
            <a:r>
              <a:rPr lang="en-US" b="1" dirty="0" smtClean="0">
                <a:latin typeface="Constantia" panose="02030602050306030303" pitchFamily="18" charset="0"/>
              </a:rPr>
              <a:t>Classification</a:t>
            </a:r>
            <a:r>
              <a:rPr lang="en-US" b="1" dirty="0" smtClean="0"/>
              <a:t> </a:t>
            </a:r>
            <a:r>
              <a:rPr lang="en-US" b="1" dirty="0"/>
              <a:t/>
            </a:r>
            <a:br>
              <a:rPr lang="en-US" b="1" dirty="0"/>
            </a:br>
            <a:endParaRPr lang="en-US" dirty="0"/>
          </a:p>
        </p:txBody>
      </p:sp>
      <p:sp>
        <p:nvSpPr>
          <p:cNvPr id="3" name="Content Placeholder 2"/>
          <p:cNvSpPr>
            <a:spLocks noGrp="1"/>
          </p:cNvSpPr>
          <p:nvPr>
            <p:ph idx="1"/>
          </p:nvPr>
        </p:nvSpPr>
        <p:spPr>
          <a:xfrm>
            <a:off x="152399" y="685800"/>
            <a:ext cx="8644359" cy="5791200"/>
          </a:xfrm>
        </p:spPr>
        <p:txBody>
          <a:bodyPr>
            <a:noAutofit/>
          </a:bodyPr>
          <a:lstStyle/>
          <a:p>
            <a:pPr algn="just"/>
            <a:r>
              <a:rPr lang="en-US" sz="2600" dirty="0" smtClean="0">
                <a:latin typeface="Constantia" panose="02030602050306030303" pitchFamily="18" charset="0"/>
              </a:rPr>
              <a:t>Diabetes </a:t>
            </a:r>
            <a:r>
              <a:rPr lang="en-US" sz="2600" dirty="0">
                <a:latin typeface="Constantia" panose="02030602050306030303" pitchFamily="18" charset="0"/>
              </a:rPr>
              <a:t>can be classiﬁed into four clinical categories:</a:t>
            </a:r>
          </a:p>
          <a:p>
            <a:pPr algn="just"/>
            <a:r>
              <a:rPr lang="en-US" sz="2600" dirty="0" smtClean="0">
                <a:latin typeface="Constantia" panose="02030602050306030303" pitchFamily="18" charset="0"/>
              </a:rPr>
              <a:t>1-Type </a:t>
            </a:r>
            <a:r>
              <a:rPr lang="en-US" sz="2600" dirty="0">
                <a:latin typeface="Constantia" panose="02030602050306030303" pitchFamily="18" charset="0"/>
              </a:rPr>
              <a:t>1 diabetes (due to </a:t>
            </a:r>
            <a:r>
              <a:rPr lang="el-GR" sz="2600" dirty="0" smtClean="0">
                <a:latin typeface="Constantia" panose="02030602050306030303" pitchFamily="18" charset="0"/>
              </a:rPr>
              <a:t>β</a:t>
            </a:r>
            <a:r>
              <a:rPr lang="en-US" sz="2600" dirty="0" smtClean="0">
                <a:latin typeface="Constantia" panose="02030602050306030303" pitchFamily="18" charset="0"/>
              </a:rPr>
              <a:t>-cell </a:t>
            </a:r>
            <a:r>
              <a:rPr lang="en-US" sz="2600" dirty="0">
                <a:latin typeface="Constantia" panose="02030602050306030303" pitchFamily="18" charset="0"/>
              </a:rPr>
              <a:t>destruction, usually leading to absolute </a:t>
            </a:r>
            <a:r>
              <a:rPr lang="en-US" sz="2600" dirty="0" smtClean="0">
                <a:latin typeface="Constantia" panose="02030602050306030303" pitchFamily="18" charset="0"/>
              </a:rPr>
              <a:t>insulin deﬁciency</a:t>
            </a:r>
            <a:r>
              <a:rPr lang="en-US" sz="2600" dirty="0">
                <a:latin typeface="Constantia" panose="02030602050306030303" pitchFamily="18" charset="0"/>
              </a:rPr>
              <a:t>)</a:t>
            </a:r>
          </a:p>
          <a:p>
            <a:pPr algn="just"/>
            <a:r>
              <a:rPr lang="en-US" sz="2600" dirty="0" smtClean="0">
                <a:latin typeface="Constantia" panose="02030602050306030303" pitchFamily="18" charset="0"/>
              </a:rPr>
              <a:t>2- </a:t>
            </a:r>
            <a:r>
              <a:rPr lang="en-US" sz="2600" dirty="0">
                <a:latin typeface="Constantia" panose="02030602050306030303" pitchFamily="18" charset="0"/>
              </a:rPr>
              <a:t>Type 2 diabetes (due to a progressive insulin secretory defect on the </a:t>
            </a:r>
            <a:r>
              <a:rPr lang="en-US" sz="2600" dirty="0" smtClean="0">
                <a:latin typeface="Constantia" panose="02030602050306030303" pitchFamily="18" charset="0"/>
              </a:rPr>
              <a:t>background of </a:t>
            </a:r>
            <a:r>
              <a:rPr lang="en-US" sz="2600" dirty="0">
                <a:latin typeface="Constantia" panose="02030602050306030303" pitchFamily="18" charset="0"/>
              </a:rPr>
              <a:t>insulin resistance)</a:t>
            </a:r>
          </a:p>
          <a:p>
            <a:pPr algn="just"/>
            <a:r>
              <a:rPr lang="en-US" sz="2600" dirty="0" smtClean="0">
                <a:latin typeface="Constantia" panose="02030602050306030303" pitchFamily="18" charset="0"/>
              </a:rPr>
              <a:t>3- </a:t>
            </a:r>
            <a:r>
              <a:rPr lang="en-US" sz="2600" dirty="0">
                <a:latin typeface="Constantia" panose="02030602050306030303" pitchFamily="18" charset="0"/>
              </a:rPr>
              <a:t>Other speciﬁc types of </a:t>
            </a:r>
            <a:r>
              <a:rPr lang="en-US" sz="2600" dirty="0" smtClean="0">
                <a:latin typeface="Constantia" panose="02030602050306030303" pitchFamily="18" charset="0"/>
              </a:rPr>
              <a:t>diabetes( e.g</a:t>
            </a:r>
            <a:r>
              <a:rPr lang="en-US" sz="2600" dirty="0">
                <a:latin typeface="Constantia" panose="02030602050306030303" pitchFamily="18" charset="0"/>
              </a:rPr>
              <a:t>., genetic defects </a:t>
            </a:r>
            <a:r>
              <a:rPr lang="en-US" sz="2600" dirty="0" smtClean="0">
                <a:latin typeface="Constantia" panose="02030602050306030303" pitchFamily="18" charset="0"/>
              </a:rPr>
              <a:t>in </a:t>
            </a:r>
            <a:r>
              <a:rPr lang="el-GR" sz="2600" dirty="0" smtClean="0">
                <a:latin typeface="Constantia" panose="02030602050306030303" pitchFamily="18" charset="0"/>
              </a:rPr>
              <a:t>β</a:t>
            </a:r>
            <a:r>
              <a:rPr lang="en-US" sz="2600" dirty="0" smtClean="0">
                <a:latin typeface="Constantia" panose="02030602050306030303" pitchFamily="18" charset="0"/>
              </a:rPr>
              <a:t>-cell function</a:t>
            </a:r>
            <a:r>
              <a:rPr lang="en-US" sz="2600" dirty="0">
                <a:latin typeface="Constantia" panose="02030602050306030303" pitchFamily="18" charset="0"/>
              </a:rPr>
              <a:t>, genetic defects in insulin action, diseases of the exocrine pancreas (</a:t>
            </a:r>
            <a:r>
              <a:rPr lang="en-US" sz="2600" dirty="0" smtClean="0">
                <a:latin typeface="Constantia" panose="02030602050306030303" pitchFamily="18" charset="0"/>
              </a:rPr>
              <a:t>such as cystic ﬁbrosis</a:t>
            </a:r>
            <a:r>
              <a:rPr lang="en-US" sz="2600" dirty="0">
                <a:latin typeface="Constantia" panose="02030602050306030303" pitchFamily="18" charset="0"/>
              </a:rPr>
              <a:t>), and drug- or chemical-induced )</a:t>
            </a:r>
          </a:p>
          <a:p>
            <a:pPr algn="just"/>
            <a:r>
              <a:rPr lang="en-US" sz="2600" dirty="0" smtClean="0">
                <a:latin typeface="Constantia" panose="02030602050306030303" pitchFamily="18" charset="0"/>
              </a:rPr>
              <a:t>4- </a:t>
            </a:r>
            <a:r>
              <a:rPr lang="en-US" sz="2600" dirty="0">
                <a:latin typeface="Constantia" panose="02030602050306030303" pitchFamily="18" charset="0"/>
              </a:rPr>
              <a:t>Gestational diabetes mellitus (GDM) (diabetes diagnosed during pregnancy </a:t>
            </a:r>
            <a:r>
              <a:rPr lang="en-US" sz="2600" dirty="0" smtClean="0">
                <a:latin typeface="Constantia" panose="02030602050306030303" pitchFamily="18" charset="0"/>
              </a:rPr>
              <a:t>that is </a:t>
            </a:r>
            <a:r>
              <a:rPr lang="en-US" sz="2600" dirty="0">
                <a:latin typeface="Constantia" panose="02030602050306030303" pitchFamily="18" charset="0"/>
              </a:rPr>
              <a:t>not clearly overt diabetes</a:t>
            </a:r>
            <a:r>
              <a:rPr lang="en-US" sz="2600" dirty="0" smtClean="0">
                <a:latin typeface="Constantia" panose="02030602050306030303" pitchFamily="18" charset="0"/>
              </a:rPr>
              <a:t>)</a:t>
            </a:r>
          </a:p>
          <a:p>
            <a:pPr algn="just"/>
            <a:r>
              <a:rPr lang="en-US" sz="2600" dirty="0" smtClean="0">
                <a:latin typeface="Constantia" panose="02030602050306030303" pitchFamily="18" charset="0"/>
              </a:rPr>
              <a:t>Some </a:t>
            </a:r>
            <a:r>
              <a:rPr lang="en-US" sz="2600" dirty="0">
                <a:latin typeface="Constantia" panose="02030602050306030303" pitchFamily="18" charset="0"/>
              </a:rPr>
              <a:t>patients cannot be clearly classiﬁed as type 1 or type 2 diabetic</a:t>
            </a:r>
          </a:p>
        </p:txBody>
      </p:sp>
      <p:sp>
        <p:nvSpPr>
          <p:cNvPr id="4" name="Slide Number Placeholder 3"/>
          <p:cNvSpPr>
            <a:spLocks noGrp="1"/>
          </p:cNvSpPr>
          <p:nvPr>
            <p:ph type="sldNum" sz="quarter" idx="12"/>
          </p:nvPr>
        </p:nvSpPr>
        <p:spPr/>
        <p:txBody>
          <a:bodyPr/>
          <a:lstStyle/>
          <a:p>
            <a:fld id="{971B47F2-71F1-4545-A17E-AD287F812ECB}" type="slidenum">
              <a:rPr lang="en-US" smtClean="0">
                <a:solidFill>
                  <a:prstClr val="white">
                    <a:tint val="75000"/>
                  </a:prstClr>
                </a:solidFill>
              </a:rPr>
              <a:pPr/>
              <a:t>13</a:t>
            </a:fld>
            <a:endParaRPr lang="en-US">
              <a:solidFill>
                <a:prstClr val="white">
                  <a:tint val="75000"/>
                </a:prstClr>
              </a:solidFill>
            </a:endParaRPr>
          </a:p>
        </p:txBody>
      </p:sp>
    </p:spTree>
    <p:extLst>
      <p:ext uri="{BB962C8B-B14F-4D97-AF65-F5344CB8AC3E}">
        <p14:creationId xmlns:p14="http://schemas.microsoft.com/office/powerpoint/2010/main" val="9531807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382000" cy="5410200"/>
          </a:xfrm>
        </p:spPr>
        <p:txBody>
          <a:bodyPr>
            <a:noAutofit/>
          </a:bodyPr>
          <a:lstStyle/>
          <a:p>
            <a:pPr algn="just"/>
            <a:r>
              <a:rPr lang="en-US" sz="2800" b="1" dirty="0"/>
              <a:t>I. Type 1</a:t>
            </a:r>
          </a:p>
          <a:p>
            <a:pPr algn="just"/>
            <a:r>
              <a:rPr lang="en-US" sz="2800" dirty="0"/>
              <a:t>ß -cell destruction, usually leading to absolute insulin deﬁciency:</a:t>
            </a:r>
          </a:p>
          <a:p>
            <a:pPr algn="just"/>
            <a:r>
              <a:rPr lang="en-US" sz="2800" dirty="0"/>
              <a:t>A. Immune mediated</a:t>
            </a:r>
          </a:p>
          <a:p>
            <a:pPr algn="just"/>
            <a:r>
              <a:rPr lang="en-US" sz="2800" dirty="0"/>
              <a:t>B. Idiopathic</a:t>
            </a:r>
          </a:p>
          <a:p>
            <a:pPr algn="just"/>
            <a:endParaRPr lang="en-US" sz="2800" dirty="0"/>
          </a:p>
          <a:p>
            <a:pPr algn="just"/>
            <a:r>
              <a:rPr lang="en-US" sz="2800" b="1" dirty="0"/>
              <a:t>II. Type 2</a:t>
            </a:r>
          </a:p>
          <a:p>
            <a:pPr algn="just"/>
            <a:r>
              <a:rPr lang="en-US" sz="2800" dirty="0"/>
              <a:t>May range from predominantly insulin resistance with relative insulin deﬁciency to a predominantly secretory defect with insulin resistance</a:t>
            </a:r>
          </a:p>
          <a:p>
            <a:pPr algn="just"/>
            <a:endParaRPr lang="en-US" sz="2800" dirty="0"/>
          </a:p>
        </p:txBody>
      </p:sp>
      <p:sp>
        <p:nvSpPr>
          <p:cNvPr id="2" name="Slide Number Placeholder 1"/>
          <p:cNvSpPr>
            <a:spLocks noGrp="1"/>
          </p:cNvSpPr>
          <p:nvPr>
            <p:ph type="sldNum" sz="quarter" idx="12"/>
          </p:nvPr>
        </p:nvSpPr>
        <p:spPr/>
        <p:txBody>
          <a:bodyPr/>
          <a:lstStyle/>
          <a:p>
            <a:pPr>
              <a:defRPr/>
            </a:pPr>
            <a:fld id="{3D786826-886F-4ED9-9F27-2D1107F52829}" type="slidenum">
              <a:rPr lang="en-US" smtClean="0">
                <a:solidFill>
                  <a:srgbClr val="DEDEDE">
                    <a:shade val="90000"/>
                  </a:srgbClr>
                </a:solidFill>
              </a:rPr>
              <a:pPr>
                <a:defRPr/>
              </a:pPr>
              <a:t>14</a:t>
            </a:fld>
            <a:endParaRPr lang="en-US" dirty="0">
              <a:solidFill>
                <a:srgbClr val="DEDEDE">
                  <a:shade val="90000"/>
                </a:srgbClr>
              </a:solidFill>
            </a:endParaRPr>
          </a:p>
        </p:txBody>
      </p:sp>
      <p:sp>
        <p:nvSpPr>
          <p:cNvPr id="9" name="Title 1"/>
          <p:cNvSpPr txBox="1">
            <a:spLocks/>
          </p:cNvSpPr>
          <p:nvPr/>
        </p:nvSpPr>
        <p:spPr>
          <a:xfrm>
            <a:off x="381000" y="0"/>
            <a:ext cx="8229600" cy="8229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ysClr val="window" lastClr="FFFFFF"/>
                </a:solidFill>
                <a:effectLst/>
                <a:uLnTx/>
                <a:uFillTx/>
                <a:latin typeface="Calibri"/>
                <a:ea typeface="+mj-ea"/>
                <a:cs typeface="+mj-cs"/>
              </a:rPr>
              <a:t/>
            </a:r>
            <a:br>
              <a:rPr kumimoji="0" lang="en-US" sz="4000" b="1" i="0" u="none" strike="noStrike" kern="1200" cap="none" spc="0" normalizeH="0" baseline="0" noProof="0" dirty="0" smtClean="0">
                <a:ln>
                  <a:noFill/>
                </a:ln>
                <a:solidFill>
                  <a:sysClr val="window" lastClr="FFFFFF"/>
                </a:solidFill>
                <a:effectLst/>
                <a:uLnTx/>
                <a:uFillTx/>
                <a:latin typeface="Calibri"/>
                <a:ea typeface="+mj-ea"/>
                <a:cs typeface="+mj-cs"/>
              </a:rPr>
            </a:br>
            <a:r>
              <a:rPr kumimoji="0" lang="en-US" sz="4000" b="1" i="0" u="none" strike="noStrike" kern="1200" cap="none" spc="0" normalizeH="0" baseline="0" noProof="0" dirty="0" smtClean="0">
                <a:ln>
                  <a:noFill/>
                </a:ln>
                <a:solidFill>
                  <a:sysClr val="window" lastClr="FFFFFF"/>
                </a:solidFill>
                <a:effectLst/>
                <a:uLnTx/>
                <a:uFillTx/>
                <a:latin typeface="Constantia" panose="02030602050306030303" pitchFamily="18" charset="0"/>
                <a:ea typeface="+mj-ea"/>
                <a:cs typeface="+mj-cs"/>
              </a:rPr>
              <a:t>Classification</a:t>
            </a:r>
            <a:r>
              <a:rPr kumimoji="0" lang="en-US" sz="4000" b="1" i="0" u="none" strike="noStrike" kern="1200" cap="none" spc="0" normalizeH="0" baseline="0" noProof="0" dirty="0" smtClean="0">
                <a:ln>
                  <a:noFill/>
                </a:ln>
                <a:solidFill>
                  <a:sysClr val="window" lastClr="FFFFFF"/>
                </a:solidFill>
                <a:effectLst/>
                <a:uLnTx/>
                <a:uFillTx/>
                <a:latin typeface="Calibri"/>
                <a:ea typeface="+mj-ea"/>
                <a:cs typeface="+mj-cs"/>
              </a:rPr>
              <a:t> </a:t>
            </a:r>
            <a:br>
              <a:rPr kumimoji="0" lang="en-US" sz="4000" b="1" i="0" u="none" strike="noStrike" kern="1200" cap="none" spc="0" normalizeH="0" baseline="0" noProof="0" dirty="0" smtClean="0">
                <a:ln>
                  <a:noFill/>
                </a:ln>
                <a:solidFill>
                  <a:sysClr val="window" lastClr="FFFFFF"/>
                </a:solidFill>
                <a:effectLst/>
                <a:uLnTx/>
                <a:uFillTx/>
                <a:latin typeface="Calibri"/>
                <a:ea typeface="+mj-ea"/>
                <a:cs typeface="+mj-cs"/>
              </a:rPr>
            </a:br>
            <a:endParaRPr kumimoji="0" lang="en-US" sz="4000" b="0" i="0" u="none" strike="noStrike" kern="1200" cap="none" spc="0" normalizeH="0" baseline="0" noProof="0" dirty="0">
              <a:ln>
                <a:noFill/>
              </a:ln>
              <a:solidFill>
                <a:sysClr val="window" lastClr="FFFFFF"/>
              </a:solidFill>
              <a:effectLst/>
              <a:uLnTx/>
              <a:uFillTx/>
              <a:latin typeface="Calibri"/>
              <a:ea typeface="+mj-ea"/>
              <a:cs typeface="+mj-cs"/>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0"/>
            <a:ext cx="8229600" cy="1143000"/>
          </a:xfrm>
        </p:spPr>
        <p:txBody>
          <a:bodyPr/>
          <a:lstStyle/>
          <a:p>
            <a:pPr algn="ctr"/>
            <a:r>
              <a:rPr lang="en-US" b="1" dirty="0" smtClean="0">
                <a:latin typeface="Constantia" panose="02030602050306030303" pitchFamily="18" charset="0"/>
              </a:rPr>
              <a:t>Classification</a:t>
            </a:r>
            <a:endParaRPr lang="en-US" dirty="0">
              <a:latin typeface="Constantia" panose="02030602050306030303" pitchFamily="18" charset="0"/>
            </a:endParaRPr>
          </a:p>
        </p:txBody>
      </p:sp>
      <p:sp>
        <p:nvSpPr>
          <p:cNvPr id="3" name="Content Placeholder 2"/>
          <p:cNvSpPr>
            <a:spLocks noGrp="1"/>
          </p:cNvSpPr>
          <p:nvPr>
            <p:ph idx="1"/>
          </p:nvPr>
        </p:nvSpPr>
        <p:spPr>
          <a:xfrm>
            <a:off x="76200" y="1951041"/>
            <a:ext cx="8610600" cy="4602159"/>
          </a:xfrm>
        </p:spPr>
        <p:txBody>
          <a:bodyPr>
            <a:normAutofit fontScale="92500" lnSpcReduction="10000"/>
          </a:bodyPr>
          <a:lstStyle/>
          <a:p>
            <a:pPr algn="just"/>
            <a:r>
              <a:rPr lang="en-US" sz="3000" b="1" dirty="0" smtClean="0"/>
              <a:t>A. Monogenic  defects of ß -cell function (MODY)</a:t>
            </a:r>
          </a:p>
          <a:p>
            <a:pPr algn="just"/>
            <a:r>
              <a:rPr lang="en-US" dirty="0" smtClean="0"/>
              <a:t>1. Chromosome 12, HNF-1a (MODY3) </a:t>
            </a:r>
          </a:p>
          <a:p>
            <a:pPr algn="just"/>
            <a:r>
              <a:rPr lang="en-US" dirty="0" smtClean="0"/>
              <a:t>2. Chromosome 7, glucokinase (MODY2)</a:t>
            </a:r>
          </a:p>
          <a:p>
            <a:pPr algn="just"/>
            <a:r>
              <a:rPr lang="en-US" dirty="0" smtClean="0"/>
              <a:t>3. Chromosome 20, HNF-4a (MODY1)</a:t>
            </a:r>
          </a:p>
          <a:p>
            <a:pPr algn="just"/>
            <a:r>
              <a:rPr lang="en-US" dirty="0" smtClean="0"/>
              <a:t>4.Chromosome 13, insulin promoter factor; IPF-1 (MODY4)</a:t>
            </a:r>
          </a:p>
          <a:p>
            <a:pPr algn="just"/>
            <a:r>
              <a:rPr lang="en-US" dirty="0" smtClean="0"/>
              <a:t>5. Chromosome 17, HNF-1ß (MODY5) </a:t>
            </a:r>
          </a:p>
          <a:p>
            <a:pPr algn="just"/>
            <a:r>
              <a:rPr lang="en-US" dirty="0" smtClean="0"/>
              <a:t>6. Chromosome 2, </a:t>
            </a:r>
            <a:r>
              <a:rPr lang="en-US" i="1" dirty="0" smtClean="0"/>
              <a:t>NeuroD1 (MODY6) </a:t>
            </a:r>
          </a:p>
          <a:p>
            <a:pPr algn="just"/>
            <a:r>
              <a:rPr lang="en-US" i="1" dirty="0" smtClean="0"/>
              <a:t>7. Mitochondrial DNA mutation </a:t>
            </a:r>
          </a:p>
          <a:p>
            <a:pPr algn="just"/>
            <a:r>
              <a:rPr lang="en-US" i="1" dirty="0" smtClean="0"/>
              <a:t>8. Chromosome 7, KCNJ11 (Kir6.2)</a:t>
            </a:r>
          </a:p>
          <a:p>
            <a:pPr algn="just"/>
            <a:r>
              <a:rPr lang="en-US" i="1" dirty="0" smtClean="0"/>
              <a:t> 9. Others </a:t>
            </a:r>
            <a:endParaRPr lang="en-US" dirty="0"/>
          </a:p>
        </p:txBody>
      </p:sp>
      <p:sp>
        <p:nvSpPr>
          <p:cNvPr id="4" name="Rectangle 3"/>
          <p:cNvSpPr/>
          <p:nvPr/>
        </p:nvSpPr>
        <p:spPr>
          <a:xfrm>
            <a:off x="762000" y="1182469"/>
            <a:ext cx="5268878" cy="646298"/>
          </a:xfrm>
          <a:prstGeom prst="rect">
            <a:avLst/>
          </a:prstGeom>
        </p:spPr>
        <p:txBody>
          <a:bodyPr wrap="none" lIns="91408" tIns="45704" rIns="91408" bIns="45704">
            <a:spAutoFit/>
          </a:bodyPr>
          <a:lstStyle/>
          <a:p>
            <a:pPr algn="just"/>
            <a:r>
              <a:rPr lang="en-US" sz="3600" b="1" dirty="0"/>
              <a:t>III. Other speciﬁc types</a:t>
            </a:r>
            <a:endParaRPr lang="en-US" sz="3600" dirty="0"/>
          </a:p>
        </p:txBody>
      </p:sp>
      <p:sp>
        <p:nvSpPr>
          <p:cNvPr id="2" name="Slide Number Placeholder 1"/>
          <p:cNvSpPr>
            <a:spLocks noGrp="1"/>
          </p:cNvSpPr>
          <p:nvPr>
            <p:ph type="sldNum" sz="quarter" idx="12"/>
          </p:nvPr>
        </p:nvSpPr>
        <p:spPr/>
        <p:txBody>
          <a:bodyPr/>
          <a:lstStyle/>
          <a:p>
            <a:pPr>
              <a:defRPr/>
            </a:pPr>
            <a:fld id="{3D786826-886F-4ED9-9F27-2D1107F52829}" type="slidenum">
              <a:rPr lang="en-US" smtClean="0">
                <a:solidFill>
                  <a:srgbClr val="DEDEDE">
                    <a:shade val="90000"/>
                  </a:srgbClr>
                </a:solidFill>
              </a:rPr>
              <a:pPr>
                <a:defRPr/>
              </a:pPr>
              <a:t>15</a:t>
            </a:fld>
            <a:endParaRPr lang="en-US" dirty="0">
              <a:solidFill>
                <a:srgbClr val="DEDEDE">
                  <a:shade val="90000"/>
                </a:srgbClr>
              </a:solidFill>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27241"/>
            <a:ext cx="8229600" cy="4525963"/>
          </a:xfrm>
        </p:spPr>
        <p:txBody>
          <a:bodyPr/>
          <a:lstStyle/>
          <a:p>
            <a:r>
              <a:rPr lang="en-US" b="1" dirty="0" smtClean="0"/>
              <a:t>B. Genetic defects in insulin action </a:t>
            </a:r>
          </a:p>
          <a:p>
            <a:r>
              <a:rPr lang="en-US" dirty="0" smtClean="0"/>
              <a:t>1. Type A insulin resistance</a:t>
            </a:r>
          </a:p>
          <a:p>
            <a:r>
              <a:rPr lang="en-US" dirty="0" smtClean="0"/>
              <a:t> 2. Leprechaunism</a:t>
            </a:r>
          </a:p>
          <a:p>
            <a:r>
              <a:rPr lang="en-US" dirty="0" smtClean="0"/>
              <a:t> 3. Rabson-Mendenhall syndrome </a:t>
            </a:r>
          </a:p>
          <a:p>
            <a:r>
              <a:rPr lang="en-US" dirty="0" smtClean="0"/>
              <a:t>4. Lipoatrophic diabetes</a:t>
            </a:r>
          </a:p>
          <a:p>
            <a:r>
              <a:rPr lang="en-US" dirty="0" smtClean="0"/>
              <a:t>5. Others</a:t>
            </a:r>
            <a:endParaRPr lang="en-US" dirty="0"/>
          </a:p>
        </p:txBody>
      </p:sp>
      <p:sp>
        <p:nvSpPr>
          <p:cNvPr id="5" name="Rectangle 4"/>
          <p:cNvSpPr/>
          <p:nvPr/>
        </p:nvSpPr>
        <p:spPr>
          <a:xfrm>
            <a:off x="762000" y="1258673"/>
            <a:ext cx="5268878" cy="646298"/>
          </a:xfrm>
          <a:prstGeom prst="rect">
            <a:avLst/>
          </a:prstGeom>
        </p:spPr>
        <p:txBody>
          <a:bodyPr wrap="none" lIns="91408" tIns="45704" rIns="91408" bIns="45704">
            <a:spAutoFit/>
          </a:bodyPr>
          <a:lstStyle/>
          <a:p>
            <a:r>
              <a:rPr lang="en-US" sz="3600" b="1" dirty="0"/>
              <a:t>III. Other speciﬁc types</a:t>
            </a:r>
            <a:endParaRPr lang="en-US" sz="3600" dirty="0"/>
          </a:p>
        </p:txBody>
      </p:sp>
      <p:sp>
        <p:nvSpPr>
          <p:cNvPr id="2" name="Slide Number Placeholder 1"/>
          <p:cNvSpPr>
            <a:spLocks noGrp="1"/>
          </p:cNvSpPr>
          <p:nvPr>
            <p:ph type="sldNum" sz="quarter" idx="12"/>
          </p:nvPr>
        </p:nvSpPr>
        <p:spPr/>
        <p:txBody>
          <a:bodyPr/>
          <a:lstStyle/>
          <a:p>
            <a:pPr>
              <a:defRPr/>
            </a:pPr>
            <a:fld id="{3D786826-886F-4ED9-9F27-2D1107F52829}" type="slidenum">
              <a:rPr lang="en-US" smtClean="0">
                <a:solidFill>
                  <a:srgbClr val="DEDEDE">
                    <a:shade val="90000"/>
                  </a:srgbClr>
                </a:solidFill>
              </a:rPr>
              <a:pPr>
                <a:defRPr/>
              </a:pPr>
              <a:t>16</a:t>
            </a:fld>
            <a:endParaRPr lang="en-US" dirty="0">
              <a:solidFill>
                <a:srgbClr val="DEDEDE">
                  <a:shade val="90000"/>
                </a:srgbClr>
              </a:solidFill>
            </a:endParaRPr>
          </a:p>
        </p:txBody>
      </p:sp>
      <p:sp>
        <p:nvSpPr>
          <p:cNvPr id="7" name="Title 1"/>
          <p:cNvSpPr>
            <a:spLocks noGrp="1"/>
          </p:cNvSpPr>
          <p:nvPr>
            <p:ph type="title"/>
          </p:nvPr>
        </p:nvSpPr>
        <p:spPr>
          <a:xfrm>
            <a:off x="457200" y="228600"/>
            <a:ext cx="8229600" cy="1143000"/>
          </a:xfrm>
        </p:spPr>
        <p:txBody>
          <a:bodyPr/>
          <a:lstStyle/>
          <a:p>
            <a:pPr algn="ctr"/>
            <a:r>
              <a:rPr lang="en-US" b="1" dirty="0" smtClean="0">
                <a:latin typeface="Constantia" panose="02030602050306030303" pitchFamily="18" charset="0"/>
              </a:rPr>
              <a:t>Classification</a:t>
            </a:r>
            <a:endParaRPr lang="en-US" dirty="0">
              <a:latin typeface="Constantia" panose="02030602050306030303" pitchFamily="18" charset="0"/>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98641"/>
            <a:ext cx="8229600" cy="4525963"/>
          </a:xfrm>
        </p:spPr>
        <p:txBody>
          <a:bodyPr>
            <a:normAutofit/>
          </a:bodyPr>
          <a:lstStyle/>
          <a:p>
            <a:r>
              <a:rPr lang="en-US" b="1" dirty="0" smtClean="0"/>
              <a:t>C. Diseases of the exocrine pancreas</a:t>
            </a:r>
          </a:p>
          <a:p>
            <a:r>
              <a:rPr lang="en-US" dirty="0" smtClean="0"/>
              <a:t>1. Pancreatitis </a:t>
            </a:r>
          </a:p>
          <a:p>
            <a:r>
              <a:rPr lang="en-US" dirty="0" smtClean="0"/>
              <a:t>2. Trauma / pancreatectomy </a:t>
            </a:r>
          </a:p>
          <a:p>
            <a:r>
              <a:rPr lang="en-US" dirty="0" smtClean="0"/>
              <a:t>3. Neoplasia</a:t>
            </a:r>
          </a:p>
          <a:p>
            <a:r>
              <a:rPr lang="en-US" dirty="0" smtClean="0"/>
              <a:t> 4. Cystic ﬁbrosis</a:t>
            </a:r>
          </a:p>
          <a:p>
            <a:r>
              <a:rPr lang="en-US" dirty="0" smtClean="0"/>
              <a:t> 5. Hemochromatosis</a:t>
            </a:r>
          </a:p>
          <a:p>
            <a:r>
              <a:rPr lang="en-US" dirty="0" smtClean="0"/>
              <a:t>6. Fibrocalculous pancreatopathy (in sever malnutrition)</a:t>
            </a:r>
          </a:p>
          <a:p>
            <a:r>
              <a:rPr lang="en-US" dirty="0" smtClean="0"/>
              <a:t>7. Others</a:t>
            </a:r>
            <a:endParaRPr lang="en-US" dirty="0"/>
          </a:p>
        </p:txBody>
      </p:sp>
      <p:sp>
        <p:nvSpPr>
          <p:cNvPr id="5" name="Rectangle 4"/>
          <p:cNvSpPr/>
          <p:nvPr/>
        </p:nvSpPr>
        <p:spPr>
          <a:xfrm>
            <a:off x="762000" y="1106269"/>
            <a:ext cx="5268878" cy="646298"/>
          </a:xfrm>
          <a:prstGeom prst="rect">
            <a:avLst/>
          </a:prstGeom>
        </p:spPr>
        <p:txBody>
          <a:bodyPr wrap="none" lIns="91408" tIns="45704" rIns="91408" bIns="45704">
            <a:spAutoFit/>
          </a:bodyPr>
          <a:lstStyle/>
          <a:p>
            <a:r>
              <a:rPr lang="en-US" sz="3600" b="1" dirty="0"/>
              <a:t>III. Other speciﬁc types</a:t>
            </a:r>
            <a:endParaRPr lang="en-US" sz="3600" dirty="0"/>
          </a:p>
        </p:txBody>
      </p:sp>
      <p:sp>
        <p:nvSpPr>
          <p:cNvPr id="2" name="Slide Number Placeholder 1"/>
          <p:cNvSpPr>
            <a:spLocks noGrp="1"/>
          </p:cNvSpPr>
          <p:nvPr>
            <p:ph type="sldNum" sz="quarter" idx="12"/>
          </p:nvPr>
        </p:nvSpPr>
        <p:spPr/>
        <p:txBody>
          <a:bodyPr/>
          <a:lstStyle/>
          <a:p>
            <a:pPr>
              <a:defRPr/>
            </a:pPr>
            <a:fld id="{3D786826-886F-4ED9-9F27-2D1107F52829}" type="slidenum">
              <a:rPr lang="en-US" smtClean="0">
                <a:solidFill>
                  <a:srgbClr val="DEDEDE">
                    <a:shade val="90000"/>
                  </a:srgbClr>
                </a:solidFill>
              </a:rPr>
              <a:pPr>
                <a:defRPr/>
              </a:pPr>
              <a:t>17</a:t>
            </a:fld>
            <a:endParaRPr lang="en-US" dirty="0">
              <a:solidFill>
                <a:srgbClr val="DEDEDE">
                  <a:shade val="90000"/>
                </a:srgbClr>
              </a:solidFill>
            </a:endParaRPr>
          </a:p>
        </p:txBody>
      </p:sp>
      <p:sp>
        <p:nvSpPr>
          <p:cNvPr id="7" name="Title 1"/>
          <p:cNvSpPr>
            <a:spLocks noGrp="1"/>
          </p:cNvSpPr>
          <p:nvPr>
            <p:ph type="title"/>
          </p:nvPr>
        </p:nvSpPr>
        <p:spPr>
          <a:xfrm>
            <a:off x="457200" y="0"/>
            <a:ext cx="8229600" cy="1143000"/>
          </a:xfrm>
        </p:spPr>
        <p:txBody>
          <a:bodyPr/>
          <a:lstStyle/>
          <a:p>
            <a:pPr algn="ctr"/>
            <a:r>
              <a:rPr lang="en-US" b="1" dirty="0" smtClean="0">
                <a:latin typeface="Constantia" panose="02030602050306030303" pitchFamily="18" charset="0"/>
              </a:rPr>
              <a:t>Classification</a:t>
            </a:r>
            <a:endParaRPr lang="en-US" dirty="0">
              <a:latin typeface="Constantia" panose="02030602050306030303" pitchFamily="18" charset="0"/>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51041"/>
            <a:ext cx="8229600" cy="4525963"/>
          </a:xfrm>
        </p:spPr>
        <p:txBody>
          <a:bodyPr>
            <a:normAutofit/>
          </a:bodyPr>
          <a:lstStyle/>
          <a:p>
            <a:r>
              <a:rPr lang="en-US" b="1" dirty="0" smtClean="0"/>
              <a:t>D. Endocrinopathies</a:t>
            </a:r>
          </a:p>
          <a:p>
            <a:r>
              <a:rPr lang="en-US" dirty="0" smtClean="0"/>
              <a:t>1. Acromegaly</a:t>
            </a:r>
          </a:p>
          <a:p>
            <a:r>
              <a:rPr lang="en-US" dirty="0" smtClean="0"/>
              <a:t> 2. Cushing’s syndrome </a:t>
            </a:r>
          </a:p>
          <a:p>
            <a:r>
              <a:rPr lang="en-US" dirty="0" smtClean="0"/>
              <a:t>3. Glucagonoma </a:t>
            </a:r>
          </a:p>
          <a:p>
            <a:r>
              <a:rPr lang="en-US" dirty="0" smtClean="0"/>
              <a:t>4. Phaeochromocytoma</a:t>
            </a:r>
          </a:p>
          <a:p>
            <a:r>
              <a:rPr lang="en-US" dirty="0" smtClean="0"/>
              <a:t> 5. Hyperthyroidism </a:t>
            </a:r>
          </a:p>
          <a:p>
            <a:r>
              <a:rPr lang="en-US" dirty="0" smtClean="0"/>
              <a:t>6. Somatostatinoma</a:t>
            </a:r>
          </a:p>
          <a:p>
            <a:r>
              <a:rPr lang="en-US" dirty="0" smtClean="0"/>
              <a:t> 7. Aldosteronoma </a:t>
            </a:r>
          </a:p>
          <a:p>
            <a:r>
              <a:rPr lang="en-US" dirty="0" smtClean="0"/>
              <a:t>8. Others</a:t>
            </a:r>
            <a:endParaRPr lang="en-US" dirty="0"/>
          </a:p>
        </p:txBody>
      </p:sp>
      <p:sp>
        <p:nvSpPr>
          <p:cNvPr id="5" name="Rectangle 4"/>
          <p:cNvSpPr/>
          <p:nvPr/>
        </p:nvSpPr>
        <p:spPr>
          <a:xfrm>
            <a:off x="762000" y="990600"/>
            <a:ext cx="5268878" cy="646298"/>
          </a:xfrm>
          <a:prstGeom prst="rect">
            <a:avLst/>
          </a:prstGeom>
        </p:spPr>
        <p:txBody>
          <a:bodyPr wrap="none" lIns="91408" tIns="45704" rIns="91408" bIns="45704">
            <a:spAutoFit/>
          </a:bodyPr>
          <a:lstStyle/>
          <a:p>
            <a:r>
              <a:rPr lang="en-US" sz="3600" b="1" dirty="0"/>
              <a:t>III. Other speciﬁc types</a:t>
            </a:r>
            <a:endParaRPr lang="en-US" sz="3600" dirty="0"/>
          </a:p>
        </p:txBody>
      </p:sp>
      <p:sp>
        <p:nvSpPr>
          <p:cNvPr id="2" name="Slide Number Placeholder 1"/>
          <p:cNvSpPr>
            <a:spLocks noGrp="1"/>
          </p:cNvSpPr>
          <p:nvPr>
            <p:ph type="sldNum" sz="quarter" idx="12"/>
          </p:nvPr>
        </p:nvSpPr>
        <p:spPr/>
        <p:txBody>
          <a:bodyPr/>
          <a:lstStyle/>
          <a:p>
            <a:pPr>
              <a:defRPr/>
            </a:pPr>
            <a:fld id="{3D786826-886F-4ED9-9F27-2D1107F52829}" type="slidenum">
              <a:rPr lang="en-US" smtClean="0">
                <a:solidFill>
                  <a:srgbClr val="DEDEDE">
                    <a:shade val="90000"/>
                  </a:srgbClr>
                </a:solidFill>
              </a:rPr>
              <a:pPr>
                <a:defRPr/>
              </a:pPr>
              <a:t>18</a:t>
            </a:fld>
            <a:endParaRPr lang="en-US" dirty="0">
              <a:solidFill>
                <a:srgbClr val="DEDEDE">
                  <a:shade val="90000"/>
                </a:srgbClr>
              </a:solidFill>
            </a:endParaRPr>
          </a:p>
        </p:txBody>
      </p:sp>
      <p:sp>
        <p:nvSpPr>
          <p:cNvPr id="7" name="Title 1"/>
          <p:cNvSpPr>
            <a:spLocks noGrp="1"/>
          </p:cNvSpPr>
          <p:nvPr>
            <p:ph type="title"/>
          </p:nvPr>
        </p:nvSpPr>
        <p:spPr>
          <a:xfrm>
            <a:off x="457200" y="0"/>
            <a:ext cx="8229600" cy="990600"/>
          </a:xfrm>
        </p:spPr>
        <p:txBody>
          <a:bodyPr/>
          <a:lstStyle/>
          <a:p>
            <a:pPr algn="ctr"/>
            <a:r>
              <a:rPr lang="en-US" b="1" dirty="0" smtClean="0">
                <a:latin typeface="Constantia" panose="02030602050306030303" pitchFamily="18" charset="0"/>
              </a:rPr>
              <a:t>Classification</a:t>
            </a:r>
            <a:endParaRPr lang="en-US" dirty="0">
              <a:latin typeface="Constantia" panose="02030602050306030303" pitchFamily="18" charset="0"/>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5486400"/>
          </a:xfrm>
        </p:spPr>
        <p:txBody>
          <a:bodyPr>
            <a:noAutofit/>
          </a:bodyPr>
          <a:lstStyle/>
          <a:p>
            <a:r>
              <a:rPr lang="en-US" sz="2800" b="1" dirty="0"/>
              <a:t>E. Drug- or chemical-induced</a:t>
            </a:r>
          </a:p>
          <a:p>
            <a:r>
              <a:rPr lang="en-US" sz="2800" dirty="0"/>
              <a:t>1. Vacor </a:t>
            </a:r>
          </a:p>
          <a:p>
            <a:r>
              <a:rPr lang="en-US" sz="2800" dirty="0"/>
              <a:t>2. Pentamidine</a:t>
            </a:r>
          </a:p>
          <a:p>
            <a:r>
              <a:rPr lang="en-US" sz="2800" dirty="0"/>
              <a:t>3. Nicotinic acid</a:t>
            </a:r>
          </a:p>
          <a:p>
            <a:r>
              <a:rPr lang="en-US" sz="2800" dirty="0"/>
              <a:t>4. Glucocorticoids</a:t>
            </a:r>
          </a:p>
          <a:p>
            <a:r>
              <a:rPr lang="en-US" sz="2800" dirty="0"/>
              <a:t>5. Thyroid hormone</a:t>
            </a:r>
          </a:p>
          <a:p>
            <a:r>
              <a:rPr lang="en-US" sz="2800" dirty="0"/>
              <a:t>6. Diazoxide</a:t>
            </a:r>
          </a:p>
          <a:p>
            <a:r>
              <a:rPr lang="en-US" sz="2800" dirty="0"/>
              <a:t>7. ß-adrenergic agonists</a:t>
            </a:r>
          </a:p>
          <a:p>
            <a:r>
              <a:rPr lang="en-US" sz="2800" dirty="0"/>
              <a:t>8. Thiazides</a:t>
            </a:r>
          </a:p>
          <a:p>
            <a:r>
              <a:rPr lang="en-US" sz="2800" dirty="0"/>
              <a:t>9. Dilantin</a:t>
            </a:r>
          </a:p>
          <a:p>
            <a:r>
              <a:rPr lang="en-US" sz="2800" dirty="0"/>
              <a:t>10. </a:t>
            </a:r>
            <a:r>
              <a:rPr lang="el-GR" sz="2800" dirty="0" smtClean="0"/>
              <a:t>α</a:t>
            </a:r>
            <a:r>
              <a:rPr lang="en-US" sz="2800" dirty="0" smtClean="0"/>
              <a:t>-Interferon</a:t>
            </a:r>
            <a:endParaRPr lang="en-US" sz="2800" dirty="0"/>
          </a:p>
        </p:txBody>
      </p:sp>
      <p:sp>
        <p:nvSpPr>
          <p:cNvPr id="5" name="Rectangle 4"/>
          <p:cNvSpPr/>
          <p:nvPr/>
        </p:nvSpPr>
        <p:spPr>
          <a:xfrm>
            <a:off x="762000" y="762000"/>
            <a:ext cx="5268878" cy="646298"/>
          </a:xfrm>
          <a:prstGeom prst="rect">
            <a:avLst/>
          </a:prstGeom>
        </p:spPr>
        <p:txBody>
          <a:bodyPr wrap="none" lIns="91408" tIns="45704" rIns="91408" bIns="45704">
            <a:spAutoFit/>
          </a:bodyPr>
          <a:lstStyle/>
          <a:p>
            <a:r>
              <a:rPr lang="en-US" sz="3600" b="1" dirty="0"/>
              <a:t>III. Other speciﬁc types</a:t>
            </a:r>
            <a:endParaRPr lang="en-US" sz="3600" dirty="0"/>
          </a:p>
        </p:txBody>
      </p:sp>
      <p:sp>
        <p:nvSpPr>
          <p:cNvPr id="2" name="Slide Number Placeholder 1"/>
          <p:cNvSpPr>
            <a:spLocks noGrp="1"/>
          </p:cNvSpPr>
          <p:nvPr>
            <p:ph type="sldNum" sz="quarter" idx="12"/>
          </p:nvPr>
        </p:nvSpPr>
        <p:spPr/>
        <p:txBody>
          <a:bodyPr/>
          <a:lstStyle/>
          <a:p>
            <a:pPr>
              <a:defRPr/>
            </a:pPr>
            <a:fld id="{3D786826-886F-4ED9-9F27-2D1107F52829}" type="slidenum">
              <a:rPr lang="en-US" smtClean="0">
                <a:solidFill>
                  <a:srgbClr val="DEDEDE">
                    <a:shade val="90000"/>
                  </a:srgbClr>
                </a:solidFill>
              </a:rPr>
              <a:pPr>
                <a:defRPr/>
              </a:pPr>
              <a:t>19</a:t>
            </a:fld>
            <a:endParaRPr lang="en-US" dirty="0">
              <a:solidFill>
                <a:srgbClr val="DEDEDE">
                  <a:shade val="90000"/>
                </a:srgbClr>
              </a:solidFill>
            </a:endParaRPr>
          </a:p>
        </p:txBody>
      </p:sp>
      <p:sp>
        <p:nvSpPr>
          <p:cNvPr id="7" name="Title 1"/>
          <p:cNvSpPr>
            <a:spLocks noGrp="1"/>
          </p:cNvSpPr>
          <p:nvPr>
            <p:ph type="title"/>
          </p:nvPr>
        </p:nvSpPr>
        <p:spPr>
          <a:xfrm>
            <a:off x="457200" y="-57851"/>
            <a:ext cx="8229600" cy="972251"/>
          </a:xfrm>
        </p:spPr>
        <p:txBody>
          <a:bodyPr/>
          <a:lstStyle/>
          <a:p>
            <a:pPr algn="ctr"/>
            <a:r>
              <a:rPr lang="en-US" b="1" dirty="0" smtClean="0">
                <a:latin typeface="Constantia" panose="02030602050306030303" pitchFamily="18" charset="0"/>
              </a:rPr>
              <a:t>Classification</a:t>
            </a:r>
            <a:endParaRPr lang="en-US" dirty="0">
              <a:latin typeface="Constantia" panose="02030602050306030303" pitchFamily="18"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pPr algn="ctr"/>
            <a:r>
              <a:rPr lang="en-US" dirty="0" smtClean="0"/>
              <a:t>Agenda </a:t>
            </a:r>
            <a:endParaRPr lang="en-US" dirty="0"/>
          </a:p>
        </p:txBody>
      </p:sp>
      <p:sp>
        <p:nvSpPr>
          <p:cNvPr id="3" name="Content Placeholder 2"/>
          <p:cNvSpPr>
            <a:spLocks noGrp="1"/>
          </p:cNvSpPr>
          <p:nvPr>
            <p:ph idx="1"/>
          </p:nvPr>
        </p:nvSpPr>
        <p:spPr>
          <a:xfrm>
            <a:off x="457200" y="1371600"/>
            <a:ext cx="8229600" cy="5334000"/>
          </a:xfrm>
        </p:spPr>
        <p:txBody>
          <a:bodyPr>
            <a:normAutofit/>
          </a:bodyPr>
          <a:lstStyle/>
          <a:p>
            <a:r>
              <a:rPr lang="en-US" b="1" i="1" dirty="0" smtClean="0">
                <a:latin typeface="Calibri" pitchFamily="34" charset="0"/>
                <a:cs typeface="Calibri" pitchFamily="34" charset="0"/>
              </a:rPr>
              <a:t>1-Epidemiology</a:t>
            </a:r>
          </a:p>
          <a:p>
            <a:r>
              <a:rPr lang="en-US" b="1" i="1" dirty="0" smtClean="0">
                <a:latin typeface="Calibri" pitchFamily="34" charset="0"/>
                <a:cs typeface="Calibri" pitchFamily="34" charset="0"/>
              </a:rPr>
              <a:t>2-Definition </a:t>
            </a:r>
          </a:p>
          <a:p>
            <a:r>
              <a:rPr lang="en-US" b="1" i="1" dirty="0" smtClean="0">
                <a:latin typeface="Calibri" pitchFamily="34" charset="0"/>
                <a:cs typeface="Calibri" pitchFamily="34" charset="0"/>
              </a:rPr>
              <a:t>3-Pathogenesis</a:t>
            </a:r>
          </a:p>
          <a:p>
            <a:r>
              <a:rPr lang="en-US" b="1" i="1" dirty="0" smtClean="0">
                <a:latin typeface="Calibri" pitchFamily="34" charset="0"/>
                <a:cs typeface="Calibri" pitchFamily="34" charset="0"/>
              </a:rPr>
              <a:t>4-Classifications</a:t>
            </a:r>
          </a:p>
          <a:p>
            <a:r>
              <a:rPr lang="en-US" b="1" i="1" dirty="0" smtClean="0">
                <a:latin typeface="Calibri" pitchFamily="34" charset="0"/>
                <a:cs typeface="Calibri" pitchFamily="34" charset="0"/>
              </a:rPr>
              <a:t>5-Other types of DM in children</a:t>
            </a:r>
          </a:p>
          <a:p>
            <a:r>
              <a:rPr lang="en-US" b="1" i="1" dirty="0" smtClean="0">
                <a:latin typeface="Calibri" pitchFamily="34" charset="0"/>
                <a:cs typeface="Calibri" pitchFamily="34" charset="0"/>
              </a:rPr>
              <a:t>6-Diagnosis &amp; assessment</a:t>
            </a:r>
          </a:p>
          <a:p>
            <a:r>
              <a:rPr lang="en-US" b="1" i="1" dirty="0" smtClean="0">
                <a:latin typeface="Calibri" pitchFamily="34" charset="0"/>
                <a:cs typeface="Calibri" pitchFamily="34" charset="0"/>
              </a:rPr>
              <a:t>7-treatment</a:t>
            </a:r>
          </a:p>
          <a:p>
            <a:r>
              <a:rPr lang="en-US" b="1" i="1" dirty="0" smtClean="0">
                <a:latin typeface="Calibri" pitchFamily="34" charset="0"/>
                <a:cs typeface="Calibri" pitchFamily="34" charset="0"/>
              </a:rPr>
              <a:t>8-Special considerations (sick day, surgery, exercise)</a:t>
            </a:r>
          </a:p>
          <a:p>
            <a:r>
              <a:rPr lang="en-US" b="1" i="1" dirty="0" smtClean="0">
                <a:latin typeface="Calibri" pitchFamily="34" charset="0"/>
                <a:cs typeface="Calibri" pitchFamily="34" charset="0"/>
              </a:rPr>
              <a:t>9-Associated conditions</a:t>
            </a:r>
          </a:p>
          <a:p>
            <a:r>
              <a:rPr lang="en-US" b="1" i="1" dirty="0" smtClean="0">
                <a:latin typeface="Calibri" pitchFamily="34" charset="0"/>
                <a:cs typeface="Calibri" pitchFamily="34" charset="0"/>
              </a:rPr>
              <a:t>10-Complications</a:t>
            </a:r>
            <a:endParaRPr lang="en-US" b="1" i="1" dirty="0">
              <a:latin typeface="Calibri" pitchFamily="34" charset="0"/>
              <a:cs typeface="Calibri" pitchFamily="34" charset="0"/>
            </a:endParaRPr>
          </a:p>
          <a:p>
            <a:endParaRPr lang="en-US" b="1" i="1" dirty="0">
              <a:latin typeface="Calibri" pitchFamily="34" charset="0"/>
              <a:cs typeface="Calibri" pitchFamily="34" charset="0"/>
            </a:endParaRPr>
          </a:p>
        </p:txBody>
      </p:sp>
      <p:sp>
        <p:nvSpPr>
          <p:cNvPr id="4" name="Slide Number Placeholder 3"/>
          <p:cNvSpPr>
            <a:spLocks noGrp="1"/>
          </p:cNvSpPr>
          <p:nvPr>
            <p:ph type="sldNum" sz="quarter" idx="12"/>
          </p:nvPr>
        </p:nvSpPr>
        <p:spPr/>
        <p:txBody>
          <a:bodyPr/>
          <a:lstStyle/>
          <a:p>
            <a:pPr>
              <a:defRPr/>
            </a:pPr>
            <a:fld id="{3D786826-886F-4ED9-9F27-2D1107F52829}" type="slidenum">
              <a:rPr lang="en-US" smtClean="0">
                <a:solidFill>
                  <a:srgbClr val="DEDEDE">
                    <a:shade val="90000"/>
                  </a:srgbClr>
                </a:solidFill>
              </a:rPr>
              <a:pPr>
                <a:defRPr/>
              </a:pPr>
              <a:t>2</a:t>
            </a:fld>
            <a:endParaRPr lang="en-US" dirty="0">
              <a:solidFill>
                <a:srgbClr val="DEDEDE">
                  <a:shade val="90000"/>
                </a:srgbClr>
              </a:solidFill>
            </a:endParaRPr>
          </a:p>
        </p:txBody>
      </p:sp>
    </p:spTree>
    <p:extLst>
      <p:ext uri="{BB962C8B-B14F-4D97-AF65-F5344CB8AC3E}">
        <p14:creationId xmlns:p14="http://schemas.microsoft.com/office/powerpoint/2010/main" val="3463654981"/>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03441"/>
            <a:ext cx="8229600" cy="4525963"/>
          </a:xfrm>
        </p:spPr>
        <p:txBody>
          <a:bodyPr>
            <a:normAutofit/>
          </a:bodyPr>
          <a:lstStyle/>
          <a:p>
            <a:r>
              <a:rPr lang="en-US" b="1" dirty="0" smtClean="0">
                <a:latin typeface="Tahoma" pitchFamily="34" charset="0"/>
              </a:rPr>
              <a:t>Viruses</a:t>
            </a:r>
            <a:endParaRPr lang="en-US" b="1" dirty="0">
              <a:latin typeface="Tahoma" pitchFamily="34" charset="0"/>
            </a:endParaRPr>
          </a:p>
          <a:p>
            <a:pPr lvl="1">
              <a:buClr>
                <a:schemeClr val="tx2"/>
              </a:buClr>
              <a:buFont typeface="Wingdings" pitchFamily="2" charset="2"/>
              <a:buChar char="ü"/>
            </a:pPr>
            <a:r>
              <a:rPr lang="en-US" dirty="0" smtClean="0"/>
              <a:t>Coxaschie </a:t>
            </a:r>
            <a:r>
              <a:rPr lang="en-US" dirty="0"/>
              <a:t>B</a:t>
            </a:r>
          </a:p>
          <a:p>
            <a:pPr lvl="1">
              <a:buClr>
                <a:schemeClr val="tx2"/>
              </a:buClr>
              <a:buFont typeface="Wingdings" pitchFamily="2" charset="2"/>
              <a:buChar char="ü"/>
            </a:pPr>
            <a:r>
              <a:rPr lang="en-US" dirty="0"/>
              <a:t>Mumps</a:t>
            </a:r>
          </a:p>
          <a:p>
            <a:pPr lvl="1">
              <a:buClr>
                <a:schemeClr val="tx2"/>
              </a:buClr>
              <a:buFont typeface="Wingdings" pitchFamily="2" charset="2"/>
              <a:buChar char="ü"/>
            </a:pPr>
            <a:r>
              <a:rPr lang="en-US" dirty="0"/>
              <a:t>Rubella</a:t>
            </a:r>
          </a:p>
          <a:p>
            <a:pPr lvl="1">
              <a:buClr>
                <a:schemeClr val="tx2"/>
              </a:buClr>
              <a:buFont typeface="Wingdings" pitchFamily="2" charset="2"/>
              <a:buChar char="ü"/>
            </a:pPr>
            <a:r>
              <a:rPr lang="en-US" dirty="0" smtClean="0"/>
              <a:t>Reoviruses</a:t>
            </a:r>
            <a:endParaRPr lang="en-US" dirty="0"/>
          </a:p>
          <a:p>
            <a:pPr lvl="1">
              <a:buClr>
                <a:schemeClr val="tx2"/>
              </a:buClr>
              <a:buFont typeface="Wingdings" pitchFamily="2" charset="2"/>
              <a:buChar char="ü"/>
            </a:pPr>
            <a:r>
              <a:rPr lang="en-US" dirty="0" smtClean="0"/>
              <a:t>Congenital rubella</a:t>
            </a:r>
          </a:p>
          <a:p>
            <a:pPr lvl="1">
              <a:buClr>
                <a:schemeClr val="tx2"/>
              </a:buClr>
              <a:buFont typeface="Wingdings" pitchFamily="2" charset="2"/>
              <a:buChar char="ü"/>
            </a:pPr>
            <a:r>
              <a:rPr lang="en-US" dirty="0" smtClean="0"/>
              <a:t> </a:t>
            </a:r>
            <a:r>
              <a:rPr lang="en-US" dirty="0"/>
              <a:t>Cytomegalovirus</a:t>
            </a:r>
          </a:p>
          <a:p>
            <a:endParaRPr lang="en-US" dirty="0" smtClean="0"/>
          </a:p>
          <a:p>
            <a:endParaRPr lang="en-US" dirty="0"/>
          </a:p>
        </p:txBody>
      </p:sp>
      <p:sp>
        <p:nvSpPr>
          <p:cNvPr id="5" name="Rectangle 4"/>
          <p:cNvSpPr/>
          <p:nvPr/>
        </p:nvSpPr>
        <p:spPr>
          <a:xfrm>
            <a:off x="762000" y="1381780"/>
            <a:ext cx="5268878" cy="646298"/>
          </a:xfrm>
          <a:prstGeom prst="rect">
            <a:avLst/>
          </a:prstGeom>
        </p:spPr>
        <p:txBody>
          <a:bodyPr wrap="none" lIns="91408" tIns="45704" rIns="91408" bIns="45704">
            <a:spAutoFit/>
          </a:bodyPr>
          <a:lstStyle/>
          <a:p>
            <a:r>
              <a:rPr lang="en-US" sz="3600" b="1" dirty="0"/>
              <a:t>III. Other speciﬁc types</a:t>
            </a:r>
            <a:endParaRPr lang="en-US" sz="3600" dirty="0"/>
          </a:p>
        </p:txBody>
      </p:sp>
      <p:sp>
        <p:nvSpPr>
          <p:cNvPr id="2" name="Slide Number Placeholder 1"/>
          <p:cNvSpPr>
            <a:spLocks noGrp="1"/>
          </p:cNvSpPr>
          <p:nvPr>
            <p:ph type="sldNum" sz="quarter" idx="12"/>
          </p:nvPr>
        </p:nvSpPr>
        <p:spPr/>
        <p:txBody>
          <a:bodyPr/>
          <a:lstStyle/>
          <a:p>
            <a:pPr>
              <a:defRPr/>
            </a:pPr>
            <a:fld id="{3D786826-886F-4ED9-9F27-2D1107F52829}" type="slidenum">
              <a:rPr lang="en-US" smtClean="0">
                <a:solidFill>
                  <a:srgbClr val="DEDEDE">
                    <a:shade val="90000"/>
                  </a:srgbClr>
                </a:solidFill>
              </a:rPr>
              <a:pPr>
                <a:defRPr/>
              </a:pPr>
              <a:t>20</a:t>
            </a:fld>
            <a:endParaRPr lang="en-US" dirty="0">
              <a:solidFill>
                <a:srgbClr val="DEDEDE">
                  <a:shade val="90000"/>
                </a:srgbClr>
              </a:solidFill>
            </a:endParaRPr>
          </a:p>
        </p:txBody>
      </p:sp>
      <p:sp>
        <p:nvSpPr>
          <p:cNvPr id="7" name="Title 1"/>
          <p:cNvSpPr>
            <a:spLocks noGrp="1"/>
          </p:cNvSpPr>
          <p:nvPr>
            <p:ph type="title"/>
          </p:nvPr>
        </p:nvSpPr>
        <p:spPr>
          <a:xfrm>
            <a:off x="533400" y="0"/>
            <a:ext cx="8229600" cy="1143000"/>
          </a:xfrm>
        </p:spPr>
        <p:txBody>
          <a:bodyPr/>
          <a:lstStyle/>
          <a:p>
            <a:pPr algn="ctr"/>
            <a:r>
              <a:rPr lang="en-US" b="1" dirty="0" smtClean="0">
                <a:latin typeface="Constantia" panose="02030602050306030303" pitchFamily="18" charset="0"/>
              </a:rPr>
              <a:t>Classification</a:t>
            </a:r>
            <a:endParaRPr lang="en-US" dirty="0">
              <a:latin typeface="Constantia" panose="02030602050306030303" pitchFamily="18" charset="0"/>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951041"/>
            <a:ext cx="8229600" cy="4525963"/>
          </a:xfrm>
        </p:spPr>
        <p:txBody>
          <a:bodyPr/>
          <a:lstStyle/>
          <a:p>
            <a:r>
              <a:rPr lang="en-US" b="1" dirty="0" smtClean="0"/>
              <a:t>G. Uncommon forms of immune-mediated diabetes</a:t>
            </a:r>
          </a:p>
          <a:p>
            <a:r>
              <a:rPr lang="en-US" dirty="0" smtClean="0"/>
              <a:t>1. ‘‘Stiff-man’’ syndrome</a:t>
            </a:r>
          </a:p>
          <a:p>
            <a:r>
              <a:rPr lang="en-US" dirty="0" smtClean="0"/>
              <a:t>2. Anti-insulin receptor antibodies</a:t>
            </a:r>
          </a:p>
          <a:p>
            <a:r>
              <a:rPr lang="en-US" dirty="0" smtClean="0"/>
              <a:t>3. Polyendocrine autoimmune deﬁciencies APS I and II </a:t>
            </a:r>
          </a:p>
          <a:p>
            <a:r>
              <a:rPr lang="en-US" dirty="0" smtClean="0"/>
              <a:t>4.Others</a:t>
            </a:r>
          </a:p>
          <a:p>
            <a:r>
              <a:rPr lang="en-US" dirty="0" smtClean="0"/>
              <a:t> </a:t>
            </a:r>
          </a:p>
          <a:p>
            <a:endParaRPr lang="en-US" dirty="0"/>
          </a:p>
        </p:txBody>
      </p:sp>
      <p:sp>
        <p:nvSpPr>
          <p:cNvPr id="5" name="Rectangle 4"/>
          <p:cNvSpPr/>
          <p:nvPr/>
        </p:nvSpPr>
        <p:spPr>
          <a:xfrm>
            <a:off x="762000" y="1106269"/>
            <a:ext cx="5268878" cy="646298"/>
          </a:xfrm>
          <a:prstGeom prst="rect">
            <a:avLst/>
          </a:prstGeom>
        </p:spPr>
        <p:txBody>
          <a:bodyPr wrap="none" lIns="91408" tIns="45704" rIns="91408" bIns="45704">
            <a:spAutoFit/>
          </a:bodyPr>
          <a:lstStyle/>
          <a:p>
            <a:r>
              <a:rPr lang="en-US" sz="3600" b="1" dirty="0"/>
              <a:t>III. Other speciﬁc types</a:t>
            </a:r>
            <a:endParaRPr lang="en-US" sz="3600" dirty="0"/>
          </a:p>
        </p:txBody>
      </p:sp>
      <p:sp>
        <p:nvSpPr>
          <p:cNvPr id="2" name="Slide Number Placeholder 1"/>
          <p:cNvSpPr>
            <a:spLocks noGrp="1"/>
          </p:cNvSpPr>
          <p:nvPr>
            <p:ph type="sldNum" sz="quarter" idx="12"/>
          </p:nvPr>
        </p:nvSpPr>
        <p:spPr/>
        <p:txBody>
          <a:bodyPr/>
          <a:lstStyle/>
          <a:p>
            <a:pPr>
              <a:defRPr/>
            </a:pPr>
            <a:fld id="{3D786826-886F-4ED9-9F27-2D1107F52829}" type="slidenum">
              <a:rPr lang="en-US" smtClean="0">
                <a:solidFill>
                  <a:srgbClr val="DEDEDE">
                    <a:shade val="90000"/>
                  </a:srgbClr>
                </a:solidFill>
              </a:rPr>
              <a:pPr>
                <a:defRPr/>
              </a:pPr>
              <a:t>21</a:t>
            </a:fld>
            <a:endParaRPr lang="en-US" dirty="0">
              <a:solidFill>
                <a:srgbClr val="DEDEDE">
                  <a:shade val="90000"/>
                </a:srgbClr>
              </a:solidFill>
            </a:endParaRPr>
          </a:p>
        </p:txBody>
      </p:sp>
      <p:sp>
        <p:nvSpPr>
          <p:cNvPr id="7" name="Title 1"/>
          <p:cNvSpPr>
            <a:spLocks noGrp="1"/>
          </p:cNvSpPr>
          <p:nvPr>
            <p:ph type="title"/>
          </p:nvPr>
        </p:nvSpPr>
        <p:spPr>
          <a:xfrm>
            <a:off x="457200" y="0"/>
            <a:ext cx="8229600" cy="1143000"/>
          </a:xfrm>
        </p:spPr>
        <p:txBody>
          <a:bodyPr/>
          <a:lstStyle/>
          <a:p>
            <a:pPr algn="ctr"/>
            <a:r>
              <a:rPr lang="en-US" b="1" dirty="0" smtClean="0">
                <a:latin typeface="Constantia" panose="02030602050306030303" pitchFamily="18" charset="0"/>
              </a:rPr>
              <a:t>Classification</a:t>
            </a:r>
            <a:endParaRPr lang="en-US" dirty="0">
              <a:latin typeface="Constantia" panose="02030602050306030303" pitchFamily="18" charset="0"/>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600200"/>
            <a:ext cx="8839200" cy="5230224"/>
          </a:xfrm>
        </p:spPr>
        <p:txBody>
          <a:bodyPr>
            <a:noAutofit/>
          </a:bodyPr>
          <a:lstStyle/>
          <a:p>
            <a:r>
              <a:rPr lang="en-US" sz="2400" b="1" dirty="0"/>
              <a:t>H. Other genetic syndromes </a:t>
            </a:r>
            <a:r>
              <a:rPr lang="en-US" sz="2400" b="1" dirty="0" smtClean="0"/>
              <a:t>associated </a:t>
            </a:r>
            <a:r>
              <a:rPr lang="en-US" sz="2400" b="1" dirty="0"/>
              <a:t>with diabetes</a:t>
            </a:r>
          </a:p>
          <a:p>
            <a:r>
              <a:rPr lang="en-US" sz="2400" dirty="0"/>
              <a:t>1. Down syndrome</a:t>
            </a:r>
          </a:p>
          <a:p>
            <a:r>
              <a:rPr lang="en-US" sz="2400" dirty="0"/>
              <a:t>2. Klinefelter syndrome</a:t>
            </a:r>
          </a:p>
          <a:p>
            <a:r>
              <a:rPr lang="en-US" sz="2400" dirty="0"/>
              <a:t>3. Turner syndrome</a:t>
            </a:r>
          </a:p>
          <a:p>
            <a:r>
              <a:rPr lang="en-US" sz="2400" dirty="0"/>
              <a:t>4. Wolfram syndrome</a:t>
            </a:r>
          </a:p>
          <a:p>
            <a:r>
              <a:rPr lang="en-US" sz="2400" dirty="0"/>
              <a:t>5. Friedreich’s ataxia</a:t>
            </a:r>
          </a:p>
          <a:p>
            <a:r>
              <a:rPr lang="pt-BR" sz="2400" dirty="0"/>
              <a:t>6. Huntington’s chorea</a:t>
            </a:r>
          </a:p>
          <a:p>
            <a:r>
              <a:rPr lang="en-US" sz="2400" dirty="0"/>
              <a:t>7. Laurence-Moon-Biedl syndrome</a:t>
            </a:r>
          </a:p>
          <a:p>
            <a:r>
              <a:rPr lang="en-US" sz="2400" dirty="0"/>
              <a:t>8. Myotonic dystrophy</a:t>
            </a:r>
          </a:p>
          <a:p>
            <a:r>
              <a:rPr lang="en-US" sz="2400" dirty="0"/>
              <a:t>9. Porphyria</a:t>
            </a:r>
          </a:p>
          <a:p>
            <a:r>
              <a:rPr lang="en-US" sz="2400" dirty="0"/>
              <a:t>10. Prader-Willi syndrome</a:t>
            </a:r>
          </a:p>
          <a:p>
            <a:endParaRPr lang="en-US" sz="2400" dirty="0"/>
          </a:p>
        </p:txBody>
      </p:sp>
      <p:sp>
        <p:nvSpPr>
          <p:cNvPr id="5" name="Rectangle 4"/>
          <p:cNvSpPr/>
          <p:nvPr/>
        </p:nvSpPr>
        <p:spPr>
          <a:xfrm>
            <a:off x="762003" y="914400"/>
            <a:ext cx="4133881" cy="582024"/>
          </a:xfrm>
          <a:prstGeom prst="rect">
            <a:avLst/>
          </a:prstGeom>
        </p:spPr>
        <p:txBody>
          <a:bodyPr wrap="none" lIns="91408" tIns="45704" rIns="91408" bIns="45704">
            <a:spAutoFit/>
          </a:bodyPr>
          <a:lstStyle/>
          <a:p>
            <a:r>
              <a:rPr lang="en-US" sz="3200" b="1" dirty="0"/>
              <a:t>III. Other speciﬁc types</a:t>
            </a:r>
            <a:endParaRPr lang="en-US" sz="3200" dirty="0"/>
          </a:p>
        </p:txBody>
      </p:sp>
      <p:sp>
        <p:nvSpPr>
          <p:cNvPr id="2" name="Slide Number Placeholder 1"/>
          <p:cNvSpPr>
            <a:spLocks noGrp="1"/>
          </p:cNvSpPr>
          <p:nvPr>
            <p:ph type="sldNum" sz="quarter" idx="12"/>
          </p:nvPr>
        </p:nvSpPr>
        <p:spPr/>
        <p:txBody>
          <a:bodyPr/>
          <a:lstStyle/>
          <a:p>
            <a:pPr>
              <a:defRPr/>
            </a:pPr>
            <a:fld id="{3D786826-886F-4ED9-9F27-2D1107F52829}" type="slidenum">
              <a:rPr lang="en-US" smtClean="0">
                <a:solidFill>
                  <a:srgbClr val="DEDEDE">
                    <a:shade val="90000"/>
                  </a:srgbClr>
                </a:solidFill>
              </a:rPr>
              <a:pPr>
                <a:defRPr/>
              </a:pPr>
              <a:t>22</a:t>
            </a:fld>
            <a:endParaRPr lang="en-US" dirty="0">
              <a:solidFill>
                <a:srgbClr val="DEDEDE">
                  <a:shade val="90000"/>
                </a:srgbClr>
              </a:solidFill>
            </a:endParaRPr>
          </a:p>
        </p:txBody>
      </p:sp>
      <p:sp>
        <p:nvSpPr>
          <p:cNvPr id="7" name="Title 1"/>
          <p:cNvSpPr>
            <a:spLocks noGrp="1"/>
          </p:cNvSpPr>
          <p:nvPr>
            <p:ph type="title"/>
          </p:nvPr>
        </p:nvSpPr>
        <p:spPr>
          <a:xfrm>
            <a:off x="457200" y="-147016"/>
            <a:ext cx="8229600" cy="1143000"/>
          </a:xfrm>
        </p:spPr>
        <p:txBody>
          <a:bodyPr/>
          <a:lstStyle/>
          <a:p>
            <a:pPr algn="ctr"/>
            <a:r>
              <a:rPr lang="en-US" b="1" dirty="0" smtClean="0">
                <a:latin typeface="Constantia" panose="02030602050306030303" pitchFamily="18" charset="0"/>
              </a:rPr>
              <a:t>Classification</a:t>
            </a:r>
            <a:endParaRPr lang="en-US" dirty="0">
              <a:latin typeface="Constantia" panose="02030602050306030303" pitchFamily="18" charset="0"/>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a:bodyPr>
          <a:lstStyle/>
          <a:p>
            <a:pPr algn="ctr"/>
            <a:r>
              <a:rPr lang="en-US" b="1" dirty="0" smtClean="0">
                <a:latin typeface="Constantia" panose="02030602050306030303" pitchFamily="18" charset="0"/>
              </a:rPr>
              <a:t>T2DM in children</a:t>
            </a:r>
            <a:endParaRPr lang="en-US" b="1" dirty="0">
              <a:latin typeface="Constantia" panose="02030602050306030303" pitchFamily="18" charset="0"/>
            </a:endParaRPr>
          </a:p>
        </p:txBody>
      </p:sp>
      <p:sp>
        <p:nvSpPr>
          <p:cNvPr id="3" name="Content Placeholder 2"/>
          <p:cNvSpPr>
            <a:spLocks noGrp="1"/>
          </p:cNvSpPr>
          <p:nvPr>
            <p:ph idx="1"/>
          </p:nvPr>
        </p:nvSpPr>
        <p:spPr>
          <a:xfrm>
            <a:off x="76200" y="990600"/>
            <a:ext cx="8839200" cy="5486400"/>
          </a:xfrm>
        </p:spPr>
        <p:txBody>
          <a:bodyPr>
            <a:noAutofit/>
          </a:bodyPr>
          <a:lstStyle/>
          <a:p>
            <a:pPr algn="just"/>
            <a:r>
              <a:rPr lang="en-US" dirty="0"/>
              <a:t>T2DM occurs when insulin secretion is inadequate to meet the increased demand posed by insulin resistance. </a:t>
            </a:r>
          </a:p>
          <a:p>
            <a:pPr algn="just"/>
            <a:r>
              <a:rPr lang="en-US" dirty="0" smtClean="0"/>
              <a:t>in </a:t>
            </a:r>
            <a:r>
              <a:rPr lang="en-US" dirty="0"/>
              <a:t>&gt; 75% of cases in youth there is a ﬁrst or second-degree relative with T2DM.</a:t>
            </a:r>
          </a:p>
          <a:p>
            <a:pPr algn="just"/>
            <a:r>
              <a:rPr lang="en-US" dirty="0"/>
              <a:t>with a sex ratio (male</a:t>
            </a:r>
            <a:r>
              <a:rPr lang="en-US" dirty="0" smtClean="0"/>
              <a:t>: female</a:t>
            </a:r>
            <a:r>
              <a:rPr lang="en-US" dirty="0"/>
              <a:t>) varies from 1:4–1:6 </a:t>
            </a:r>
          </a:p>
          <a:p>
            <a:pPr algn="just"/>
            <a:r>
              <a:rPr lang="en-US" dirty="0"/>
              <a:t>• without associated HLA speciﬁcities.</a:t>
            </a:r>
          </a:p>
          <a:p>
            <a:pPr algn="just"/>
            <a:r>
              <a:rPr lang="en-US" dirty="0"/>
              <a:t>• without associated islet cell </a:t>
            </a:r>
            <a:r>
              <a:rPr lang="en-US" dirty="0" smtClean="0"/>
              <a:t>autoimmunity</a:t>
            </a:r>
          </a:p>
          <a:p>
            <a:pPr algn="just"/>
            <a:r>
              <a:rPr lang="en-US" dirty="0" smtClean="0"/>
              <a:t>T2DM is commonly associated with other features of the insulin resistance syndrome [hyperlipidemia, hypertension, acanthosis nigricans, ovarian hyperandrogenism, non-alcoholic fatty liver disease (NAFLD)] </a:t>
            </a:r>
          </a:p>
          <a:p>
            <a:pPr algn="just"/>
            <a:endParaRPr lang="en-US" dirty="0"/>
          </a:p>
          <a:p>
            <a:pPr algn="just"/>
            <a:endParaRPr lang="en-US" dirty="0"/>
          </a:p>
        </p:txBody>
      </p:sp>
      <p:sp>
        <p:nvSpPr>
          <p:cNvPr id="4" name="Slide Number Placeholder 3"/>
          <p:cNvSpPr>
            <a:spLocks noGrp="1"/>
          </p:cNvSpPr>
          <p:nvPr>
            <p:ph type="sldNum" sz="quarter" idx="12"/>
          </p:nvPr>
        </p:nvSpPr>
        <p:spPr/>
        <p:txBody>
          <a:bodyPr/>
          <a:lstStyle/>
          <a:p>
            <a:pPr>
              <a:defRPr/>
            </a:pPr>
            <a:fld id="{3D786826-886F-4ED9-9F27-2D1107F52829}" type="slidenum">
              <a:rPr lang="en-US" smtClean="0">
                <a:solidFill>
                  <a:srgbClr val="DEDEDE">
                    <a:shade val="90000"/>
                  </a:srgbClr>
                </a:solidFill>
              </a:rPr>
              <a:pPr>
                <a:defRPr/>
              </a:pPr>
              <a:t>23</a:t>
            </a:fld>
            <a:endParaRPr lang="en-US" dirty="0">
              <a:solidFill>
                <a:srgbClr val="DEDEDE">
                  <a:shade val="90000"/>
                </a:srgbClr>
              </a:solidFill>
            </a:endParaRPr>
          </a:p>
        </p:txBody>
      </p:sp>
    </p:spTree>
    <p:extLst>
      <p:ext uri="{BB962C8B-B14F-4D97-AF65-F5344CB8AC3E}">
        <p14:creationId xmlns:p14="http://schemas.microsoft.com/office/powerpoint/2010/main" val="3454731129"/>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2000"/>
            <a:ext cx="9144000" cy="6096000"/>
          </a:xfrm>
        </p:spPr>
        <p:txBody>
          <a:bodyPr>
            <a:noAutofit/>
          </a:bodyPr>
          <a:lstStyle/>
          <a:p>
            <a:r>
              <a:rPr lang="en-US" sz="2400" b="1" dirty="0">
                <a:latin typeface="Constantia" panose="02030602050306030303" pitchFamily="18" charset="0"/>
              </a:rPr>
              <a:t>Testing for type 2 </a:t>
            </a:r>
            <a:r>
              <a:rPr lang="en-US" sz="2400" b="1" dirty="0" smtClean="0">
                <a:latin typeface="Constantia" panose="02030602050306030303" pitchFamily="18" charset="0"/>
              </a:rPr>
              <a:t>diabetes in </a:t>
            </a:r>
            <a:r>
              <a:rPr lang="en-US" sz="2400" b="1" dirty="0">
                <a:latin typeface="Constantia" panose="02030602050306030303" pitchFamily="18" charset="0"/>
              </a:rPr>
              <a:t>asymptomatic children</a:t>
            </a:r>
            <a:r>
              <a:rPr lang="en-US" sz="2400" dirty="0">
                <a:latin typeface="Constantia" panose="02030602050306030303" pitchFamily="18" charset="0"/>
              </a:rPr>
              <a:t>*</a:t>
            </a:r>
          </a:p>
          <a:p>
            <a:r>
              <a:rPr lang="en-US" sz="2400" dirty="0" smtClean="0">
                <a:latin typeface="Constantia" panose="02030602050306030303" pitchFamily="18" charset="0"/>
              </a:rPr>
              <a:t>I-Overweight </a:t>
            </a:r>
            <a:r>
              <a:rPr lang="en-US" sz="2400" dirty="0">
                <a:latin typeface="Constantia" panose="02030602050306030303" pitchFamily="18" charset="0"/>
              </a:rPr>
              <a:t>(</a:t>
            </a:r>
            <a:r>
              <a:rPr lang="en-US" sz="2400" dirty="0" smtClean="0">
                <a:latin typeface="Constantia" panose="02030602050306030303" pitchFamily="18" charset="0"/>
              </a:rPr>
              <a:t>BMI≥85th </a:t>
            </a:r>
            <a:r>
              <a:rPr lang="en-US" sz="2400" dirty="0">
                <a:latin typeface="Constantia" panose="02030602050306030303" pitchFamily="18" charset="0"/>
              </a:rPr>
              <a:t>percentile </a:t>
            </a:r>
            <a:r>
              <a:rPr lang="en-US" sz="2400" dirty="0" smtClean="0">
                <a:latin typeface="Constantia" panose="02030602050306030303" pitchFamily="18" charset="0"/>
              </a:rPr>
              <a:t>)</a:t>
            </a:r>
            <a:endParaRPr lang="en-US" sz="2400" dirty="0">
              <a:latin typeface="Constantia" panose="02030602050306030303" pitchFamily="18" charset="0"/>
            </a:endParaRPr>
          </a:p>
          <a:p>
            <a:r>
              <a:rPr lang="en-US" sz="2400" dirty="0">
                <a:latin typeface="Constantia" panose="02030602050306030303" pitchFamily="18" charset="0"/>
              </a:rPr>
              <a:t>Plus any two of the following risk factors</a:t>
            </a:r>
            <a:r>
              <a:rPr lang="en-US" sz="2400" dirty="0" smtClean="0">
                <a:latin typeface="Constantia" panose="02030602050306030303" pitchFamily="18" charset="0"/>
              </a:rPr>
              <a:t>:</a:t>
            </a:r>
          </a:p>
          <a:p>
            <a:r>
              <a:rPr lang="en-US" sz="2400" dirty="0" smtClean="0">
                <a:latin typeface="Constantia" panose="02030602050306030303" pitchFamily="18" charset="0"/>
              </a:rPr>
              <a:t>1- </a:t>
            </a:r>
            <a:r>
              <a:rPr lang="en-US" sz="2400" dirty="0">
                <a:latin typeface="Constantia" panose="02030602050306030303" pitchFamily="18" charset="0"/>
              </a:rPr>
              <a:t>Family history of type 2 diabetes </a:t>
            </a:r>
            <a:r>
              <a:rPr lang="en-US" sz="2400" dirty="0" smtClean="0">
                <a:latin typeface="Constantia" panose="02030602050306030303" pitchFamily="18" charset="0"/>
              </a:rPr>
              <a:t>in ﬁrst- </a:t>
            </a:r>
            <a:r>
              <a:rPr lang="en-US" sz="2400" dirty="0">
                <a:latin typeface="Constantia" panose="02030602050306030303" pitchFamily="18" charset="0"/>
              </a:rPr>
              <a:t>or second-degree relative</a:t>
            </a:r>
          </a:p>
          <a:p>
            <a:r>
              <a:rPr lang="en-US" sz="2400" dirty="0" smtClean="0">
                <a:latin typeface="Constantia" panose="02030602050306030303" pitchFamily="18" charset="0"/>
              </a:rPr>
              <a:t>2- </a:t>
            </a:r>
            <a:r>
              <a:rPr lang="en-US" sz="2400" dirty="0">
                <a:latin typeface="Constantia" panose="02030602050306030303" pitchFamily="18" charset="0"/>
              </a:rPr>
              <a:t>Race/ethnicity (Native </a:t>
            </a:r>
            <a:r>
              <a:rPr lang="en-US" sz="2400" dirty="0" smtClean="0">
                <a:latin typeface="Constantia" panose="02030602050306030303" pitchFamily="18" charset="0"/>
              </a:rPr>
              <a:t>American, African </a:t>
            </a:r>
            <a:r>
              <a:rPr lang="en-US" sz="2400" dirty="0">
                <a:latin typeface="Constantia" panose="02030602050306030303" pitchFamily="18" charset="0"/>
              </a:rPr>
              <a:t>American, Latino</a:t>
            </a:r>
            <a:r>
              <a:rPr lang="en-US" sz="2400" dirty="0" smtClean="0">
                <a:latin typeface="Constantia" panose="02030602050306030303" pitchFamily="18" charset="0"/>
              </a:rPr>
              <a:t>,)</a:t>
            </a:r>
            <a:endParaRPr lang="en-US" sz="2400" dirty="0">
              <a:latin typeface="Constantia" panose="02030602050306030303" pitchFamily="18" charset="0"/>
            </a:endParaRPr>
          </a:p>
          <a:p>
            <a:r>
              <a:rPr lang="en-US" sz="2400" dirty="0" smtClean="0">
                <a:latin typeface="Constantia" panose="02030602050306030303" pitchFamily="18" charset="0"/>
              </a:rPr>
              <a:t>3- </a:t>
            </a:r>
            <a:r>
              <a:rPr lang="en-US" sz="2400" dirty="0">
                <a:latin typeface="Constantia" panose="02030602050306030303" pitchFamily="18" charset="0"/>
              </a:rPr>
              <a:t>Signs of insulin resistance </a:t>
            </a:r>
            <a:r>
              <a:rPr lang="en-US" sz="2400" dirty="0" smtClean="0">
                <a:latin typeface="Constantia" panose="02030602050306030303" pitchFamily="18" charset="0"/>
              </a:rPr>
              <a:t>or conditions </a:t>
            </a:r>
            <a:r>
              <a:rPr lang="en-US" sz="2400" dirty="0">
                <a:latin typeface="Constantia" panose="02030602050306030303" pitchFamily="18" charset="0"/>
              </a:rPr>
              <a:t>associated with </a:t>
            </a:r>
            <a:r>
              <a:rPr lang="en-US" sz="2400" dirty="0" smtClean="0">
                <a:latin typeface="Constantia" panose="02030602050306030303" pitchFamily="18" charset="0"/>
              </a:rPr>
              <a:t>insulin resistance </a:t>
            </a:r>
            <a:r>
              <a:rPr lang="en-US" sz="2400" dirty="0">
                <a:latin typeface="Constantia" panose="02030602050306030303" pitchFamily="18" charset="0"/>
              </a:rPr>
              <a:t>(</a:t>
            </a:r>
            <a:r>
              <a:rPr lang="en-US" sz="2400" dirty="0" err="1">
                <a:latin typeface="Constantia" panose="02030602050306030303" pitchFamily="18" charset="0"/>
              </a:rPr>
              <a:t>acanthosis</a:t>
            </a:r>
            <a:r>
              <a:rPr lang="en-US" sz="2400" dirty="0">
                <a:latin typeface="Constantia" panose="02030602050306030303" pitchFamily="18" charset="0"/>
              </a:rPr>
              <a:t> </a:t>
            </a:r>
            <a:r>
              <a:rPr lang="en-US" sz="2400" dirty="0" err="1" smtClean="0">
                <a:latin typeface="Constantia" panose="02030602050306030303" pitchFamily="18" charset="0"/>
              </a:rPr>
              <a:t>nigricans</a:t>
            </a:r>
            <a:r>
              <a:rPr lang="en-US" sz="2400" dirty="0" smtClean="0">
                <a:latin typeface="Constantia" panose="02030602050306030303" pitchFamily="18" charset="0"/>
              </a:rPr>
              <a:t>, hypertension</a:t>
            </a:r>
            <a:r>
              <a:rPr lang="en-US" sz="2400" dirty="0">
                <a:latin typeface="Constantia" panose="02030602050306030303" pitchFamily="18" charset="0"/>
              </a:rPr>
              <a:t>, </a:t>
            </a:r>
            <a:r>
              <a:rPr lang="en-US" sz="2400" dirty="0" smtClean="0">
                <a:latin typeface="Constantia" panose="02030602050306030303" pitchFamily="18" charset="0"/>
              </a:rPr>
              <a:t>dyslipidemia, polycystic </a:t>
            </a:r>
            <a:r>
              <a:rPr lang="en-US" sz="2400" dirty="0">
                <a:latin typeface="Constantia" panose="02030602050306030303" pitchFamily="18" charset="0"/>
              </a:rPr>
              <a:t>ovarian syndrome, </a:t>
            </a:r>
            <a:r>
              <a:rPr lang="en-US" sz="2400" dirty="0" smtClean="0">
                <a:latin typeface="Constantia" panose="02030602050306030303" pitchFamily="18" charset="0"/>
              </a:rPr>
              <a:t>or SGA)</a:t>
            </a:r>
            <a:endParaRPr lang="en-US" sz="2400" dirty="0">
              <a:latin typeface="Constantia" panose="02030602050306030303" pitchFamily="18" charset="0"/>
            </a:endParaRPr>
          </a:p>
          <a:p>
            <a:r>
              <a:rPr lang="en-US" sz="2400" dirty="0" smtClean="0">
                <a:latin typeface="Constantia" panose="02030602050306030303" pitchFamily="18" charset="0"/>
              </a:rPr>
              <a:t>4- </a:t>
            </a:r>
            <a:r>
              <a:rPr lang="en-US" sz="2400" dirty="0">
                <a:latin typeface="Constantia" panose="02030602050306030303" pitchFamily="18" charset="0"/>
              </a:rPr>
              <a:t>Maternal history of diabetes or </a:t>
            </a:r>
            <a:r>
              <a:rPr lang="en-US" sz="2400" dirty="0" smtClean="0">
                <a:latin typeface="Constantia" panose="02030602050306030303" pitchFamily="18" charset="0"/>
              </a:rPr>
              <a:t>GDM during </a:t>
            </a:r>
            <a:r>
              <a:rPr lang="en-US" sz="2400" dirty="0">
                <a:latin typeface="Constantia" panose="02030602050306030303" pitchFamily="18" charset="0"/>
              </a:rPr>
              <a:t>the child’s </a:t>
            </a:r>
            <a:r>
              <a:rPr lang="en-US" sz="2400" dirty="0" smtClean="0">
                <a:latin typeface="Constantia" panose="02030602050306030303" pitchFamily="18" charset="0"/>
              </a:rPr>
              <a:t>gestation </a:t>
            </a:r>
          </a:p>
          <a:p>
            <a:r>
              <a:rPr lang="en-US" sz="2400" dirty="0" smtClean="0">
                <a:latin typeface="Constantia" panose="02030602050306030303" pitchFamily="18" charset="0"/>
              </a:rPr>
              <a:t>Age </a:t>
            </a:r>
            <a:r>
              <a:rPr lang="en-US" sz="2400" dirty="0">
                <a:latin typeface="Constantia" panose="02030602050306030303" pitchFamily="18" charset="0"/>
              </a:rPr>
              <a:t>of initiation: </a:t>
            </a:r>
            <a:r>
              <a:rPr lang="en-US" sz="2400" dirty="0" smtClean="0">
                <a:latin typeface="Constantia" panose="02030602050306030303" pitchFamily="18" charset="0"/>
              </a:rPr>
              <a:t>age≥ </a:t>
            </a:r>
            <a:r>
              <a:rPr lang="en-US" sz="2400" dirty="0">
                <a:latin typeface="Constantia" panose="02030602050306030303" pitchFamily="18" charset="0"/>
              </a:rPr>
              <a:t>10 years or at </a:t>
            </a:r>
            <a:r>
              <a:rPr lang="en-US" sz="2400" dirty="0" smtClean="0">
                <a:latin typeface="Constantia" panose="02030602050306030303" pitchFamily="18" charset="0"/>
              </a:rPr>
              <a:t>onset of </a:t>
            </a:r>
            <a:r>
              <a:rPr lang="en-US" sz="2400" dirty="0">
                <a:latin typeface="Constantia" panose="02030602050306030303" pitchFamily="18" charset="0"/>
              </a:rPr>
              <a:t>puberty, if puberty occurs </a:t>
            </a:r>
            <a:r>
              <a:rPr lang="en-US" sz="2400" dirty="0" smtClean="0">
                <a:latin typeface="Constantia" panose="02030602050306030303" pitchFamily="18" charset="0"/>
              </a:rPr>
              <a:t>at a </a:t>
            </a:r>
            <a:r>
              <a:rPr lang="en-US" sz="2400" dirty="0">
                <a:latin typeface="Constantia" panose="02030602050306030303" pitchFamily="18" charset="0"/>
              </a:rPr>
              <a:t>younger age</a:t>
            </a:r>
          </a:p>
          <a:p>
            <a:r>
              <a:rPr lang="en-US" sz="2400" dirty="0">
                <a:latin typeface="Constantia" panose="02030602050306030303" pitchFamily="18" charset="0"/>
              </a:rPr>
              <a:t>Frequency: every 3 </a:t>
            </a:r>
            <a:r>
              <a:rPr lang="en-US" sz="2400" dirty="0" smtClean="0">
                <a:latin typeface="Constantia" panose="02030602050306030303" pitchFamily="18" charset="0"/>
              </a:rPr>
              <a:t>years</a:t>
            </a:r>
          </a:p>
          <a:p>
            <a:pPr marL="0" indent="0">
              <a:buNone/>
            </a:pPr>
            <a:endParaRPr lang="en-US" sz="2400" dirty="0">
              <a:latin typeface="Constantia" panose="02030602050306030303" pitchFamily="18" charset="0"/>
            </a:endParaRPr>
          </a:p>
        </p:txBody>
      </p:sp>
      <p:sp>
        <p:nvSpPr>
          <p:cNvPr id="4" name="TextBox 3"/>
          <p:cNvSpPr txBox="1"/>
          <p:nvPr/>
        </p:nvSpPr>
        <p:spPr>
          <a:xfrm>
            <a:off x="7315200" y="6370320"/>
            <a:ext cx="1263423" cy="369332"/>
          </a:xfrm>
          <a:prstGeom prst="rect">
            <a:avLst/>
          </a:prstGeom>
          <a:noFill/>
        </p:spPr>
        <p:txBody>
          <a:bodyPr wrap="none" rtlCol="0">
            <a:spAutoFit/>
          </a:bodyPr>
          <a:lstStyle/>
          <a:p>
            <a:r>
              <a:rPr lang="en-US" dirty="0" smtClean="0"/>
              <a:t>ADA . 2014</a:t>
            </a:r>
            <a:endParaRPr lang="en-US" dirty="0"/>
          </a:p>
        </p:txBody>
      </p:sp>
      <p:sp>
        <p:nvSpPr>
          <p:cNvPr id="5" name="Title 1"/>
          <p:cNvSpPr>
            <a:spLocks noGrp="1"/>
          </p:cNvSpPr>
          <p:nvPr>
            <p:ph type="title"/>
          </p:nvPr>
        </p:nvSpPr>
        <p:spPr>
          <a:xfrm>
            <a:off x="457200" y="30163"/>
            <a:ext cx="8229600" cy="884237"/>
          </a:xfrm>
        </p:spPr>
        <p:txBody>
          <a:bodyPr>
            <a:normAutofit/>
          </a:bodyPr>
          <a:lstStyle/>
          <a:p>
            <a:pPr algn="ctr"/>
            <a:r>
              <a:rPr lang="en-US" dirty="0" smtClean="0">
                <a:latin typeface="Constantia" panose="02030602050306030303" pitchFamily="18" charset="0"/>
              </a:rPr>
              <a:t>T2DM in children</a:t>
            </a:r>
            <a:endParaRPr lang="en-US" dirty="0">
              <a:latin typeface="Constantia" panose="02030602050306030303" pitchFamily="18" charset="0"/>
            </a:endParaRPr>
          </a:p>
        </p:txBody>
      </p:sp>
      <p:sp>
        <p:nvSpPr>
          <p:cNvPr id="2" name="Slide Number Placeholder 1"/>
          <p:cNvSpPr>
            <a:spLocks noGrp="1"/>
          </p:cNvSpPr>
          <p:nvPr>
            <p:ph type="sldNum" sz="quarter" idx="12"/>
          </p:nvPr>
        </p:nvSpPr>
        <p:spPr/>
        <p:txBody>
          <a:bodyPr/>
          <a:lstStyle/>
          <a:p>
            <a:fld id="{971B47F2-71F1-4545-A17E-AD287F812ECB}" type="slidenum">
              <a:rPr lang="en-US" smtClean="0">
                <a:solidFill>
                  <a:prstClr val="white">
                    <a:tint val="75000"/>
                  </a:prstClr>
                </a:solidFill>
              </a:rPr>
              <a:pPr/>
              <a:t>24</a:t>
            </a:fld>
            <a:endParaRPr lang="en-US">
              <a:solidFill>
                <a:prstClr val="white">
                  <a:tint val="75000"/>
                </a:prstClr>
              </a:solidFill>
            </a:endParaRPr>
          </a:p>
        </p:txBody>
      </p:sp>
    </p:spTree>
    <p:extLst>
      <p:ext uri="{BB962C8B-B14F-4D97-AF65-F5344CB8AC3E}">
        <p14:creationId xmlns:p14="http://schemas.microsoft.com/office/powerpoint/2010/main" val="19442398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pPr algn="ctr"/>
            <a:r>
              <a:rPr lang="en-US" dirty="0">
                <a:latin typeface="Constantia" panose="02030602050306030303" pitchFamily="18" charset="0"/>
              </a:rPr>
              <a:t>Autoimmune </a:t>
            </a:r>
            <a:r>
              <a:rPr lang="en-US" dirty="0" smtClean="0">
                <a:latin typeface="Constantia" panose="02030602050306030303" pitchFamily="18" charset="0"/>
              </a:rPr>
              <a:t>T2DM (LADA)</a:t>
            </a:r>
            <a:endParaRPr lang="en-US" dirty="0">
              <a:latin typeface="Constantia" panose="02030602050306030303" pitchFamily="18" charset="0"/>
            </a:endParaRPr>
          </a:p>
        </p:txBody>
      </p:sp>
      <p:sp>
        <p:nvSpPr>
          <p:cNvPr id="3" name="Content Placeholder 2"/>
          <p:cNvSpPr>
            <a:spLocks noGrp="1"/>
          </p:cNvSpPr>
          <p:nvPr>
            <p:ph idx="1"/>
          </p:nvPr>
        </p:nvSpPr>
        <p:spPr>
          <a:xfrm>
            <a:off x="0" y="838200"/>
            <a:ext cx="8915400" cy="5562600"/>
          </a:xfrm>
        </p:spPr>
        <p:txBody>
          <a:bodyPr>
            <a:noAutofit/>
          </a:bodyPr>
          <a:lstStyle/>
          <a:p>
            <a:pPr algn="just"/>
            <a:r>
              <a:rPr lang="en-US" sz="2600" dirty="0"/>
              <a:t>The </a:t>
            </a:r>
            <a:r>
              <a:rPr lang="en-US" sz="2600" dirty="0" smtClean="0"/>
              <a:t>pathophysiology </a:t>
            </a:r>
            <a:r>
              <a:rPr lang="en-US" sz="2600" dirty="0"/>
              <a:t>is unclear.</a:t>
            </a:r>
          </a:p>
          <a:p>
            <a:pPr algn="just"/>
            <a:r>
              <a:rPr lang="en-US" sz="2600" dirty="0"/>
              <a:t>It most likely represents autoimmune T1DM in overweight or obese individuals with underlying insulin resistance. </a:t>
            </a:r>
          </a:p>
          <a:p>
            <a:pPr algn="just"/>
            <a:r>
              <a:rPr lang="en-US" sz="2600" dirty="0"/>
              <a:t>It has been postulated that obesity and insulin resistance may promote an inﬂammatory response to antigen exposure caused by apoptosis of beta cells </a:t>
            </a:r>
            <a:r>
              <a:rPr lang="en-US" sz="2600" dirty="0" smtClean="0"/>
              <a:t>.</a:t>
            </a:r>
            <a:endParaRPr lang="en-US" sz="2600" dirty="0"/>
          </a:p>
          <a:p>
            <a:pPr algn="just"/>
            <a:r>
              <a:rPr lang="en-US" sz="2600" dirty="0" smtClean="0"/>
              <a:t>in younger adult patients (25–34 years), resulting in more rapid development of insulin dependence, usually by 3 years duration </a:t>
            </a:r>
          </a:p>
          <a:p>
            <a:pPr algn="just"/>
            <a:r>
              <a:rPr lang="en-US" sz="2600" dirty="0" smtClean="0"/>
              <a:t>The presence of islet cell antibodies (ICA) and GAD antibodies in adults with clinically typical T2DM has been referred to as latent autoimmune diabetes of adults or LADA.</a:t>
            </a:r>
          </a:p>
          <a:p>
            <a:pPr algn="just"/>
            <a:endParaRPr lang="en-US" sz="2600" dirty="0"/>
          </a:p>
        </p:txBody>
      </p:sp>
      <p:sp>
        <p:nvSpPr>
          <p:cNvPr id="4" name="Slide Number Placeholder 3"/>
          <p:cNvSpPr>
            <a:spLocks noGrp="1"/>
          </p:cNvSpPr>
          <p:nvPr>
            <p:ph type="sldNum" sz="quarter" idx="12"/>
          </p:nvPr>
        </p:nvSpPr>
        <p:spPr/>
        <p:txBody>
          <a:bodyPr/>
          <a:lstStyle/>
          <a:p>
            <a:pPr>
              <a:defRPr/>
            </a:pPr>
            <a:fld id="{3D786826-886F-4ED9-9F27-2D1107F52829}" type="slidenum">
              <a:rPr lang="en-US" smtClean="0">
                <a:solidFill>
                  <a:srgbClr val="DEDEDE">
                    <a:shade val="90000"/>
                  </a:srgbClr>
                </a:solidFill>
              </a:rPr>
              <a:pPr>
                <a:defRPr/>
              </a:pPr>
              <a:t>25</a:t>
            </a:fld>
            <a:endParaRPr lang="en-US" dirty="0">
              <a:solidFill>
                <a:srgbClr val="DEDEDE">
                  <a:shade val="90000"/>
                </a:srgbClr>
              </a:solidFill>
            </a:endParaRPr>
          </a:p>
        </p:txBody>
      </p:sp>
    </p:spTree>
    <p:extLst>
      <p:ext uri="{BB962C8B-B14F-4D97-AF65-F5344CB8AC3E}">
        <p14:creationId xmlns:p14="http://schemas.microsoft.com/office/powerpoint/2010/main" val="904320330"/>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447800"/>
            <a:ext cx="8534400" cy="4876800"/>
          </a:xfrm>
        </p:spPr>
        <p:txBody>
          <a:bodyPr>
            <a:noAutofit/>
          </a:bodyPr>
          <a:lstStyle/>
          <a:p>
            <a:pPr algn="just"/>
            <a:r>
              <a:rPr lang="en-US" sz="2800" dirty="0"/>
              <a:t>Diabetes autoantibody testing also should be con- sidered in overweight/obese children &gt; 13 years of age with a clinical picture of T1DM (weight loss, keto- sis/ketoacidosis), some of whom may have T2DM.</a:t>
            </a:r>
          </a:p>
          <a:p>
            <a:pPr algn="just"/>
            <a:r>
              <a:rPr lang="en-US" sz="2800" dirty="0" smtClean="0"/>
              <a:t> </a:t>
            </a:r>
            <a:endParaRPr lang="en-US" sz="2800" dirty="0"/>
          </a:p>
          <a:p>
            <a:pPr algn="just"/>
            <a:r>
              <a:rPr lang="en-US" sz="2800" dirty="0"/>
              <a:t>Antibodies will indicate an earlier need for insulin as well as the need to monitor for thyroid autoimmunity and to consider other autoimmune disorders associated with T1DM. </a:t>
            </a:r>
          </a:p>
        </p:txBody>
      </p:sp>
      <p:sp>
        <p:nvSpPr>
          <p:cNvPr id="6" name="Title 1"/>
          <p:cNvSpPr>
            <a:spLocks noGrp="1"/>
          </p:cNvSpPr>
          <p:nvPr>
            <p:ph type="title"/>
          </p:nvPr>
        </p:nvSpPr>
        <p:spPr>
          <a:xfrm>
            <a:off x="457200" y="152400"/>
            <a:ext cx="8229600" cy="1143000"/>
          </a:xfrm>
        </p:spPr>
        <p:txBody>
          <a:bodyPr/>
          <a:lstStyle/>
          <a:p>
            <a:pPr algn="ctr"/>
            <a:r>
              <a:rPr lang="en-US" dirty="0">
                <a:latin typeface="+mn-lt"/>
              </a:rPr>
              <a:t>Autoimmune </a:t>
            </a:r>
            <a:r>
              <a:rPr lang="en-US" dirty="0" smtClean="0">
                <a:latin typeface="+mn-lt"/>
              </a:rPr>
              <a:t>T2DM (LADA)</a:t>
            </a:r>
            <a:endParaRPr lang="en-US" dirty="0">
              <a:latin typeface="+mn-lt"/>
            </a:endParaRPr>
          </a:p>
        </p:txBody>
      </p:sp>
      <p:sp>
        <p:nvSpPr>
          <p:cNvPr id="2" name="Slide Number Placeholder 1"/>
          <p:cNvSpPr>
            <a:spLocks noGrp="1"/>
          </p:cNvSpPr>
          <p:nvPr>
            <p:ph type="sldNum" sz="quarter" idx="12"/>
          </p:nvPr>
        </p:nvSpPr>
        <p:spPr/>
        <p:txBody>
          <a:bodyPr/>
          <a:lstStyle/>
          <a:p>
            <a:pPr>
              <a:defRPr/>
            </a:pPr>
            <a:fld id="{3D786826-886F-4ED9-9F27-2D1107F52829}" type="slidenum">
              <a:rPr lang="en-US" smtClean="0">
                <a:solidFill>
                  <a:srgbClr val="DEDEDE">
                    <a:shade val="90000"/>
                  </a:srgbClr>
                </a:solidFill>
              </a:rPr>
              <a:pPr>
                <a:defRPr/>
              </a:pPr>
              <a:t>26</a:t>
            </a:fld>
            <a:endParaRPr lang="en-US" dirty="0">
              <a:solidFill>
                <a:srgbClr val="DEDEDE">
                  <a:shade val="90000"/>
                </a:srgbClr>
              </a:solidFill>
            </a:endParaRPr>
          </a:p>
        </p:txBody>
      </p:sp>
    </p:spTree>
    <p:extLst>
      <p:ext uri="{BB962C8B-B14F-4D97-AF65-F5344CB8AC3E}">
        <p14:creationId xmlns:p14="http://schemas.microsoft.com/office/powerpoint/2010/main" val="503244279"/>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0"/>
            <a:ext cx="8229600" cy="914400"/>
          </a:xfrm>
        </p:spPr>
        <p:txBody>
          <a:bodyPr>
            <a:normAutofit/>
          </a:bodyPr>
          <a:lstStyle/>
          <a:p>
            <a:pPr algn="ctr"/>
            <a:r>
              <a:rPr lang="en-US" dirty="0">
                <a:latin typeface="Constantia" panose="02030602050306030303" pitchFamily="18" charset="0"/>
              </a:rPr>
              <a:t>Management </a:t>
            </a:r>
            <a:r>
              <a:rPr lang="en-US" dirty="0" smtClean="0">
                <a:latin typeface="Constantia" panose="02030602050306030303" pitchFamily="18" charset="0"/>
              </a:rPr>
              <a:t>of Type 2</a:t>
            </a:r>
            <a:endParaRPr lang="en-US" dirty="0">
              <a:latin typeface="Constantia" panose="02030602050306030303" pitchFamily="18" charset="0"/>
            </a:endParaRPr>
          </a:p>
        </p:txBody>
      </p:sp>
      <p:sp>
        <p:nvSpPr>
          <p:cNvPr id="3" name="Content Placeholder 2"/>
          <p:cNvSpPr>
            <a:spLocks noGrp="1"/>
          </p:cNvSpPr>
          <p:nvPr>
            <p:ph idx="1"/>
          </p:nvPr>
        </p:nvSpPr>
        <p:spPr>
          <a:xfrm>
            <a:off x="76200" y="1066800"/>
            <a:ext cx="8839200" cy="5791200"/>
          </a:xfrm>
        </p:spPr>
        <p:txBody>
          <a:bodyPr>
            <a:noAutofit/>
          </a:bodyPr>
          <a:lstStyle/>
          <a:p>
            <a:pPr algn="just"/>
            <a:r>
              <a:rPr lang="en-US" sz="2800" dirty="0"/>
              <a:t>Lifestyle change should be the first </a:t>
            </a:r>
            <a:r>
              <a:rPr lang="en-US" sz="2800" dirty="0" smtClean="0"/>
              <a:t>step</a:t>
            </a:r>
          </a:p>
          <a:p>
            <a:pPr algn="just"/>
            <a:r>
              <a:rPr lang="en-US" sz="2800" dirty="0" smtClean="0"/>
              <a:t>Moderate exercise ≥ 60 min/d and &lt; 2 h/d non- academic screen time)</a:t>
            </a:r>
            <a:endParaRPr lang="en-US" sz="2800" dirty="0"/>
          </a:p>
          <a:p>
            <a:pPr algn="just"/>
            <a:r>
              <a:rPr lang="en-US" sz="2800" dirty="0" smtClean="0"/>
              <a:t>The </a:t>
            </a:r>
            <a:r>
              <a:rPr lang="en-US" sz="2800" dirty="0"/>
              <a:t>ﬁrst medication used should be metformin</a:t>
            </a:r>
            <a:r>
              <a:rPr lang="en-US" sz="2800" dirty="0" smtClean="0"/>
              <a:t>. </a:t>
            </a:r>
            <a:endParaRPr lang="en-US" sz="2800" dirty="0"/>
          </a:p>
          <a:p>
            <a:pPr algn="just"/>
            <a:r>
              <a:rPr lang="en-US" sz="2800" dirty="0" smtClean="0"/>
              <a:t>Start at  low dose (500 mg/d)  due to possible GI effects.</a:t>
            </a:r>
          </a:p>
          <a:p>
            <a:pPr algn="just"/>
            <a:r>
              <a:rPr lang="en-US" sz="2800" dirty="0" smtClean="0"/>
              <a:t>It </a:t>
            </a:r>
            <a:r>
              <a:rPr lang="en-US" sz="2800" dirty="0"/>
              <a:t>has the advantage over sulfonylureas of similar reduction in HbA1c without the risk of hypoglycemia</a:t>
            </a:r>
            <a:r>
              <a:rPr lang="en-US" sz="2800" dirty="0" smtClean="0"/>
              <a:t>.</a:t>
            </a:r>
          </a:p>
          <a:p>
            <a:pPr algn="just"/>
            <a:r>
              <a:rPr lang="en-US" sz="2800" dirty="0" smtClean="0"/>
              <a:t>Failure </a:t>
            </a:r>
            <a:r>
              <a:rPr lang="en-US" sz="2800" dirty="0"/>
              <a:t>of </a:t>
            </a:r>
            <a:r>
              <a:rPr lang="en-US" sz="2800" dirty="0" smtClean="0"/>
              <a:t>mono therapy </a:t>
            </a:r>
            <a:r>
              <a:rPr lang="en-US" sz="2800" dirty="0"/>
              <a:t>with metformin over 3 months indicates the need to add </a:t>
            </a:r>
            <a:r>
              <a:rPr lang="en-US" sz="2800" dirty="0" smtClean="0"/>
              <a:t> </a:t>
            </a:r>
            <a:r>
              <a:rPr lang="en-US" sz="2800" dirty="0"/>
              <a:t>sulfonylurea, or insulin alone or in </a:t>
            </a:r>
            <a:r>
              <a:rPr lang="en-US" sz="2800" dirty="0" smtClean="0"/>
              <a:t>combination.</a:t>
            </a:r>
          </a:p>
          <a:p>
            <a:pPr marL="0" indent="0" algn="just">
              <a:buNone/>
            </a:pPr>
            <a:endParaRPr lang="en-US" sz="2800" dirty="0"/>
          </a:p>
        </p:txBody>
      </p:sp>
      <p:sp>
        <p:nvSpPr>
          <p:cNvPr id="2" name="Slide Number Placeholder 1"/>
          <p:cNvSpPr>
            <a:spLocks noGrp="1"/>
          </p:cNvSpPr>
          <p:nvPr>
            <p:ph type="sldNum" sz="quarter" idx="12"/>
          </p:nvPr>
        </p:nvSpPr>
        <p:spPr/>
        <p:txBody>
          <a:bodyPr/>
          <a:lstStyle/>
          <a:p>
            <a:pPr>
              <a:defRPr/>
            </a:pPr>
            <a:fld id="{3D786826-886F-4ED9-9F27-2D1107F52829}" type="slidenum">
              <a:rPr lang="en-US" smtClean="0">
                <a:solidFill>
                  <a:srgbClr val="DEDEDE">
                    <a:shade val="90000"/>
                  </a:srgbClr>
                </a:solidFill>
              </a:rPr>
              <a:pPr>
                <a:defRPr/>
              </a:pPr>
              <a:t>27</a:t>
            </a:fld>
            <a:endParaRPr lang="en-US" dirty="0">
              <a:solidFill>
                <a:srgbClr val="DEDEDE">
                  <a:shade val="90000"/>
                </a:srgbClr>
              </a:solidFill>
            </a:endParaRPr>
          </a:p>
        </p:txBody>
      </p:sp>
    </p:spTree>
    <p:extLst>
      <p:ext uri="{BB962C8B-B14F-4D97-AF65-F5344CB8AC3E}">
        <p14:creationId xmlns:p14="http://schemas.microsoft.com/office/powerpoint/2010/main" val="3180219941"/>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14400"/>
            <a:ext cx="9144000"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971B47F2-71F1-4545-A17E-AD287F812ECB}" type="slidenum">
              <a:rPr lang="en-US" smtClean="0">
                <a:solidFill>
                  <a:prstClr val="white">
                    <a:tint val="75000"/>
                  </a:prstClr>
                </a:solidFill>
              </a:rPr>
              <a:pPr/>
              <a:t>28</a:t>
            </a:fld>
            <a:endParaRPr lang="en-US">
              <a:solidFill>
                <a:prstClr val="white">
                  <a:tint val="75000"/>
                </a:prstClr>
              </a:solidFill>
            </a:endParaRPr>
          </a:p>
        </p:txBody>
      </p:sp>
      <p:sp>
        <p:nvSpPr>
          <p:cNvPr id="7" name="Title 1"/>
          <p:cNvSpPr>
            <a:spLocks noGrp="1"/>
          </p:cNvSpPr>
          <p:nvPr>
            <p:ph type="title"/>
          </p:nvPr>
        </p:nvSpPr>
        <p:spPr>
          <a:xfrm>
            <a:off x="457200" y="30480"/>
            <a:ext cx="8229600" cy="1036320"/>
          </a:xfrm>
        </p:spPr>
        <p:txBody>
          <a:bodyPr>
            <a:normAutofit/>
          </a:bodyPr>
          <a:lstStyle/>
          <a:p>
            <a:pPr algn="ctr"/>
            <a:r>
              <a:rPr lang="en-US" dirty="0">
                <a:latin typeface="Constantia" panose="02030602050306030303" pitchFamily="18" charset="0"/>
              </a:rPr>
              <a:t>Management </a:t>
            </a:r>
            <a:r>
              <a:rPr lang="en-US" dirty="0" smtClean="0">
                <a:latin typeface="Constantia" panose="02030602050306030303" pitchFamily="18" charset="0"/>
              </a:rPr>
              <a:t>of Type 2</a:t>
            </a:r>
            <a:endParaRPr lang="en-US" dirty="0">
              <a:latin typeface="Constantia" panose="02030602050306030303" pitchFamily="18" charset="0"/>
            </a:endParaRPr>
          </a:p>
        </p:txBody>
      </p:sp>
    </p:spTree>
    <p:extLst>
      <p:ext uri="{BB962C8B-B14F-4D97-AF65-F5344CB8AC3E}">
        <p14:creationId xmlns:p14="http://schemas.microsoft.com/office/powerpoint/2010/main" val="24121015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lstStyle/>
          <a:p>
            <a:pPr algn="ctr"/>
            <a:r>
              <a:rPr lang="en-US" b="1" dirty="0" smtClean="0">
                <a:latin typeface="Constantia" panose="02030602050306030303" pitchFamily="18" charset="0"/>
              </a:rPr>
              <a:t>Monogenic diabetes</a:t>
            </a:r>
            <a:endParaRPr lang="en-US" dirty="0">
              <a:latin typeface="Constantia" panose="02030602050306030303" pitchFamily="18" charset="0"/>
            </a:endParaRPr>
          </a:p>
        </p:txBody>
      </p:sp>
      <p:sp>
        <p:nvSpPr>
          <p:cNvPr id="3" name="Content Placeholder 2"/>
          <p:cNvSpPr>
            <a:spLocks noGrp="1"/>
          </p:cNvSpPr>
          <p:nvPr>
            <p:ph idx="1"/>
          </p:nvPr>
        </p:nvSpPr>
        <p:spPr>
          <a:xfrm>
            <a:off x="0" y="914400"/>
            <a:ext cx="8763000" cy="5943600"/>
          </a:xfrm>
        </p:spPr>
        <p:txBody>
          <a:bodyPr>
            <a:noAutofit/>
          </a:bodyPr>
          <a:lstStyle/>
          <a:p>
            <a:pPr algn="just"/>
            <a:r>
              <a:rPr lang="en-US" sz="2600" dirty="0" smtClean="0"/>
              <a:t>MODY </a:t>
            </a:r>
            <a:r>
              <a:rPr lang="en-US" sz="2600" dirty="0"/>
              <a:t>was originally described as a disorder with the following characteristics:</a:t>
            </a:r>
          </a:p>
          <a:p>
            <a:pPr algn="just"/>
            <a:r>
              <a:rPr lang="en-US" sz="2600" dirty="0"/>
              <a:t> onset before 25 years of age</a:t>
            </a:r>
            <a:r>
              <a:rPr lang="en-US" sz="2600" dirty="0" smtClean="0"/>
              <a:t>,</a:t>
            </a:r>
          </a:p>
          <a:p>
            <a:pPr algn="just"/>
            <a:r>
              <a:rPr lang="en-US" sz="2600" dirty="0" smtClean="0"/>
              <a:t> </a:t>
            </a:r>
            <a:r>
              <a:rPr lang="en-US" sz="2600" dirty="0" smtClean="0">
                <a:cs typeface="Calibri" pitchFamily="34" charset="0"/>
              </a:rPr>
              <a:t>obesity is unusual</a:t>
            </a:r>
            <a:endParaRPr lang="en-GB" sz="2600" dirty="0" smtClean="0">
              <a:cs typeface="Calibri" pitchFamily="34" charset="0"/>
            </a:endParaRPr>
          </a:p>
          <a:p>
            <a:pPr algn="just"/>
            <a:r>
              <a:rPr lang="en-US" sz="2600" dirty="0" smtClean="0"/>
              <a:t>Autosomal </a:t>
            </a:r>
            <a:r>
              <a:rPr lang="en-US" sz="2600" dirty="0"/>
              <a:t>dominant </a:t>
            </a:r>
            <a:r>
              <a:rPr lang="en-US" sz="2600" dirty="0" smtClean="0"/>
              <a:t>inheritance.</a:t>
            </a:r>
            <a:endParaRPr lang="en-US" sz="2600" dirty="0"/>
          </a:p>
          <a:p>
            <a:pPr algn="just"/>
            <a:r>
              <a:rPr lang="en-US" sz="2600" dirty="0"/>
              <a:t> </a:t>
            </a:r>
            <a:r>
              <a:rPr lang="en-US" sz="2600" dirty="0" smtClean="0"/>
              <a:t>Non-ketotic </a:t>
            </a:r>
            <a:r>
              <a:rPr lang="en-US" sz="2600" dirty="0"/>
              <a:t>diabetes mellitus</a:t>
            </a:r>
            <a:r>
              <a:rPr lang="en-US" sz="2600" dirty="0" smtClean="0"/>
              <a:t>.</a:t>
            </a:r>
          </a:p>
          <a:p>
            <a:pPr algn="just"/>
            <a:r>
              <a:rPr lang="en-GB" sz="2600" dirty="0" smtClean="0">
                <a:cs typeface="Calibri" pitchFamily="34" charset="0"/>
              </a:rPr>
              <a:t>No need to insulin treatment or measurable C-peptide at least 3 (ideally 5) years after diagnosis</a:t>
            </a:r>
          </a:p>
          <a:p>
            <a:pPr algn="just"/>
            <a:r>
              <a:rPr lang="en-US" sz="2600" dirty="0" smtClean="0"/>
              <a:t>Not progressive, or slowly progressive and hyperglycemia responsive to diet or drugs for years to decades. </a:t>
            </a:r>
          </a:p>
          <a:p>
            <a:pPr algn="just"/>
            <a:r>
              <a:rPr lang="en-US" sz="2600" dirty="0" smtClean="0">
                <a:cs typeface="Calibri" pitchFamily="34" charset="0"/>
              </a:rPr>
              <a:t>Must be diabetes in one parent  (2 generations) and ideally a grandparent or child ( 3 generations)</a:t>
            </a:r>
          </a:p>
          <a:p>
            <a:pPr algn="just"/>
            <a:endParaRPr lang="en-GB" sz="2600" dirty="0" smtClean="0">
              <a:cs typeface="Calibri" pitchFamily="34" charset="0"/>
            </a:endParaRPr>
          </a:p>
          <a:p>
            <a:pPr algn="just"/>
            <a:endParaRPr lang="en-US" sz="2600" dirty="0" smtClean="0"/>
          </a:p>
        </p:txBody>
      </p:sp>
      <p:sp>
        <p:nvSpPr>
          <p:cNvPr id="4" name="Slide Number Placeholder 3"/>
          <p:cNvSpPr>
            <a:spLocks noGrp="1"/>
          </p:cNvSpPr>
          <p:nvPr>
            <p:ph type="sldNum" sz="quarter" idx="12"/>
          </p:nvPr>
        </p:nvSpPr>
        <p:spPr/>
        <p:txBody>
          <a:bodyPr/>
          <a:lstStyle/>
          <a:p>
            <a:pPr>
              <a:defRPr/>
            </a:pPr>
            <a:fld id="{3D786826-886F-4ED9-9F27-2D1107F52829}" type="slidenum">
              <a:rPr lang="en-US" smtClean="0">
                <a:solidFill>
                  <a:srgbClr val="DEDEDE">
                    <a:shade val="90000"/>
                  </a:srgbClr>
                </a:solidFill>
              </a:rPr>
              <a:pPr>
                <a:defRPr/>
              </a:pPr>
              <a:t>29</a:t>
            </a:fld>
            <a:endParaRPr lang="en-US" dirty="0">
              <a:solidFill>
                <a:srgbClr val="DEDEDE">
                  <a:shade val="90000"/>
                </a:srgbClr>
              </a:solidFill>
            </a:endParaRPr>
          </a:p>
        </p:txBody>
      </p:sp>
    </p:spTree>
    <p:extLst>
      <p:ext uri="{BB962C8B-B14F-4D97-AF65-F5344CB8AC3E}">
        <p14:creationId xmlns:p14="http://schemas.microsoft.com/office/powerpoint/2010/main" val="886348596"/>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US" dirty="0" smtClean="0">
                <a:latin typeface="Constantia" pitchFamily="18" charset="0"/>
              </a:rPr>
              <a:t>Epidemiology </a:t>
            </a:r>
            <a:endParaRPr lang="en-US" dirty="0">
              <a:latin typeface="Constantia" pitchFamily="18" charset="0"/>
            </a:endParaRPr>
          </a:p>
        </p:txBody>
      </p:sp>
      <p:sp>
        <p:nvSpPr>
          <p:cNvPr id="3" name="Content Placeholder 2"/>
          <p:cNvSpPr>
            <a:spLocks noGrp="1"/>
          </p:cNvSpPr>
          <p:nvPr>
            <p:ph idx="1"/>
          </p:nvPr>
        </p:nvSpPr>
        <p:spPr>
          <a:xfrm>
            <a:off x="0" y="990600"/>
            <a:ext cx="8991600" cy="5715000"/>
          </a:xfrm>
        </p:spPr>
        <p:txBody>
          <a:bodyPr>
            <a:noAutofit/>
          </a:bodyPr>
          <a:lstStyle/>
          <a:p>
            <a:pPr algn="just"/>
            <a:r>
              <a:rPr lang="en-US" sz="2600" dirty="0">
                <a:latin typeface="Constantia" pitchFamily="18" charset="0"/>
              </a:rPr>
              <a:t>Diabetes mellitus is a devastating disease that, </a:t>
            </a:r>
            <a:r>
              <a:rPr lang="en-US" sz="2600" dirty="0" smtClean="0">
                <a:latin typeface="Constantia" pitchFamily="18" charset="0"/>
              </a:rPr>
              <a:t>according to the WHO, </a:t>
            </a:r>
            <a:r>
              <a:rPr lang="en-US" sz="2600" dirty="0">
                <a:latin typeface="Constantia" pitchFamily="18" charset="0"/>
              </a:rPr>
              <a:t>is expected </a:t>
            </a:r>
            <a:r>
              <a:rPr lang="en-US" sz="2600" dirty="0" smtClean="0">
                <a:latin typeface="Constantia" pitchFamily="18" charset="0"/>
              </a:rPr>
              <a:t>to affect </a:t>
            </a:r>
            <a:r>
              <a:rPr lang="en-US" sz="2600" dirty="0">
                <a:latin typeface="Constantia" pitchFamily="18" charset="0"/>
              </a:rPr>
              <a:t>the lives of 380 </a:t>
            </a:r>
            <a:r>
              <a:rPr lang="en-US" sz="2600" dirty="0" smtClean="0">
                <a:latin typeface="Constantia" pitchFamily="18" charset="0"/>
              </a:rPr>
              <a:t>million </a:t>
            </a:r>
            <a:r>
              <a:rPr lang="en-US" sz="2600" dirty="0">
                <a:latin typeface="Constantia" pitchFamily="18" charset="0"/>
              </a:rPr>
              <a:t>people by the year 2025</a:t>
            </a:r>
            <a:r>
              <a:rPr lang="en-US" sz="2600" dirty="0" smtClean="0">
                <a:latin typeface="Constantia" pitchFamily="18" charset="0"/>
              </a:rPr>
              <a:t>.</a:t>
            </a:r>
          </a:p>
          <a:p>
            <a:pPr algn="just"/>
            <a:endParaRPr lang="en-US" sz="2600" dirty="0" smtClean="0">
              <a:latin typeface="Constantia" pitchFamily="18" charset="0"/>
            </a:endParaRPr>
          </a:p>
          <a:p>
            <a:pPr algn="just"/>
            <a:r>
              <a:rPr lang="en-US" sz="2600" dirty="0" smtClean="0">
                <a:latin typeface="Constantia" pitchFamily="18" charset="0"/>
              </a:rPr>
              <a:t>It is also estimated that 5% of all deaths in the world are caused by diabetes.</a:t>
            </a:r>
          </a:p>
          <a:p>
            <a:pPr algn="just"/>
            <a:endParaRPr lang="en-US" sz="2600" dirty="0" smtClean="0">
              <a:latin typeface="Constantia" pitchFamily="18" charset="0"/>
            </a:endParaRPr>
          </a:p>
          <a:p>
            <a:pPr algn="just"/>
            <a:r>
              <a:rPr lang="en-US" sz="2600" dirty="0" smtClean="0">
                <a:latin typeface="Constantia" pitchFamily="18" charset="0"/>
              </a:rPr>
              <a:t>The number of patients  will increase by 50% in the next 10 years.</a:t>
            </a:r>
          </a:p>
          <a:p>
            <a:pPr algn="just"/>
            <a:endParaRPr lang="en-US" sz="2600" dirty="0" smtClean="0">
              <a:latin typeface="Constantia" pitchFamily="18" charset="0"/>
            </a:endParaRPr>
          </a:p>
          <a:p>
            <a:pPr algn="just"/>
            <a:r>
              <a:rPr lang="en-US" sz="2600" dirty="0" smtClean="0">
                <a:latin typeface="Constantia" pitchFamily="18" charset="0"/>
              </a:rPr>
              <a:t>Of </a:t>
            </a:r>
            <a:r>
              <a:rPr lang="en-US" sz="2600" dirty="0">
                <a:latin typeface="Constantia" pitchFamily="18" charset="0"/>
              </a:rPr>
              <a:t>concern, both T1D and T2D are increasing in youth and presenting at younger ages, implying a longer burden of disease and earlier onset of vascular </a:t>
            </a:r>
            <a:r>
              <a:rPr lang="en-US" sz="2600" dirty="0" smtClean="0">
                <a:latin typeface="Constantia" pitchFamily="18" charset="0"/>
              </a:rPr>
              <a:t>complications.</a:t>
            </a:r>
          </a:p>
          <a:p>
            <a:pPr algn="just"/>
            <a:endParaRPr lang="en-US" sz="2600" dirty="0" smtClean="0">
              <a:latin typeface="Constantia" pitchFamily="18" charset="0"/>
            </a:endParaRPr>
          </a:p>
        </p:txBody>
      </p:sp>
      <p:sp>
        <p:nvSpPr>
          <p:cNvPr id="4" name="Slide Number Placeholder 3"/>
          <p:cNvSpPr>
            <a:spLocks noGrp="1"/>
          </p:cNvSpPr>
          <p:nvPr>
            <p:ph type="sldNum" sz="quarter" idx="12"/>
          </p:nvPr>
        </p:nvSpPr>
        <p:spPr/>
        <p:txBody>
          <a:bodyPr/>
          <a:lstStyle/>
          <a:p>
            <a:fld id="{971B47F2-71F1-4545-A17E-AD287F812ECB}" type="slidenum">
              <a:rPr lang="en-US" smtClean="0">
                <a:solidFill>
                  <a:prstClr val="white">
                    <a:tint val="75000"/>
                  </a:prstClr>
                </a:solidFill>
              </a:rPr>
              <a:pPr/>
              <a:t>3</a:t>
            </a:fld>
            <a:endParaRPr lang="en-US">
              <a:solidFill>
                <a:prstClr val="white">
                  <a:tint val="75000"/>
                </a:prstClr>
              </a:solidFill>
            </a:endParaRPr>
          </a:p>
        </p:txBody>
      </p:sp>
    </p:spTree>
    <p:extLst>
      <p:ext uri="{BB962C8B-B14F-4D97-AF65-F5344CB8AC3E}">
        <p14:creationId xmlns:p14="http://schemas.microsoft.com/office/powerpoint/2010/main" val="36126133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09600"/>
            <a:ext cx="8534400" cy="4389437"/>
          </a:xfrm>
        </p:spPr>
        <p:txBody>
          <a:bodyPr/>
          <a:lstStyle/>
          <a:p>
            <a:pPr algn="just"/>
            <a:r>
              <a:rPr lang="en-US" dirty="0" smtClean="0"/>
              <a:t>Chromosome 12, HNF-1a (MODY3) </a:t>
            </a:r>
          </a:p>
          <a:p>
            <a:pPr algn="just"/>
            <a:r>
              <a:rPr lang="en-US" dirty="0" smtClean="0"/>
              <a:t>2. Chromosome 7, glucokinase (MODY2)</a:t>
            </a:r>
          </a:p>
          <a:p>
            <a:pPr algn="just"/>
            <a:r>
              <a:rPr lang="en-US" dirty="0" smtClean="0"/>
              <a:t>3. Chromosome 20, HNF-4a (MODY1)</a:t>
            </a:r>
          </a:p>
          <a:p>
            <a:pPr algn="just"/>
            <a:r>
              <a:rPr lang="en-US" dirty="0" smtClean="0"/>
              <a:t>4.Chromosome 13, insulin promoter factor; IPF-1 (MODY4)</a:t>
            </a:r>
          </a:p>
          <a:p>
            <a:pPr algn="just"/>
            <a:r>
              <a:rPr lang="en-US" dirty="0" smtClean="0"/>
              <a:t>5. Chromosome 17, HNF-1ß (MODY5) </a:t>
            </a:r>
          </a:p>
          <a:p>
            <a:pPr algn="just"/>
            <a:r>
              <a:rPr lang="en-US" dirty="0" smtClean="0"/>
              <a:t>6. Chromosome 2, </a:t>
            </a:r>
            <a:r>
              <a:rPr lang="en-US" i="1" dirty="0" smtClean="0"/>
              <a:t>NeuroD1 (MODY6) </a:t>
            </a:r>
          </a:p>
          <a:p>
            <a:r>
              <a:rPr lang="en-US" dirty="0" smtClean="0">
                <a:latin typeface="Calibri" pitchFamily="34" charset="0"/>
                <a:cs typeface="Calibri" pitchFamily="34" charset="0"/>
              </a:rPr>
              <a:t>HNFs, IPF-1</a:t>
            </a:r>
            <a:r>
              <a:rPr lang="el-GR" dirty="0" smtClean="0">
                <a:latin typeface="Calibri" pitchFamily="34" charset="0"/>
                <a:cs typeface="Calibri" pitchFamily="34" charset="0"/>
              </a:rPr>
              <a:t> α</a:t>
            </a:r>
            <a:r>
              <a:rPr lang="en-US" dirty="0" smtClean="0">
                <a:latin typeface="Calibri" pitchFamily="34" charset="0"/>
                <a:cs typeface="Calibri" pitchFamily="34" charset="0"/>
              </a:rPr>
              <a:t>, and NEUROD 1 regulates the genes and synthesis of proteins like insulin gene, Krebs cycle enzymes and GLUTs. Glucokinase  is expressed in </a:t>
            </a:r>
            <a:r>
              <a:rPr lang="el-GR" dirty="0" smtClean="0">
                <a:latin typeface="Calibri" pitchFamily="34" charset="0"/>
                <a:cs typeface="Calibri" pitchFamily="34" charset="0"/>
              </a:rPr>
              <a:t>β</a:t>
            </a:r>
            <a:r>
              <a:rPr lang="en-US" dirty="0" smtClean="0">
                <a:latin typeface="Calibri" pitchFamily="34" charset="0"/>
                <a:cs typeface="Calibri" pitchFamily="34" charset="0"/>
              </a:rPr>
              <a:t>-cells and liver. It is Glucose sensor” in </a:t>
            </a:r>
            <a:r>
              <a:rPr lang="el-GR" dirty="0" smtClean="0">
                <a:latin typeface="Calibri" pitchFamily="34" charset="0"/>
                <a:cs typeface="Calibri" pitchFamily="34" charset="0"/>
              </a:rPr>
              <a:t>β</a:t>
            </a:r>
            <a:r>
              <a:rPr lang="en-US" dirty="0" smtClean="0">
                <a:latin typeface="Calibri" pitchFamily="34" charset="0"/>
                <a:cs typeface="Calibri" pitchFamily="34" charset="0"/>
              </a:rPr>
              <a:t>-cells</a:t>
            </a:r>
          </a:p>
          <a:p>
            <a:r>
              <a:rPr lang="en-US" dirty="0" smtClean="0">
                <a:latin typeface="Calibri" pitchFamily="34" charset="0"/>
                <a:cs typeface="Calibri" pitchFamily="34" charset="0"/>
              </a:rPr>
              <a:t>In all MODYs pharmacological treatment is needed( except in MODY2).</a:t>
            </a:r>
          </a:p>
          <a:p>
            <a:r>
              <a:rPr lang="en-US" b="1" dirty="0" smtClean="0">
                <a:latin typeface="Calibri" pitchFamily="34" charset="0"/>
                <a:cs typeface="Calibri" pitchFamily="34" charset="0"/>
              </a:rPr>
              <a:t>SUR is the drug of choice for MODY</a:t>
            </a:r>
          </a:p>
          <a:p>
            <a:endParaRPr lang="en-US" dirty="0"/>
          </a:p>
        </p:txBody>
      </p:sp>
      <p:sp>
        <p:nvSpPr>
          <p:cNvPr id="4" name="Title 1"/>
          <p:cNvSpPr>
            <a:spLocks noGrp="1"/>
          </p:cNvSpPr>
          <p:nvPr>
            <p:ph type="title"/>
          </p:nvPr>
        </p:nvSpPr>
        <p:spPr>
          <a:xfrm>
            <a:off x="457200" y="0"/>
            <a:ext cx="8229600" cy="781050"/>
          </a:xfrm>
        </p:spPr>
        <p:txBody>
          <a:bodyPr/>
          <a:lstStyle/>
          <a:p>
            <a:pPr algn="ctr"/>
            <a:r>
              <a:rPr lang="en-US" b="1" dirty="0" smtClean="0"/>
              <a:t>Monogenic diabetes</a:t>
            </a:r>
            <a:endParaRPr lang="en-US" dirty="0"/>
          </a:p>
        </p:txBody>
      </p:sp>
      <p:sp>
        <p:nvSpPr>
          <p:cNvPr id="2" name="Slide Number Placeholder 1"/>
          <p:cNvSpPr>
            <a:spLocks noGrp="1"/>
          </p:cNvSpPr>
          <p:nvPr>
            <p:ph type="sldNum" sz="quarter" idx="12"/>
          </p:nvPr>
        </p:nvSpPr>
        <p:spPr/>
        <p:txBody>
          <a:bodyPr/>
          <a:lstStyle/>
          <a:p>
            <a:pPr>
              <a:defRPr/>
            </a:pPr>
            <a:fld id="{3D786826-886F-4ED9-9F27-2D1107F52829}" type="slidenum">
              <a:rPr lang="en-US" smtClean="0">
                <a:solidFill>
                  <a:srgbClr val="DEDEDE">
                    <a:shade val="90000"/>
                  </a:srgbClr>
                </a:solidFill>
              </a:rPr>
              <a:pPr>
                <a:defRPr/>
              </a:pPr>
              <a:t>30</a:t>
            </a:fld>
            <a:endParaRPr lang="en-US" dirty="0">
              <a:solidFill>
                <a:srgbClr val="DEDEDE">
                  <a:shade val="90000"/>
                </a:srgbClr>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971B47F2-71F1-4545-A17E-AD287F812ECB}" type="slidenum">
              <a:rPr lang="en-US" smtClean="0"/>
              <a:pPr/>
              <a:t>31</a:t>
            </a:fld>
            <a:endParaRPr lang="en-US"/>
          </a:p>
        </p:txBody>
      </p:sp>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14400"/>
            <a:ext cx="9067800"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1"/>
          <p:cNvSpPr>
            <a:spLocks noGrp="1"/>
          </p:cNvSpPr>
          <p:nvPr>
            <p:ph type="title"/>
          </p:nvPr>
        </p:nvSpPr>
        <p:spPr>
          <a:xfrm>
            <a:off x="381000" y="0"/>
            <a:ext cx="8229600" cy="868362"/>
          </a:xfrm>
        </p:spPr>
        <p:txBody>
          <a:bodyPr/>
          <a:lstStyle/>
          <a:p>
            <a:pPr algn="ctr"/>
            <a:r>
              <a:rPr lang="en-US" b="1" dirty="0" smtClean="0">
                <a:latin typeface="Constantia" panose="02030602050306030303" pitchFamily="18" charset="0"/>
              </a:rPr>
              <a:t>Monogenic diabetes</a:t>
            </a:r>
            <a:endParaRPr lang="en-US" dirty="0">
              <a:latin typeface="Constantia" panose="02030602050306030303" pitchFamily="18" charset="0"/>
            </a:endParaRPr>
          </a:p>
        </p:txBody>
      </p:sp>
    </p:spTree>
    <p:extLst>
      <p:ext uri="{BB962C8B-B14F-4D97-AF65-F5344CB8AC3E}">
        <p14:creationId xmlns:p14="http://schemas.microsoft.com/office/powerpoint/2010/main" val="41348739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52400" y="-304800"/>
            <a:ext cx="8686800" cy="1143000"/>
          </a:xfrm>
        </p:spPr>
        <p:txBody>
          <a:bodyPr/>
          <a:lstStyle/>
          <a:p>
            <a:pPr algn="ctr" fontAlgn="auto">
              <a:spcAft>
                <a:spcPts val="0"/>
              </a:spcAft>
              <a:defRPr/>
            </a:pPr>
            <a:r>
              <a:rPr lang="en-US" sz="3200" b="1" dirty="0">
                <a:latin typeface="Constantia" panose="02030602050306030303" pitchFamily="18" charset="0"/>
              </a:rPr>
              <a:t>The </a:t>
            </a:r>
            <a:r>
              <a:rPr lang="el-GR" sz="3200" b="1" dirty="0" smtClean="0">
                <a:latin typeface="Constantia" panose="02030602050306030303" pitchFamily="18" charset="0"/>
              </a:rPr>
              <a:t>β</a:t>
            </a:r>
            <a:r>
              <a:rPr lang="en-US" sz="3200" b="1" dirty="0" smtClean="0">
                <a:latin typeface="Constantia" panose="02030602050306030303" pitchFamily="18" charset="0"/>
              </a:rPr>
              <a:t>-Cell </a:t>
            </a:r>
            <a:r>
              <a:rPr lang="en-US" sz="3200" b="1" dirty="0">
                <a:latin typeface="Constantia" panose="02030602050306030303" pitchFamily="18" charset="0"/>
              </a:rPr>
              <a:t>&amp; MODY-Related Proteins</a:t>
            </a:r>
            <a:endParaRPr lang="en-US" dirty="0">
              <a:latin typeface="Constantia" panose="02030602050306030303" pitchFamily="18" charset="0"/>
            </a:endParaRPr>
          </a:p>
        </p:txBody>
      </p:sp>
      <p:pic>
        <p:nvPicPr>
          <p:cNvPr id="2560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 y="914400"/>
            <a:ext cx="83058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3EEA4DB2-01EB-48CE-AC39-BB5B388E8D0A}" type="slidenum">
              <a:rPr lang="en-US" smtClean="0">
                <a:solidFill>
                  <a:srgbClr val="DEDEDE">
                    <a:shade val="90000"/>
                  </a:srgbClr>
                </a:solidFill>
              </a:rPr>
              <a:pPr>
                <a:defRPr/>
              </a:pPr>
              <a:t>32</a:t>
            </a:fld>
            <a:endParaRPr lang="en-US" dirty="0">
              <a:solidFill>
                <a:srgbClr val="DEDEDE">
                  <a:shade val="90000"/>
                </a:srgbClr>
              </a:solidFill>
            </a:endParaRPr>
          </a:p>
        </p:txBody>
      </p:sp>
    </p:spTree>
    <p:extLst>
      <p:ext uri="{BB962C8B-B14F-4D97-AF65-F5344CB8AC3E}">
        <p14:creationId xmlns:p14="http://schemas.microsoft.com/office/powerpoint/2010/main" val="13810346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90600"/>
          </a:xfrm>
        </p:spPr>
        <p:txBody>
          <a:bodyPr/>
          <a:lstStyle/>
          <a:p>
            <a:pPr algn="ctr"/>
            <a:r>
              <a:rPr lang="en-US" b="1" dirty="0" smtClean="0">
                <a:latin typeface="Constantia" panose="02030602050306030303" pitchFamily="18" charset="0"/>
              </a:rPr>
              <a:t>Neonatal diabetes</a:t>
            </a:r>
            <a:endParaRPr lang="en-US" dirty="0">
              <a:latin typeface="Constantia" panose="02030602050306030303" pitchFamily="18" charset="0"/>
            </a:endParaRPr>
          </a:p>
        </p:txBody>
      </p:sp>
      <p:sp>
        <p:nvSpPr>
          <p:cNvPr id="3" name="Content Placeholder 2"/>
          <p:cNvSpPr>
            <a:spLocks noGrp="1"/>
          </p:cNvSpPr>
          <p:nvPr>
            <p:ph idx="1"/>
          </p:nvPr>
        </p:nvSpPr>
        <p:spPr>
          <a:xfrm>
            <a:off x="76200" y="914400"/>
            <a:ext cx="8915400" cy="5867400"/>
          </a:xfrm>
        </p:spPr>
        <p:txBody>
          <a:bodyPr>
            <a:noAutofit/>
          </a:bodyPr>
          <a:lstStyle/>
          <a:p>
            <a:pPr algn="just"/>
            <a:r>
              <a:rPr lang="en-US" sz="2800" dirty="0" smtClean="0"/>
              <a:t>This </a:t>
            </a:r>
            <a:r>
              <a:rPr lang="en-US" sz="2800" dirty="0"/>
              <a:t>rare condition (1 in 400,000 births) </a:t>
            </a:r>
            <a:endParaRPr lang="en-US" sz="2800" dirty="0" smtClean="0"/>
          </a:p>
          <a:p>
            <a:pPr algn="just"/>
            <a:r>
              <a:rPr lang="en-US" sz="2800" dirty="0"/>
              <a:t>DM diagnose within first 6 months of </a:t>
            </a:r>
            <a:r>
              <a:rPr lang="en-US" sz="2800" dirty="0" smtClean="0"/>
              <a:t>life.</a:t>
            </a:r>
          </a:p>
          <a:p>
            <a:pPr algn="just"/>
            <a:r>
              <a:rPr lang="en-US" sz="2800" dirty="0" smtClean="0"/>
              <a:t>May </a:t>
            </a:r>
            <a:r>
              <a:rPr lang="en-US" sz="2800" dirty="0"/>
              <a:t>be associated with IUGR</a:t>
            </a:r>
          </a:p>
          <a:p>
            <a:pPr algn="just"/>
            <a:r>
              <a:rPr lang="en-US" sz="2800" dirty="0" smtClean="0"/>
              <a:t>There </a:t>
            </a:r>
            <a:r>
              <a:rPr lang="en-US" sz="2800" dirty="0"/>
              <a:t>are 2 types: </a:t>
            </a:r>
          </a:p>
          <a:p>
            <a:pPr algn="just"/>
            <a:r>
              <a:rPr lang="en-US" sz="2800" b="1" dirty="0" smtClean="0">
                <a:solidFill>
                  <a:srgbClr val="FFFF00"/>
                </a:solidFill>
              </a:rPr>
              <a:t>1-TNDM</a:t>
            </a:r>
            <a:r>
              <a:rPr lang="en-US" sz="2800" dirty="0" smtClean="0">
                <a:solidFill>
                  <a:srgbClr val="FFFF00"/>
                </a:solidFill>
              </a:rPr>
              <a:t> </a:t>
            </a:r>
            <a:r>
              <a:rPr lang="en-US" sz="2800" dirty="0">
                <a:solidFill>
                  <a:srgbClr val="FFFF00"/>
                </a:solidFill>
              </a:rPr>
              <a:t>:</a:t>
            </a:r>
            <a:r>
              <a:rPr lang="en-US" sz="2800" dirty="0"/>
              <a:t> which resolved at median 12 weeks</a:t>
            </a:r>
          </a:p>
          <a:p>
            <a:pPr algn="just"/>
            <a:r>
              <a:rPr lang="en-US" sz="2800" dirty="0" smtClean="0"/>
              <a:t> Approximately half of the cases are transient have been associated with paternal isodisomy and other imprinting defects of chromosome 6,</a:t>
            </a:r>
            <a:r>
              <a:rPr lang="en-US" sz="2800" dirty="0"/>
              <a:t> </a:t>
            </a:r>
            <a:r>
              <a:rPr lang="en-US" sz="2800" dirty="0" smtClean="0"/>
              <a:t>( </a:t>
            </a:r>
            <a:r>
              <a:rPr lang="en-US" sz="2800" dirty="0"/>
              <a:t>ZAC and HYAMI gene on </a:t>
            </a:r>
            <a:r>
              <a:rPr lang="en-US" sz="2800" dirty="0" smtClean="0"/>
              <a:t>6q24) </a:t>
            </a:r>
            <a:r>
              <a:rPr lang="en-US" sz="2800" dirty="0"/>
              <a:t>or mutation of HNF-1ß, SUR1 (ABCC8), and sometimes </a:t>
            </a:r>
            <a:r>
              <a:rPr lang="en-US" sz="2800" dirty="0" smtClean="0"/>
              <a:t>Kir6.2. </a:t>
            </a:r>
            <a:endParaRPr lang="en-US" sz="2800" dirty="0"/>
          </a:p>
          <a:p>
            <a:pPr algn="just"/>
            <a:r>
              <a:rPr lang="en-US" sz="2800" dirty="0" smtClean="0"/>
              <a:t> There are higher risk of ( up to 50% ) relapse diabetes may appear later in life. </a:t>
            </a:r>
          </a:p>
          <a:p>
            <a:pPr algn="just"/>
            <a:endParaRPr lang="en-US" sz="2800" dirty="0"/>
          </a:p>
        </p:txBody>
      </p:sp>
      <p:sp>
        <p:nvSpPr>
          <p:cNvPr id="4" name="Slide Number Placeholder 3"/>
          <p:cNvSpPr>
            <a:spLocks noGrp="1"/>
          </p:cNvSpPr>
          <p:nvPr>
            <p:ph type="sldNum" sz="quarter" idx="12"/>
          </p:nvPr>
        </p:nvSpPr>
        <p:spPr/>
        <p:txBody>
          <a:bodyPr/>
          <a:lstStyle/>
          <a:p>
            <a:pPr>
              <a:defRPr/>
            </a:pPr>
            <a:fld id="{3D786826-886F-4ED9-9F27-2D1107F52829}" type="slidenum">
              <a:rPr lang="en-US" smtClean="0">
                <a:solidFill>
                  <a:srgbClr val="DEDEDE">
                    <a:shade val="90000"/>
                  </a:srgbClr>
                </a:solidFill>
              </a:rPr>
              <a:pPr>
                <a:defRPr/>
              </a:pPr>
              <a:t>33</a:t>
            </a:fld>
            <a:endParaRPr lang="en-US" dirty="0">
              <a:solidFill>
                <a:srgbClr val="DEDEDE">
                  <a:shade val="90000"/>
                </a:srgbClr>
              </a:solidFill>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65602" name="Picture 2" descr="08f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100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03" name="Oval 3"/>
          <p:cNvSpPr>
            <a:spLocks noChangeArrowheads="1"/>
          </p:cNvSpPr>
          <p:nvPr/>
        </p:nvSpPr>
        <p:spPr bwMode="auto">
          <a:xfrm>
            <a:off x="716574" y="188916"/>
            <a:ext cx="1329103" cy="503237"/>
          </a:xfrm>
          <a:prstGeom prst="ellipse">
            <a:avLst/>
          </a:prstGeom>
          <a:noFill/>
          <a:ln w="9525" algn="ctr">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8" tIns="45704" rIns="91408" bIns="45704" anchor="ctr"/>
          <a:lstStyle/>
          <a:p>
            <a:endParaRPr lang="en-US" dirty="0"/>
          </a:p>
        </p:txBody>
      </p:sp>
      <p:sp>
        <p:nvSpPr>
          <p:cNvPr id="2" name="Slide Number Placeholder 1"/>
          <p:cNvSpPr>
            <a:spLocks noGrp="1"/>
          </p:cNvSpPr>
          <p:nvPr>
            <p:ph type="sldNum" sz="quarter" idx="12"/>
          </p:nvPr>
        </p:nvSpPr>
        <p:spPr/>
        <p:txBody>
          <a:bodyPr/>
          <a:lstStyle/>
          <a:p>
            <a:pPr>
              <a:defRPr/>
            </a:pPr>
            <a:fld id="{1EB65B34-3C85-451B-8CC6-138F664A451E}" type="slidenum">
              <a:rPr lang="en-US" smtClean="0">
                <a:solidFill>
                  <a:srgbClr val="DEDEDE">
                    <a:shade val="90000"/>
                  </a:srgbClr>
                </a:solidFill>
              </a:rPr>
              <a:pPr>
                <a:defRPr/>
              </a:pPr>
              <a:t>34</a:t>
            </a:fld>
            <a:endParaRPr lang="en-US" dirty="0">
              <a:solidFill>
                <a:srgbClr val="DEDEDE">
                  <a:shade val="90000"/>
                </a:srgbClr>
              </a:solidFill>
            </a:endParaRPr>
          </a:p>
        </p:txBody>
      </p:sp>
    </p:spTree>
    <p:extLst>
      <p:ext uri="{BB962C8B-B14F-4D97-AF65-F5344CB8AC3E}">
        <p14:creationId xmlns:p14="http://schemas.microsoft.com/office/powerpoint/2010/main" val="1580906380"/>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0"/>
            <a:ext cx="8229600" cy="914400"/>
          </a:xfrm>
        </p:spPr>
        <p:txBody>
          <a:bodyPr/>
          <a:lstStyle/>
          <a:p>
            <a:pPr algn="ctr"/>
            <a:r>
              <a:rPr lang="en-US" b="1" dirty="0" smtClean="0">
                <a:latin typeface="+mn-lt"/>
              </a:rPr>
              <a:t>Neonatal diabetes</a:t>
            </a:r>
            <a:endParaRPr lang="en-US" dirty="0">
              <a:latin typeface="+mn-lt"/>
            </a:endParaRPr>
          </a:p>
        </p:txBody>
      </p:sp>
      <p:sp>
        <p:nvSpPr>
          <p:cNvPr id="3" name="Content Placeholder 2"/>
          <p:cNvSpPr>
            <a:spLocks noGrp="1"/>
          </p:cNvSpPr>
          <p:nvPr>
            <p:ph idx="1"/>
          </p:nvPr>
        </p:nvSpPr>
        <p:spPr>
          <a:xfrm>
            <a:off x="0" y="838200"/>
            <a:ext cx="8991600" cy="5791200"/>
          </a:xfrm>
        </p:spPr>
        <p:txBody>
          <a:bodyPr>
            <a:noAutofit/>
          </a:bodyPr>
          <a:lstStyle/>
          <a:p>
            <a:pPr algn="just"/>
            <a:r>
              <a:rPr lang="en-US" sz="2600" b="1" dirty="0">
                <a:solidFill>
                  <a:srgbClr val="FFFF00"/>
                </a:solidFill>
              </a:rPr>
              <a:t>2-PNDM :</a:t>
            </a:r>
            <a:r>
              <a:rPr lang="en-US" sz="2600" dirty="0"/>
              <a:t> which required lifelong treatment</a:t>
            </a:r>
          </a:p>
          <a:p>
            <a:pPr algn="just"/>
            <a:r>
              <a:rPr lang="en-US" sz="2600" dirty="0"/>
              <a:t> </a:t>
            </a:r>
            <a:r>
              <a:rPr lang="en-US" dirty="0" smtClean="0"/>
              <a:t>M</a:t>
            </a:r>
            <a:r>
              <a:rPr lang="en-US" sz="2600" dirty="0" smtClean="0"/>
              <a:t>utation </a:t>
            </a:r>
            <a:r>
              <a:rPr lang="en-US" sz="2600" dirty="0"/>
              <a:t>in KCNJ11 gene encoding Kir6.2 </a:t>
            </a:r>
            <a:r>
              <a:rPr lang="en-US" sz="2600" dirty="0" smtClean="0"/>
              <a:t>subunit  </a:t>
            </a:r>
            <a:r>
              <a:rPr lang="en-US" sz="2600" dirty="0"/>
              <a:t>of K-ATP channel or mutation in SUR1 (ABCC8), Glucokinase, INS, FOXP3, IPF-1, PTF1A. </a:t>
            </a:r>
          </a:p>
          <a:p>
            <a:pPr algn="just"/>
            <a:r>
              <a:rPr lang="en-US" sz="2600" dirty="0" smtClean="0"/>
              <a:t>Activating </a:t>
            </a:r>
            <a:r>
              <a:rPr lang="en-US" sz="2600" dirty="0"/>
              <a:t>mutations of KCNJ11, which is the gene encoding the ATP-Sensitive Potassium Channel Subunit Kir6.2 (7p15-p13)</a:t>
            </a:r>
          </a:p>
          <a:p>
            <a:pPr algn="just"/>
            <a:r>
              <a:rPr lang="en-US" sz="2600" dirty="0" smtClean="0"/>
              <a:t>Mutations </a:t>
            </a:r>
            <a:r>
              <a:rPr lang="en-US" sz="2600" dirty="0"/>
              <a:t>of the Insulin Promoter Factor-1 (chromosome7) in which there is </a:t>
            </a:r>
            <a:r>
              <a:rPr lang="en-US" sz="2600" dirty="0" smtClean="0"/>
              <a:t>pancreatic  aplasia.</a:t>
            </a:r>
            <a:endParaRPr lang="en-US" sz="2600" dirty="0"/>
          </a:p>
          <a:p>
            <a:pPr algn="just"/>
            <a:r>
              <a:rPr lang="en-US" sz="2600" dirty="0"/>
              <a:t> </a:t>
            </a:r>
            <a:r>
              <a:rPr lang="en-US" sz="2600" dirty="0" smtClean="0"/>
              <a:t>Homozygote glucokinase </a:t>
            </a:r>
            <a:r>
              <a:rPr lang="en-US" sz="2600" dirty="0"/>
              <a:t>deﬁciency (chromosome 7)</a:t>
            </a:r>
          </a:p>
          <a:p>
            <a:pPr algn="just"/>
            <a:r>
              <a:rPr lang="en-US" sz="2600" dirty="0"/>
              <a:t> </a:t>
            </a:r>
            <a:r>
              <a:rPr lang="en-US" sz="2600" dirty="0" smtClean="0"/>
              <a:t>Mutations </a:t>
            </a:r>
            <a:r>
              <a:rPr lang="en-US" sz="2600" dirty="0"/>
              <a:t>of the FOXP3 gene (T cell regulatory gene) as part of the IPEX syndrome </a:t>
            </a:r>
          </a:p>
          <a:p>
            <a:pPr algn="just"/>
            <a:endParaRPr lang="en-US" sz="2600" dirty="0"/>
          </a:p>
        </p:txBody>
      </p:sp>
      <p:sp>
        <p:nvSpPr>
          <p:cNvPr id="2" name="Slide Number Placeholder 1"/>
          <p:cNvSpPr>
            <a:spLocks noGrp="1"/>
          </p:cNvSpPr>
          <p:nvPr>
            <p:ph type="sldNum" sz="quarter" idx="12"/>
          </p:nvPr>
        </p:nvSpPr>
        <p:spPr/>
        <p:txBody>
          <a:bodyPr/>
          <a:lstStyle/>
          <a:p>
            <a:pPr>
              <a:defRPr/>
            </a:pPr>
            <a:fld id="{3D786826-886F-4ED9-9F27-2D1107F52829}" type="slidenum">
              <a:rPr lang="en-US" smtClean="0">
                <a:solidFill>
                  <a:srgbClr val="DEDEDE">
                    <a:shade val="90000"/>
                  </a:srgbClr>
                </a:solidFill>
              </a:rPr>
              <a:pPr>
                <a:defRPr/>
              </a:pPr>
              <a:t>35</a:t>
            </a:fld>
            <a:endParaRPr lang="en-US" dirty="0">
              <a:solidFill>
                <a:srgbClr val="DEDEDE">
                  <a:shade val="90000"/>
                </a:srgbClr>
              </a:solidFill>
            </a:endParaRPr>
          </a:p>
        </p:txBody>
      </p:sp>
    </p:spTree>
    <p:extLst>
      <p:ext uri="{BB962C8B-B14F-4D97-AF65-F5344CB8AC3E}">
        <p14:creationId xmlns:p14="http://schemas.microsoft.com/office/powerpoint/2010/main" val="115589030"/>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84238"/>
          </a:xfrm>
        </p:spPr>
        <p:txBody>
          <a:bodyPr/>
          <a:lstStyle/>
          <a:p>
            <a:pPr algn="ctr"/>
            <a:r>
              <a:rPr lang="en-US" b="1" dirty="0" smtClean="0">
                <a:latin typeface="Constantia" panose="02030602050306030303" pitchFamily="18" charset="0"/>
              </a:rPr>
              <a:t>Mitochondrial diabetes</a:t>
            </a:r>
            <a:endParaRPr lang="en-US" dirty="0">
              <a:latin typeface="Constantia" panose="02030602050306030303" pitchFamily="18" charset="0"/>
            </a:endParaRPr>
          </a:p>
        </p:txBody>
      </p:sp>
      <p:sp>
        <p:nvSpPr>
          <p:cNvPr id="3" name="Content Placeholder 2"/>
          <p:cNvSpPr>
            <a:spLocks noGrp="1"/>
          </p:cNvSpPr>
          <p:nvPr>
            <p:ph idx="1"/>
          </p:nvPr>
        </p:nvSpPr>
        <p:spPr>
          <a:xfrm>
            <a:off x="304800" y="914400"/>
            <a:ext cx="8305800" cy="5715000"/>
          </a:xfrm>
        </p:spPr>
        <p:txBody>
          <a:bodyPr>
            <a:noAutofit/>
          </a:bodyPr>
          <a:lstStyle/>
          <a:p>
            <a:pPr algn="just"/>
            <a:r>
              <a:rPr lang="en-US" sz="2800" dirty="0" smtClean="0"/>
              <a:t>sensorineural deafness is common and </a:t>
            </a:r>
            <a:r>
              <a:rPr lang="en-US" sz="2800" dirty="0"/>
              <a:t>is </a:t>
            </a:r>
            <a:r>
              <a:rPr lang="en-US" sz="2800" dirty="0" smtClean="0"/>
              <a:t>characterized </a:t>
            </a:r>
            <a:r>
              <a:rPr lang="en-US" sz="2800" dirty="0"/>
              <a:t>by progressive non-autoimmune beta-cell failure</a:t>
            </a:r>
            <a:r>
              <a:rPr lang="en-US" sz="2800" dirty="0" smtClean="0"/>
              <a:t>.</a:t>
            </a:r>
          </a:p>
          <a:p>
            <a:pPr algn="just"/>
            <a:endParaRPr lang="en-US" sz="2800" dirty="0"/>
          </a:p>
          <a:p>
            <a:pPr algn="just"/>
            <a:r>
              <a:rPr lang="en-US" sz="2800" dirty="0" smtClean="0"/>
              <a:t> </a:t>
            </a:r>
            <a:r>
              <a:rPr lang="en-US" sz="2800" dirty="0"/>
              <a:t>Maternal transmission of mutated mitochondrial DNA (mtDNA) can result in maternally inherited diabetes</a:t>
            </a:r>
            <a:r>
              <a:rPr lang="en-US" sz="2800" dirty="0" smtClean="0"/>
              <a:t>.</a:t>
            </a:r>
          </a:p>
          <a:p>
            <a:pPr algn="just"/>
            <a:endParaRPr lang="en-US" sz="2800" dirty="0"/>
          </a:p>
          <a:p>
            <a:pPr algn="just"/>
            <a:r>
              <a:rPr lang="en-US" sz="2800" dirty="0" smtClean="0"/>
              <a:t> </a:t>
            </a:r>
            <a:r>
              <a:rPr lang="en-US" sz="2800" dirty="0"/>
              <a:t>Point substitution of nucleotide in position 3243 (A to G) in Mito-t-RNA (Leu UUR gene) is the most common cause. </a:t>
            </a:r>
          </a:p>
          <a:p>
            <a:pPr algn="just"/>
            <a:r>
              <a:rPr lang="en-US" sz="2800" dirty="0" smtClean="0"/>
              <a:t>Around </a:t>
            </a:r>
            <a:r>
              <a:rPr lang="en-US" sz="2800" dirty="0"/>
              <a:t>1-1.5% of type 2 DM population are </a:t>
            </a:r>
            <a:r>
              <a:rPr lang="en-US" sz="2800" dirty="0" smtClean="0"/>
              <a:t>MID.</a:t>
            </a:r>
            <a:endParaRPr lang="en-US" sz="2800" dirty="0"/>
          </a:p>
        </p:txBody>
      </p:sp>
      <p:sp>
        <p:nvSpPr>
          <p:cNvPr id="4" name="Slide Number Placeholder 3"/>
          <p:cNvSpPr>
            <a:spLocks noGrp="1"/>
          </p:cNvSpPr>
          <p:nvPr>
            <p:ph type="sldNum" sz="quarter" idx="12"/>
          </p:nvPr>
        </p:nvSpPr>
        <p:spPr/>
        <p:txBody>
          <a:bodyPr/>
          <a:lstStyle/>
          <a:p>
            <a:pPr>
              <a:defRPr/>
            </a:pPr>
            <a:fld id="{3D786826-886F-4ED9-9F27-2D1107F52829}" type="slidenum">
              <a:rPr lang="en-US" smtClean="0">
                <a:solidFill>
                  <a:srgbClr val="DEDEDE">
                    <a:shade val="90000"/>
                  </a:srgbClr>
                </a:solidFill>
              </a:rPr>
              <a:pPr>
                <a:defRPr/>
              </a:pPr>
              <a:t>36</a:t>
            </a:fld>
            <a:endParaRPr lang="en-US" dirty="0">
              <a:solidFill>
                <a:srgbClr val="DEDEDE">
                  <a:shade val="90000"/>
                </a:srgbClr>
              </a:solidFill>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5" name="Title 1"/>
          <p:cNvSpPr>
            <a:spLocks noGrp="1"/>
          </p:cNvSpPr>
          <p:nvPr>
            <p:ph type="title"/>
          </p:nvPr>
        </p:nvSpPr>
        <p:spPr>
          <a:xfrm>
            <a:off x="457200" y="76200"/>
            <a:ext cx="8229600" cy="819150"/>
          </a:xfrm>
        </p:spPr>
        <p:txBody>
          <a:bodyPr/>
          <a:lstStyle/>
          <a:p>
            <a:pPr algn="ctr"/>
            <a:r>
              <a:rPr lang="en-US" dirty="0" smtClean="0">
                <a:latin typeface="Constantia" panose="02030602050306030303" pitchFamily="18" charset="0"/>
              </a:rPr>
              <a:t>Mitochondrial DM</a:t>
            </a:r>
          </a:p>
        </p:txBody>
      </p:sp>
      <p:sp>
        <p:nvSpPr>
          <p:cNvPr id="3" name="Content Placeholder 2"/>
          <p:cNvSpPr>
            <a:spLocks noGrp="1"/>
          </p:cNvSpPr>
          <p:nvPr>
            <p:ph idx="1"/>
          </p:nvPr>
        </p:nvSpPr>
        <p:spPr>
          <a:xfrm>
            <a:off x="228600" y="838200"/>
            <a:ext cx="8534400" cy="5562600"/>
          </a:xfrm>
        </p:spPr>
        <p:txBody>
          <a:bodyPr>
            <a:noAutofit/>
          </a:bodyPr>
          <a:lstStyle/>
          <a:p>
            <a:pPr algn="just"/>
            <a:r>
              <a:rPr lang="en-US" sz="2600" dirty="0"/>
              <a:t>The range of age of onset is very wide, usually presents in early adulthood</a:t>
            </a:r>
          </a:p>
          <a:p>
            <a:pPr algn="just"/>
            <a:r>
              <a:rPr lang="en-US" sz="2600" dirty="0"/>
              <a:t>The clinical presentation is variable , it may mimic type 1 or type 2 DM.</a:t>
            </a:r>
          </a:p>
          <a:p>
            <a:pPr marL="274320" indent="-274320" algn="just" fontAlgn="auto">
              <a:spcAft>
                <a:spcPts val="0"/>
              </a:spcAft>
              <a:buClr>
                <a:schemeClr val="accent3"/>
              </a:buClr>
              <a:buFont typeface="Wingdings 2"/>
              <a:buChar char=""/>
              <a:defRPr/>
            </a:pPr>
            <a:r>
              <a:rPr lang="en-US" sz="2600" dirty="0" smtClean="0">
                <a:cs typeface="Calibri" pitchFamily="34" charset="0"/>
              </a:rPr>
              <a:t>The </a:t>
            </a:r>
            <a:r>
              <a:rPr lang="en-US" sz="2600" dirty="0">
                <a:cs typeface="Calibri" pitchFamily="34" charset="0"/>
              </a:rPr>
              <a:t>mechanism possibly associated with  gluco-sensoric function impairment and decreased insulin secretion of β-cell. </a:t>
            </a:r>
            <a:endParaRPr lang="en-US" sz="2600" dirty="0" smtClean="0">
              <a:cs typeface="Calibri" pitchFamily="34" charset="0"/>
            </a:endParaRPr>
          </a:p>
          <a:p>
            <a:pPr marL="274320" indent="-274320" algn="just" fontAlgn="auto">
              <a:spcAft>
                <a:spcPts val="0"/>
              </a:spcAft>
              <a:buClr>
                <a:schemeClr val="accent3"/>
              </a:buClr>
              <a:buFont typeface="Wingdings 2"/>
              <a:buChar char=""/>
              <a:defRPr/>
            </a:pPr>
            <a:r>
              <a:rPr lang="en-US" sz="2600" dirty="0" smtClean="0">
                <a:cs typeface="Calibri" pitchFamily="34" charset="0"/>
              </a:rPr>
              <a:t>There </a:t>
            </a:r>
            <a:r>
              <a:rPr lang="en-US" sz="2600" dirty="0">
                <a:cs typeface="Calibri" pitchFamily="34" charset="0"/>
              </a:rPr>
              <a:t>are also some degree of pancreas atrophy</a:t>
            </a:r>
            <a:r>
              <a:rPr lang="en-US" sz="2600" dirty="0" smtClean="0">
                <a:cs typeface="Calibri" pitchFamily="34" charset="0"/>
              </a:rPr>
              <a:t>.</a:t>
            </a:r>
          </a:p>
          <a:p>
            <a:pPr marL="274320" indent="-274320" algn="just" fontAlgn="auto">
              <a:spcAft>
                <a:spcPts val="0"/>
              </a:spcAft>
              <a:buClr>
                <a:schemeClr val="accent3"/>
              </a:buClr>
              <a:buFont typeface="Wingdings 2"/>
              <a:buChar char=""/>
              <a:defRPr/>
            </a:pPr>
            <a:r>
              <a:rPr lang="en-US" sz="2600" dirty="0" smtClean="0">
                <a:cs typeface="Calibri" pitchFamily="34" charset="0"/>
              </a:rPr>
              <a:t>In some patients insulin therapy is needed but in others maybe diet alone is enough.</a:t>
            </a:r>
          </a:p>
          <a:p>
            <a:pPr marL="274320" indent="-274320" algn="just" fontAlgn="auto">
              <a:spcAft>
                <a:spcPts val="0"/>
              </a:spcAft>
              <a:buClr>
                <a:schemeClr val="accent3"/>
              </a:buClr>
              <a:buFont typeface="Wingdings 2"/>
              <a:buChar char=""/>
              <a:defRPr/>
            </a:pPr>
            <a:r>
              <a:rPr lang="en-US" sz="2600" b="1" i="1" dirty="0" smtClean="0">
                <a:solidFill>
                  <a:srgbClr val="FFFF99"/>
                </a:solidFill>
                <a:cs typeface="Calibri" pitchFamily="34" charset="0"/>
              </a:rPr>
              <a:t>Metformin is contraindicated  in MIDD because of potential risk of  lactic acidosis</a:t>
            </a:r>
            <a:r>
              <a:rPr lang="en-US" sz="2600" i="1" dirty="0" smtClean="0">
                <a:solidFill>
                  <a:schemeClr val="accent2"/>
                </a:solidFill>
                <a:cs typeface="Calibri" pitchFamily="34" charset="0"/>
              </a:rPr>
              <a:t>.</a:t>
            </a:r>
          </a:p>
          <a:p>
            <a:pPr marL="274320" indent="-274320" algn="just" fontAlgn="auto">
              <a:spcAft>
                <a:spcPts val="0"/>
              </a:spcAft>
              <a:buClr>
                <a:schemeClr val="accent3"/>
              </a:buClr>
              <a:buFont typeface="Wingdings 2"/>
              <a:buChar char=""/>
              <a:defRPr/>
            </a:pPr>
            <a:endParaRPr lang="en-US" sz="2600" dirty="0"/>
          </a:p>
        </p:txBody>
      </p:sp>
      <p:sp>
        <p:nvSpPr>
          <p:cNvPr id="2" name="Slide Number Placeholder 1"/>
          <p:cNvSpPr>
            <a:spLocks noGrp="1"/>
          </p:cNvSpPr>
          <p:nvPr>
            <p:ph type="sldNum" sz="quarter" idx="12"/>
          </p:nvPr>
        </p:nvSpPr>
        <p:spPr/>
        <p:txBody>
          <a:bodyPr/>
          <a:lstStyle/>
          <a:p>
            <a:pPr>
              <a:defRPr/>
            </a:pPr>
            <a:fld id="{3D786826-886F-4ED9-9F27-2D1107F52829}" type="slidenum">
              <a:rPr lang="en-US" smtClean="0">
                <a:solidFill>
                  <a:srgbClr val="DEDEDE">
                    <a:shade val="90000"/>
                  </a:srgbClr>
                </a:solidFill>
              </a:rPr>
              <a:pPr>
                <a:defRPr/>
              </a:pPr>
              <a:t>37</a:t>
            </a:fld>
            <a:endParaRPr lang="en-US" dirty="0">
              <a:solidFill>
                <a:srgbClr val="DEDEDE">
                  <a:shade val="90000"/>
                </a:srgbClr>
              </a:solidFill>
            </a:endParaRPr>
          </a:p>
        </p:txBody>
      </p:sp>
    </p:spTree>
    <p:extLst>
      <p:ext uri="{BB962C8B-B14F-4D97-AF65-F5344CB8AC3E}">
        <p14:creationId xmlns:p14="http://schemas.microsoft.com/office/powerpoint/2010/main" val="3753924178"/>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62000"/>
          </a:xfrm>
        </p:spPr>
        <p:txBody>
          <a:bodyPr/>
          <a:lstStyle/>
          <a:p>
            <a:pPr algn="ctr"/>
            <a:r>
              <a:rPr lang="en-US" b="1" dirty="0" smtClean="0">
                <a:latin typeface="+mn-lt"/>
              </a:rPr>
              <a:t>Drug induced diabetes</a:t>
            </a:r>
            <a:endParaRPr lang="en-US" dirty="0">
              <a:latin typeface="+mn-lt"/>
            </a:endParaRPr>
          </a:p>
        </p:txBody>
      </p:sp>
      <p:sp>
        <p:nvSpPr>
          <p:cNvPr id="3" name="Content Placeholder 2"/>
          <p:cNvSpPr>
            <a:spLocks noGrp="1"/>
          </p:cNvSpPr>
          <p:nvPr>
            <p:ph idx="1"/>
          </p:nvPr>
        </p:nvSpPr>
        <p:spPr>
          <a:xfrm>
            <a:off x="0" y="762000"/>
            <a:ext cx="8839200" cy="5867400"/>
          </a:xfrm>
        </p:spPr>
        <p:txBody>
          <a:bodyPr>
            <a:noAutofit/>
          </a:bodyPr>
          <a:lstStyle/>
          <a:p>
            <a:pPr algn="just"/>
            <a:r>
              <a:rPr lang="en-US" sz="2600" dirty="0"/>
              <a:t>1-In </a:t>
            </a:r>
            <a:r>
              <a:rPr lang="en-US" sz="2600" dirty="0" smtClean="0"/>
              <a:t>neurosurgery: large </a:t>
            </a:r>
            <a:r>
              <a:rPr lang="en-US" sz="2600" dirty="0"/>
              <a:t>doses of dexamethasone </a:t>
            </a:r>
            <a:endParaRPr lang="en-US" sz="2600" dirty="0" smtClean="0"/>
          </a:p>
          <a:p>
            <a:pPr algn="just"/>
            <a:r>
              <a:rPr lang="en-US" sz="2600" dirty="0" smtClean="0"/>
              <a:t>2-In oncology: L-asparaginase</a:t>
            </a:r>
            <a:r>
              <a:rPr lang="en-US" sz="2600" dirty="0"/>
              <a:t>, high dose glucocorticoids, </a:t>
            </a:r>
            <a:r>
              <a:rPr lang="en-US" sz="2600" dirty="0" smtClean="0"/>
              <a:t>cyclosporine </a:t>
            </a:r>
            <a:r>
              <a:rPr lang="en-US" sz="2600" dirty="0"/>
              <a:t>or tacrolimus </a:t>
            </a:r>
            <a:r>
              <a:rPr lang="en-US" sz="2600" dirty="0" smtClean="0"/>
              <a:t> </a:t>
            </a:r>
            <a:r>
              <a:rPr lang="en-US" sz="2600" dirty="0"/>
              <a:t>may be associated with diabetes</a:t>
            </a:r>
            <a:r>
              <a:rPr lang="en-US" sz="2600" dirty="0" smtClean="0"/>
              <a:t>.    L-asparaginase </a:t>
            </a:r>
            <a:r>
              <a:rPr lang="en-US" sz="2600" dirty="0"/>
              <a:t>usually causes a reversible form of diabetes. </a:t>
            </a:r>
            <a:r>
              <a:rPr lang="en-US" sz="2600" dirty="0" smtClean="0"/>
              <a:t> Tacrolimus </a:t>
            </a:r>
            <a:r>
              <a:rPr lang="en-US" sz="2600" dirty="0"/>
              <a:t>and </a:t>
            </a:r>
            <a:r>
              <a:rPr lang="en-US" sz="2600" dirty="0" smtClean="0"/>
              <a:t>cyclosporine </a:t>
            </a:r>
            <a:r>
              <a:rPr lang="en-US" sz="2600" dirty="0"/>
              <a:t>may cause a permanent form of </a:t>
            </a:r>
            <a:r>
              <a:rPr lang="en-US" sz="2600" dirty="0" smtClean="0"/>
              <a:t>diabetes.</a:t>
            </a:r>
          </a:p>
          <a:p>
            <a:pPr algn="just"/>
            <a:r>
              <a:rPr lang="en-US" sz="2600" dirty="0" smtClean="0"/>
              <a:t> </a:t>
            </a:r>
            <a:r>
              <a:rPr lang="en-US" sz="2600" dirty="0"/>
              <a:t>Often the diabetes is cyclical and associated with the chemotherapy  cycles, </a:t>
            </a:r>
          </a:p>
          <a:p>
            <a:pPr algn="just"/>
            <a:r>
              <a:rPr lang="en-US" sz="2600" dirty="0"/>
              <a:t>3-Following transplantation, the use of high dose steroids and tacrolimus; </a:t>
            </a:r>
          </a:p>
          <a:p>
            <a:pPr algn="just"/>
            <a:r>
              <a:rPr lang="en-US" sz="2600" dirty="0"/>
              <a:t>4- Diabetes can also be induced by the use of atypical antipsychotics including olanzapine (Zyprexa), </a:t>
            </a:r>
            <a:r>
              <a:rPr lang="it-IT" sz="2600" dirty="0"/>
              <a:t>risperidol (Risperdal), quetiapine (Seroquel), and </a:t>
            </a:r>
            <a:r>
              <a:rPr lang="en-US" sz="2600" dirty="0"/>
              <a:t>ziprasidone (Geodon)</a:t>
            </a:r>
          </a:p>
        </p:txBody>
      </p:sp>
      <p:sp>
        <p:nvSpPr>
          <p:cNvPr id="4" name="Slide Number Placeholder 3"/>
          <p:cNvSpPr>
            <a:spLocks noGrp="1"/>
          </p:cNvSpPr>
          <p:nvPr>
            <p:ph type="sldNum" sz="quarter" idx="12"/>
          </p:nvPr>
        </p:nvSpPr>
        <p:spPr/>
        <p:txBody>
          <a:bodyPr/>
          <a:lstStyle/>
          <a:p>
            <a:pPr>
              <a:defRPr/>
            </a:pPr>
            <a:fld id="{3D786826-886F-4ED9-9F27-2D1107F52829}" type="slidenum">
              <a:rPr lang="en-US" smtClean="0">
                <a:solidFill>
                  <a:srgbClr val="DEDEDE">
                    <a:shade val="90000"/>
                  </a:srgbClr>
                </a:solidFill>
              </a:rPr>
              <a:pPr>
                <a:defRPr/>
              </a:pPr>
              <a:t>38</a:t>
            </a:fld>
            <a:endParaRPr lang="en-US" dirty="0">
              <a:solidFill>
                <a:srgbClr val="DEDEDE">
                  <a:shade val="90000"/>
                </a:srgbClr>
              </a:solidFill>
            </a:endParaRP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pPr algn="ctr"/>
            <a:r>
              <a:rPr lang="en-US" b="1" dirty="0" smtClean="0">
                <a:latin typeface="Constantia" panose="02030602050306030303" pitchFamily="18" charset="0"/>
              </a:rPr>
              <a:t>Stress hyperglycemia</a:t>
            </a:r>
            <a:endParaRPr lang="en-US" dirty="0">
              <a:latin typeface="Constantia" panose="02030602050306030303" pitchFamily="18" charset="0"/>
            </a:endParaRPr>
          </a:p>
        </p:txBody>
      </p:sp>
      <p:sp>
        <p:nvSpPr>
          <p:cNvPr id="3" name="Content Placeholder 2"/>
          <p:cNvSpPr>
            <a:spLocks noGrp="1"/>
          </p:cNvSpPr>
          <p:nvPr>
            <p:ph idx="1"/>
          </p:nvPr>
        </p:nvSpPr>
        <p:spPr>
          <a:xfrm>
            <a:off x="76200" y="1143000"/>
            <a:ext cx="8915400" cy="5715000"/>
          </a:xfrm>
        </p:spPr>
        <p:txBody>
          <a:bodyPr>
            <a:noAutofit/>
          </a:bodyPr>
          <a:lstStyle/>
          <a:p>
            <a:pPr algn="just"/>
            <a:r>
              <a:rPr lang="en-US" sz="2800" dirty="0"/>
              <a:t>Stress hyperglycemia has been reported in up to 5% of children presenting to an emergency department. </a:t>
            </a:r>
            <a:endParaRPr lang="en-US" sz="2800" dirty="0" smtClean="0"/>
          </a:p>
          <a:p>
            <a:pPr algn="just"/>
            <a:r>
              <a:rPr lang="en-US" sz="2800" dirty="0" smtClean="0"/>
              <a:t>Acute </a:t>
            </a:r>
            <a:r>
              <a:rPr lang="en-US" sz="2800" dirty="0"/>
              <a:t>illness or injury; traumatic injuries, febrile seizures and elevated body temperature (&gt;39 degrees).</a:t>
            </a:r>
          </a:p>
          <a:p>
            <a:pPr algn="just"/>
            <a:endParaRPr lang="en-US" sz="2800" dirty="0"/>
          </a:p>
          <a:p>
            <a:pPr algn="just"/>
            <a:r>
              <a:rPr lang="en-US" sz="2800" dirty="0"/>
              <a:t> The reported incidence of progression to overt diabetes varies from 0% to 32%. </a:t>
            </a:r>
          </a:p>
          <a:p>
            <a:pPr algn="just"/>
            <a:endParaRPr lang="en-US" sz="2800" dirty="0"/>
          </a:p>
          <a:p>
            <a:pPr algn="just"/>
            <a:r>
              <a:rPr lang="en-US" sz="2800" dirty="0"/>
              <a:t> Children with incidental hyperglycemia without a serious concomitant illness were more likely to develop diabetes than those with a serious illness .</a:t>
            </a:r>
          </a:p>
          <a:p>
            <a:pPr marL="0" indent="0" algn="just">
              <a:buNone/>
            </a:pPr>
            <a:endParaRPr lang="en-US" sz="2800" dirty="0"/>
          </a:p>
        </p:txBody>
      </p:sp>
      <p:sp>
        <p:nvSpPr>
          <p:cNvPr id="4" name="Slide Number Placeholder 3"/>
          <p:cNvSpPr>
            <a:spLocks noGrp="1"/>
          </p:cNvSpPr>
          <p:nvPr>
            <p:ph type="sldNum" sz="quarter" idx="12"/>
          </p:nvPr>
        </p:nvSpPr>
        <p:spPr/>
        <p:txBody>
          <a:bodyPr/>
          <a:lstStyle/>
          <a:p>
            <a:pPr>
              <a:defRPr/>
            </a:pPr>
            <a:fld id="{3D786826-886F-4ED9-9F27-2D1107F52829}" type="slidenum">
              <a:rPr lang="en-US" smtClean="0">
                <a:solidFill>
                  <a:srgbClr val="DEDEDE">
                    <a:shade val="90000"/>
                  </a:srgbClr>
                </a:solidFill>
              </a:rPr>
              <a:pPr>
                <a:defRPr/>
              </a:pPr>
              <a:t>39</a:t>
            </a:fld>
            <a:endParaRPr lang="en-US" dirty="0">
              <a:solidFill>
                <a:srgbClr val="DEDEDE">
                  <a:shade val="90000"/>
                </a:srgbClr>
              </a:solidFill>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71600"/>
            <a:ext cx="8839200" cy="4953000"/>
          </a:xfrm>
        </p:spPr>
        <p:txBody>
          <a:bodyPr>
            <a:normAutofit fontScale="92500"/>
          </a:bodyPr>
          <a:lstStyle/>
          <a:p>
            <a:pPr algn="just"/>
            <a:r>
              <a:rPr lang="en-US" sz="2800" dirty="0">
                <a:latin typeface="Constantia" panose="02030602050306030303" pitchFamily="18" charset="0"/>
              </a:rPr>
              <a:t>Type 1 diabetes accounts for over 90% of childhood and adolescent diabetes</a:t>
            </a:r>
            <a:r>
              <a:rPr lang="en-US" sz="2800" dirty="0" smtClean="0">
                <a:latin typeface="Constantia" panose="02030602050306030303" pitchFamily="18" charset="0"/>
              </a:rPr>
              <a:t>.</a:t>
            </a:r>
          </a:p>
          <a:p>
            <a:pPr algn="just"/>
            <a:endParaRPr lang="en-US" sz="2800" dirty="0">
              <a:latin typeface="Constantia" panose="02030602050306030303" pitchFamily="18" charset="0"/>
            </a:endParaRPr>
          </a:p>
          <a:p>
            <a:pPr algn="just"/>
            <a:r>
              <a:rPr lang="en-US" sz="2800" dirty="0" smtClean="0">
                <a:latin typeface="Constantia" panose="02030602050306030303" pitchFamily="18" charset="0"/>
              </a:rPr>
              <a:t>Although </a:t>
            </a:r>
            <a:r>
              <a:rPr lang="en-US" sz="2800" dirty="0">
                <a:latin typeface="Constantia" panose="02030602050306030303" pitchFamily="18" charset="0"/>
              </a:rPr>
              <a:t>less than half of individuals with type 1 diabetes are diagnosed before the age of 15 years . </a:t>
            </a:r>
            <a:endParaRPr lang="en-US" sz="2800" dirty="0" smtClean="0">
              <a:latin typeface="Constantia" panose="02030602050306030303" pitchFamily="18" charset="0"/>
            </a:endParaRPr>
          </a:p>
          <a:p>
            <a:pPr algn="just"/>
            <a:endParaRPr lang="en-US" sz="2800" dirty="0">
              <a:latin typeface="Constantia" panose="02030602050306030303" pitchFamily="18" charset="0"/>
            </a:endParaRPr>
          </a:p>
          <a:p>
            <a:pPr algn="just"/>
            <a:r>
              <a:rPr lang="en-US" sz="2800" dirty="0" smtClean="0">
                <a:latin typeface="Constantia" panose="02030602050306030303" pitchFamily="18" charset="0"/>
              </a:rPr>
              <a:t>Mean annual incidence rates for childhood type 1 diabetes (0–14 years age group) (0.1 to 57.6 per 100,000)</a:t>
            </a:r>
          </a:p>
          <a:p>
            <a:pPr algn="just"/>
            <a:endParaRPr lang="en-US" sz="2800" dirty="0" smtClean="0">
              <a:latin typeface="Constantia" panose="02030602050306030303" pitchFamily="18" charset="0"/>
            </a:endParaRPr>
          </a:p>
          <a:p>
            <a:pPr algn="just"/>
            <a:r>
              <a:rPr lang="en-US" sz="2800" dirty="0" smtClean="0">
                <a:latin typeface="Constantia" panose="02030602050306030303" pitchFamily="18" charset="0"/>
              </a:rPr>
              <a:t>A seasonal variation in the presentation of new cases is well described, with the peak being in the winter months </a:t>
            </a:r>
          </a:p>
          <a:p>
            <a:pPr algn="just"/>
            <a:endParaRPr lang="en-US" sz="2800" dirty="0">
              <a:latin typeface="Constantia" panose="02030602050306030303" pitchFamily="18" charset="0"/>
            </a:endParaRPr>
          </a:p>
          <a:p>
            <a:pPr algn="just"/>
            <a:endParaRPr lang="en-US" sz="2800" dirty="0">
              <a:latin typeface="Constantia" panose="02030602050306030303" pitchFamily="18" charset="0"/>
            </a:endParaRPr>
          </a:p>
        </p:txBody>
      </p:sp>
      <p:sp>
        <p:nvSpPr>
          <p:cNvPr id="4" name="Slide Number Placeholder 3"/>
          <p:cNvSpPr>
            <a:spLocks noGrp="1"/>
          </p:cNvSpPr>
          <p:nvPr>
            <p:ph type="sldNum" sz="quarter" idx="12"/>
          </p:nvPr>
        </p:nvSpPr>
        <p:spPr/>
        <p:txBody>
          <a:bodyPr/>
          <a:lstStyle/>
          <a:p>
            <a:pPr>
              <a:defRPr/>
            </a:pPr>
            <a:fld id="{3D786826-886F-4ED9-9F27-2D1107F52829}" type="slidenum">
              <a:rPr lang="en-US" smtClean="0">
                <a:solidFill>
                  <a:srgbClr val="DEDEDE">
                    <a:shade val="90000"/>
                  </a:srgbClr>
                </a:solidFill>
              </a:rPr>
              <a:pPr>
                <a:defRPr/>
              </a:pPr>
              <a:t>4</a:t>
            </a:fld>
            <a:endParaRPr lang="en-US" dirty="0">
              <a:solidFill>
                <a:srgbClr val="DEDEDE">
                  <a:shade val="90000"/>
                </a:srgbClr>
              </a:solidFill>
            </a:endParaRPr>
          </a:p>
        </p:txBody>
      </p:sp>
      <p:sp>
        <p:nvSpPr>
          <p:cNvPr id="6" name="Title 1"/>
          <p:cNvSpPr>
            <a:spLocks noGrp="1"/>
          </p:cNvSpPr>
          <p:nvPr>
            <p:ph type="title"/>
          </p:nvPr>
        </p:nvSpPr>
        <p:spPr/>
        <p:txBody>
          <a:bodyPr/>
          <a:lstStyle/>
          <a:p>
            <a:r>
              <a:rPr lang="en-US" dirty="0" smtClean="0">
                <a:latin typeface="Constantia" pitchFamily="18" charset="0"/>
              </a:rPr>
              <a:t>Epidemiology </a:t>
            </a:r>
            <a:endParaRPr lang="en-US" dirty="0">
              <a:latin typeface="Constantia" pitchFamily="18" charset="0"/>
            </a:endParaRPr>
          </a:p>
        </p:txBody>
      </p:sp>
    </p:spTree>
    <p:extLst>
      <p:ext uri="{BB962C8B-B14F-4D97-AF65-F5344CB8AC3E}">
        <p14:creationId xmlns:p14="http://schemas.microsoft.com/office/powerpoint/2010/main" val="2143126611"/>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
            <a:ext cx="8229600" cy="1143000"/>
          </a:xfrm>
        </p:spPr>
        <p:txBody>
          <a:bodyPr/>
          <a:lstStyle/>
          <a:p>
            <a:r>
              <a:rPr lang="en-US" dirty="0" smtClean="0">
                <a:latin typeface="Constantia" panose="02030602050306030303" pitchFamily="18" charset="0"/>
              </a:rPr>
              <a:t>T1 DM in children</a:t>
            </a:r>
            <a:endParaRPr lang="en-US" dirty="0">
              <a:latin typeface="Constantia" panose="02030602050306030303" pitchFamily="18" charset="0"/>
            </a:endParaRPr>
          </a:p>
        </p:txBody>
      </p:sp>
      <p:sp>
        <p:nvSpPr>
          <p:cNvPr id="3" name="Content Placeholder 2"/>
          <p:cNvSpPr>
            <a:spLocks noGrp="1"/>
          </p:cNvSpPr>
          <p:nvPr>
            <p:ph idx="1"/>
          </p:nvPr>
        </p:nvSpPr>
        <p:spPr/>
        <p:txBody>
          <a:bodyPr/>
          <a:lstStyle/>
          <a:p>
            <a:endParaRPr lang="en-US" dirty="0"/>
          </a:p>
        </p:txBody>
      </p:sp>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06780"/>
            <a:ext cx="9144000"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971B47F2-71F1-4545-A17E-AD287F812ECB}" type="slidenum">
              <a:rPr lang="en-US" smtClean="0">
                <a:solidFill>
                  <a:prstClr val="white">
                    <a:tint val="75000"/>
                  </a:prstClr>
                </a:solidFill>
              </a:rPr>
              <a:pPr/>
              <a:t>40</a:t>
            </a:fld>
            <a:endParaRPr lang="en-US">
              <a:solidFill>
                <a:prstClr val="white">
                  <a:tint val="75000"/>
                </a:prstClr>
              </a:solidFill>
            </a:endParaRPr>
          </a:p>
        </p:txBody>
      </p:sp>
    </p:spTree>
    <p:extLst>
      <p:ext uri="{BB962C8B-B14F-4D97-AF65-F5344CB8AC3E}">
        <p14:creationId xmlns:p14="http://schemas.microsoft.com/office/powerpoint/2010/main" val="36377738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36267" name="Group 75"/>
          <p:cNvGraphicFramePr>
            <a:graphicFrameLocks noGrp="1"/>
          </p:cNvGraphicFramePr>
          <p:nvPr>
            <p:extLst>
              <p:ext uri="{D42A27DB-BD31-4B8C-83A1-F6EECF244321}">
                <p14:modId xmlns:p14="http://schemas.microsoft.com/office/powerpoint/2010/main" val="564606301"/>
              </p:ext>
            </p:extLst>
          </p:nvPr>
        </p:nvGraphicFramePr>
        <p:xfrm>
          <a:off x="304797" y="1066801"/>
          <a:ext cx="8686802" cy="5830195"/>
        </p:xfrm>
        <a:graphic>
          <a:graphicData uri="http://schemas.openxmlformats.org/drawingml/2006/table">
            <a:tbl>
              <a:tblPr/>
              <a:tblGrid>
                <a:gridCol w="2011681"/>
                <a:gridCol w="2011681"/>
                <a:gridCol w="1828800"/>
                <a:gridCol w="1280160"/>
                <a:gridCol w="1554480"/>
              </a:tblGrid>
              <a:tr h="597502">
                <a:tc>
                  <a:txBody>
                    <a:bodyPr/>
                    <a:lstStyle/>
                    <a:p>
                      <a:pPr marL="0" marR="0" lvl="0" indent="0" algn="ctr" defTabSz="914400" rtl="0" eaLnBrk="1" fontAlgn="base" latinLnBrk="0" hangingPunct="1">
                        <a:lnSpc>
                          <a:spcPct val="100000"/>
                        </a:lnSpc>
                        <a:spcBef>
                          <a:spcPct val="0"/>
                        </a:spcBef>
                        <a:spcAft>
                          <a:spcPct val="0"/>
                        </a:spcAft>
                        <a:buClr>
                          <a:schemeClr val="tx1"/>
                        </a:buClr>
                        <a:buSzTx/>
                        <a:buFontTx/>
                        <a:buNone/>
                        <a:tabLst/>
                      </a:pPr>
                      <a:r>
                        <a:rPr kumimoji="0" lang="en-US" sz="1800" b="1" i="0" u="none" strike="noStrike" cap="none" normalizeH="0" baseline="0" dirty="0" smtClean="0">
                          <a:ln>
                            <a:noFill/>
                          </a:ln>
                          <a:solidFill>
                            <a:schemeClr val="tx1"/>
                          </a:solidFill>
                          <a:effectLst/>
                          <a:latin typeface="Constantia" panose="02030602050306030303" pitchFamily="18" charset="0"/>
                        </a:rPr>
                        <a:t>Class</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tx1"/>
                        </a:buClr>
                        <a:buSzTx/>
                        <a:buFontTx/>
                        <a:buNone/>
                        <a:tabLst/>
                      </a:pPr>
                      <a:r>
                        <a:rPr kumimoji="0" lang="en-US" sz="1800" b="0" i="0" u="none" strike="noStrike" cap="none" normalizeH="0" baseline="0" dirty="0" smtClean="0">
                          <a:ln>
                            <a:noFill/>
                          </a:ln>
                          <a:solidFill>
                            <a:schemeClr val="tx1"/>
                          </a:solidFill>
                          <a:effectLst/>
                          <a:latin typeface="Constantia" panose="02030602050306030303" pitchFamily="18" charset="0"/>
                        </a:rPr>
                        <a:t>Preparation</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tx1"/>
                        </a:buClr>
                        <a:buSzTx/>
                        <a:buFontTx/>
                        <a:buNone/>
                        <a:tabLst/>
                      </a:pPr>
                      <a:r>
                        <a:rPr kumimoji="0" lang="en-US" sz="1800" b="0" i="0" u="none" strike="noStrike" cap="none" normalizeH="0" baseline="0" smtClean="0">
                          <a:ln>
                            <a:noFill/>
                          </a:ln>
                          <a:solidFill>
                            <a:schemeClr val="tx1"/>
                          </a:solidFill>
                          <a:effectLst/>
                          <a:latin typeface="Constantia" panose="02030602050306030303" pitchFamily="18" charset="0"/>
                        </a:rPr>
                        <a:t>Onset</a:t>
                      </a:r>
                    </a:p>
                    <a:p>
                      <a:pPr marL="0" marR="0" lvl="0" indent="0" algn="ctr" defTabSz="914400" rtl="0" eaLnBrk="1" fontAlgn="base" latinLnBrk="0" hangingPunct="1">
                        <a:lnSpc>
                          <a:spcPct val="100000"/>
                        </a:lnSpc>
                        <a:spcBef>
                          <a:spcPct val="0"/>
                        </a:spcBef>
                        <a:spcAft>
                          <a:spcPct val="0"/>
                        </a:spcAft>
                        <a:buClr>
                          <a:schemeClr val="tx1"/>
                        </a:buClr>
                        <a:buSzTx/>
                        <a:buFontTx/>
                        <a:buNone/>
                        <a:tabLst/>
                      </a:pPr>
                      <a:r>
                        <a:rPr kumimoji="0" lang="en-US" sz="1800" b="0" i="0" u="none" strike="noStrike" cap="none" normalizeH="0" baseline="0" smtClean="0">
                          <a:ln>
                            <a:noFill/>
                          </a:ln>
                          <a:solidFill>
                            <a:schemeClr val="tx1"/>
                          </a:solidFill>
                          <a:effectLst/>
                          <a:latin typeface="Constantia" panose="02030602050306030303" pitchFamily="18" charset="0"/>
                        </a:rPr>
                        <a:t>hrs</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tx1"/>
                        </a:buClr>
                        <a:buSzTx/>
                        <a:buFontTx/>
                        <a:buNone/>
                        <a:tabLst/>
                      </a:pPr>
                      <a:r>
                        <a:rPr kumimoji="0" lang="en-US" sz="1800" b="0" i="0" u="none" strike="noStrike" cap="none" normalizeH="0" baseline="0" smtClean="0">
                          <a:ln>
                            <a:noFill/>
                          </a:ln>
                          <a:solidFill>
                            <a:schemeClr val="tx1"/>
                          </a:solidFill>
                          <a:effectLst/>
                          <a:latin typeface="Constantia" panose="02030602050306030303" pitchFamily="18" charset="0"/>
                        </a:rPr>
                        <a:t>Peak</a:t>
                      </a:r>
                    </a:p>
                    <a:p>
                      <a:pPr marL="0" marR="0" lvl="0" indent="0" algn="ctr" defTabSz="914400" rtl="0" eaLnBrk="1" fontAlgn="base" latinLnBrk="0" hangingPunct="1">
                        <a:lnSpc>
                          <a:spcPct val="100000"/>
                        </a:lnSpc>
                        <a:spcBef>
                          <a:spcPct val="0"/>
                        </a:spcBef>
                        <a:spcAft>
                          <a:spcPct val="0"/>
                        </a:spcAft>
                        <a:buClr>
                          <a:schemeClr val="tx1"/>
                        </a:buClr>
                        <a:buSzTx/>
                        <a:buFontTx/>
                        <a:buNone/>
                        <a:tabLst/>
                      </a:pPr>
                      <a:r>
                        <a:rPr kumimoji="0" lang="en-US" sz="1800" b="0" i="0" u="none" strike="noStrike" cap="none" normalizeH="0" baseline="0" smtClean="0">
                          <a:ln>
                            <a:noFill/>
                          </a:ln>
                          <a:solidFill>
                            <a:schemeClr val="tx1"/>
                          </a:solidFill>
                          <a:effectLst/>
                          <a:latin typeface="Constantia" panose="02030602050306030303" pitchFamily="18" charset="0"/>
                        </a:rPr>
                        <a:t>hrs</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tx1"/>
                        </a:buClr>
                        <a:buSzTx/>
                        <a:buFontTx/>
                        <a:buNone/>
                        <a:tabLst/>
                      </a:pPr>
                      <a:r>
                        <a:rPr kumimoji="0" lang="en-US" sz="1800" b="0" i="0" u="none" strike="noStrike" cap="none" normalizeH="0" baseline="0" smtClean="0">
                          <a:ln>
                            <a:noFill/>
                          </a:ln>
                          <a:solidFill>
                            <a:schemeClr val="tx1"/>
                          </a:solidFill>
                          <a:effectLst/>
                          <a:latin typeface="Constantia" panose="02030602050306030303" pitchFamily="18" charset="0"/>
                        </a:rPr>
                        <a:t>Duration</a:t>
                      </a:r>
                    </a:p>
                    <a:p>
                      <a:pPr marL="0" marR="0" lvl="0" indent="0" algn="ctr" defTabSz="914400" rtl="0" eaLnBrk="1" fontAlgn="base" latinLnBrk="0" hangingPunct="1">
                        <a:lnSpc>
                          <a:spcPct val="100000"/>
                        </a:lnSpc>
                        <a:spcBef>
                          <a:spcPct val="0"/>
                        </a:spcBef>
                        <a:spcAft>
                          <a:spcPct val="0"/>
                        </a:spcAft>
                        <a:buClr>
                          <a:schemeClr val="tx1"/>
                        </a:buClr>
                        <a:buSzTx/>
                        <a:buFontTx/>
                        <a:buNone/>
                        <a:tabLst/>
                      </a:pPr>
                      <a:r>
                        <a:rPr kumimoji="0" lang="en-US" sz="1800" b="0" i="0" u="none" strike="noStrike" cap="none" normalizeH="0" baseline="0" smtClean="0">
                          <a:ln>
                            <a:noFill/>
                          </a:ln>
                          <a:solidFill>
                            <a:schemeClr val="tx1"/>
                          </a:solidFill>
                          <a:effectLst/>
                          <a:latin typeface="Constantia" panose="02030602050306030303" pitchFamily="18" charset="0"/>
                        </a:rPr>
                        <a:t>hrs</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53577">
                <a:tc>
                  <a:txBody>
                    <a:bodyPr/>
                    <a:lstStyle/>
                    <a:p>
                      <a:pPr marL="0" marR="0" lvl="0" indent="0" algn="ctr" defTabSz="914400" rtl="0" eaLnBrk="1" fontAlgn="base" latinLnBrk="0" hangingPunct="1">
                        <a:lnSpc>
                          <a:spcPct val="100000"/>
                        </a:lnSpc>
                        <a:spcBef>
                          <a:spcPct val="0"/>
                        </a:spcBef>
                        <a:spcAft>
                          <a:spcPct val="0"/>
                        </a:spcAft>
                        <a:buClr>
                          <a:schemeClr val="tx1"/>
                        </a:buClr>
                        <a:buSzTx/>
                        <a:buFontTx/>
                        <a:buNone/>
                        <a:tabLst/>
                      </a:pPr>
                      <a:r>
                        <a:rPr kumimoji="0" lang="en-US" sz="1800" b="0" i="0" u="none" strike="noStrike" cap="none" normalizeH="0" baseline="0" smtClean="0">
                          <a:ln>
                            <a:noFill/>
                          </a:ln>
                          <a:solidFill>
                            <a:schemeClr val="tx1"/>
                          </a:solidFill>
                          <a:effectLst/>
                          <a:latin typeface="Constantia" panose="02030602050306030303" pitchFamily="18" charset="0"/>
                        </a:rPr>
                        <a:t>Rapid Acting</a:t>
                      </a:r>
                    </a:p>
                    <a:p>
                      <a:pPr marL="0" marR="0" lvl="0" indent="0" algn="ctr" defTabSz="914400" rtl="0" eaLnBrk="1" fontAlgn="base" latinLnBrk="0" hangingPunct="1">
                        <a:lnSpc>
                          <a:spcPct val="100000"/>
                        </a:lnSpc>
                        <a:spcBef>
                          <a:spcPct val="0"/>
                        </a:spcBef>
                        <a:spcAft>
                          <a:spcPct val="0"/>
                        </a:spcAft>
                        <a:buClr>
                          <a:schemeClr val="tx1"/>
                        </a:buClr>
                        <a:buSzTx/>
                        <a:buFontTx/>
                        <a:buNone/>
                        <a:tabLst/>
                      </a:pPr>
                      <a:endParaRPr kumimoji="0" lang="en-US" sz="1800" b="0" i="0" u="none" strike="noStrike" cap="none" normalizeH="0" baseline="0" smtClean="0">
                        <a:ln>
                          <a:noFill/>
                        </a:ln>
                        <a:solidFill>
                          <a:schemeClr val="tx1"/>
                        </a:solidFill>
                        <a:effectLst/>
                        <a:latin typeface="Constantia" panose="02030602050306030303" pitchFamily="18" charset="0"/>
                      </a:endParaRP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tx1"/>
                        </a:buClr>
                        <a:buSzTx/>
                        <a:buFontTx/>
                        <a:buNone/>
                        <a:tabLst/>
                      </a:pPr>
                      <a:r>
                        <a:rPr kumimoji="0" lang="en-US" sz="1800" b="0" i="0" u="none" strike="noStrike" cap="none" normalizeH="0" baseline="0" smtClean="0">
                          <a:ln>
                            <a:noFill/>
                          </a:ln>
                          <a:solidFill>
                            <a:schemeClr val="tx1"/>
                          </a:solidFill>
                          <a:effectLst/>
                          <a:latin typeface="Constantia" panose="02030602050306030303" pitchFamily="18" charset="0"/>
                        </a:rPr>
                        <a:t>Glulisine</a:t>
                      </a:r>
                    </a:p>
                    <a:p>
                      <a:pPr marL="0" marR="0" lvl="0" indent="0" algn="ctr" defTabSz="914400" rtl="0" eaLnBrk="1" fontAlgn="base" latinLnBrk="0" hangingPunct="1">
                        <a:lnSpc>
                          <a:spcPct val="100000"/>
                        </a:lnSpc>
                        <a:spcBef>
                          <a:spcPct val="0"/>
                        </a:spcBef>
                        <a:spcAft>
                          <a:spcPct val="0"/>
                        </a:spcAft>
                        <a:buClr>
                          <a:schemeClr val="tx1"/>
                        </a:buClr>
                        <a:buSzTx/>
                        <a:buFontTx/>
                        <a:buNone/>
                        <a:tabLst/>
                      </a:pPr>
                      <a:r>
                        <a:rPr kumimoji="0" lang="en-US" sz="1800" b="0" i="0" u="none" strike="noStrike" cap="none" normalizeH="0" baseline="0" smtClean="0">
                          <a:ln>
                            <a:noFill/>
                          </a:ln>
                          <a:solidFill>
                            <a:schemeClr val="tx1"/>
                          </a:solidFill>
                          <a:effectLst/>
                          <a:latin typeface="Constantia" panose="02030602050306030303" pitchFamily="18" charset="0"/>
                        </a:rPr>
                        <a:t>Lispro</a:t>
                      </a:r>
                    </a:p>
                    <a:p>
                      <a:pPr marL="0" marR="0" lvl="0" indent="0" algn="ctr" defTabSz="914400" rtl="0" eaLnBrk="1" fontAlgn="base" latinLnBrk="0" hangingPunct="1">
                        <a:lnSpc>
                          <a:spcPct val="100000"/>
                        </a:lnSpc>
                        <a:spcBef>
                          <a:spcPct val="0"/>
                        </a:spcBef>
                        <a:spcAft>
                          <a:spcPct val="0"/>
                        </a:spcAft>
                        <a:buClr>
                          <a:schemeClr val="tx1"/>
                        </a:buClr>
                        <a:buSzTx/>
                        <a:buFontTx/>
                        <a:buNone/>
                        <a:tabLst/>
                      </a:pPr>
                      <a:r>
                        <a:rPr kumimoji="0" lang="en-US" sz="1800" b="0" i="0" u="none" strike="noStrike" cap="none" normalizeH="0" baseline="0" smtClean="0">
                          <a:ln>
                            <a:noFill/>
                          </a:ln>
                          <a:solidFill>
                            <a:schemeClr val="tx1"/>
                          </a:solidFill>
                          <a:effectLst/>
                          <a:latin typeface="Constantia" panose="02030602050306030303" pitchFamily="18" charset="0"/>
                        </a:rPr>
                        <a:t>Aspart</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tx1"/>
                        </a:buClr>
                        <a:buSzTx/>
                        <a:buFontTx/>
                        <a:buNone/>
                        <a:tabLst/>
                      </a:pPr>
                      <a:r>
                        <a:rPr kumimoji="0" lang="en-US" sz="1800" b="0" i="0" u="none" strike="noStrike" cap="none" normalizeH="0" baseline="0" smtClean="0">
                          <a:ln>
                            <a:noFill/>
                          </a:ln>
                          <a:solidFill>
                            <a:schemeClr val="tx1"/>
                          </a:solidFill>
                          <a:effectLst/>
                          <a:latin typeface="Constantia" panose="02030602050306030303" pitchFamily="18" charset="0"/>
                        </a:rPr>
                        <a:t>.25 – 0.5</a:t>
                      </a:r>
                    </a:p>
                    <a:p>
                      <a:pPr marL="0" marR="0" lvl="0" indent="0" algn="ctr" defTabSz="914400" rtl="0" eaLnBrk="1" fontAlgn="base" latinLnBrk="0" hangingPunct="1">
                        <a:lnSpc>
                          <a:spcPct val="100000"/>
                        </a:lnSpc>
                        <a:spcBef>
                          <a:spcPct val="0"/>
                        </a:spcBef>
                        <a:spcAft>
                          <a:spcPct val="0"/>
                        </a:spcAft>
                        <a:buClr>
                          <a:schemeClr val="tx1"/>
                        </a:buClr>
                        <a:buSzTx/>
                        <a:buFontTx/>
                        <a:buNone/>
                        <a:tabLst/>
                      </a:pPr>
                      <a:r>
                        <a:rPr kumimoji="0" lang="en-US" sz="1800" b="0" i="0" u="none" strike="noStrike" cap="none" normalizeH="0" baseline="0" smtClean="0">
                          <a:ln>
                            <a:noFill/>
                          </a:ln>
                          <a:solidFill>
                            <a:schemeClr val="tx1"/>
                          </a:solidFill>
                          <a:effectLst/>
                          <a:latin typeface="Constantia" panose="02030602050306030303" pitchFamily="18" charset="0"/>
                        </a:rPr>
                        <a:t>0.25 – 0.5</a:t>
                      </a:r>
                    </a:p>
                    <a:p>
                      <a:pPr marL="0" marR="0" lvl="0" indent="0" algn="ctr" defTabSz="914400" rtl="0" eaLnBrk="1" fontAlgn="base" latinLnBrk="0" hangingPunct="1">
                        <a:lnSpc>
                          <a:spcPct val="100000"/>
                        </a:lnSpc>
                        <a:spcBef>
                          <a:spcPct val="0"/>
                        </a:spcBef>
                        <a:spcAft>
                          <a:spcPct val="0"/>
                        </a:spcAft>
                        <a:buClr>
                          <a:schemeClr val="tx1"/>
                        </a:buClr>
                        <a:buSzTx/>
                        <a:buFontTx/>
                        <a:buNone/>
                        <a:tabLst/>
                      </a:pPr>
                      <a:r>
                        <a:rPr kumimoji="0" lang="en-US" sz="1800" b="0" i="0" u="none" strike="noStrike" cap="none" normalizeH="0" baseline="0" smtClean="0">
                          <a:ln>
                            <a:noFill/>
                          </a:ln>
                          <a:solidFill>
                            <a:schemeClr val="tx1"/>
                          </a:solidFill>
                          <a:effectLst/>
                          <a:latin typeface="Constantia" panose="02030602050306030303" pitchFamily="18" charset="0"/>
                        </a:rPr>
                        <a:t>0.17 – 0.33</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tx1"/>
                        </a:buClr>
                        <a:buSzTx/>
                        <a:buFontTx/>
                        <a:buNone/>
                        <a:tabLst/>
                      </a:pPr>
                      <a:r>
                        <a:rPr kumimoji="0" lang="en-US" sz="1800" b="0" i="0" u="none" strike="noStrike" cap="none" normalizeH="0" baseline="0" smtClean="0">
                          <a:ln>
                            <a:noFill/>
                          </a:ln>
                          <a:solidFill>
                            <a:schemeClr val="tx1"/>
                          </a:solidFill>
                          <a:effectLst/>
                          <a:latin typeface="Constantia" panose="02030602050306030303" pitchFamily="18" charset="0"/>
                        </a:rPr>
                        <a:t>1 – 2 </a:t>
                      </a:r>
                    </a:p>
                    <a:p>
                      <a:pPr marL="0" marR="0" lvl="0" indent="0" algn="ctr" defTabSz="914400" rtl="0" eaLnBrk="1" fontAlgn="base" latinLnBrk="0" hangingPunct="1">
                        <a:lnSpc>
                          <a:spcPct val="100000"/>
                        </a:lnSpc>
                        <a:spcBef>
                          <a:spcPct val="0"/>
                        </a:spcBef>
                        <a:spcAft>
                          <a:spcPct val="0"/>
                        </a:spcAft>
                        <a:buClr>
                          <a:schemeClr val="tx1"/>
                        </a:buClr>
                        <a:buSzTx/>
                        <a:buFontTx/>
                        <a:buNone/>
                        <a:tabLst/>
                      </a:pPr>
                      <a:r>
                        <a:rPr kumimoji="0" lang="en-US" sz="1800" b="0" i="0" u="none" strike="noStrike" cap="none" normalizeH="0" baseline="0" smtClean="0">
                          <a:ln>
                            <a:noFill/>
                          </a:ln>
                          <a:solidFill>
                            <a:schemeClr val="tx1"/>
                          </a:solidFill>
                          <a:effectLst/>
                          <a:latin typeface="Constantia" panose="02030602050306030303" pitchFamily="18" charset="0"/>
                        </a:rPr>
                        <a:t>0.5 – 2.5</a:t>
                      </a:r>
                    </a:p>
                    <a:p>
                      <a:pPr marL="0" marR="0" lvl="0" indent="0" algn="ctr" defTabSz="914400" rtl="0" eaLnBrk="1" fontAlgn="base" latinLnBrk="0" hangingPunct="1">
                        <a:lnSpc>
                          <a:spcPct val="100000"/>
                        </a:lnSpc>
                        <a:spcBef>
                          <a:spcPct val="0"/>
                        </a:spcBef>
                        <a:spcAft>
                          <a:spcPct val="0"/>
                        </a:spcAft>
                        <a:buClr>
                          <a:schemeClr val="tx1"/>
                        </a:buClr>
                        <a:buSzTx/>
                        <a:buFontTx/>
                        <a:buNone/>
                        <a:tabLst/>
                      </a:pPr>
                      <a:r>
                        <a:rPr kumimoji="0" lang="en-US" sz="1800" b="0" i="0" u="none" strike="noStrike" cap="none" normalizeH="0" baseline="0" smtClean="0">
                          <a:ln>
                            <a:noFill/>
                          </a:ln>
                          <a:solidFill>
                            <a:schemeClr val="tx1"/>
                          </a:solidFill>
                          <a:effectLst/>
                          <a:latin typeface="Constantia" panose="02030602050306030303" pitchFamily="18" charset="0"/>
                        </a:rPr>
                        <a:t>1 – 3</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tx1"/>
                        </a:buClr>
                        <a:buSzTx/>
                        <a:buFontTx/>
                        <a:buNone/>
                        <a:tabLst/>
                      </a:pPr>
                      <a:r>
                        <a:rPr kumimoji="0" lang="en-US" sz="1800" b="0" i="0" u="none" strike="noStrike" cap="none" normalizeH="0" baseline="0" smtClean="0">
                          <a:ln>
                            <a:noFill/>
                          </a:ln>
                          <a:solidFill>
                            <a:schemeClr val="tx1"/>
                          </a:solidFill>
                          <a:effectLst/>
                          <a:latin typeface="Constantia" panose="02030602050306030303" pitchFamily="18" charset="0"/>
                        </a:rPr>
                        <a:t>3 – 4 </a:t>
                      </a:r>
                    </a:p>
                    <a:p>
                      <a:pPr marL="0" marR="0" lvl="0" indent="0" algn="ctr" defTabSz="914400" rtl="0" eaLnBrk="1" fontAlgn="base" latinLnBrk="0" hangingPunct="1">
                        <a:lnSpc>
                          <a:spcPct val="100000"/>
                        </a:lnSpc>
                        <a:spcBef>
                          <a:spcPct val="0"/>
                        </a:spcBef>
                        <a:spcAft>
                          <a:spcPct val="0"/>
                        </a:spcAft>
                        <a:buClr>
                          <a:schemeClr val="tx1"/>
                        </a:buClr>
                        <a:buSzTx/>
                        <a:buFontTx/>
                        <a:buNone/>
                        <a:tabLst/>
                      </a:pPr>
                      <a:r>
                        <a:rPr kumimoji="0" lang="en-US" sz="1800" b="0" i="0" u="none" strike="noStrike" cap="none" normalizeH="0" baseline="0" smtClean="0">
                          <a:ln>
                            <a:noFill/>
                          </a:ln>
                          <a:solidFill>
                            <a:schemeClr val="tx1"/>
                          </a:solidFill>
                          <a:effectLst/>
                          <a:latin typeface="Constantia" panose="02030602050306030303" pitchFamily="18" charset="0"/>
                        </a:rPr>
                        <a:t>3 – 6.5</a:t>
                      </a:r>
                    </a:p>
                    <a:p>
                      <a:pPr marL="0" marR="0" lvl="0" indent="0" algn="ctr" defTabSz="914400" rtl="0" eaLnBrk="1" fontAlgn="base" latinLnBrk="0" hangingPunct="1">
                        <a:lnSpc>
                          <a:spcPct val="100000"/>
                        </a:lnSpc>
                        <a:spcBef>
                          <a:spcPct val="0"/>
                        </a:spcBef>
                        <a:spcAft>
                          <a:spcPct val="0"/>
                        </a:spcAft>
                        <a:buClr>
                          <a:schemeClr val="tx1"/>
                        </a:buClr>
                        <a:buSzTx/>
                        <a:buFontTx/>
                        <a:buNone/>
                        <a:tabLst/>
                      </a:pPr>
                      <a:r>
                        <a:rPr kumimoji="0" lang="en-US" sz="1800" b="0" i="0" u="none" strike="noStrike" cap="none" normalizeH="0" baseline="0" smtClean="0">
                          <a:ln>
                            <a:noFill/>
                          </a:ln>
                          <a:solidFill>
                            <a:schemeClr val="tx1"/>
                          </a:solidFill>
                          <a:effectLst/>
                          <a:latin typeface="Constantia" panose="02030602050306030303" pitchFamily="18" charset="0"/>
                        </a:rPr>
                        <a:t>3 – 5</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1138">
                <a:tc>
                  <a:txBody>
                    <a:bodyPr/>
                    <a:lstStyle/>
                    <a:p>
                      <a:pPr marL="0" marR="0" lvl="0" indent="0" algn="ctr" defTabSz="914400" rtl="0" eaLnBrk="1" fontAlgn="base" latinLnBrk="0" hangingPunct="1">
                        <a:lnSpc>
                          <a:spcPct val="100000"/>
                        </a:lnSpc>
                        <a:spcBef>
                          <a:spcPct val="0"/>
                        </a:spcBef>
                        <a:spcAft>
                          <a:spcPct val="0"/>
                        </a:spcAft>
                        <a:buClr>
                          <a:schemeClr val="tx1"/>
                        </a:buClr>
                        <a:buSzTx/>
                        <a:buFontTx/>
                        <a:buNone/>
                        <a:tabLst/>
                      </a:pPr>
                      <a:r>
                        <a:rPr kumimoji="0" lang="en-US" sz="1800" b="0" i="0" u="none" strike="noStrike" cap="none" normalizeH="0" baseline="0" dirty="0" smtClean="0">
                          <a:ln>
                            <a:noFill/>
                          </a:ln>
                          <a:solidFill>
                            <a:schemeClr val="tx1"/>
                          </a:solidFill>
                          <a:effectLst/>
                          <a:latin typeface="Constantia" panose="02030602050306030303" pitchFamily="18" charset="0"/>
                        </a:rPr>
                        <a:t>Short Acting</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tx1"/>
                        </a:buClr>
                        <a:buSzTx/>
                        <a:buFontTx/>
                        <a:buNone/>
                        <a:tabLst/>
                      </a:pPr>
                      <a:r>
                        <a:rPr kumimoji="0" lang="en-US" sz="1800" b="0" i="0" u="none" strike="noStrike" cap="none" normalizeH="0" baseline="0" smtClean="0">
                          <a:ln>
                            <a:noFill/>
                          </a:ln>
                          <a:solidFill>
                            <a:schemeClr val="tx1"/>
                          </a:solidFill>
                          <a:effectLst/>
                          <a:latin typeface="Constantia" panose="02030602050306030303" pitchFamily="18" charset="0"/>
                        </a:rPr>
                        <a:t>Regular</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tx1"/>
                        </a:buClr>
                        <a:buSzTx/>
                        <a:buFontTx/>
                        <a:buNone/>
                        <a:tabLst/>
                      </a:pPr>
                      <a:r>
                        <a:rPr kumimoji="0" lang="en-US" sz="1800" b="0" i="0" u="none" strike="noStrike" cap="none" normalizeH="0" baseline="0" smtClean="0">
                          <a:ln>
                            <a:noFill/>
                          </a:ln>
                          <a:solidFill>
                            <a:schemeClr val="tx1"/>
                          </a:solidFill>
                          <a:effectLst/>
                          <a:latin typeface="Constantia" panose="02030602050306030303" pitchFamily="18" charset="0"/>
                        </a:rPr>
                        <a:t>0.5 - 1</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tx1"/>
                        </a:buClr>
                        <a:buSzTx/>
                        <a:buFontTx/>
                        <a:buNone/>
                        <a:tabLst/>
                      </a:pPr>
                      <a:r>
                        <a:rPr kumimoji="0" lang="en-US" sz="1800" b="0" i="0" u="none" strike="noStrike" cap="none" normalizeH="0" baseline="0" smtClean="0">
                          <a:ln>
                            <a:noFill/>
                          </a:ln>
                          <a:solidFill>
                            <a:schemeClr val="tx1"/>
                          </a:solidFill>
                          <a:effectLst/>
                          <a:latin typeface="Constantia" panose="02030602050306030303" pitchFamily="18" charset="0"/>
                        </a:rPr>
                        <a:t>2 – 5</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tx1"/>
                        </a:buClr>
                        <a:buSzTx/>
                        <a:buFontTx/>
                        <a:buNone/>
                        <a:tabLst/>
                      </a:pPr>
                      <a:r>
                        <a:rPr kumimoji="0" lang="en-US" sz="1800" b="0" i="0" u="none" strike="noStrike" cap="none" normalizeH="0" baseline="0" smtClean="0">
                          <a:ln>
                            <a:noFill/>
                          </a:ln>
                          <a:solidFill>
                            <a:schemeClr val="tx1"/>
                          </a:solidFill>
                          <a:effectLst/>
                          <a:latin typeface="Constantia" panose="02030602050306030303" pitchFamily="18" charset="0"/>
                        </a:rPr>
                        <a:t> 6 – 10 </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53577">
                <a:tc>
                  <a:txBody>
                    <a:bodyPr/>
                    <a:lstStyle/>
                    <a:p>
                      <a:pPr marL="0" marR="0" lvl="0" indent="0" algn="ctr" defTabSz="914400" rtl="0" eaLnBrk="1" fontAlgn="base" latinLnBrk="0" hangingPunct="1">
                        <a:lnSpc>
                          <a:spcPct val="100000"/>
                        </a:lnSpc>
                        <a:spcBef>
                          <a:spcPct val="0"/>
                        </a:spcBef>
                        <a:spcAft>
                          <a:spcPct val="0"/>
                        </a:spcAft>
                        <a:buClr>
                          <a:schemeClr val="tx1"/>
                        </a:buClr>
                        <a:buSzTx/>
                        <a:buFontTx/>
                        <a:buNone/>
                        <a:tabLst/>
                      </a:pPr>
                      <a:r>
                        <a:rPr kumimoji="0" lang="en-US" sz="1800" b="0" i="0" u="none" strike="noStrike" cap="none" normalizeH="0" baseline="0" dirty="0" smtClean="0">
                          <a:ln>
                            <a:noFill/>
                          </a:ln>
                          <a:solidFill>
                            <a:schemeClr val="tx1"/>
                          </a:solidFill>
                          <a:effectLst/>
                          <a:latin typeface="Constantia" panose="02030602050306030303" pitchFamily="18" charset="0"/>
                        </a:rPr>
                        <a:t>Intermediate</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tx1"/>
                        </a:buClr>
                        <a:buSzTx/>
                        <a:buFontTx/>
                        <a:buNone/>
                        <a:tabLst/>
                      </a:pPr>
                      <a:r>
                        <a:rPr kumimoji="0" lang="en-US" sz="1800" b="0" i="0" u="none" strike="noStrike" cap="none" normalizeH="0" baseline="0" smtClean="0">
                          <a:ln>
                            <a:noFill/>
                          </a:ln>
                          <a:solidFill>
                            <a:schemeClr val="tx1"/>
                          </a:solidFill>
                          <a:effectLst/>
                          <a:latin typeface="Constantia" panose="02030602050306030303" pitchFamily="18" charset="0"/>
                        </a:rPr>
                        <a:t>NPH </a:t>
                      </a:r>
                    </a:p>
                    <a:p>
                      <a:pPr marL="0" marR="0" lvl="0" indent="0" algn="ctr" defTabSz="914400" rtl="0" eaLnBrk="1" fontAlgn="base" latinLnBrk="0" hangingPunct="1">
                        <a:lnSpc>
                          <a:spcPct val="100000"/>
                        </a:lnSpc>
                        <a:spcBef>
                          <a:spcPct val="0"/>
                        </a:spcBef>
                        <a:spcAft>
                          <a:spcPct val="0"/>
                        </a:spcAft>
                        <a:buClr>
                          <a:schemeClr val="tx1"/>
                        </a:buClr>
                        <a:buSzTx/>
                        <a:buFontTx/>
                        <a:buNone/>
                        <a:tabLst/>
                      </a:pPr>
                      <a:r>
                        <a:rPr kumimoji="0" lang="en-US" sz="1800" b="0" i="0" u="none" strike="noStrike" cap="none" normalizeH="0" baseline="0" smtClean="0">
                          <a:ln>
                            <a:noFill/>
                          </a:ln>
                          <a:solidFill>
                            <a:schemeClr val="tx1"/>
                          </a:solidFill>
                          <a:effectLst/>
                          <a:latin typeface="Constantia" panose="02030602050306030303" pitchFamily="18" charset="0"/>
                        </a:rPr>
                        <a:t>Lente</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tx1"/>
                        </a:buClr>
                        <a:buSzTx/>
                        <a:buFontTx/>
                        <a:buNone/>
                        <a:tabLst/>
                      </a:pPr>
                      <a:r>
                        <a:rPr kumimoji="0" lang="en-US" sz="1800" b="0" i="0" u="none" strike="noStrike" cap="none" normalizeH="0" baseline="0" smtClean="0">
                          <a:ln>
                            <a:noFill/>
                          </a:ln>
                          <a:solidFill>
                            <a:schemeClr val="tx1"/>
                          </a:solidFill>
                          <a:effectLst/>
                          <a:latin typeface="Constantia" panose="02030602050306030303" pitchFamily="18" charset="0"/>
                        </a:rPr>
                        <a:t>1 – 1.5</a:t>
                      </a:r>
                    </a:p>
                    <a:p>
                      <a:pPr marL="0" marR="0" lvl="0" indent="0" algn="ctr" defTabSz="914400" rtl="0" eaLnBrk="1" fontAlgn="base" latinLnBrk="0" hangingPunct="1">
                        <a:lnSpc>
                          <a:spcPct val="100000"/>
                        </a:lnSpc>
                        <a:spcBef>
                          <a:spcPct val="0"/>
                        </a:spcBef>
                        <a:spcAft>
                          <a:spcPct val="0"/>
                        </a:spcAft>
                        <a:buClr>
                          <a:schemeClr val="tx1"/>
                        </a:buClr>
                        <a:buSzTx/>
                        <a:buFontTx/>
                        <a:buNone/>
                        <a:tabLst/>
                      </a:pPr>
                      <a:r>
                        <a:rPr kumimoji="0" lang="en-US" sz="1800" b="0" i="0" u="none" strike="noStrike" cap="none" normalizeH="0" baseline="0" smtClean="0">
                          <a:ln>
                            <a:noFill/>
                          </a:ln>
                          <a:solidFill>
                            <a:schemeClr val="tx1"/>
                          </a:solidFill>
                          <a:effectLst/>
                          <a:latin typeface="Constantia" panose="02030602050306030303" pitchFamily="18" charset="0"/>
                        </a:rPr>
                        <a:t>1 – 2.5 </a:t>
                      </a:r>
                    </a:p>
                    <a:p>
                      <a:pPr marL="0" marR="0" lvl="0" indent="0" algn="ctr" defTabSz="914400" rtl="0" eaLnBrk="1" fontAlgn="base" latinLnBrk="0" hangingPunct="1">
                        <a:lnSpc>
                          <a:spcPct val="100000"/>
                        </a:lnSpc>
                        <a:spcBef>
                          <a:spcPct val="0"/>
                        </a:spcBef>
                        <a:spcAft>
                          <a:spcPct val="0"/>
                        </a:spcAft>
                        <a:buClr>
                          <a:schemeClr val="tx1"/>
                        </a:buClr>
                        <a:buSzTx/>
                        <a:buFontTx/>
                        <a:buNone/>
                        <a:tabLst/>
                      </a:pPr>
                      <a:endParaRPr kumimoji="0" lang="en-US" sz="1800" b="0" i="0" u="none" strike="noStrike" cap="none" normalizeH="0" baseline="0" smtClean="0">
                        <a:ln>
                          <a:noFill/>
                        </a:ln>
                        <a:solidFill>
                          <a:schemeClr val="tx1"/>
                        </a:solidFill>
                        <a:effectLst/>
                        <a:latin typeface="Constantia" panose="02030602050306030303" pitchFamily="18"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tx1"/>
                        </a:buClr>
                        <a:buSzTx/>
                        <a:buFontTx/>
                        <a:buNone/>
                        <a:tabLst/>
                      </a:pPr>
                      <a:r>
                        <a:rPr kumimoji="0" lang="en-US" sz="1800" b="0" i="0" u="none" strike="noStrike" cap="none" normalizeH="0" baseline="0" smtClean="0">
                          <a:ln>
                            <a:noFill/>
                          </a:ln>
                          <a:solidFill>
                            <a:schemeClr val="tx1"/>
                          </a:solidFill>
                          <a:effectLst/>
                          <a:latin typeface="Constantia" panose="02030602050306030303" pitchFamily="18" charset="0"/>
                        </a:rPr>
                        <a:t>4 – 12 </a:t>
                      </a:r>
                    </a:p>
                    <a:p>
                      <a:pPr marL="0" marR="0" lvl="0" indent="0" algn="ctr" defTabSz="914400" rtl="0" eaLnBrk="1" fontAlgn="base" latinLnBrk="0" hangingPunct="1">
                        <a:lnSpc>
                          <a:spcPct val="100000"/>
                        </a:lnSpc>
                        <a:spcBef>
                          <a:spcPct val="0"/>
                        </a:spcBef>
                        <a:spcAft>
                          <a:spcPct val="0"/>
                        </a:spcAft>
                        <a:buClr>
                          <a:schemeClr val="tx1"/>
                        </a:buClr>
                        <a:buSzTx/>
                        <a:buFontTx/>
                        <a:buNone/>
                        <a:tabLst/>
                      </a:pPr>
                      <a:r>
                        <a:rPr kumimoji="0" lang="en-US" sz="1800" b="0" i="0" u="none" strike="noStrike" cap="none" normalizeH="0" baseline="0" smtClean="0">
                          <a:ln>
                            <a:noFill/>
                          </a:ln>
                          <a:solidFill>
                            <a:schemeClr val="tx1"/>
                          </a:solidFill>
                          <a:effectLst/>
                          <a:latin typeface="Constantia" panose="02030602050306030303" pitchFamily="18" charset="0"/>
                        </a:rPr>
                        <a:t>7 – 15</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tx1"/>
                        </a:buClr>
                        <a:buSzTx/>
                        <a:buFontTx/>
                        <a:buNone/>
                        <a:tabLst/>
                      </a:pPr>
                      <a:r>
                        <a:rPr kumimoji="0" lang="en-US" sz="1800" b="0" i="0" u="none" strike="noStrike" cap="none" normalizeH="0" baseline="0" smtClean="0">
                          <a:ln>
                            <a:noFill/>
                          </a:ln>
                          <a:solidFill>
                            <a:schemeClr val="tx1"/>
                          </a:solidFill>
                          <a:effectLst/>
                          <a:latin typeface="Constantia" panose="02030602050306030303" pitchFamily="18" charset="0"/>
                        </a:rPr>
                        <a:t>16 – 24</a:t>
                      </a:r>
                    </a:p>
                    <a:p>
                      <a:pPr marL="0" marR="0" lvl="0" indent="0" algn="ctr" defTabSz="914400" rtl="0" eaLnBrk="1" fontAlgn="base" latinLnBrk="0" hangingPunct="1">
                        <a:lnSpc>
                          <a:spcPct val="100000"/>
                        </a:lnSpc>
                        <a:spcBef>
                          <a:spcPct val="0"/>
                        </a:spcBef>
                        <a:spcAft>
                          <a:spcPct val="0"/>
                        </a:spcAft>
                        <a:buClr>
                          <a:schemeClr val="tx1"/>
                        </a:buClr>
                        <a:buSzTx/>
                        <a:buFontTx/>
                        <a:buNone/>
                        <a:tabLst/>
                      </a:pPr>
                      <a:r>
                        <a:rPr kumimoji="0" lang="en-US" sz="1800" b="0" i="0" u="none" strike="noStrike" cap="none" normalizeH="0" baseline="0" smtClean="0">
                          <a:ln>
                            <a:noFill/>
                          </a:ln>
                          <a:solidFill>
                            <a:schemeClr val="tx1"/>
                          </a:solidFill>
                          <a:effectLst/>
                          <a:latin typeface="Constantia" panose="02030602050306030303" pitchFamily="18" charset="0"/>
                        </a:rPr>
                        <a:t>16 - 24</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53577">
                <a:tc>
                  <a:txBody>
                    <a:bodyPr/>
                    <a:lstStyle/>
                    <a:p>
                      <a:pPr marL="0" marR="0" lvl="0" indent="0" algn="ctr" defTabSz="914400" rtl="0" eaLnBrk="1" fontAlgn="base" latinLnBrk="0" hangingPunct="1">
                        <a:lnSpc>
                          <a:spcPct val="100000"/>
                        </a:lnSpc>
                        <a:spcBef>
                          <a:spcPct val="0"/>
                        </a:spcBef>
                        <a:spcAft>
                          <a:spcPct val="0"/>
                        </a:spcAft>
                        <a:buClr>
                          <a:schemeClr val="tx1"/>
                        </a:buClr>
                        <a:buSzTx/>
                        <a:buFontTx/>
                        <a:buNone/>
                        <a:tabLst/>
                      </a:pPr>
                      <a:r>
                        <a:rPr kumimoji="0" lang="en-US" sz="1800" b="0" i="0" u="none" strike="noStrike" cap="none" normalizeH="0" baseline="0" smtClean="0">
                          <a:ln>
                            <a:noFill/>
                          </a:ln>
                          <a:solidFill>
                            <a:schemeClr val="tx1"/>
                          </a:solidFill>
                          <a:effectLst/>
                          <a:latin typeface="Constantia" panose="02030602050306030303" pitchFamily="18" charset="0"/>
                        </a:rPr>
                        <a:t>Long Acting</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tx1"/>
                        </a:buClr>
                        <a:buSzTx/>
                        <a:buFontTx/>
                        <a:buNone/>
                        <a:tabLst/>
                      </a:pPr>
                      <a:r>
                        <a:rPr kumimoji="0" lang="en-US" sz="1800" b="0" i="0" u="none" strike="noStrike" cap="none" normalizeH="0" baseline="0" smtClean="0">
                          <a:ln>
                            <a:noFill/>
                          </a:ln>
                          <a:solidFill>
                            <a:schemeClr val="tx1"/>
                          </a:solidFill>
                          <a:effectLst/>
                          <a:latin typeface="Constantia" panose="02030602050306030303" pitchFamily="18" charset="0"/>
                        </a:rPr>
                        <a:t>Glargine</a:t>
                      </a:r>
                    </a:p>
                    <a:p>
                      <a:pPr marL="0" marR="0" lvl="0" indent="0" algn="ctr" defTabSz="914400" rtl="0" eaLnBrk="1" fontAlgn="base" latinLnBrk="0" hangingPunct="1">
                        <a:lnSpc>
                          <a:spcPct val="100000"/>
                        </a:lnSpc>
                        <a:spcBef>
                          <a:spcPct val="0"/>
                        </a:spcBef>
                        <a:spcAft>
                          <a:spcPct val="0"/>
                        </a:spcAft>
                        <a:buClr>
                          <a:schemeClr val="tx1"/>
                        </a:buClr>
                        <a:buSzTx/>
                        <a:buFontTx/>
                        <a:buNone/>
                        <a:tabLst/>
                      </a:pPr>
                      <a:r>
                        <a:rPr kumimoji="0" lang="en-US" sz="1800" b="0" i="0" u="none" strike="noStrike" cap="none" normalizeH="0" baseline="0" smtClean="0">
                          <a:ln>
                            <a:noFill/>
                          </a:ln>
                          <a:solidFill>
                            <a:schemeClr val="tx1"/>
                          </a:solidFill>
                          <a:effectLst/>
                          <a:latin typeface="Constantia" panose="02030602050306030303" pitchFamily="18" charset="0"/>
                        </a:rPr>
                        <a:t>Detemir</a:t>
                      </a:r>
                    </a:p>
                    <a:p>
                      <a:pPr marL="0" marR="0" lvl="0" indent="0" algn="ctr" defTabSz="914400" rtl="0" eaLnBrk="1" fontAlgn="base" latinLnBrk="0" hangingPunct="1">
                        <a:lnSpc>
                          <a:spcPct val="100000"/>
                        </a:lnSpc>
                        <a:spcBef>
                          <a:spcPct val="0"/>
                        </a:spcBef>
                        <a:spcAft>
                          <a:spcPct val="0"/>
                        </a:spcAft>
                        <a:buClr>
                          <a:schemeClr val="tx1"/>
                        </a:buClr>
                        <a:buSzTx/>
                        <a:buFontTx/>
                        <a:buNone/>
                        <a:tabLst/>
                      </a:pPr>
                      <a:r>
                        <a:rPr kumimoji="0" lang="en-US" sz="1800" b="0" i="0" u="none" strike="noStrike" cap="none" normalizeH="0" baseline="0" smtClean="0">
                          <a:ln>
                            <a:noFill/>
                          </a:ln>
                          <a:solidFill>
                            <a:schemeClr val="tx1"/>
                          </a:solidFill>
                          <a:effectLst/>
                          <a:latin typeface="Constantia" panose="02030602050306030303" pitchFamily="18" charset="0"/>
                        </a:rPr>
                        <a:t>Ultralente</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tx1"/>
                        </a:buClr>
                        <a:buSzTx/>
                        <a:buFontTx/>
                        <a:buNone/>
                        <a:tabLst/>
                      </a:pPr>
                      <a:r>
                        <a:rPr kumimoji="0" lang="en-US" sz="1800" b="0" i="0" u="none" strike="noStrike" cap="none" normalizeH="0" baseline="0" smtClean="0">
                          <a:ln>
                            <a:noFill/>
                          </a:ln>
                          <a:solidFill>
                            <a:schemeClr val="tx1"/>
                          </a:solidFill>
                          <a:effectLst/>
                          <a:latin typeface="Constantia" panose="02030602050306030303" pitchFamily="18" charset="0"/>
                        </a:rPr>
                        <a:t>1 – 2 hr</a:t>
                      </a:r>
                    </a:p>
                    <a:p>
                      <a:pPr marL="0" marR="0" lvl="0" indent="0" algn="ctr" defTabSz="914400" rtl="0" eaLnBrk="1" fontAlgn="base" latinLnBrk="0" hangingPunct="1">
                        <a:lnSpc>
                          <a:spcPct val="100000"/>
                        </a:lnSpc>
                        <a:spcBef>
                          <a:spcPct val="0"/>
                        </a:spcBef>
                        <a:spcAft>
                          <a:spcPct val="0"/>
                        </a:spcAft>
                        <a:buClr>
                          <a:schemeClr val="tx1"/>
                        </a:buClr>
                        <a:buSzTx/>
                        <a:buFontTx/>
                        <a:buNone/>
                        <a:tabLst/>
                      </a:pPr>
                      <a:r>
                        <a:rPr kumimoji="0" lang="en-US" sz="1800" b="0" i="0" u="none" strike="noStrike" cap="none" normalizeH="0" baseline="0" smtClean="0">
                          <a:ln>
                            <a:noFill/>
                          </a:ln>
                          <a:solidFill>
                            <a:schemeClr val="tx1"/>
                          </a:solidFill>
                          <a:effectLst/>
                          <a:latin typeface="Constantia" panose="02030602050306030303" pitchFamily="18" charset="0"/>
                        </a:rPr>
                        <a:t>3 – 4 hr</a:t>
                      </a:r>
                    </a:p>
                    <a:p>
                      <a:pPr marL="0" marR="0" lvl="0" indent="0" algn="ctr" defTabSz="914400" rtl="0" eaLnBrk="1" fontAlgn="base" latinLnBrk="0" hangingPunct="1">
                        <a:lnSpc>
                          <a:spcPct val="100000"/>
                        </a:lnSpc>
                        <a:spcBef>
                          <a:spcPct val="0"/>
                        </a:spcBef>
                        <a:spcAft>
                          <a:spcPct val="0"/>
                        </a:spcAft>
                        <a:buClr>
                          <a:schemeClr val="tx1"/>
                        </a:buClr>
                        <a:buSzTx/>
                        <a:buFontTx/>
                        <a:buNone/>
                        <a:tabLst/>
                      </a:pPr>
                      <a:r>
                        <a:rPr kumimoji="0" lang="en-US" sz="1800" b="0" i="0" u="none" strike="noStrike" cap="none" normalizeH="0" baseline="0" smtClean="0">
                          <a:ln>
                            <a:noFill/>
                          </a:ln>
                          <a:solidFill>
                            <a:schemeClr val="tx1"/>
                          </a:solidFill>
                          <a:effectLst/>
                          <a:latin typeface="Constantia" panose="02030602050306030303" pitchFamily="18" charset="0"/>
                        </a:rPr>
                        <a:t>4 -6 </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tx1"/>
                        </a:buClr>
                        <a:buSzTx/>
                        <a:buFontTx/>
                        <a:buNone/>
                        <a:tabLst/>
                      </a:pPr>
                      <a:r>
                        <a:rPr kumimoji="0" lang="en-US" sz="1800" b="0" i="0" u="none" strike="noStrike" cap="none" normalizeH="0" baseline="0" smtClean="0">
                          <a:ln>
                            <a:noFill/>
                          </a:ln>
                          <a:solidFill>
                            <a:schemeClr val="tx1"/>
                          </a:solidFill>
                          <a:effectLst/>
                          <a:latin typeface="Constantia" panose="02030602050306030303" pitchFamily="18" charset="0"/>
                        </a:rPr>
                        <a:t>No Peak</a:t>
                      </a:r>
                    </a:p>
                    <a:p>
                      <a:pPr marL="0" marR="0" lvl="0" indent="0" algn="ctr" defTabSz="914400" rtl="0" eaLnBrk="1" fontAlgn="base" latinLnBrk="0" hangingPunct="1">
                        <a:lnSpc>
                          <a:spcPct val="100000"/>
                        </a:lnSpc>
                        <a:spcBef>
                          <a:spcPct val="0"/>
                        </a:spcBef>
                        <a:spcAft>
                          <a:spcPct val="0"/>
                        </a:spcAft>
                        <a:buClr>
                          <a:schemeClr val="tx1"/>
                        </a:buClr>
                        <a:buSzTx/>
                        <a:buFontTx/>
                        <a:buNone/>
                        <a:tabLst/>
                      </a:pPr>
                      <a:r>
                        <a:rPr kumimoji="0" lang="en-US" sz="1800" b="0" i="0" u="none" strike="noStrike" cap="none" normalizeH="0" baseline="0" smtClean="0">
                          <a:ln>
                            <a:noFill/>
                          </a:ln>
                          <a:solidFill>
                            <a:schemeClr val="tx1"/>
                          </a:solidFill>
                          <a:effectLst/>
                          <a:latin typeface="Constantia" panose="02030602050306030303" pitchFamily="18" charset="0"/>
                        </a:rPr>
                        <a:t>No Peak</a:t>
                      </a:r>
                    </a:p>
                    <a:p>
                      <a:pPr marL="0" marR="0" lvl="0" indent="0" algn="ctr" defTabSz="914400" rtl="0" eaLnBrk="1" fontAlgn="base" latinLnBrk="0" hangingPunct="1">
                        <a:lnSpc>
                          <a:spcPct val="100000"/>
                        </a:lnSpc>
                        <a:spcBef>
                          <a:spcPct val="0"/>
                        </a:spcBef>
                        <a:spcAft>
                          <a:spcPct val="0"/>
                        </a:spcAft>
                        <a:buClr>
                          <a:schemeClr val="tx1"/>
                        </a:buClr>
                        <a:buSzTx/>
                        <a:buFontTx/>
                        <a:buNone/>
                        <a:tabLst/>
                      </a:pPr>
                      <a:r>
                        <a:rPr kumimoji="0" lang="en-US" sz="1800" b="0" i="0" u="none" strike="noStrike" cap="none" normalizeH="0" baseline="0" smtClean="0">
                          <a:ln>
                            <a:noFill/>
                          </a:ln>
                          <a:solidFill>
                            <a:schemeClr val="tx1"/>
                          </a:solidFill>
                          <a:effectLst/>
                          <a:latin typeface="Constantia" panose="02030602050306030303" pitchFamily="18" charset="0"/>
                        </a:rPr>
                        <a:t>8 -20 </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tx1"/>
                        </a:buClr>
                        <a:buSzTx/>
                        <a:buFontTx/>
                        <a:buNone/>
                        <a:tabLst/>
                      </a:pPr>
                      <a:r>
                        <a:rPr kumimoji="0" lang="en-US" sz="1800" b="0" i="0" u="none" strike="noStrike" cap="none" normalizeH="0" baseline="0" smtClean="0">
                          <a:ln>
                            <a:noFill/>
                          </a:ln>
                          <a:solidFill>
                            <a:schemeClr val="tx1"/>
                          </a:solidFill>
                          <a:effectLst/>
                          <a:latin typeface="Constantia" panose="02030602050306030303" pitchFamily="18" charset="0"/>
                        </a:rPr>
                        <a:t>20 -24</a:t>
                      </a:r>
                    </a:p>
                    <a:p>
                      <a:pPr marL="0" marR="0" lvl="0" indent="0" algn="ctr" defTabSz="914400" rtl="0" eaLnBrk="1" fontAlgn="base" latinLnBrk="0" hangingPunct="1">
                        <a:lnSpc>
                          <a:spcPct val="100000"/>
                        </a:lnSpc>
                        <a:spcBef>
                          <a:spcPct val="0"/>
                        </a:spcBef>
                        <a:spcAft>
                          <a:spcPct val="0"/>
                        </a:spcAft>
                        <a:buClr>
                          <a:schemeClr val="tx1"/>
                        </a:buClr>
                        <a:buSzTx/>
                        <a:buFontTx/>
                        <a:buNone/>
                        <a:tabLst/>
                      </a:pPr>
                      <a:r>
                        <a:rPr kumimoji="0" lang="en-US" sz="1800" b="0" i="0" u="none" strike="noStrike" cap="none" normalizeH="0" baseline="0" smtClean="0">
                          <a:ln>
                            <a:noFill/>
                          </a:ln>
                          <a:solidFill>
                            <a:schemeClr val="tx1"/>
                          </a:solidFill>
                          <a:effectLst/>
                          <a:latin typeface="Constantia" panose="02030602050306030303" pitchFamily="18" charset="0"/>
                        </a:rPr>
                        <a:t>Up to 24</a:t>
                      </a:r>
                    </a:p>
                    <a:p>
                      <a:pPr marL="0" marR="0" lvl="0" indent="0" algn="ctr" defTabSz="914400" rtl="0" eaLnBrk="1" fontAlgn="base" latinLnBrk="0" hangingPunct="1">
                        <a:lnSpc>
                          <a:spcPct val="100000"/>
                        </a:lnSpc>
                        <a:spcBef>
                          <a:spcPct val="0"/>
                        </a:spcBef>
                        <a:spcAft>
                          <a:spcPct val="0"/>
                        </a:spcAft>
                        <a:buClr>
                          <a:schemeClr val="tx1"/>
                        </a:buClr>
                        <a:buSzTx/>
                        <a:buFontTx/>
                        <a:buNone/>
                        <a:tabLst/>
                      </a:pPr>
                      <a:r>
                        <a:rPr kumimoji="0" lang="en-US" sz="1800" b="0" i="0" u="none" strike="noStrike" cap="none" normalizeH="0" baseline="0" smtClean="0">
                          <a:ln>
                            <a:noFill/>
                          </a:ln>
                          <a:solidFill>
                            <a:schemeClr val="tx1"/>
                          </a:solidFill>
                          <a:effectLst/>
                          <a:latin typeface="Constantia" panose="02030602050306030303" pitchFamily="18" charset="0"/>
                        </a:rPr>
                        <a:t>24 – 28</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sm" len="sm"/>
                      <a:tailEnd type="none" w="sm" len="sm"/>
                    </a:lnB>
                    <a:lnTlToBr>
                      <a:noFill/>
                    </a:lnTlToBr>
                    <a:lnBlToTr>
                      <a:noFill/>
                    </a:lnBlToTr>
                    <a:noFill/>
                  </a:tcPr>
                </a:tc>
              </a:tr>
              <a:tr h="1365727">
                <a:tc>
                  <a:txBody>
                    <a:bodyPr/>
                    <a:lstStyle/>
                    <a:p>
                      <a:pPr marL="0" marR="0" lvl="0" indent="0" algn="ctr" defTabSz="914400" rtl="0" eaLnBrk="1" fontAlgn="base" latinLnBrk="0" hangingPunct="1">
                        <a:lnSpc>
                          <a:spcPct val="100000"/>
                        </a:lnSpc>
                        <a:spcBef>
                          <a:spcPct val="0"/>
                        </a:spcBef>
                        <a:spcAft>
                          <a:spcPct val="0"/>
                        </a:spcAft>
                        <a:buClr>
                          <a:schemeClr val="tx1"/>
                        </a:buClr>
                        <a:buSzTx/>
                        <a:buFontTx/>
                        <a:buNone/>
                        <a:tabLst/>
                      </a:pPr>
                      <a:r>
                        <a:rPr kumimoji="0" lang="en-US" sz="1800" b="0" i="0" u="none" strike="noStrike" cap="none" normalizeH="0" baseline="0" smtClean="0">
                          <a:ln>
                            <a:noFill/>
                          </a:ln>
                          <a:solidFill>
                            <a:schemeClr val="tx1"/>
                          </a:solidFill>
                          <a:effectLst/>
                          <a:latin typeface="Constantia" panose="02030602050306030303" pitchFamily="18" charset="0"/>
                        </a:rPr>
                        <a:t>Mixed Products</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tx1"/>
                        </a:buClr>
                        <a:buSzTx/>
                        <a:buFontTx/>
                        <a:buNone/>
                        <a:tabLst/>
                      </a:pPr>
                      <a:r>
                        <a:rPr kumimoji="0" lang="en-US" sz="1800" b="0" i="0" u="none" strike="noStrike" cap="none" normalizeH="0" baseline="0" smtClean="0">
                          <a:ln>
                            <a:noFill/>
                          </a:ln>
                          <a:solidFill>
                            <a:schemeClr val="tx1"/>
                          </a:solidFill>
                          <a:effectLst/>
                          <a:latin typeface="Constantia" panose="02030602050306030303" pitchFamily="18" charset="0"/>
                        </a:rPr>
                        <a:t>Humulin 70/30</a:t>
                      </a:r>
                    </a:p>
                    <a:p>
                      <a:pPr marL="0" marR="0" lvl="0" indent="0" algn="ctr" defTabSz="914400" rtl="0" eaLnBrk="1" fontAlgn="base" latinLnBrk="0" hangingPunct="1">
                        <a:lnSpc>
                          <a:spcPct val="100000"/>
                        </a:lnSpc>
                        <a:spcBef>
                          <a:spcPct val="0"/>
                        </a:spcBef>
                        <a:spcAft>
                          <a:spcPct val="0"/>
                        </a:spcAft>
                        <a:buClr>
                          <a:schemeClr val="tx1"/>
                        </a:buClr>
                        <a:buSzTx/>
                        <a:buFontTx/>
                        <a:buNone/>
                        <a:tabLst/>
                      </a:pPr>
                      <a:r>
                        <a:rPr kumimoji="0" lang="en-US" sz="1800" b="0" i="0" u="none" strike="noStrike" cap="none" normalizeH="0" baseline="0" smtClean="0">
                          <a:ln>
                            <a:noFill/>
                          </a:ln>
                          <a:solidFill>
                            <a:schemeClr val="tx1"/>
                          </a:solidFill>
                          <a:effectLst/>
                          <a:latin typeface="Constantia" panose="02030602050306030303" pitchFamily="18" charset="0"/>
                        </a:rPr>
                        <a:t>Novolin 70/30</a:t>
                      </a:r>
                    </a:p>
                    <a:p>
                      <a:pPr marL="0" marR="0" lvl="0" indent="0" algn="ctr" defTabSz="914400" rtl="0" eaLnBrk="1" fontAlgn="base" latinLnBrk="0" hangingPunct="1">
                        <a:lnSpc>
                          <a:spcPct val="100000"/>
                        </a:lnSpc>
                        <a:spcBef>
                          <a:spcPct val="0"/>
                        </a:spcBef>
                        <a:spcAft>
                          <a:spcPct val="0"/>
                        </a:spcAft>
                        <a:buClr>
                          <a:schemeClr val="tx1"/>
                        </a:buClr>
                        <a:buSzTx/>
                        <a:buFontTx/>
                        <a:buNone/>
                        <a:tabLst/>
                      </a:pPr>
                      <a:r>
                        <a:rPr kumimoji="0" lang="en-US" sz="1800" b="0" i="0" u="none" strike="noStrike" cap="none" normalizeH="0" baseline="0" smtClean="0">
                          <a:ln>
                            <a:noFill/>
                          </a:ln>
                          <a:solidFill>
                            <a:schemeClr val="tx1"/>
                          </a:solidFill>
                          <a:effectLst/>
                          <a:latin typeface="Constantia" panose="02030602050306030303" pitchFamily="18" charset="0"/>
                        </a:rPr>
                        <a:t>Humalog 75/25</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tx1"/>
                        </a:buClr>
                        <a:buSzTx/>
                        <a:buFontTx/>
                        <a:buNone/>
                        <a:tabLst/>
                      </a:pPr>
                      <a:r>
                        <a:rPr kumimoji="0" lang="en-US" sz="1800" b="0" i="0" u="none" strike="noStrike" cap="none" normalizeH="0" baseline="0" smtClean="0">
                          <a:ln>
                            <a:noFill/>
                          </a:ln>
                          <a:solidFill>
                            <a:schemeClr val="tx1"/>
                          </a:solidFill>
                          <a:effectLst/>
                          <a:latin typeface="Constantia" panose="02030602050306030303" pitchFamily="18" charset="0"/>
                        </a:rPr>
                        <a:t>30 -60 </a:t>
                      </a:r>
                    </a:p>
                    <a:p>
                      <a:pPr marL="0" marR="0" lvl="0" indent="0" algn="ctr" defTabSz="914400" rtl="0" eaLnBrk="1" fontAlgn="base" latinLnBrk="0" hangingPunct="1">
                        <a:lnSpc>
                          <a:spcPct val="100000"/>
                        </a:lnSpc>
                        <a:spcBef>
                          <a:spcPct val="0"/>
                        </a:spcBef>
                        <a:spcAft>
                          <a:spcPct val="0"/>
                        </a:spcAft>
                        <a:buClr>
                          <a:schemeClr val="tx1"/>
                        </a:buClr>
                        <a:buSzTx/>
                        <a:buFontTx/>
                        <a:buNone/>
                        <a:tabLst/>
                      </a:pPr>
                      <a:r>
                        <a:rPr kumimoji="0" lang="en-US" sz="1800" b="0" i="0" u="none" strike="noStrike" cap="none" normalizeH="0" baseline="0" smtClean="0">
                          <a:ln>
                            <a:noFill/>
                          </a:ln>
                          <a:solidFill>
                            <a:schemeClr val="tx1"/>
                          </a:solidFill>
                          <a:effectLst/>
                          <a:latin typeface="Constantia" panose="02030602050306030303" pitchFamily="18" charset="0"/>
                        </a:rPr>
                        <a:t>30 – 60</a:t>
                      </a:r>
                    </a:p>
                    <a:p>
                      <a:pPr marL="0" marR="0" lvl="0" indent="0" algn="ctr" defTabSz="914400" rtl="0" eaLnBrk="1" fontAlgn="base" latinLnBrk="0" hangingPunct="1">
                        <a:lnSpc>
                          <a:spcPct val="100000"/>
                        </a:lnSpc>
                        <a:spcBef>
                          <a:spcPct val="0"/>
                        </a:spcBef>
                        <a:spcAft>
                          <a:spcPct val="0"/>
                        </a:spcAft>
                        <a:buClr>
                          <a:schemeClr val="tx1"/>
                        </a:buClr>
                        <a:buSzTx/>
                        <a:buFontTx/>
                        <a:buNone/>
                        <a:tabLst/>
                      </a:pPr>
                      <a:r>
                        <a:rPr kumimoji="0" lang="en-US" sz="1800" b="0" i="0" u="none" strike="noStrike" cap="none" normalizeH="0" baseline="0" smtClean="0">
                          <a:ln>
                            <a:noFill/>
                          </a:ln>
                          <a:solidFill>
                            <a:schemeClr val="tx1"/>
                          </a:solidFill>
                          <a:effectLst/>
                          <a:latin typeface="Constantia" panose="02030602050306030303" pitchFamily="18" charset="0"/>
                        </a:rPr>
                        <a:t>15 – 30 </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tx1"/>
                        </a:buClr>
                        <a:buSzTx/>
                        <a:buFontTx/>
                        <a:buNone/>
                        <a:tabLst/>
                      </a:pPr>
                      <a:r>
                        <a:rPr kumimoji="0" lang="en-US" sz="1800" b="0" i="0" u="none" strike="noStrike" cap="none" normalizeH="0" baseline="0" smtClean="0">
                          <a:ln>
                            <a:noFill/>
                          </a:ln>
                          <a:solidFill>
                            <a:schemeClr val="tx1"/>
                          </a:solidFill>
                          <a:effectLst/>
                          <a:latin typeface="Constantia" panose="02030602050306030303" pitchFamily="18" charset="0"/>
                        </a:rPr>
                        <a:t>1.5 – 16</a:t>
                      </a:r>
                    </a:p>
                    <a:p>
                      <a:pPr marL="0" marR="0" lvl="0" indent="0" algn="ctr" defTabSz="914400" rtl="0" eaLnBrk="1" fontAlgn="base" latinLnBrk="0" hangingPunct="1">
                        <a:lnSpc>
                          <a:spcPct val="100000"/>
                        </a:lnSpc>
                        <a:spcBef>
                          <a:spcPct val="0"/>
                        </a:spcBef>
                        <a:spcAft>
                          <a:spcPct val="0"/>
                        </a:spcAft>
                        <a:buClr>
                          <a:schemeClr val="tx1"/>
                        </a:buClr>
                        <a:buSzTx/>
                        <a:buFontTx/>
                        <a:buNone/>
                        <a:tabLst/>
                      </a:pPr>
                      <a:r>
                        <a:rPr kumimoji="0" lang="en-US" sz="1800" b="0" i="0" u="none" strike="noStrike" cap="none" normalizeH="0" baseline="0" smtClean="0">
                          <a:ln>
                            <a:noFill/>
                          </a:ln>
                          <a:solidFill>
                            <a:schemeClr val="tx1"/>
                          </a:solidFill>
                          <a:effectLst/>
                          <a:latin typeface="Constantia" panose="02030602050306030303" pitchFamily="18" charset="0"/>
                        </a:rPr>
                        <a:t>2 – 12</a:t>
                      </a:r>
                    </a:p>
                    <a:p>
                      <a:pPr marL="0" marR="0" lvl="0" indent="0" algn="ctr" defTabSz="914400" rtl="0" eaLnBrk="1" fontAlgn="base" latinLnBrk="0" hangingPunct="1">
                        <a:lnSpc>
                          <a:spcPct val="100000"/>
                        </a:lnSpc>
                        <a:spcBef>
                          <a:spcPct val="0"/>
                        </a:spcBef>
                        <a:spcAft>
                          <a:spcPct val="0"/>
                        </a:spcAft>
                        <a:buClr>
                          <a:schemeClr val="tx1"/>
                        </a:buClr>
                        <a:buSzTx/>
                        <a:buFontTx/>
                        <a:buNone/>
                        <a:tabLst/>
                      </a:pPr>
                      <a:r>
                        <a:rPr kumimoji="0" lang="en-US" sz="1800" b="0" i="0" u="none" strike="noStrike" cap="none" normalizeH="0" baseline="0" smtClean="0">
                          <a:ln>
                            <a:noFill/>
                          </a:ln>
                          <a:solidFill>
                            <a:schemeClr val="tx1"/>
                          </a:solidFill>
                          <a:effectLst/>
                          <a:latin typeface="Constantia" panose="02030602050306030303" pitchFamily="18" charset="0"/>
                        </a:rPr>
                        <a:t>1 – 6.5 </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495300" marR="0" lvl="0" indent="-495300" algn="ctr" defTabSz="914400" rtl="0" eaLnBrk="1" fontAlgn="base" latinLnBrk="0" hangingPunct="1">
                        <a:lnSpc>
                          <a:spcPct val="100000"/>
                        </a:lnSpc>
                        <a:spcBef>
                          <a:spcPct val="0"/>
                        </a:spcBef>
                        <a:spcAft>
                          <a:spcPct val="0"/>
                        </a:spcAft>
                        <a:buClr>
                          <a:schemeClr val="tx1"/>
                        </a:buClr>
                        <a:buSzTx/>
                        <a:buFontTx/>
                        <a:buNone/>
                        <a:tabLst/>
                      </a:pPr>
                      <a:r>
                        <a:rPr kumimoji="0" lang="en-US" sz="1800" b="0" i="0" u="none" strike="noStrike" cap="none" normalizeH="0" baseline="0" smtClean="0">
                          <a:ln>
                            <a:noFill/>
                          </a:ln>
                          <a:solidFill>
                            <a:schemeClr val="tx1"/>
                          </a:solidFill>
                          <a:effectLst/>
                          <a:latin typeface="Constantia" panose="02030602050306030303" pitchFamily="18" charset="0"/>
                        </a:rPr>
                        <a:t>10 -16 </a:t>
                      </a:r>
                    </a:p>
                    <a:p>
                      <a:pPr marL="495300" marR="0" lvl="0" indent="-495300" algn="ctr" defTabSz="914400" rtl="0" eaLnBrk="1" fontAlgn="base" latinLnBrk="0" hangingPunct="1">
                        <a:lnSpc>
                          <a:spcPct val="100000"/>
                        </a:lnSpc>
                        <a:spcBef>
                          <a:spcPct val="0"/>
                        </a:spcBef>
                        <a:spcAft>
                          <a:spcPct val="0"/>
                        </a:spcAft>
                        <a:buClr>
                          <a:schemeClr val="tx1"/>
                        </a:buClr>
                        <a:buSzTx/>
                        <a:buFontTx/>
                        <a:buNone/>
                        <a:tabLst/>
                      </a:pPr>
                      <a:r>
                        <a:rPr kumimoji="0" lang="en-US" sz="1800" b="0" i="0" u="none" strike="noStrike" cap="none" normalizeH="0" baseline="0" smtClean="0">
                          <a:ln>
                            <a:noFill/>
                          </a:ln>
                          <a:solidFill>
                            <a:schemeClr val="tx1"/>
                          </a:solidFill>
                          <a:effectLst/>
                          <a:latin typeface="Constantia" panose="02030602050306030303" pitchFamily="18" charset="0"/>
                        </a:rPr>
                        <a:t>10 -16</a:t>
                      </a:r>
                    </a:p>
                    <a:p>
                      <a:pPr marL="495300" marR="0" lvl="0" indent="-495300" algn="ctr" defTabSz="914400" rtl="0" eaLnBrk="1" fontAlgn="base" latinLnBrk="0" hangingPunct="1">
                        <a:lnSpc>
                          <a:spcPct val="100000"/>
                        </a:lnSpc>
                        <a:spcBef>
                          <a:spcPct val="0"/>
                        </a:spcBef>
                        <a:spcAft>
                          <a:spcPct val="0"/>
                        </a:spcAft>
                        <a:buClr>
                          <a:schemeClr val="tx1"/>
                        </a:buClr>
                        <a:buSzTx/>
                        <a:buFontTx/>
                        <a:buNone/>
                        <a:tabLst/>
                      </a:pPr>
                      <a:r>
                        <a:rPr kumimoji="0" lang="en-US" sz="1800" b="0" i="0" u="none" strike="noStrike" cap="none" normalizeH="0" baseline="0" smtClean="0">
                          <a:ln>
                            <a:noFill/>
                          </a:ln>
                          <a:solidFill>
                            <a:schemeClr val="tx1"/>
                          </a:solidFill>
                          <a:effectLst/>
                          <a:latin typeface="Constantia" panose="02030602050306030303" pitchFamily="18" charset="0"/>
                        </a:rPr>
                        <a:t>15 – 18 </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97502">
                <a:tc>
                  <a:txBody>
                    <a:bodyPr/>
                    <a:lstStyle/>
                    <a:p>
                      <a:pPr marL="0" marR="0" lvl="0" indent="0" algn="ctr" defTabSz="914400" rtl="0" eaLnBrk="1" fontAlgn="base" latinLnBrk="0" hangingPunct="1">
                        <a:lnSpc>
                          <a:spcPct val="100000"/>
                        </a:lnSpc>
                        <a:spcBef>
                          <a:spcPct val="0"/>
                        </a:spcBef>
                        <a:spcAft>
                          <a:spcPct val="0"/>
                        </a:spcAft>
                        <a:buClr>
                          <a:schemeClr val="tx1"/>
                        </a:buClr>
                        <a:buSzTx/>
                        <a:buFontTx/>
                        <a:buNone/>
                        <a:tabLst/>
                      </a:pPr>
                      <a:r>
                        <a:rPr kumimoji="0" lang="en-US" sz="1800" b="0" i="0" u="none" strike="noStrike" cap="none" normalizeH="0" baseline="0" smtClean="0">
                          <a:ln>
                            <a:noFill/>
                          </a:ln>
                          <a:solidFill>
                            <a:schemeClr val="tx1"/>
                          </a:solidFill>
                          <a:effectLst/>
                          <a:latin typeface="Constantia" panose="02030602050306030303" pitchFamily="18" charset="0"/>
                        </a:rPr>
                        <a:t>Oral Inhalation</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tx1"/>
                        </a:buClr>
                        <a:buSzTx/>
                        <a:buFontTx/>
                        <a:buNone/>
                        <a:tabLst/>
                      </a:pPr>
                      <a:r>
                        <a:rPr kumimoji="0" lang="en-US" sz="1800" b="0" i="0" u="none" strike="noStrike" cap="none" normalizeH="0" baseline="0" dirty="0" smtClean="0">
                          <a:ln>
                            <a:noFill/>
                          </a:ln>
                          <a:solidFill>
                            <a:schemeClr val="tx1"/>
                          </a:solidFill>
                          <a:effectLst/>
                          <a:latin typeface="Constantia" panose="02030602050306030303" pitchFamily="18" charset="0"/>
                        </a:rPr>
                        <a:t>Recombinant Human insulin</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tx1"/>
                        </a:buClr>
                        <a:buSzTx/>
                        <a:buFontTx/>
                        <a:buNone/>
                        <a:tabLst/>
                      </a:pPr>
                      <a:r>
                        <a:rPr kumimoji="0" lang="en-US" sz="1800" b="0" i="0" u="none" strike="noStrike" cap="none" normalizeH="0" baseline="0" smtClean="0">
                          <a:ln>
                            <a:noFill/>
                          </a:ln>
                          <a:solidFill>
                            <a:schemeClr val="tx1"/>
                          </a:solidFill>
                          <a:effectLst/>
                          <a:latin typeface="Constantia" panose="02030602050306030303" pitchFamily="18" charset="0"/>
                        </a:rPr>
                        <a:t>0.17 – 0.33</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tx1"/>
                        </a:buClr>
                        <a:buSzTx/>
                        <a:buFontTx/>
                        <a:buNone/>
                        <a:tabLst/>
                      </a:pPr>
                      <a:r>
                        <a:rPr kumimoji="0" lang="en-US" sz="1800" b="0" i="0" u="none" strike="noStrike" cap="none" normalizeH="0" baseline="0" smtClean="0">
                          <a:ln>
                            <a:noFill/>
                          </a:ln>
                          <a:solidFill>
                            <a:schemeClr val="tx1"/>
                          </a:solidFill>
                          <a:effectLst/>
                          <a:latin typeface="Constantia" panose="02030602050306030303" pitchFamily="18" charset="0"/>
                        </a:rPr>
                        <a:t>0.5 – 1.5</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tx1"/>
                        </a:buClr>
                        <a:buSzTx/>
                        <a:buFontTx/>
                        <a:buNone/>
                        <a:tabLst/>
                      </a:pPr>
                      <a:r>
                        <a:rPr kumimoji="0" lang="en-US" sz="1800" b="0" i="0" u="none" strike="noStrike" cap="none" normalizeH="0" baseline="0" dirty="0" smtClean="0">
                          <a:ln>
                            <a:noFill/>
                          </a:ln>
                          <a:solidFill>
                            <a:schemeClr val="tx1"/>
                          </a:solidFill>
                          <a:effectLst/>
                          <a:latin typeface="Constantia" panose="02030602050306030303" pitchFamily="18" charset="0"/>
                        </a:rPr>
                        <a:t>6</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1732" name="Text Box 40"/>
          <p:cNvSpPr txBox="1">
            <a:spLocks noChangeArrowheads="1"/>
          </p:cNvSpPr>
          <p:nvPr/>
        </p:nvSpPr>
        <p:spPr bwMode="auto">
          <a:xfrm>
            <a:off x="914400" y="609600"/>
            <a:ext cx="7391400" cy="457200"/>
          </a:xfrm>
          <a:prstGeom prst="rect">
            <a:avLst/>
          </a:prstGeom>
          <a:solidFill>
            <a:schemeClr val="accent3">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08" tIns="45704" rIns="91408" bIns="45704">
            <a:spAutoFit/>
          </a:bodyPr>
          <a:lstStyle>
            <a:lvl1pPr eaLnBrk="0" hangingPunct="0">
              <a:defRPr sz="3000">
                <a:solidFill>
                  <a:schemeClr val="tx1"/>
                </a:solidFill>
                <a:latin typeface="Arial" pitchFamily="34" charset="0"/>
              </a:defRPr>
            </a:lvl1pPr>
            <a:lvl2pPr marL="742950" indent="-285750" eaLnBrk="0" hangingPunct="0">
              <a:defRPr sz="3000">
                <a:solidFill>
                  <a:schemeClr val="tx1"/>
                </a:solidFill>
                <a:latin typeface="Arial" pitchFamily="34" charset="0"/>
              </a:defRPr>
            </a:lvl2pPr>
            <a:lvl3pPr marL="1143000" indent="-228600" eaLnBrk="0" hangingPunct="0">
              <a:defRPr sz="3000">
                <a:solidFill>
                  <a:schemeClr val="tx1"/>
                </a:solidFill>
                <a:latin typeface="Arial" pitchFamily="34" charset="0"/>
              </a:defRPr>
            </a:lvl3pPr>
            <a:lvl4pPr marL="1600200" indent="-228600" eaLnBrk="0" hangingPunct="0">
              <a:defRPr sz="3000">
                <a:solidFill>
                  <a:schemeClr val="tx1"/>
                </a:solidFill>
                <a:latin typeface="Arial" pitchFamily="34" charset="0"/>
              </a:defRPr>
            </a:lvl4pPr>
            <a:lvl5pPr marL="2057400" indent="-228600" eaLnBrk="0" hangingPunct="0">
              <a:defRPr sz="3000">
                <a:solidFill>
                  <a:schemeClr val="tx1"/>
                </a:solidFill>
                <a:latin typeface="Arial" pitchFamily="34" charset="0"/>
              </a:defRPr>
            </a:lvl5pPr>
            <a:lvl6pPr marL="2514600" indent="-228600" eaLnBrk="0" fontAlgn="base" hangingPunct="0">
              <a:spcBef>
                <a:spcPct val="20000"/>
              </a:spcBef>
              <a:spcAft>
                <a:spcPct val="0"/>
              </a:spcAft>
              <a:buChar char="•"/>
              <a:defRPr sz="3000">
                <a:solidFill>
                  <a:schemeClr val="tx1"/>
                </a:solidFill>
                <a:latin typeface="Arial" pitchFamily="34" charset="0"/>
              </a:defRPr>
            </a:lvl6pPr>
            <a:lvl7pPr marL="2971800" indent="-228600" eaLnBrk="0" fontAlgn="base" hangingPunct="0">
              <a:spcBef>
                <a:spcPct val="20000"/>
              </a:spcBef>
              <a:spcAft>
                <a:spcPct val="0"/>
              </a:spcAft>
              <a:buChar char="•"/>
              <a:defRPr sz="3000">
                <a:solidFill>
                  <a:schemeClr val="tx1"/>
                </a:solidFill>
                <a:latin typeface="Arial" pitchFamily="34" charset="0"/>
              </a:defRPr>
            </a:lvl7pPr>
            <a:lvl8pPr marL="3429000" indent="-228600" eaLnBrk="0" fontAlgn="base" hangingPunct="0">
              <a:spcBef>
                <a:spcPct val="20000"/>
              </a:spcBef>
              <a:spcAft>
                <a:spcPct val="0"/>
              </a:spcAft>
              <a:buChar char="•"/>
              <a:defRPr sz="3000">
                <a:solidFill>
                  <a:schemeClr val="tx1"/>
                </a:solidFill>
                <a:latin typeface="Arial" pitchFamily="34" charset="0"/>
              </a:defRPr>
            </a:lvl8pPr>
            <a:lvl9pPr marL="3886200" indent="-228600" eaLnBrk="0" fontAlgn="base" hangingPunct="0">
              <a:spcBef>
                <a:spcPct val="20000"/>
              </a:spcBef>
              <a:spcAft>
                <a:spcPct val="0"/>
              </a:spcAft>
              <a:buChar char="•"/>
              <a:defRPr sz="3000">
                <a:solidFill>
                  <a:schemeClr val="tx1"/>
                </a:solidFill>
                <a:latin typeface="Arial" pitchFamily="34" charset="0"/>
              </a:defRPr>
            </a:lvl9pPr>
          </a:lstStyle>
          <a:p>
            <a:pPr algn="ctr" fontAlgn="base">
              <a:spcBef>
                <a:spcPct val="50000"/>
              </a:spcBef>
              <a:spcAft>
                <a:spcPct val="0"/>
              </a:spcAft>
            </a:pPr>
            <a:r>
              <a:rPr lang="en-US" sz="2400" dirty="0">
                <a:solidFill>
                  <a:srgbClr val="FFFFFF"/>
                </a:solidFill>
                <a:latin typeface="Constantia" panose="02030602050306030303" pitchFamily="18" charset="0"/>
              </a:rPr>
              <a:t>Pharmacokinetics of Available Insulin Products</a:t>
            </a:r>
          </a:p>
        </p:txBody>
      </p:sp>
      <p:sp>
        <p:nvSpPr>
          <p:cNvPr id="4" name="Title 1"/>
          <p:cNvSpPr txBox="1">
            <a:spLocks/>
          </p:cNvSpPr>
          <p:nvPr/>
        </p:nvSpPr>
        <p:spPr>
          <a:xfrm>
            <a:off x="457200" y="0"/>
            <a:ext cx="8229600" cy="609600"/>
          </a:xfrm>
          <a:prstGeom prst="rect">
            <a:avLst/>
          </a:prstGeom>
        </p:spPr>
        <p:txBody>
          <a:bodyPr/>
          <a:lstStyle/>
          <a:p>
            <a:pPr marL="0" marR="0" lvl="0" indent="0" algn="ctr" defTabSz="914074"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Constantia" panose="02030602050306030303" pitchFamily="18" charset="0"/>
                <a:ea typeface="+mj-ea"/>
                <a:cs typeface="+mj-cs"/>
              </a:rPr>
              <a:t>Insulin therapy</a:t>
            </a:r>
            <a:endParaRPr kumimoji="0" lang="en-US" sz="4400" b="0" i="0" u="none" strike="noStrike" kern="1200" cap="none" spc="0" normalizeH="0" baseline="0" noProof="0" dirty="0">
              <a:ln>
                <a:noFill/>
              </a:ln>
              <a:solidFill>
                <a:schemeClr val="tx1"/>
              </a:solidFill>
              <a:effectLst/>
              <a:uLnTx/>
              <a:uFillTx/>
              <a:latin typeface="Constantia" panose="02030602050306030303" pitchFamily="18" charset="0"/>
              <a:ea typeface="+mj-ea"/>
              <a:cs typeface="+mj-cs"/>
            </a:endParaRPr>
          </a:p>
        </p:txBody>
      </p:sp>
      <p:sp>
        <p:nvSpPr>
          <p:cNvPr id="2" name="Slide Number Placeholder 1"/>
          <p:cNvSpPr>
            <a:spLocks noGrp="1"/>
          </p:cNvSpPr>
          <p:nvPr>
            <p:ph type="sldNum" sz="quarter" idx="12"/>
          </p:nvPr>
        </p:nvSpPr>
        <p:spPr/>
        <p:txBody>
          <a:bodyPr/>
          <a:lstStyle/>
          <a:p>
            <a:pPr>
              <a:defRPr/>
            </a:pPr>
            <a:fld id="{1EB65B34-3C85-451B-8CC6-138F664A451E}" type="slidenum">
              <a:rPr lang="en-US" smtClean="0">
                <a:solidFill>
                  <a:srgbClr val="DEDEDE">
                    <a:shade val="90000"/>
                  </a:srgbClr>
                </a:solidFill>
              </a:rPr>
              <a:pPr>
                <a:defRPr/>
              </a:pPr>
              <a:t>41</a:t>
            </a:fld>
            <a:endParaRPr lang="en-US" dirty="0">
              <a:solidFill>
                <a:srgbClr val="DEDEDE">
                  <a:shade val="90000"/>
                </a:srgbClr>
              </a:solidFill>
            </a:endParaRPr>
          </a:p>
        </p:txBody>
      </p:sp>
    </p:spTree>
    <p:extLst>
      <p:ext uri="{BB962C8B-B14F-4D97-AF65-F5344CB8AC3E}">
        <p14:creationId xmlns:p14="http://schemas.microsoft.com/office/powerpoint/2010/main" val="2329390352"/>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76200"/>
            <a:ext cx="8229600" cy="838200"/>
          </a:xfrm>
        </p:spPr>
        <p:txBody>
          <a:bodyPr/>
          <a:lstStyle/>
          <a:p>
            <a:pPr algn="ctr"/>
            <a:r>
              <a:rPr lang="en-US" dirty="0">
                <a:latin typeface="Constantia" panose="02030602050306030303" pitchFamily="18" charset="0"/>
              </a:rPr>
              <a:t>Insulin regimens.</a:t>
            </a:r>
          </a:p>
        </p:txBody>
      </p:sp>
      <p:sp>
        <p:nvSpPr>
          <p:cNvPr id="3" name="Content Placeholder 2"/>
          <p:cNvSpPr>
            <a:spLocks noGrp="1"/>
          </p:cNvSpPr>
          <p:nvPr>
            <p:ph idx="1"/>
          </p:nvPr>
        </p:nvSpPr>
        <p:spPr>
          <a:xfrm>
            <a:off x="76200" y="838200"/>
            <a:ext cx="8839200" cy="6019800"/>
          </a:xfrm>
        </p:spPr>
        <p:txBody>
          <a:bodyPr>
            <a:normAutofit fontScale="92500" lnSpcReduction="10000"/>
          </a:bodyPr>
          <a:lstStyle/>
          <a:p>
            <a:pPr algn="just"/>
            <a:r>
              <a:rPr lang="en-US" sz="2800" b="1" dirty="0" smtClean="0">
                <a:solidFill>
                  <a:srgbClr val="FFFF00"/>
                </a:solidFill>
              </a:rPr>
              <a:t>I-Two injections daily:</a:t>
            </a:r>
          </a:p>
          <a:p>
            <a:pPr algn="just"/>
            <a:r>
              <a:rPr lang="en-US" sz="2800" dirty="0" smtClean="0"/>
              <a:t> of a mixture of short or rapid and intermediate acting insulin (before breakfast and the main evening meal). Children on twice daily regimens often require more (perhaps two-thirds) of their total daily insulin in the morning and less (perhaps 1/3) in the evening.</a:t>
            </a:r>
          </a:p>
          <a:p>
            <a:pPr algn="just"/>
            <a:r>
              <a:rPr lang="en-US" sz="2800" dirty="0" smtClean="0">
                <a:solidFill>
                  <a:srgbClr val="FFFF00"/>
                </a:solidFill>
              </a:rPr>
              <a:t> </a:t>
            </a:r>
            <a:r>
              <a:rPr lang="en-US" sz="2800" b="1" dirty="0" smtClean="0">
                <a:solidFill>
                  <a:srgbClr val="FFFF00"/>
                </a:solidFill>
              </a:rPr>
              <a:t>II-Three injections daily:</a:t>
            </a:r>
          </a:p>
          <a:p>
            <a:pPr algn="just"/>
            <a:r>
              <a:rPr lang="en-US" sz="2800" dirty="0" smtClean="0"/>
              <a:t> using a mixture of short or rapid and intermediate acting insulin before breakfast; rapid or regular insulin alone before afternoon snack or the main evening meal; intermediate acting insulin before bed or variations of this.</a:t>
            </a:r>
          </a:p>
          <a:p>
            <a:pPr algn="just"/>
            <a:r>
              <a:rPr lang="en-US" sz="2800" b="1" dirty="0" smtClean="0">
                <a:solidFill>
                  <a:srgbClr val="FFFF00"/>
                </a:solidFill>
              </a:rPr>
              <a:t>III- </a:t>
            </a:r>
            <a:r>
              <a:rPr lang="en-US" sz="2800" b="1" dirty="0">
                <a:solidFill>
                  <a:srgbClr val="FFFF00"/>
                </a:solidFill>
              </a:rPr>
              <a:t>Basal-bolus regimen</a:t>
            </a:r>
          </a:p>
          <a:p>
            <a:pPr algn="just"/>
            <a:r>
              <a:rPr lang="en-US" sz="2800" dirty="0" smtClean="0"/>
              <a:t> </a:t>
            </a:r>
            <a:r>
              <a:rPr lang="en-US" sz="2800" dirty="0"/>
              <a:t>of the total daily insulin requirements, 40–60% should be basal insulin, the rest pre-prandial rapid-acting or regular insulin</a:t>
            </a:r>
            <a:r>
              <a:rPr lang="en-US" sz="2800" dirty="0" smtClean="0"/>
              <a:t>. </a:t>
            </a:r>
          </a:p>
          <a:p>
            <a:pPr algn="just"/>
            <a:endParaRPr lang="en-US" sz="2800" dirty="0"/>
          </a:p>
        </p:txBody>
      </p:sp>
      <p:sp>
        <p:nvSpPr>
          <p:cNvPr id="2" name="Slide Number Placeholder 1"/>
          <p:cNvSpPr>
            <a:spLocks noGrp="1"/>
          </p:cNvSpPr>
          <p:nvPr>
            <p:ph type="sldNum" sz="quarter" idx="12"/>
          </p:nvPr>
        </p:nvSpPr>
        <p:spPr/>
        <p:txBody>
          <a:bodyPr/>
          <a:lstStyle/>
          <a:p>
            <a:pPr>
              <a:defRPr/>
            </a:pPr>
            <a:fld id="{3D786826-886F-4ED9-9F27-2D1107F52829}" type="slidenum">
              <a:rPr lang="en-US" smtClean="0">
                <a:solidFill>
                  <a:srgbClr val="DEDEDE">
                    <a:shade val="90000"/>
                  </a:srgbClr>
                </a:solidFill>
              </a:rPr>
              <a:pPr>
                <a:defRPr/>
              </a:pPr>
              <a:t>42</a:t>
            </a:fld>
            <a:endParaRPr lang="en-US" dirty="0">
              <a:solidFill>
                <a:srgbClr val="DEDEDE">
                  <a:shade val="90000"/>
                </a:srgbClr>
              </a:solidFill>
            </a:endParaRPr>
          </a:p>
        </p:txBody>
      </p:sp>
    </p:spTree>
    <p:extLst>
      <p:ext uri="{BB962C8B-B14F-4D97-AF65-F5344CB8AC3E}">
        <p14:creationId xmlns:p14="http://schemas.microsoft.com/office/powerpoint/2010/main" val="3091617611"/>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5650" name="Freeform 2"/>
          <p:cNvSpPr>
            <a:spLocks/>
          </p:cNvSpPr>
          <p:nvPr/>
        </p:nvSpPr>
        <p:spPr bwMode="auto">
          <a:xfrm>
            <a:off x="5656263" y="5959475"/>
            <a:ext cx="271462" cy="674688"/>
          </a:xfrm>
          <a:custGeom>
            <a:avLst/>
            <a:gdLst>
              <a:gd name="T0" fmla="*/ 147 w 193"/>
              <a:gd name="T1" fmla="*/ 424 h 425"/>
              <a:gd name="T2" fmla="*/ 147 w 193"/>
              <a:gd name="T3" fmla="*/ 310 h 425"/>
              <a:gd name="T4" fmla="*/ 192 w 193"/>
              <a:gd name="T5" fmla="*/ 310 h 425"/>
              <a:gd name="T6" fmla="*/ 96 w 193"/>
              <a:gd name="T7" fmla="*/ 0 h 425"/>
              <a:gd name="T8" fmla="*/ 0 w 193"/>
              <a:gd name="T9" fmla="*/ 310 h 425"/>
              <a:gd name="T10" fmla="*/ 45 w 193"/>
              <a:gd name="T11" fmla="*/ 310 h 425"/>
              <a:gd name="T12" fmla="*/ 45 w 193"/>
              <a:gd name="T13" fmla="*/ 424 h 425"/>
              <a:gd name="T14" fmla="*/ 147 w 193"/>
              <a:gd name="T15" fmla="*/ 424 h 4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3" h="425">
                <a:moveTo>
                  <a:pt x="147" y="424"/>
                </a:moveTo>
                <a:lnTo>
                  <a:pt x="147" y="310"/>
                </a:lnTo>
                <a:lnTo>
                  <a:pt x="192" y="310"/>
                </a:lnTo>
                <a:lnTo>
                  <a:pt x="96" y="0"/>
                </a:lnTo>
                <a:lnTo>
                  <a:pt x="0" y="310"/>
                </a:lnTo>
                <a:lnTo>
                  <a:pt x="45" y="310"/>
                </a:lnTo>
                <a:lnTo>
                  <a:pt x="45" y="424"/>
                </a:lnTo>
                <a:lnTo>
                  <a:pt x="147" y="424"/>
                </a:lnTo>
              </a:path>
            </a:pathLst>
          </a:custGeom>
          <a:solidFill>
            <a:srgbClr val="FF0000"/>
          </a:solidFill>
          <a:ln w="12700" cap="rnd" cmpd="sng">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08" tIns="45704" rIns="91408" bIns="45704"/>
          <a:lstStyle/>
          <a:p>
            <a:endParaRPr lang="en-US" dirty="0">
              <a:solidFill>
                <a:schemeClr val="tx1">
                  <a:lumMod val="95000"/>
                </a:schemeClr>
              </a:solidFill>
            </a:endParaRPr>
          </a:p>
        </p:txBody>
      </p:sp>
      <p:sp>
        <p:nvSpPr>
          <p:cNvPr id="155651" name="Rectangle 3"/>
          <p:cNvSpPr>
            <a:spLocks noChangeArrowheads="1"/>
          </p:cNvSpPr>
          <p:nvPr/>
        </p:nvSpPr>
        <p:spPr bwMode="auto">
          <a:xfrm>
            <a:off x="1930400" y="1403350"/>
            <a:ext cx="3175" cy="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08" tIns="45704" rIns="91408" bIns="45704"/>
          <a:lstStyle/>
          <a:p>
            <a:endParaRPr lang="en-US" dirty="0">
              <a:solidFill>
                <a:schemeClr val="tx1">
                  <a:lumMod val="95000"/>
                </a:schemeClr>
              </a:solidFill>
            </a:endParaRPr>
          </a:p>
        </p:txBody>
      </p:sp>
      <p:sp>
        <p:nvSpPr>
          <p:cNvPr id="155652" name="Rectangle 4"/>
          <p:cNvSpPr>
            <a:spLocks noChangeArrowheads="1"/>
          </p:cNvSpPr>
          <p:nvPr/>
        </p:nvSpPr>
        <p:spPr bwMode="auto">
          <a:xfrm>
            <a:off x="1930400" y="1404938"/>
            <a:ext cx="0" cy="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08" tIns="45704" rIns="91408" bIns="45704"/>
          <a:lstStyle/>
          <a:p>
            <a:endParaRPr lang="en-US" dirty="0">
              <a:solidFill>
                <a:schemeClr val="tx1">
                  <a:lumMod val="95000"/>
                </a:schemeClr>
              </a:solidFill>
            </a:endParaRPr>
          </a:p>
        </p:txBody>
      </p:sp>
      <p:sp>
        <p:nvSpPr>
          <p:cNvPr id="155653" name="Rectangle 5"/>
          <p:cNvSpPr>
            <a:spLocks noChangeArrowheads="1"/>
          </p:cNvSpPr>
          <p:nvPr/>
        </p:nvSpPr>
        <p:spPr bwMode="auto">
          <a:xfrm>
            <a:off x="1930400" y="1404938"/>
            <a:ext cx="1588" cy="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08" tIns="45704" rIns="91408" bIns="45704"/>
          <a:lstStyle/>
          <a:p>
            <a:endParaRPr lang="en-US" dirty="0">
              <a:solidFill>
                <a:schemeClr val="tx1">
                  <a:lumMod val="95000"/>
                </a:schemeClr>
              </a:solidFill>
            </a:endParaRPr>
          </a:p>
        </p:txBody>
      </p:sp>
      <p:sp>
        <p:nvSpPr>
          <p:cNvPr id="155654" name="Rectangle 6"/>
          <p:cNvSpPr>
            <a:spLocks noChangeArrowheads="1"/>
          </p:cNvSpPr>
          <p:nvPr/>
        </p:nvSpPr>
        <p:spPr bwMode="auto">
          <a:xfrm>
            <a:off x="1931988" y="1404938"/>
            <a:ext cx="0" cy="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08" tIns="45704" rIns="91408" bIns="45704"/>
          <a:lstStyle/>
          <a:p>
            <a:endParaRPr lang="en-US" dirty="0">
              <a:solidFill>
                <a:schemeClr val="tx1">
                  <a:lumMod val="95000"/>
                </a:schemeClr>
              </a:solidFill>
            </a:endParaRPr>
          </a:p>
        </p:txBody>
      </p:sp>
      <p:sp>
        <p:nvSpPr>
          <p:cNvPr id="155655" name="Rectangle 7"/>
          <p:cNvSpPr>
            <a:spLocks noChangeArrowheads="1"/>
          </p:cNvSpPr>
          <p:nvPr/>
        </p:nvSpPr>
        <p:spPr bwMode="auto">
          <a:xfrm>
            <a:off x="1931988" y="1404938"/>
            <a:ext cx="1587" cy="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08" tIns="45704" rIns="91408" bIns="45704"/>
          <a:lstStyle/>
          <a:p>
            <a:endParaRPr lang="en-US" dirty="0">
              <a:solidFill>
                <a:schemeClr val="tx1">
                  <a:lumMod val="95000"/>
                </a:schemeClr>
              </a:solidFill>
            </a:endParaRPr>
          </a:p>
        </p:txBody>
      </p:sp>
      <p:sp>
        <p:nvSpPr>
          <p:cNvPr id="155656" name="Rectangle 8"/>
          <p:cNvSpPr>
            <a:spLocks noChangeArrowheads="1"/>
          </p:cNvSpPr>
          <p:nvPr/>
        </p:nvSpPr>
        <p:spPr bwMode="auto">
          <a:xfrm>
            <a:off x="1928813" y="1406525"/>
            <a:ext cx="0" cy="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08" tIns="45704" rIns="91408" bIns="45704"/>
          <a:lstStyle/>
          <a:p>
            <a:endParaRPr lang="en-US" dirty="0">
              <a:solidFill>
                <a:schemeClr val="tx1">
                  <a:lumMod val="95000"/>
                </a:schemeClr>
              </a:solidFill>
            </a:endParaRPr>
          </a:p>
        </p:txBody>
      </p:sp>
      <p:sp>
        <p:nvSpPr>
          <p:cNvPr id="155657" name="Rectangle 9"/>
          <p:cNvSpPr>
            <a:spLocks noChangeArrowheads="1"/>
          </p:cNvSpPr>
          <p:nvPr/>
        </p:nvSpPr>
        <p:spPr bwMode="auto">
          <a:xfrm>
            <a:off x="1928813" y="1404938"/>
            <a:ext cx="0" cy="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08" tIns="45704" rIns="91408" bIns="45704"/>
          <a:lstStyle/>
          <a:p>
            <a:endParaRPr lang="en-US" dirty="0">
              <a:solidFill>
                <a:schemeClr val="tx1">
                  <a:lumMod val="95000"/>
                </a:schemeClr>
              </a:solidFill>
            </a:endParaRPr>
          </a:p>
        </p:txBody>
      </p:sp>
      <p:sp>
        <p:nvSpPr>
          <p:cNvPr id="155658" name="Rectangle 10"/>
          <p:cNvSpPr>
            <a:spLocks noChangeArrowheads="1"/>
          </p:cNvSpPr>
          <p:nvPr/>
        </p:nvSpPr>
        <p:spPr bwMode="auto">
          <a:xfrm>
            <a:off x="1931988" y="1411288"/>
            <a:ext cx="1587" cy="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08" tIns="45704" rIns="91408" bIns="45704"/>
          <a:lstStyle/>
          <a:p>
            <a:endParaRPr lang="en-US" dirty="0">
              <a:solidFill>
                <a:schemeClr val="tx1">
                  <a:lumMod val="95000"/>
                </a:schemeClr>
              </a:solidFill>
            </a:endParaRPr>
          </a:p>
        </p:txBody>
      </p:sp>
      <p:sp>
        <p:nvSpPr>
          <p:cNvPr id="155659" name="Rectangle 11"/>
          <p:cNvSpPr>
            <a:spLocks noChangeArrowheads="1"/>
          </p:cNvSpPr>
          <p:nvPr/>
        </p:nvSpPr>
        <p:spPr bwMode="auto">
          <a:xfrm>
            <a:off x="1933576" y="1411288"/>
            <a:ext cx="1588" cy="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08" tIns="45704" rIns="91408" bIns="45704"/>
          <a:lstStyle/>
          <a:p>
            <a:endParaRPr lang="en-US" dirty="0">
              <a:solidFill>
                <a:schemeClr val="tx1">
                  <a:lumMod val="95000"/>
                </a:schemeClr>
              </a:solidFill>
            </a:endParaRPr>
          </a:p>
        </p:txBody>
      </p:sp>
      <p:sp>
        <p:nvSpPr>
          <p:cNvPr id="155660" name="Rectangle 12"/>
          <p:cNvSpPr>
            <a:spLocks noChangeArrowheads="1"/>
          </p:cNvSpPr>
          <p:nvPr/>
        </p:nvSpPr>
        <p:spPr bwMode="auto">
          <a:xfrm>
            <a:off x="1935163" y="1411288"/>
            <a:ext cx="0" cy="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08" tIns="45704" rIns="91408" bIns="45704"/>
          <a:lstStyle/>
          <a:p>
            <a:endParaRPr lang="en-US" dirty="0">
              <a:solidFill>
                <a:schemeClr val="tx1">
                  <a:lumMod val="95000"/>
                </a:schemeClr>
              </a:solidFill>
            </a:endParaRPr>
          </a:p>
        </p:txBody>
      </p:sp>
      <p:sp>
        <p:nvSpPr>
          <p:cNvPr id="155661" name="Rectangle 13"/>
          <p:cNvSpPr>
            <a:spLocks noChangeArrowheads="1"/>
          </p:cNvSpPr>
          <p:nvPr/>
        </p:nvSpPr>
        <p:spPr bwMode="auto">
          <a:xfrm>
            <a:off x="1936750" y="1411288"/>
            <a:ext cx="0" cy="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08" tIns="45704" rIns="91408" bIns="45704"/>
          <a:lstStyle/>
          <a:p>
            <a:endParaRPr lang="en-US" dirty="0">
              <a:solidFill>
                <a:schemeClr val="tx1">
                  <a:lumMod val="95000"/>
                </a:schemeClr>
              </a:solidFill>
            </a:endParaRPr>
          </a:p>
        </p:txBody>
      </p:sp>
      <p:sp>
        <p:nvSpPr>
          <p:cNvPr id="155662" name="Rectangle 14"/>
          <p:cNvSpPr>
            <a:spLocks noChangeArrowheads="1"/>
          </p:cNvSpPr>
          <p:nvPr/>
        </p:nvSpPr>
        <p:spPr bwMode="auto">
          <a:xfrm>
            <a:off x="1930400" y="1404938"/>
            <a:ext cx="1588" cy="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08" tIns="45704" rIns="91408" bIns="45704"/>
          <a:lstStyle/>
          <a:p>
            <a:endParaRPr lang="en-US" dirty="0">
              <a:solidFill>
                <a:schemeClr val="tx1">
                  <a:lumMod val="95000"/>
                </a:schemeClr>
              </a:solidFill>
            </a:endParaRPr>
          </a:p>
        </p:txBody>
      </p:sp>
      <p:sp>
        <p:nvSpPr>
          <p:cNvPr id="155663" name="Rectangle 15"/>
          <p:cNvSpPr>
            <a:spLocks noChangeArrowheads="1"/>
          </p:cNvSpPr>
          <p:nvPr/>
        </p:nvSpPr>
        <p:spPr bwMode="auto">
          <a:xfrm>
            <a:off x="1931988" y="1404938"/>
            <a:ext cx="0" cy="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08" tIns="45704" rIns="91408" bIns="45704"/>
          <a:lstStyle/>
          <a:p>
            <a:endParaRPr lang="en-US" dirty="0">
              <a:solidFill>
                <a:schemeClr val="tx1">
                  <a:lumMod val="95000"/>
                </a:schemeClr>
              </a:solidFill>
            </a:endParaRPr>
          </a:p>
        </p:txBody>
      </p:sp>
      <p:sp>
        <p:nvSpPr>
          <p:cNvPr id="155664" name="Rectangle 16"/>
          <p:cNvSpPr>
            <a:spLocks noChangeArrowheads="1"/>
          </p:cNvSpPr>
          <p:nvPr/>
        </p:nvSpPr>
        <p:spPr bwMode="auto">
          <a:xfrm>
            <a:off x="1931988" y="1404938"/>
            <a:ext cx="0" cy="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08" tIns="45704" rIns="91408" bIns="45704"/>
          <a:lstStyle/>
          <a:p>
            <a:endParaRPr lang="en-US" dirty="0">
              <a:solidFill>
                <a:schemeClr val="tx1">
                  <a:lumMod val="95000"/>
                </a:schemeClr>
              </a:solidFill>
            </a:endParaRPr>
          </a:p>
        </p:txBody>
      </p:sp>
      <p:sp>
        <p:nvSpPr>
          <p:cNvPr id="155665" name="Freeform 17"/>
          <p:cNvSpPr>
            <a:spLocks/>
          </p:cNvSpPr>
          <p:nvPr/>
        </p:nvSpPr>
        <p:spPr bwMode="auto">
          <a:xfrm>
            <a:off x="1162050" y="2270129"/>
            <a:ext cx="6719888" cy="3327400"/>
          </a:xfrm>
          <a:custGeom>
            <a:avLst/>
            <a:gdLst>
              <a:gd name="T0" fmla="*/ 0 w 4763"/>
              <a:gd name="T1" fmla="*/ 2096 h 2096"/>
              <a:gd name="T2" fmla="*/ 0 w 4763"/>
              <a:gd name="T3" fmla="*/ 2003 h 2096"/>
              <a:gd name="T4" fmla="*/ 9 w 4763"/>
              <a:gd name="T5" fmla="*/ 2003 h 2096"/>
              <a:gd name="T6" fmla="*/ 21 w 4763"/>
              <a:gd name="T7" fmla="*/ 2003 h 2096"/>
              <a:gd name="T8" fmla="*/ 40 w 4763"/>
              <a:gd name="T9" fmla="*/ 2003 h 2096"/>
              <a:gd name="T10" fmla="*/ 52 w 4763"/>
              <a:gd name="T11" fmla="*/ 2003 h 2096"/>
              <a:gd name="T12" fmla="*/ 71 w 4763"/>
              <a:gd name="T13" fmla="*/ 2003 h 2096"/>
              <a:gd name="T14" fmla="*/ 102 w 4763"/>
              <a:gd name="T15" fmla="*/ 2003 h 2096"/>
              <a:gd name="T16" fmla="*/ 123 w 4763"/>
              <a:gd name="T17" fmla="*/ 2003 h 2096"/>
              <a:gd name="T18" fmla="*/ 154 w 4763"/>
              <a:gd name="T19" fmla="*/ 1994 h 2096"/>
              <a:gd name="T20" fmla="*/ 185 w 4763"/>
              <a:gd name="T21" fmla="*/ 1994 h 2096"/>
              <a:gd name="T22" fmla="*/ 215 w 4763"/>
              <a:gd name="T23" fmla="*/ 1994 h 2096"/>
              <a:gd name="T24" fmla="*/ 256 w 4763"/>
              <a:gd name="T25" fmla="*/ 1994 h 2096"/>
              <a:gd name="T26" fmla="*/ 287 w 4763"/>
              <a:gd name="T27" fmla="*/ 1984 h 2096"/>
              <a:gd name="T28" fmla="*/ 329 w 4763"/>
              <a:gd name="T29" fmla="*/ 1984 h 2096"/>
              <a:gd name="T30" fmla="*/ 360 w 4763"/>
              <a:gd name="T31" fmla="*/ 1973 h 2096"/>
              <a:gd name="T32" fmla="*/ 390 w 4763"/>
              <a:gd name="T33" fmla="*/ 1973 h 2096"/>
              <a:gd name="T34" fmla="*/ 431 w 4763"/>
              <a:gd name="T35" fmla="*/ 1963 h 2096"/>
              <a:gd name="T36" fmla="*/ 462 w 4763"/>
              <a:gd name="T37" fmla="*/ 1953 h 2096"/>
              <a:gd name="T38" fmla="*/ 502 w 4763"/>
              <a:gd name="T39" fmla="*/ 1942 h 2096"/>
              <a:gd name="T40" fmla="*/ 533 w 4763"/>
              <a:gd name="T41" fmla="*/ 1932 h 2096"/>
              <a:gd name="T42" fmla="*/ 564 w 4763"/>
              <a:gd name="T43" fmla="*/ 1923 h 2096"/>
              <a:gd name="T44" fmla="*/ 585 w 4763"/>
              <a:gd name="T45" fmla="*/ 1911 h 2096"/>
              <a:gd name="T46" fmla="*/ 616 w 4763"/>
              <a:gd name="T47" fmla="*/ 1892 h 2096"/>
              <a:gd name="T48" fmla="*/ 637 w 4763"/>
              <a:gd name="T49" fmla="*/ 1880 h 2096"/>
              <a:gd name="T50" fmla="*/ 656 w 4763"/>
              <a:gd name="T51" fmla="*/ 1861 h 2096"/>
              <a:gd name="T52" fmla="*/ 677 w 4763"/>
              <a:gd name="T53" fmla="*/ 1840 h 2096"/>
              <a:gd name="T54" fmla="*/ 687 w 4763"/>
              <a:gd name="T55" fmla="*/ 1819 h 2096"/>
              <a:gd name="T56" fmla="*/ 698 w 4763"/>
              <a:gd name="T57" fmla="*/ 1809 h 2096"/>
              <a:gd name="T58" fmla="*/ 718 w 4763"/>
              <a:gd name="T59" fmla="*/ 1778 h 2096"/>
              <a:gd name="T60" fmla="*/ 748 w 4763"/>
              <a:gd name="T61" fmla="*/ 1738 h 2096"/>
              <a:gd name="T62" fmla="*/ 770 w 4763"/>
              <a:gd name="T63" fmla="*/ 1707 h 2096"/>
              <a:gd name="T64" fmla="*/ 791 w 4763"/>
              <a:gd name="T65" fmla="*/ 1676 h 2096"/>
              <a:gd name="T66" fmla="*/ 800 w 4763"/>
              <a:gd name="T67" fmla="*/ 1664 h 2096"/>
              <a:gd name="T68" fmla="*/ 954 w 4763"/>
              <a:gd name="T69" fmla="*/ 0 h 2096"/>
              <a:gd name="T70" fmla="*/ 1006 w 4763"/>
              <a:gd name="T71" fmla="*/ 1202 h 2096"/>
              <a:gd name="T72" fmla="*/ 1108 w 4763"/>
              <a:gd name="T73" fmla="*/ 1337 h 2096"/>
              <a:gd name="T74" fmla="*/ 1210 w 4763"/>
              <a:gd name="T75" fmla="*/ 1686 h 2096"/>
              <a:gd name="T76" fmla="*/ 1457 w 4763"/>
              <a:gd name="T77" fmla="*/ 1849 h 2096"/>
              <a:gd name="T78" fmla="*/ 1653 w 4763"/>
              <a:gd name="T79" fmla="*/ 1830 h 2096"/>
              <a:gd name="T80" fmla="*/ 1838 w 4763"/>
              <a:gd name="T81" fmla="*/ 740 h 2096"/>
              <a:gd name="T82" fmla="*/ 1899 w 4763"/>
              <a:gd name="T83" fmla="*/ 740 h 2096"/>
              <a:gd name="T84" fmla="*/ 1992 w 4763"/>
              <a:gd name="T85" fmla="*/ 1285 h 2096"/>
              <a:gd name="T86" fmla="*/ 2075 w 4763"/>
              <a:gd name="T87" fmla="*/ 1347 h 2096"/>
              <a:gd name="T88" fmla="*/ 2125 w 4763"/>
              <a:gd name="T89" fmla="*/ 1593 h 2096"/>
              <a:gd name="T90" fmla="*/ 2269 w 4763"/>
              <a:gd name="T91" fmla="*/ 1676 h 2096"/>
              <a:gd name="T92" fmla="*/ 2402 w 4763"/>
              <a:gd name="T93" fmla="*/ 1871 h 2096"/>
              <a:gd name="T94" fmla="*/ 2721 w 4763"/>
              <a:gd name="T95" fmla="*/ 1911 h 2096"/>
              <a:gd name="T96" fmla="*/ 2823 w 4763"/>
              <a:gd name="T97" fmla="*/ 1819 h 2096"/>
              <a:gd name="T98" fmla="*/ 3008 w 4763"/>
              <a:gd name="T99" fmla="*/ 823 h 2096"/>
              <a:gd name="T100" fmla="*/ 3121 w 4763"/>
              <a:gd name="T101" fmla="*/ 801 h 2096"/>
              <a:gd name="T102" fmla="*/ 3264 w 4763"/>
              <a:gd name="T103" fmla="*/ 1337 h 2096"/>
              <a:gd name="T104" fmla="*/ 3531 w 4763"/>
              <a:gd name="T105" fmla="*/ 1695 h 2096"/>
              <a:gd name="T106" fmla="*/ 3830 w 4763"/>
              <a:gd name="T107" fmla="*/ 1830 h 2096"/>
              <a:gd name="T108" fmla="*/ 4465 w 4763"/>
              <a:gd name="T109" fmla="*/ 1953 h 2096"/>
              <a:gd name="T110" fmla="*/ 4763 w 4763"/>
              <a:gd name="T111" fmla="*/ 1984 h 2096"/>
              <a:gd name="T112" fmla="*/ 4763 w 4763"/>
              <a:gd name="T113" fmla="*/ 2096 h 2096"/>
              <a:gd name="T114" fmla="*/ 0 w 4763"/>
              <a:gd name="T115" fmla="*/ 2096 h 20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763" h="2096">
                <a:moveTo>
                  <a:pt x="0" y="2096"/>
                </a:moveTo>
                <a:lnTo>
                  <a:pt x="0" y="2003"/>
                </a:lnTo>
                <a:lnTo>
                  <a:pt x="9" y="2003"/>
                </a:lnTo>
                <a:lnTo>
                  <a:pt x="21" y="2003"/>
                </a:lnTo>
                <a:lnTo>
                  <a:pt x="40" y="2003"/>
                </a:lnTo>
                <a:lnTo>
                  <a:pt x="52" y="2003"/>
                </a:lnTo>
                <a:lnTo>
                  <a:pt x="71" y="2003"/>
                </a:lnTo>
                <a:lnTo>
                  <a:pt x="102" y="2003"/>
                </a:lnTo>
                <a:lnTo>
                  <a:pt x="123" y="2003"/>
                </a:lnTo>
                <a:lnTo>
                  <a:pt x="154" y="1994"/>
                </a:lnTo>
                <a:lnTo>
                  <a:pt x="185" y="1994"/>
                </a:lnTo>
                <a:lnTo>
                  <a:pt x="215" y="1994"/>
                </a:lnTo>
                <a:lnTo>
                  <a:pt x="256" y="1994"/>
                </a:lnTo>
                <a:lnTo>
                  <a:pt x="287" y="1984"/>
                </a:lnTo>
                <a:lnTo>
                  <a:pt x="329" y="1984"/>
                </a:lnTo>
                <a:lnTo>
                  <a:pt x="360" y="1973"/>
                </a:lnTo>
                <a:lnTo>
                  <a:pt x="390" y="1973"/>
                </a:lnTo>
                <a:lnTo>
                  <a:pt x="431" y="1963"/>
                </a:lnTo>
                <a:lnTo>
                  <a:pt x="462" y="1953"/>
                </a:lnTo>
                <a:lnTo>
                  <a:pt x="502" y="1942"/>
                </a:lnTo>
                <a:lnTo>
                  <a:pt x="533" y="1932"/>
                </a:lnTo>
                <a:lnTo>
                  <a:pt x="564" y="1923"/>
                </a:lnTo>
                <a:lnTo>
                  <a:pt x="585" y="1911"/>
                </a:lnTo>
                <a:lnTo>
                  <a:pt x="616" y="1892"/>
                </a:lnTo>
                <a:lnTo>
                  <a:pt x="637" y="1880"/>
                </a:lnTo>
                <a:lnTo>
                  <a:pt x="656" y="1861"/>
                </a:lnTo>
                <a:lnTo>
                  <a:pt x="677" y="1840"/>
                </a:lnTo>
                <a:lnTo>
                  <a:pt x="687" y="1819"/>
                </a:lnTo>
                <a:lnTo>
                  <a:pt x="698" y="1809"/>
                </a:lnTo>
                <a:lnTo>
                  <a:pt x="718" y="1778"/>
                </a:lnTo>
                <a:lnTo>
                  <a:pt x="748" y="1738"/>
                </a:lnTo>
                <a:lnTo>
                  <a:pt x="770" y="1707"/>
                </a:lnTo>
                <a:lnTo>
                  <a:pt x="791" y="1676"/>
                </a:lnTo>
                <a:lnTo>
                  <a:pt x="800" y="1664"/>
                </a:lnTo>
                <a:lnTo>
                  <a:pt x="954" y="0"/>
                </a:lnTo>
                <a:lnTo>
                  <a:pt x="1006" y="1202"/>
                </a:lnTo>
                <a:lnTo>
                  <a:pt x="1108" y="1337"/>
                </a:lnTo>
                <a:lnTo>
                  <a:pt x="1210" y="1686"/>
                </a:lnTo>
                <a:lnTo>
                  <a:pt x="1457" y="1849"/>
                </a:lnTo>
                <a:lnTo>
                  <a:pt x="1653" y="1830"/>
                </a:lnTo>
                <a:lnTo>
                  <a:pt x="1838" y="740"/>
                </a:lnTo>
                <a:lnTo>
                  <a:pt x="1899" y="740"/>
                </a:lnTo>
                <a:lnTo>
                  <a:pt x="1992" y="1285"/>
                </a:lnTo>
                <a:lnTo>
                  <a:pt x="2075" y="1347"/>
                </a:lnTo>
                <a:lnTo>
                  <a:pt x="2125" y="1593"/>
                </a:lnTo>
                <a:lnTo>
                  <a:pt x="2269" y="1676"/>
                </a:lnTo>
                <a:lnTo>
                  <a:pt x="2402" y="1871"/>
                </a:lnTo>
                <a:lnTo>
                  <a:pt x="2721" y="1911"/>
                </a:lnTo>
                <a:lnTo>
                  <a:pt x="2823" y="1819"/>
                </a:lnTo>
                <a:lnTo>
                  <a:pt x="3008" y="823"/>
                </a:lnTo>
                <a:lnTo>
                  <a:pt x="3121" y="801"/>
                </a:lnTo>
                <a:lnTo>
                  <a:pt x="3264" y="1337"/>
                </a:lnTo>
                <a:lnTo>
                  <a:pt x="3531" y="1695"/>
                </a:lnTo>
                <a:lnTo>
                  <a:pt x="3830" y="1830"/>
                </a:lnTo>
                <a:lnTo>
                  <a:pt x="4465" y="1953"/>
                </a:lnTo>
                <a:lnTo>
                  <a:pt x="4763" y="1984"/>
                </a:lnTo>
                <a:lnTo>
                  <a:pt x="4763" y="2096"/>
                </a:lnTo>
                <a:lnTo>
                  <a:pt x="0" y="209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408" tIns="45704" rIns="91408" bIns="45704"/>
          <a:lstStyle/>
          <a:p>
            <a:endParaRPr lang="en-US" dirty="0">
              <a:solidFill>
                <a:schemeClr val="tx1">
                  <a:lumMod val="95000"/>
                </a:schemeClr>
              </a:solidFill>
            </a:endParaRPr>
          </a:p>
        </p:txBody>
      </p:sp>
      <p:sp>
        <p:nvSpPr>
          <p:cNvPr id="155666" name="Freeform 18"/>
          <p:cNvSpPr>
            <a:spLocks/>
          </p:cNvSpPr>
          <p:nvPr/>
        </p:nvSpPr>
        <p:spPr bwMode="auto">
          <a:xfrm>
            <a:off x="1147767" y="5303838"/>
            <a:ext cx="331787" cy="228600"/>
          </a:xfrm>
          <a:custGeom>
            <a:avLst/>
            <a:gdLst>
              <a:gd name="T0" fmla="*/ 0 w 235"/>
              <a:gd name="T1" fmla="*/ 144 h 144"/>
              <a:gd name="T2" fmla="*/ 0 w 235"/>
              <a:gd name="T3" fmla="*/ 135 h 144"/>
              <a:gd name="T4" fmla="*/ 0 w 235"/>
              <a:gd name="T5" fmla="*/ 123 h 144"/>
              <a:gd name="T6" fmla="*/ 0 w 235"/>
              <a:gd name="T7" fmla="*/ 104 h 144"/>
              <a:gd name="T8" fmla="*/ 10 w 235"/>
              <a:gd name="T9" fmla="*/ 92 h 144"/>
              <a:gd name="T10" fmla="*/ 19 w 235"/>
              <a:gd name="T11" fmla="*/ 73 h 144"/>
              <a:gd name="T12" fmla="*/ 31 w 235"/>
              <a:gd name="T13" fmla="*/ 62 h 144"/>
              <a:gd name="T14" fmla="*/ 50 w 235"/>
              <a:gd name="T15" fmla="*/ 42 h 144"/>
              <a:gd name="T16" fmla="*/ 71 w 235"/>
              <a:gd name="T17" fmla="*/ 31 h 144"/>
              <a:gd name="T18" fmla="*/ 102 w 235"/>
              <a:gd name="T19" fmla="*/ 12 h 144"/>
              <a:gd name="T20" fmla="*/ 133 w 235"/>
              <a:gd name="T21" fmla="*/ 12 h 144"/>
              <a:gd name="T22" fmla="*/ 185 w 235"/>
              <a:gd name="T23" fmla="*/ 0 h 144"/>
              <a:gd name="T24" fmla="*/ 235 w 235"/>
              <a:gd name="T25"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5" h="144">
                <a:moveTo>
                  <a:pt x="0" y="144"/>
                </a:moveTo>
                <a:lnTo>
                  <a:pt x="0" y="135"/>
                </a:lnTo>
                <a:lnTo>
                  <a:pt x="0" y="123"/>
                </a:lnTo>
                <a:lnTo>
                  <a:pt x="0" y="104"/>
                </a:lnTo>
                <a:lnTo>
                  <a:pt x="10" y="92"/>
                </a:lnTo>
                <a:lnTo>
                  <a:pt x="19" y="73"/>
                </a:lnTo>
                <a:lnTo>
                  <a:pt x="31" y="62"/>
                </a:lnTo>
                <a:lnTo>
                  <a:pt x="50" y="42"/>
                </a:lnTo>
                <a:lnTo>
                  <a:pt x="71" y="31"/>
                </a:lnTo>
                <a:lnTo>
                  <a:pt x="102" y="12"/>
                </a:lnTo>
                <a:lnTo>
                  <a:pt x="133" y="12"/>
                </a:lnTo>
                <a:lnTo>
                  <a:pt x="185" y="0"/>
                </a:lnTo>
                <a:lnTo>
                  <a:pt x="23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408" tIns="45704" rIns="91408" bIns="45704"/>
          <a:lstStyle/>
          <a:p>
            <a:endParaRPr lang="en-US" dirty="0">
              <a:solidFill>
                <a:schemeClr val="tx1">
                  <a:lumMod val="95000"/>
                </a:schemeClr>
              </a:solidFill>
            </a:endParaRPr>
          </a:p>
        </p:txBody>
      </p:sp>
      <p:sp>
        <p:nvSpPr>
          <p:cNvPr id="155667" name="Freeform 19"/>
          <p:cNvSpPr>
            <a:spLocks/>
          </p:cNvSpPr>
          <p:nvPr/>
        </p:nvSpPr>
        <p:spPr bwMode="auto">
          <a:xfrm>
            <a:off x="1479554" y="4652967"/>
            <a:ext cx="723900" cy="669925"/>
          </a:xfrm>
          <a:custGeom>
            <a:avLst/>
            <a:gdLst>
              <a:gd name="T0" fmla="*/ 0 w 514"/>
              <a:gd name="T1" fmla="*/ 410 h 422"/>
              <a:gd name="T2" fmla="*/ 21 w 514"/>
              <a:gd name="T3" fmla="*/ 410 h 422"/>
              <a:gd name="T4" fmla="*/ 52 w 514"/>
              <a:gd name="T5" fmla="*/ 410 h 422"/>
              <a:gd name="T6" fmla="*/ 73 w 514"/>
              <a:gd name="T7" fmla="*/ 410 h 422"/>
              <a:gd name="T8" fmla="*/ 92 w 514"/>
              <a:gd name="T9" fmla="*/ 422 h 422"/>
              <a:gd name="T10" fmla="*/ 114 w 514"/>
              <a:gd name="T11" fmla="*/ 422 h 422"/>
              <a:gd name="T12" fmla="*/ 135 w 514"/>
              <a:gd name="T13" fmla="*/ 422 h 422"/>
              <a:gd name="T14" fmla="*/ 154 w 514"/>
              <a:gd name="T15" fmla="*/ 422 h 422"/>
              <a:gd name="T16" fmla="*/ 175 w 514"/>
              <a:gd name="T17" fmla="*/ 422 h 422"/>
              <a:gd name="T18" fmla="*/ 196 w 514"/>
              <a:gd name="T19" fmla="*/ 422 h 422"/>
              <a:gd name="T20" fmla="*/ 216 w 514"/>
              <a:gd name="T21" fmla="*/ 422 h 422"/>
              <a:gd name="T22" fmla="*/ 227 w 514"/>
              <a:gd name="T23" fmla="*/ 422 h 422"/>
              <a:gd name="T24" fmla="*/ 246 w 514"/>
              <a:gd name="T25" fmla="*/ 422 h 422"/>
              <a:gd name="T26" fmla="*/ 267 w 514"/>
              <a:gd name="T27" fmla="*/ 422 h 422"/>
              <a:gd name="T28" fmla="*/ 277 w 514"/>
              <a:gd name="T29" fmla="*/ 422 h 422"/>
              <a:gd name="T30" fmla="*/ 298 w 514"/>
              <a:gd name="T31" fmla="*/ 410 h 422"/>
              <a:gd name="T32" fmla="*/ 308 w 514"/>
              <a:gd name="T33" fmla="*/ 410 h 422"/>
              <a:gd name="T34" fmla="*/ 329 w 514"/>
              <a:gd name="T35" fmla="*/ 400 h 422"/>
              <a:gd name="T36" fmla="*/ 339 w 514"/>
              <a:gd name="T37" fmla="*/ 391 h 422"/>
              <a:gd name="T38" fmla="*/ 350 w 514"/>
              <a:gd name="T39" fmla="*/ 379 h 422"/>
              <a:gd name="T40" fmla="*/ 369 w 514"/>
              <a:gd name="T41" fmla="*/ 370 h 422"/>
              <a:gd name="T42" fmla="*/ 381 w 514"/>
              <a:gd name="T43" fmla="*/ 360 h 422"/>
              <a:gd name="T44" fmla="*/ 391 w 514"/>
              <a:gd name="T45" fmla="*/ 348 h 422"/>
              <a:gd name="T46" fmla="*/ 400 w 514"/>
              <a:gd name="T47" fmla="*/ 329 h 422"/>
              <a:gd name="T48" fmla="*/ 421 w 514"/>
              <a:gd name="T49" fmla="*/ 308 h 422"/>
              <a:gd name="T50" fmla="*/ 431 w 514"/>
              <a:gd name="T51" fmla="*/ 287 h 422"/>
              <a:gd name="T52" fmla="*/ 443 w 514"/>
              <a:gd name="T53" fmla="*/ 267 h 422"/>
              <a:gd name="T54" fmla="*/ 452 w 514"/>
              <a:gd name="T55" fmla="*/ 246 h 422"/>
              <a:gd name="T56" fmla="*/ 462 w 514"/>
              <a:gd name="T57" fmla="*/ 215 h 422"/>
              <a:gd name="T58" fmla="*/ 473 w 514"/>
              <a:gd name="T59" fmla="*/ 185 h 422"/>
              <a:gd name="T60" fmla="*/ 483 w 514"/>
              <a:gd name="T61" fmla="*/ 154 h 422"/>
              <a:gd name="T62" fmla="*/ 493 w 514"/>
              <a:gd name="T63" fmla="*/ 123 h 422"/>
              <a:gd name="T64" fmla="*/ 493 w 514"/>
              <a:gd name="T65" fmla="*/ 82 h 422"/>
              <a:gd name="T66" fmla="*/ 504 w 514"/>
              <a:gd name="T67" fmla="*/ 40 h 422"/>
              <a:gd name="T68" fmla="*/ 514 w 514"/>
              <a:gd name="T69" fmla="*/ 0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4" h="422">
                <a:moveTo>
                  <a:pt x="0" y="410"/>
                </a:moveTo>
                <a:lnTo>
                  <a:pt x="21" y="410"/>
                </a:lnTo>
                <a:lnTo>
                  <a:pt x="52" y="410"/>
                </a:lnTo>
                <a:lnTo>
                  <a:pt x="73" y="410"/>
                </a:lnTo>
                <a:lnTo>
                  <a:pt x="92" y="422"/>
                </a:lnTo>
                <a:lnTo>
                  <a:pt x="114" y="422"/>
                </a:lnTo>
                <a:lnTo>
                  <a:pt x="135" y="422"/>
                </a:lnTo>
                <a:lnTo>
                  <a:pt x="154" y="422"/>
                </a:lnTo>
                <a:lnTo>
                  <a:pt x="175" y="422"/>
                </a:lnTo>
                <a:lnTo>
                  <a:pt x="196" y="422"/>
                </a:lnTo>
                <a:lnTo>
                  <a:pt x="216" y="422"/>
                </a:lnTo>
                <a:lnTo>
                  <a:pt x="227" y="422"/>
                </a:lnTo>
                <a:lnTo>
                  <a:pt x="246" y="422"/>
                </a:lnTo>
                <a:lnTo>
                  <a:pt x="267" y="422"/>
                </a:lnTo>
                <a:lnTo>
                  <a:pt x="277" y="422"/>
                </a:lnTo>
                <a:lnTo>
                  <a:pt x="298" y="410"/>
                </a:lnTo>
                <a:lnTo>
                  <a:pt x="308" y="410"/>
                </a:lnTo>
                <a:lnTo>
                  <a:pt x="329" y="400"/>
                </a:lnTo>
                <a:lnTo>
                  <a:pt x="339" y="391"/>
                </a:lnTo>
                <a:lnTo>
                  <a:pt x="350" y="379"/>
                </a:lnTo>
                <a:lnTo>
                  <a:pt x="369" y="370"/>
                </a:lnTo>
                <a:lnTo>
                  <a:pt x="381" y="360"/>
                </a:lnTo>
                <a:lnTo>
                  <a:pt x="391" y="348"/>
                </a:lnTo>
                <a:lnTo>
                  <a:pt x="400" y="329"/>
                </a:lnTo>
                <a:lnTo>
                  <a:pt x="421" y="308"/>
                </a:lnTo>
                <a:lnTo>
                  <a:pt x="431" y="287"/>
                </a:lnTo>
                <a:lnTo>
                  <a:pt x="443" y="267"/>
                </a:lnTo>
                <a:lnTo>
                  <a:pt x="452" y="246"/>
                </a:lnTo>
                <a:lnTo>
                  <a:pt x="462" y="215"/>
                </a:lnTo>
                <a:lnTo>
                  <a:pt x="473" y="185"/>
                </a:lnTo>
                <a:lnTo>
                  <a:pt x="483" y="154"/>
                </a:lnTo>
                <a:lnTo>
                  <a:pt x="493" y="123"/>
                </a:lnTo>
                <a:lnTo>
                  <a:pt x="493" y="82"/>
                </a:lnTo>
                <a:lnTo>
                  <a:pt x="504" y="40"/>
                </a:lnTo>
                <a:lnTo>
                  <a:pt x="51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408" tIns="45704" rIns="91408" bIns="45704"/>
          <a:lstStyle/>
          <a:p>
            <a:endParaRPr lang="en-US" dirty="0">
              <a:solidFill>
                <a:schemeClr val="tx1">
                  <a:lumMod val="95000"/>
                </a:schemeClr>
              </a:solidFill>
            </a:endParaRPr>
          </a:p>
        </p:txBody>
      </p:sp>
      <p:sp>
        <p:nvSpPr>
          <p:cNvPr id="155668" name="Freeform 20"/>
          <p:cNvSpPr>
            <a:spLocks/>
          </p:cNvSpPr>
          <p:nvPr/>
        </p:nvSpPr>
        <p:spPr bwMode="auto">
          <a:xfrm>
            <a:off x="2668588" y="3362325"/>
            <a:ext cx="317500" cy="996950"/>
          </a:xfrm>
          <a:custGeom>
            <a:avLst/>
            <a:gdLst>
              <a:gd name="T0" fmla="*/ 0 w 225"/>
              <a:gd name="T1" fmla="*/ 0 h 628"/>
              <a:gd name="T2" fmla="*/ 10 w 225"/>
              <a:gd name="T3" fmla="*/ 11 h 628"/>
              <a:gd name="T4" fmla="*/ 10 w 225"/>
              <a:gd name="T5" fmla="*/ 21 h 628"/>
              <a:gd name="T6" fmla="*/ 19 w 225"/>
              <a:gd name="T7" fmla="*/ 31 h 628"/>
              <a:gd name="T8" fmla="*/ 19 w 225"/>
              <a:gd name="T9" fmla="*/ 52 h 628"/>
              <a:gd name="T10" fmla="*/ 31 w 225"/>
              <a:gd name="T11" fmla="*/ 73 h 628"/>
              <a:gd name="T12" fmla="*/ 40 w 225"/>
              <a:gd name="T13" fmla="*/ 104 h 628"/>
              <a:gd name="T14" fmla="*/ 50 w 225"/>
              <a:gd name="T15" fmla="*/ 135 h 628"/>
              <a:gd name="T16" fmla="*/ 62 w 225"/>
              <a:gd name="T17" fmla="*/ 165 h 628"/>
              <a:gd name="T18" fmla="*/ 71 w 225"/>
              <a:gd name="T19" fmla="*/ 196 h 628"/>
              <a:gd name="T20" fmla="*/ 81 w 225"/>
              <a:gd name="T21" fmla="*/ 237 h 628"/>
              <a:gd name="T22" fmla="*/ 92 w 225"/>
              <a:gd name="T23" fmla="*/ 279 h 628"/>
              <a:gd name="T24" fmla="*/ 102 w 225"/>
              <a:gd name="T25" fmla="*/ 310 h 628"/>
              <a:gd name="T26" fmla="*/ 123 w 225"/>
              <a:gd name="T27" fmla="*/ 350 h 628"/>
              <a:gd name="T28" fmla="*/ 133 w 225"/>
              <a:gd name="T29" fmla="*/ 381 h 628"/>
              <a:gd name="T30" fmla="*/ 142 w 225"/>
              <a:gd name="T31" fmla="*/ 422 h 628"/>
              <a:gd name="T32" fmla="*/ 154 w 225"/>
              <a:gd name="T33" fmla="*/ 452 h 628"/>
              <a:gd name="T34" fmla="*/ 164 w 225"/>
              <a:gd name="T35" fmla="*/ 495 h 628"/>
              <a:gd name="T36" fmla="*/ 173 w 225"/>
              <a:gd name="T37" fmla="*/ 526 h 628"/>
              <a:gd name="T38" fmla="*/ 185 w 225"/>
              <a:gd name="T39" fmla="*/ 545 h 628"/>
              <a:gd name="T40" fmla="*/ 194 w 225"/>
              <a:gd name="T41" fmla="*/ 576 h 628"/>
              <a:gd name="T42" fmla="*/ 204 w 225"/>
              <a:gd name="T43" fmla="*/ 597 h 628"/>
              <a:gd name="T44" fmla="*/ 215 w 225"/>
              <a:gd name="T45" fmla="*/ 618 h 628"/>
              <a:gd name="T46" fmla="*/ 225 w 225"/>
              <a:gd name="T47" fmla="*/ 628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5" h="628">
                <a:moveTo>
                  <a:pt x="0" y="0"/>
                </a:moveTo>
                <a:lnTo>
                  <a:pt x="10" y="11"/>
                </a:lnTo>
                <a:lnTo>
                  <a:pt x="10" y="21"/>
                </a:lnTo>
                <a:lnTo>
                  <a:pt x="19" y="31"/>
                </a:lnTo>
                <a:lnTo>
                  <a:pt x="19" y="52"/>
                </a:lnTo>
                <a:lnTo>
                  <a:pt x="31" y="73"/>
                </a:lnTo>
                <a:lnTo>
                  <a:pt x="40" y="104"/>
                </a:lnTo>
                <a:lnTo>
                  <a:pt x="50" y="135"/>
                </a:lnTo>
                <a:lnTo>
                  <a:pt x="62" y="165"/>
                </a:lnTo>
                <a:lnTo>
                  <a:pt x="71" y="196"/>
                </a:lnTo>
                <a:lnTo>
                  <a:pt x="81" y="237"/>
                </a:lnTo>
                <a:lnTo>
                  <a:pt x="92" y="279"/>
                </a:lnTo>
                <a:lnTo>
                  <a:pt x="102" y="310"/>
                </a:lnTo>
                <a:lnTo>
                  <a:pt x="123" y="350"/>
                </a:lnTo>
                <a:lnTo>
                  <a:pt x="133" y="381"/>
                </a:lnTo>
                <a:lnTo>
                  <a:pt x="142" y="422"/>
                </a:lnTo>
                <a:lnTo>
                  <a:pt x="154" y="452"/>
                </a:lnTo>
                <a:lnTo>
                  <a:pt x="164" y="495"/>
                </a:lnTo>
                <a:lnTo>
                  <a:pt x="173" y="526"/>
                </a:lnTo>
                <a:lnTo>
                  <a:pt x="185" y="545"/>
                </a:lnTo>
                <a:lnTo>
                  <a:pt x="194" y="576"/>
                </a:lnTo>
                <a:lnTo>
                  <a:pt x="204" y="597"/>
                </a:lnTo>
                <a:lnTo>
                  <a:pt x="215" y="618"/>
                </a:lnTo>
                <a:lnTo>
                  <a:pt x="225" y="6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408" tIns="45704" rIns="91408" bIns="45704"/>
          <a:lstStyle/>
          <a:p>
            <a:endParaRPr lang="en-US" dirty="0">
              <a:solidFill>
                <a:schemeClr val="tx1">
                  <a:lumMod val="95000"/>
                </a:schemeClr>
              </a:solidFill>
            </a:endParaRPr>
          </a:p>
        </p:txBody>
      </p:sp>
      <p:sp>
        <p:nvSpPr>
          <p:cNvPr id="155669" name="Freeform 21"/>
          <p:cNvSpPr>
            <a:spLocks/>
          </p:cNvSpPr>
          <p:nvPr/>
        </p:nvSpPr>
        <p:spPr bwMode="auto">
          <a:xfrm>
            <a:off x="2986088" y="4359279"/>
            <a:ext cx="100012" cy="307975"/>
          </a:xfrm>
          <a:custGeom>
            <a:avLst/>
            <a:gdLst>
              <a:gd name="T0" fmla="*/ 0 w 71"/>
              <a:gd name="T1" fmla="*/ 0 h 194"/>
              <a:gd name="T2" fmla="*/ 31 w 71"/>
              <a:gd name="T3" fmla="*/ 40 h 194"/>
              <a:gd name="T4" fmla="*/ 41 w 71"/>
              <a:gd name="T5" fmla="*/ 83 h 194"/>
              <a:gd name="T6" fmla="*/ 62 w 71"/>
              <a:gd name="T7" fmla="*/ 113 h 194"/>
              <a:gd name="T8" fmla="*/ 62 w 71"/>
              <a:gd name="T9" fmla="*/ 154 h 194"/>
              <a:gd name="T10" fmla="*/ 71 w 71"/>
              <a:gd name="T11" fmla="*/ 175 h 194"/>
              <a:gd name="T12" fmla="*/ 71 w 71"/>
              <a:gd name="T13" fmla="*/ 194 h 194"/>
            </a:gdLst>
            <a:ahLst/>
            <a:cxnLst>
              <a:cxn ang="0">
                <a:pos x="T0" y="T1"/>
              </a:cxn>
              <a:cxn ang="0">
                <a:pos x="T2" y="T3"/>
              </a:cxn>
              <a:cxn ang="0">
                <a:pos x="T4" y="T5"/>
              </a:cxn>
              <a:cxn ang="0">
                <a:pos x="T6" y="T7"/>
              </a:cxn>
              <a:cxn ang="0">
                <a:pos x="T8" y="T9"/>
              </a:cxn>
              <a:cxn ang="0">
                <a:pos x="T10" y="T11"/>
              </a:cxn>
              <a:cxn ang="0">
                <a:pos x="T12" y="T13"/>
              </a:cxn>
            </a:cxnLst>
            <a:rect l="0" t="0" r="r" b="b"/>
            <a:pathLst>
              <a:path w="71" h="194">
                <a:moveTo>
                  <a:pt x="0" y="0"/>
                </a:moveTo>
                <a:lnTo>
                  <a:pt x="31" y="40"/>
                </a:lnTo>
                <a:lnTo>
                  <a:pt x="41" y="83"/>
                </a:lnTo>
                <a:lnTo>
                  <a:pt x="62" y="113"/>
                </a:lnTo>
                <a:lnTo>
                  <a:pt x="62" y="154"/>
                </a:lnTo>
                <a:lnTo>
                  <a:pt x="71" y="175"/>
                </a:lnTo>
                <a:lnTo>
                  <a:pt x="71" y="19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408" tIns="45704" rIns="91408" bIns="45704"/>
          <a:lstStyle/>
          <a:p>
            <a:endParaRPr lang="en-US" dirty="0">
              <a:solidFill>
                <a:schemeClr val="tx1">
                  <a:lumMod val="95000"/>
                </a:schemeClr>
              </a:solidFill>
            </a:endParaRPr>
          </a:p>
        </p:txBody>
      </p:sp>
      <p:sp>
        <p:nvSpPr>
          <p:cNvPr id="155670" name="Freeform 22"/>
          <p:cNvSpPr>
            <a:spLocks/>
          </p:cNvSpPr>
          <p:nvPr/>
        </p:nvSpPr>
        <p:spPr bwMode="auto">
          <a:xfrm>
            <a:off x="3086104" y="4667250"/>
            <a:ext cx="60325" cy="115888"/>
          </a:xfrm>
          <a:custGeom>
            <a:avLst/>
            <a:gdLst>
              <a:gd name="T0" fmla="*/ 0 w 43"/>
              <a:gd name="T1" fmla="*/ 0 h 73"/>
              <a:gd name="T2" fmla="*/ 12 w 43"/>
              <a:gd name="T3" fmla="*/ 31 h 73"/>
              <a:gd name="T4" fmla="*/ 31 w 43"/>
              <a:gd name="T5" fmla="*/ 52 h 73"/>
              <a:gd name="T6" fmla="*/ 43 w 43"/>
              <a:gd name="T7" fmla="*/ 73 h 73"/>
            </a:gdLst>
            <a:ahLst/>
            <a:cxnLst>
              <a:cxn ang="0">
                <a:pos x="T0" y="T1"/>
              </a:cxn>
              <a:cxn ang="0">
                <a:pos x="T2" y="T3"/>
              </a:cxn>
              <a:cxn ang="0">
                <a:pos x="T4" y="T5"/>
              </a:cxn>
              <a:cxn ang="0">
                <a:pos x="T6" y="T7"/>
              </a:cxn>
            </a:cxnLst>
            <a:rect l="0" t="0" r="r" b="b"/>
            <a:pathLst>
              <a:path w="43" h="73">
                <a:moveTo>
                  <a:pt x="0" y="0"/>
                </a:moveTo>
                <a:lnTo>
                  <a:pt x="12" y="31"/>
                </a:lnTo>
                <a:lnTo>
                  <a:pt x="31" y="52"/>
                </a:lnTo>
                <a:lnTo>
                  <a:pt x="43" y="7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408" tIns="45704" rIns="91408" bIns="45704"/>
          <a:lstStyle/>
          <a:p>
            <a:endParaRPr lang="en-US" dirty="0">
              <a:solidFill>
                <a:schemeClr val="tx1">
                  <a:lumMod val="95000"/>
                </a:schemeClr>
              </a:solidFill>
            </a:endParaRPr>
          </a:p>
        </p:txBody>
      </p:sp>
      <p:sp>
        <p:nvSpPr>
          <p:cNvPr id="155671" name="Freeform 23"/>
          <p:cNvSpPr>
            <a:spLocks/>
          </p:cNvSpPr>
          <p:nvPr/>
        </p:nvSpPr>
        <p:spPr bwMode="auto">
          <a:xfrm>
            <a:off x="3146429" y="4783138"/>
            <a:ext cx="85725" cy="293687"/>
          </a:xfrm>
          <a:custGeom>
            <a:avLst/>
            <a:gdLst>
              <a:gd name="T0" fmla="*/ 0 w 61"/>
              <a:gd name="T1" fmla="*/ 0 h 185"/>
              <a:gd name="T2" fmla="*/ 0 w 61"/>
              <a:gd name="T3" fmla="*/ 10 h 185"/>
              <a:gd name="T4" fmla="*/ 9 w 61"/>
              <a:gd name="T5" fmla="*/ 41 h 185"/>
              <a:gd name="T6" fmla="*/ 19 w 61"/>
              <a:gd name="T7" fmla="*/ 72 h 185"/>
              <a:gd name="T8" fmla="*/ 30 w 61"/>
              <a:gd name="T9" fmla="*/ 112 h 185"/>
              <a:gd name="T10" fmla="*/ 50 w 61"/>
              <a:gd name="T11" fmla="*/ 155 h 185"/>
              <a:gd name="T12" fmla="*/ 61 w 61"/>
              <a:gd name="T13" fmla="*/ 185 h 185"/>
            </a:gdLst>
            <a:ahLst/>
            <a:cxnLst>
              <a:cxn ang="0">
                <a:pos x="T0" y="T1"/>
              </a:cxn>
              <a:cxn ang="0">
                <a:pos x="T2" y="T3"/>
              </a:cxn>
              <a:cxn ang="0">
                <a:pos x="T4" y="T5"/>
              </a:cxn>
              <a:cxn ang="0">
                <a:pos x="T6" y="T7"/>
              </a:cxn>
              <a:cxn ang="0">
                <a:pos x="T8" y="T9"/>
              </a:cxn>
              <a:cxn ang="0">
                <a:pos x="T10" y="T11"/>
              </a:cxn>
              <a:cxn ang="0">
                <a:pos x="T12" y="T13"/>
              </a:cxn>
            </a:cxnLst>
            <a:rect l="0" t="0" r="r" b="b"/>
            <a:pathLst>
              <a:path w="61" h="185">
                <a:moveTo>
                  <a:pt x="0" y="0"/>
                </a:moveTo>
                <a:lnTo>
                  <a:pt x="0" y="10"/>
                </a:lnTo>
                <a:lnTo>
                  <a:pt x="9" y="41"/>
                </a:lnTo>
                <a:lnTo>
                  <a:pt x="19" y="72"/>
                </a:lnTo>
                <a:lnTo>
                  <a:pt x="30" y="112"/>
                </a:lnTo>
                <a:lnTo>
                  <a:pt x="50" y="155"/>
                </a:lnTo>
                <a:lnTo>
                  <a:pt x="61" y="18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408" tIns="45704" rIns="91408" bIns="45704"/>
          <a:lstStyle/>
          <a:p>
            <a:endParaRPr lang="en-US" dirty="0">
              <a:solidFill>
                <a:schemeClr val="tx1">
                  <a:lumMod val="95000"/>
                </a:schemeClr>
              </a:solidFill>
            </a:endParaRPr>
          </a:p>
        </p:txBody>
      </p:sp>
      <p:sp>
        <p:nvSpPr>
          <p:cNvPr id="155672" name="Freeform 24"/>
          <p:cNvSpPr>
            <a:spLocks/>
          </p:cNvSpPr>
          <p:nvPr/>
        </p:nvSpPr>
        <p:spPr bwMode="auto">
          <a:xfrm>
            <a:off x="3232150" y="5076825"/>
            <a:ext cx="261938" cy="49213"/>
          </a:xfrm>
          <a:custGeom>
            <a:avLst/>
            <a:gdLst>
              <a:gd name="T0" fmla="*/ 0 w 185"/>
              <a:gd name="T1" fmla="*/ 0 h 31"/>
              <a:gd name="T2" fmla="*/ 31 w 185"/>
              <a:gd name="T3" fmla="*/ 20 h 31"/>
              <a:gd name="T4" fmla="*/ 62 w 185"/>
              <a:gd name="T5" fmla="*/ 31 h 31"/>
              <a:gd name="T6" fmla="*/ 102 w 185"/>
              <a:gd name="T7" fmla="*/ 31 h 31"/>
              <a:gd name="T8" fmla="*/ 133 w 185"/>
              <a:gd name="T9" fmla="*/ 31 h 31"/>
              <a:gd name="T10" fmla="*/ 164 w 185"/>
              <a:gd name="T11" fmla="*/ 20 h 31"/>
              <a:gd name="T12" fmla="*/ 185 w 185"/>
              <a:gd name="T13" fmla="*/ 10 h 31"/>
            </a:gdLst>
            <a:ahLst/>
            <a:cxnLst>
              <a:cxn ang="0">
                <a:pos x="T0" y="T1"/>
              </a:cxn>
              <a:cxn ang="0">
                <a:pos x="T2" y="T3"/>
              </a:cxn>
              <a:cxn ang="0">
                <a:pos x="T4" y="T5"/>
              </a:cxn>
              <a:cxn ang="0">
                <a:pos x="T6" y="T7"/>
              </a:cxn>
              <a:cxn ang="0">
                <a:pos x="T8" y="T9"/>
              </a:cxn>
              <a:cxn ang="0">
                <a:pos x="T10" y="T11"/>
              </a:cxn>
              <a:cxn ang="0">
                <a:pos x="T12" y="T13"/>
              </a:cxn>
            </a:cxnLst>
            <a:rect l="0" t="0" r="r" b="b"/>
            <a:pathLst>
              <a:path w="185" h="31">
                <a:moveTo>
                  <a:pt x="0" y="0"/>
                </a:moveTo>
                <a:lnTo>
                  <a:pt x="31" y="20"/>
                </a:lnTo>
                <a:lnTo>
                  <a:pt x="62" y="31"/>
                </a:lnTo>
                <a:lnTo>
                  <a:pt x="102" y="31"/>
                </a:lnTo>
                <a:lnTo>
                  <a:pt x="133" y="31"/>
                </a:lnTo>
                <a:lnTo>
                  <a:pt x="164" y="20"/>
                </a:lnTo>
                <a:lnTo>
                  <a:pt x="185" y="1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408" tIns="45704" rIns="91408" bIns="45704"/>
          <a:lstStyle/>
          <a:p>
            <a:endParaRPr lang="en-US" dirty="0">
              <a:solidFill>
                <a:schemeClr val="tx1">
                  <a:lumMod val="95000"/>
                </a:schemeClr>
              </a:solidFill>
            </a:endParaRPr>
          </a:p>
        </p:txBody>
      </p:sp>
      <p:sp>
        <p:nvSpPr>
          <p:cNvPr id="155673" name="Freeform 25"/>
          <p:cNvSpPr>
            <a:spLocks/>
          </p:cNvSpPr>
          <p:nvPr/>
        </p:nvSpPr>
        <p:spPr bwMode="auto">
          <a:xfrm>
            <a:off x="3667125" y="4359275"/>
            <a:ext cx="71438" cy="211138"/>
          </a:xfrm>
          <a:custGeom>
            <a:avLst/>
            <a:gdLst>
              <a:gd name="T0" fmla="*/ 0 w 50"/>
              <a:gd name="T1" fmla="*/ 133 h 133"/>
              <a:gd name="T2" fmla="*/ 19 w 50"/>
              <a:gd name="T3" fmla="*/ 92 h 133"/>
              <a:gd name="T4" fmla="*/ 31 w 50"/>
              <a:gd name="T5" fmla="*/ 61 h 133"/>
              <a:gd name="T6" fmla="*/ 41 w 50"/>
              <a:gd name="T7" fmla="*/ 31 h 133"/>
              <a:gd name="T8" fmla="*/ 50 w 50"/>
              <a:gd name="T9" fmla="*/ 0 h 133"/>
            </a:gdLst>
            <a:ahLst/>
            <a:cxnLst>
              <a:cxn ang="0">
                <a:pos x="T0" y="T1"/>
              </a:cxn>
              <a:cxn ang="0">
                <a:pos x="T2" y="T3"/>
              </a:cxn>
              <a:cxn ang="0">
                <a:pos x="T4" y="T5"/>
              </a:cxn>
              <a:cxn ang="0">
                <a:pos x="T6" y="T7"/>
              </a:cxn>
              <a:cxn ang="0">
                <a:pos x="T8" y="T9"/>
              </a:cxn>
            </a:cxnLst>
            <a:rect l="0" t="0" r="r" b="b"/>
            <a:pathLst>
              <a:path w="50" h="133">
                <a:moveTo>
                  <a:pt x="0" y="133"/>
                </a:moveTo>
                <a:lnTo>
                  <a:pt x="19" y="92"/>
                </a:lnTo>
                <a:lnTo>
                  <a:pt x="31" y="61"/>
                </a:lnTo>
                <a:lnTo>
                  <a:pt x="41" y="31"/>
                </a:lnTo>
                <a:lnTo>
                  <a:pt x="5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408" tIns="45704" rIns="91408" bIns="45704"/>
          <a:lstStyle/>
          <a:p>
            <a:endParaRPr lang="en-US" dirty="0">
              <a:solidFill>
                <a:schemeClr val="tx1">
                  <a:lumMod val="95000"/>
                </a:schemeClr>
              </a:solidFill>
            </a:endParaRPr>
          </a:p>
        </p:txBody>
      </p:sp>
      <p:sp>
        <p:nvSpPr>
          <p:cNvPr id="155674" name="Freeform 26"/>
          <p:cNvSpPr>
            <a:spLocks/>
          </p:cNvSpPr>
          <p:nvPr/>
        </p:nvSpPr>
        <p:spPr bwMode="auto">
          <a:xfrm>
            <a:off x="3738567" y="3854453"/>
            <a:ext cx="173037" cy="504825"/>
          </a:xfrm>
          <a:custGeom>
            <a:avLst/>
            <a:gdLst>
              <a:gd name="T0" fmla="*/ 0 w 123"/>
              <a:gd name="T1" fmla="*/ 318 h 318"/>
              <a:gd name="T2" fmla="*/ 0 w 123"/>
              <a:gd name="T3" fmla="*/ 297 h 318"/>
              <a:gd name="T4" fmla="*/ 12 w 123"/>
              <a:gd name="T5" fmla="*/ 277 h 318"/>
              <a:gd name="T6" fmla="*/ 12 w 123"/>
              <a:gd name="T7" fmla="*/ 246 h 318"/>
              <a:gd name="T8" fmla="*/ 21 w 123"/>
              <a:gd name="T9" fmla="*/ 216 h 318"/>
              <a:gd name="T10" fmla="*/ 31 w 123"/>
              <a:gd name="T11" fmla="*/ 185 h 318"/>
              <a:gd name="T12" fmla="*/ 43 w 123"/>
              <a:gd name="T13" fmla="*/ 142 h 318"/>
              <a:gd name="T14" fmla="*/ 62 w 123"/>
              <a:gd name="T15" fmla="*/ 112 h 318"/>
              <a:gd name="T16" fmla="*/ 73 w 123"/>
              <a:gd name="T17" fmla="*/ 81 h 318"/>
              <a:gd name="T18" fmla="*/ 83 w 123"/>
              <a:gd name="T19" fmla="*/ 50 h 318"/>
              <a:gd name="T20" fmla="*/ 104 w 123"/>
              <a:gd name="T21" fmla="*/ 19 h 318"/>
              <a:gd name="T22" fmla="*/ 123 w 123"/>
              <a:gd name="T23" fmla="*/ 0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 h="318">
                <a:moveTo>
                  <a:pt x="0" y="318"/>
                </a:moveTo>
                <a:lnTo>
                  <a:pt x="0" y="297"/>
                </a:lnTo>
                <a:lnTo>
                  <a:pt x="12" y="277"/>
                </a:lnTo>
                <a:lnTo>
                  <a:pt x="12" y="246"/>
                </a:lnTo>
                <a:lnTo>
                  <a:pt x="21" y="216"/>
                </a:lnTo>
                <a:lnTo>
                  <a:pt x="31" y="185"/>
                </a:lnTo>
                <a:lnTo>
                  <a:pt x="43" y="142"/>
                </a:lnTo>
                <a:lnTo>
                  <a:pt x="62" y="112"/>
                </a:lnTo>
                <a:lnTo>
                  <a:pt x="73" y="81"/>
                </a:lnTo>
                <a:lnTo>
                  <a:pt x="83" y="50"/>
                </a:lnTo>
                <a:lnTo>
                  <a:pt x="104" y="19"/>
                </a:lnTo>
                <a:lnTo>
                  <a:pt x="12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408" tIns="45704" rIns="91408" bIns="45704"/>
          <a:lstStyle/>
          <a:p>
            <a:endParaRPr lang="en-US" dirty="0">
              <a:solidFill>
                <a:schemeClr val="tx1">
                  <a:lumMod val="95000"/>
                </a:schemeClr>
              </a:solidFill>
            </a:endParaRPr>
          </a:p>
        </p:txBody>
      </p:sp>
      <p:sp>
        <p:nvSpPr>
          <p:cNvPr id="155675" name="Rectangle 27"/>
          <p:cNvSpPr>
            <a:spLocks noChangeArrowheads="1"/>
          </p:cNvSpPr>
          <p:nvPr/>
        </p:nvSpPr>
        <p:spPr bwMode="auto">
          <a:xfrm>
            <a:off x="869954" y="5729291"/>
            <a:ext cx="439681" cy="25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b="1" dirty="0">
                <a:solidFill>
                  <a:schemeClr val="tx1">
                    <a:lumMod val="95000"/>
                  </a:schemeClr>
                </a:solidFill>
                <a:latin typeface="Arial" pitchFamily="34" charset="0"/>
              </a:rPr>
              <a:t>4:00</a:t>
            </a:r>
            <a:endParaRPr lang="en-US" sz="2400" dirty="0">
              <a:solidFill>
                <a:schemeClr val="tx1">
                  <a:lumMod val="95000"/>
                </a:schemeClr>
              </a:solidFill>
              <a:latin typeface="Arial" pitchFamily="34" charset="0"/>
            </a:endParaRPr>
          </a:p>
        </p:txBody>
      </p:sp>
      <p:sp>
        <p:nvSpPr>
          <p:cNvPr id="155676" name="Rectangle 28"/>
          <p:cNvSpPr>
            <a:spLocks noChangeArrowheads="1"/>
          </p:cNvSpPr>
          <p:nvPr/>
        </p:nvSpPr>
        <p:spPr bwMode="auto">
          <a:xfrm>
            <a:off x="4175125" y="5729291"/>
            <a:ext cx="561814" cy="25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b="1" dirty="0">
                <a:solidFill>
                  <a:schemeClr val="tx1">
                    <a:lumMod val="95000"/>
                  </a:schemeClr>
                </a:solidFill>
                <a:latin typeface="Arial" pitchFamily="34" charset="0"/>
              </a:rPr>
              <a:t>16:00</a:t>
            </a:r>
            <a:endParaRPr lang="en-US" sz="2400" dirty="0">
              <a:solidFill>
                <a:schemeClr val="tx1">
                  <a:lumMod val="95000"/>
                </a:schemeClr>
              </a:solidFill>
              <a:latin typeface="Arial" pitchFamily="34" charset="0"/>
            </a:endParaRPr>
          </a:p>
        </p:txBody>
      </p:sp>
      <p:sp>
        <p:nvSpPr>
          <p:cNvPr id="155677" name="Rectangle 29"/>
          <p:cNvSpPr>
            <a:spLocks noChangeArrowheads="1"/>
          </p:cNvSpPr>
          <p:nvPr/>
        </p:nvSpPr>
        <p:spPr bwMode="auto">
          <a:xfrm>
            <a:off x="5332416" y="5729291"/>
            <a:ext cx="683948" cy="25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b="1" dirty="0">
                <a:solidFill>
                  <a:schemeClr val="tx1">
                    <a:lumMod val="95000"/>
                  </a:schemeClr>
                </a:solidFill>
                <a:latin typeface="Arial" pitchFamily="34" charset="0"/>
              </a:rPr>
              <a:t>20:00  </a:t>
            </a:r>
            <a:endParaRPr lang="en-US" sz="2400" dirty="0">
              <a:solidFill>
                <a:schemeClr val="tx1">
                  <a:lumMod val="95000"/>
                </a:schemeClr>
              </a:solidFill>
              <a:latin typeface="Arial" pitchFamily="34" charset="0"/>
            </a:endParaRPr>
          </a:p>
        </p:txBody>
      </p:sp>
      <p:sp>
        <p:nvSpPr>
          <p:cNvPr id="155678" name="Rectangle 30"/>
          <p:cNvSpPr>
            <a:spLocks noChangeArrowheads="1"/>
          </p:cNvSpPr>
          <p:nvPr/>
        </p:nvSpPr>
        <p:spPr bwMode="auto">
          <a:xfrm>
            <a:off x="6448425" y="5729291"/>
            <a:ext cx="561814" cy="25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b="1" dirty="0">
                <a:solidFill>
                  <a:schemeClr val="tx1">
                    <a:lumMod val="95000"/>
                  </a:schemeClr>
                </a:solidFill>
                <a:latin typeface="Arial" pitchFamily="34" charset="0"/>
              </a:rPr>
              <a:t>24:00</a:t>
            </a:r>
            <a:endParaRPr lang="en-US" sz="2400" dirty="0">
              <a:solidFill>
                <a:schemeClr val="tx1">
                  <a:lumMod val="95000"/>
                </a:schemeClr>
              </a:solidFill>
              <a:latin typeface="Arial" pitchFamily="34" charset="0"/>
            </a:endParaRPr>
          </a:p>
        </p:txBody>
      </p:sp>
      <p:sp>
        <p:nvSpPr>
          <p:cNvPr id="155679" name="Rectangle 31"/>
          <p:cNvSpPr>
            <a:spLocks noChangeArrowheads="1"/>
          </p:cNvSpPr>
          <p:nvPr/>
        </p:nvSpPr>
        <p:spPr bwMode="auto">
          <a:xfrm>
            <a:off x="7521579" y="5729291"/>
            <a:ext cx="439681" cy="25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b="1" dirty="0">
                <a:solidFill>
                  <a:schemeClr val="tx1">
                    <a:lumMod val="95000"/>
                  </a:schemeClr>
                </a:solidFill>
                <a:latin typeface="Arial" pitchFamily="34" charset="0"/>
              </a:rPr>
              <a:t>4:00</a:t>
            </a:r>
            <a:endParaRPr lang="en-US" sz="2400" dirty="0">
              <a:solidFill>
                <a:schemeClr val="tx1">
                  <a:lumMod val="95000"/>
                </a:schemeClr>
              </a:solidFill>
              <a:latin typeface="Arial" pitchFamily="34" charset="0"/>
            </a:endParaRPr>
          </a:p>
        </p:txBody>
      </p:sp>
      <p:sp>
        <p:nvSpPr>
          <p:cNvPr id="155680" name="Freeform 32"/>
          <p:cNvSpPr>
            <a:spLocks/>
          </p:cNvSpPr>
          <p:nvPr/>
        </p:nvSpPr>
        <p:spPr bwMode="auto">
          <a:xfrm>
            <a:off x="1147767" y="1666875"/>
            <a:ext cx="7546975" cy="3930650"/>
          </a:xfrm>
          <a:custGeom>
            <a:avLst/>
            <a:gdLst>
              <a:gd name="T0" fmla="*/ 4764 w 4764"/>
              <a:gd name="T1" fmla="*/ 2476 h 2476"/>
              <a:gd name="T2" fmla="*/ 0 w 4764"/>
              <a:gd name="T3" fmla="*/ 2476 h 2476"/>
              <a:gd name="T4" fmla="*/ 0 w 4764"/>
              <a:gd name="T5" fmla="*/ 0 h 2476"/>
              <a:gd name="T6" fmla="*/ 102 w 4764"/>
              <a:gd name="T7" fmla="*/ 0 h 2476"/>
            </a:gdLst>
            <a:ahLst/>
            <a:cxnLst>
              <a:cxn ang="0">
                <a:pos x="T0" y="T1"/>
              </a:cxn>
              <a:cxn ang="0">
                <a:pos x="T2" y="T3"/>
              </a:cxn>
              <a:cxn ang="0">
                <a:pos x="T4" y="T5"/>
              </a:cxn>
              <a:cxn ang="0">
                <a:pos x="T6" y="T7"/>
              </a:cxn>
            </a:cxnLst>
            <a:rect l="0" t="0" r="r" b="b"/>
            <a:pathLst>
              <a:path w="4764" h="2476">
                <a:moveTo>
                  <a:pt x="4764" y="2476"/>
                </a:moveTo>
                <a:lnTo>
                  <a:pt x="0" y="2476"/>
                </a:lnTo>
                <a:lnTo>
                  <a:pt x="0" y="0"/>
                </a:lnTo>
                <a:lnTo>
                  <a:pt x="102"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lIns="91408" tIns="45704" rIns="91408" bIns="45704"/>
          <a:lstStyle/>
          <a:p>
            <a:endParaRPr lang="en-US" dirty="0">
              <a:solidFill>
                <a:schemeClr val="tx1">
                  <a:lumMod val="95000"/>
                </a:schemeClr>
              </a:solidFill>
            </a:endParaRPr>
          </a:p>
        </p:txBody>
      </p:sp>
      <p:sp>
        <p:nvSpPr>
          <p:cNvPr id="155681" name="Line 33"/>
          <p:cNvSpPr>
            <a:spLocks noChangeShapeType="1"/>
          </p:cNvSpPr>
          <p:nvPr/>
        </p:nvSpPr>
        <p:spPr bwMode="auto">
          <a:xfrm>
            <a:off x="1147767" y="3019425"/>
            <a:ext cx="142875" cy="1588"/>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lIns="91408" tIns="45704" rIns="91408" bIns="45704"/>
          <a:lstStyle/>
          <a:p>
            <a:endParaRPr lang="en-US" dirty="0">
              <a:solidFill>
                <a:schemeClr val="tx1">
                  <a:lumMod val="95000"/>
                </a:schemeClr>
              </a:solidFill>
            </a:endParaRPr>
          </a:p>
        </p:txBody>
      </p:sp>
      <p:sp>
        <p:nvSpPr>
          <p:cNvPr id="155682" name="Line 34"/>
          <p:cNvSpPr>
            <a:spLocks noChangeShapeType="1"/>
          </p:cNvSpPr>
          <p:nvPr/>
        </p:nvSpPr>
        <p:spPr bwMode="auto">
          <a:xfrm>
            <a:off x="1147767" y="4373567"/>
            <a:ext cx="142875" cy="1587"/>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lIns="91408" tIns="45704" rIns="91408" bIns="45704"/>
          <a:lstStyle/>
          <a:p>
            <a:endParaRPr lang="en-US" dirty="0">
              <a:solidFill>
                <a:schemeClr val="tx1">
                  <a:lumMod val="95000"/>
                </a:schemeClr>
              </a:solidFill>
            </a:endParaRPr>
          </a:p>
        </p:txBody>
      </p:sp>
      <p:sp>
        <p:nvSpPr>
          <p:cNvPr id="155683" name="Rectangle 35"/>
          <p:cNvSpPr>
            <a:spLocks noChangeArrowheads="1"/>
          </p:cNvSpPr>
          <p:nvPr/>
        </p:nvSpPr>
        <p:spPr bwMode="auto">
          <a:xfrm>
            <a:off x="1825625" y="1825626"/>
            <a:ext cx="105157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1" dirty="0">
                <a:solidFill>
                  <a:schemeClr val="tx1">
                    <a:lumMod val="95000"/>
                  </a:schemeClr>
                </a:solidFill>
                <a:latin typeface="Arial" pitchFamily="34" charset="0"/>
              </a:rPr>
              <a:t>Breakfast</a:t>
            </a:r>
            <a:endParaRPr lang="en-US" sz="2400" b="1" dirty="0">
              <a:solidFill>
                <a:schemeClr val="tx1">
                  <a:lumMod val="95000"/>
                </a:schemeClr>
              </a:solidFill>
              <a:latin typeface="Arial" pitchFamily="34" charset="0"/>
            </a:endParaRPr>
          </a:p>
        </p:txBody>
      </p:sp>
      <p:sp>
        <p:nvSpPr>
          <p:cNvPr id="155684" name="Rectangle 36"/>
          <p:cNvSpPr>
            <a:spLocks noChangeArrowheads="1"/>
          </p:cNvSpPr>
          <p:nvPr/>
        </p:nvSpPr>
        <p:spPr bwMode="auto">
          <a:xfrm>
            <a:off x="3217866" y="1825628"/>
            <a:ext cx="69249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1" dirty="0">
                <a:solidFill>
                  <a:schemeClr val="tx1">
                    <a:lumMod val="95000"/>
                  </a:schemeClr>
                </a:solidFill>
                <a:latin typeface="Arial" pitchFamily="34" charset="0"/>
              </a:rPr>
              <a:t>Lunch</a:t>
            </a:r>
            <a:endParaRPr lang="en-US" sz="2400" b="1" dirty="0">
              <a:solidFill>
                <a:schemeClr val="tx1">
                  <a:lumMod val="95000"/>
                </a:schemeClr>
              </a:solidFill>
              <a:latin typeface="Arial" pitchFamily="34" charset="0"/>
            </a:endParaRPr>
          </a:p>
        </p:txBody>
      </p:sp>
      <p:sp>
        <p:nvSpPr>
          <p:cNvPr id="155685" name="Rectangle 37"/>
          <p:cNvSpPr>
            <a:spLocks noChangeArrowheads="1"/>
          </p:cNvSpPr>
          <p:nvPr/>
        </p:nvSpPr>
        <p:spPr bwMode="auto">
          <a:xfrm>
            <a:off x="4754566" y="1825628"/>
            <a:ext cx="73096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1" dirty="0">
                <a:solidFill>
                  <a:schemeClr val="tx1">
                    <a:lumMod val="95000"/>
                  </a:schemeClr>
                </a:solidFill>
                <a:latin typeface="Arial" pitchFamily="34" charset="0"/>
              </a:rPr>
              <a:t>Dinner</a:t>
            </a:r>
            <a:endParaRPr lang="en-US" sz="2400" b="1" dirty="0">
              <a:solidFill>
                <a:schemeClr val="tx1">
                  <a:lumMod val="95000"/>
                </a:schemeClr>
              </a:solidFill>
              <a:latin typeface="Arial" pitchFamily="34" charset="0"/>
            </a:endParaRPr>
          </a:p>
        </p:txBody>
      </p:sp>
      <p:grpSp>
        <p:nvGrpSpPr>
          <p:cNvPr id="2" name="Group 38"/>
          <p:cNvGrpSpPr>
            <a:grpSpLocks/>
          </p:cNvGrpSpPr>
          <p:nvPr/>
        </p:nvGrpSpPr>
        <p:grpSpPr bwMode="auto">
          <a:xfrm>
            <a:off x="1174750" y="2271713"/>
            <a:ext cx="7461250" cy="3332162"/>
            <a:chOff x="871" y="1542"/>
            <a:chExt cx="5287" cy="2099"/>
          </a:xfrm>
        </p:grpSpPr>
        <p:sp>
          <p:nvSpPr>
            <p:cNvPr id="155687" name="Freeform 39"/>
            <p:cNvSpPr>
              <a:spLocks/>
            </p:cNvSpPr>
            <p:nvPr/>
          </p:nvSpPr>
          <p:spPr bwMode="auto">
            <a:xfrm>
              <a:off x="871" y="1542"/>
              <a:ext cx="4763" cy="2096"/>
            </a:xfrm>
            <a:custGeom>
              <a:avLst/>
              <a:gdLst>
                <a:gd name="T0" fmla="*/ 0 w 4763"/>
                <a:gd name="T1" fmla="*/ 2096 h 2096"/>
                <a:gd name="T2" fmla="*/ 0 w 4763"/>
                <a:gd name="T3" fmla="*/ 2003 h 2096"/>
                <a:gd name="T4" fmla="*/ 9 w 4763"/>
                <a:gd name="T5" fmla="*/ 2003 h 2096"/>
                <a:gd name="T6" fmla="*/ 21 w 4763"/>
                <a:gd name="T7" fmla="*/ 2003 h 2096"/>
                <a:gd name="T8" fmla="*/ 40 w 4763"/>
                <a:gd name="T9" fmla="*/ 2003 h 2096"/>
                <a:gd name="T10" fmla="*/ 52 w 4763"/>
                <a:gd name="T11" fmla="*/ 2003 h 2096"/>
                <a:gd name="T12" fmla="*/ 71 w 4763"/>
                <a:gd name="T13" fmla="*/ 2003 h 2096"/>
                <a:gd name="T14" fmla="*/ 102 w 4763"/>
                <a:gd name="T15" fmla="*/ 2003 h 2096"/>
                <a:gd name="T16" fmla="*/ 123 w 4763"/>
                <a:gd name="T17" fmla="*/ 2003 h 2096"/>
                <a:gd name="T18" fmla="*/ 154 w 4763"/>
                <a:gd name="T19" fmla="*/ 1994 h 2096"/>
                <a:gd name="T20" fmla="*/ 185 w 4763"/>
                <a:gd name="T21" fmla="*/ 1994 h 2096"/>
                <a:gd name="T22" fmla="*/ 215 w 4763"/>
                <a:gd name="T23" fmla="*/ 1994 h 2096"/>
                <a:gd name="T24" fmla="*/ 256 w 4763"/>
                <a:gd name="T25" fmla="*/ 1994 h 2096"/>
                <a:gd name="T26" fmla="*/ 287 w 4763"/>
                <a:gd name="T27" fmla="*/ 1984 h 2096"/>
                <a:gd name="T28" fmla="*/ 329 w 4763"/>
                <a:gd name="T29" fmla="*/ 1984 h 2096"/>
                <a:gd name="T30" fmla="*/ 360 w 4763"/>
                <a:gd name="T31" fmla="*/ 1973 h 2096"/>
                <a:gd name="T32" fmla="*/ 390 w 4763"/>
                <a:gd name="T33" fmla="*/ 1973 h 2096"/>
                <a:gd name="T34" fmla="*/ 431 w 4763"/>
                <a:gd name="T35" fmla="*/ 1963 h 2096"/>
                <a:gd name="T36" fmla="*/ 462 w 4763"/>
                <a:gd name="T37" fmla="*/ 1953 h 2096"/>
                <a:gd name="T38" fmla="*/ 502 w 4763"/>
                <a:gd name="T39" fmla="*/ 1942 h 2096"/>
                <a:gd name="T40" fmla="*/ 533 w 4763"/>
                <a:gd name="T41" fmla="*/ 1932 h 2096"/>
                <a:gd name="T42" fmla="*/ 564 w 4763"/>
                <a:gd name="T43" fmla="*/ 1923 h 2096"/>
                <a:gd name="T44" fmla="*/ 585 w 4763"/>
                <a:gd name="T45" fmla="*/ 1911 h 2096"/>
                <a:gd name="T46" fmla="*/ 616 w 4763"/>
                <a:gd name="T47" fmla="*/ 1892 h 2096"/>
                <a:gd name="T48" fmla="*/ 637 w 4763"/>
                <a:gd name="T49" fmla="*/ 1880 h 2096"/>
                <a:gd name="T50" fmla="*/ 656 w 4763"/>
                <a:gd name="T51" fmla="*/ 1861 h 2096"/>
                <a:gd name="T52" fmla="*/ 677 w 4763"/>
                <a:gd name="T53" fmla="*/ 1840 h 2096"/>
                <a:gd name="T54" fmla="*/ 687 w 4763"/>
                <a:gd name="T55" fmla="*/ 1819 h 2096"/>
                <a:gd name="T56" fmla="*/ 698 w 4763"/>
                <a:gd name="T57" fmla="*/ 1809 h 2096"/>
                <a:gd name="T58" fmla="*/ 718 w 4763"/>
                <a:gd name="T59" fmla="*/ 1778 h 2096"/>
                <a:gd name="T60" fmla="*/ 748 w 4763"/>
                <a:gd name="T61" fmla="*/ 1738 h 2096"/>
                <a:gd name="T62" fmla="*/ 770 w 4763"/>
                <a:gd name="T63" fmla="*/ 1707 h 2096"/>
                <a:gd name="T64" fmla="*/ 791 w 4763"/>
                <a:gd name="T65" fmla="*/ 1676 h 2096"/>
                <a:gd name="T66" fmla="*/ 800 w 4763"/>
                <a:gd name="T67" fmla="*/ 1664 h 2096"/>
                <a:gd name="T68" fmla="*/ 954 w 4763"/>
                <a:gd name="T69" fmla="*/ 0 h 2096"/>
                <a:gd name="T70" fmla="*/ 1006 w 4763"/>
                <a:gd name="T71" fmla="*/ 1202 h 2096"/>
                <a:gd name="T72" fmla="*/ 1108 w 4763"/>
                <a:gd name="T73" fmla="*/ 1337 h 2096"/>
                <a:gd name="T74" fmla="*/ 1210 w 4763"/>
                <a:gd name="T75" fmla="*/ 1686 h 2096"/>
                <a:gd name="T76" fmla="*/ 1457 w 4763"/>
                <a:gd name="T77" fmla="*/ 1849 h 2096"/>
                <a:gd name="T78" fmla="*/ 1653 w 4763"/>
                <a:gd name="T79" fmla="*/ 1830 h 2096"/>
                <a:gd name="T80" fmla="*/ 1838 w 4763"/>
                <a:gd name="T81" fmla="*/ 740 h 2096"/>
                <a:gd name="T82" fmla="*/ 1899 w 4763"/>
                <a:gd name="T83" fmla="*/ 740 h 2096"/>
                <a:gd name="T84" fmla="*/ 1992 w 4763"/>
                <a:gd name="T85" fmla="*/ 1285 h 2096"/>
                <a:gd name="T86" fmla="*/ 2075 w 4763"/>
                <a:gd name="T87" fmla="*/ 1347 h 2096"/>
                <a:gd name="T88" fmla="*/ 2125 w 4763"/>
                <a:gd name="T89" fmla="*/ 1593 h 2096"/>
                <a:gd name="T90" fmla="*/ 2269 w 4763"/>
                <a:gd name="T91" fmla="*/ 1676 h 2096"/>
                <a:gd name="T92" fmla="*/ 2402 w 4763"/>
                <a:gd name="T93" fmla="*/ 1871 h 2096"/>
                <a:gd name="T94" fmla="*/ 2721 w 4763"/>
                <a:gd name="T95" fmla="*/ 1911 h 2096"/>
                <a:gd name="T96" fmla="*/ 2823 w 4763"/>
                <a:gd name="T97" fmla="*/ 1819 h 2096"/>
                <a:gd name="T98" fmla="*/ 3008 w 4763"/>
                <a:gd name="T99" fmla="*/ 823 h 2096"/>
                <a:gd name="T100" fmla="*/ 3121 w 4763"/>
                <a:gd name="T101" fmla="*/ 801 h 2096"/>
                <a:gd name="T102" fmla="*/ 3264 w 4763"/>
                <a:gd name="T103" fmla="*/ 1337 h 2096"/>
                <a:gd name="T104" fmla="*/ 3531 w 4763"/>
                <a:gd name="T105" fmla="*/ 1695 h 2096"/>
                <a:gd name="T106" fmla="*/ 3830 w 4763"/>
                <a:gd name="T107" fmla="*/ 1830 h 2096"/>
                <a:gd name="T108" fmla="*/ 4465 w 4763"/>
                <a:gd name="T109" fmla="*/ 1953 h 2096"/>
                <a:gd name="T110" fmla="*/ 4763 w 4763"/>
                <a:gd name="T111" fmla="*/ 1984 h 2096"/>
                <a:gd name="T112" fmla="*/ 4763 w 4763"/>
                <a:gd name="T113" fmla="*/ 2096 h 2096"/>
                <a:gd name="T114" fmla="*/ 0 w 4763"/>
                <a:gd name="T115" fmla="*/ 2096 h 20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763" h="2096">
                  <a:moveTo>
                    <a:pt x="0" y="2096"/>
                  </a:moveTo>
                  <a:lnTo>
                    <a:pt x="0" y="2003"/>
                  </a:lnTo>
                  <a:lnTo>
                    <a:pt x="9" y="2003"/>
                  </a:lnTo>
                  <a:lnTo>
                    <a:pt x="21" y="2003"/>
                  </a:lnTo>
                  <a:lnTo>
                    <a:pt x="40" y="2003"/>
                  </a:lnTo>
                  <a:lnTo>
                    <a:pt x="52" y="2003"/>
                  </a:lnTo>
                  <a:lnTo>
                    <a:pt x="71" y="2003"/>
                  </a:lnTo>
                  <a:lnTo>
                    <a:pt x="102" y="2003"/>
                  </a:lnTo>
                  <a:lnTo>
                    <a:pt x="123" y="2003"/>
                  </a:lnTo>
                  <a:lnTo>
                    <a:pt x="154" y="1994"/>
                  </a:lnTo>
                  <a:lnTo>
                    <a:pt x="185" y="1994"/>
                  </a:lnTo>
                  <a:lnTo>
                    <a:pt x="215" y="1994"/>
                  </a:lnTo>
                  <a:lnTo>
                    <a:pt x="256" y="1994"/>
                  </a:lnTo>
                  <a:lnTo>
                    <a:pt x="287" y="1984"/>
                  </a:lnTo>
                  <a:lnTo>
                    <a:pt x="329" y="1984"/>
                  </a:lnTo>
                  <a:lnTo>
                    <a:pt x="360" y="1973"/>
                  </a:lnTo>
                  <a:lnTo>
                    <a:pt x="390" y="1973"/>
                  </a:lnTo>
                  <a:lnTo>
                    <a:pt x="431" y="1963"/>
                  </a:lnTo>
                  <a:lnTo>
                    <a:pt x="462" y="1953"/>
                  </a:lnTo>
                  <a:lnTo>
                    <a:pt x="502" y="1942"/>
                  </a:lnTo>
                  <a:lnTo>
                    <a:pt x="533" y="1932"/>
                  </a:lnTo>
                  <a:lnTo>
                    <a:pt x="564" y="1923"/>
                  </a:lnTo>
                  <a:lnTo>
                    <a:pt x="585" y="1911"/>
                  </a:lnTo>
                  <a:lnTo>
                    <a:pt x="616" y="1892"/>
                  </a:lnTo>
                  <a:lnTo>
                    <a:pt x="637" y="1880"/>
                  </a:lnTo>
                  <a:lnTo>
                    <a:pt x="656" y="1861"/>
                  </a:lnTo>
                  <a:lnTo>
                    <a:pt x="677" y="1840"/>
                  </a:lnTo>
                  <a:lnTo>
                    <a:pt x="687" y="1819"/>
                  </a:lnTo>
                  <a:lnTo>
                    <a:pt x="698" y="1809"/>
                  </a:lnTo>
                  <a:lnTo>
                    <a:pt x="718" y="1778"/>
                  </a:lnTo>
                  <a:lnTo>
                    <a:pt x="748" y="1738"/>
                  </a:lnTo>
                  <a:lnTo>
                    <a:pt x="770" y="1707"/>
                  </a:lnTo>
                  <a:lnTo>
                    <a:pt x="791" y="1676"/>
                  </a:lnTo>
                  <a:lnTo>
                    <a:pt x="800" y="1664"/>
                  </a:lnTo>
                  <a:lnTo>
                    <a:pt x="954" y="0"/>
                  </a:lnTo>
                  <a:lnTo>
                    <a:pt x="1006" y="1202"/>
                  </a:lnTo>
                  <a:lnTo>
                    <a:pt x="1108" y="1337"/>
                  </a:lnTo>
                  <a:lnTo>
                    <a:pt x="1210" y="1686"/>
                  </a:lnTo>
                  <a:lnTo>
                    <a:pt x="1457" y="1849"/>
                  </a:lnTo>
                  <a:lnTo>
                    <a:pt x="1653" y="1830"/>
                  </a:lnTo>
                  <a:lnTo>
                    <a:pt x="1838" y="740"/>
                  </a:lnTo>
                  <a:lnTo>
                    <a:pt x="1899" y="740"/>
                  </a:lnTo>
                  <a:lnTo>
                    <a:pt x="1992" y="1285"/>
                  </a:lnTo>
                  <a:lnTo>
                    <a:pt x="2075" y="1347"/>
                  </a:lnTo>
                  <a:lnTo>
                    <a:pt x="2125" y="1593"/>
                  </a:lnTo>
                  <a:lnTo>
                    <a:pt x="2269" y="1676"/>
                  </a:lnTo>
                  <a:lnTo>
                    <a:pt x="2402" y="1871"/>
                  </a:lnTo>
                  <a:lnTo>
                    <a:pt x="2721" y="1911"/>
                  </a:lnTo>
                  <a:lnTo>
                    <a:pt x="2823" y="1819"/>
                  </a:lnTo>
                  <a:lnTo>
                    <a:pt x="3008" y="823"/>
                  </a:lnTo>
                  <a:lnTo>
                    <a:pt x="3121" y="801"/>
                  </a:lnTo>
                  <a:lnTo>
                    <a:pt x="3264" y="1337"/>
                  </a:lnTo>
                  <a:lnTo>
                    <a:pt x="3531" y="1695"/>
                  </a:lnTo>
                  <a:lnTo>
                    <a:pt x="3830" y="1830"/>
                  </a:lnTo>
                  <a:lnTo>
                    <a:pt x="4465" y="1953"/>
                  </a:lnTo>
                  <a:lnTo>
                    <a:pt x="4763" y="1984"/>
                  </a:lnTo>
                  <a:lnTo>
                    <a:pt x="4763" y="2096"/>
                  </a:lnTo>
                  <a:lnTo>
                    <a:pt x="0" y="2096"/>
                  </a:lnTo>
                  <a:close/>
                </a:path>
              </a:pathLst>
            </a:custGeom>
            <a:solidFill>
              <a:srgbClr val="B2B2B2"/>
            </a:solidFill>
            <a:ln>
              <a:noFill/>
            </a:ln>
            <a:extLst>
              <a:ext uri="{91240B29-F687-4F45-9708-019B960494DF}">
                <a14:hiddenLine xmlns:a14="http://schemas.microsoft.com/office/drawing/2010/main" w="9525">
                  <a:solidFill>
                    <a:srgbClr val="C0C0C0"/>
                  </a:solidFill>
                  <a:round/>
                  <a:headEnd/>
                  <a:tailEnd/>
                </a14:hiddenLine>
              </a:ext>
            </a:extLst>
          </p:spPr>
          <p:txBody>
            <a:bodyPr/>
            <a:lstStyle/>
            <a:p>
              <a:endParaRPr lang="en-US" dirty="0">
                <a:solidFill>
                  <a:schemeClr val="tx1">
                    <a:lumMod val="95000"/>
                  </a:schemeClr>
                </a:solidFill>
              </a:endParaRPr>
            </a:p>
          </p:txBody>
        </p:sp>
        <p:sp>
          <p:nvSpPr>
            <p:cNvPr id="155688" name="Rectangle 40"/>
            <p:cNvSpPr>
              <a:spLocks noChangeArrowheads="1"/>
            </p:cNvSpPr>
            <p:nvPr/>
          </p:nvSpPr>
          <p:spPr bwMode="auto">
            <a:xfrm>
              <a:off x="5631" y="3524"/>
              <a:ext cx="527" cy="117"/>
            </a:xfrm>
            <a:prstGeom prst="rect">
              <a:avLst/>
            </a:prstGeom>
            <a:solidFill>
              <a:srgbClr val="B2B2B2"/>
            </a:solidFill>
            <a:ln>
              <a:noFill/>
            </a:ln>
            <a:effectLst/>
            <a:extLst>
              <a:ext uri="{91240B29-F687-4F45-9708-019B960494DF}">
                <a14:hiddenLine xmlns:a14="http://schemas.microsoft.com/office/drawing/2010/main" w="12700">
                  <a:solidFill>
                    <a:srgbClr val="C0C0C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chemeClr val="tx1">
                    <a:lumMod val="95000"/>
                  </a:schemeClr>
                </a:solidFill>
              </a:endParaRPr>
            </a:p>
          </p:txBody>
        </p:sp>
      </p:grpSp>
      <p:sp>
        <p:nvSpPr>
          <p:cNvPr id="155689" name="Rectangle 41"/>
          <p:cNvSpPr>
            <a:spLocks noChangeArrowheads="1"/>
          </p:cNvSpPr>
          <p:nvPr/>
        </p:nvSpPr>
        <p:spPr bwMode="auto">
          <a:xfrm>
            <a:off x="8491543" y="5734053"/>
            <a:ext cx="439681" cy="25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b="1" dirty="0">
                <a:solidFill>
                  <a:schemeClr val="tx1">
                    <a:lumMod val="95000"/>
                  </a:schemeClr>
                </a:solidFill>
                <a:latin typeface="Arial" pitchFamily="34" charset="0"/>
              </a:rPr>
              <a:t>8:00</a:t>
            </a:r>
            <a:endParaRPr lang="en-US" sz="2400" dirty="0">
              <a:solidFill>
                <a:schemeClr val="tx1">
                  <a:lumMod val="95000"/>
                </a:schemeClr>
              </a:solidFill>
              <a:latin typeface="Arial" pitchFamily="34" charset="0"/>
            </a:endParaRPr>
          </a:p>
        </p:txBody>
      </p:sp>
      <p:sp>
        <p:nvSpPr>
          <p:cNvPr id="155690" name="Freeform 42"/>
          <p:cNvSpPr>
            <a:spLocks/>
          </p:cNvSpPr>
          <p:nvPr/>
        </p:nvSpPr>
        <p:spPr bwMode="auto">
          <a:xfrm>
            <a:off x="8015288" y="5232404"/>
            <a:ext cx="611187" cy="222250"/>
          </a:xfrm>
          <a:custGeom>
            <a:avLst/>
            <a:gdLst>
              <a:gd name="T0" fmla="*/ 0 w 433"/>
              <a:gd name="T1" fmla="*/ 129 h 140"/>
              <a:gd name="T2" fmla="*/ 386 w 433"/>
              <a:gd name="T3" fmla="*/ 0 h 140"/>
              <a:gd name="T4" fmla="*/ 433 w 433"/>
              <a:gd name="T5" fmla="*/ 140 h 140"/>
              <a:gd name="T6" fmla="*/ 0 w 433"/>
              <a:gd name="T7" fmla="*/ 129 h 140"/>
            </a:gdLst>
            <a:ahLst/>
            <a:cxnLst>
              <a:cxn ang="0">
                <a:pos x="T0" y="T1"/>
              </a:cxn>
              <a:cxn ang="0">
                <a:pos x="T2" y="T3"/>
              </a:cxn>
              <a:cxn ang="0">
                <a:pos x="T4" y="T5"/>
              </a:cxn>
              <a:cxn ang="0">
                <a:pos x="T6" y="T7"/>
              </a:cxn>
            </a:cxnLst>
            <a:rect l="0" t="0" r="r" b="b"/>
            <a:pathLst>
              <a:path w="433" h="140">
                <a:moveTo>
                  <a:pt x="0" y="129"/>
                </a:moveTo>
                <a:cubicBezTo>
                  <a:pt x="129" y="86"/>
                  <a:pt x="257" y="43"/>
                  <a:pt x="386" y="0"/>
                </a:cubicBezTo>
                <a:lnTo>
                  <a:pt x="433" y="140"/>
                </a:lnTo>
                <a:lnTo>
                  <a:pt x="0" y="129"/>
                </a:lnTo>
                <a:close/>
              </a:path>
            </a:pathLst>
          </a:custGeom>
          <a:solidFill>
            <a:srgbClr val="B2B2B2"/>
          </a:solidFill>
          <a:ln>
            <a:noFill/>
          </a:ln>
          <a:effectLst/>
          <a:extLst>
            <a:ext uri="{91240B29-F687-4F45-9708-019B960494DF}">
              <a14:hiddenLine xmlns:a14="http://schemas.microsoft.com/office/drawing/2010/main" w="12700" cap="flat" cmpd="sng">
                <a:solidFill>
                  <a:srgbClr val="C0C0C0"/>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8" tIns="45704" rIns="91408" bIns="45704" anchor="ctr"/>
          <a:lstStyle/>
          <a:p>
            <a:endParaRPr lang="en-US" dirty="0">
              <a:solidFill>
                <a:schemeClr val="tx1">
                  <a:lumMod val="95000"/>
                </a:schemeClr>
              </a:solidFill>
            </a:endParaRPr>
          </a:p>
        </p:txBody>
      </p:sp>
      <p:sp>
        <p:nvSpPr>
          <p:cNvPr id="155691" name="Freeform 43"/>
          <p:cNvSpPr>
            <a:spLocks/>
          </p:cNvSpPr>
          <p:nvPr/>
        </p:nvSpPr>
        <p:spPr bwMode="auto">
          <a:xfrm>
            <a:off x="2065342" y="6005513"/>
            <a:ext cx="273050" cy="674687"/>
          </a:xfrm>
          <a:custGeom>
            <a:avLst/>
            <a:gdLst>
              <a:gd name="T0" fmla="*/ 147 w 193"/>
              <a:gd name="T1" fmla="*/ 424 h 425"/>
              <a:gd name="T2" fmla="*/ 147 w 193"/>
              <a:gd name="T3" fmla="*/ 310 h 425"/>
              <a:gd name="T4" fmla="*/ 192 w 193"/>
              <a:gd name="T5" fmla="*/ 310 h 425"/>
              <a:gd name="T6" fmla="*/ 96 w 193"/>
              <a:gd name="T7" fmla="*/ 0 h 425"/>
              <a:gd name="T8" fmla="*/ 0 w 193"/>
              <a:gd name="T9" fmla="*/ 310 h 425"/>
              <a:gd name="T10" fmla="*/ 45 w 193"/>
              <a:gd name="T11" fmla="*/ 310 h 425"/>
              <a:gd name="T12" fmla="*/ 45 w 193"/>
              <a:gd name="T13" fmla="*/ 424 h 425"/>
              <a:gd name="T14" fmla="*/ 147 w 193"/>
              <a:gd name="T15" fmla="*/ 424 h 4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3" h="425">
                <a:moveTo>
                  <a:pt x="147" y="424"/>
                </a:moveTo>
                <a:lnTo>
                  <a:pt x="147" y="310"/>
                </a:lnTo>
                <a:lnTo>
                  <a:pt x="192" y="310"/>
                </a:lnTo>
                <a:lnTo>
                  <a:pt x="96" y="0"/>
                </a:lnTo>
                <a:lnTo>
                  <a:pt x="0" y="310"/>
                </a:lnTo>
                <a:lnTo>
                  <a:pt x="45" y="310"/>
                </a:lnTo>
                <a:lnTo>
                  <a:pt x="45" y="424"/>
                </a:lnTo>
                <a:lnTo>
                  <a:pt x="147" y="424"/>
                </a:lnTo>
              </a:path>
            </a:pathLst>
          </a:custGeom>
          <a:solidFill>
            <a:srgbClr val="FF0000"/>
          </a:solidFill>
          <a:ln w="12700" cap="rnd" cmpd="sng">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08" tIns="45704" rIns="91408" bIns="45704"/>
          <a:lstStyle/>
          <a:p>
            <a:endParaRPr lang="en-US" dirty="0">
              <a:solidFill>
                <a:schemeClr val="tx1">
                  <a:lumMod val="95000"/>
                </a:schemeClr>
              </a:solidFill>
            </a:endParaRPr>
          </a:p>
        </p:txBody>
      </p:sp>
      <p:sp>
        <p:nvSpPr>
          <p:cNvPr id="155692" name="Freeform 44"/>
          <p:cNvSpPr>
            <a:spLocks/>
          </p:cNvSpPr>
          <p:nvPr/>
        </p:nvSpPr>
        <p:spPr bwMode="auto">
          <a:xfrm>
            <a:off x="4933950" y="5983288"/>
            <a:ext cx="271463" cy="674687"/>
          </a:xfrm>
          <a:custGeom>
            <a:avLst/>
            <a:gdLst>
              <a:gd name="T0" fmla="*/ 147 w 193"/>
              <a:gd name="T1" fmla="*/ 424 h 425"/>
              <a:gd name="T2" fmla="*/ 147 w 193"/>
              <a:gd name="T3" fmla="*/ 310 h 425"/>
              <a:gd name="T4" fmla="*/ 192 w 193"/>
              <a:gd name="T5" fmla="*/ 310 h 425"/>
              <a:gd name="T6" fmla="*/ 96 w 193"/>
              <a:gd name="T7" fmla="*/ 0 h 425"/>
              <a:gd name="T8" fmla="*/ 0 w 193"/>
              <a:gd name="T9" fmla="*/ 310 h 425"/>
              <a:gd name="T10" fmla="*/ 45 w 193"/>
              <a:gd name="T11" fmla="*/ 310 h 425"/>
              <a:gd name="T12" fmla="*/ 45 w 193"/>
              <a:gd name="T13" fmla="*/ 424 h 425"/>
              <a:gd name="T14" fmla="*/ 147 w 193"/>
              <a:gd name="T15" fmla="*/ 424 h 4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3" h="425">
                <a:moveTo>
                  <a:pt x="147" y="424"/>
                </a:moveTo>
                <a:lnTo>
                  <a:pt x="147" y="310"/>
                </a:lnTo>
                <a:lnTo>
                  <a:pt x="192" y="310"/>
                </a:lnTo>
                <a:lnTo>
                  <a:pt x="96" y="0"/>
                </a:lnTo>
                <a:lnTo>
                  <a:pt x="0" y="310"/>
                </a:lnTo>
                <a:lnTo>
                  <a:pt x="45" y="310"/>
                </a:lnTo>
                <a:lnTo>
                  <a:pt x="45" y="424"/>
                </a:lnTo>
                <a:lnTo>
                  <a:pt x="147" y="424"/>
                </a:lnTo>
              </a:path>
            </a:pathLst>
          </a:custGeom>
          <a:solidFill>
            <a:srgbClr val="FF0000"/>
          </a:solidFill>
          <a:ln w="12700" cap="rnd" cmpd="sng">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08" tIns="45704" rIns="91408" bIns="45704"/>
          <a:lstStyle/>
          <a:p>
            <a:endParaRPr lang="en-US" dirty="0">
              <a:solidFill>
                <a:schemeClr val="tx1">
                  <a:lumMod val="95000"/>
                </a:schemeClr>
              </a:solidFill>
            </a:endParaRPr>
          </a:p>
        </p:txBody>
      </p:sp>
      <p:sp>
        <p:nvSpPr>
          <p:cNvPr id="155693" name="Freeform 45"/>
          <p:cNvSpPr>
            <a:spLocks/>
          </p:cNvSpPr>
          <p:nvPr/>
        </p:nvSpPr>
        <p:spPr bwMode="auto">
          <a:xfrm>
            <a:off x="3367088" y="5995988"/>
            <a:ext cx="271462" cy="674687"/>
          </a:xfrm>
          <a:custGeom>
            <a:avLst/>
            <a:gdLst>
              <a:gd name="T0" fmla="*/ 147 w 193"/>
              <a:gd name="T1" fmla="*/ 424 h 425"/>
              <a:gd name="T2" fmla="*/ 147 w 193"/>
              <a:gd name="T3" fmla="*/ 310 h 425"/>
              <a:gd name="T4" fmla="*/ 192 w 193"/>
              <a:gd name="T5" fmla="*/ 310 h 425"/>
              <a:gd name="T6" fmla="*/ 96 w 193"/>
              <a:gd name="T7" fmla="*/ 0 h 425"/>
              <a:gd name="T8" fmla="*/ 0 w 193"/>
              <a:gd name="T9" fmla="*/ 310 h 425"/>
              <a:gd name="T10" fmla="*/ 45 w 193"/>
              <a:gd name="T11" fmla="*/ 310 h 425"/>
              <a:gd name="T12" fmla="*/ 45 w 193"/>
              <a:gd name="T13" fmla="*/ 424 h 425"/>
              <a:gd name="T14" fmla="*/ 147 w 193"/>
              <a:gd name="T15" fmla="*/ 424 h 4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3" h="425">
                <a:moveTo>
                  <a:pt x="147" y="424"/>
                </a:moveTo>
                <a:lnTo>
                  <a:pt x="147" y="310"/>
                </a:lnTo>
                <a:lnTo>
                  <a:pt x="192" y="310"/>
                </a:lnTo>
                <a:lnTo>
                  <a:pt x="96" y="0"/>
                </a:lnTo>
                <a:lnTo>
                  <a:pt x="0" y="310"/>
                </a:lnTo>
                <a:lnTo>
                  <a:pt x="45" y="310"/>
                </a:lnTo>
                <a:lnTo>
                  <a:pt x="45" y="424"/>
                </a:lnTo>
                <a:lnTo>
                  <a:pt x="147" y="424"/>
                </a:lnTo>
              </a:path>
            </a:pathLst>
          </a:custGeom>
          <a:solidFill>
            <a:srgbClr val="FF0000"/>
          </a:solidFill>
          <a:ln w="12700" cap="rnd" cmpd="sng">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08" tIns="45704" rIns="91408" bIns="45704"/>
          <a:lstStyle/>
          <a:p>
            <a:endParaRPr lang="en-US" dirty="0">
              <a:solidFill>
                <a:schemeClr val="tx1">
                  <a:lumMod val="95000"/>
                </a:schemeClr>
              </a:solidFill>
            </a:endParaRPr>
          </a:p>
        </p:txBody>
      </p:sp>
      <p:sp>
        <p:nvSpPr>
          <p:cNvPr id="155694" name="Rectangle 46"/>
          <p:cNvSpPr>
            <a:spLocks noChangeArrowheads="1"/>
          </p:cNvSpPr>
          <p:nvPr/>
        </p:nvSpPr>
        <p:spPr bwMode="auto">
          <a:xfrm>
            <a:off x="3043242" y="5729291"/>
            <a:ext cx="561814" cy="25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b="1" dirty="0">
                <a:solidFill>
                  <a:schemeClr val="tx1">
                    <a:lumMod val="95000"/>
                  </a:schemeClr>
                </a:solidFill>
                <a:latin typeface="Arial" pitchFamily="34" charset="0"/>
              </a:rPr>
              <a:t>12:00</a:t>
            </a:r>
            <a:endParaRPr lang="en-US" sz="2400" dirty="0">
              <a:solidFill>
                <a:schemeClr val="tx1">
                  <a:lumMod val="95000"/>
                </a:schemeClr>
              </a:solidFill>
              <a:latin typeface="Arial" pitchFamily="34" charset="0"/>
            </a:endParaRPr>
          </a:p>
        </p:txBody>
      </p:sp>
      <p:sp>
        <p:nvSpPr>
          <p:cNvPr id="155695" name="Rectangle 47"/>
          <p:cNvSpPr>
            <a:spLocks noChangeArrowheads="1"/>
          </p:cNvSpPr>
          <p:nvPr/>
        </p:nvSpPr>
        <p:spPr bwMode="auto">
          <a:xfrm>
            <a:off x="1928817" y="5729291"/>
            <a:ext cx="439681" cy="25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b="1" dirty="0">
                <a:solidFill>
                  <a:schemeClr val="tx1">
                    <a:lumMod val="95000"/>
                  </a:schemeClr>
                </a:solidFill>
                <a:latin typeface="Arial" pitchFamily="34" charset="0"/>
              </a:rPr>
              <a:t>8:00</a:t>
            </a:r>
            <a:endParaRPr lang="en-US" sz="2400" dirty="0">
              <a:solidFill>
                <a:schemeClr val="tx1">
                  <a:lumMod val="95000"/>
                </a:schemeClr>
              </a:solidFill>
              <a:latin typeface="Arial" pitchFamily="34" charset="0"/>
            </a:endParaRPr>
          </a:p>
        </p:txBody>
      </p:sp>
      <p:sp>
        <p:nvSpPr>
          <p:cNvPr id="155696" name="Rectangle 48"/>
          <p:cNvSpPr>
            <a:spLocks noChangeArrowheads="1"/>
          </p:cNvSpPr>
          <p:nvPr/>
        </p:nvSpPr>
        <p:spPr bwMode="auto">
          <a:xfrm>
            <a:off x="4424363" y="6062663"/>
            <a:ext cx="5334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1" dirty="0">
                <a:solidFill>
                  <a:schemeClr val="tx1">
                    <a:lumMod val="95000"/>
                  </a:schemeClr>
                </a:solidFill>
                <a:latin typeface="Arial" pitchFamily="34" charset="0"/>
              </a:rPr>
              <a:t>Time</a:t>
            </a:r>
            <a:endParaRPr lang="en-US" sz="2400" dirty="0">
              <a:solidFill>
                <a:schemeClr val="tx1">
                  <a:lumMod val="95000"/>
                </a:schemeClr>
              </a:solidFill>
              <a:latin typeface="Arial" pitchFamily="34" charset="0"/>
            </a:endParaRPr>
          </a:p>
        </p:txBody>
      </p:sp>
      <p:sp>
        <p:nvSpPr>
          <p:cNvPr id="155697" name="Freeform 49"/>
          <p:cNvSpPr>
            <a:spLocks/>
          </p:cNvSpPr>
          <p:nvPr/>
        </p:nvSpPr>
        <p:spPr bwMode="auto">
          <a:xfrm>
            <a:off x="2235204" y="3671892"/>
            <a:ext cx="728663" cy="1519237"/>
          </a:xfrm>
          <a:custGeom>
            <a:avLst/>
            <a:gdLst>
              <a:gd name="T0" fmla="*/ 0 w 726"/>
              <a:gd name="T1" fmla="*/ 1038 h 1073"/>
              <a:gd name="T2" fmla="*/ 6 w 726"/>
              <a:gd name="T3" fmla="*/ 994 h 1073"/>
              <a:gd name="T4" fmla="*/ 25 w 726"/>
              <a:gd name="T5" fmla="*/ 876 h 1073"/>
              <a:gd name="T6" fmla="*/ 39 w 726"/>
              <a:gd name="T7" fmla="*/ 798 h 1073"/>
              <a:gd name="T8" fmla="*/ 56 w 726"/>
              <a:gd name="T9" fmla="*/ 711 h 1073"/>
              <a:gd name="T10" fmla="*/ 75 w 726"/>
              <a:gd name="T11" fmla="*/ 618 h 1073"/>
              <a:gd name="T12" fmla="*/ 97 w 726"/>
              <a:gd name="T13" fmla="*/ 521 h 1073"/>
              <a:gd name="T14" fmla="*/ 121 w 726"/>
              <a:gd name="T15" fmla="*/ 425 h 1073"/>
              <a:gd name="T16" fmla="*/ 147 w 726"/>
              <a:gd name="T17" fmla="*/ 332 h 1073"/>
              <a:gd name="T18" fmla="*/ 175 w 726"/>
              <a:gd name="T19" fmla="*/ 244 h 1073"/>
              <a:gd name="T20" fmla="*/ 205 w 726"/>
              <a:gd name="T21" fmla="*/ 165 h 1073"/>
              <a:gd name="T22" fmla="*/ 237 w 726"/>
              <a:gd name="T23" fmla="*/ 98 h 1073"/>
              <a:gd name="T24" fmla="*/ 270 w 726"/>
              <a:gd name="T25" fmla="*/ 46 h 1073"/>
              <a:gd name="T26" fmla="*/ 305 w 726"/>
              <a:gd name="T27" fmla="*/ 12 h 1073"/>
              <a:gd name="T28" fmla="*/ 341 w 726"/>
              <a:gd name="T29" fmla="*/ 0 h 1073"/>
              <a:gd name="T30" fmla="*/ 378 w 726"/>
              <a:gd name="T31" fmla="*/ 3 h 1073"/>
              <a:gd name="T32" fmla="*/ 412 w 726"/>
              <a:gd name="T33" fmla="*/ 17 h 1073"/>
              <a:gd name="T34" fmla="*/ 443 w 726"/>
              <a:gd name="T35" fmla="*/ 40 h 1073"/>
              <a:gd name="T36" fmla="*/ 472 w 726"/>
              <a:gd name="T37" fmla="*/ 72 h 1073"/>
              <a:gd name="T38" fmla="*/ 499 w 726"/>
              <a:gd name="T39" fmla="*/ 113 h 1073"/>
              <a:gd name="T40" fmla="*/ 524 w 726"/>
              <a:gd name="T41" fmla="*/ 163 h 1073"/>
              <a:gd name="T42" fmla="*/ 548 w 726"/>
              <a:gd name="T43" fmla="*/ 221 h 1073"/>
              <a:gd name="T44" fmla="*/ 570 w 726"/>
              <a:gd name="T45" fmla="*/ 286 h 1073"/>
              <a:gd name="T46" fmla="*/ 591 w 726"/>
              <a:gd name="T47" fmla="*/ 359 h 1073"/>
              <a:gd name="T48" fmla="*/ 611 w 726"/>
              <a:gd name="T49" fmla="*/ 439 h 1073"/>
              <a:gd name="T50" fmla="*/ 630 w 726"/>
              <a:gd name="T51" fmla="*/ 526 h 1073"/>
              <a:gd name="T52" fmla="*/ 649 w 726"/>
              <a:gd name="T53" fmla="*/ 619 h 1073"/>
              <a:gd name="T54" fmla="*/ 686 w 726"/>
              <a:gd name="T55" fmla="*/ 823 h 1073"/>
              <a:gd name="T56" fmla="*/ 725 w 726"/>
              <a:gd name="T57" fmla="*/ 1049 h 1073"/>
              <a:gd name="T58" fmla="*/ 725 w 726"/>
              <a:gd name="T59" fmla="*/ 1072 h 1073"/>
              <a:gd name="T60" fmla="*/ 725 w 726"/>
              <a:gd name="T61" fmla="*/ 1061 h 1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26" h="1073">
                <a:moveTo>
                  <a:pt x="0" y="1038"/>
                </a:moveTo>
                <a:lnTo>
                  <a:pt x="6" y="994"/>
                </a:lnTo>
                <a:lnTo>
                  <a:pt x="25" y="876"/>
                </a:lnTo>
                <a:lnTo>
                  <a:pt x="39" y="798"/>
                </a:lnTo>
                <a:lnTo>
                  <a:pt x="56" y="711"/>
                </a:lnTo>
                <a:lnTo>
                  <a:pt x="75" y="618"/>
                </a:lnTo>
                <a:lnTo>
                  <a:pt x="97" y="521"/>
                </a:lnTo>
                <a:lnTo>
                  <a:pt x="121" y="425"/>
                </a:lnTo>
                <a:lnTo>
                  <a:pt x="147" y="332"/>
                </a:lnTo>
                <a:lnTo>
                  <a:pt x="175" y="244"/>
                </a:lnTo>
                <a:lnTo>
                  <a:pt x="205" y="165"/>
                </a:lnTo>
                <a:lnTo>
                  <a:pt x="237" y="98"/>
                </a:lnTo>
                <a:lnTo>
                  <a:pt x="270" y="46"/>
                </a:lnTo>
                <a:lnTo>
                  <a:pt x="305" y="12"/>
                </a:lnTo>
                <a:lnTo>
                  <a:pt x="341" y="0"/>
                </a:lnTo>
                <a:lnTo>
                  <a:pt x="378" y="3"/>
                </a:lnTo>
                <a:lnTo>
                  <a:pt x="412" y="17"/>
                </a:lnTo>
                <a:lnTo>
                  <a:pt x="443" y="40"/>
                </a:lnTo>
                <a:lnTo>
                  <a:pt x="472" y="72"/>
                </a:lnTo>
                <a:lnTo>
                  <a:pt x="499" y="113"/>
                </a:lnTo>
                <a:lnTo>
                  <a:pt x="524" y="163"/>
                </a:lnTo>
                <a:lnTo>
                  <a:pt x="548" y="221"/>
                </a:lnTo>
                <a:lnTo>
                  <a:pt x="570" y="286"/>
                </a:lnTo>
                <a:lnTo>
                  <a:pt x="591" y="359"/>
                </a:lnTo>
                <a:lnTo>
                  <a:pt x="611" y="439"/>
                </a:lnTo>
                <a:lnTo>
                  <a:pt x="630" y="526"/>
                </a:lnTo>
                <a:lnTo>
                  <a:pt x="649" y="619"/>
                </a:lnTo>
                <a:lnTo>
                  <a:pt x="686" y="823"/>
                </a:lnTo>
                <a:lnTo>
                  <a:pt x="725" y="1049"/>
                </a:lnTo>
                <a:lnTo>
                  <a:pt x="725" y="1072"/>
                </a:lnTo>
                <a:lnTo>
                  <a:pt x="725" y="1061"/>
                </a:lnTo>
              </a:path>
            </a:pathLst>
          </a:custGeom>
          <a:noFill/>
          <a:ln w="76200" cap="rnd" cmpd="sng">
            <a:solidFill>
              <a:schemeClr val="accent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8" tIns="45704" rIns="91408" bIns="45704"/>
          <a:lstStyle/>
          <a:p>
            <a:endParaRPr lang="en-US" dirty="0">
              <a:solidFill>
                <a:schemeClr val="tx1">
                  <a:lumMod val="95000"/>
                </a:schemeClr>
              </a:solidFill>
            </a:endParaRPr>
          </a:p>
        </p:txBody>
      </p:sp>
      <p:sp>
        <p:nvSpPr>
          <p:cNvPr id="155698" name="Freeform 50"/>
          <p:cNvSpPr>
            <a:spLocks/>
          </p:cNvSpPr>
          <p:nvPr/>
        </p:nvSpPr>
        <p:spPr bwMode="auto">
          <a:xfrm>
            <a:off x="5095879" y="3673475"/>
            <a:ext cx="727075" cy="1519238"/>
          </a:xfrm>
          <a:custGeom>
            <a:avLst/>
            <a:gdLst>
              <a:gd name="T0" fmla="*/ 0 w 726"/>
              <a:gd name="T1" fmla="*/ 1038 h 1073"/>
              <a:gd name="T2" fmla="*/ 6 w 726"/>
              <a:gd name="T3" fmla="*/ 994 h 1073"/>
              <a:gd name="T4" fmla="*/ 25 w 726"/>
              <a:gd name="T5" fmla="*/ 876 h 1073"/>
              <a:gd name="T6" fmla="*/ 39 w 726"/>
              <a:gd name="T7" fmla="*/ 798 h 1073"/>
              <a:gd name="T8" fmla="*/ 56 w 726"/>
              <a:gd name="T9" fmla="*/ 711 h 1073"/>
              <a:gd name="T10" fmla="*/ 75 w 726"/>
              <a:gd name="T11" fmla="*/ 618 h 1073"/>
              <a:gd name="T12" fmla="*/ 97 w 726"/>
              <a:gd name="T13" fmla="*/ 521 h 1073"/>
              <a:gd name="T14" fmla="*/ 121 w 726"/>
              <a:gd name="T15" fmla="*/ 425 h 1073"/>
              <a:gd name="T16" fmla="*/ 147 w 726"/>
              <a:gd name="T17" fmla="*/ 332 h 1073"/>
              <a:gd name="T18" fmla="*/ 175 w 726"/>
              <a:gd name="T19" fmla="*/ 244 h 1073"/>
              <a:gd name="T20" fmla="*/ 205 w 726"/>
              <a:gd name="T21" fmla="*/ 165 h 1073"/>
              <a:gd name="T22" fmla="*/ 237 w 726"/>
              <a:gd name="T23" fmla="*/ 98 h 1073"/>
              <a:gd name="T24" fmla="*/ 270 w 726"/>
              <a:gd name="T25" fmla="*/ 46 h 1073"/>
              <a:gd name="T26" fmla="*/ 305 w 726"/>
              <a:gd name="T27" fmla="*/ 12 h 1073"/>
              <a:gd name="T28" fmla="*/ 341 w 726"/>
              <a:gd name="T29" fmla="*/ 0 h 1073"/>
              <a:gd name="T30" fmla="*/ 378 w 726"/>
              <a:gd name="T31" fmla="*/ 3 h 1073"/>
              <a:gd name="T32" fmla="*/ 412 w 726"/>
              <a:gd name="T33" fmla="*/ 17 h 1073"/>
              <a:gd name="T34" fmla="*/ 443 w 726"/>
              <a:gd name="T35" fmla="*/ 40 h 1073"/>
              <a:gd name="T36" fmla="*/ 472 w 726"/>
              <a:gd name="T37" fmla="*/ 72 h 1073"/>
              <a:gd name="T38" fmla="*/ 499 w 726"/>
              <a:gd name="T39" fmla="*/ 113 h 1073"/>
              <a:gd name="T40" fmla="*/ 524 w 726"/>
              <a:gd name="T41" fmla="*/ 163 h 1073"/>
              <a:gd name="T42" fmla="*/ 548 w 726"/>
              <a:gd name="T43" fmla="*/ 221 h 1073"/>
              <a:gd name="T44" fmla="*/ 570 w 726"/>
              <a:gd name="T45" fmla="*/ 286 h 1073"/>
              <a:gd name="T46" fmla="*/ 591 w 726"/>
              <a:gd name="T47" fmla="*/ 359 h 1073"/>
              <a:gd name="T48" fmla="*/ 611 w 726"/>
              <a:gd name="T49" fmla="*/ 439 h 1073"/>
              <a:gd name="T50" fmla="*/ 630 w 726"/>
              <a:gd name="T51" fmla="*/ 526 h 1073"/>
              <a:gd name="T52" fmla="*/ 649 w 726"/>
              <a:gd name="T53" fmla="*/ 619 h 1073"/>
              <a:gd name="T54" fmla="*/ 686 w 726"/>
              <a:gd name="T55" fmla="*/ 823 h 1073"/>
              <a:gd name="T56" fmla="*/ 725 w 726"/>
              <a:gd name="T57" fmla="*/ 1049 h 1073"/>
              <a:gd name="T58" fmla="*/ 725 w 726"/>
              <a:gd name="T59" fmla="*/ 1072 h 1073"/>
              <a:gd name="T60" fmla="*/ 725 w 726"/>
              <a:gd name="T61" fmla="*/ 1061 h 1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26" h="1073">
                <a:moveTo>
                  <a:pt x="0" y="1038"/>
                </a:moveTo>
                <a:lnTo>
                  <a:pt x="6" y="994"/>
                </a:lnTo>
                <a:lnTo>
                  <a:pt x="25" y="876"/>
                </a:lnTo>
                <a:lnTo>
                  <a:pt x="39" y="798"/>
                </a:lnTo>
                <a:lnTo>
                  <a:pt x="56" y="711"/>
                </a:lnTo>
                <a:lnTo>
                  <a:pt x="75" y="618"/>
                </a:lnTo>
                <a:lnTo>
                  <a:pt x="97" y="521"/>
                </a:lnTo>
                <a:lnTo>
                  <a:pt x="121" y="425"/>
                </a:lnTo>
                <a:lnTo>
                  <a:pt x="147" y="332"/>
                </a:lnTo>
                <a:lnTo>
                  <a:pt x="175" y="244"/>
                </a:lnTo>
                <a:lnTo>
                  <a:pt x="205" y="165"/>
                </a:lnTo>
                <a:lnTo>
                  <a:pt x="237" y="98"/>
                </a:lnTo>
                <a:lnTo>
                  <a:pt x="270" y="46"/>
                </a:lnTo>
                <a:lnTo>
                  <a:pt x="305" y="12"/>
                </a:lnTo>
                <a:lnTo>
                  <a:pt x="341" y="0"/>
                </a:lnTo>
                <a:lnTo>
                  <a:pt x="378" y="3"/>
                </a:lnTo>
                <a:lnTo>
                  <a:pt x="412" y="17"/>
                </a:lnTo>
                <a:lnTo>
                  <a:pt x="443" y="40"/>
                </a:lnTo>
                <a:lnTo>
                  <a:pt x="472" y="72"/>
                </a:lnTo>
                <a:lnTo>
                  <a:pt x="499" y="113"/>
                </a:lnTo>
                <a:lnTo>
                  <a:pt x="524" y="163"/>
                </a:lnTo>
                <a:lnTo>
                  <a:pt x="548" y="221"/>
                </a:lnTo>
                <a:lnTo>
                  <a:pt x="570" y="286"/>
                </a:lnTo>
                <a:lnTo>
                  <a:pt x="591" y="359"/>
                </a:lnTo>
                <a:lnTo>
                  <a:pt x="611" y="439"/>
                </a:lnTo>
                <a:lnTo>
                  <a:pt x="630" y="526"/>
                </a:lnTo>
                <a:lnTo>
                  <a:pt x="649" y="619"/>
                </a:lnTo>
                <a:lnTo>
                  <a:pt x="686" y="823"/>
                </a:lnTo>
                <a:lnTo>
                  <a:pt x="725" y="1049"/>
                </a:lnTo>
                <a:lnTo>
                  <a:pt x="725" y="1072"/>
                </a:lnTo>
                <a:lnTo>
                  <a:pt x="725" y="1061"/>
                </a:lnTo>
              </a:path>
            </a:pathLst>
          </a:custGeom>
          <a:noFill/>
          <a:ln w="76200" cap="rnd" cmpd="sng">
            <a:solidFill>
              <a:schemeClr val="accent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8" tIns="45704" rIns="91408" bIns="45704"/>
          <a:lstStyle/>
          <a:p>
            <a:endParaRPr lang="en-US" dirty="0">
              <a:solidFill>
                <a:schemeClr val="tx1">
                  <a:lumMod val="95000"/>
                </a:schemeClr>
              </a:solidFill>
            </a:endParaRPr>
          </a:p>
        </p:txBody>
      </p:sp>
      <p:sp>
        <p:nvSpPr>
          <p:cNvPr id="155699" name="Freeform 51"/>
          <p:cNvSpPr>
            <a:spLocks/>
          </p:cNvSpPr>
          <p:nvPr/>
        </p:nvSpPr>
        <p:spPr bwMode="auto">
          <a:xfrm>
            <a:off x="3513139" y="3673475"/>
            <a:ext cx="728662" cy="1519238"/>
          </a:xfrm>
          <a:custGeom>
            <a:avLst/>
            <a:gdLst>
              <a:gd name="T0" fmla="*/ 0 w 726"/>
              <a:gd name="T1" fmla="*/ 1038 h 1073"/>
              <a:gd name="T2" fmla="*/ 6 w 726"/>
              <a:gd name="T3" fmla="*/ 994 h 1073"/>
              <a:gd name="T4" fmla="*/ 25 w 726"/>
              <a:gd name="T5" fmla="*/ 876 h 1073"/>
              <a:gd name="T6" fmla="*/ 39 w 726"/>
              <a:gd name="T7" fmla="*/ 798 h 1073"/>
              <a:gd name="T8" fmla="*/ 56 w 726"/>
              <a:gd name="T9" fmla="*/ 711 h 1073"/>
              <a:gd name="T10" fmla="*/ 75 w 726"/>
              <a:gd name="T11" fmla="*/ 618 h 1073"/>
              <a:gd name="T12" fmla="*/ 97 w 726"/>
              <a:gd name="T13" fmla="*/ 521 h 1073"/>
              <a:gd name="T14" fmla="*/ 121 w 726"/>
              <a:gd name="T15" fmla="*/ 425 h 1073"/>
              <a:gd name="T16" fmla="*/ 147 w 726"/>
              <a:gd name="T17" fmla="*/ 332 h 1073"/>
              <a:gd name="T18" fmla="*/ 175 w 726"/>
              <a:gd name="T19" fmla="*/ 244 h 1073"/>
              <a:gd name="T20" fmla="*/ 205 w 726"/>
              <a:gd name="T21" fmla="*/ 165 h 1073"/>
              <a:gd name="T22" fmla="*/ 237 w 726"/>
              <a:gd name="T23" fmla="*/ 98 h 1073"/>
              <a:gd name="T24" fmla="*/ 270 w 726"/>
              <a:gd name="T25" fmla="*/ 46 h 1073"/>
              <a:gd name="T26" fmla="*/ 305 w 726"/>
              <a:gd name="T27" fmla="*/ 12 h 1073"/>
              <a:gd name="T28" fmla="*/ 341 w 726"/>
              <a:gd name="T29" fmla="*/ 0 h 1073"/>
              <a:gd name="T30" fmla="*/ 378 w 726"/>
              <a:gd name="T31" fmla="*/ 3 h 1073"/>
              <a:gd name="T32" fmla="*/ 412 w 726"/>
              <a:gd name="T33" fmla="*/ 17 h 1073"/>
              <a:gd name="T34" fmla="*/ 443 w 726"/>
              <a:gd name="T35" fmla="*/ 40 h 1073"/>
              <a:gd name="T36" fmla="*/ 472 w 726"/>
              <a:gd name="T37" fmla="*/ 72 h 1073"/>
              <a:gd name="T38" fmla="*/ 499 w 726"/>
              <a:gd name="T39" fmla="*/ 113 h 1073"/>
              <a:gd name="T40" fmla="*/ 524 w 726"/>
              <a:gd name="T41" fmla="*/ 163 h 1073"/>
              <a:gd name="T42" fmla="*/ 548 w 726"/>
              <a:gd name="T43" fmla="*/ 221 h 1073"/>
              <a:gd name="T44" fmla="*/ 570 w 726"/>
              <a:gd name="T45" fmla="*/ 286 h 1073"/>
              <a:gd name="T46" fmla="*/ 591 w 726"/>
              <a:gd name="T47" fmla="*/ 359 h 1073"/>
              <a:gd name="T48" fmla="*/ 611 w 726"/>
              <a:gd name="T49" fmla="*/ 439 h 1073"/>
              <a:gd name="T50" fmla="*/ 630 w 726"/>
              <a:gd name="T51" fmla="*/ 526 h 1073"/>
              <a:gd name="T52" fmla="*/ 649 w 726"/>
              <a:gd name="T53" fmla="*/ 619 h 1073"/>
              <a:gd name="T54" fmla="*/ 686 w 726"/>
              <a:gd name="T55" fmla="*/ 823 h 1073"/>
              <a:gd name="T56" fmla="*/ 725 w 726"/>
              <a:gd name="T57" fmla="*/ 1049 h 1073"/>
              <a:gd name="T58" fmla="*/ 725 w 726"/>
              <a:gd name="T59" fmla="*/ 1072 h 1073"/>
              <a:gd name="T60" fmla="*/ 725 w 726"/>
              <a:gd name="T61" fmla="*/ 1061 h 1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26" h="1073">
                <a:moveTo>
                  <a:pt x="0" y="1038"/>
                </a:moveTo>
                <a:lnTo>
                  <a:pt x="6" y="994"/>
                </a:lnTo>
                <a:lnTo>
                  <a:pt x="25" y="876"/>
                </a:lnTo>
                <a:lnTo>
                  <a:pt x="39" y="798"/>
                </a:lnTo>
                <a:lnTo>
                  <a:pt x="56" y="711"/>
                </a:lnTo>
                <a:lnTo>
                  <a:pt x="75" y="618"/>
                </a:lnTo>
                <a:lnTo>
                  <a:pt x="97" y="521"/>
                </a:lnTo>
                <a:lnTo>
                  <a:pt x="121" y="425"/>
                </a:lnTo>
                <a:lnTo>
                  <a:pt x="147" y="332"/>
                </a:lnTo>
                <a:lnTo>
                  <a:pt x="175" y="244"/>
                </a:lnTo>
                <a:lnTo>
                  <a:pt x="205" y="165"/>
                </a:lnTo>
                <a:lnTo>
                  <a:pt x="237" y="98"/>
                </a:lnTo>
                <a:lnTo>
                  <a:pt x="270" y="46"/>
                </a:lnTo>
                <a:lnTo>
                  <a:pt x="305" y="12"/>
                </a:lnTo>
                <a:lnTo>
                  <a:pt x="341" y="0"/>
                </a:lnTo>
                <a:lnTo>
                  <a:pt x="378" y="3"/>
                </a:lnTo>
                <a:lnTo>
                  <a:pt x="412" y="17"/>
                </a:lnTo>
                <a:lnTo>
                  <a:pt x="443" y="40"/>
                </a:lnTo>
                <a:lnTo>
                  <a:pt x="472" y="72"/>
                </a:lnTo>
                <a:lnTo>
                  <a:pt x="499" y="113"/>
                </a:lnTo>
                <a:lnTo>
                  <a:pt x="524" y="163"/>
                </a:lnTo>
                <a:lnTo>
                  <a:pt x="548" y="221"/>
                </a:lnTo>
                <a:lnTo>
                  <a:pt x="570" y="286"/>
                </a:lnTo>
                <a:lnTo>
                  <a:pt x="591" y="359"/>
                </a:lnTo>
                <a:lnTo>
                  <a:pt x="611" y="439"/>
                </a:lnTo>
                <a:lnTo>
                  <a:pt x="630" y="526"/>
                </a:lnTo>
                <a:lnTo>
                  <a:pt x="649" y="619"/>
                </a:lnTo>
                <a:lnTo>
                  <a:pt x="686" y="823"/>
                </a:lnTo>
                <a:lnTo>
                  <a:pt x="725" y="1049"/>
                </a:lnTo>
                <a:lnTo>
                  <a:pt x="725" y="1072"/>
                </a:lnTo>
                <a:lnTo>
                  <a:pt x="725" y="1061"/>
                </a:lnTo>
              </a:path>
            </a:pathLst>
          </a:custGeom>
          <a:noFill/>
          <a:ln w="76200" cap="rnd" cmpd="sng">
            <a:solidFill>
              <a:schemeClr val="accent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8" tIns="45704" rIns="91408" bIns="45704"/>
          <a:lstStyle/>
          <a:p>
            <a:endParaRPr lang="en-US" dirty="0">
              <a:solidFill>
                <a:schemeClr val="tx1">
                  <a:lumMod val="95000"/>
                </a:schemeClr>
              </a:solidFill>
            </a:endParaRPr>
          </a:p>
        </p:txBody>
      </p:sp>
      <p:sp>
        <p:nvSpPr>
          <p:cNvPr id="155700" name="Line 52"/>
          <p:cNvSpPr>
            <a:spLocks noChangeShapeType="1"/>
          </p:cNvSpPr>
          <p:nvPr/>
        </p:nvSpPr>
        <p:spPr bwMode="auto">
          <a:xfrm>
            <a:off x="1222375" y="5211763"/>
            <a:ext cx="7332663" cy="0"/>
          </a:xfrm>
          <a:prstGeom prst="line">
            <a:avLst/>
          </a:prstGeom>
          <a:noFill/>
          <a:ln w="76200">
            <a:solidFill>
              <a:schemeClr va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8" tIns="45704" rIns="91408" bIns="45704" anchor="ctr"/>
          <a:lstStyle/>
          <a:p>
            <a:endParaRPr lang="en-US" dirty="0">
              <a:solidFill>
                <a:schemeClr val="tx1">
                  <a:lumMod val="95000"/>
                </a:schemeClr>
              </a:solidFill>
            </a:endParaRPr>
          </a:p>
        </p:txBody>
      </p:sp>
      <p:sp>
        <p:nvSpPr>
          <p:cNvPr id="155701" name="Freeform 53"/>
          <p:cNvSpPr>
            <a:spLocks/>
          </p:cNvSpPr>
          <p:nvPr/>
        </p:nvSpPr>
        <p:spPr bwMode="auto">
          <a:xfrm>
            <a:off x="5799142" y="5162550"/>
            <a:ext cx="2795587" cy="463550"/>
          </a:xfrm>
          <a:custGeom>
            <a:avLst/>
            <a:gdLst>
              <a:gd name="T0" fmla="*/ 0 w 2496"/>
              <a:gd name="T1" fmla="*/ 400 h 400"/>
              <a:gd name="T2" fmla="*/ 480 w 2496"/>
              <a:gd name="T3" fmla="*/ 64 h 400"/>
              <a:gd name="T4" fmla="*/ 2496 w 2496"/>
              <a:gd name="T5" fmla="*/ 16 h 400"/>
            </a:gdLst>
            <a:ahLst/>
            <a:cxnLst>
              <a:cxn ang="0">
                <a:pos x="T0" y="T1"/>
              </a:cxn>
              <a:cxn ang="0">
                <a:pos x="T2" y="T3"/>
              </a:cxn>
              <a:cxn ang="0">
                <a:pos x="T4" y="T5"/>
              </a:cxn>
            </a:cxnLst>
            <a:rect l="0" t="0" r="r" b="b"/>
            <a:pathLst>
              <a:path w="2496" h="400">
                <a:moveTo>
                  <a:pt x="0" y="400"/>
                </a:moveTo>
                <a:cubicBezTo>
                  <a:pt x="32" y="264"/>
                  <a:pt x="64" y="128"/>
                  <a:pt x="480" y="64"/>
                </a:cubicBezTo>
                <a:cubicBezTo>
                  <a:pt x="896" y="0"/>
                  <a:pt x="1696" y="8"/>
                  <a:pt x="2496" y="16"/>
                </a:cubicBezTo>
              </a:path>
            </a:pathLst>
          </a:custGeom>
          <a:noFill/>
          <a:ln w="76200" cmpd="sng">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8" tIns="45704" rIns="91408" bIns="45704" anchor="ctr"/>
          <a:lstStyle/>
          <a:p>
            <a:endParaRPr lang="en-US" dirty="0">
              <a:solidFill>
                <a:schemeClr val="tx1">
                  <a:lumMod val="95000"/>
                </a:schemeClr>
              </a:solidFill>
            </a:endParaRPr>
          </a:p>
        </p:txBody>
      </p:sp>
      <p:sp>
        <p:nvSpPr>
          <p:cNvPr id="155702" name="Rectangle 54"/>
          <p:cNvSpPr>
            <a:spLocks noChangeArrowheads="1"/>
          </p:cNvSpPr>
          <p:nvPr/>
        </p:nvSpPr>
        <p:spPr bwMode="auto">
          <a:xfrm>
            <a:off x="6850078" y="4230688"/>
            <a:ext cx="1435070" cy="91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ctr">
              <a:lnSpc>
                <a:spcPct val="80000"/>
              </a:lnSpc>
            </a:pPr>
            <a:r>
              <a:rPr lang="en-US" sz="2700" b="1" dirty="0">
                <a:solidFill>
                  <a:schemeClr val="tx1">
                    <a:lumMod val="95000"/>
                  </a:schemeClr>
                </a:solidFill>
                <a:latin typeface="Arial" pitchFamily="34" charset="0"/>
              </a:rPr>
              <a:t>Glargine</a:t>
            </a:r>
          </a:p>
          <a:p>
            <a:pPr algn="ctr">
              <a:lnSpc>
                <a:spcPct val="80000"/>
              </a:lnSpc>
            </a:pPr>
            <a:r>
              <a:rPr lang="en-US" sz="2000" b="1" dirty="0">
                <a:solidFill>
                  <a:schemeClr val="tx1">
                    <a:lumMod val="95000"/>
                  </a:schemeClr>
                </a:solidFill>
                <a:latin typeface="Arial" pitchFamily="34" charset="0"/>
              </a:rPr>
              <a:t>or</a:t>
            </a:r>
          </a:p>
          <a:p>
            <a:pPr algn="ctr">
              <a:lnSpc>
                <a:spcPct val="80000"/>
              </a:lnSpc>
            </a:pPr>
            <a:r>
              <a:rPr lang="en-US" sz="2700" b="1" dirty="0">
                <a:solidFill>
                  <a:schemeClr val="tx1">
                    <a:lumMod val="95000"/>
                  </a:schemeClr>
                </a:solidFill>
                <a:latin typeface="Arial" pitchFamily="34" charset="0"/>
              </a:rPr>
              <a:t>Detemir</a:t>
            </a:r>
          </a:p>
        </p:txBody>
      </p:sp>
      <p:sp>
        <p:nvSpPr>
          <p:cNvPr id="155703" name="Rectangle 55"/>
          <p:cNvSpPr>
            <a:spLocks noChangeArrowheads="1"/>
          </p:cNvSpPr>
          <p:nvPr/>
        </p:nvSpPr>
        <p:spPr bwMode="auto">
          <a:xfrm rot="16200000">
            <a:off x="-21577" y="3331046"/>
            <a:ext cx="1600499" cy="278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1" dirty="0">
                <a:solidFill>
                  <a:schemeClr val="tx1">
                    <a:lumMod val="95000"/>
                  </a:schemeClr>
                </a:solidFill>
                <a:latin typeface="Arial" pitchFamily="34" charset="0"/>
              </a:rPr>
              <a:t>Plasma insulin</a:t>
            </a:r>
          </a:p>
        </p:txBody>
      </p:sp>
      <p:sp>
        <p:nvSpPr>
          <p:cNvPr id="155705" name="Rectangle 57"/>
          <p:cNvSpPr>
            <a:spLocks noChangeArrowheads="1"/>
          </p:cNvSpPr>
          <p:nvPr/>
        </p:nvSpPr>
        <p:spPr bwMode="auto">
          <a:xfrm>
            <a:off x="2362204" y="2895600"/>
            <a:ext cx="4454525"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tabLst>
                <a:tab pos="685556" algn="ctr"/>
                <a:tab pos="1891625" algn="ctr"/>
                <a:tab pos="3376996" algn="ctr"/>
              </a:tabLst>
            </a:pPr>
            <a:r>
              <a:rPr lang="en-US" sz="2000" b="1" dirty="0">
                <a:solidFill>
                  <a:schemeClr val="tx1">
                    <a:lumMod val="95000"/>
                  </a:schemeClr>
                </a:solidFill>
                <a:latin typeface="Arial" pitchFamily="34" charset="0"/>
              </a:rPr>
              <a:t>	Lispro	Lispro	Lispro</a:t>
            </a:r>
          </a:p>
          <a:p>
            <a:pPr>
              <a:tabLst>
                <a:tab pos="685556" algn="ctr"/>
                <a:tab pos="1891625" algn="ctr"/>
                <a:tab pos="3376996" algn="ctr"/>
              </a:tabLst>
            </a:pPr>
            <a:r>
              <a:rPr lang="en-US" sz="2000" b="1" dirty="0">
                <a:solidFill>
                  <a:schemeClr val="tx1">
                    <a:lumMod val="95000"/>
                  </a:schemeClr>
                </a:solidFill>
                <a:latin typeface="Arial" pitchFamily="34" charset="0"/>
              </a:rPr>
              <a:t>Glulysene   Glulysine     Glulysine</a:t>
            </a:r>
          </a:p>
        </p:txBody>
      </p:sp>
      <p:sp>
        <p:nvSpPr>
          <p:cNvPr id="155706" name="Rectangle 58"/>
          <p:cNvSpPr>
            <a:spLocks noChangeArrowheads="1"/>
          </p:cNvSpPr>
          <p:nvPr/>
        </p:nvSpPr>
        <p:spPr bwMode="auto">
          <a:xfrm>
            <a:off x="2366963" y="2624138"/>
            <a:ext cx="44767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tabLst>
                <a:tab pos="685556" algn="ctr"/>
                <a:tab pos="1891625" algn="ctr"/>
                <a:tab pos="3376996" algn="ctr"/>
              </a:tabLst>
            </a:pPr>
            <a:r>
              <a:rPr lang="en-US" sz="2000" b="1" dirty="0">
                <a:solidFill>
                  <a:schemeClr val="tx1">
                    <a:lumMod val="95000"/>
                  </a:schemeClr>
                </a:solidFill>
                <a:latin typeface="Arial" pitchFamily="34" charset="0"/>
              </a:rPr>
              <a:t>	Aspart	Aspart	Aspart</a:t>
            </a:r>
          </a:p>
        </p:txBody>
      </p:sp>
      <p:sp>
        <p:nvSpPr>
          <p:cNvPr id="155710" name="Line 62"/>
          <p:cNvSpPr>
            <a:spLocks noChangeShapeType="1"/>
          </p:cNvSpPr>
          <p:nvPr/>
        </p:nvSpPr>
        <p:spPr bwMode="auto">
          <a:xfrm>
            <a:off x="5092700" y="2409829"/>
            <a:ext cx="0" cy="2708275"/>
          </a:xfrm>
          <a:prstGeom prst="line">
            <a:avLst/>
          </a:prstGeom>
          <a:noFill/>
          <a:ln w="38100" cap="rnd">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8" tIns="45704" rIns="91408" bIns="45704" anchor="ctr"/>
          <a:lstStyle/>
          <a:p>
            <a:endParaRPr lang="en-US" dirty="0">
              <a:solidFill>
                <a:schemeClr val="tx1">
                  <a:lumMod val="95000"/>
                </a:schemeClr>
              </a:solidFill>
            </a:endParaRPr>
          </a:p>
        </p:txBody>
      </p:sp>
      <p:sp>
        <p:nvSpPr>
          <p:cNvPr id="155711" name="Line 63"/>
          <p:cNvSpPr>
            <a:spLocks noChangeShapeType="1"/>
          </p:cNvSpPr>
          <p:nvPr/>
        </p:nvSpPr>
        <p:spPr bwMode="auto">
          <a:xfrm>
            <a:off x="3505200" y="2409829"/>
            <a:ext cx="0" cy="2708275"/>
          </a:xfrm>
          <a:prstGeom prst="line">
            <a:avLst/>
          </a:prstGeom>
          <a:noFill/>
          <a:ln w="38100" cap="rnd">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8" tIns="45704" rIns="91408" bIns="45704" anchor="ctr"/>
          <a:lstStyle/>
          <a:p>
            <a:endParaRPr lang="en-US" dirty="0">
              <a:solidFill>
                <a:schemeClr val="tx1">
                  <a:lumMod val="95000"/>
                </a:schemeClr>
              </a:solidFill>
            </a:endParaRPr>
          </a:p>
        </p:txBody>
      </p:sp>
      <p:sp>
        <p:nvSpPr>
          <p:cNvPr id="155712" name="Line 64"/>
          <p:cNvSpPr>
            <a:spLocks noChangeShapeType="1"/>
          </p:cNvSpPr>
          <p:nvPr/>
        </p:nvSpPr>
        <p:spPr bwMode="auto">
          <a:xfrm>
            <a:off x="2260600" y="2409829"/>
            <a:ext cx="0" cy="2708275"/>
          </a:xfrm>
          <a:prstGeom prst="line">
            <a:avLst/>
          </a:prstGeom>
          <a:noFill/>
          <a:ln w="38100" cap="rnd">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8" tIns="45704" rIns="91408" bIns="45704" anchor="ctr"/>
          <a:lstStyle/>
          <a:p>
            <a:endParaRPr lang="en-US" dirty="0">
              <a:solidFill>
                <a:schemeClr val="tx1">
                  <a:lumMod val="95000"/>
                </a:schemeClr>
              </a:solidFill>
            </a:endParaRPr>
          </a:p>
        </p:txBody>
      </p:sp>
      <p:sp>
        <p:nvSpPr>
          <p:cNvPr id="62" name="Title 1"/>
          <p:cNvSpPr>
            <a:spLocks noGrp="1"/>
          </p:cNvSpPr>
          <p:nvPr>
            <p:ph type="title"/>
          </p:nvPr>
        </p:nvSpPr>
        <p:spPr>
          <a:xfrm>
            <a:off x="0" y="304800"/>
            <a:ext cx="9144000" cy="977900"/>
          </a:xfrm>
        </p:spPr>
        <p:txBody>
          <a:bodyPr/>
          <a:lstStyle/>
          <a:p>
            <a:pPr algn="ctr"/>
            <a:r>
              <a:rPr lang="en-US" dirty="0">
                <a:latin typeface="Constantia" panose="02030602050306030303" pitchFamily="18" charset="0"/>
              </a:rPr>
              <a:t>Insulin regimens.</a:t>
            </a:r>
          </a:p>
        </p:txBody>
      </p:sp>
      <p:sp>
        <p:nvSpPr>
          <p:cNvPr id="3" name="Slide Number Placeholder 2"/>
          <p:cNvSpPr>
            <a:spLocks noGrp="1"/>
          </p:cNvSpPr>
          <p:nvPr>
            <p:ph type="sldNum" sz="quarter" idx="12"/>
          </p:nvPr>
        </p:nvSpPr>
        <p:spPr/>
        <p:txBody>
          <a:bodyPr/>
          <a:lstStyle/>
          <a:p>
            <a:pPr>
              <a:defRPr/>
            </a:pPr>
            <a:fld id="{3EEA4DB2-01EB-48CE-AC39-BB5B388E8D0A}" type="slidenum">
              <a:rPr lang="en-US" smtClean="0">
                <a:solidFill>
                  <a:srgbClr val="DEDEDE">
                    <a:shade val="90000"/>
                  </a:srgbClr>
                </a:solidFill>
              </a:rPr>
              <a:pPr>
                <a:defRPr/>
              </a:pPr>
              <a:t>43</a:t>
            </a:fld>
            <a:endParaRPr lang="en-US" dirty="0">
              <a:solidFill>
                <a:srgbClr val="DEDEDE">
                  <a:shade val="90000"/>
                </a:srgbClr>
              </a:solidFill>
            </a:endParaRPr>
          </a:p>
        </p:txBody>
      </p:sp>
    </p:spTree>
    <p:extLst>
      <p:ext uri="{BB962C8B-B14F-4D97-AF65-F5344CB8AC3E}">
        <p14:creationId xmlns:p14="http://schemas.microsoft.com/office/powerpoint/2010/main" val="2061337555"/>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0"/>
            <a:ext cx="8229600" cy="1143000"/>
          </a:xfrm>
        </p:spPr>
        <p:txBody>
          <a:bodyPr/>
          <a:lstStyle/>
          <a:p>
            <a:pPr algn="ctr"/>
            <a:r>
              <a:rPr lang="en-US" dirty="0">
                <a:latin typeface="+mn-lt"/>
              </a:rPr>
              <a:t>Insulin regimens.</a:t>
            </a:r>
          </a:p>
        </p:txBody>
      </p:sp>
      <p:sp>
        <p:nvSpPr>
          <p:cNvPr id="3" name="Content Placeholder 2"/>
          <p:cNvSpPr>
            <a:spLocks noGrp="1"/>
          </p:cNvSpPr>
          <p:nvPr>
            <p:ph idx="1"/>
          </p:nvPr>
        </p:nvSpPr>
        <p:spPr>
          <a:xfrm>
            <a:off x="0" y="1143000"/>
            <a:ext cx="8763000" cy="5334000"/>
          </a:xfrm>
        </p:spPr>
        <p:txBody>
          <a:bodyPr>
            <a:noAutofit/>
          </a:bodyPr>
          <a:lstStyle/>
          <a:p>
            <a:pPr algn="just"/>
            <a:r>
              <a:rPr lang="en-US" sz="2800" dirty="0"/>
              <a:t>• Glargine can be given before breakfast, before dinner or at bedtime with equal effect, but nocturnal hypoglycemia occurs signiﬁcantly less often after breakfast injection </a:t>
            </a:r>
            <a:endParaRPr lang="en-US" sz="2800" dirty="0" smtClean="0"/>
          </a:p>
          <a:p>
            <a:pPr algn="just"/>
            <a:r>
              <a:rPr lang="en-US" sz="2800" dirty="0" smtClean="0"/>
              <a:t>Glargine is often given once a day, but many children may need to be injected twice a day </a:t>
            </a:r>
          </a:p>
          <a:p>
            <a:pPr algn="just"/>
            <a:r>
              <a:rPr lang="en-US" sz="2800" dirty="0" smtClean="0"/>
              <a:t> </a:t>
            </a:r>
            <a:r>
              <a:rPr lang="en-US" sz="2800" dirty="0"/>
              <a:t>When transferring to glargine as basal insulin, the total dose of basal insulin needs to be reduced by approximately 20% to avoid hypoglycemia</a:t>
            </a:r>
            <a:r>
              <a:rPr lang="en-US" sz="2800" dirty="0" smtClean="0"/>
              <a:t>.</a:t>
            </a:r>
          </a:p>
          <a:p>
            <a:pPr algn="just"/>
            <a:r>
              <a:rPr lang="en-US" sz="2800" dirty="0" smtClean="0"/>
              <a:t> </a:t>
            </a:r>
            <a:r>
              <a:rPr lang="en-US" sz="2800" dirty="0"/>
              <a:t>Detemir is most commonly given twice daily in children When transferring to detemir from NPH, the same doses can be used to start with.</a:t>
            </a:r>
          </a:p>
        </p:txBody>
      </p:sp>
      <p:sp>
        <p:nvSpPr>
          <p:cNvPr id="2" name="Slide Number Placeholder 1"/>
          <p:cNvSpPr>
            <a:spLocks noGrp="1"/>
          </p:cNvSpPr>
          <p:nvPr>
            <p:ph type="sldNum" sz="quarter" idx="12"/>
          </p:nvPr>
        </p:nvSpPr>
        <p:spPr/>
        <p:txBody>
          <a:bodyPr/>
          <a:lstStyle/>
          <a:p>
            <a:pPr>
              <a:defRPr/>
            </a:pPr>
            <a:fld id="{3D786826-886F-4ED9-9F27-2D1107F52829}" type="slidenum">
              <a:rPr lang="en-US" smtClean="0">
                <a:solidFill>
                  <a:srgbClr val="DEDEDE">
                    <a:shade val="90000"/>
                  </a:srgbClr>
                </a:solidFill>
              </a:rPr>
              <a:pPr>
                <a:defRPr/>
              </a:pPr>
              <a:t>44</a:t>
            </a:fld>
            <a:endParaRPr lang="en-US" dirty="0">
              <a:solidFill>
                <a:srgbClr val="DEDEDE">
                  <a:shade val="90000"/>
                </a:srgbClr>
              </a:solidFill>
            </a:endParaRPr>
          </a:p>
        </p:txBody>
      </p:sp>
    </p:spTree>
    <p:extLst>
      <p:ext uri="{BB962C8B-B14F-4D97-AF65-F5344CB8AC3E}">
        <p14:creationId xmlns:p14="http://schemas.microsoft.com/office/powerpoint/2010/main" val="1513308218"/>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715962"/>
          </a:xfrm>
        </p:spPr>
        <p:txBody>
          <a:bodyPr>
            <a:normAutofit fontScale="90000"/>
          </a:bodyPr>
          <a:lstStyle/>
          <a:p>
            <a:r>
              <a:rPr lang="en-US" dirty="0" smtClean="0">
                <a:latin typeface="Constantia" panose="02030602050306030303" pitchFamily="18" charset="0"/>
              </a:rPr>
              <a:t>Glycemic targets</a:t>
            </a:r>
            <a:endParaRPr lang="en-US" dirty="0">
              <a:latin typeface="Constantia" panose="02030602050306030303" pitchFamily="18" charset="0"/>
            </a:endParaRPr>
          </a:p>
        </p:txBody>
      </p:sp>
      <p:sp>
        <p:nvSpPr>
          <p:cNvPr id="3" name="Content Placeholder 2"/>
          <p:cNvSpPr>
            <a:spLocks noGrp="1"/>
          </p:cNvSpPr>
          <p:nvPr>
            <p:ph idx="1"/>
          </p:nvPr>
        </p:nvSpPr>
        <p:spPr/>
        <p:txBody>
          <a:bodyPr/>
          <a:lstStyle/>
          <a:p>
            <a:endParaRPr lang="en-US" dirty="0"/>
          </a:p>
        </p:txBody>
      </p:sp>
      <p:pic>
        <p:nvPicPr>
          <p:cNvPr id="358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043" y="838200"/>
            <a:ext cx="8853557"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971B47F2-71F1-4545-A17E-AD287F812ECB}" type="slidenum">
              <a:rPr lang="en-US" smtClean="0">
                <a:solidFill>
                  <a:prstClr val="white">
                    <a:tint val="75000"/>
                  </a:prstClr>
                </a:solidFill>
              </a:rPr>
              <a:pPr/>
              <a:t>45</a:t>
            </a:fld>
            <a:endParaRPr lang="en-US">
              <a:solidFill>
                <a:prstClr val="white">
                  <a:tint val="75000"/>
                </a:prstClr>
              </a:solidFill>
            </a:endParaRPr>
          </a:p>
        </p:txBody>
      </p:sp>
    </p:spTree>
    <p:extLst>
      <p:ext uri="{BB962C8B-B14F-4D97-AF65-F5344CB8AC3E}">
        <p14:creationId xmlns:p14="http://schemas.microsoft.com/office/powerpoint/2010/main" val="18677324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5538" name="Title 1"/>
          <p:cNvSpPr>
            <a:spLocks noGrp="1"/>
          </p:cNvSpPr>
          <p:nvPr>
            <p:ph type="title"/>
          </p:nvPr>
        </p:nvSpPr>
        <p:spPr>
          <a:xfrm>
            <a:off x="457200" y="304800"/>
            <a:ext cx="8229600" cy="838200"/>
          </a:xfrm>
        </p:spPr>
        <p:txBody>
          <a:bodyPr/>
          <a:lstStyle/>
          <a:p>
            <a:pPr algn="ctr" eaLnBrk="1" hangingPunct="1"/>
            <a:r>
              <a:rPr lang="en-US" sz="4000" b="1" dirty="0">
                <a:latin typeface="Constantia" panose="02030602050306030303" pitchFamily="18" charset="0"/>
                <a:cs typeface="Times New Roman" pitchFamily="18" charset="0"/>
              </a:rPr>
              <a:t>Guide to adjusting insulin </a:t>
            </a:r>
            <a:r>
              <a:rPr lang="en-US" sz="4000" b="1" dirty="0" smtClean="0">
                <a:latin typeface="Constantia" panose="02030602050306030303" pitchFamily="18" charset="0"/>
                <a:cs typeface="Times New Roman" pitchFamily="18" charset="0"/>
              </a:rPr>
              <a:t>dosage</a:t>
            </a:r>
            <a:endParaRPr lang="ar-JO" sz="4000" dirty="0">
              <a:latin typeface="Constantia" panose="02030602050306030303"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53833964"/>
              </p:ext>
            </p:extLst>
          </p:nvPr>
        </p:nvGraphicFramePr>
        <p:xfrm>
          <a:off x="228600" y="1295400"/>
          <a:ext cx="8686800" cy="5410200"/>
        </p:xfrm>
        <a:graphic>
          <a:graphicData uri="http://schemas.openxmlformats.org/drawingml/2006/table">
            <a:tbl>
              <a:tblPr rtl="1" firstRow="1" bandRow="1">
                <a:tableStyleId>{5C22544A-7EE6-4342-B048-85BDC9FD1C3A}</a:tableStyleId>
              </a:tblPr>
              <a:tblGrid>
                <a:gridCol w="2895600"/>
                <a:gridCol w="3254198"/>
                <a:gridCol w="2537002"/>
              </a:tblGrid>
              <a:tr h="761145">
                <a:tc>
                  <a:txBody>
                    <a:bodyPr/>
                    <a:lstStyle/>
                    <a:p>
                      <a:pPr algn="l" rtl="1"/>
                      <a:r>
                        <a:rPr lang="en-US" sz="2000" b="1" dirty="0" smtClean="0"/>
                        <a:t>Blood glucose persistently too low</a:t>
                      </a:r>
                      <a:endParaRPr lang="ar-JO" sz="2000" b="1" dirty="0"/>
                    </a:p>
                  </a:txBody>
                  <a:tcPr/>
                </a:tc>
                <a:tc>
                  <a:txBody>
                    <a:bodyPr/>
                    <a:lstStyle/>
                    <a:p>
                      <a:pPr algn="l" rtl="1"/>
                      <a:r>
                        <a:rPr lang="en-US" sz="2000" b="1" dirty="0" smtClean="0"/>
                        <a:t>Blood glucose persistently too high</a:t>
                      </a:r>
                      <a:endParaRPr lang="ar-JO" sz="2000" b="1" dirty="0"/>
                    </a:p>
                  </a:txBody>
                  <a:tcPr/>
                </a:tc>
                <a:tc>
                  <a:txBody>
                    <a:bodyPr/>
                    <a:lstStyle/>
                    <a:p>
                      <a:pPr algn="l" rtl="1"/>
                      <a:endParaRPr lang="ar-JO" sz="2000" b="1"/>
                    </a:p>
                  </a:txBody>
                  <a:tcPr/>
                </a:tc>
              </a:tr>
              <a:tr h="761145">
                <a:tc>
                  <a:txBody>
                    <a:bodyPr/>
                    <a:lstStyle/>
                    <a:p>
                      <a:pPr algn="l" rtl="1"/>
                      <a:r>
                        <a:rPr lang="en-US" sz="2000" b="1" dirty="0" smtClean="0"/>
                        <a:t>Reduce evening long-acting insulin</a:t>
                      </a:r>
                      <a:endParaRPr lang="ar-JO" sz="2000" b="1" dirty="0"/>
                    </a:p>
                  </a:txBody>
                  <a:tcPr/>
                </a:tc>
                <a:tc>
                  <a:txBody>
                    <a:bodyPr/>
                    <a:lstStyle/>
                    <a:p>
                      <a:pPr algn="l" rtl="1"/>
                      <a:r>
                        <a:rPr lang="en-US" sz="2000" b="1" dirty="0" smtClean="0"/>
                        <a:t>Increase evening long-acting insulin</a:t>
                      </a:r>
                      <a:endParaRPr lang="ar-JO" sz="2000" b="1" dirty="0"/>
                    </a:p>
                  </a:txBody>
                  <a:tcPr/>
                </a:tc>
                <a:tc>
                  <a:txBody>
                    <a:bodyPr/>
                    <a:lstStyle/>
                    <a:p>
                      <a:pPr algn="l" rtl="1"/>
                      <a:r>
                        <a:rPr lang="en-US" sz="2000" b="1" dirty="0" smtClean="0"/>
                        <a:t>Before breakfast</a:t>
                      </a:r>
                      <a:endParaRPr lang="ar-JO" sz="2000" b="1" dirty="0"/>
                    </a:p>
                  </a:txBody>
                  <a:tcPr/>
                </a:tc>
              </a:tr>
              <a:tr h="1387004">
                <a:tc>
                  <a:txBody>
                    <a:bodyPr/>
                    <a:lstStyle/>
                    <a:p>
                      <a:pPr algn="l" rtl="1"/>
                      <a:r>
                        <a:rPr lang="en-US" sz="2000" b="1" dirty="0" smtClean="0"/>
                        <a:t>Reduce morning short-acting insulin or increase mid-morning snack</a:t>
                      </a:r>
                      <a:endParaRPr lang="ar-JO" sz="2000" b="1" dirty="0"/>
                    </a:p>
                  </a:txBody>
                  <a:tcPr/>
                </a:tc>
                <a:tc>
                  <a:txBody>
                    <a:bodyPr/>
                    <a:lstStyle/>
                    <a:p>
                      <a:pPr algn="l" rtl="1"/>
                      <a:r>
                        <a:rPr lang="en-US" sz="2000" b="1" dirty="0" smtClean="0"/>
                        <a:t>Increase morning short-acting insulin</a:t>
                      </a:r>
                      <a:endParaRPr lang="ar-JO" sz="2000" b="1" dirty="0"/>
                    </a:p>
                  </a:txBody>
                  <a:tcPr/>
                </a:tc>
                <a:tc>
                  <a:txBody>
                    <a:bodyPr/>
                    <a:lstStyle/>
                    <a:p>
                      <a:pPr algn="l" rtl="1"/>
                      <a:r>
                        <a:rPr lang="en-US" sz="2000" b="1" dirty="0" smtClean="0"/>
                        <a:t>Before lunch</a:t>
                      </a:r>
                      <a:endParaRPr lang="ar-JO" sz="2000" b="1" dirty="0"/>
                    </a:p>
                  </a:txBody>
                  <a:tcPr/>
                </a:tc>
              </a:tr>
              <a:tr h="1739761">
                <a:tc>
                  <a:txBody>
                    <a:bodyPr/>
                    <a:lstStyle/>
                    <a:p>
                      <a:pPr algn="l" rtl="1"/>
                      <a:r>
                        <a:rPr lang="en-US" sz="2000" b="1" dirty="0" smtClean="0"/>
                        <a:t>Reduce morning long-acting insulin or lunch short-acting insulin or increase mid-afternoon snack</a:t>
                      </a:r>
                      <a:endParaRPr lang="ar-JO" sz="2000" b="1" dirty="0"/>
                    </a:p>
                  </a:txBody>
                  <a:tcPr/>
                </a:tc>
                <a:tc>
                  <a:txBody>
                    <a:bodyPr/>
                    <a:lstStyle/>
                    <a:p>
                      <a:pPr algn="l" rtl="1"/>
                      <a:r>
                        <a:rPr lang="en-US" sz="2000" b="1" dirty="0" smtClean="0"/>
                        <a:t>Increase morning long-acting insulin or lunch short-acting insulin</a:t>
                      </a:r>
                      <a:endParaRPr lang="ar-JO" sz="2000" b="1" dirty="0"/>
                    </a:p>
                  </a:txBody>
                  <a:tcPr/>
                </a:tc>
                <a:tc>
                  <a:txBody>
                    <a:bodyPr/>
                    <a:lstStyle/>
                    <a:p>
                      <a:pPr algn="l" rtl="1"/>
                      <a:r>
                        <a:rPr lang="en-US" sz="2000" b="1" dirty="0" smtClean="0"/>
                        <a:t>Before evening meal</a:t>
                      </a:r>
                      <a:endParaRPr lang="ar-JO" sz="2000" b="1" dirty="0"/>
                    </a:p>
                  </a:txBody>
                  <a:tcPr/>
                </a:tc>
              </a:tr>
              <a:tr h="761145">
                <a:tc>
                  <a:txBody>
                    <a:bodyPr/>
                    <a:lstStyle/>
                    <a:p>
                      <a:pPr algn="l" rtl="1"/>
                      <a:r>
                        <a:rPr lang="en-US" sz="2000" b="1" dirty="0" smtClean="0"/>
                        <a:t>Reduce evening short-acting insulin</a:t>
                      </a:r>
                      <a:endParaRPr lang="ar-JO" sz="2000" b="1" dirty="0"/>
                    </a:p>
                  </a:txBody>
                  <a:tcPr/>
                </a:tc>
                <a:tc>
                  <a:txBody>
                    <a:bodyPr/>
                    <a:lstStyle/>
                    <a:p>
                      <a:pPr algn="l" rtl="1"/>
                      <a:r>
                        <a:rPr lang="en-US" sz="2000" b="1" dirty="0" smtClean="0"/>
                        <a:t>Increase evening short-acting insulin</a:t>
                      </a:r>
                      <a:endParaRPr lang="ar-JO" sz="2000" b="1" dirty="0"/>
                    </a:p>
                  </a:txBody>
                  <a:tcPr/>
                </a:tc>
                <a:tc>
                  <a:txBody>
                    <a:bodyPr/>
                    <a:lstStyle/>
                    <a:p>
                      <a:pPr algn="l" rtl="1"/>
                      <a:r>
                        <a:rPr lang="en-US" sz="2000" b="1" dirty="0" smtClean="0"/>
                        <a:t>Before bed</a:t>
                      </a:r>
                      <a:endParaRPr lang="ar-JO" sz="2000" b="1" dirty="0"/>
                    </a:p>
                  </a:txBody>
                  <a:tcPr/>
                </a:tc>
              </a:tr>
            </a:tbl>
          </a:graphicData>
        </a:graphic>
      </p:graphicFrame>
      <p:sp>
        <p:nvSpPr>
          <p:cNvPr id="2" name="Slide Number Placeholder 1"/>
          <p:cNvSpPr>
            <a:spLocks noGrp="1"/>
          </p:cNvSpPr>
          <p:nvPr>
            <p:ph type="sldNum" sz="quarter" idx="12"/>
          </p:nvPr>
        </p:nvSpPr>
        <p:spPr/>
        <p:txBody>
          <a:bodyPr/>
          <a:lstStyle/>
          <a:p>
            <a:pPr>
              <a:defRPr/>
            </a:pPr>
            <a:fld id="{3D786826-886F-4ED9-9F27-2D1107F52829}" type="slidenum">
              <a:rPr lang="en-US" smtClean="0">
                <a:solidFill>
                  <a:srgbClr val="DEDEDE">
                    <a:shade val="90000"/>
                  </a:srgbClr>
                </a:solidFill>
              </a:rPr>
              <a:pPr>
                <a:defRPr/>
              </a:pPr>
              <a:t>46</a:t>
            </a:fld>
            <a:endParaRPr lang="en-US" dirty="0">
              <a:solidFill>
                <a:srgbClr val="DEDEDE">
                  <a:shade val="90000"/>
                </a:srgbClr>
              </a:solidFill>
            </a:endParaRPr>
          </a:p>
        </p:txBody>
      </p:sp>
    </p:spTree>
    <p:extLst>
      <p:ext uri="{BB962C8B-B14F-4D97-AF65-F5344CB8AC3E}">
        <p14:creationId xmlns:p14="http://schemas.microsoft.com/office/powerpoint/2010/main" val="4284229726"/>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8229600" cy="792162"/>
          </a:xfrm>
        </p:spPr>
        <p:txBody>
          <a:bodyPr/>
          <a:lstStyle/>
          <a:p>
            <a:pPr algn="ctr"/>
            <a:r>
              <a:rPr lang="en-US" dirty="0">
                <a:latin typeface="+mn-lt"/>
              </a:rPr>
              <a:t>Insulin regimens.</a:t>
            </a:r>
          </a:p>
        </p:txBody>
      </p:sp>
      <p:sp>
        <p:nvSpPr>
          <p:cNvPr id="3" name="Content Placeholder 2"/>
          <p:cNvSpPr>
            <a:spLocks noGrp="1"/>
          </p:cNvSpPr>
          <p:nvPr>
            <p:ph idx="1"/>
          </p:nvPr>
        </p:nvSpPr>
        <p:spPr>
          <a:xfrm>
            <a:off x="228600" y="990600"/>
            <a:ext cx="8534400" cy="5867400"/>
          </a:xfrm>
        </p:spPr>
        <p:txBody>
          <a:bodyPr>
            <a:noAutofit/>
          </a:bodyPr>
          <a:lstStyle/>
          <a:p>
            <a:pPr algn="just"/>
            <a:r>
              <a:rPr lang="en-US" sz="2600" dirty="0"/>
              <a:t>Blood glucose levels tend to rise in the hours of the morning (usually after 0500 hours) prior to waking. This is called the </a:t>
            </a:r>
            <a:r>
              <a:rPr lang="en-US" sz="2600" b="1" dirty="0"/>
              <a:t>dawn</a:t>
            </a:r>
            <a:r>
              <a:rPr lang="en-US" sz="2600" dirty="0"/>
              <a:t> phenomenon. </a:t>
            </a:r>
            <a:endParaRPr lang="en-US" sz="2600" dirty="0" smtClean="0"/>
          </a:p>
          <a:p>
            <a:pPr algn="just"/>
            <a:endParaRPr lang="en-US" sz="2600" dirty="0"/>
          </a:p>
          <a:p>
            <a:pPr algn="just"/>
            <a:r>
              <a:rPr lang="en-US" sz="2600" dirty="0"/>
              <a:t>In non-diabetic individuals the mechanisms include increased nocturnal growth hormone secretion, increased resistance to insulin action and increased hepatic glucose production. </a:t>
            </a:r>
            <a:endParaRPr lang="en-US" sz="2600" dirty="0" smtClean="0"/>
          </a:p>
          <a:p>
            <a:pPr algn="just"/>
            <a:endParaRPr lang="en-US" sz="2600" dirty="0" smtClean="0"/>
          </a:p>
          <a:p>
            <a:pPr algn="just"/>
            <a:r>
              <a:rPr lang="en-US" sz="2600" dirty="0" smtClean="0"/>
              <a:t>These </a:t>
            </a:r>
            <a:r>
              <a:rPr lang="en-US" sz="2600" dirty="0"/>
              <a:t>mechanisms are more potent in puberty</a:t>
            </a:r>
            <a:r>
              <a:rPr lang="en-US" sz="2600" dirty="0" smtClean="0"/>
              <a:t>.</a:t>
            </a:r>
          </a:p>
          <a:p>
            <a:pPr algn="just"/>
            <a:endParaRPr lang="en-US" sz="2600" dirty="0"/>
          </a:p>
          <a:p>
            <a:pPr algn="just"/>
            <a:r>
              <a:rPr lang="en-US" sz="2600" dirty="0"/>
              <a:t>Morning hyperglycemia can in some cases be </a:t>
            </a:r>
            <a:r>
              <a:rPr lang="en-US" sz="2600" dirty="0" smtClean="0"/>
              <a:t>preceded </a:t>
            </a:r>
            <a:r>
              <a:rPr lang="en-US" sz="2600" dirty="0"/>
              <a:t>by nighttime hypoglycemia </a:t>
            </a:r>
            <a:r>
              <a:rPr lang="en-US" sz="2600" dirty="0" smtClean="0"/>
              <a:t>called </a:t>
            </a:r>
            <a:r>
              <a:rPr lang="en-US" sz="2600" b="1" dirty="0" smtClean="0"/>
              <a:t>Somogi</a:t>
            </a:r>
            <a:r>
              <a:rPr lang="en-US" sz="2600" dirty="0" smtClean="0"/>
              <a:t> phenomenon</a:t>
            </a:r>
            <a:endParaRPr lang="en-US" sz="2600" dirty="0"/>
          </a:p>
        </p:txBody>
      </p:sp>
      <p:sp>
        <p:nvSpPr>
          <p:cNvPr id="2" name="Slide Number Placeholder 1"/>
          <p:cNvSpPr>
            <a:spLocks noGrp="1"/>
          </p:cNvSpPr>
          <p:nvPr>
            <p:ph type="sldNum" sz="quarter" idx="12"/>
          </p:nvPr>
        </p:nvSpPr>
        <p:spPr/>
        <p:txBody>
          <a:bodyPr/>
          <a:lstStyle/>
          <a:p>
            <a:pPr>
              <a:defRPr/>
            </a:pPr>
            <a:fld id="{3D786826-886F-4ED9-9F27-2D1107F52829}" type="slidenum">
              <a:rPr lang="en-US" smtClean="0">
                <a:solidFill>
                  <a:srgbClr val="DEDEDE">
                    <a:shade val="90000"/>
                  </a:srgbClr>
                </a:solidFill>
              </a:rPr>
              <a:pPr>
                <a:defRPr/>
              </a:pPr>
              <a:t>47</a:t>
            </a:fld>
            <a:endParaRPr lang="en-US" dirty="0">
              <a:solidFill>
                <a:srgbClr val="DEDEDE">
                  <a:shade val="90000"/>
                </a:srgbClr>
              </a:solidFill>
            </a:endParaRPr>
          </a:p>
        </p:txBody>
      </p:sp>
    </p:spTree>
    <p:extLst>
      <p:ext uri="{BB962C8B-B14F-4D97-AF65-F5344CB8AC3E}">
        <p14:creationId xmlns:p14="http://schemas.microsoft.com/office/powerpoint/2010/main" val="94728271"/>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a:bodyPr>
          <a:lstStyle/>
          <a:p>
            <a:pPr algn="ctr"/>
            <a:r>
              <a:rPr lang="en-US" dirty="0" smtClean="0">
                <a:latin typeface="+mn-lt"/>
              </a:rPr>
              <a:t>Assessment and monitoring</a:t>
            </a:r>
            <a:endParaRPr lang="en-US" dirty="0">
              <a:latin typeface="+mn-lt"/>
            </a:endParaRPr>
          </a:p>
        </p:txBody>
      </p:sp>
      <p:sp>
        <p:nvSpPr>
          <p:cNvPr id="3" name="Content Placeholder 2"/>
          <p:cNvSpPr>
            <a:spLocks noGrp="1"/>
          </p:cNvSpPr>
          <p:nvPr>
            <p:ph idx="1"/>
          </p:nvPr>
        </p:nvSpPr>
        <p:spPr>
          <a:xfrm>
            <a:off x="76200" y="990600"/>
            <a:ext cx="8839200" cy="5867400"/>
          </a:xfrm>
        </p:spPr>
        <p:txBody>
          <a:bodyPr>
            <a:noAutofit/>
          </a:bodyPr>
          <a:lstStyle/>
          <a:p>
            <a:pPr algn="just"/>
            <a:r>
              <a:rPr lang="en-US" sz="2600" dirty="0" smtClean="0"/>
              <a:t>Measurement </a:t>
            </a:r>
            <a:r>
              <a:rPr lang="en-US" sz="2600" dirty="0"/>
              <a:t>is best determined by self-monitoring of blood glucose(SMBG) </a:t>
            </a:r>
            <a:r>
              <a:rPr lang="en-US" sz="2600" dirty="0" smtClean="0"/>
              <a:t>in theses situations:</a:t>
            </a:r>
          </a:p>
          <a:p>
            <a:pPr>
              <a:spcBef>
                <a:spcPct val="0"/>
              </a:spcBef>
              <a:spcAft>
                <a:spcPct val="20000"/>
              </a:spcAft>
            </a:pPr>
            <a:r>
              <a:rPr lang="en-GB" sz="2600" dirty="0" smtClean="0"/>
              <a:t>Pre- and post-meals, bedtime (7 tests/day) </a:t>
            </a:r>
          </a:p>
          <a:p>
            <a:pPr>
              <a:spcBef>
                <a:spcPct val="0"/>
              </a:spcBef>
              <a:spcAft>
                <a:spcPct val="20000"/>
              </a:spcAft>
            </a:pPr>
            <a:r>
              <a:rPr lang="en-GB" sz="2600" dirty="0" smtClean="0"/>
              <a:t>Pre-meals, bedtime (4 tests/day) </a:t>
            </a:r>
          </a:p>
          <a:p>
            <a:pPr>
              <a:spcBef>
                <a:spcPct val="0"/>
              </a:spcBef>
              <a:spcAft>
                <a:spcPct val="20000"/>
              </a:spcAft>
            </a:pPr>
            <a:r>
              <a:rPr lang="en-GB" sz="2600" dirty="0" smtClean="0"/>
              <a:t>When symptoms of hypoglycaemia occur </a:t>
            </a:r>
          </a:p>
          <a:p>
            <a:pPr>
              <a:spcBef>
                <a:spcPct val="0"/>
              </a:spcBef>
              <a:spcAft>
                <a:spcPct val="20000"/>
              </a:spcAft>
            </a:pPr>
            <a:r>
              <a:rPr lang="en-GB" sz="2600" dirty="0" smtClean="0"/>
              <a:t>When a top-up dose of insulin is needed</a:t>
            </a:r>
          </a:p>
          <a:p>
            <a:pPr algn="just"/>
            <a:r>
              <a:rPr lang="en-US" sz="2600" dirty="0" smtClean="0"/>
              <a:t>Urinary </a:t>
            </a:r>
            <a:r>
              <a:rPr lang="en-US" sz="2600" dirty="0"/>
              <a:t>glucose reﬂects glycemic levels over the preceding several hours and is affected by the renal threshold for glucose, </a:t>
            </a:r>
            <a:r>
              <a:rPr lang="en-US" sz="2600" dirty="0" smtClean="0"/>
              <a:t>around </a:t>
            </a:r>
            <a:r>
              <a:rPr lang="en-US" sz="2600" dirty="0"/>
              <a:t>10–11 mmol/L (180–200 mg/dl).</a:t>
            </a:r>
          </a:p>
          <a:p>
            <a:pPr algn="just"/>
            <a:r>
              <a:rPr lang="en-US" sz="2600" dirty="0"/>
              <a:t> </a:t>
            </a:r>
            <a:r>
              <a:rPr lang="en-US" sz="2600" dirty="0" smtClean="0"/>
              <a:t>Urine Glc has uncertain </a:t>
            </a:r>
            <a:r>
              <a:rPr lang="en-US" sz="2600" dirty="0"/>
              <a:t>correlation with BG levels; </a:t>
            </a:r>
            <a:endParaRPr lang="en-US" sz="2600" dirty="0" smtClean="0"/>
          </a:p>
          <a:p>
            <a:pPr algn="just"/>
            <a:r>
              <a:rPr lang="en-US" sz="2600" dirty="0" smtClean="0"/>
              <a:t>Inability </a:t>
            </a:r>
            <a:r>
              <a:rPr lang="en-US" sz="2600" dirty="0"/>
              <a:t>to detect hypoglycemia or monitor response to treatment of hypoglycemia; </a:t>
            </a:r>
          </a:p>
          <a:p>
            <a:pPr algn="just"/>
            <a:endParaRPr lang="en-US" sz="2600" dirty="0"/>
          </a:p>
        </p:txBody>
      </p:sp>
      <p:sp>
        <p:nvSpPr>
          <p:cNvPr id="4" name="Slide Number Placeholder 3"/>
          <p:cNvSpPr>
            <a:spLocks noGrp="1"/>
          </p:cNvSpPr>
          <p:nvPr>
            <p:ph type="sldNum" sz="quarter" idx="12"/>
          </p:nvPr>
        </p:nvSpPr>
        <p:spPr/>
        <p:txBody>
          <a:bodyPr/>
          <a:lstStyle/>
          <a:p>
            <a:pPr>
              <a:defRPr/>
            </a:pPr>
            <a:fld id="{3D786826-886F-4ED9-9F27-2D1107F52829}" type="slidenum">
              <a:rPr lang="en-US" smtClean="0">
                <a:solidFill>
                  <a:srgbClr val="DEDEDE">
                    <a:shade val="90000"/>
                  </a:srgbClr>
                </a:solidFill>
              </a:rPr>
              <a:pPr>
                <a:defRPr/>
              </a:pPr>
              <a:t>48</a:t>
            </a:fld>
            <a:endParaRPr lang="en-US" dirty="0">
              <a:solidFill>
                <a:srgbClr val="DEDEDE">
                  <a:shade val="90000"/>
                </a:srgbClr>
              </a:solidFill>
            </a:endParaRP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0"/>
            <a:ext cx="8229600" cy="838200"/>
          </a:xfrm>
        </p:spPr>
        <p:txBody>
          <a:bodyPr>
            <a:normAutofit/>
          </a:bodyPr>
          <a:lstStyle/>
          <a:p>
            <a:pPr algn="ctr"/>
            <a:r>
              <a:rPr lang="en-US" dirty="0" smtClean="0">
                <a:latin typeface="Constantia" panose="02030602050306030303" pitchFamily="18" charset="0"/>
              </a:rPr>
              <a:t>Assessment and monitoring</a:t>
            </a:r>
            <a:endParaRPr lang="en-US" dirty="0">
              <a:latin typeface="Constantia" panose="02030602050306030303" pitchFamily="18" charset="0"/>
            </a:endParaRPr>
          </a:p>
        </p:txBody>
      </p:sp>
      <p:sp>
        <p:nvSpPr>
          <p:cNvPr id="3" name="Content Placeholder 2"/>
          <p:cNvSpPr>
            <a:spLocks noGrp="1"/>
          </p:cNvSpPr>
          <p:nvPr>
            <p:ph idx="1"/>
          </p:nvPr>
        </p:nvSpPr>
        <p:spPr>
          <a:xfrm>
            <a:off x="152400" y="685800"/>
            <a:ext cx="8839200" cy="6172200"/>
          </a:xfrm>
        </p:spPr>
        <p:txBody>
          <a:bodyPr>
            <a:noAutofit/>
          </a:bodyPr>
          <a:lstStyle/>
          <a:p>
            <a:pPr algn="just"/>
            <a:r>
              <a:rPr lang="en-US" b="1" dirty="0"/>
              <a:t>Monitoring of urinary or blood ketones:</a:t>
            </a:r>
          </a:p>
          <a:p>
            <a:pPr algn="just"/>
            <a:r>
              <a:rPr lang="en-US" dirty="0" smtClean="0"/>
              <a:t> </a:t>
            </a:r>
            <a:r>
              <a:rPr lang="en-US" dirty="0"/>
              <a:t>Urine or blood ketone measurement should </a:t>
            </a:r>
            <a:r>
              <a:rPr lang="en-US" dirty="0" smtClean="0"/>
              <a:t>be monitored </a:t>
            </a:r>
            <a:r>
              <a:rPr lang="en-US" dirty="0"/>
              <a:t>during </a:t>
            </a:r>
            <a:r>
              <a:rPr lang="en-US" dirty="0" smtClean="0"/>
              <a:t> </a:t>
            </a:r>
            <a:r>
              <a:rPr lang="en-US" dirty="0"/>
              <a:t>hyperglycemia, </a:t>
            </a:r>
            <a:r>
              <a:rPr lang="en-US" dirty="0" smtClean="0"/>
              <a:t>sick days, </a:t>
            </a:r>
            <a:r>
              <a:rPr lang="en-US" dirty="0"/>
              <a:t>and impending ketoacidosis .</a:t>
            </a:r>
          </a:p>
          <a:p>
            <a:pPr algn="just"/>
            <a:r>
              <a:rPr lang="en-US" dirty="0" smtClean="0"/>
              <a:t>A urinary ketone reading of</a:t>
            </a:r>
          </a:p>
          <a:p>
            <a:pPr algn="just"/>
            <a:r>
              <a:rPr lang="en-US" dirty="0" smtClean="0"/>
              <a:t>&lt;0.5 </a:t>
            </a:r>
            <a:r>
              <a:rPr lang="en-US" dirty="0" err="1"/>
              <a:t>mmol</a:t>
            </a:r>
            <a:r>
              <a:rPr lang="en-US" dirty="0"/>
              <a:t>/L is normal, and no action is needed.</a:t>
            </a:r>
          </a:p>
          <a:p>
            <a:pPr algn="just"/>
            <a:r>
              <a:rPr lang="en-US" dirty="0"/>
              <a:t>0.5–1.5 </a:t>
            </a:r>
            <a:r>
              <a:rPr lang="en-US" dirty="0" err="1" smtClean="0"/>
              <a:t>mmol</a:t>
            </a:r>
            <a:r>
              <a:rPr lang="en-US" dirty="0" smtClean="0"/>
              <a:t>/L( trace) </a:t>
            </a:r>
            <a:r>
              <a:rPr lang="en-US" dirty="0"/>
              <a:t>: Give additional </a:t>
            </a:r>
            <a:r>
              <a:rPr lang="en-US" dirty="0" err="1"/>
              <a:t>s.c.</a:t>
            </a:r>
            <a:r>
              <a:rPr lang="en-US" dirty="0"/>
              <a:t> injection of a rapid-acting insulin if BG is elevated to 10 </a:t>
            </a:r>
            <a:r>
              <a:rPr lang="en-US" dirty="0" err="1"/>
              <a:t>mmol</a:t>
            </a:r>
            <a:r>
              <a:rPr lang="en-US" dirty="0"/>
              <a:t>/L (180 mg/</a:t>
            </a:r>
            <a:r>
              <a:rPr lang="en-US" dirty="0" err="1"/>
              <a:t>dL</a:t>
            </a:r>
            <a:r>
              <a:rPr lang="en-US" dirty="0"/>
              <a:t>) or above.</a:t>
            </a:r>
          </a:p>
          <a:p>
            <a:pPr algn="just"/>
            <a:r>
              <a:rPr lang="en-US" dirty="0"/>
              <a:t>1.5–3.0 </a:t>
            </a:r>
            <a:r>
              <a:rPr lang="en-US" dirty="0" err="1" smtClean="0"/>
              <a:t>mmol</a:t>
            </a:r>
            <a:r>
              <a:rPr lang="en-US" dirty="0" smtClean="0"/>
              <a:t>/L(moderate): High </a:t>
            </a:r>
            <a:r>
              <a:rPr lang="en-US" dirty="0"/>
              <a:t>risk of ketoacidosis, but usually can be managed with oral ﬂuids and </a:t>
            </a:r>
            <a:r>
              <a:rPr lang="en-US" dirty="0" err="1"/>
              <a:t>s.c</a:t>
            </a:r>
            <a:r>
              <a:rPr lang="en-US" dirty="0"/>
              <a:t> injection of a rapid-acting insulin </a:t>
            </a:r>
            <a:r>
              <a:rPr lang="en-US" dirty="0" smtClean="0"/>
              <a:t>diabetes</a:t>
            </a:r>
            <a:endParaRPr lang="en-US" dirty="0"/>
          </a:p>
          <a:p>
            <a:pPr algn="just"/>
            <a:r>
              <a:rPr lang="en-US" dirty="0"/>
              <a:t>&gt;3.0 </a:t>
            </a:r>
            <a:r>
              <a:rPr lang="en-US" dirty="0" err="1" smtClean="0"/>
              <a:t>mmol</a:t>
            </a:r>
            <a:r>
              <a:rPr lang="en-US" dirty="0" smtClean="0"/>
              <a:t>/L(large) </a:t>
            </a:r>
            <a:r>
              <a:rPr lang="en-US" dirty="0"/>
              <a:t>is usually accompanied by acidosis. Urgent contact  Emergency Department (E.D.) is needed.</a:t>
            </a:r>
          </a:p>
          <a:p>
            <a:pPr marL="0" indent="0" algn="just">
              <a:buNone/>
            </a:pPr>
            <a:endParaRPr lang="en-US" dirty="0"/>
          </a:p>
        </p:txBody>
      </p:sp>
      <p:sp>
        <p:nvSpPr>
          <p:cNvPr id="2" name="Slide Number Placeholder 1"/>
          <p:cNvSpPr>
            <a:spLocks noGrp="1"/>
          </p:cNvSpPr>
          <p:nvPr>
            <p:ph type="sldNum" sz="quarter" idx="12"/>
          </p:nvPr>
        </p:nvSpPr>
        <p:spPr/>
        <p:txBody>
          <a:bodyPr/>
          <a:lstStyle/>
          <a:p>
            <a:pPr>
              <a:defRPr/>
            </a:pPr>
            <a:fld id="{3D786826-886F-4ED9-9F27-2D1107F52829}" type="slidenum">
              <a:rPr lang="en-US" smtClean="0">
                <a:solidFill>
                  <a:srgbClr val="DEDEDE">
                    <a:shade val="90000"/>
                  </a:srgbClr>
                </a:solidFill>
              </a:rPr>
              <a:pPr>
                <a:defRPr/>
              </a:pPr>
              <a:t>49</a:t>
            </a:fld>
            <a:endParaRPr lang="en-US" dirty="0">
              <a:solidFill>
                <a:srgbClr val="DEDEDE">
                  <a:shade val="90000"/>
                </a:srgbClr>
              </a:solidFill>
            </a:endParaRPr>
          </a:p>
        </p:txBody>
      </p:sp>
    </p:spTree>
    <p:extLst>
      <p:ext uri="{BB962C8B-B14F-4D97-AF65-F5344CB8AC3E}">
        <p14:creationId xmlns:p14="http://schemas.microsoft.com/office/powerpoint/2010/main" val="1991982572"/>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219200"/>
            <a:ext cx="8686800" cy="5410200"/>
          </a:xfrm>
        </p:spPr>
        <p:txBody>
          <a:bodyPr>
            <a:noAutofit/>
          </a:bodyPr>
          <a:lstStyle/>
          <a:p>
            <a:pPr algn="just"/>
            <a:r>
              <a:rPr lang="en-US" sz="2800" dirty="0">
                <a:latin typeface="Constantia" panose="02030602050306030303" pitchFamily="18" charset="0"/>
              </a:rPr>
              <a:t>There is no recognizable pattern of  inheritance. </a:t>
            </a:r>
          </a:p>
          <a:p>
            <a:pPr algn="just"/>
            <a:r>
              <a:rPr lang="en-US" sz="2800" dirty="0">
                <a:latin typeface="Constantia" panose="02030602050306030303" pitchFamily="18" charset="0"/>
              </a:rPr>
              <a:t>The risk of diabetes to an identical twin of a patient with type 1 diabetes is about 36% </a:t>
            </a:r>
          </a:p>
          <a:p>
            <a:pPr algn="just"/>
            <a:r>
              <a:rPr lang="en-US" sz="2800" dirty="0">
                <a:latin typeface="Constantia" panose="02030602050306030303" pitchFamily="18" charset="0"/>
              </a:rPr>
              <a:t>For a sibling the risk is approximately 4% by age 20 years and 9.6% by age 60 years, compared with 0.5 % for the general population. </a:t>
            </a:r>
          </a:p>
          <a:p>
            <a:pPr algn="just"/>
            <a:r>
              <a:rPr lang="en-US" sz="2800" dirty="0">
                <a:latin typeface="Constantia" panose="02030602050306030303" pitchFamily="18" charset="0"/>
              </a:rPr>
              <a:t>The risk is higher in siblings of probands diagnosed at younger age </a:t>
            </a:r>
          </a:p>
          <a:p>
            <a:pPr algn="just"/>
            <a:r>
              <a:rPr lang="en-US" sz="2800" dirty="0">
                <a:latin typeface="Constantia" panose="02030602050306030303" pitchFamily="18" charset="0"/>
              </a:rPr>
              <a:t>Type 1 diabetes is 2–3 times more common in the offspring of diabetic men (3.6–8.5%) compared with diabetic women (1.3–3.6%) </a:t>
            </a:r>
          </a:p>
        </p:txBody>
      </p:sp>
      <p:sp>
        <p:nvSpPr>
          <p:cNvPr id="2" name="Slide Number Placeholder 1"/>
          <p:cNvSpPr>
            <a:spLocks noGrp="1"/>
          </p:cNvSpPr>
          <p:nvPr>
            <p:ph type="sldNum" sz="quarter" idx="12"/>
          </p:nvPr>
        </p:nvSpPr>
        <p:spPr/>
        <p:txBody>
          <a:bodyPr/>
          <a:lstStyle/>
          <a:p>
            <a:pPr>
              <a:defRPr/>
            </a:pPr>
            <a:fld id="{3D786826-886F-4ED9-9F27-2D1107F52829}" type="slidenum">
              <a:rPr lang="en-US" smtClean="0">
                <a:solidFill>
                  <a:srgbClr val="DEDEDE">
                    <a:shade val="90000"/>
                  </a:srgbClr>
                </a:solidFill>
              </a:rPr>
              <a:pPr>
                <a:defRPr/>
              </a:pPr>
              <a:t>5</a:t>
            </a:fld>
            <a:endParaRPr lang="en-US" dirty="0">
              <a:solidFill>
                <a:srgbClr val="DEDEDE">
                  <a:shade val="90000"/>
                </a:srgbClr>
              </a:solidFill>
            </a:endParaRPr>
          </a:p>
        </p:txBody>
      </p:sp>
      <p:sp>
        <p:nvSpPr>
          <p:cNvPr id="6" name="Title 1"/>
          <p:cNvSpPr>
            <a:spLocks noGrp="1"/>
          </p:cNvSpPr>
          <p:nvPr>
            <p:ph type="title"/>
          </p:nvPr>
        </p:nvSpPr>
        <p:spPr>
          <a:xfrm>
            <a:off x="304800" y="152400"/>
            <a:ext cx="8229600" cy="1143000"/>
          </a:xfrm>
        </p:spPr>
        <p:txBody>
          <a:bodyPr/>
          <a:lstStyle/>
          <a:p>
            <a:r>
              <a:rPr lang="en-US" dirty="0" smtClean="0">
                <a:latin typeface="Constantia" pitchFamily="18" charset="0"/>
              </a:rPr>
              <a:t>Epidemiology </a:t>
            </a:r>
            <a:endParaRPr lang="en-US" dirty="0">
              <a:latin typeface="Constantia" pitchFamily="18" charset="0"/>
            </a:endParaRPr>
          </a:p>
        </p:txBody>
      </p:sp>
    </p:spTree>
    <p:extLst>
      <p:ext uri="{BB962C8B-B14F-4D97-AF65-F5344CB8AC3E}">
        <p14:creationId xmlns:p14="http://schemas.microsoft.com/office/powerpoint/2010/main" val="147260696"/>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0"/>
            <a:ext cx="8229600" cy="914400"/>
          </a:xfrm>
        </p:spPr>
        <p:txBody>
          <a:bodyPr>
            <a:normAutofit/>
          </a:bodyPr>
          <a:lstStyle/>
          <a:p>
            <a:pPr algn="ctr"/>
            <a:r>
              <a:rPr lang="en-US" dirty="0" smtClean="0">
                <a:latin typeface="Constantia" panose="02030602050306030303" pitchFamily="18" charset="0"/>
              </a:rPr>
              <a:t>Assessment and monitoring</a:t>
            </a:r>
            <a:endParaRPr lang="en-US" dirty="0">
              <a:latin typeface="Constantia" panose="02030602050306030303" pitchFamily="18" charset="0"/>
            </a:endParaRPr>
          </a:p>
        </p:txBody>
      </p:sp>
      <p:sp>
        <p:nvSpPr>
          <p:cNvPr id="3" name="Content Placeholder 2"/>
          <p:cNvSpPr>
            <a:spLocks noGrp="1"/>
          </p:cNvSpPr>
          <p:nvPr>
            <p:ph idx="1"/>
          </p:nvPr>
        </p:nvSpPr>
        <p:spPr>
          <a:xfrm>
            <a:off x="76200" y="914400"/>
            <a:ext cx="6858000" cy="5715000"/>
          </a:xfrm>
        </p:spPr>
        <p:txBody>
          <a:bodyPr>
            <a:noAutofit/>
          </a:bodyPr>
          <a:lstStyle/>
          <a:p>
            <a:pPr algn="just"/>
            <a:r>
              <a:rPr lang="en-US" sz="2800" b="1" dirty="0" smtClean="0"/>
              <a:t>HbA1c</a:t>
            </a:r>
            <a:endParaRPr lang="en-US" sz="2800" dirty="0"/>
          </a:p>
          <a:p>
            <a:pPr algn="just"/>
            <a:r>
              <a:rPr lang="en-US" sz="2800" dirty="0"/>
              <a:t>Glucose </a:t>
            </a:r>
            <a:r>
              <a:rPr lang="en-US" sz="2800" dirty="0" smtClean="0"/>
              <a:t>irreversibly </a:t>
            </a:r>
            <a:r>
              <a:rPr lang="en-US" sz="2800" dirty="0"/>
              <a:t>attached to the </a:t>
            </a:r>
            <a:r>
              <a:rPr lang="en-US" sz="2800" dirty="0" smtClean="0"/>
              <a:t> </a:t>
            </a:r>
            <a:r>
              <a:rPr lang="en-US" sz="2800" dirty="0"/>
              <a:t>hemoglobin during the life cycle of the circulating red cell (which is approximately 120 d) forming glycated </a:t>
            </a:r>
            <a:r>
              <a:rPr lang="en-US" sz="2800" dirty="0" smtClean="0"/>
              <a:t>hemoglobin.</a:t>
            </a:r>
          </a:p>
          <a:p>
            <a:pPr algn="just"/>
            <a:endParaRPr lang="en-US" sz="2800" dirty="0" smtClean="0"/>
          </a:p>
          <a:p>
            <a:pPr algn="just"/>
            <a:r>
              <a:rPr lang="en-US" sz="2800" dirty="0" smtClean="0"/>
              <a:t>HbA1c </a:t>
            </a:r>
            <a:r>
              <a:rPr lang="en-US" sz="2800" dirty="0"/>
              <a:t>reﬂects levels of glycemia over the preceding 4–12 wk</a:t>
            </a:r>
            <a:r>
              <a:rPr lang="en-US" sz="2800" dirty="0" smtClean="0"/>
              <a:t>, </a:t>
            </a:r>
            <a:r>
              <a:rPr lang="en-US" sz="2800" dirty="0"/>
              <a:t>the most recent week is not included because the most recent glycation is reversible HbA1c</a:t>
            </a:r>
            <a:r>
              <a:rPr lang="en-US" sz="2800" dirty="0" smtClean="0"/>
              <a:t>.</a:t>
            </a:r>
          </a:p>
          <a:p>
            <a:pPr algn="just"/>
            <a:endParaRPr lang="en-US" sz="2800" dirty="0"/>
          </a:p>
        </p:txBody>
      </p:sp>
      <p:sp>
        <p:nvSpPr>
          <p:cNvPr id="5" name="AutoShape 11" descr="Picture1"/>
          <p:cNvSpPr>
            <a:spLocks noChangeAspect="1" noChangeArrowheads="1"/>
          </p:cNvSpPr>
          <p:nvPr/>
        </p:nvSpPr>
        <p:spPr bwMode="auto">
          <a:xfrm>
            <a:off x="7162800" y="1981200"/>
            <a:ext cx="1981200" cy="3124200"/>
          </a:xfrm>
          <a:prstGeom prst="roundRect">
            <a:avLst>
              <a:gd name="adj" fmla="val 16667"/>
            </a:avLst>
          </a:prstGeom>
          <a:blipFill dpi="0" rotWithShape="0">
            <a:blip r:embed="rId2" cstate="print"/>
            <a:srcRect/>
            <a:stretch>
              <a:fillRect/>
            </a:stretch>
          </a:bli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8" tIns="45704" rIns="91408" bIns="45704" anchor="ctr"/>
          <a:lstStyle/>
          <a:p>
            <a:endParaRPr lang="en-US" dirty="0"/>
          </a:p>
        </p:txBody>
      </p:sp>
      <p:sp>
        <p:nvSpPr>
          <p:cNvPr id="2" name="Slide Number Placeholder 1"/>
          <p:cNvSpPr>
            <a:spLocks noGrp="1"/>
          </p:cNvSpPr>
          <p:nvPr>
            <p:ph type="sldNum" sz="quarter" idx="12"/>
          </p:nvPr>
        </p:nvSpPr>
        <p:spPr/>
        <p:txBody>
          <a:bodyPr/>
          <a:lstStyle/>
          <a:p>
            <a:pPr>
              <a:defRPr/>
            </a:pPr>
            <a:fld id="{3D786826-886F-4ED9-9F27-2D1107F52829}" type="slidenum">
              <a:rPr lang="en-US" smtClean="0">
                <a:solidFill>
                  <a:srgbClr val="DEDEDE">
                    <a:shade val="90000"/>
                  </a:srgbClr>
                </a:solidFill>
              </a:rPr>
              <a:pPr>
                <a:defRPr/>
              </a:pPr>
              <a:t>50</a:t>
            </a:fld>
            <a:endParaRPr lang="en-US" dirty="0">
              <a:solidFill>
                <a:srgbClr val="DEDEDE">
                  <a:shade val="90000"/>
                </a:srgbClr>
              </a:solidFill>
            </a:endParaRP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76200"/>
            <a:ext cx="8229600" cy="1143000"/>
          </a:xfrm>
        </p:spPr>
        <p:txBody>
          <a:bodyPr>
            <a:normAutofit/>
          </a:bodyPr>
          <a:lstStyle/>
          <a:p>
            <a:pPr algn="ctr"/>
            <a:r>
              <a:rPr lang="en-US" dirty="0" smtClean="0">
                <a:latin typeface="Constantia" panose="02030602050306030303" pitchFamily="18" charset="0"/>
              </a:rPr>
              <a:t>Assessment and monitoring</a:t>
            </a:r>
            <a:endParaRPr lang="en-US" dirty="0">
              <a:latin typeface="Constantia" panose="02030602050306030303" pitchFamily="18" charset="0"/>
            </a:endParaRPr>
          </a:p>
        </p:txBody>
      </p:sp>
      <p:sp>
        <p:nvSpPr>
          <p:cNvPr id="3" name="Content Placeholder 2"/>
          <p:cNvSpPr>
            <a:spLocks noGrp="1"/>
          </p:cNvSpPr>
          <p:nvPr>
            <p:ph idx="1"/>
          </p:nvPr>
        </p:nvSpPr>
        <p:spPr>
          <a:xfrm>
            <a:off x="304800" y="1143000"/>
            <a:ext cx="6781800" cy="5334000"/>
          </a:xfrm>
        </p:spPr>
        <p:txBody>
          <a:bodyPr>
            <a:normAutofit fontScale="92500" lnSpcReduction="10000"/>
          </a:bodyPr>
          <a:lstStyle/>
          <a:p>
            <a:pPr algn="just"/>
            <a:r>
              <a:rPr lang="en-US" sz="2800" dirty="0"/>
              <a:t>Monitoring is most useful measure in evaluating metabolic control and have close relationship with later </a:t>
            </a:r>
            <a:r>
              <a:rPr lang="en-US" sz="2800" dirty="0" smtClean="0"/>
              <a:t>micro vascular </a:t>
            </a:r>
            <a:r>
              <a:rPr lang="en-US" sz="2800" dirty="0"/>
              <a:t>and </a:t>
            </a:r>
            <a:r>
              <a:rPr lang="en-US" sz="2800" dirty="0" smtClean="0"/>
              <a:t>macro vascular </a:t>
            </a:r>
            <a:r>
              <a:rPr lang="en-US" sz="2800" dirty="0"/>
              <a:t>complications . </a:t>
            </a:r>
          </a:p>
          <a:p>
            <a:pPr algn="just"/>
            <a:endParaRPr lang="en-US" sz="2800" dirty="0" smtClean="0"/>
          </a:p>
          <a:p>
            <a:pPr algn="just"/>
            <a:r>
              <a:rPr lang="en-US" sz="2800" dirty="0" smtClean="0"/>
              <a:t>The </a:t>
            </a:r>
            <a:r>
              <a:rPr lang="en-US" sz="2800" dirty="0"/>
              <a:t>target HbA1c for all age-groups is recommended to be &lt; 7.5%.</a:t>
            </a:r>
          </a:p>
          <a:p>
            <a:pPr algn="just"/>
            <a:r>
              <a:rPr lang="en-US" sz="2800" dirty="0"/>
              <a:t>As teens approach adulthood, targets similar to those of the adult population should be approached (&lt; 7%). </a:t>
            </a:r>
          </a:p>
          <a:p>
            <a:pPr algn="just"/>
            <a:r>
              <a:rPr lang="en-US" sz="2800" dirty="0"/>
              <a:t>The youngest children (&lt;6 yr) are at increased risk for adverse neurologic outcomes so the target is higher</a:t>
            </a:r>
          </a:p>
          <a:p>
            <a:pPr algn="just"/>
            <a:endParaRPr lang="en-US" sz="2800" dirty="0"/>
          </a:p>
        </p:txBody>
      </p:sp>
      <p:sp>
        <p:nvSpPr>
          <p:cNvPr id="4" name="AutoShape 11" descr="Picture1"/>
          <p:cNvSpPr>
            <a:spLocks noChangeAspect="1" noChangeArrowheads="1"/>
          </p:cNvSpPr>
          <p:nvPr/>
        </p:nvSpPr>
        <p:spPr bwMode="auto">
          <a:xfrm>
            <a:off x="7218936" y="2057400"/>
            <a:ext cx="1925064" cy="3047658"/>
          </a:xfrm>
          <a:prstGeom prst="roundRect">
            <a:avLst>
              <a:gd name="adj" fmla="val 16667"/>
            </a:avLst>
          </a:prstGeom>
          <a:blipFill dpi="0" rotWithShape="0">
            <a:blip r:embed="rId2" cstate="print"/>
            <a:srcRect/>
            <a:stretch>
              <a:fillRect/>
            </a:stretch>
          </a:bli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8" tIns="45704" rIns="91408" bIns="45704" anchor="ctr"/>
          <a:lstStyle/>
          <a:p>
            <a:endParaRPr lang="en-US" dirty="0"/>
          </a:p>
        </p:txBody>
      </p:sp>
      <p:sp>
        <p:nvSpPr>
          <p:cNvPr id="2" name="Slide Number Placeholder 1"/>
          <p:cNvSpPr>
            <a:spLocks noGrp="1"/>
          </p:cNvSpPr>
          <p:nvPr>
            <p:ph type="sldNum" sz="quarter" idx="12"/>
          </p:nvPr>
        </p:nvSpPr>
        <p:spPr/>
        <p:txBody>
          <a:bodyPr/>
          <a:lstStyle/>
          <a:p>
            <a:pPr>
              <a:defRPr/>
            </a:pPr>
            <a:fld id="{3D786826-886F-4ED9-9F27-2D1107F52829}" type="slidenum">
              <a:rPr lang="en-US" smtClean="0">
                <a:solidFill>
                  <a:srgbClr val="DEDEDE">
                    <a:shade val="90000"/>
                  </a:srgbClr>
                </a:solidFill>
              </a:rPr>
              <a:pPr>
                <a:defRPr/>
              </a:pPr>
              <a:t>51</a:t>
            </a:fld>
            <a:endParaRPr lang="en-US" dirty="0">
              <a:solidFill>
                <a:srgbClr val="DEDEDE">
                  <a:shade val="90000"/>
                </a:srgbClr>
              </a:solidFill>
            </a:endParaRPr>
          </a:p>
        </p:txBody>
      </p:sp>
    </p:spTree>
    <p:extLst>
      <p:ext uri="{BB962C8B-B14F-4D97-AF65-F5344CB8AC3E}">
        <p14:creationId xmlns:p14="http://schemas.microsoft.com/office/powerpoint/2010/main" val="3668849313"/>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76200"/>
            <a:ext cx="8229600" cy="1143000"/>
          </a:xfrm>
        </p:spPr>
        <p:txBody>
          <a:bodyPr>
            <a:normAutofit/>
          </a:bodyPr>
          <a:lstStyle/>
          <a:p>
            <a:pPr algn="ctr"/>
            <a:r>
              <a:rPr lang="en-US" dirty="0" smtClean="0">
                <a:latin typeface="Constantia" panose="02030602050306030303" pitchFamily="18" charset="0"/>
              </a:rPr>
              <a:t>Assessment and monitoring</a:t>
            </a:r>
            <a:endParaRPr lang="en-US" dirty="0">
              <a:latin typeface="Constantia" panose="02030602050306030303" pitchFamily="18" charset="0"/>
            </a:endParaRPr>
          </a:p>
        </p:txBody>
      </p:sp>
      <p:sp>
        <p:nvSpPr>
          <p:cNvPr id="3" name="Content Placeholder 2"/>
          <p:cNvSpPr>
            <a:spLocks noGrp="1"/>
          </p:cNvSpPr>
          <p:nvPr>
            <p:ph idx="1"/>
          </p:nvPr>
        </p:nvSpPr>
        <p:spPr>
          <a:xfrm>
            <a:off x="228600" y="1219200"/>
            <a:ext cx="8458200" cy="5029200"/>
          </a:xfrm>
        </p:spPr>
        <p:txBody>
          <a:bodyPr>
            <a:noAutofit/>
          </a:bodyPr>
          <a:lstStyle/>
          <a:p>
            <a:pPr algn="just"/>
            <a:r>
              <a:rPr lang="en-US" sz="2800" b="1" dirty="0"/>
              <a:t>Fructosamine and other glycated products:</a:t>
            </a:r>
          </a:p>
          <a:p>
            <a:pPr algn="just"/>
            <a:r>
              <a:rPr lang="en-US" sz="2800" dirty="0"/>
              <a:t>Fructosamine measures the glycation of serum proteins such as albumin and reﬂects glycemia over the preceding 3–4 wk. </a:t>
            </a:r>
          </a:p>
          <a:p>
            <a:pPr algn="just"/>
            <a:r>
              <a:rPr lang="en-US" sz="2800" dirty="0"/>
              <a:t>It is therefore used for the assessment of shorter periods of control than HbA1c.</a:t>
            </a:r>
          </a:p>
          <a:p>
            <a:pPr algn="just"/>
            <a:r>
              <a:rPr lang="en-US" sz="2800" dirty="0"/>
              <a:t>Fructosamine or glycated albumin may be useful in monitoring glucose control over time in individuals with abnormal red cell survival time. </a:t>
            </a:r>
          </a:p>
          <a:p>
            <a:pPr algn="just"/>
            <a:r>
              <a:rPr lang="en-US" sz="2800" dirty="0"/>
              <a:t>Fructosamine and other glycated products have not been evaluated in terms of later vascular risk.</a:t>
            </a:r>
          </a:p>
        </p:txBody>
      </p:sp>
      <p:sp>
        <p:nvSpPr>
          <p:cNvPr id="2" name="Slide Number Placeholder 1"/>
          <p:cNvSpPr>
            <a:spLocks noGrp="1"/>
          </p:cNvSpPr>
          <p:nvPr>
            <p:ph type="sldNum" sz="quarter" idx="12"/>
          </p:nvPr>
        </p:nvSpPr>
        <p:spPr/>
        <p:txBody>
          <a:bodyPr/>
          <a:lstStyle/>
          <a:p>
            <a:pPr>
              <a:defRPr/>
            </a:pPr>
            <a:fld id="{3D786826-886F-4ED9-9F27-2D1107F52829}" type="slidenum">
              <a:rPr lang="en-US" smtClean="0">
                <a:solidFill>
                  <a:srgbClr val="DEDEDE">
                    <a:shade val="90000"/>
                  </a:srgbClr>
                </a:solidFill>
              </a:rPr>
              <a:pPr>
                <a:defRPr/>
              </a:pPr>
              <a:t>52</a:t>
            </a:fld>
            <a:endParaRPr lang="en-US" dirty="0">
              <a:solidFill>
                <a:srgbClr val="DEDEDE">
                  <a:shade val="90000"/>
                </a:srgbClr>
              </a:solidFill>
            </a:endParaRP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latin typeface="Constantia" panose="02030602050306030303" pitchFamily="18" charset="0"/>
              </a:rPr>
              <a:t>A1C and average glucose</a:t>
            </a:r>
            <a:endParaRPr lang="en-US" dirty="0">
              <a:latin typeface="Constantia" panose="02030602050306030303" pitchFamily="18" charset="0"/>
            </a:endParaRPr>
          </a:p>
        </p:txBody>
      </p:sp>
      <p:sp>
        <p:nvSpPr>
          <p:cNvPr id="3" name="Content Placeholder 2"/>
          <p:cNvSpPr>
            <a:spLocks noGrp="1"/>
          </p:cNvSpPr>
          <p:nvPr>
            <p:ph idx="1"/>
          </p:nvPr>
        </p:nvSpPr>
        <p:spPr/>
        <p:txBody>
          <a:bodyPr/>
          <a:lstStyle/>
          <a:p>
            <a:endParaRPr lang="en-US" dirty="0"/>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66800"/>
            <a:ext cx="91440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971B47F2-71F1-4545-A17E-AD287F812ECB}" type="slidenum">
              <a:rPr lang="en-US" smtClean="0">
                <a:solidFill>
                  <a:prstClr val="white">
                    <a:tint val="75000"/>
                  </a:prstClr>
                </a:solidFill>
              </a:rPr>
              <a:pPr/>
              <a:t>53</a:t>
            </a:fld>
            <a:endParaRPr lang="en-US">
              <a:solidFill>
                <a:prstClr val="white">
                  <a:tint val="75000"/>
                </a:prstClr>
              </a:solidFill>
            </a:endParaRPr>
          </a:p>
        </p:txBody>
      </p:sp>
    </p:spTree>
    <p:extLst>
      <p:ext uri="{BB962C8B-B14F-4D97-AF65-F5344CB8AC3E}">
        <p14:creationId xmlns:p14="http://schemas.microsoft.com/office/powerpoint/2010/main" val="1082489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pPr algn="ctr"/>
            <a:r>
              <a:rPr lang="en-US" dirty="0">
                <a:latin typeface="Constantia" panose="02030602050306030303" pitchFamily="18" charset="0"/>
              </a:rPr>
              <a:t>Diabetic ketoacidosis </a:t>
            </a:r>
          </a:p>
        </p:txBody>
      </p:sp>
      <p:sp>
        <p:nvSpPr>
          <p:cNvPr id="3" name="Content Placeholder 2"/>
          <p:cNvSpPr>
            <a:spLocks noGrp="1"/>
          </p:cNvSpPr>
          <p:nvPr>
            <p:ph idx="1"/>
          </p:nvPr>
        </p:nvSpPr>
        <p:spPr>
          <a:xfrm>
            <a:off x="76200" y="838200"/>
            <a:ext cx="8763000" cy="5943600"/>
          </a:xfrm>
        </p:spPr>
        <p:txBody>
          <a:bodyPr>
            <a:noAutofit/>
          </a:bodyPr>
          <a:lstStyle/>
          <a:p>
            <a:pPr algn="just"/>
            <a:r>
              <a:rPr lang="en-US" sz="2800" dirty="0" smtClean="0">
                <a:latin typeface="+mj-lt"/>
              </a:rPr>
              <a:t>The combination of low serum insulin and high counter-regulatory hormone (catecholamines, glucagon, cortisol and growth hormone) results in an accelerated catabolic state by:</a:t>
            </a:r>
          </a:p>
          <a:p>
            <a:pPr algn="just"/>
            <a:r>
              <a:rPr lang="en-US" sz="2800" dirty="0" smtClean="0">
                <a:latin typeface="+mj-lt"/>
              </a:rPr>
              <a:t>increased glucose production by the liver and kidney (via glycogenolysis and gluconeogenesis),</a:t>
            </a:r>
          </a:p>
          <a:p>
            <a:pPr algn="just"/>
            <a:r>
              <a:rPr lang="en-US" sz="2800" dirty="0" smtClean="0">
                <a:latin typeface="+mj-lt"/>
              </a:rPr>
              <a:t> impaired peripheral glucose utilization resulting in hyperglycemia and hyperosmolality,</a:t>
            </a:r>
          </a:p>
          <a:p>
            <a:pPr algn="just"/>
            <a:r>
              <a:rPr lang="en-US" sz="2800" dirty="0" smtClean="0">
                <a:latin typeface="+mj-lt"/>
              </a:rPr>
              <a:t> increased lipolysis and ketogenesis, causing ketonemia and metabolic acidosis. </a:t>
            </a:r>
          </a:p>
          <a:p>
            <a:pPr algn="just"/>
            <a:r>
              <a:rPr lang="en-US" sz="2800" dirty="0" smtClean="0">
                <a:latin typeface="+mj-lt"/>
              </a:rPr>
              <a:t>15-70% of new cases present with DKA</a:t>
            </a:r>
            <a:endParaRPr lang="en-US" sz="2800" dirty="0">
              <a:latin typeface="+mj-lt"/>
            </a:endParaRPr>
          </a:p>
        </p:txBody>
      </p:sp>
      <p:sp>
        <p:nvSpPr>
          <p:cNvPr id="4" name="Slide Number Placeholder 3"/>
          <p:cNvSpPr>
            <a:spLocks noGrp="1"/>
          </p:cNvSpPr>
          <p:nvPr>
            <p:ph type="sldNum" sz="quarter" idx="12"/>
          </p:nvPr>
        </p:nvSpPr>
        <p:spPr/>
        <p:txBody>
          <a:bodyPr/>
          <a:lstStyle/>
          <a:p>
            <a:pPr>
              <a:defRPr/>
            </a:pPr>
            <a:fld id="{3D786826-886F-4ED9-9F27-2D1107F52829}" type="slidenum">
              <a:rPr lang="en-US" smtClean="0">
                <a:solidFill>
                  <a:srgbClr val="DEDEDE">
                    <a:shade val="90000"/>
                  </a:srgbClr>
                </a:solidFill>
              </a:rPr>
              <a:pPr>
                <a:defRPr/>
              </a:pPr>
              <a:t>54</a:t>
            </a:fld>
            <a:endParaRPr lang="en-US" dirty="0">
              <a:solidFill>
                <a:srgbClr val="DEDEDE">
                  <a:shade val="90000"/>
                </a:srgbClr>
              </a:solidFill>
            </a:endParaRPr>
          </a:p>
        </p:txBody>
      </p:sp>
    </p:spTree>
    <p:extLst>
      <p:ext uri="{BB962C8B-B14F-4D97-AF65-F5344CB8AC3E}">
        <p14:creationId xmlns:p14="http://schemas.microsoft.com/office/powerpoint/2010/main" val="3894108789"/>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152400"/>
            <a:ext cx="8229600" cy="1143000"/>
          </a:xfrm>
        </p:spPr>
        <p:txBody>
          <a:bodyPr/>
          <a:lstStyle/>
          <a:p>
            <a:pPr algn="ctr"/>
            <a:r>
              <a:rPr lang="en-US" dirty="0">
                <a:latin typeface="Constantia" panose="02030602050306030303" pitchFamily="18" charset="0"/>
              </a:rPr>
              <a:t>Diabetic ketoacidosis </a:t>
            </a:r>
          </a:p>
        </p:txBody>
      </p:sp>
      <p:sp>
        <p:nvSpPr>
          <p:cNvPr id="3" name="Content Placeholder 2"/>
          <p:cNvSpPr>
            <a:spLocks noGrp="1"/>
          </p:cNvSpPr>
          <p:nvPr>
            <p:ph idx="1"/>
          </p:nvPr>
        </p:nvSpPr>
        <p:spPr>
          <a:xfrm>
            <a:off x="457200" y="1371600"/>
            <a:ext cx="8229600" cy="5257800"/>
          </a:xfrm>
        </p:spPr>
        <p:txBody>
          <a:bodyPr>
            <a:noAutofit/>
          </a:bodyPr>
          <a:lstStyle/>
          <a:p>
            <a:pPr algn="just"/>
            <a:r>
              <a:rPr lang="en-US" dirty="0" smtClean="0"/>
              <a:t>DKA Definition:</a:t>
            </a:r>
          </a:p>
          <a:p>
            <a:pPr algn="just"/>
            <a:r>
              <a:rPr lang="en-US" dirty="0" smtClean="0"/>
              <a:t>1-Hyperglycemia </a:t>
            </a:r>
            <a:r>
              <a:rPr lang="en-US" dirty="0"/>
              <a:t>(blood glucose </a:t>
            </a:r>
            <a:r>
              <a:rPr lang="en-US" dirty="0" smtClean="0"/>
              <a:t>&gt;250 mg/</a:t>
            </a:r>
            <a:r>
              <a:rPr lang="en-US" dirty="0" err="1" smtClean="0"/>
              <a:t>dL</a:t>
            </a:r>
            <a:r>
              <a:rPr lang="en-US" dirty="0" smtClean="0"/>
              <a:t>)</a:t>
            </a:r>
            <a:endParaRPr lang="en-US" dirty="0"/>
          </a:p>
          <a:p>
            <a:pPr algn="just"/>
            <a:r>
              <a:rPr lang="en-US" dirty="0"/>
              <a:t>2- Venous pH &lt;7. 3 </a:t>
            </a:r>
            <a:r>
              <a:rPr lang="en-US" dirty="0" smtClean="0"/>
              <a:t>(7.25) or </a:t>
            </a:r>
            <a:r>
              <a:rPr lang="en-US" dirty="0"/>
              <a:t>bicarbonate &lt;15 mmol/L</a:t>
            </a:r>
          </a:p>
          <a:p>
            <a:pPr algn="just"/>
            <a:r>
              <a:rPr lang="en-US" dirty="0"/>
              <a:t>3- Ketonemia and ketonuria. </a:t>
            </a:r>
            <a:endParaRPr lang="en-US" dirty="0" smtClean="0"/>
          </a:p>
          <a:p>
            <a:pPr algn="just"/>
            <a:endParaRPr lang="en-US" dirty="0"/>
          </a:p>
          <a:p>
            <a:pPr algn="just"/>
            <a:r>
              <a:rPr lang="en-US" dirty="0"/>
              <a:t>Clinical manifestations of diabetic ketoacidosis</a:t>
            </a:r>
          </a:p>
          <a:p>
            <a:pPr algn="just"/>
            <a:r>
              <a:rPr lang="en-US" dirty="0"/>
              <a:t>• Dehydration</a:t>
            </a:r>
          </a:p>
          <a:p>
            <a:pPr algn="just"/>
            <a:r>
              <a:rPr lang="en-US" dirty="0"/>
              <a:t>• Rapid, deep, sighing (</a:t>
            </a:r>
            <a:r>
              <a:rPr lang="en-US" dirty="0" err="1"/>
              <a:t>Kussmaul</a:t>
            </a:r>
            <a:r>
              <a:rPr lang="en-US" dirty="0"/>
              <a:t> respiration)</a:t>
            </a:r>
          </a:p>
          <a:p>
            <a:pPr algn="just"/>
            <a:r>
              <a:rPr lang="en-US" dirty="0"/>
              <a:t>• Nausea, vomiting, and abdominal pain </a:t>
            </a:r>
            <a:endParaRPr lang="en-US" dirty="0" smtClean="0"/>
          </a:p>
          <a:p>
            <a:pPr algn="just"/>
            <a:r>
              <a:rPr lang="en-US" dirty="0" smtClean="0"/>
              <a:t>• </a:t>
            </a:r>
            <a:r>
              <a:rPr lang="en-US" dirty="0"/>
              <a:t>Progressive loss of consciousness</a:t>
            </a:r>
          </a:p>
          <a:p>
            <a:pPr algn="just"/>
            <a:r>
              <a:rPr lang="en-US" dirty="0"/>
              <a:t>• Increased leukocyte count with left shift</a:t>
            </a:r>
          </a:p>
          <a:p>
            <a:pPr algn="just"/>
            <a:endParaRPr lang="en-US" dirty="0"/>
          </a:p>
        </p:txBody>
      </p:sp>
      <p:sp>
        <p:nvSpPr>
          <p:cNvPr id="2" name="Slide Number Placeholder 1"/>
          <p:cNvSpPr>
            <a:spLocks noGrp="1"/>
          </p:cNvSpPr>
          <p:nvPr>
            <p:ph type="sldNum" sz="quarter" idx="12"/>
          </p:nvPr>
        </p:nvSpPr>
        <p:spPr/>
        <p:txBody>
          <a:bodyPr/>
          <a:lstStyle/>
          <a:p>
            <a:pPr>
              <a:defRPr/>
            </a:pPr>
            <a:fld id="{3D786826-886F-4ED9-9F27-2D1107F52829}" type="slidenum">
              <a:rPr lang="en-US" smtClean="0">
                <a:solidFill>
                  <a:srgbClr val="DEDEDE">
                    <a:shade val="90000"/>
                  </a:srgbClr>
                </a:solidFill>
              </a:rPr>
              <a:pPr>
                <a:defRPr/>
              </a:pPr>
              <a:t>55</a:t>
            </a:fld>
            <a:endParaRPr lang="en-US" dirty="0">
              <a:solidFill>
                <a:srgbClr val="DEDEDE">
                  <a:shade val="90000"/>
                </a:srgbClr>
              </a:solidFill>
            </a:endParaRPr>
          </a:p>
        </p:txBody>
      </p:sp>
    </p:spTree>
    <p:extLst>
      <p:ext uri="{BB962C8B-B14F-4D97-AF65-F5344CB8AC3E}">
        <p14:creationId xmlns:p14="http://schemas.microsoft.com/office/powerpoint/2010/main" val="3234390125"/>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152400"/>
            <a:ext cx="8229600" cy="792162"/>
          </a:xfrm>
        </p:spPr>
        <p:txBody>
          <a:bodyPr/>
          <a:lstStyle/>
          <a:p>
            <a:pPr algn="ctr"/>
            <a:r>
              <a:rPr lang="en-US" dirty="0">
                <a:latin typeface="Constantia" panose="02030602050306030303" pitchFamily="18" charset="0"/>
              </a:rPr>
              <a:t>Diabetic ketoacidosis </a:t>
            </a:r>
          </a:p>
        </p:txBody>
      </p:sp>
      <p:pic>
        <p:nvPicPr>
          <p:cNvPr id="1741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28600" y="914400"/>
            <a:ext cx="8686800"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pPr>
              <a:defRPr/>
            </a:pPr>
            <a:fld id="{3D786826-886F-4ED9-9F27-2D1107F52829}" type="slidenum">
              <a:rPr lang="en-US" smtClean="0">
                <a:solidFill>
                  <a:srgbClr val="DEDEDE">
                    <a:shade val="90000"/>
                  </a:srgbClr>
                </a:solidFill>
              </a:rPr>
              <a:pPr>
                <a:defRPr/>
              </a:pPr>
              <a:t>56</a:t>
            </a:fld>
            <a:endParaRPr lang="en-US" dirty="0">
              <a:solidFill>
                <a:srgbClr val="DEDEDE">
                  <a:shade val="90000"/>
                </a:srgbClr>
              </a:solidFill>
            </a:endParaRPr>
          </a:p>
        </p:txBody>
      </p:sp>
    </p:spTree>
    <p:extLst>
      <p:ext uri="{BB962C8B-B14F-4D97-AF65-F5344CB8AC3E}">
        <p14:creationId xmlns:p14="http://schemas.microsoft.com/office/powerpoint/2010/main" val="3331584901"/>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90600"/>
          </a:xfrm>
        </p:spPr>
        <p:txBody>
          <a:bodyPr>
            <a:normAutofit/>
          </a:bodyPr>
          <a:lstStyle/>
          <a:p>
            <a:pPr algn="ctr"/>
            <a:r>
              <a:rPr lang="en-US" dirty="0" smtClean="0">
                <a:latin typeface="Constantia" panose="02030602050306030303" pitchFamily="18" charset="0"/>
              </a:rPr>
              <a:t>HHS</a:t>
            </a:r>
            <a:endParaRPr lang="en-US" dirty="0">
              <a:latin typeface="Constantia" panose="02030602050306030303" pitchFamily="18" charset="0"/>
            </a:endParaRPr>
          </a:p>
        </p:txBody>
      </p:sp>
      <p:sp>
        <p:nvSpPr>
          <p:cNvPr id="3" name="Content Placeholder 2"/>
          <p:cNvSpPr>
            <a:spLocks noGrp="1"/>
          </p:cNvSpPr>
          <p:nvPr>
            <p:ph idx="1"/>
          </p:nvPr>
        </p:nvSpPr>
        <p:spPr>
          <a:xfrm>
            <a:off x="228600" y="914400"/>
            <a:ext cx="8610600" cy="6019800"/>
          </a:xfrm>
        </p:spPr>
        <p:txBody>
          <a:bodyPr>
            <a:noAutofit/>
          </a:bodyPr>
          <a:lstStyle/>
          <a:p>
            <a:pPr algn="just"/>
            <a:r>
              <a:rPr lang="en-US" sz="2800" dirty="0"/>
              <a:t>Hyperglycemic hyperosmolar state (HHS), also referred to as hyperosmolar non-ketotic coma, may occur in young patients with T2DM ,but rarely in T1DM subjects.</a:t>
            </a:r>
          </a:p>
          <a:p>
            <a:pPr algn="just"/>
            <a:r>
              <a:rPr lang="en-US" sz="2800" dirty="0"/>
              <a:t> The criteria for HHS include:</a:t>
            </a:r>
          </a:p>
          <a:p>
            <a:pPr algn="just"/>
            <a:r>
              <a:rPr lang="en-US" sz="2800" dirty="0"/>
              <a:t>-</a:t>
            </a:r>
            <a:r>
              <a:rPr lang="en-US" sz="2800" dirty="0" smtClean="0"/>
              <a:t> </a:t>
            </a:r>
            <a:r>
              <a:rPr lang="en-US" sz="2800" dirty="0"/>
              <a:t>plasma glucose </a:t>
            </a:r>
            <a:r>
              <a:rPr lang="en-US" sz="2800" dirty="0" smtClean="0"/>
              <a:t>&gt;</a:t>
            </a:r>
            <a:r>
              <a:rPr lang="en-US" sz="2800" dirty="0"/>
              <a:t>33.3 mmol/L (600 mg/dL)</a:t>
            </a:r>
          </a:p>
          <a:p>
            <a:pPr algn="just"/>
            <a:r>
              <a:rPr lang="en-US" sz="2800" dirty="0" smtClean="0"/>
              <a:t>-arterial </a:t>
            </a:r>
            <a:r>
              <a:rPr lang="en-US" sz="2800" dirty="0"/>
              <a:t>pH &gt; 7.30</a:t>
            </a:r>
          </a:p>
          <a:p>
            <a:pPr algn="just"/>
            <a:r>
              <a:rPr lang="en-US" sz="2800" dirty="0"/>
              <a:t>-</a:t>
            </a:r>
            <a:r>
              <a:rPr lang="en-US" sz="2800" dirty="0" smtClean="0"/>
              <a:t> </a:t>
            </a:r>
            <a:r>
              <a:rPr lang="en-US" sz="2800" dirty="0"/>
              <a:t>serum bicarbonate &gt; 15 mmol/L</a:t>
            </a:r>
          </a:p>
          <a:p>
            <a:pPr algn="just"/>
            <a:r>
              <a:rPr lang="en-US" sz="2800" dirty="0"/>
              <a:t>-</a:t>
            </a:r>
            <a:r>
              <a:rPr lang="en-US" sz="2800" dirty="0" smtClean="0"/>
              <a:t> </a:t>
            </a:r>
            <a:r>
              <a:rPr lang="en-US" sz="2800" dirty="0"/>
              <a:t>small ketonuria, absent to mild ketonemia</a:t>
            </a:r>
          </a:p>
          <a:p>
            <a:pPr algn="just"/>
            <a:r>
              <a:rPr lang="en-US" sz="2800" dirty="0"/>
              <a:t>-</a:t>
            </a:r>
            <a:r>
              <a:rPr lang="en-US" sz="2800" dirty="0" smtClean="0"/>
              <a:t> </a:t>
            </a:r>
            <a:r>
              <a:rPr lang="en-US" sz="2800" dirty="0"/>
              <a:t>effective serum osmolality &gt; 320 mOsm/kg</a:t>
            </a:r>
          </a:p>
          <a:p>
            <a:pPr algn="just"/>
            <a:r>
              <a:rPr lang="en-US" sz="2800" dirty="0" smtClean="0"/>
              <a:t>- stupor </a:t>
            </a:r>
            <a:r>
              <a:rPr lang="en-US" sz="2800" dirty="0"/>
              <a:t>or coma</a:t>
            </a:r>
          </a:p>
        </p:txBody>
      </p:sp>
      <p:sp>
        <p:nvSpPr>
          <p:cNvPr id="4" name="Slide Number Placeholder 3"/>
          <p:cNvSpPr>
            <a:spLocks noGrp="1"/>
          </p:cNvSpPr>
          <p:nvPr>
            <p:ph type="sldNum" sz="quarter" idx="12"/>
          </p:nvPr>
        </p:nvSpPr>
        <p:spPr/>
        <p:txBody>
          <a:bodyPr/>
          <a:lstStyle/>
          <a:p>
            <a:pPr>
              <a:defRPr/>
            </a:pPr>
            <a:fld id="{3D786826-886F-4ED9-9F27-2D1107F52829}" type="slidenum">
              <a:rPr lang="en-US" smtClean="0">
                <a:solidFill>
                  <a:srgbClr val="DEDEDE">
                    <a:shade val="90000"/>
                  </a:srgbClr>
                </a:solidFill>
              </a:rPr>
              <a:pPr>
                <a:defRPr/>
              </a:pPr>
              <a:t>57</a:t>
            </a:fld>
            <a:endParaRPr lang="en-US" dirty="0">
              <a:solidFill>
                <a:srgbClr val="DEDEDE">
                  <a:shade val="90000"/>
                </a:srgbClr>
              </a:solidFill>
            </a:endParaRPr>
          </a:p>
        </p:txBody>
      </p:sp>
    </p:spTree>
    <p:extLst>
      <p:ext uri="{BB962C8B-B14F-4D97-AF65-F5344CB8AC3E}">
        <p14:creationId xmlns:p14="http://schemas.microsoft.com/office/powerpoint/2010/main" val="2707492624"/>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pPr algn="ctr"/>
            <a:r>
              <a:rPr lang="en-US" dirty="0" smtClean="0">
                <a:latin typeface="+mn-lt"/>
              </a:rPr>
              <a:t>DKA versus HHS</a:t>
            </a:r>
            <a:endParaRPr lang="en-US" dirty="0">
              <a:latin typeface="+mn-lt"/>
            </a:endParaRPr>
          </a:p>
        </p:txBody>
      </p:sp>
      <p:sp>
        <p:nvSpPr>
          <p:cNvPr id="3" name="Content Placeholder 2"/>
          <p:cNvSpPr>
            <a:spLocks noGrp="1"/>
          </p:cNvSpPr>
          <p:nvPr>
            <p:ph idx="1"/>
          </p:nvPr>
        </p:nvSpPr>
        <p:spPr>
          <a:xfrm>
            <a:off x="228600" y="1219200"/>
            <a:ext cx="8229600" cy="5029200"/>
          </a:xfrm>
        </p:spPr>
        <p:txBody>
          <a:bodyPr>
            <a:normAutofit fontScale="92500" lnSpcReduction="10000"/>
          </a:bodyPr>
          <a:lstStyle/>
          <a:p>
            <a:pPr algn="just"/>
            <a:r>
              <a:rPr lang="en-US" sz="2800" dirty="0"/>
              <a:t>It is important to recognize that overlap between DKA and </a:t>
            </a:r>
            <a:r>
              <a:rPr lang="en-US" sz="2800" dirty="0" smtClean="0"/>
              <a:t>HHS.</a:t>
            </a:r>
            <a:endParaRPr lang="en-US" sz="2800" dirty="0"/>
          </a:p>
          <a:p>
            <a:pPr algn="just"/>
            <a:r>
              <a:rPr lang="en-US" sz="2800" dirty="0"/>
              <a:t>Some patients with HHS, especially when there is very severe dehydration, have mild or moderate acidosis. </a:t>
            </a:r>
          </a:p>
          <a:p>
            <a:pPr algn="just"/>
            <a:r>
              <a:rPr lang="en-US" sz="2800" dirty="0"/>
              <a:t>Conversely, some children with T1DM may have features of HHS (severe hyperglycemia) if high carbohydrate containing beverages have been used to quench thirst and replace urinary losses prior to diagnosis </a:t>
            </a:r>
            <a:endParaRPr lang="en-US" sz="2800" dirty="0" smtClean="0"/>
          </a:p>
          <a:p>
            <a:pPr algn="just"/>
            <a:r>
              <a:rPr lang="en-US" sz="2800" dirty="0" smtClean="0"/>
              <a:t>Euglycemic ketoacidosis : Partially treated children and children who have consumed little or no carbohydrate may have, on rare occasion, only modestly increased blood glucose concentrations </a:t>
            </a:r>
          </a:p>
          <a:p>
            <a:pPr algn="just"/>
            <a:endParaRPr lang="en-US" sz="2800" dirty="0"/>
          </a:p>
        </p:txBody>
      </p:sp>
      <p:sp>
        <p:nvSpPr>
          <p:cNvPr id="4" name="Slide Number Placeholder 3"/>
          <p:cNvSpPr>
            <a:spLocks noGrp="1"/>
          </p:cNvSpPr>
          <p:nvPr>
            <p:ph type="sldNum" sz="quarter" idx="12"/>
          </p:nvPr>
        </p:nvSpPr>
        <p:spPr/>
        <p:txBody>
          <a:bodyPr/>
          <a:lstStyle/>
          <a:p>
            <a:pPr>
              <a:defRPr/>
            </a:pPr>
            <a:fld id="{3D786826-886F-4ED9-9F27-2D1107F52829}" type="slidenum">
              <a:rPr lang="en-US" smtClean="0">
                <a:solidFill>
                  <a:srgbClr val="DEDEDE">
                    <a:shade val="90000"/>
                  </a:srgbClr>
                </a:solidFill>
              </a:rPr>
              <a:pPr>
                <a:defRPr/>
              </a:pPr>
              <a:t>58</a:t>
            </a:fld>
            <a:endParaRPr lang="en-US" dirty="0">
              <a:solidFill>
                <a:srgbClr val="DEDEDE">
                  <a:shade val="90000"/>
                </a:srgbClr>
              </a:solidFill>
            </a:endParaRPr>
          </a:p>
        </p:txBody>
      </p:sp>
    </p:spTree>
    <p:extLst>
      <p:ext uri="{BB962C8B-B14F-4D97-AF65-F5344CB8AC3E}">
        <p14:creationId xmlns:p14="http://schemas.microsoft.com/office/powerpoint/2010/main" val="542363563"/>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90600"/>
          </a:xfrm>
        </p:spPr>
        <p:txBody>
          <a:bodyPr/>
          <a:lstStyle/>
          <a:p>
            <a:pPr algn="ctr"/>
            <a:r>
              <a:rPr lang="en-US" dirty="0">
                <a:latin typeface="Constantia" panose="02030602050306030303" pitchFamily="18" charset="0"/>
              </a:rPr>
              <a:t>Management of DKA</a:t>
            </a:r>
          </a:p>
        </p:txBody>
      </p:sp>
      <p:sp>
        <p:nvSpPr>
          <p:cNvPr id="3" name="Content Placeholder 2"/>
          <p:cNvSpPr>
            <a:spLocks noGrp="1"/>
          </p:cNvSpPr>
          <p:nvPr>
            <p:ph idx="1"/>
          </p:nvPr>
        </p:nvSpPr>
        <p:spPr>
          <a:xfrm>
            <a:off x="228600" y="914400"/>
            <a:ext cx="8763000" cy="5791200"/>
          </a:xfrm>
        </p:spPr>
        <p:txBody>
          <a:bodyPr>
            <a:noAutofit/>
          </a:bodyPr>
          <a:lstStyle/>
          <a:p>
            <a:pPr algn="justLow"/>
            <a:r>
              <a:rPr lang="en-US" sz="2800" dirty="0" smtClean="0"/>
              <a:t>1-Assess </a:t>
            </a:r>
            <a:r>
              <a:rPr lang="en-US" sz="2800" dirty="0"/>
              <a:t>clinical severity of dehydration .</a:t>
            </a:r>
          </a:p>
          <a:p>
            <a:pPr algn="justLow"/>
            <a:r>
              <a:rPr lang="en-US" sz="2800" dirty="0"/>
              <a:t> Clinical assessment of dehydration is inaccurate . </a:t>
            </a:r>
            <a:endParaRPr lang="en-US" sz="2800" dirty="0" smtClean="0"/>
          </a:p>
          <a:p>
            <a:pPr algn="justLow"/>
            <a:r>
              <a:rPr lang="en-US" sz="2800" dirty="0" smtClean="0"/>
              <a:t> </a:t>
            </a:r>
            <a:r>
              <a:rPr lang="en-US" sz="2800" dirty="0"/>
              <a:t>The three most useful individual signs for assessing dehydration in young children </a:t>
            </a:r>
            <a:r>
              <a:rPr lang="en-US" sz="2800" dirty="0" smtClean="0"/>
              <a:t>are:</a:t>
            </a:r>
            <a:endParaRPr lang="en-US" sz="2800" dirty="0"/>
          </a:p>
          <a:p>
            <a:pPr algn="justLow"/>
            <a:r>
              <a:rPr lang="en-US" sz="2800" dirty="0" smtClean="0"/>
              <a:t>1-Prolonged </a:t>
            </a:r>
            <a:r>
              <a:rPr lang="en-US" sz="2800" dirty="0"/>
              <a:t>capillary reﬁll time (normal capillary reﬁll is </a:t>
            </a:r>
            <a:r>
              <a:rPr lang="en-US" sz="2800" dirty="0" smtClean="0"/>
              <a:t>1</a:t>
            </a:r>
            <a:r>
              <a:rPr lang="en-US" sz="2800" dirty="0"/>
              <a:t>. 5-2 </a:t>
            </a:r>
            <a:r>
              <a:rPr lang="en-US" sz="2800" dirty="0" smtClean="0"/>
              <a:t>s) </a:t>
            </a:r>
            <a:endParaRPr lang="en-US" sz="2800" dirty="0"/>
          </a:p>
          <a:p>
            <a:pPr algn="justLow"/>
            <a:r>
              <a:rPr lang="en-US" sz="2800" dirty="0" smtClean="0"/>
              <a:t>2-Abnormal </a:t>
            </a:r>
            <a:r>
              <a:rPr lang="en-US" sz="2800" dirty="0"/>
              <a:t>skin turgor (’tenting’ or inelastic skin) </a:t>
            </a:r>
          </a:p>
          <a:p>
            <a:pPr algn="justLow"/>
            <a:r>
              <a:rPr lang="en-US" sz="2800" dirty="0" smtClean="0"/>
              <a:t>3- Hyperpnea</a:t>
            </a:r>
            <a:endParaRPr lang="en-US" sz="2800" dirty="0"/>
          </a:p>
          <a:p>
            <a:pPr algn="justLow"/>
            <a:r>
              <a:rPr lang="en-US" sz="2800" dirty="0"/>
              <a:t> </a:t>
            </a:r>
            <a:r>
              <a:rPr lang="en-US" sz="2800" dirty="0" smtClean="0"/>
              <a:t>≥</a:t>
            </a:r>
            <a:r>
              <a:rPr lang="en-US" sz="2800" dirty="0"/>
              <a:t>10% dehydration is suggested by the presence of weak or impalpable peripheral pulses, hypotension, and oliguria.</a:t>
            </a:r>
          </a:p>
          <a:p>
            <a:pPr algn="justLow"/>
            <a:endParaRPr lang="en-US" sz="2800" dirty="0"/>
          </a:p>
        </p:txBody>
      </p:sp>
      <p:sp>
        <p:nvSpPr>
          <p:cNvPr id="4" name="Slide Number Placeholder 3"/>
          <p:cNvSpPr>
            <a:spLocks noGrp="1"/>
          </p:cNvSpPr>
          <p:nvPr>
            <p:ph type="sldNum" sz="quarter" idx="12"/>
          </p:nvPr>
        </p:nvSpPr>
        <p:spPr/>
        <p:txBody>
          <a:bodyPr/>
          <a:lstStyle/>
          <a:p>
            <a:pPr>
              <a:defRPr/>
            </a:pPr>
            <a:fld id="{3D786826-886F-4ED9-9F27-2D1107F52829}" type="slidenum">
              <a:rPr lang="en-US" smtClean="0">
                <a:solidFill>
                  <a:srgbClr val="DEDEDE">
                    <a:shade val="90000"/>
                  </a:srgbClr>
                </a:solidFill>
              </a:rPr>
              <a:pPr>
                <a:defRPr/>
              </a:pPr>
              <a:t>59</a:t>
            </a:fld>
            <a:endParaRPr lang="en-US" dirty="0">
              <a:solidFill>
                <a:srgbClr val="DEDEDE">
                  <a:shade val="90000"/>
                </a:srgbClr>
              </a:solidFill>
            </a:endParaRPr>
          </a:p>
        </p:txBody>
      </p:sp>
    </p:spTree>
    <p:extLst>
      <p:ext uri="{BB962C8B-B14F-4D97-AF65-F5344CB8AC3E}">
        <p14:creationId xmlns:p14="http://schemas.microsoft.com/office/powerpoint/2010/main" val="402699868"/>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9247" y="0"/>
            <a:ext cx="8229600" cy="975360"/>
          </a:xfrm>
        </p:spPr>
        <p:txBody>
          <a:bodyPr/>
          <a:lstStyle/>
          <a:p>
            <a:r>
              <a:rPr lang="en-US" dirty="0" smtClean="0">
                <a:latin typeface="Constantia" panose="02030602050306030303" pitchFamily="18" charset="0"/>
              </a:rPr>
              <a:t>Definitions </a:t>
            </a:r>
            <a:endParaRPr lang="en-US" dirty="0">
              <a:latin typeface="Constantia" panose="02030602050306030303" pitchFamily="18" charset="0"/>
            </a:endParaRPr>
          </a:p>
        </p:txBody>
      </p:sp>
      <p:sp>
        <p:nvSpPr>
          <p:cNvPr id="3" name="Content Placeholder 2"/>
          <p:cNvSpPr>
            <a:spLocks noGrp="1"/>
          </p:cNvSpPr>
          <p:nvPr>
            <p:ph idx="1"/>
          </p:nvPr>
        </p:nvSpPr>
        <p:spPr/>
        <p:txBody>
          <a:bodyPr/>
          <a:lstStyle/>
          <a:p>
            <a:endParaRPr lang="en-US" dirty="0"/>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4" y="838200"/>
            <a:ext cx="9139906" cy="601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971B47F2-71F1-4545-A17E-AD287F812ECB}" type="slidenum">
              <a:rPr lang="en-US" smtClean="0">
                <a:solidFill>
                  <a:prstClr val="white">
                    <a:tint val="75000"/>
                  </a:prstClr>
                </a:solidFill>
              </a:rPr>
              <a:pPr/>
              <a:t>6</a:t>
            </a:fld>
            <a:endParaRPr lang="en-US">
              <a:solidFill>
                <a:prstClr val="white">
                  <a:tint val="75000"/>
                </a:prstClr>
              </a:solidFill>
            </a:endParaRPr>
          </a:p>
        </p:txBody>
      </p:sp>
    </p:spTree>
    <p:extLst>
      <p:ext uri="{BB962C8B-B14F-4D97-AF65-F5344CB8AC3E}">
        <p14:creationId xmlns:p14="http://schemas.microsoft.com/office/powerpoint/2010/main" val="22035051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0"/>
            <a:ext cx="8229600" cy="1143000"/>
          </a:xfrm>
        </p:spPr>
        <p:txBody>
          <a:bodyPr/>
          <a:lstStyle/>
          <a:p>
            <a:pPr algn="ctr"/>
            <a:r>
              <a:rPr lang="en-US" dirty="0">
                <a:latin typeface="Constantia" panose="02030602050306030303" pitchFamily="18" charset="0"/>
              </a:rPr>
              <a:t>Management of DKA</a:t>
            </a:r>
          </a:p>
        </p:txBody>
      </p:sp>
      <p:sp>
        <p:nvSpPr>
          <p:cNvPr id="3" name="Content Placeholder 2"/>
          <p:cNvSpPr>
            <a:spLocks noGrp="1"/>
          </p:cNvSpPr>
          <p:nvPr>
            <p:ph idx="1"/>
          </p:nvPr>
        </p:nvSpPr>
        <p:spPr>
          <a:xfrm>
            <a:off x="76200" y="1143000"/>
            <a:ext cx="8763000" cy="5715000"/>
          </a:xfrm>
        </p:spPr>
        <p:txBody>
          <a:bodyPr>
            <a:noAutofit/>
          </a:bodyPr>
          <a:lstStyle/>
          <a:p>
            <a:pPr algn="just"/>
            <a:r>
              <a:rPr lang="en-US" sz="2800" dirty="0" smtClean="0"/>
              <a:t>2-Biochemical assessment:</a:t>
            </a:r>
          </a:p>
          <a:p>
            <a:pPr algn="just"/>
            <a:r>
              <a:rPr lang="en-US" sz="2800" dirty="0" smtClean="0"/>
              <a:t>Measurement </a:t>
            </a:r>
            <a:r>
              <a:rPr lang="en-US" sz="2800" dirty="0"/>
              <a:t>of serum or plasma glucose, electrolytes , blood urea nitrogen, creatinine, osmolality, VBG or ABG, calcium, </a:t>
            </a:r>
            <a:r>
              <a:rPr lang="en-US" sz="2800" dirty="0" smtClean="0"/>
              <a:t>P, CBC, hemoglobin . </a:t>
            </a:r>
            <a:endParaRPr lang="en-US" sz="2800" dirty="0"/>
          </a:p>
          <a:p>
            <a:pPr algn="just"/>
            <a:r>
              <a:rPr lang="en-US" sz="2800" dirty="0" smtClean="0"/>
              <a:t>Elevated </a:t>
            </a:r>
            <a:r>
              <a:rPr lang="en-US" sz="2800" dirty="0"/>
              <a:t>white blood cell count in response to stress is characteristic of DKA and is not necessarily indicative of infection </a:t>
            </a:r>
          </a:p>
          <a:p>
            <a:pPr algn="just"/>
            <a:r>
              <a:rPr lang="en-US" sz="2800" dirty="0"/>
              <a:t>Perform a urinalysis for ketones.</a:t>
            </a:r>
          </a:p>
          <a:p>
            <a:pPr algn="just"/>
            <a:r>
              <a:rPr lang="en-US" sz="2800" dirty="0"/>
              <a:t>Measurement of blood ß-hydroxybutyrate , if available</a:t>
            </a:r>
          </a:p>
          <a:p>
            <a:pPr algn="just"/>
            <a:r>
              <a:rPr lang="en-US" sz="2800" dirty="0"/>
              <a:t>If measurement of serum potassium is delayed, perform an electrocardiogram (ECG)</a:t>
            </a:r>
          </a:p>
        </p:txBody>
      </p:sp>
      <p:sp>
        <p:nvSpPr>
          <p:cNvPr id="2" name="Slide Number Placeholder 1"/>
          <p:cNvSpPr>
            <a:spLocks noGrp="1"/>
          </p:cNvSpPr>
          <p:nvPr>
            <p:ph type="sldNum" sz="quarter" idx="12"/>
          </p:nvPr>
        </p:nvSpPr>
        <p:spPr/>
        <p:txBody>
          <a:bodyPr/>
          <a:lstStyle/>
          <a:p>
            <a:pPr>
              <a:defRPr/>
            </a:pPr>
            <a:fld id="{3D786826-886F-4ED9-9F27-2D1107F52829}" type="slidenum">
              <a:rPr lang="en-US" smtClean="0">
                <a:solidFill>
                  <a:srgbClr val="DEDEDE">
                    <a:shade val="90000"/>
                  </a:srgbClr>
                </a:solidFill>
              </a:rPr>
              <a:pPr>
                <a:defRPr/>
              </a:pPr>
              <a:t>60</a:t>
            </a:fld>
            <a:endParaRPr lang="en-US" dirty="0">
              <a:solidFill>
                <a:srgbClr val="DEDEDE">
                  <a:shade val="90000"/>
                </a:srgbClr>
              </a:solidFill>
            </a:endParaRPr>
          </a:p>
        </p:txBody>
      </p:sp>
    </p:spTree>
    <p:extLst>
      <p:ext uri="{BB962C8B-B14F-4D97-AF65-F5344CB8AC3E}">
        <p14:creationId xmlns:p14="http://schemas.microsoft.com/office/powerpoint/2010/main" val="3061908264"/>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76202"/>
            <a:ext cx="8229600" cy="944562"/>
          </a:xfrm>
        </p:spPr>
        <p:txBody>
          <a:bodyPr/>
          <a:lstStyle/>
          <a:p>
            <a:pPr algn="ctr"/>
            <a:r>
              <a:rPr lang="en-US" dirty="0">
                <a:latin typeface="Constantia" panose="02030602050306030303" pitchFamily="18" charset="0"/>
              </a:rPr>
              <a:t>Management of DKA</a:t>
            </a:r>
          </a:p>
        </p:txBody>
      </p:sp>
      <p:sp>
        <p:nvSpPr>
          <p:cNvPr id="3" name="Content Placeholder 2"/>
          <p:cNvSpPr>
            <a:spLocks noGrp="1"/>
          </p:cNvSpPr>
          <p:nvPr>
            <p:ph idx="1"/>
          </p:nvPr>
        </p:nvSpPr>
        <p:spPr>
          <a:xfrm>
            <a:off x="228600" y="1143000"/>
            <a:ext cx="8305800" cy="5562600"/>
          </a:xfrm>
        </p:spPr>
        <p:txBody>
          <a:bodyPr>
            <a:noAutofit/>
          </a:bodyPr>
          <a:lstStyle/>
          <a:p>
            <a:pPr algn="just"/>
            <a:r>
              <a:rPr lang="en-US" sz="2800" dirty="0"/>
              <a:t>PICU admission in cases:</a:t>
            </a:r>
          </a:p>
          <a:p>
            <a:pPr algn="just"/>
            <a:r>
              <a:rPr lang="en-US" sz="2800" dirty="0" smtClean="0"/>
              <a:t>1-Children </a:t>
            </a:r>
            <a:r>
              <a:rPr lang="en-US" sz="2800" dirty="0"/>
              <a:t>with severe DKA (long duration of </a:t>
            </a:r>
            <a:r>
              <a:rPr lang="en-US" sz="2800" dirty="0" smtClean="0"/>
              <a:t>symptoms</a:t>
            </a:r>
            <a:r>
              <a:rPr lang="en-US" sz="2800" dirty="0"/>
              <a:t>, compromised circulation, or depressed level of consciousness) </a:t>
            </a:r>
          </a:p>
          <a:p>
            <a:pPr algn="just"/>
            <a:r>
              <a:rPr lang="en-US" sz="2800" dirty="0" smtClean="0"/>
              <a:t>2-Those </a:t>
            </a:r>
            <a:r>
              <a:rPr lang="en-US" sz="2800" dirty="0"/>
              <a:t>who are at increased risk for cerebral edema (e.g., &lt; 5 years of age, severe acidosis, low </a:t>
            </a:r>
            <a:r>
              <a:rPr lang="en-US" sz="2800" dirty="0" smtClean="0"/>
              <a:t>PCO </a:t>
            </a:r>
            <a:r>
              <a:rPr lang="en-US" sz="2800" dirty="0"/>
              <a:t>, high BUN)</a:t>
            </a:r>
          </a:p>
          <a:p>
            <a:pPr algn="just"/>
            <a:r>
              <a:rPr lang="en-US" sz="2800" dirty="0" smtClean="0"/>
              <a:t>3-There </a:t>
            </a:r>
            <a:r>
              <a:rPr lang="en-US" sz="2800" dirty="0"/>
              <a:t>should be documentation on a ﬂow chart of hour-by-hour clinical observations</a:t>
            </a:r>
            <a:r>
              <a:rPr lang="en-US" sz="2800" dirty="0" smtClean="0"/>
              <a:t>, vital signs, GCS Score </a:t>
            </a:r>
            <a:r>
              <a:rPr lang="en-US" sz="2800" dirty="0"/>
              <a:t>IV and oral medications, ﬂuids, </a:t>
            </a:r>
            <a:r>
              <a:rPr lang="en-US" sz="2800" dirty="0" smtClean="0"/>
              <a:t> and </a:t>
            </a:r>
            <a:r>
              <a:rPr lang="en-US" sz="2800" dirty="0"/>
              <a:t>laboratory results. </a:t>
            </a:r>
          </a:p>
          <a:p>
            <a:pPr marL="0" indent="0" algn="just">
              <a:buNone/>
            </a:pPr>
            <a:endParaRPr lang="en-US" sz="2800" dirty="0"/>
          </a:p>
        </p:txBody>
      </p:sp>
      <p:sp>
        <p:nvSpPr>
          <p:cNvPr id="2" name="Slide Number Placeholder 1"/>
          <p:cNvSpPr>
            <a:spLocks noGrp="1"/>
          </p:cNvSpPr>
          <p:nvPr>
            <p:ph type="sldNum" sz="quarter" idx="12"/>
          </p:nvPr>
        </p:nvSpPr>
        <p:spPr/>
        <p:txBody>
          <a:bodyPr/>
          <a:lstStyle/>
          <a:p>
            <a:pPr>
              <a:defRPr/>
            </a:pPr>
            <a:fld id="{3D786826-886F-4ED9-9F27-2D1107F52829}" type="slidenum">
              <a:rPr lang="en-US" smtClean="0">
                <a:solidFill>
                  <a:srgbClr val="DEDEDE">
                    <a:shade val="90000"/>
                  </a:srgbClr>
                </a:solidFill>
              </a:rPr>
              <a:pPr>
                <a:defRPr/>
              </a:pPr>
              <a:t>61</a:t>
            </a:fld>
            <a:endParaRPr lang="en-US" dirty="0">
              <a:solidFill>
                <a:srgbClr val="DEDEDE">
                  <a:shade val="90000"/>
                </a:srgbClr>
              </a:solidFill>
            </a:endParaRPr>
          </a:p>
        </p:txBody>
      </p:sp>
    </p:spTree>
    <p:extLst>
      <p:ext uri="{BB962C8B-B14F-4D97-AF65-F5344CB8AC3E}">
        <p14:creationId xmlns:p14="http://schemas.microsoft.com/office/powerpoint/2010/main" val="160944439"/>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152400"/>
            <a:ext cx="8229600" cy="762000"/>
          </a:xfrm>
        </p:spPr>
        <p:txBody>
          <a:bodyPr/>
          <a:lstStyle/>
          <a:p>
            <a:pPr algn="ctr"/>
            <a:r>
              <a:rPr lang="en-US" dirty="0">
                <a:latin typeface="Constantia" panose="02030602050306030303" pitchFamily="18" charset="0"/>
              </a:rPr>
              <a:t>Management of DKA</a:t>
            </a:r>
          </a:p>
        </p:txBody>
      </p:sp>
      <p:sp>
        <p:nvSpPr>
          <p:cNvPr id="3" name="Content Placeholder 2"/>
          <p:cNvSpPr>
            <a:spLocks noGrp="1"/>
          </p:cNvSpPr>
          <p:nvPr>
            <p:ph idx="1"/>
          </p:nvPr>
        </p:nvSpPr>
        <p:spPr>
          <a:xfrm>
            <a:off x="0" y="914400"/>
            <a:ext cx="8839200" cy="5943600"/>
          </a:xfrm>
        </p:spPr>
        <p:txBody>
          <a:bodyPr>
            <a:noAutofit/>
          </a:bodyPr>
          <a:lstStyle/>
          <a:p>
            <a:pPr algn="just"/>
            <a:r>
              <a:rPr lang="en-US" sz="2800" b="1" dirty="0" smtClean="0"/>
              <a:t>I-Fluid therapy</a:t>
            </a:r>
          </a:p>
          <a:p>
            <a:pPr algn="just"/>
            <a:r>
              <a:rPr lang="en-US" sz="2800" dirty="0" smtClean="0"/>
              <a:t>Patients </a:t>
            </a:r>
            <a:r>
              <a:rPr lang="en-US" sz="2800" dirty="0"/>
              <a:t>with DKA have a deﬁcit in extracellular ﬂuid (ECF) volume that usually is in the range 5–10% </a:t>
            </a:r>
          </a:p>
          <a:p>
            <a:pPr algn="just"/>
            <a:r>
              <a:rPr lang="en-US" sz="2800" dirty="0"/>
              <a:t>Clinical estimates of the volume deﬁcit are subjective and </a:t>
            </a:r>
            <a:r>
              <a:rPr lang="en-US" sz="2800" dirty="0" smtClean="0"/>
              <a:t>inaccurate, </a:t>
            </a:r>
            <a:r>
              <a:rPr lang="en-US" sz="2800" dirty="0"/>
              <a:t>in moderate DKA use 5–7% and in severe DKA 7–10% dehydration.</a:t>
            </a:r>
          </a:p>
          <a:p>
            <a:pPr algn="just"/>
            <a:r>
              <a:rPr lang="en-US" sz="2800" dirty="0" smtClean="0"/>
              <a:t>Increased BUN </a:t>
            </a:r>
            <a:r>
              <a:rPr lang="en-US" sz="2800" dirty="0"/>
              <a:t>and </a:t>
            </a:r>
            <a:r>
              <a:rPr lang="en-US" sz="2800" dirty="0" smtClean="0"/>
              <a:t>HCT may </a:t>
            </a:r>
            <a:r>
              <a:rPr lang="en-US" sz="2800" dirty="0"/>
              <a:t>be useful markers of the severity of ECF contraction </a:t>
            </a:r>
          </a:p>
          <a:p>
            <a:pPr algn="just"/>
            <a:r>
              <a:rPr lang="en-US" sz="2800" dirty="0"/>
              <a:t> For patients who are severely volume </a:t>
            </a:r>
            <a:r>
              <a:rPr lang="en-US" sz="2800" dirty="0" smtClean="0"/>
              <a:t>depleted, isotonic </a:t>
            </a:r>
            <a:r>
              <a:rPr lang="en-US" sz="2800" dirty="0"/>
              <a:t>saline (or Ringer’s lactate) in 20 mL/kg boluses infused as quickly as possible.</a:t>
            </a:r>
            <a:r>
              <a:rPr lang="en-US" sz="2800" dirty="0" smtClean="0"/>
              <a:t>.</a:t>
            </a:r>
            <a:endParaRPr lang="en-US" sz="2800" dirty="0"/>
          </a:p>
        </p:txBody>
      </p:sp>
      <p:sp>
        <p:nvSpPr>
          <p:cNvPr id="2" name="Slide Number Placeholder 1"/>
          <p:cNvSpPr>
            <a:spLocks noGrp="1"/>
          </p:cNvSpPr>
          <p:nvPr>
            <p:ph type="sldNum" sz="quarter" idx="12"/>
          </p:nvPr>
        </p:nvSpPr>
        <p:spPr/>
        <p:txBody>
          <a:bodyPr/>
          <a:lstStyle/>
          <a:p>
            <a:pPr>
              <a:defRPr/>
            </a:pPr>
            <a:fld id="{3D786826-886F-4ED9-9F27-2D1107F52829}" type="slidenum">
              <a:rPr lang="en-US" smtClean="0">
                <a:solidFill>
                  <a:srgbClr val="DEDEDE">
                    <a:shade val="90000"/>
                  </a:srgbClr>
                </a:solidFill>
              </a:rPr>
              <a:pPr>
                <a:defRPr/>
              </a:pPr>
              <a:t>62</a:t>
            </a:fld>
            <a:endParaRPr lang="en-US" dirty="0">
              <a:solidFill>
                <a:srgbClr val="DEDEDE">
                  <a:shade val="90000"/>
                </a:srgbClr>
              </a:solidFill>
            </a:endParaRPr>
          </a:p>
        </p:txBody>
      </p:sp>
    </p:spTree>
    <p:extLst>
      <p:ext uri="{BB962C8B-B14F-4D97-AF65-F5344CB8AC3E}">
        <p14:creationId xmlns:p14="http://schemas.microsoft.com/office/powerpoint/2010/main" val="3509407067"/>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0"/>
            <a:ext cx="8229600" cy="838200"/>
          </a:xfrm>
        </p:spPr>
        <p:txBody>
          <a:bodyPr/>
          <a:lstStyle/>
          <a:p>
            <a:pPr algn="ctr"/>
            <a:r>
              <a:rPr lang="en-US" dirty="0">
                <a:latin typeface="Constantia" panose="02030602050306030303" pitchFamily="18" charset="0"/>
              </a:rPr>
              <a:t>Management of DKA</a:t>
            </a:r>
          </a:p>
        </p:txBody>
      </p:sp>
      <p:sp>
        <p:nvSpPr>
          <p:cNvPr id="3" name="Content Placeholder 2"/>
          <p:cNvSpPr>
            <a:spLocks noGrp="1"/>
          </p:cNvSpPr>
          <p:nvPr>
            <p:ph idx="1"/>
          </p:nvPr>
        </p:nvSpPr>
        <p:spPr>
          <a:xfrm>
            <a:off x="76200" y="914400"/>
            <a:ext cx="9067800" cy="5943600"/>
          </a:xfrm>
        </p:spPr>
        <p:txBody>
          <a:bodyPr>
            <a:noAutofit/>
          </a:bodyPr>
          <a:lstStyle/>
          <a:p>
            <a:pPr algn="just"/>
            <a:r>
              <a:rPr lang="en-US" sz="2800" dirty="0"/>
              <a:t>Subsequent ﬂuid </a:t>
            </a:r>
            <a:r>
              <a:rPr lang="en-US" sz="2800" dirty="0" smtClean="0"/>
              <a:t>replacement </a:t>
            </a:r>
            <a:r>
              <a:rPr lang="en-US" sz="2800" dirty="0"/>
              <a:t>should be with 0.9% saline or Ringer’s acetate for at least 4–6 </a:t>
            </a:r>
            <a:r>
              <a:rPr lang="en-US" sz="2800" dirty="0" smtClean="0"/>
              <a:t>hours.  </a:t>
            </a:r>
            <a:endParaRPr lang="en-US" sz="2800" dirty="0"/>
          </a:p>
          <a:p>
            <a:pPr algn="just"/>
            <a:r>
              <a:rPr lang="en-US" sz="2800" dirty="0"/>
              <a:t>Thereafter, deﬁcit replacement should be with a </a:t>
            </a:r>
            <a:r>
              <a:rPr lang="en-US" sz="2800" dirty="0" smtClean="0"/>
              <a:t>0.45</a:t>
            </a:r>
            <a:r>
              <a:rPr lang="en-US" sz="2800" dirty="0"/>
              <a:t>% saline </a:t>
            </a:r>
            <a:endParaRPr lang="en-US" sz="2800" dirty="0" smtClean="0"/>
          </a:p>
          <a:p>
            <a:pPr algn="just"/>
            <a:r>
              <a:rPr lang="en-US" sz="2800" dirty="0" smtClean="0"/>
              <a:t>The </a:t>
            </a:r>
            <a:r>
              <a:rPr lang="en-US" sz="2800" dirty="0"/>
              <a:t>rate of </a:t>
            </a:r>
            <a:r>
              <a:rPr lang="en-US" sz="2800" dirty="0" smtClean="0"/>
              <a:t>deficit replacement should </a:t>
            </a:r>
            <a:r>
              <a:rPr lang="en-US" sz="2800" dirty="0"/>
              <a:t>be </a:t>
            </a:r>
            <a:r>
              <a:rPr lang="en-US" sz="2800" dirty="0" smtClean="0"/>
              <a:t>calculated over 36-48 </a:t>
            </a:r>
            <a:r>
              <a:rPr lang="en-US" sz="2800" dirty="0"/>
              <a:t>hours </a:t>
            </a:r>
            <a:r>
              <a:rPr lang="en-US" sz="2800" dirty="0" smtClean="0"/>
              <a:t>(1/3-1/2 in first 12h  and ½- 2/3 in remained 24h) </a:t>
            </a:r>
            <a:endParaRPr lang="en-US" sz="2800" dirty="0"/>
          </a:p>
          <a:p>
            <a:pPr algn="just"/>
            <a:r>
              <a:rPr lang="en-US" sz="2800" dirty="0"/>
              <a:t>I</a:t>
            </a:r>
            <a:r>
              <a:rPr lang="en-US" sz="2800" dirty="0" smtClean="0"/>
              <a:t>nfuse </a:t>
            </a:r>
            <a:r>
              <a:rPr lang="en-US" sz="2800" dirty="0"/>
              <a:t>ﬂuid each day at a rate rarely in excess of 1.5–2 times the usual daily maintenance requirement based on age, weight, or body surface area </a:t>
            </a:r>
          </a:p>
          <a:p>
            <a:pPr algn="just"/>
            <a:r>
              <a:rPr lang="en-US" sz="2800" dirty="0"/>
              <a:t>Urinary losses should not routinely be added to the calculation of replacement ﬂuid</a:t>
            </a:r>
          </a:p>
        </p:txBody>
      </p:sp>
      <p:sp>
        <p:nvSpPr>
          <p:cNvPr id="2" name="Slide Number Placeholder 1"/>
          <p:cNvSpPr>
            <a:spLocks noGrp="1"/>
          </p:cNvSpPr>
          <p:nvPr>
            <p:ph type="sldNum" sz="quarter" idx="12"/>
          </p:nvPr>
        </p:nvSpPr>
        <p:spPr/>
        <p:txBody>
          <a:bodyPr/>
          <a:lstStyle/>
          <a:p>
            <a:pPr>
              <a:defRPr/>
            </a:pPr>
            <a:fld id="{3D786826-886F-4ED9-9F27-2D1107F52829}" type="slidenum">
              <a:rPr lang="en-US" smtClean="0">
                <a:solidFill>
                  <a:srgbClr val="DEDEDE">
                    <a:shade val="90000"/>
                  </a:srgbClr>
                </a:solidFill>
              </a:rPr>
              <a:pPr>
                <a:defRPr/>
              </a:pPr>
              <a:t>63</a:t>
            </a:fld>
            <a:endParaRPr lang="en-US" dirty="0">
              <a:solidFill>
                <a:srgbClr val="DEDEDE">
                  <a:shade val="90000"/>
                </a:srgbClr>
              </a:solidFill>
            </a:endParaRPr>
          </a:p>
        </p:txBody>
      </p:sp>
    </p:spTree>
    <p:extLst>
      <p:ext uri="{BB962C8B-B14F-4D97-AF65-F5344CB8AC3E}">
        <p14:creationId xmlns:p14="http://schemas.microsoft.com/office/powerpoint/2010/main" val="2430079336"/>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152400"/>
            <a:ext cx="8229600" cy="944562"/>
          </a:xfrm>
        </p:spPr>
        <p:txBody>
          <a:bodyPr/>
          <a:lstStyle/>
          <a:p>
            <a:pPr algn="ctr"/>
            <a:r>
              <a:rPr lang="en-US" dirty="0">
                <a:latin typeface="Constantia" panose="02030602050306030303" pitchFamily="18" charset="0"/>
              </a:rPr>
              <a:t>Management of DKA</a:t>
            </a:r>
          </a:p>
        </p:txBody>
      </p:sp>
      <p:sp>
        <p:nvSpPr>
          <p:cNvPr id="3" name="Content Placeholder 2"/>
          <p:cNvSpPr>
            <a:spLocks noGrp="1"/>
          </p:cNvSpPr>
          <p:nvPr>
            <p:ph idx="1"/>
          </p:nvPr>
        </p:nvSpPr>
        <p:spPr>
          <a:xfrm>
            <a:off x="0" y="1143000"/>
            <a:ext cx="8610600" cy="5638800"/>
          </a:xfrm>
        </p:spPr>
        <p:txBody>
          <a:bodyPr>
            <a:normAutofit fontScale="92500"/>
          </a:bodyPr>
          <a:lstStyle/>
          <a:p>
            <a:pPr algn="just"/>
            <a:r>
              <a:rPr lang="en-US" sz="2800" dirty="0"/>
              <a:t>The sodium content of the ﬂuid may need to be increased if measured serum sodium is low and does not rise appropriately as the plasma glucose concentration falls </a:t>
            </a:r>
            <a:r>
              <a:rPr lang="en-US" sz="2800" dirty="0" smtClean="0"/>
              <a:t>. </a:t>
            </a:r>
            <a:endParaRPr lang="en-US" sz="2800" dirty="0"/>
          </a:p>
          <a:p>
            <a:pPr algn="just"/>
            <a:r>
              <a:rPr lang="en-US" sz="2800" dirty="0" smtClean="0"/>
              <a:t>The </a:t>
            </a:r>
            <a:r>
              <a:rPr lang="en-US" sz="2800" dirty="0"/>
              <a:t>serum sodium concentration is an unreliable </a:t>
            </a:r>
            <a:r>
              <a:rPr lang="en-US" sz="2800" dirty="0" smtClean="0"/>
              <a:t>for </a:t>
            </a:r>
            <a:r>
              <a:rPr lang="en-US" sz="2800" dirty="0"/>
              <a:t>two reasons</a:t>
            </a:r>
            <a:r>
              <a:rPr lang="en-US" sz="2800" dirty="0" smtClean="0"/>
              <a:t>:</a:t>
            </a:r>
          </a:p>
          <a:p>
            <a:pPr algn="just"/>
            <a:r>
              <a:rPr lang="en-US" sz="2800" dirty="0" smtClean="0"/>
              <a:t>(</a:t>
            </a:r>
            <a:r>
              <a:rPr lang="en-US" sz="2800" dirty="0"/>
              <a:t>1) </a:t>
            </a:r>
            <a:r>
              <a:rPr lang="en-US" sz="2800" dirty="0" smtClean="0"/>
              <a:t>Glucose</a:t>
            </a:r>
            <a:r>
              <a:rPr lang="en-US" sz="2800" dirty="0"/>
              <a:t>, largely restricted to the extracellular space, causes osmotic movement of water into the </a:t>
            </a:r>
            <a:r>
              <a:rPr lang="en-US" sz="2800" dirty="0" smtClean="0"/>
              <a:t>extra </a:t>
            </a:r>
            <a:r>
              <a:rPr lang="en-US" sz="2800" dirty="0"/>
              <a:t>cellular space thereby causing dilutional hyponatremia</a:t>
            </a:r>
          </a:p>
          <a:p>
            <a:pPr algn="just"/>
            <a:r>
              <a:rPr lang="en-US" sz="2800" dirty="0"/>
              <a:t>(2)the low sodium content of the elevated lipid fraction of the serum in DKA. </a:t>
            </a:r>
            <a:endParaRPr lang="en-US" sz="2800" dirty="0" smtClean="0"/>
          </a:p>
          <a:p>
            <a:pPr algn="just"/>
            <a:r>
              <a:rPr lang="en-US" sz="2800" dirty="0" smtClean="0"/>
              <a:t>The </a:t>
            </a:r>
            <a:r>
              <a:rPr lang="en-US" sz="2800" dirty="0"/>
              <a:t>latter is not a concern with most modern methods for measuring sodium </a:t>
            </a:r>
          </a:p>
          <a:p>
            <a:pPr algn="just"/>
            <a:endParaRPr lang="en-US" sz="2800" dirty="0"/>
          </a:p>
          <a:p>
            <a:pPr algn="just"/>
            <a:endParaRPr lang="en-US" sz="2800" dirty="0"/>
          </a:p>
        </p:txBody>
      </p:sp>
      <p:sp>
        <p:nvSpPr>
          <p:cNvPr id="2" name="Slide Number Placeholder 1"/>
          <p:cNvSpPr>
            <a:spLocks noGrp="1"/>
          </p:cNvSpPr>
          <p:nvPr>
            <p:ph type="sldNum" sz="quarter" idx="12"/>
          </p:nvPr>
        </p:nvSpPr>
        <p:spPr/>
        <p:txBody>
          <a:bodyPr/>
          <a:lstStyle/>
          <a:p>
            <a:pPr>
              <a:defRPr/>
            </a:pPr>
            <a:fld id="{3D786826-886F-4ED9-9F27-2D1107F52829}" type="slidenum">
              <a:rPr lang="en-US" smtClean="0">
                <a:solidFill>
                  <a:srgbClr val="DEDEDE">
                    <a:shade val="90000"/>
                  </a:srgbClr>
                </a:solidFill>
              </a:rPr>
              <a:pPr>
                <a:defRPr/>
              </a:pPr>
              <a:t>64</a:t>
            </a:fld>
            <a:endParaRPr lang="en-US" dirty="0">
              <a:solidFill>
                <a:srgbClr val="DEDEDE">
                  <a:shade val="90000"/>
                </a:srgbClr>
              </a:solidFill>
            </a:endParaRPr>
          </a:p>
        </p:txBody>
      </p:sp>
    </p:spTree>
    <p:extLst>
      <p:ext uri="{BB962C8B-B14F-4D97-AF65-F5344CB8AC3E}">
        <p14:creationId xmlns:p14="http://schemas.microsoft.com/office/powerpoint/2010/main" val="2762945620"/>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990600"/>
            <a:ext cx="8763000" cy="5638800"/>
          </a:xfrm>
        </p:spPr>
        <p:txBody>
          <a:bodyPr>
            <a:noAutofit/>
          </a:bodyPr>
          <a:lstStyle/>
          <a:p>
            <a:pPr algn="just"/>
            <a:r>
              <a:rPr lang="en-US" dirty="0" smtClean="0">
                <a:latin typeface="Calibri" pitchFamily="34" charset="0"/>
                <a:ea typeface="BTahoma" pitchFamily="34" charset="0"/>
                <a:cs typeface="Calibri" pitchFamily="34" charset="0"/>
              </a:rPr>
              <a:t>Anion </a:t>
            </a:r>
            <a:r>
              <a:rPr lang="en-US" dirty="0">
                <a:latin typeface="Calibri" pitchFamily="34" charset="0"/>
                <a:ea typeface="BTahoma" pitchFamily="34" charset="0"/>
                <a:cs typeface="Calibri" pitchFamily="34" charset="0"/>
              </a:rPr>
              <a:t>gap = Na − (Cl + HCO3</a:t>
            </a:r>
            <a:r>
              <a:rPr lang="en-US" dirty="0" smtClean="0">
                <a:latin typeface="Calibri" pitchFamily="34" charset="0"/>
                <a:ea typeface="BTahoma" pitchFamily="34" charset="0"/>
                <a:cs typeface="Calibri" pitchFamily="34" charset="0"/>
              </a:rPr>
              <a:t>), normal </a:t>
            </a:r>
            <a:r>
              <a:rPr lang="en-US" dirty="0">
                <a:latin typeface="Calibri" pitchFamily="34" charset="0"/>
                <a:ea typeface="BTahoma" pitchFamily="34" charset="0"/>
                <a:cs typeface="Calibri" pitchFamily="34" charset="0"/>
              </a:rPr>
              <a:t>is 12 ±2 (mmol/L</a:t>
            </a:r>
            <a:r>
              <a:rPr lang="en-US" dirty="0" smtClean="0">
                <a:latin typeface="Calibri" pitchFamily="34" charset="0"/>
                <a:ea typeface="BTahoma" pitchFamily="34" charset="0"/>
                <a:cs typeface="Calibri" pitchFamily="34" charset="0"/>
              </a:rPr>
              <a:t>)</a:t>
            </a:r>
          </a:p>
          <a:p>
            <a:pPr algn="just"/>
            <a:r>
              <a:rPr lang="en-US" dirty="0" smtClean="0">
                <a:latin typeface="Calibri" pitchFamily="34" charset="0"/>
                <a:ea typeface="BTahoma" pitchFamily="34" charset="0"/>
                <a:cs typeface="Calibri" pitchFamily="34" charset="0"/>
              </a:rPr>
              <a:t>In </a:t>
            </a:r>
            <a:r>
              <a:rPr lang="en-US" dirty="0">
                <a:latin typeface="Calibri" pitchFamily="34" charset="0"/>
                <a:ea typeface="BTahoma" pitchFamily="34" charset="0"/>
                <a:cs typeface="Calibri" pitchFamily="34" charset="0"/>
              </a:rPr>
              <a:t>DKA the anion gap is typically 20–30 mmol/L; an anion gap &gt;35 mmol/L suggests concomitant lactic </a:t>
            </a:r>
            <a:r>
              <a:rPr lang="en-US" dirty="0" smtClean="0">
                <a:latin typeface="Calibri" pitchFamily="34" charset="0"/>
                <a:ea typeface="BTahoma" pitchFamily="34" charset="0"/>
                <a:cs typeface="Calibri" pitchFamily="34" charset="0"/>
              </a:rPr>
              <a:t>acidosis</a:t>
            </a:r>
          </a:p>
          <a:p>
            <a:pPr algn="just"/>
            <a:r>
              <a:rPr lang="en-US" dirty="0" smtClean="0">
                <a:latin typeface="Calibri" pitchFamily="34" charset="0"/>
                <a:ea typeface="BTahoma" pitchFamily="34" charset="0"/>
                <a:cs typeface="Calibri" pitchFamily="34" charset="0"/>
              </a:rPr>
              <a:t> </a:t>
            </a:r>
            <a:r>
              <a:rPr lang="en-US" b="1" dirty="0">
                <a:solidFill>
                  <a:schemeClr val="accent4">
                    <a:lumMod val="40000"/>
                    <a:lumOff val="60000"/>
                  </a:schemeClr>
                </a:solidFill>
                <a:latin typeface="Calibri" pitchFamily="34" charset="0"/>
                <a:ea typeface="BTahoma" pitchFamily="34" charset="0"/>
                <a:cs typeface="Calibri" pitchFamily="34" charset="0"/>
              </a:rPr>
              <a:t>Corrected sodium = measured </a:t>
            </a:r>
            <a:r>
              <a:rPr lang="en-US" b="1" dirty="0" smtClean="0">
                <a:solidFill>
                  <a:schemeClr val="accent4">
                    <a:lumMod val="40000"/>
                    <a:lumOff val="60000"/>
                  </a:schemeClr>
                </a:solidFill>
                <a:latin typeface="Calibri" pitchFamily="34" charset="0"/>
                <a:ea typeface="BTahoma" pitchFamily="34" charset="0"/>
                <a:cs typeface="Calibri" pitchFamily="34" charset="0"/>
              </a:rPr>
              <a:t>Na + 2([plasma glucose−5.6] /</a:t>
            </a:r>
            <a:r>
              <a:rPr lang="en-US" b="1" dirty="0">
                <a:solidFill>
                  <a:schemeClr val="accent4">
                    <a:lumMod val="40000"/>
                    <a:lumOff val="60000"/>
                  </a:schemeClr>
                </a:solidFill>
                <a:latin typeface="Calibri" pitchFamily="34" charset="0"/>
                <a:ea typeface="BTahoma" pitchFamily="34" charset="0"/>
                <a:cs typeface="Calibri" pitchFamily="34" charset="0"/>
              </a:rPr>
              <a:t>5.6) (mmol/L</a:t>
            </a:r>
            <a:r>
              <a:rPr lang="en-US" b="1" dirty="0" smtClean="0">
                <a:solidFill>
                  <a:schemeClr val="accent4">
                    <a:lumMod val="40000"/>
                    <a:lumOff val="60000"/>
                  </a:schemeClr>
                </a:solidFill>
                <a:latin typeface="Calibri" pitchFamily="34" charset="0"/>
                <a:ea typeface="BTahoma" pitchFamily="34" charset="0"/>
                <a:cs typeface="Calibri" pitchFamily="34" charset="0"/>
              </a:rPr>
              <a:t>)</a:t>
            </a:r>
          </a:p>
          <a:p>
            <a:pPr algn="just"/>
            <a:r>
              <a:rPr lang="en-US" dirty="0" smtClean="0">
                <a:latin typeface="Calibri" pitchFamily="34" charset="0"/>
                <a:ea typeface="BTahoma" pitchFamily="34" charset="0"/>
                <a:cs typeface="Calibri" pitchFamily="34" charset="0"/>
              </a:rPr>
              <a:t>Each 100 mg/dl increase in </a:t>
            </a:r>
            <a:r>
              <a:rPr lang="en-US" dirty="0" err="1" smtClean="0">
                <a:latin typeface="Calibri" pitchFamily="34" charset="0"/>
                <a:ea typeface="BTahoma" pitchFamily="34" charset="0"/>
                <a:cs typeface="Calibri" pitchFamily="34" charset="0"/>
              </a:rPr>
              <a:t>Glc</a:t>
            </a:r>
            <a:r>
              <a:rPr lang="en-US" dirty="0" smtClean="0">
                <a:latin typeface="Calibri" pitchFamily="34" charset="0"/>
                <a:ea typeface="BTahoma" pitchFamily="34" charset="0"/>
                <a:cs typeface="Calibri" pitchFamily="34" charset="0"/>
              </a:rPr>
              <a:t> causes 1.6 </a:t>
            </a:r>
            <a:r>
              <a:rPr lang="en-US" dirty="0" err="1" smtClean="0">
                <a:latin typeface="Calibri" pitchFamily="34" charset="0"/>
                <a:ea typeface="BTahoma" pitchFamily="34" charset="0"/>
                <a:cs typeface="Calibri" pitchFamily="34" charset="0"/>
              </a:rPr>
              <a:t>meq</a:t>
            </a:r>
            <a:r>
              <a:rPr lang="en-US" dirty="0" smtClean="0">
                <a:latin typeface="Calibri" pitchFamily="34" charset="0"/>
                <a:ea typeface="BTahoma" pitchFamily="34" charset="0"/>
                <a:cs typeface="Calibri" pitchFamily="34" charset="0"/>
              </a:rPr>
              <a:t>/l decreasing in Na</a:t>
            </a:r>
            <a:endParaRPr lang="en-US" dirty="0">
              <a:latin typeface="Calibri" pitchFamily="34" charset="0"/>
              <a:ea typeface="BTahoma" pitchFamily="34" charset="0"/>
              <a:cs typeface="Calibri" pitchFamily="34" charset="0"/>
            </a:endParaRPr>
          </a:p>
          <a:p>
            <a:pPr algn="just"/>
            <a:r>
              <a:rPr lang="en-US" dirty="0" smtClean="0">
                <a:latin typeface="Calibri" pitchFamily="34" charset="0"/>
                <a:ea typeface="BTahoma" pitchFamily="34" charset="0"/>
                <a:cs typeface="Calibri" pitchFamily="34" charset="0"/>
              </a:rPr>
              <a:t>•The plasma </a:t>
            </a:r>
            <a:r>
              <a:rPr lang="en-US" dirty="0" err="1" smtClean="0">
                <a:latin typeface="Calibri" pitchFamily="34" charset="0"/>
                <a:ea typeface="BTahoma" pitchFamily="34" charset="0"/>
                <a:cs typeface="Calibri" pitchFamily="34" charset="0"/>
              </a:rPr>
              <a:t>osmolality</a:t>
            </a:r>
            <a:r>
              <a:rPr lang="en-US" dirty="0" smtClean="0">
                <a:latin typeface="Calibri" pitchFamily="34" charset="0"/>
                <a:ea typeface="BTahoma" pitchFamily="34" charset="0"/>
                <a:cs typeface="Calibri" pitchFamily="34" charset="0"/>
              </a:rPr>
              <a:t> can be estimated by:</a:t>
            </a:r>
          </a:p>
          <a:p>
            <a:pPr algn="just"/>
            <a:r>
              <a:rPr lang="en-US" b="1" dirty="0" smtClean="0">
                <a:solidFill>
                  <a:schemeClr val="accent4">
                    <a:lumMod val="40000"/>
                    <a:lumOff val="60000"/>
                  </a:schemeClr>
                </a:solidFill>
                <a:latin typeface="Calibri" pitchFamily="34" charset="0"/>
                <a:ea typeface="BTahoma" pitchFamily="34" charset="0"/>
                <a:cs typeface="Calibri" pitchFamily="34" charset="0"/>
              </a:rPr>
              <a:t>[2 x Na(</a:t>
            </a:r>
            <a:r>
              <a:rPr lang="en-US" b="1" dirty="0" err="1" smtClean="0">
                <a:solidFill>
                  <a:schemeClr val="accent4">
                    <a:lumMod val="40000"/>
                    <a:lumOff val="60000"/>
                  </a:schemeClr>
                </a:solidFill>
                <a:latin typeface="Calibri" pitchFamily="34" charset="0"/>
                <a:ea typeface="BTahoma" pitchFamily="34" charset="0"/>
                <a:cs typeface="Calibri" pitchFamily="34" charset="0"/>
              </a:rPr>
              <a:t>meq</a:t>
            </a:r>
            <a:r>
              <a:rPr lang="en-US" b="1" dirty="0" smtClean="0">
                <a:solidFill>
                  <a:schemeClr val="accent4">
                    <a:lumMod val="40000"/>
                    <a:lumOff val="60000"/>
                  </a:schemeClr>
                </a:solidFill>
                <a:latin typeface="Calibri" pitchFamily="34" charset="0"/>
                <a:ea typeface="BTahoma" pitchFamily="34" charset="0"/>
                <a:cs typeface="Calibri" pitchFamily="34" charset="0"/>
              </a:rPr>
              <a:t>/L)]+[glucose(mg/</a:t>
            </a:r>
            <a:r>
              <a:rPr lang="en-US" b="1" dirty="0" err="1" smtClean="0">
                <a:solidFill>
                  <a:schemeClr val="accent4">
                    <a:lumMod val="40000"/>
                    <a:lumOff val="60000"/>
                  </a:schemeClr>
                </a:solidFill>
                <a:latin typeface="Calibri" pitchFamily="34" charset="0"/>
                <a:ea typeface="BTahoma" pitchFamily="34" charset="0"/>
                <a:cs typeface="Calibri" pitchFamily="34" charset="0"/>
              </a:rPr>
              <a:t>dL</a:t>
            </a:r>
            <a:r>
              <a:rPr lang="en-US" b="1" dirty="0" smtClean="0">
                <a:solidFill>
                  <a:schemeClr val="accent4">
                    <a:lumMod val="40000"/>
                    <a:lumOff val="60000"/>
                  </a:schemeClr>
                </a:solidFill>
                <a:latin typeface="Calibri" pitchFamily="34" charset="0"/>
                <a:ea typeface="BTahoma" pitchFamily="34" charset="0"/>
                <a:cs typeface="Calibri" pitchFamily="34" charset="0"/>
              </a:rPr>
              <a:t>)÷ 18]+[BUN(mg/</a:t>
            </a:r>
            <a:r>
              <a:rPr lang="en-US" b="1" dirty="0" err="1" smtClean="0">
                <a:solidFill>
                  <a:schemeClr val="accent4">
                    <a:lumMod val="40000"/>
                    <a:lumOff val="60000"/>
                  </a:schemeClr>
                </a:solidFill>
                <a:latin typeface="Calibri" pitchFamily="34" charset="0"/>
                <a:ea typeface="BTahoma" pitchFamily="34" charset="0"/>
                <a:cs typeface="Calibri" pitchFamily="34" charset="0"/>
              </a:rPr>
              <a:t>dL</a:t>
            </a:r>
            <a:r>
              <a:rPr lang="en-US" b="1" dirty="0" smtClean="0">
                <a:solidFill>
                  <a:schemeClr val="accent4">
                    <a:lumMod val="40000"/>
                    <a:lumOff val="60000"/>
                  </a:schemeClr>
                </a:solidFill>
                <a:latin typeface="Calibri" pitchFamily="34" charset="0"/>
                <a:ea typeface="BTahoma" pitchFamily="34" charset="0"/>
                <a:cs typeface="Calibri" pitchFamily="34" charset="0"/>
              </a:rPr>
              <a:t>)÷ 2.8]</a:t>
            </a:r>
          </a:p>
          <a:p>
            <a:pPr algn="just"/>
            <a:r>
              <a:rPr lang="en-US" dirty="0" smtClean="0">
                <a:latin typeface="Calibri" pitchFamily="34" charset="0"/>
                <a:ea typeface="BTahoma" pitchFamily="34" charset="0"/>
                <a:cs typeface="Calibri" pitchFamily="34" charset="0"/>
              </a:rPr>
              <a:t>In </a:t>
            </a:r>
            <a:r>
              <a:rPr lang="en-US" dirty="0" err="1" smtClean="0">
                <a:latin typeface="Calibri" pitchFamily="34" charset="0"/>
                <a:ea typeface="BTahoma" pitchFamily="34" charset="0"/>
                <a:cs typeface="Calibri" pitchFamily="34" charset="0"/>
              </a:rPr>
              <a:t>hyperlipidemia</a:t>
            </a:r>
            <a:r>
              <a:rPr lang="en-US" dirty="0" smtClean="0">
                <a:latin typeface="Calibri" pitchFamily="34" charset="0"/>
                <a:ea typeface="BTahoma" pitchFamily="34" charset="0"/>
                <a:cs typeface="Calibri" pitchFamily="34" charset="0"/>
              </a:rPr>
              <a:t> true Na calculated by:</a:t>
            </a:r>
          </a:p>
          <a:p>
            <a:pPr algn="just"/>
            <a:r>
              <a:rPr lang="en-US" dirty="0" smtClean="0">
                <a:latin typeface="+mj-lt"/>
              </a:rPr>
              <a:t> </a:t>
            </a:r>
            <a:r>
              <a:rPr lang="en-US" b="1" dirty="0" smtClean="0">
                <a:solidFill>
                  <a:schemeClr val="accent4">
                    <a:lumMod val="40000"/>
                    <a:lumOff val="60000"/>
                  </a:schemeClr>
                </a:solidFill>
                <a:latin typeface="+mj-lt"/>
              </a:rPr>
              <a:t>corrected Na= measured Na (</a:t>
            </a:r>
            <a:r>
              <a:rPr lang="en-US" b="1" dirty="0" err="1" smtClean="0">
                <a:solidFill>
                  <a:schemeClr val="accent4">
                    <a:lumMod val="40000"/>
                    <a:lumOff val="60000"/>
                  </a:schemeClr>
                </a:solidFill>
                <a:latin typeface="+mj-lt"/>
              </a:rPr>
              <a:t>meq</a:t>
            </a:r>
            <a:r>
              <a:rPr lang="en-US" b="1" dirty="0" smtClean="0">
                <a:solidFill>
                  <a:schemeClr val="accent4">
                    <a:lumMod val="40000"/>
                    <a:lumOff val="60000"/>
                  </a:schemeClr>
                </a:solidFill>
                <a:latin typeface="+mj-lt"/>
              </a:rPr>
              <a:t>/l)[0.021Tg(g/dl)+ 0.994]</a:t>
            </a:r>
            <a:endParaRPr lang="en-US" b="1" dirty="0">
              <a:solidFill>
                <a:schemeClr val="accent4">
                  <a:lumMod val="40000"/>
                  <a:lumOff val="60000"/>
                </a:schemeClr>
              </a:solidFill>
              <a:latin typeface="+mj-lt"/>
            </a:endParaRPr>
          </a:p>
        </p:txBody>
      </p:sp>
      <p:sp>
        <p:nvSpPr>
          <p:cNvPr id="4" name="Title 1"/>
          <p:cNvSpPr>
            <a:spLocks noGrp="1"/>
          </p:cNvSpPr>
          <p:nvPr>
            <p:ph type="title"/>
          </p:nvPr>
        </p:nvSpPr>
        <p:spPr>
          <a:xfrm>
            <a:off x="457200" y="152400"/>
            <a:ext cx="8229600" cy="838200"/>
          </a:xfrm>
        </p:spPr>
        <p:txBody>
          <a:bodyPr/>
          <a:lstStyle/>
          <a:p>
            <a:pPr algn="ctr"/>
            <a:r>
              <a:rPr lang="en-US" dirty="0">
                <a:latin typeface="+mn-lt"/>
              </a:rPr>
              <a:t>Management of DKA</a:t>
            </a:r>
          </a:p>
        </p:txBody>
      </p:sp>
      <p:sp>
        <p:nvSpPr>
          <p:cNvPr id="2" name="Slide Number Placeholder 1"/>
          <p:cNvSpPr>
            <a:spLocks noGrp="1"/>
          </p:cNvSpPr>
          <p:nvPr>
            <p:ph type="sldNum" sz="quarter" idx="12"/>
          </p:nvPr>
        </p:nvSpPr>
        <p:spPr/>
        <p:txBody>
          <a:bodyPr/>
          <a:lstStyle/>
          <a:p>
            <a:pPr>
              <a:defRPr/>
            </a:pPr>
            <a:fld id="{3D786826-886F-4ED9-9F27-2D1107F52829}" type="slidenum">
              <a:rPr lang="en-US" smtClean="0">
                <a:solidFill>
                  <a:srgbClr val="DEDEDE">
                    <a:shade val="90000"/>
                  </a:srgbClr>
                </a:solidFill>
              </a:rPr>
              <a:pPr>
                <a:defRPr/>
              </a:pPr>
              <a:t>65</a:t>
            </a:fld>
            <a:endParaRPr lang="en-US" dirty="0">
              <a:solidFill>
                <a:srgbClr val="DEDEDE">
                  <a:shade val="90000"/>
                </a:srgbClr>
              </a:solidFill>
            </a:endParaRPr>
          </a:p>
        </p:txBody>
      </p:sp>
    </p:spTree>
    <p:extLst>
      <p:ext uri="{BB962C8B-B14F-4D97-AF65-F5344CB8AC3E}">
        <p14:creationId xmlns:p14="http://schemas.microsoft.com/office/powerpoint/2010/main" val="4046331443"/>
      </p:ext>
    </p:ext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0"/>
            <a:ext cx="8229600" cy="838200"/>
          </a:xfrm>
        </p:spPr>
        <p:txBody>
          <a:bodyPr/>
          <a:lstStyle/>
          <a:p>
            <a:pPr algn="ctr"/>
            <a:r>
              <a:rPr lang="en-US" dirty="0" smtClean="0">
                <a:latin typeface="+mn-lt"/>
              </a:rPr>
              <a:t> Management </a:t>
            </a:r>
            <a:r>
              <a:rPr lang="en-US" dirty="0">
                <a:latin typeface="+mn-lt"/>
              </a:rPr>
              <a:t>of DKA</a:t>
            </a:r>
          </a:p>
        </p:txBody>
      </p:sp>
      <p:sp>
        <p:nvSpPr>
          <p:cNvPr id="3" name="Content Placeholder 2"/>
          <p:cNvSpPr>
            <a:spLocks noGrp="1"/>
          </p:cNvSpPr>
          <p:nvPr>
            <p:ph idx="1"/>
          </p:nvPr>
        </p:nvSpPr>
        <p:spPr>
          <a:xfrm>
            <a:off x="76200" y="762000"/>
            <a:ext cx="8839200" cy="6096000"/>
          </a:xfrm>
        </p:spPr>
        <p:txBody>
          <a:bodyPr>
            <a:noAutofit/>
          </a:bodyPr>
          <a:lstStyle/>
          <a:p>
            <a:pPr algn="just"/>
            <a:r>
              <a:rPr lang="en-US" sz="2600" b="1" dirty="0" smtClean="0"/>
              <a:t>II-Insulin therapy</a:t>
            </a:r>
          </a:p>
          <a:p>
            <a:pPr algn="just"/>
            <a:r>
              <a:rPr lang="en-US" sz="2600" dirty="0" smtClean="0"/>
              <a:t>Although </a:t>
            </a:r>
            <a:r>
              <a:rPr lang="en-US" sz="2600" dirty="0"/>
              <a:t>rehydration alone causes some decrease in blood glucose concentration,  insulin therapy is essential to normalize blood glucose and suppress lipolysis and ketogenesis </a:t>
            </a:r>
          </a:p>
          <a:p>
            <a:pPr algn="just"/>
            <a:r>
              <a:rPr lang="en-US" sz="2600" dirty="0" smtClean="0"/>
              <a:t>Start </a:t>
            </a:r>
            <a:r>
              <a:rPr lang="en-US" sz="2600" dirty="0"/>
              <a:t>insulin infusion 1–2 hours after starting ﬂuid replacement therapy.</a:t>
            </a:r>
          </a:p>
          <a:p>
            <a:pPr algn="just"/>
            <a:r>
              <a:rPr lang="en-US" sz="2600" dirty="0"/>
              <a:t>Dose: 0.1 unit/kg/hour (for example, one method is to dilute 50 units regular  insulin in 500 mL normal saline, 1 mL= 0.1 IU)</a:t>
            </a:r>
          </a:p>
          <a:p>
            <a:pPr algn="just"/>
            <a:r>
              <a:rPr lang="en-US" sz="2600" dirty="0"/>
              <a:t>IV bolus is unnecessary , may increase the risk of cerebral edema , and should not be used at the start of therapy</a:t>
            </a:r>
          </a:p>
          <a:p>
            <a:pPr algn="just"/>
            <a:endParaRPr lang="en-US" sz="2600" dirty="0"/>
          </a:p>
        </p:txBody>
      </p:sp>
      <p:sp>
        <p:nvSpPr>
          <p:cNvPr id="2" name="Slide Number Placeholder 1"/>
          <p:cNvSpPr>
            <a:spLocks noGrp="1"/>
          </p:cNvSpPr>
          <p:nvPr>
            <p:ph type="sldNum" sz="quarter" idx="12"/>
          </p:nvPr>
        </p:nvSpPr>
        <p:spPr/>
        <p:txBody>
          <a:bodyPr/>
          <a:lstStyle/>
          <a:p>
            <a:pPr>
              <a:defRPr/>
            </a:pPr>
            <a:fld id="{3D786826-886F-4ED9-9F27-2D1107F52829}" type="slidenum">
              <a:rPr lang="en-US" smtClean="0">
                <a:solidFill>
                  <a:srgbClr val="DEDEDE">
                    <a:shade val="90000"/>
                  </a:srgbClr>
                </a:solidFill>
              </a:rPr>
              <a:pPr>
                <a:defRPr/>
              </a:pPr>
              <a:t>66</a:t>
            </a:fld>
            <a:endParaRPr lang="en-US" dirty="0">
              <a:solidFill>
                <a:srgbClr val="DEDEDE">
                  <a:shade val="90000"/>
                </a:srgbClr>
              </a:solidFill>
            </a:endParaRPr>
          </a:p>
        </p:txBody>
      </p:sp>
    </p:spTree>
    <p:extLst>
      <p:ext uri="{BB962C8B-B14F-4D97-AF65-F5344CB8AC3E}">
        <p14:creationId xmlns:p14="http://schemas.microsoft.com/office/powerpoint/2010/main" val="1472766218"/>
      </p:ext>
    </p:extLst>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76200"/>
            <a:ext cx="8229600" cy="1066800"/>
          </a:xfrm>
        </p:spPr>
        <p:txBody>
          <a:bodyPr/>
          <a:lstStyle/>
          <a:p>
            <a:pPr algn="ctr"/>
            <a:r>
              <a:rPr lang="en-US" dirty="0" smtClean="0">
                <a:latin typeface="Constantia" panose="02030602050306030303" pitchFamily="18" charset="0"/>
              </a:rPr>
              <a:t> Management </a:t>
            </a:r>
            <a:r>
              <a:rPr lang="en-US" dirty="0">
                <a:latin typeface="Constantia" panose="02030602050306030303" pitchFamily="18" charset="0"/>
              </a:rPr>
              <a:t>of DKA</a:t>
            </a:r>
          </a:p>
        </p:txBody>
      </p:sp>
      <p:sp>
        <p:nvSpPr>
          <p:cNvPr id="3" name="Content Placeholder 2"/>
          <p:cNvSpPr>
            <a:spLocks noGrp="1"/>
          </p:cNvSpPr>
          <p:nvPr>
            <p:ph idx="1"/>
          </p:nvPr>
        </p:nvSpPr>
        <p:spPr>
          <a:xfrm>
            <a:off x="76200" y="1219200"/>
            <a:ext cx="8686800" cy="5486400"/>
          </a:xfrm>
        </p:spPr>
        <p:txBody>
          <a:bodyPr>
            <a:noAutofit/>
          </a:bodyPr>
          <a:lstStyle/>
          <a:p>
            <a:pPr algn="just"/>
            <a:r>
              <a:rPr lang="en-US" sz="2600" dirty="0" smtClean="0"/>
              <a:t>Insulin infusion </a:t>
            </a:r>
            <a:r>
              <a:rPr lang="en-US" sz="2600" dirty="0"/>
              <a:t>should </a:t>
            </a:r>
            <a:r>
              <a:rPr lang="en-US" sz="2600" dirty="0" smtClean="0"/>
              <a:t>remain </a:t>
            </a:r>
            <a:r>
              <a:rPr lang="en-US" sz="2600" dirty="0"/>
              <a:t>at 0.1 unit/kg/hour at least until resolution of DKA (Ph &gt;</a:t>
            </a:r>
            <a:r>
              <a:rPr lang="en-US" sz="2600" dirty="0" smtClean="0"/>
              <a:t>7.25, </a:t>
            </a:r>
            <a:r>
              <a:rPr lang="en-US" sz="2600" dirty="0"/>
              <a:t>bicarbonate &gt;15 </a:t>
            </a:r>
            <a:r>
              <a:rPr lang="en-US" sz="2600" dirty="0" smtClean="0"/>
              <a:t>mmol/L), </a:t>
            </a:r>
            <a:r>
              <a:rPr lang="en-US" sz="2600" dirty="0"/>
              <a:t>which invariably takes longer than normalization of blood glucose concentrations</a:t>
            </a:r>
            <a:r>
              <a:rPr lang="en-US" sz="2600" dirty="0" smtClean="0"/>
              <a:t>.</a:t>
            </a:r>
          </a:p>
          <a:p>
            <a:pPr algn="just"/>
            <a:endParaRPr lang="en-US" sz="2600" dirty="0"/>
          </a:p>
          <a:p>
            <a:pPr algn="just"/>
            <a:r>
              <a:rPr lang="en-US" sz="2600" dirty="0"/>
              <a:t>A</a:t>
            </a:r>
            <a:r>
              <a:rPr lang="en-US" sz="2600" dirty="0" smtClean="0"/>
              <a:t>fter </a:t>
            </a:r>
            <a:r>
              <a:rPr lang="en-US" sz="2600" dirty="0"/>
              <a:t>insulin therapy, Glc decreases at a rate of 2–5 mmol/L/hour, </a:t>
            </a:r>
            <a:r>
              <a:rPr lang="en-US" sz="2600" dirty="0" smtClean="0"/>
              <a:t>(35-90 mg/dl/h) depending </a:t>
            </a:r>
            <a:r>
              <a:rPr lang="en-US" sz="2600" dirty="0"/>
              <a:t>on the timing and amount of glucose administration.</a:t>
            </a:r>
          </a:p>
          <a:p>
            <a:pPr algn="just"/>
            <a:r>
              <a:rPr lang="en-US" sz="2600" dirty="0"/>
              <a:t>To prevent rapid decrease in plasma Glc and hypoglycemia, 5% glucose should be added to the IV ﬂuid (e.g., 5% glucose in 0.45% saline) when the plasma glucose falls to approximately 14–17 mmol/L (250–300 mg/dL</a:t>
            </a:r>
            <a:r>
              <a:rPr lang="en-US" sz="2600" dirty="0" smtClean="0"/>
              <a:t>)</a:t>
            </a:r>
            <a:endParaRPr lang="en-US" sz="2600" dirty="0"/>
          </a:p>
        </p:txBody>
      </p:sp>
      <p:sp>
        <p:nvSpPr>
          <p:cNvPr id="2" name="Slide Number Placeholder 1"/>
          <p:cNvSpPr>
            <a:spLocks noGrp="1"/>
          </p:cNvSpPr>
          <p:nvPr>
            <p:ph type="sldNum" sz="quarter" idx="12"/>
          </p:nvPr>
        </p:nvSpPr>
        <p:spPr/>
        <p:txBody>
          <a:bodyPr/>
          <a:lstStyle/>
          <a:p>
            <a:pPr>
              <a:defRPr/>
            </a:pPr>
            <a:fld id="{3D786826-886F-4ED9-9F27-2D1107F52829}" type="slidenum">
              <a:rPr lang="en-US" smtClean="0">
                <a:solidFill>
                  <a:srgbClr val="DEDEDE">
                    <a:shade val="90000"/>
                  </a:srgbClr>
                </a:solidFill>
              </a:rPr>
              <a:pPr>
                <a:defRPr/>
              </a:pPr>
              <a:t>67</a:t>
            </a:fld>
            <a:endParaRPr lang="en-US" dirty="0">
              <a:solidFill>
                <a:srgbClr val="DEDEDE">
                  <a:shade val="90000"/>
                </a:srgbClr>
              </a:solidFill>
            </a:endParaRPr>
          </a:p>
        </p:txBody>
      </p:sp>
    </p:spTree>
    <p:extLst>
      <p:ext uri="{BB962C8B-B14F-4D97-AF65-F5344CB8AC3E}">
        <p14:creationId xmlns:p14="http://schemas.microsoft.com/office/powerpoint/2010/main" val="3086062514"/>
      </p:ext>
    </p:extLst>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0"/>
            <a:ext cx="8229600" cy="838200"/>
          </a:xfrm>
        </p:spPr>
        <p:txBody>
          <a:bodyPr/>
          <a:lstStyle/>
          <a:p>
            <a:pPr algn="ctr"/>
            <a:r>
              <a:rPr lang="en-US" dirty="0" smtClean="0">
                <a:latin typeface="Constantia" panose="02030602050306030303" pitchFamily="18" charset="0"/>
              </a:rPr>
              <a:t> Management </a:t>
            </a:r>
            <a:r>
              <a:rPr lang="en-US" dirty="0">
                <a:latin typeface="Constantia" panose="02030602050306030303" pitchFamily="18" charset="0"/>
              </a:rPr>
              <a:t>of DKA</a:t>
            </a:r>
          </a:p>
        </p:txBody>
      </p:sp>
      <p:sp>
        <p:nvSpPr>
          <p:cNvPr id="3" name="Content Placeholder 2"/>
          <p:cNvSpPr>
            <a:spLocks noGrp="1"/>
          </p:cNvSpPr>
          <p:nvPr>
            <p:ph idx="1"/>
          </p:nvPr>
        </p:nvSpPr>
        <p:spPr>
          <a:xfrm>
            <a:off x="0" y="762000"/>
            <a:ext cx="8915400" cy="6019800"/>
          </a:xfrm>
        </p:spPr>
        <p:txBody>
          <a:bodyPr>
            <a:noAutofit/>
          </a:bodyPr>
          <a:lstStyle/>
          <a:p>
            <a:pPr algn="just"/>
            <a:r>
              <a:rPr lang="en-US" sz="2600" dirty="0" smtClean="0"/>
              <a:t>If continuous </a:t>
            </a:r>
            <a:r>
              <a:rPr lang="en-US" sz="2600" dirty="0"/>
              <a:t>IV administration is not possible, hourly or 2-hourly SC or IM administration of a short- or rapid-acting insulin analog </a:t>
            </a:r>
            <a:r>
              <a:rPr lang="en-US" sz="2600" dirty="0" smtClean="0"/>
              <a:t>is safe, </a:t>
            </a:r>
            <a:r>
              <a:rPr lang="en-US" sz="2600" dirty="0"/>
              <a:t>but should not be used in subjects whose peripheral circulation is impaired</a:t>
            </a:r>
            <a:r>
              <a:rPr lang="en-US" sz="2600" dirty="0" smtClean="0"/>
              <a:t>.</a:t>
            </a:r>
          </a:p>
          <a:p>
            <a:pPr algn="just"/>
            <a:endParaRPr lang="en-US" sz="2600" dirty="0" smtClean="0"/>
          </a:p>
          <a:p>
            <a:pPr algn="just"/>
            <a:r>
              <a:rPr lang="en-US" sz="2600" dirty="0" smtClean="0"/>
              <a:t>Initial </a:t>
            </a:r>
            <a:r>
              <a:rPr lang="en-US" sz="2600" dirty="0"/>
              <a:t>dose SC: 0.3 unit/kg, followed 1 hour later by SC insulin lispro or aspart at 0.1 unit/kg every hour, or 0.15–0.20 units/kg every two hours</a:t>
            </a:r>
            <a:r>
              <a:rPr lang="en-US" sz="2600" dirty="0" smtClean="0"/>
              <a:t>.</a:t>
            </a:r>
          </a:p>
          <a:p>
            <a:pPr algn="just"/>
            <a:endParaRPr lang="en-US" sz="2600" dirty="0"/>
          </a:p>
          <a:p>
            <a:pPr algn="just"/>
            <a:r>
              <a:rPr lang="en-US" sz="2600" dirty="0"/>
              <a:t>If blood glucose falls to &lt;14 mmol/L (250 mg/dL) before DKA has resolved, (pH still &lt; 7.30), add 5% glucose and continue with insulin as </a:t>
            </a:r>
            <a:r>
              <a:rPr lang="en-US" sz="2600" dirty="0" smtClean="0"/>
              <a:t>above</a:t>
            </a:r>
          </a:p>
          <a:p>
            <a:pPr algn="just"/>
            <a:r>
              <a:rPr lang="en-US" sz="2600" dirty="0" smtClean="0"/>
              <a:t> </a:t>
            </a:r>
            <a:r>
              <a:rPr lang="en-US" sz="2600" dirty="0"/>
              <a:t>Aim to keep blood glucose at about 11 mmol/L (200 mg/dL) until resolution of DKA.</a:t>
            </a:r>
          </a:p>
          <a:p>
            <a:pPr algn="just"/>
            <a:endParaRPr lang="en-US" sz="2600" dirty="0"/>
          </a:p>
        </p:txBody>
      </p:sp>
      <p:sp>
        <p:nvSpPr>
          <p:cNvPr id="2" name="Slide Number Placeholder 1"/>
          <p:cNvSpPr>
            <a:spLocks noGrp="1"/>
          </p:cNvSpPr>
          <p:nvPr>
            <p:ph type="sldNum" sz="quarter" idx="12"/>
          </p:nvPr>
        </p:nvSpPr>
        <p:spPr/>
        <p:txBody>
          <a:bodyPr/>
          <a:lstStyle/>
          <a:p>
            <a:pPr>
              <a:defRPr/>
            </a:pPr>
            <a:fld id="{3D786826-886F-4ED9-9F27-2D1107F52829}" type="slidenum">
              <a:rPr lang="en-US" smtClean="0">
                <a:solidFill>
                  <a:srgbClr val="DEDEDE">
                    <a:shade val="90000"/>
                  </a:srgbClr>
                </a:solidFill>
              </a:rPr>
              <a:pPr>
                <a:defRPr/>
              </a:pPr>
              <a:t>68</a:t>
            </a:fld>
            <a:endParaRPr lang="en-US" dirty="0">
              <a:solidFill>
                <a:srgbClr val="DEDEDE">
                  <a:shade val="90000"/>
                </a:srgbClr>
              </a:solidFill>
            </a:endParaRPr>
          </a:p>
        </p:txBody>
      </p:sp>
    </p:spTree>
    <p:extLst>
      <p:ext uri="{BB962C8B-B14F-4D97-AF65-F5344CB8AC3E}">
        <p14:creationId xmlns:p14="http://schemas.microsoft.com/office/powerpoint/2010/main" val="2608071831"/>
      </p:ext>
    </p:extLst>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76200"/>
            <a:ext cx="8229600" cy="1143000"/>
          </a:xfrm>
        </p:spPr>
        <p:txBody>
          <a:bodyPr/>
          <a:lstStyle/>
          <a:p>
            <a:pPr algn="ctr"/>
            <a:r>
              <a:rPr lang="en-US" dirty="0" smtClean="0">
                <a:latin typeface="+mn-lt"/>
              </a:rPr>
              <a:t> Management </a:t>
            </a:r>
            <a:r>
              <a:rPr lang="en-US" dirty="0">
                <a:latin typeface="+mn-lt"/>
              </a:rPr>
              <a:t>of DKA</a:t>
            </a:r>
          </a:p>
        </p:txBody>
      </p:sp>
      <p:sp>
        <p:nvSpPr>
          <p:cNvPr id="3" name="Content Placeholder 2"/>
          <p:cNvSpPr>
            <a:spLocks noGrp="1"/>
          </p:cNvSpPr>
          <p:nvPr>
            <p:ph idx="1"/>
          </p:nvPr>
        </p:nvSpPr>
        <p:spPr>
          <a:xfrm>
            <a:off x="152400" y="1447800"/>
            <a:ext cx="8686800" cy="4876800"/>
          </a:xfrm>
        </p:spPr>
        <p:txBody>
          <a:bodyPr>
            <a:normAutofit/>
          </a:bodyPr>
          <a:lstStyle/>
          <a:p>
            <a:pPr algn="just"/>
            <a:r>
              <a:rPr lang="en-US" sz="2800" dirty="0"/>
              <a:t>When ketoacidosis has resolved, oral intake is tolerated, and the change to SC insulin is planned</a:t>
            </a:r>
            <a:r>
              <a:rPr lang="en-US" sz="2800" dirty="0" smtClean="0"/>
              <a:t>.</a:t>
            </a:r>
          </a:p>
          <a:p>
            <a:pPr algn="just"/>
            <a:endParaRPr lang="en-US" sz="2800" dirty="0"/>
          </a:p>
          <a:p>
            <a:pPr algn="just"/>
            <a:r>
              <a:rPr lang="en-US" sz="2800" dirty="0"/>
              <a:t> To prevent rebound hyperglycemia the ﬁrst SC injection should be given 15–30 minutes (with rapid- acting insulin) or 1–2 hours (with regular insulin) before stopping the insulin infusion to allow sufﬁcient time for the insulin to be absorbed </a:t>
            </a:r>
          </a:p>
        </p:txBody>
      </p:sp>
      <p:sp>
        <p:nvSpPr>
          <p:cNvPr id="2" name="Slide Number Placeholder 1"/>
          <p:cNvSpPr>
            <a:spLocks noGrp="1"/>
          </p:cNvSpPr>
          <p:nvPr>
            <p:ph type="sldNum" sz="quarter" idx="12"/>
          </p:nvPr>
        </p:nvSpPr>
        <p:spPr/>
        <p:txBody>
          <a:bodyPr/>
          <a:lstStyle/>
          <a:p>
            <a:pPr>
              <a:defRPr/>
            </a:pPr>
            <a:fld id="{3D786826-886F-4ED9-9F27-2D1107F52829}" type="slidenum">
              <a:rPr lang="en-US" smtClean="0">
                <a:solidFill>
                  <a:srgbClr val="DEDEDE">
                    <a:shade val="90000"/>
                  </a:srgbClr>
                </a:solidFill>
              </a:rPr>
              <a:pPr>
                <a:defRPr/>
              </a:pPr>
              <a:t>69</a:t>
            </a:fld>
            <a:endParaRPr lang="en-US" dirty="0">
              <a:solidFill>
                <a:srgbClr val="DEDEDE">
                  <a:shade val="90000"/>
                </a:srgbClr>
              </a:solidFill>
            </a:endParaRPr>
          </a:p>
        </p:txBody>
      </p:sp>
    </p:spTree>
    <p:extLst>
      <p:ext uri="{BB962C8B-B14F-4D97-AF65-F5344CB8AC3E}">
        <p14:creationId xmlns:p14="http://schemas.microsoft.com/office/powerpoint/2010/main" val="3333268480"/>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38200"/>
            <a:ext cx="9144000" cy="601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971B47F2-71F1-4545-A17E-AD287F812ECB}" type="slidenum">
              <a:rPr lang="en-US" smtClean="0">
                <a:solidFill>
                  <a:prstClr val="white">
                    <a:tint val="75000"/>
                  </a:prstClr>
                </a:solidFill>
              </a:rPr>
              <a:pPr/>
              <a:t>7</a:t>
            </a:fld>
            <a:endParaRPr lang="en-US">
              <a:solidFill>
                <a:prstClr val="white">
                  <a:tint val="75000"/>
                </a:prstClr>
              </a:solidFill>
            </a:endParaRPr>
          </a:p>
        </p:txBody>
      </p:sp>
      <p:sp>
        <p:nvSpPr>
          <p:cNvPr id="7" name="Title 1"/>
          <p:cNvSpPr>
            <a:spLocks noGrp="1"/>
          </p:cNvSpPr>
          <p:nvPr>
            <p:ph type="title"/>
          </p:nvPr>
        </p:nvSpPr>
        <p:spPr>
          <a:xfrm>
            <a:off x="304800" y="152400"/>
            <a:ext cx="8229600" cy="868362"/>
          </a:xfrm>
        </p:spPr>
        <p:txBody>
          <a:bodyPr/>
          <a:lstStyle/>
          <a:p>
            <a:r>
              <a:rPr lang="en-US" dirty="0" smtClean="0">
                <a:latin typeface="Constantia" panose="02030602050306030303" pitchFamily="18" charset="0"/>
              </a:rPr>
              <a:t>Definitions </a:t>
            </a:r>
            <a:endParaRPr lang="en-US" dirty="0">
              <a:latin typeface="Constantia" panose="02030602050306030303" pitchFamily="18" charset="0"/>
            </a:endParaRPr>
          </a:p>
        </p:txBody>
      </p:sp>
    </p:spTree>
    <p:extLst>
      <p:ext uri="{BB962C8B-B14F-4D97-AF65-F5344CB8AC3E}">
        <p14:creationId xmlns:p14="http://schemas.microsoft.com/office/powerpoint/2010/main" val="1066865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0"/>
            <a:ext cx="8229600" cy="914400"/>
          </a:xfrm>
        </p:spPr>
        <p:txBody>
          <a:bodyPr/>
          <a:lstStyle/>
          <a:p>
            <a:pPr algn="ctr"/>
            <a:r>
              <a:rPr lang="en-US" dirty="0" smtClean="0">
                <a:latin typeface="Constantia" panose="02030602050306030303" pitchFamily="18" charset="0"/>
              </a:rPr>
              <a:t> Management </a:t>
            </a:r>
            <a:r>
              <a:rPr lang="en-US" dirty="0">
                <a:latin typeface="Constantia" panose="02030602050306030303" pitchFamily="18" charset="0"/>
              </a:rPr>
              <a:t>of DKA</a:t>
            </a:r>
          </a:p>
        </p:txBody>
      </p:sp>
      <p:sp>
        <p:nvSpPr>
          <p:cNvPr id="3" name="Content Placeholder 2"/>
          <p:cNvSpPr>
            <a:spLocks noGrp="1"/>
          </p:cNvSpPr>
          <p:nvPr>
            <p:ph idx="1"/>
          </p:nvPr>
        </p:nvSpPr>
        <p:spPr>
          <a:xfrm>
            <a:off x="76200" y="990600"/>
            <a:ext cx="8763000" cy="5715000"/>
          </a:xfrm>
        </p:spPr>
        <p:txBody>
          <a:bodyPr>
            <a:noAutofit/>
          </a:bodyPr>
          <a:lstStyle/>
          <a:p>
            <a:pPr algn="just"/>
            <a:r>
              <a:rPr lang="en-US" sz="2800" b="1" dirty="0" smtClean="0"/>
              <a:t>III-Potassium supplement:</a:t>
            </a:r>
          </a:p>
          <a:p>
            <a:pPr algn="just"/>
            <a:r>
              <a:rPr lang="en-US" sz="2800" dirty="0" smtClean="0"/>
              <a:t>Children </a:t>
            </a:r>
            <a:r>
              <a:rPr lang="en-US" sz="2800" dirty="0"/>
              <a:t>with DKA suffer total body potassium deﬁcits of the order of 3 to 6 mmol/kg </a:t>
            </a:r>
          </a:p>
          <a:p>
            <a:pPr algn="just"/>
            <a:r>
              <a:rPr lang="en-US" sz="2800" dirty="0"/>
              <a:t>Intracellular potassium is depleted because of </a:t>
            </a:r>
            <a:r>
              <a:rPr lang="en-US" sz="2800" dirty="0" smtClean="0"/>
              <a:t>trans-cellular </a:t>
            </a:r>
            <a:r>
              <a:rPr lang="en-US" sz="2800" dirty="0"/>
              <a:t>shifts of this ion caused by hypertonicity </a:t>
            </a:r>
          </a:p>
          <a:p>
            <a:pPr algn="just"/>
            <a:r>
              <a:rPr lang="en-US" sz="2800" dirty="0"/>
              <a:t> </a:t>
            </a:r>
            <a:r>
              <a:rPr lang="en-US" sz="2800" dirty="0" smtClean="0"/>
              <a:t>Glycogenolysis </a:t>
            </a:r>
            <a:r>
              <a:rPr lang="en-US" sz="2800" dirty="0"/>
              <a:t>and proteolysis secondary to insulin deﬁciency cause potassium efﬂux from cells. </a:t>
            </a:r>
          </a:p>
          <a:p>
            <a:pPr algn="just"/>
            <a:r>
              <a:rPr lang="en-US" sz="2800" dirty="0"/>
              <a:t>Potassium is lost from the body from vomiting and as a consequence of osmotic diuresis.</a:t>
            </a:r>
          </a:p>
          <a:p>
            <a:pPr algn="just"/>
            <a:r>
              <a:rPr lang="en-US" sz="2800" dirty="0"/>
              <a:t> Volume depletion causes secondary </a:t>
            </a:r>
            <a:r>
              <a:rPr lang="en-US" sz="2800" dirty="0" smtClean="0"/>
              <a:t>hyper-aldosteronism</a:t>
            </a:r>
            <a:r>
              <a:rPr lang="en-US" sz="2800" dirty="0"/>
              <a:t>, which promotes urinary potassium excretion. </a:t>
            </a:r>
          </a:p>
        </p:txBody>
      </p:sp>
      <p:sp>
        <p:nvSpPr>
          <p:cNvPr id="2" name="Slide Number Placeholder 1"/>
          <p:cNvSpPr>
            <a:spLocks noGrp="1"/>
          </p:cNvSpPr>
          <p:nvPr>
            <p:ph type="sldNum" sz="quarter" idx="12"/>
          </p:nvPr>
        </p:nvSpPr>
        <p:spPr/>
        <p:txBody>
          <a:bodyPr/>
          <a:lstStyle/>
          <a:p>
            <a:pPr>
              <a:defRPr/>
            </a:pPr>
            <a:fld id="{3D786826-886F-4ED9-9F27-2D1107F52829}" type="slidenum">
              <a:rPr lang="en-US" smtClean="0">
                <a:solidFill>
                  <a:srgbClr val="DEDEDE">
                    <a:shade val="90000"/>
                  </a:srgbClr>
                </a:solidFill>
              </a:rPr>
              <a:pPr>
                <a:defRPr/>
              </a:pPr>
              <a:t>70</a:t>
            </a:fld>
            <a:endParaRPr lang="en-US" dirty="0">
              <a:solidFill>
                <a:srgbClr val="DEDEDE">
                  <a:shade val="90000"/>
                </a:srgbClr>
              </a:solidFill>
            </a:endParaRPr>
          </a:p>
        </p:txBody>
      </p:sp>
    </p:spTree>
    <p:extLst>
      <p:ext uri="{BB962C8B-B14F-4D97-AF65-F5344CB8AC3E}">
        <p14:creationId xmlns:p14="http://schemas.microsoft.com/office/powerpoint/2010/main" val="1926233499"/>
      </p:ext>
    </p:extLst>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76200"/>
            <a:ext cx="8229600" cy="838200"/>
          </a:xfrm>
        </p:spPr>
        <p:txBody>
          <a:bodyPr/>
          <a:lstStyle/>
          <a:p>
            <a:pPr algn="ctr"/>
            <a:r>
              <a:rPr lang="en-US" dirty="0" smtClean="0">
                <a:latin typeface="Constantia" panose="02030602050306030303" pitchFamily="18" charset="0"/>
              </a:rPr>
              <a:t> Management </a:t>
            </a:r>
            <a:r>
              <a:rPr lang="en-US" dirty="0">
                <a:latin typeface="Constantia" panose="02030602050306030303" pitchFamily="18" charset="0"/>
              </a:rPr>
              <a:t>of DKA</a:t>
            </a:r>
          </a:p>
        </p:txBody>
      </p:sp>
      <p:sp>
        <p:nvSpPr>
          <p:cNvPr id="3" name="Content Placeholder 2"/>
          <p:cNvSpPr>
            <a:spLocks noGrp="1"/>
          </p:cNvSpPr>
          <p:nvPr>
            <p:ph idx="1"/>
          </p:nvPr>
        </p:nvSpPr>
        <p:spPr>
          <a:xfrm>
            <a:off x="30480" y="1066800"/>
            <a:ext cx="8808720" cy="4525963"/>
          </a:xfrm>
        </p:spPr>
        <p:txBody>
          <a:bodyPr>
            <a:noAutofit/>
          </a:bodyPr>
          <a:lstStyle/>
          <a:p>
            <a:pPr algn="just"/>
            <a:r>
              <a:rPr lang="en-US" sz="2800" dirty="0"/>
              <a:t>Thus, </a:t>
            </a:r>
            <a:r>
              <a:rPr lang="en-US" sz="2800" dirty="0" smtClean="0"/>
              <a:t>total  body depletion of potassium occurs, but at presentation </a:t>
            </a:r>
            <a:r>
              <a:rPr lang="en-US" sz="2800" dirty="0"/>
              <a:t>serum potassium levels may be normal, increased or </a:t>
            </a:r>
            <a:r>
              <a:rPr lang="en-US" sz="2800" dirty="0" smtClean="0"/>
              <a:t>decreased. </a:t>
            </a:r>
            <a:endParaRPr lang="en-US" sz="2800" dirty="0"/>
          </a:p>
          <a:p>
            <a:pPr algn="just"/>
            <a:r>
              <a:rPr lang="en-US" sz="2800" dirty="0" smtClean="0"/>
              <a:t>Renal </a:t>
            </a:r>
            <a:r>
              <a:rPr lang="en-US" sz="2800" dirty="0"/>
              <a:t>dysfunction, by enhancing hyperglycemia and reducing potassium excretion, contributes to hyperkalemia </a:t>
            </a:r>
            <a:r>
              <a:rPr lang="en-US" sz="2800" dirty="0" smtClean="0"/>
              <a:t>.</a:t>
            </a:r>
          </a:p>
          <a:p>
            <a:pPr algn="just"/>
            <a:r>
              <a:rPr lang="en-US" sz="2800" dirty="0" smtClean="0"/>
              <a:t> </a:t>
            </a:r>
            <a:r>
              <a:rPr lang="en-US" sz="2800" dirty="0"/>
              <a:t>Administration of insulin and the correction of acidosis will drive potassium back into the cells, decreasing serum levels </a:t>
            </a:r>
            <a:endParaRPr lang="en-US" sz="2800" dirty="0" smtClean="0"/>
          </a:p>
          <a:p>
            <a:pPr algn="just"/>
            <a:r>
              <a:rPr lang="en-US" sz="2800" dirty="0"/>
              <a:t>Replacement therapy is required regardless of the serum potassium concentration </a:t>
            </a:r>
            <a:r>
              <a:rPr lang="en-US" sz="2800" dirty="0" smtClean="0"/>
              <a:t> </a:t>
            </a:r>
            <a:endParaRPr lang="en-US" sz="2800" dirty="0"/>
          </a:p>
        </p:txBody>
      </p:sp>
      <p:sp>
        <p:nvSpPr>
          <p:cNvPr id="2" name="Slide Number Placeholder 1"/>
          <p:cNvSpPr>
            <a:spLocks noGrp="1"/>
          </p:cNvSpPr>
          <p:nvPr>
            <p:ph type="sldNum" sz="quarter" idx="12"/>
          </p:nvPr>
        </p:nvSpPr>
        <p:spPr/>
        <p:txBody>
          <a:bodyPr/>
          <a:lstStyle/>
          <a:p>
            <a:pPr>
              <a:defRPr/>
            </a:pPr>
            <a:fld id="{3D786826-886F-4ED9-9F27-2D1107F52829}" type="slidenum">
              <a:rPr lang="en-US" smtClean="0">
                <a:solidFill>
                  <a:srgbClr val="DEDEDE">
                    <a:shade val="90000"/>
                  </a:srgbClr>
                </a:solidFill>
              </a:rPr>
              <a:pPr>
                <a:defRPr/>
              </a:pPr>
              <a:t>71</a:t>
            </a:fld>
            <a:endParaRPr lang="en-US" dirty="0">
              <a:solidFill>
                <a:srgbClr val="DEDEDE">
                  <a:shade val="90000"/>
                </a:srgbClr>
              </a:solidFill>
            </a:endParaRPr>
          </a:p>
        </p:txBody>
      </p:sp>
    </p:spTree>
    <p:extLst>
      <p:ext uri="{BB962C8B-B14F-4D97-AF65-F5344CB8AC3E}">
        <p14:creationId xmlns:p14="http://schemas.microsoft.com/office/powerpoint/2010/main" val="1160541170"/>
      </p:ext>
    </p:extLst>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0"/>
            <a:ext cx="8229600" cy="914400"/>
          </a:xfrm>
        </p:spPr>
        <p:txBody>
          <a:bodyPr/>
          <a:lstStyle/>
          <a:p>
            <a:pPr algn="ctr"/>
            <a:r>
              <a:rPr lang="en-US" dirty="0" smtClean="0">
                <a:latin typeface="Constantia" panose="02030602050306030303" pitchFamily="18" charset="0"/>
              </a:rPr>
              <a:t> Management </a:t>
            </a:r>
            <a:r>
              <a:rPr lang="en-US" dirty="0">
                <a:latin typeface="Constantia" panose="02030602050306030303" pitchFamily="18" charset="0"/>
              </a:rPr>
              <a:t>of DKA</a:t>
            </a:r>
          </a:p>
        </p:txBody>
      </p:sp>
      <p:sp>
        <p:nvSpPr>
          <p:cNvPr id="3" name="Content Placeholder 2"/>
          <p:cNvSpPr>
            <a:spLocks noGrp="1"/>
          </p:cNvSpPr>
          <p:nvPr>
            <p:ph idx="1"/>
          </p:nvPr>
        </p:nvSpPr>
        <p:spPr>
          <a:xfrm>
            <a:off x="0" y="914400"/>
            <a:ext cx="8991600" cy="5943600"/>
          </a:xfrm>
        </p:spPr>
        <p:txBody>
          <a:bodyPr>
            <a:noAutofit/>
          </a:bodyPr>
          <a:lstStyle/>
          <a:p>
            <a:pPr algn="just"/>
            <a:r>
              <a:rPr lang="en-US" dirty="0"/>
              <a:t>The starting potassium concentration in the infuse should be 40 mmol/L.</a:t>
            </a:r>
          </a:p>
          <a:p>
            <a:pPr algn="just"/>
            <a:r>
              <a:rPr lang="en-US" dirty="0"/>
              <a:t> Subsequent potassium replacement therapy should be based on serum potassium measurements</a:t>
            </a:r>
            <a:r>
              <a:rPr lang="en-US" dirty="0" smtClean="0"/>
              <a:t>.</a:t>
            </a:r>
          </a:p>
          <a:p>
            <a:r>
              <a:rPr lang="en-US" dirty="0" smtClean="0">
                <a:cs typeface="Arial" pitchFamily="34" charset="0"/>
              </a:rPr>
              <a:t>• If K+ &lt;3.5 mEq/L, hold insulin and give K+ 40-60 mEq/lit under monitoring</a:t>
            </a:r>
          </a:p>
          <a:p>
            <a:r>
              <a:rPr lang="en-US" dirty="0" smtClean="0">
                <a:cs typeface="Arial" pitchFamily="34" charset="0"/>
              </a:rPr>
              <a:t> • If K+ is between 3.5 and 5.5 mEq/L, give K+ 20 to 40 mEq per liter IV fluid; </a:t>
            </a:r>
          </a:p>
          <a:p>
            <a:r>
              <a:rPr lang="en-US" dirty="0" smtClean="0">
                <a:cs typeface="Arial" pitchFamily="34" charset="0"/>
              </a:rPr>
              <a:t> • If K+ &gt;5.5 mEq/L do not give K+; check K+ every 2 hours. Give insulin: </a:t>
            </a:r>
          </a:p>
          <a:p>
            <a:r>
              <a:rPr lang="en-US" dirty="0" smtClean="0">
                <a:cs typeface="Arial" pitchFamily="34" charset="0"/>
              </a:rPr>
              <a:t>• Do not give insulin if initial serum K+ is below 3.5 mEq/L; replete K+ first.</a:t>
            </a:r>
          </a:p>
          <a:p>
            <a:pPr algn="just"/>
            <a:r>
              <a:rPr lang="en-US" dirty="0" smtClean="0"/>
              <a:t> The maximum rate is usually 0.5 mmol/kg/hr</a:t>
            </a:r>
            <a:endParaRPr lang="en-US" dirty="0"/>
          </a:p>
        </p:txBody>
      </p:sp>
      <p:sp>
        <p:nvSpPr>
          <p:cNvPr id="2" name="Slide Number Placeholder 1"/>
          <p:cNvSpPr>
            <a:spLocks noGrp="1"/>
          </p:cNvSpPr>
          <p:nvPr>
            <p:ph type="sldNum" sz="quarter" idx="12"/>
          </p:nvPr>
        </p:nvSpPr>
        <p:spPr/>
        <p:txBody>
          <a:bodyPr/>
          <a:lstStyle/>
          <a:p>
            <a:pPr>
              <a:defRPr/>
            </a:pPr>
            <a:fld id="{3D786826-886F-4ED9-9F27-2D1107F52829}" type="slidenum">
              <a:rPr lang="en-US" smtClean="0">
                <a:solidFill>
                  <a:srgbClr val="DEDEDE">
                    <a:shade val="90000"/>
                  </a:srgbClr>
                </a:solidFill>
              </a:rPr>
              <a:pPr>
                <a:defRPr/>
              </a:pPr>
              <a:t>72</a:t>
            </a:fld>
            <a:endParaRPr lang="en-US" dirty="0">
              <a:solidFill>
                <a:srgbClr val="DEDEDE">
                  <a:shade val="90000"/>
                </a:srgbClr>
              </a:solidFill>
            </a:endParaRPr>
          </a:p>
        </p:txBody>
      </p:sp>
    </p:spTree>
    <p:extLst>
      <p:ext uri="{BB962C8B-B14F-4D97-AF65-F5344CB8AC3E}">
        <p14:creationId xmlns:p14="http://schemas.microsoft.com/office/powerpoint/2010/main" val="1867129357"/>
      </p:ext>
    </p:extLst>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152400"/>
            <a:ext cx="8229600" cy="715962"/>
          </a:xfrm>
        </p:spPr>
        <p:txBody>
          <a:bodyPr/>
          <a:lstStyle/>
          <a:p>
            <a:pPr algn="ctr"/>
            <a:r>
              <a:rPr lang="en-US" dirty="0" smtClean="0">
                <a:latin typeface="Constantia" panose="02030602050306030303" pitchFamily="18" charset="0"/>
              </a:rPr>
              <a:t> Management </a:t>
            </a:r>
            <a:r>
              <a:rPr lang="en-US" dirty="0">
                <a:latin typeface="Constantia" panose="02030602050306030303" pitchFamily="18" charset="0"/>
              </a:rPr>
              <a:t>of DKA</a:t>
            </a:r>
          </a:p>
        </p:txBody>
      </p:sp>
      <p:sp>
        <p:nvSpPr>
          <p:cNvPr id="3" name="Content Placeholder 2"/>
          <p:cNvSpPr>
            <a:spLocks noGrp="1"/>
          </p:cNvSpPr>
          <p:nvPr>
            <p:ph idx="1"/>
          </p:nvPr>
        </p:nvSpPr>
        <p:spPr>
          <a:xfrm>
            <a:off x="228600" y="1036641"/>
            <a:ext cx="8229600" cy="5516563"/>
          </a:xfrm>
        </p:spPr>
        <p:txBody>
          <a:bodyPr>
            <a:normAutofit lnSpcReduction="10000"/>
          </a:bodyPr>
          <a:lstStyle/>
          <a:p>
            <a:pPr algn="just"/>
            <a:r>
              <a:rPr lang="en-US" sz="2800" b="1" dirty="0" smtClean="0"/>
              <a:t>IV-Alkali therapy:</a:t>
            </a:r>
          </a:p>
          <a:p>
            <a:pPr algn="just"/>
            <a:r>
              <a:rPr lang="en-US" sz="2800" dirty="0" smtClean="0"/>
              <a:t>Severe </a:t>
            </a:r>
            <a:r>
              <a:rPr lang="en-US" sz="2800" dirty="0"/>
              <a:t>acidosis is reversible by ﬂuid and insulin replacement; </a:t>
            </a:r>
          </a:p>
          <a:p>
            <a:pPr algn="just"/>
            <a:r>
              <a:rPr lang="en-US" sz="2800" dirty="0"/>
              <a:t>I</a:t>
            </a:r>
            <a:r>
              <a:rPr lang="en-US" sz="2800" dirty="0" smtClean="0"/>
              <a:t>nsulin </a:t>
            </a:r>
            <a:r>
              <a:rPr lang="en-US" sz="2800" dirty="0"/>
              <a:t>stops further </a:t>
            </a:r>
            <a:r>
              <a:rPr lang="en-US" sz="2800" dirty="0" smtClean="0"/>
              <a:t>ketoacids </a:t>
            </a:r>
            <a:r>
              <a:rPr lang="en-US" sz="2800" dirty="0"/>
              <a:t>production and allows ketoacids to be metabolized, which generates bicarbonate .</a:t>
            </a:r>
          </a:p>
          <a:p>
            <a:pPr algn="just"/>
            <a:r>
              <a:rPr lang="en-US" sz="2800" dirty="0"/>
              <a:t> Treatment of hypovolemia improves tissue perfusion and renal function, thereby increasing the excretion of organic acids. </a:t>
            </a:r>
          </a:p>
          <a:p>
            <a:pPr algn="just"/>
            <a:r>
              <a:rPr lang="en-US" sz="2800" dirty="0" smtClean="0"/>
              <a:t>Bicarbonate </a:t>
            </a:r>
            <a:r>
              <a:rPr lang="en-US" sz="2800" dirty="0"/>
              <a:t>therapy may cause paradoxical CNS acidosis; rapid correction of acidosis with bicarbonate causes hypokalemia </a:t>
            </a:r>
            <a:endParaRPr lang="en-US" sz="2800" dirty="0" smtClean="0"/>
          </a:p>
          <a:p>
            <a:pPr algn="just"/>
            <a:r>
              <a:rPr lang="en-US" sz="2800" dirty="0" smtClean="0"/>
              <a:t>It increases the risk of cerebral edema.</a:t>
            </a:r>
            <a:endParaRPr lang="en-US" sz="2800" dirty="0"/>
          </a:p>
        </p:txBody>
      </p:sp>
      <p:sp>
        <p:nvSpPr>
          <p:cNvPr id="2" name="Slide Number Placeholder 1"/>
          <p:cNvSpPr>
            <a:spLocks noGrp="1"/>
          </p:cNvSpPr>
          <p:nvPr>
            <p:ph type="sldNum" sz="quarter" idx="12"/>
          </p:nvPr>
        </p:nvSpPr>
        <p:spPr/>
        <p:txBody>
          <a:bodyPr/>
          <a:lstStyle/>
          <a:p>
            <a:pPr>
              <a:defRPr/>
            </a:pPr>
            <a:fld id="{3D786826-886F-4ED9-9F27-2D1107F52829}" type="slidenum">
              <a:rPr lang="en-US" smtClean="0">
                <a:solidFill>
                  <a:srgbClr val="DEDEDE">
                    <a:shade val="90000"/>
                  </a:srgbClr>
                </a:solidFill>
              </a:rPr>
              <a:pPr>
                <a:defRPr/>
              </a:pPr>
              <a:t>73</a:t>
            </a:fld>
            <a:endParaRPr lang="en-US" dirty="0">
              <a:solidFill>
                <a:srgbClr val="DEDEDE">
                  <a:shade val="90000"/>
                </a:srgbClr>
              </a:solidFill>
            </a:endParaRPr>
          </a:p>
        </p:txBody>
      </p:sp>
    </p:spTree>
    <p:extLst>
      <p:ext uri="{BB962C8B-B14F-4D97-AF65-F5344CB8AC3E}">
        <p14:creationId xmlns:p14="http://schemas.microsoft.com/office/powerpoint/2010/main" val="4123850840"/>
      </p:ext>
    </p:extLst>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0"/>
            <a:ext cx="8229600" cy="914400"/>
          </a:xfrm>
        </p:spPr>
        <p:txBody>
          <a:bodyPr/>
          <a:lstStyle/>
          <a:p>
            <a:pPr algn="ctr"/>
            <a:r>
              <a:rPr lang="en-US" dirty="0" smtClean="0">
                <a:latin typeface="Constantia" panose="02030602050306030303" pitchFamily="18" charset="0"/>
              </a:rPr>
              <a:t> Management </a:t>
            </a:r>
            <a:r>
              <a:rPr lang="en-US" dirty="0">
                <a:latin typeface="Constantia" panose="02030602050306030303" pitchFamily="18" charset="0"/>
              </a:rPr>
              <a:t>of DKA</a:t>
            </a:r>
          </a:p>
        </p:txBody>
      </p:sp>
      <p:sp>
        <p:nvSpPr>
          <p:cNvPr id="3" name="Content Placeholder 2"/>
          <p:cNvSpPr>
            <a:spLocks noGrp="1"/>
          </p:cNvSpPr>
          <p:nvPr>
            <p:ph idx="1"/>
          </p:nvPr>
        </p:nvSpPr>
        <p:spPr>
          <a:xfrm>
            <a:off x="152400" y="914400"/>
            <a:ext cx="8839200" cy="5638800"/>
          </a:xfrm>
        </p:spPr>
        <p:txBody>
          <a:bodyPr>
            <a:noAutofit/>
          </a:bodyPr>
          <a:lstStyle/>
          <a:p>
            <a:pPr algn="just"/>
            <a:r>
              <a:rPr lang="en-US" sz="2600" dirty="0" smtClean="0"/>
              <a:t>Indications of alkali </a:t>
            </a:r>
            <a:r>
              <a:rPr lang="en-US" sz="2600" dirty="0"/>
              <a:t>therapy include:</a:t>
            </a:r>
          </a:p>
          <a:p>
            <a:pPr algn="just"/>
            <a:r>
              <a:rPr lang="en-US" sz="2600" dirty="0"/>
              <a:t>1- patients with severe acidemia (arterial pH &lt;</a:t>
            </a:r>
            <a:r>
              <a:rPr lang="en-US" sz="2600" dirty="0" smtClean="0"/>
              <a:t>6.9-7)</a:t>
            </a:r>
            <a:endParaRPr lang="en-US" sz="2600" dirty="0"/>
          </a:p>
          <a:p>
            <a:pPr algn="just"/>
            <a:r>
              <a:rPr lang="en-US" sz="2600" dirty="0"/>
              <a:t>2- in whom decreased cardiac contractility and peripheral vasodilatation can further impair tissue perfusion,</a:t>
            </a:r>
          </a:p>
          <a:p>
            <a:pPr algn="just"/>
            <a:r>
              <a:rPr lang="en-US" sz="2600" dirty="0"/>
              <a:t>3-patients with life-threatening hyperkalemia .</a:t>
            </a:r>
          </a:p>
          <a:p>
            <a:pPr algn="just"/>
            <a:r>
              <a:rPr lang="en-US" sz="2600" dirty="0" smtClean="0"/>
              <a:t>If </a:t>
            </a:r>
            <a:r>
              <a:rPr lang="en-US" sz="2600" dirty="0"/>
              <a:t>bicarbonate is considered necessary, cautiously give 1–2 mmol/kg over 60 minutes </a:t>
            </a:r>
            <a:endParaRPr lang="en-US" sz="2600" dirty="0" smtClean="0"/>
          </a:p>
          <a:p>
            <a:pPr algn="just"/>
            <a:r>
              <a:rPr lang="en-US" sz="2600" dirty="0" smtClean="0"/>
              <a:t>Or </a:t>
            </a:r>
          </a:p>
          <a:p>
            <a:r>
              <a:rPr lang="en-US" sz="2600" dirty="0" smtClean="0">
                <a:cs typeface="Arial" pitchFamily="34" charset="0"/>
              </a:rPr>
              <a:t>If the arterial pH is between 6.90 and 7.00, give 40 meq/m2 of sodium bicarbonate over two hours. </a:t>
            </a:r>
          </a:p>
          <a:p>
            <a:r>
              <a:rPr lang="en-US" sz="2600" dirty="0" smtClean="0">
                <a:cs typeface="Arial" pitchFamily="34" charset="0"/>
              </a:rPr>
              <a:t>• If the arterial pH is below 6.90, give 80 meq/m2 of sodium bicarbonate  over two hours.</a:t>
            </a:r>
          </a:p>
          <a:p>
            <a:pPr algn="just"/>
            <a:endParaRPr lang="en-US" sz="2600" dirty="0"/>
          </a:p>
        </p:txBody>
      </p:sp>
      <p:sp>
        <p:nvSpPr>
          <p:cNvPr id="2" name="Slide Number Placeholder 1"/>
          <p:cNvSpPr>
            <a:spLocks noGrp="1"/>
          </p:cNvSpPr>
          <p:nvPr>
            <p:ph type="sldNum" sz="quarter" idx="12"/>
          </p:nvPr>
        </p:nvSpPr>
        <p:spPr/>
        <p:txBody>
          <a:bodyPr/>
          <a:lstStyle/>
          <a:p>
            <a:pPr>
              <a:defRPr/>
            </a:pPr>
            <a:fld id="{3D786826-886F-4ED9-9F27-2D1107F52829}" type="slidenum">
              <a:rPr lang="en-US" smtClean="0">
                <a:solidFill>
                  <a:srgbClr val="DEDEDE">
                    <a:shade val="90000"/>
                  </a:srgbClr>
                </a:solidFill>
              </a:rPr>
              <a:pPr>
                <a:defRPr/>
              </a:pPr>
              <a:t>74</a:t>
            </a:fld>
            <a:endParaRPr lang="en-US" dirty="0">
              <a:solidFill>
                <a:srgbClr val="DEDEDE">
                  <a:shade val="90000"/>
                </a:srgbClr>
              </a:solidFill>
            </a:endParaRPr>
          </a:p>
        </p:txBody>
      </p:sp>
    </p:spTree>
    <p:extLst>
      <p:ext uri="{BB962C8B-B14F-4D97-AF65-F5344CB8AC3E}">
        <p14:creationId xmlns:p14="http://schemas.microsoft.com/office/powerpoint/2010/main" val="686907055"/>
      </p:ext>
    </p:extLst>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152400"/>
            <a:ext cx="8229600" cy="838200"/>
          </a:xfrm>
        </p:spPr>
        <p:txBody>
          <a:bodyPr/>
          <a:lstStyle/>
          <a:p>
            <a:pPr algn="ctr"/>
            <a:r>
              <a:rPr lang="en-US" dirty="0">
                <a:latin typeface="Constantia" panose="02030602050306030303" pitchFamily="18" charset="0"/>
              </a:rPr>
              <a:t>Management of DKA</a:t>
            </a:r>
          </a:p>
        </p:txBody>
      </p:sp>
      <p:sp>
        <p:nvSpPr>
          <p:cNvPr id="3" name="Content Placeholder 2"/>
          <p:cNvSpPr>
            <a:spLocks noGrp="1"/>
          </p:cNvSpPr>
          <p:nvPr>
            <p:ph idx="1"/>
          </p:nvPr>
        </p:nvSpPr>
        <p:spPr>
          <a:xfrm>
            <a:off x="0" y="838200"/>
            <a:ext cx="8839200" cy="5105400"/>
          </a:xfrm>
        </p:spPr>
        <p:txBody>
          <a:bodyPr>
            <a:noAutofit/>
          </a:bodyPr>
          <a:lstStyle/>
          <a:p>
            <a:pPr algn="just"/>
            <a:r>
              <a:rPr lang="en-US" dirty="0" smtClean="0"/>
              <a:t>Cerebral edema usually develops 4–12 hours after treatment has started, but can occur before treatment has begun  or, may develop 24–48 hours after treatment .</a:t>
            </a:r>
          </a:p>
          <a:p>
            <a:pPr algn="just"/>
            <a:r>
              <a:rPr lang="en-US" dirty="0" smtClean="0"/>
              <a:t>Cerebral edema warning signs:</a:t>
            </a:r>
          </a:p>
          <a:p>
            <a:pPr algn="just"/>
            <a:r>
              <a:rPr lang="en-US" dirty="0" smtClean="0"/>
              <a:t>headache </a:t>
            </a:r>
            <a:endParaRPr lang="en-US" dirty="0"/>
          </a:p>
          <a:p>
            <a:pPr algn="just"/>
            <a:r>
              <a:rPr lang="en-US" dirty="0"/>
              <a:t>inappropriate slowing of heart rate </a:t>
            </a:r>
          </a:p>
          <a:p>
            <a:pPr algn="just"/>
            <a:r>
              <a:rPr lang="en-US" dirty="0"/>
              <a:t>recurrence of vomiting </a:t>
            </a:r>
          </a:p>
          <a:p>
            <a:pPr algn="just"/>
            <a:r>
              <a:rPr lang="en-US" dirty="0"/>
              <a:t>change in neurological status (restlessness, irritability, increased drowsiness, incontinence) </a:t>
            </a:r>
          </a:p>
          <a:p>
            <a:pPr algn="just"/>
            <a:r>
              <a:rPr lang="en-US" dirty="0"/>
              <a:t>Speciﬁc neurologic signs (e.g. cranial nerve palsies, abnormal pupillary responses) </a:t>
            </a:r>
          </a:p>
          <a:p>
            <a:pPr algn="just"/>
            <a:r>
              <a:rPr lang="en-US" dirty="0"/>
              <a:t>rising blood pressure </a:t>
            </a:r>
          </a:p>
          <a:p>
            <a:pPr algn="just"/>
            <a:r>
              <a:rPr lang="en-US" dirty="0"/>
              <a:t>decreased oxygen saturation</a:t>
            </a:r>
          </a:p>
        </p:txBody>
      </p:sp>
      <p:sp>
        <p:nvSpPr>
          <p:cNvPr id="2" name="Slide Number Placeholder 1"/>
          <p:cNvSpPr>
            <a:spLocks noGrp="1"/>
          </p:cNvSpPr>
          <p:nvPr>
            <p:ph type="sldNum" sz="quarter" idx="12"/>
          </p:nvPr>
        </p:nvSpPr>
        <p:spPr/>
        <p:txBody>
          <a:bodyPr/>
          <a:lstStyle/>
          <a:p>
            <a:pPr>
              <a:defRPr/>
            </a:pPr>
            <a:fld id="{3D786826-886F-4ED9-9F27-2D1107F52829}" type="slidenum">
              <a:rPr lang="en-US" smtClean="0">
                <a:solidFill>
                  <a:srgbClr val="DEDEDE">
                    <a:shade val="90000"/>
                  </a:srgbClr>
                </a:solidFill>
              </a:rPr>
              <a:pPr>
                <a:defRPr/>
              </a:pPr>
              <a:t>75</a:t>
            </a:fld>
            <a:endParaRPr lang="en-US" dirty="0">
              <a:solidFill>
                <a:srgbClr val="DEDEDE">
                  <a:shade val="90000"/>
                </a:srgbClr>
              </a:solidFill>
            </a:endParaRPr>
          </a:p>
        </p:txBody>
      </p:sp>
    </p:spTree>
    <p:extLst>
      <p:ext uri="{BB962C8B-B14F-4D97-AF65-F5344CB8AC3E}">
        <p14:creationId xmlns:p14="http://schemas.microsoft.com/office/powerpoint/2010/main" val="1658318261"/>
      </p:ext>
    </p:extLst>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76200"/>
            <a:ext cx="8229600" cy="838200"/>
          </a:xfrm>
        </p:spPr>
        <p:txBody>
          <a:bodyPr/>
          <a:lstStyle/>
          <a:p>
            <a:pPr algn="ctr"/>
            <a:r>
              <a:rPr lang="en-US" dirty="0" smtClean="0">
                <a:latin typeface="Constantia" panose="02030602050306030303" pitchFamily="18" charset="0"/>
              </a:rPr>
              <a:t> Management </a:t>
            </a:r>
            <a:r>
              <a:rPr lang="en-US" dirty="0">
                <a:latin typeface="Constantia" panose="02030602050306030303" pitchFamily="18" charset="0"/>
              </a:rPr>
              <a:t>of DKA</a:t>
            </a:r>
          </a:p>
        </p:txBody>
      </p:sp>
      <p:sp>
        <p:nvSpPr>
          <p:cNvPr id="3" name="Content Placeholder 2"/>
          <p:cNvSpPr>
            <a:spLocks noGrp="1"/>
          </p:cNvSpPr>
          <p:nvPr>
            <p:ph idx="1"/>
          </p:nvPr>
        </p:nvSpPr>
        <p:spPr>
          <a:xfrm>
            <a:off x="76200" y="762000"/>
            <a:ext cx="8686800" cy="6477000"/>
          </a:xfrm>
        </p:spPr>
        <p:txBody>
          <a:bodyPr>
            <a:noAutofit/>
          </a:bodyPr>
          <a:lstStyle/>
          <a:p>
            <a:pPr algn="just"/>
            <a:r>
              <a:rPr lang="en-US" sz="2400" dirty="0"/>
              <a:t>The pathogenesis </a:t>
            </a:r>
            <a:r>
              <a:rPr lang="en-US" sz="2400" dirty="0" smtClean="0"/>
              <a:t>is </a:t>
            </a:r>
            <a:r>
              <a:rPr lang="en-US" sz="2400" dirty="0"/>
              <a:t>unclear. </a:t>
            </a:r>
          </a:p>
          <a:p>
            <a:pPr algn="just"/>
            <a:r>
              <a:rPr lang="en-US" sz="2400" dirty="0"/>
              <a:t> factors that have been associated with  </a:t>
            </a:r>
            <a:r>
              <a:rPr lang="en-US" sz="2400" dirty="0" smtClean="0"/>
              <a:t>higher  </a:t>
            </a:r>
            <a:r>
              <a:rPr lang="en-US" sz="2400" dirty="0"/>
              <a:t>risk </a:t>
            </a:r>
            <a:r>
              <a:rPr lang="en-US" sz="2400" dirty="0" smtClean="0"/>
              <a:t>are:</a:t>
            </a:r>
            <a:endParaRPr lang="en-US" sz="2400" dirty="0"/>
          </a:p>
          <a:p>
            <a:pPr algn="just"/>
            <a:r>
              <a:rPr lang="en-US" sz="2400" dirty="0"/>
              <a:t>• Younger age </a:t>
            </a:r>
          </a:p>
          <a:p>
            <a:pPr algn="just"/>
            <a:r>
              <a:rPr lang="en-US" sz="2400" dirty="0"/>
              <a:t>• New onset diabetes </a:t>
            </a:r>
          </a:p>
          <a:p>
            <a:pPr algn="just"/>
            <a:r>
              <a:rPr lang="en-US" sz="2400" dirty="0"/>
              <a:t>• Longer duration of symptoms </a:t>
            </a:r>
          </a:p>
          <a:p>
            <a:pPr algn="just"/>
            <a:r>
              <a:rPr lang="en-US" sz="2400" dirty="0"/>
              <a:t>Greater hypocapnia at presentation after adjusting for degree of acidosis </a:t>
            </a:r>
          </a:p>
          <a:p>
            <a:pPr algn="just"/>
            <a:r>
              <a:rPr lang="en-US" sz="2400" dirty="0"/>
              <a:t>• Increased serum urea nitrogen at presentation </a:t>
            </a:r>
          </a:p>
          <a:p>
            <a:pPr algn="just"/>
            <a:r>
              <a:rPr lang="en-US" sz="2400" dirty="0"/>
              <a:t>• More severe acidosis at presentation </a:t>
            </a:r>
          </a:p>
          <a:p>
            <a:pPr algn="just"/>
            <a:r>
              <a:rPr lang="en-US" sz="2400" dirty="0"/>
              <a:t>• Bicarbonate treatment for correction of acidosis </a:t>
            </a:r>
          </a:p>
          <a:p>
            <a:pPr algn="just"/>
            <a:r>
              <a:rPr lang="en-US" sz="2400" dirty="0" smtClean="0"/>
              <a:t>•An </a:t>
            </a:r>
            <a:r>
              <a:rPr lang="en-US" sz="2400" dirty="0"/>
              <a:t>attenuated rise in measured serum sodium concentrations </a:t>
            </a:r>
          </a:p>
          <a:p>
            <a:pPr algn="just"/>
            <a:r>
              <a:rPr lang="en-US" sz="2400" dirty="0"/>
              <a:t>• Greater volumes of ﬂuid given in the ﬁrst 4 hours </a:t>
            </a:r>
          </a:p>
          <a:p>
            <a:pPr algn="just"/>
            <a:r>
              <a:rPr lang="en-US" sz="2400" dirty="0"/>
              <a:t>• Administration of insulin in the ﬁrst hour of ﬂuid treatment </a:t>
            </a:r>
          </a:p>
        </p:txBody>
      </p:sp>
      <p:sp>
        <p:nvSpPr>
          <p:cNvPr id="2" name="Slide Number Placeholder 1"/>
          <p:cNvSpPr>
            <a:spLocks noGrp="1"/>
          </p:cNvSpPr>
          <p:nvPr>
            <p:ph type="sldNum" sz="quarter" idx="12"/>
          </p:nvPr>
        </p:nvSpPr>
        <p:spPr/>
        <p:txBody>
          <a:bodyPr/>
          <a:lstStyle/>
          <a:p>
            <a:pPr>
              <a:defRPr/>
            </a:pPr>
            <a:fld id="{3D786826-886F-4ED9-9F27-2D1107F52829}" type="slidenum">
              <a:rPr lang="en-US" smtClean="0">
                <a:solidFill>
                  <a:srgbClr val="DEDEDE">
                    <a:shade val="90000"/>
                  </a:srgbClr>
                </a:solidFill>
              </a:rPr>
              <a:pPr>
                <a:defRPr/>
              </a:pPr>
              <a:t>76</a:t>
            </a:fld>
            <a:endParaRPr lang="en-US" dirty="0">
              <a:solidFill>
                <a:srgbClr val="DEDEDE">
                  <a:shade val="90000"/>
                </a:srgbClr>
              </a:solidFill>
            </a:endParaRPr>
          </a:p>
        </p:txBody>
      </p:sp>
    </p:spTree>
    <p:extLst>
      <p:ext uri="{BB962C8B-B14F-4D97-AF65-F5344CB8AC3E}">
        <p14:creationId xmlns:p14="http://schemas.microsoft.com/office/powerpoint/2010/main" val="2126069997"/>
      </p:ext>
    </p:extLst>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76202"/>
            <a:ext cx="8229600" cy="792162"/>
          </a:xfrm>
        </p:spPr>
        <p:txBody>
          <a:bodyPr/>
          <a:lstStyle/>
          <a:p>
            <a:pPr algn="ctr"/>
            <a:r>
              <a:rPr lang="en-US" dirty="0" smtClean="0">
                <a:latin typeface="Constantia" panose="02030602050306030303" pitchFamily="18" charset="0"/>
              </a:rPr>
              <a:t> Management </a:t>
            </a:r>
            <a:r>
              <a:rPr lang="en-US" dirty="0">
                <a:latin typeface="Constantia" panose="02030602050306030303" pitchFamily="18" charset="0"/>
              </a:rPr>
              <a:t>of DKA</a:t>
            </a:r>
          </a:p>
        </p:txBody>
      </p:sp>
      <p:sp>
        <p:nvSpPr>
          <p:cNvPr id="3" name="Content Placeholder 2"/>
          <p:cNvSpPr>
            <a:spLocks noGrp="1"/>
          </p:cNvSpPr>
          <p:nvPr>
            <p:ph idx="1"/>
          </p:nvPr>
        </p:nvSpPr>
        <p:spPr>
          <a:xfrm>
            <a:off x="228600" y="914400"/>
            <a:ext cx="8763000" cy="5943600"/>
          </a:xfrm>
        </p:spPr>
        <p:txBody>
          <a:bodyPr>
            <a:normAutofit fontScale="92500" lnSpcReduction="20000"/>
          </a:bodyPr>
          <a:lstStyle/>
          <a:p>
            <a:pPr algn="just"/>
            <a:r>
              <a:rPr lang="en-US" sz="2800" b="1" dirty="0"/>
              <a:t>Major criteria:</a:t>
            </a:r>
          </a:p>
          <a:p>
            <a:pPr algn="just"/>
            <a:r>
              <a:rPr lang="en-US" sz="2800" dirty="0"/>
              <a:t>• Altered mentation/ﬂuctuating level of consciousness</a:t>
            </a:r>
          </a:p>
          <a:p>
            <a:pPr algn="just"/>
            <a:r>
              <a:rPr lang="en-US" sz="2800" dirty="0"/>
              <a:t>• Sustained heart rate </a:t>
            </a:r>
            <a:r>
              <a:rPr lang="en-US" sz="2800" dirty="0" smtClean="0"/>
              <a:t>deceleration(decrease&gt;20 Bpm </a:t>
            </a:r>
            <a:r>
              <a:rPr lang="en-US" sz="2800" dirty="0"/>
              <a:t>minute) not attributable to improved intravascular volume or sleep state</a:t>
            </a:r>
          </a:p>
          <a:p>
            <a:pPr algn="just"/>
            <a:r>
              <a:rPr lang="en-US" sz="2800" dirty="0"/>
              <a:t>• Age-inappropriate incontinence</a:t>
            </a:r>
          </a:p>
          <a:p>
            <a:pPr algn="just"/>
            <a:r>
              <a:rPr lang="en-US" sz="2800" b="1" dirty="0"/>
              <a:t>Minor criteria:</a:t>
            </a:r>
          </a:p>
          <a:p>
            <a:pPr algn="just"/>
            <a:r>
              <a:rPr lang="en-US" sz="2800" dirty="0"/>
              <a:t>• Vomiting</a:t>
            </a:r>
          </a:p>
          <a:p>
            <a:pPr algn="just"/>
            <a:r>
              <a:rPr lang="en-US" sz="2800" dirty="0"/>
              <a:t>• Headache</a:t>
            </a:r>
          </a:p>
          <a:p>
            <a:pPr algn="just"/>
            <a:r>
              <a:rPr lang="en-US" sz="2800" dirty="0"/>
              <a:t>• Lethargy or not easily arousable</a:t>
            </a:r>
          </a:p>
          <a:p>
            <a:pPr algn="just"/>
            <a:r>
              <a:rPr lang="en-US" sz="2800" dirty="0"/>
              <a:t>• Diastolic blood pressure &gt;90 mm Hg</a:t>
            </a:r>
          </a:p>
          <a:p>
            <a:pPr algn="just"/>
            <a:r>
              <a:rPr lang="en-US" sz="2800" dirty="0"/>
              <a:t>• Age &lt; 5years </a:t>
            </a:r>
          </a:p>
          <a:p>
            <a:pPr algn="just"/>
            <a:r>
              <a:rPr lang="en-US" sz="2800" dirty="0"/>
              <a:t>One diagnostic criterion, two major criteria, or one</a:t>
            </a:r>
          </a:p>
          <a:p>
            <a:pPr algn="just"/>
            <a:r>
              <a:rPr lang="en-US" sz="2800" dirty="0"/>
              <a:t>major and two minor criteria have a sensitivity of 92% and a false positive rate of only 4%. </a:t>
            </a:r>
          </a:p>
          <a:p>
            <a:pPr algn="just"/>
            <a:endParaRPr lang="en-US" sz="2800" dirty="0"/>
          </a:p>
        </p:txBody>
      </p:sp>
      <p:sp>
        <p:nvSpPr>
          <p:cNvPr id="2" name="Slide Number Placeholder 1"/>
          <p:cNvSpPr>
            <a:spLocks noGrp="1"/>
          </p:cNvSpPr>
          <p:nvPr>
            <p:ph type="sldNum" sz="quarter" idx="12"/>
          </p:nvPr>
        </p:nvSpPr>
        <p:spPr/>
        <p:txBody>
          <a:bodyPr/>
          <a:lstStyle/>
          <a:p>
            <a:pPr>
              <a:defRPr/>
            </a:pPr>
            <a:fld id="{3D786826-886F-4ED9-9F27-2D1107F52829}" type="slidenum">
              <a:rPr lang="en-US" smtClean="0">
                <a:solidFill>
                  <a:srgbClr val="DEDEDE">
                    <a:shade val="90000"/>
                  </a:srgbClr>
                </a:solidFill>
              </a:rPr>
              <a:pPr>
                <a:defRPr/>
              </a:pPr>
              <a:t>77</a:t>
            </a:fld>
            <a:endParaRPr lang="en-US" dirty="0">
              <a:solidFill>
                <a:srgbClr val="DEDEDE">
                  <a:shade val="90000"/>
                </a:srgbClr>
              </a:solidFill>
            </a:endParaRPr>
          </a:p>
        </p:txBody>
      </p:sp>
    </p:spTree>
    <p:extLst>
      <p:ext uri="{BB962C8B-B14F-4D97-AF65-F5344CB8AC3E}">
        <p14:creationId xmlns:p14="http://schemas.microsoft.com/office/powerpoint/2010/main" val="1924610768"/>
      </p:ext>
    </p:extLst>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76200" y="914400"/>
            <a:ext cx="8763000" cy="5562600"/>
          </a:xfrm>
        </p:spPr>
        <p:txBody>
          <a:bodyPr>
            <a:noAutofit/>
          </a:bodyPr>
          <a:lstStyle/>
          <a:p>
            <a:pPr algn="just"/>
            <a:r>
              <a:rPr lang="en-US" sz="2600" dirty="0" smtClean="0"/>
              <a:t>• </a:t>
            </a:r>
            <a:r>
              <a:rPr lang="en-US" sz="2600" dirty="0"/>
              <a:t>Reduce the rate of ﬂuid administration by one-third.</a:t>
            </a:r>
          </a:p>
          <a:p>
            <a:pPr algn="just"/>
            <a:r>
              <a:rPr lang="en-US" sz="2600" dirty="0"/>
              <a:t>• Give mannitol 0.5–1 g/kg IV over 20 minutes and repeat if there is no initial response in 30 minutes to 2 hours </a:t>
            </a:r>
          </a:p>
          <a:p>
            <a:pPr algn="just"/>
            <a:r>
              <a:rPr lang="en-US" sz="2600" dirty="0"/>
              <a:t>• Hypertonic saline (3%), 5–10 mL/kg over 30 minutes, may be an alternative to mannitol or a second line of therapy if there is no initial response to mannitol.</a:t>
            </a:r>
          </a:p>
          <a:p>
            <a:pPr algn="just"/>
            <a:r>
              <a:rPr lang="en-US" sz="2600" dirty="0"/>
              <a:t> Elevate the head of the bed</a:t>
            </a:r>
          </a:p>
          <a:p>
            <a:pPr algn="just"/>
            <a:r>
              <a:rPr lang="en-US" sz="2600" dirty="0"/>
              <a:t>• Intubation may be necessary for the patient with impending respiratory </a:t>
            </a:r>
            <a:r>
              <a:rPr lang="en-US" sz="2600" dirty="0" smtClean="0"/>
              <a:t>failure to reduce pco2 25-30 mmHg</a:t>
            </a:r>
          </a:p>
          <a:p>
            <a:pPr algn="just"/>
            <a:r>
              <a:rPr lang="en-US" sz="2600" dirty="0" smtClean="0"/>
              <a:t>But </a:t>
            </a:r>
            <a:r>
              <a:rPr lang="en-US" sz="2600" dirty="0"/>
              <a:t>aggressive hyperventilation (to a pCO </a:t>
            </a:r>
            <a:r>
              <a:rPr lang="en-US" sz="2600" dirty="0" smtClean="0"/>
              <a:t>&lt;22 </a:t>
            </a:r>
            <a:r>
              <a:rPr lang="en-US" sz="2600" dirty="0"/>
              <a:t>mm </a:t>
            </a:r>
            <a:r>
              <a:rPr lang="en-US" sz="2600" dirty="0" smtClean="0"/>
              <a:t>Hg) </a:t>
            </a:r>
            <a:r>
              <a:rPr lang="en-US" sz="2600" dirty="0"/>
              <a:t>has been associated with poor outcome and is not recommended</a:t>
            </a:r>
          </a:p>
        </p:txBody>
      </p:sp>
      <p:sp>
        <p:nvSpPr>
          <p:cNvPr id="5" name="Title 1"/>
          <p:cNvSpPr txBox="1">
            <a:spLocks/>
          </p:cNvSpPr>
          <p:nvPr/>
        </p:nvSpPr>
        <p:spPr>
          <a:xfrm>
            <a:off x="457200" y="0"/>
            <a:ext cx="8229600" cy="1143000"/>
          </a:xfrm>
          <a:prstGeom prst="rect">
            <a:avLst/>
          </a:prstGeom>
        </p:spPr>
        <p:txBody>
          <a:bodyPr vert="horz" lIns="91408" tIns="45704" rIns="91408" bIns="45704"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latin typeface="+mn-lt"/>
              </a:rPr>
              <a:t> Management of DKA</a:t>
            </a:r>
            <a:endParaRPr lang="en-US" dirty="0">
              <a:latin typeface="+mn-lt"/>
            </a:endParaRPr>
          </a:p>
        </p:txBody>
      </p:sp>
      <p:sp>
        <p:nvSpPr>
          <p:cNvPr id="7" name="Title 1"/>
          <p:cNvSpPr txBox="1">
            <a:spLocks/>
          </p:cNvSpPr>
          <p:nvPr/>
        </p:nvSpPr>
        <p:spPr>
          <a:xfrm>
            <a:off x="609600" y="76200"/>
            <a:ext cx="8229600" cy="1143000"/>
          </a:xfrm>
          <a:prstGeom prst="rect">
            <a:avLst/>
          </a:prstGeom>
        </p:spPr>
        <p:txBody>
          <a:bodyPr vert="horz" lIns="91408" tIns="45704" rIns="91408" bIns="45704"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dirty="0"/>
          </a:p>
        </p:txBody>
      </p:sp>
      <p:sp>
        <p:nvSpPr>
          <p:cNvPr id="2" name="Slide Number Placeholder 1"/>
          <p:cNvSpPr>
            <a:spLocks noGrp="1"/>
          </p:cNvSpPr>
          <p:nvPr>
            <p:ph type="sldNum" sz="quarter" idx="12"/>
          </p:nvPr>
        </p:nvSpPr>
        <p:spPr/>
        <p:txBody>
          <a:bodyPr/>
          <a:lstStyle/>
          <a:p>
            <a:pPr>
              <a:defRPr/>
            </a:pPr>
            <a:fld id="{3D786826-886F-4ED9-9F27-2D1107F52829}" type="slidenum">
              <a:rPr lang="en-US" smtClean="0">
                <a:solidFill>
                  <a:srgbClr val="DEDEDE">
                    <a:shade val="90000"/>
                  </a:srgbClr>
                </a:solidFill>
              </a:rPr>
              <a:pPr>
                <a:defRPr/>
              </a:pPr>
              <a:t>78</a:t>
            </a:fld>
            <a:endParaRPr lang="en-US" dirty="0">
              <a:solidFill>
                <a:srgbClr val="DEDEDE">
                  <a:shade val="90000"/>
                </a:srgbClr>
              </a:solidFill>
            </a:endParaRPr>
          </a:p>
        </p:txBody>
      </p:sp>
    </p:spTree>
    <p:extLst>
      <p:ext uri="{BB962C8B-B14F-4D97-AF65-F5344CB8AC3E}">
        <p14:creationId xmlns:p14="http://schemas.microsoft.com/office/powerpoint/2010/main" val="1662441954"/>
      </p:ext>
    </p:extLst>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normAutofit/>
          </a:bodyPr>
          <a:lstStyle/>
          <a:p>
            <a:pPr algn="ctr"/>
            <a:r>
              <a:rPr lang="en-US" dirty="0">
                <a:latin typeface="Constantia" panose="02030602050306030303" pitchFamily="18" charset="0"/>
              </a:rPr>
              <a:t>H</a:t>
            </a:r>
            <a:r>
              <a:rPr lang="en-US" dirty="0" smtClean="0">
                <a:latin typeface="Constantia" panose="02030602050306030303" pitchFamily="18" charset="0"/>
              </a:rPr>
              <a:t>ypoglycemia </a:t>
            </a:r>
            <a:endParaRPr lang="en-US" dirty="0">
              <a:latin typeface="Constantia" panose="02030602050306030303" pitchFamily="18" charset="0"/>
            </a:endParaRPr>
          </a:p>
        </p:txBody>
      </p:sp>
      <p:sp>
        <p:nvSpPr>
          <p:cNvPr id="3" name="Content Placeholder 2"/>
          <p:cNvSpPr>
            <a:spLocks noGrp="1"/>
          </p:cNvSpPr>
          <p:nvPr>
            <p:ph idx="1"/>
          </p:nvPr>
        </p:nvSpPr>
        <p:spPr>
          <a:xfrm>
            <a:off x="228600" y="1066800"/>
            <a:ext cx="8229600" cy="5410200"/>
          </a:xfrm>
        </p:spPr>
        <p:txBody>
          <a:bodyPr>
            <a:noAutofit/>
          </a:bodyPr>
          <a:lstStyle/>
          <a:p>
            <a:pPr algn="just"/>
            <a:r>
              <a:rPr lang="en-US" sz="2800" dirty="0"/>
              <a:t>Hypoglycemia is one of the most common acute complications of the treatment of type 1 diabetes</a:t>
            </a:r>
            <a:r>
              <a:rPr lang="en-US" sz="2800" dirty="0" smtClean="0"/>
              <a:t>.</a:t>
            </a:r>
          </a:p>
          <a:p>
            <a:pPr algn="just"/>
            <a:endParaRPr lang="en-US" sz="2800" dirty="0"/>
          </a:p>
          <a:p>
            <a:pPr algn="just"/>
            <a:r>
              <a:rPr lang="en-US" sz="2800" dirty="0" smtClean="0"/>
              <a:t>Non-modiﬁable </a:t>
            </a:r>
            <a:r>
              <a:rPr lang="en-US" sz="2800" dirty="0"/>
              <a:t>predictors of severe hypoglycemia are:</a:t>
            </a:r>
          </a:p>
          <a:p>
            <a:pPr algn="just"/>
            <a:r>
              <a:rPr lang="en-US" sz="2800" dirty="0"/>
              <a:t>• Age (infancy and adolescence) </a:t>
            </a:r>
          </a:p>
          <a:p>
            <a:pPr algn="just"/>
            <a:r>
              <a:rPr lang="en-US" sz="2800" dirty="0"/>
              <a:t>• Increased duration of diabetes </a:t>
            </a:r>
            <a:r>
              <a:rPr lang="en-US" sz="2800" dirty="0" smtClean="0"/>
              <a:t>.</a:t>
            </a:r>
          </a:p>
          <a:p>
            <a:pPr algn="just"/>
            <a:endParaRPr lang="en-US" sz="2800" dirty="0"/>
          </a:p>
          <a:p>
            <a:pPr algn="just"/>
            <a:r>
              <a:rPr lang="en-US" sz="2800" dirty="0"/>
              <a:t>Modiﬁable predictors are:</a:t>
            </a:r>
          </a:p>
          <a:p>
            <a:pPr algn="just"/>
            <a:r>
              <a:rPr lang="en-US" sz="2800" dirty="0"/>
              <a:t>• Lower hemoglobinA1c (HbA1c) and</a:t>
            </a:r>
          </a:p>
          <a:p>
            <a:pPr algn="just"/>
            <a:r>
              <a:rPr lang="en-US" sz="2800" dirty="0"/>
              <a:t>• Higher insulin dose. </a:t>
            </a:r>
          </a:p>
          <a:p>
            <a:pPr algn="just"/>
            <a:endParaRPr lang="en-US" sz="2800" dirty="0"/>
          </a:p>
        </p:txBody>
      </p:sp>
      <p:sp>
        <p:nvSpPr>
          <p:cNvPr id="4" name="Slide Number Placeholder 3"/>
          <p:cNvSpPr>
            <a:spLocks noGrp="1"/>
          </p:cNvSpPr>
          <p:nvPr>
            <p:ph type="sldNum" sz="quarter" idx="12"/>
          </p:nvPr>
        </p:nvSpPr>
        <p:spPr/>
        <p:txBody>
          <a:bodyPr/>
          <a:lstStyle/>
          <a:p>
            <a:pPr>
              <a:defRPr/>
            </a:pPr>
            <a:fld id="{3D786826-886F-4ED9-9F27-2D1107F52829}" type="slidenum">
              <a:rPr lang="en-US" smtClean="0">
                <a:solidFill>
                  <a:srgbClr val="DEDEDE">
                    <a:shade val="90000"/>
                  </a:srgbClr>
                </a:solidFill>
              </a:rPr>
              <a:pPr>
                <a:defRPr/>
              </a:pPr>
              <a:t>79</a:t>
            </a:fld>
            <a:endParaRPr lang="en-US" dirty="0">
              <a:solidFill>
                <a:srgbClr val="DEDEDE">
                  <a:shade val="90000"/>
                </a:srgbClr>
              </a:solidFill>
            </a:endParaRPr>
          </a:p>
        </p:txBody>
      </p:sp>
    </p:spTree>
    <p:extLst>
      <p:ext uri="{BB962C8B-B14F-4D97-AF65-F5344CB8AC3E}">
        <p14:creationId xmlns:p14="http://schemas.microsoft.com/office/powerpoint/2010/main" val="752684730"/>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914400"/>
            <a:ext cx="8763000" cy="5791200"/>
          </a:xfrm>
        </p:spPr>
        <p:txBody>
          <a:bodyPr>
            <a:noAutofit/>
          </a:bodyPr>
          <a:lstStyle/>
          <a:p>
            <a:r>
              <a:rPr lang="en-US" sz="2600" dirty="0" smtClean="0">
                <a:latin typeface="Constantia" panose="02030602050306030303" pitchFamily="18" charset="0"/>
              </a:rPr>
              <a:t>In children and adolescents the A1C is not a criteria for diagnose of DM or IFG/IGT.</a:t>
            </a:r>
          </a:p>
          <a:p>
            <a:pPr algn="just"/>
            <a:r>
              <a:rPr lang="en-US" sz="2600" dirty="0">
                <a:latin typeface="Constantia" panose="02030602050306030303" pitchFamily="18" charset="0"/>
              </a:rPr>
              <a:t>Recent studies question the validity of A1C in diagnosis of DM in pediatric population, and suggest OGTT or FPG as more suitable diagnostic tests.</a:t>
            </a:r>
          </a:p>
          <a:p>
            <a:pPr algn="just"/>
            <a:r>
              <a:rPr lang="en-US" sz="2600" dirty="0" smtClean="0">
                <a:latin typeface="Constantia" panose="02030602050306030303" pitchFamily="18" charset="0"/>
              </a:rPr>
              <a:t>OGTT should be done with 1.75 g/kg (up to 75 g) in children to diagnose DM.</a:t>
            </a:r>
          </a:p>
          <a:p>
            <a:pPr algn="just"/>
            <a:r>
              <a:rPr lang="en-US" sz="2600" dirty="0">
                <a:latin typeface="Constantia" panose="02030602050306030303" pitchFamily="18" charset="0"/>
              </a:rPr>
              <a:t>In the absence of symptoms, hyperglycemia detected </a:t>
            </a:r>
            <a:r>
              <a:rPr lang="en-US" sz="2600" dirty="0" smtClean="0">
                <a:latin typeface="Constantia" panose="02030602050306030303" pitchFamily="18" charset="0"/>
              </a:rPr>
              <a:t>under </a:t>
            </a:r>
            <a:r>
              <a:rPr lang="en-US" sz="2600" dirty="0">
                <a:latin typeface="Constantia" panose="02030602050306030303" pitchFamily="18" charset="0"/>
              </a:rPr>
              <a:t>conditions of acute infective, </a:t>
            </a:r>
            <a:r>
              <a:rPr lang="en-US" sz="2600" dirty="0" smtClean="0">
                <a:latin typeface="Constantia" panose="02030602050306030303" pitchFamily="18" charset="0"/>
              </a:rPr>
              <a:t>traumatic, or </a:t>
            </a:r>
            <a:r>
              <a:rPr lang="en-US" sz="2600" dirty="0">
                <a:latin typeface="Constantia" panose="02030602050306030303" pitchFamily="18" charset="0"/>
              </a:rPr>
              <a:t>other stress may be </a:t>
            </a:r>
            <a:r>
              <a:rPr lang="en-US" sz="2600" dirty="0" smtClean="0">
                <a:latin typeface="Constantia" panose="02030602050306030303" pitchFamily="18" charset="0"/>
              </a:rPr>
              <a:t>transitory.</a:t>
            </a:r>
          </a:p>
          <a:p>
            <a:pPr algn="just"/>
            <a:r>
              <a:rPr lang="en-US" sz="2600" dirty="0" smtClean="0">
                <a:latin typeface="Constantia" panose="02030602050306030303" pitchFamily="18" charset="0"/>
              </a:rPr>
              <a:t>An </a:t>
            </a:r>
            <a:r>
              <a:rPr lang="en-US" sz="2600" dirty="0">
                <a:latin typeface="Constantia" panose="02030602050306030303" pitchFamily="18" charset="0"/>
              </a:rPr>
              <a:t>OGTT should not be performed if diabetes can be diagnosed using fasting, random or post-prandial criteria as excessive hyperglycemia can result. </a:t>
            </a:r>
          </a:p>
          <a:p>
            <a:pPr algn="just"/>
            <a:endParaRPr lang="en-US" sz="2600" dirty="0">
              <a:latin typeface="Constantia" panose="02030602050306030303" pitchFamily="18" charset="0"/>
            </a:endParaRPr>
          </a:p>
          <a:p>
            <a:pPr algn="just"/>
            <a:endParaRPr lang="en-US" sz="2600" dirty="0">
              <a:latin typeface="Constantia" panose="02030602050306030303" pitchFamily="18" charset="0"/>
            </a:endParaRPr>
          </a:p>
          <a:p>
            <a:pPr algn="just"/>
            <a:endParaRPr lang="en-US" sz="2600" dirty="0">
              <a:latin typeface="Constantia" panose="02030602050306030303" pitchFamily="18" charset="0"/>
            </a:endParaRPr>
          </a:p>
          <a:p>
            <a:endParaRPr lang="en-US" sz="2600" dirty="0">
              <a:latin typeface="Constantia" panose="02030602050306030303" pitchFamily="18" charset="0"/>
            </a:endParaRPr>
          </a:p>
        </p:txBody>
      </p:sp>
      <p:sp>
        <p:nvSpPr>
          <p:cNvPr id="2" name="Slide Number Placeholder 1"/>
          <p:cNvSpPr>
            <a:spLocks noGrp="1"/>
          </p:cNvSpPr>
          <p:nvPr>
            <p:ph type="sldNum" sz="quarter" idx="12"/>
          </p:nvPr>
        </p:nvSpPr>
        <p:spPr/>
        <p:txBody>
          <a:bodyPr/>
          <a:lstStyle/>
          <a:p>
            <a:fld id="{971B47F2-71F1-4545-A17E-AD287F812ECB}" type="slidenum">
              <a:rPr lang="en-US" smtClean="0">
                <a:solidFill>
                  <a:prstClr val="white">
                    <a:tint val="75000"/>
                  </a:prstClr>
                </a:solidFill>
              </a:rPr>
              <a:pPr/>
              <a:t>8</a:t>
            </a:fld>
            <a:endParaRPr lang="en-US">
              <a:solidFill>
                <a:prstClr val="white">
                  <a:tint val="75000"/>
                </a:prstClr>
              </a:solidFill>
            </a:endParaRPr>
          </a:p>
        </p:txBody>
      </p:sp>
      <p:sp>
        <p:nvSpPr>
          <p:cNvPr id="6" name="Title 1"/>
          <p:cNvSpPr>
            <a:spLocks noGrp="1"/>
          </p:cNvSpPr>
          <p:nvPr>
            <p:ph type="title"/>
          </p:nvPr>
        </p:nvSpPr>
        <p:spPr>
          <a:xfrm>
            <a:off x="381000" y="30480"/>
            <a:ext cx="8229600" cy="1143000"/>
          </a:xfrm>
        </p:spPr>
        <p:txBody>
          <a:bodyPr/>
          <a:lstStyle/>
          <a:p>
            <a:r>
              <a:rPr lang="en-US" dirty="0" smtClean="0">
                <a:latin typeface="Constantia" panose="02030602050306030303" pitchFamily="18" charset="0"/>
              </a:rPr>
              <a:t>Definitions </a:t>
            </a:r>
            <a:endParaRPr lang="en-US" dirty="0">
              <a:latin typeface="Constantia" panose="02030602050306030303" pitchFamily="18" charset="0"/>
            </a:endParaRPr>
          </a:p>
        </p:txBody>
      </p:sp>
    </p:spTree>
    <p:extLst>
      <p:ext uri="{BB962C8B-B14F-4D97-AF65-F5344CB8AC3E}">
        <p14:creationId xmlns:p14="http://schemas.microsoft.com/office/powerpoint/2010/main" val="19422438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92162"/>
          </a:xfrm>
        </p:spPr>
        <p:txBody>
          <a:bodyPr/>
          <a:lstStyle/>
          <a:p>
            <a:pPr algn="ctr"/>
            <a:r>
              <a:rPr lang="en-US" dirty="0" smtClean="0">
                <a:latin typeface="Constantia" panose="02030602050306030303" pitchFamily="18" charset="0"/>
              </a:rPr>
              <a:t>Hypoglycemia </a:t>
            </a:r>
            <a:endParaRPr lang="en-US" dirty="0">
              <a:latin typeface="Constantia" panose="02030602050306030303" pitchFamily="18" charset="0"/>
            </a:endParaRPr>
          </a:p>
        </p:txBody>
      </p:sp>
      <p:sp>
        <p:nvSpPr>
          <p:cNvPr id="3" name="Content Placeholder 2"/>
          <p:cNvSpPr>
            <a:spLocks noGrp="1"/>
          </p:cNvSpPr>
          <p:nvPr>
            <p:ph idx="1"/>
          </p:nvPr>
        </p:nvSpPr>
        <p:spPr>
          <a:xfrm>
            <a:off x="0" y="1143000"/>
            <a:ext cx="8686800" cy="5410200"/>
          </a:xfrm>
        </p:spPr>
        <p:txBody>
          <a:bodyPr>
            <a:noAutofit/>
          </a:bodyPr>
          <a:lstStyle/>
          <a:p>
            <a:pPr algn="just"/>
            <a:r>
              <a:rPr lang="en-US" sz="2600" dirty="0"/>
              <a:t>In non-diabetic individuals, counter-regulatory systems are </a:t>
            </a:r>
            <a:r>
              <a:rPr lang="en-US" sz="2600" dirty="0" smtClean="0"/>
              <a:t>activated </a:t>
            </a:r>
            <a:r>
              <a:rPr lang="en-US" sz="2600" dirty="0"/>
              <a:t>at a plasma glucose  </a:t>
            </a:r>
            <a:r>
              <a:rPr lang="en-US" sz="2600" dirty="0" smtClean="0"/>
              <a:t>3.6–3.9 </a:t>
            </a:r>
            <a:r>
              <a:rPr lang="en-US" sz="2600" dirty="0"/>
              <a:t>mmol/L (65–70 mg/dL</a:t>
            </a:r>
            <a:r>
              <a:rPr lang="en-US" sz="2600" dirty="0" smtClean="0"/>
              <a:t>)</a:t>
            </a:r>
            <a:endParaRPr lang="fa-IR" sz="2600" dirty="0" smtClean="0"/>
          </a:p>
          <a:p>
            <a:pPr algn="just"/>
            <a:r>
              <a:rPr lang="en-US" sz="2600" dirty="0" smtClean="0"/>
              <a:t> </a:t>
            </a:r>
            <a:r>
              <a:rPr lang="en-US" sz="2600" dirty="0"/>
              <a:t>while symptoms of hypoglycemia occur at a PG of &lt;3.0 mmol/L (54 mg/dL) and cognitive dysfunction </a:t>
            </a:r>
            <a:r>
              <a:rPr lang="da-DK" sz="2600" dirty="0"/>
              <a:t>at &lt;2.7 mmol/L (49 mg/dL</a:t>
            </a:r>
            <a:r>
              <a:rPr lang="da-DK" sz="2600" dirty="0" smtClean="0"/>
              <a:t>)</a:t>
            </a:r>
            <a:r>
              <a:rPr lang="fa-IR" sz="2600" dirty="0" smtClean="0"/>
              <a:t>.</a:t>
            </a:r>
          </a:p>
          <a:p>
            <a:pPr algn="just"/>
            <a:r>
              <a:rPr lang="en-US" sz="2600" dirty="0" smtClean="0"/>
              <a:t> </a:t>
            </a:r>
            <a:r>
              <a:rPr lang="en-US" sz="2600" dirty="0"/>
              <a:t>Asymptomatic hypoglycemia in persons with diabetes is deﬁned as the occurrence of a plasma glucose </a:t>
            </a:r>
            <a:r>
              <a:rPr lang="en-US" sz="2600" dirty="0" smtClean="0"/>
              <a:t>value&lt;4</a:t>
            </a:r>
            <a:r>
              <a:rPr lang="fa-IR" sz="2600" dirty="0" smtClean="0"/>
              <a:t> </a:t>
            </a:r>
            <a:r>
              <a:rPr lang="en-US" sz="2600" dirty="0" smtClean="0"/>
              <a:t> mmol/L </a:t>
            </a:r>
            <a:r>
              <a:rPr lang="en-US" sz="2600" dirty="0"/>
              <a:t>(70 mg/dL) without signs or symptoms of adrenergic release</a:t>
            </a:r>
            <a:r>
              <a:rPr lang="en-US" sz="2600" dirty="0" smtClean="0"/>
              <a:t>.</a:t>
            </a:r>
          </a:p>
          <a:p>
            <a:pPr algn="just"/>
            <a:r>
              <a:rPr lang="en-US" sz="2400" dirty="0" smtClean="0"/>
              <a:t>Children may also exhibit behavioral or mood changes when their BG falls but remains within or above the normal range</a:t>
            </a:r>
            <a:endParaRPr lang="en-US" sz="2600" dirty="0"/>
          </a:p>
          <a:p>
            <a:pPr algn="just"/>
            <a:r>
              <a:rPr lang="en-US" sz="2600" dirty="0"/>
              <a:t> </a:t>
            </a:r>
          </a:p>
          <a:p>
            <a:pPr algn="just"/>
            <a:endParaRPr lang="en-US" sz="2600" dirty="0"/>
          </a:p>
          <a:p>
            <a:pPr algn="just"/>
            <a:endParaRPr lang="en-US" sz="2600" dirty="0"/>
          </a:p>
          <a:p>
            <a:pPr algn="just"/>
            <a:endParaRPr lang="en-US" sz="2600" dirty="0"/>
          </a:p>
          <a:p>
            <a:pPr algn="just"/>
            <a:endParaRPr lang="en-US" sz="2600" dirty="0"/>
          </a:p>
        </p:txBody>
      </p:sp>
      <p:sp>
        <p:nvSpPr>
          <p:cNvPr id="4" name="Slide Number Placeholder 3"/>
          <p:cNvSpPr>
            <a:spLocks noGrp="1"/>
          </p:cNvSpPr>
          <p:nvPr>
            <p:ph type="sldNum" sz="quarter" idx="12"/>
          </p:nvPr>
        </p:nvSpPr>
        <p:spPr/>
        <p:txBody>
          <a:bodyPr/>
          <a:lstStyle/>
          <a:p>
            <a:pPr>
              <a:defRPr/>
            </a:pPr>
            <a:fld id="{3D786826-886F-4ED9-9F27-2D1107F52829}" type="slidenum">
              <a:rPr lang="en-US" smtClean="0">
                <a:solidFill>
                  <a:srgbClr val="DEDEDE">
                    <a:shade val="90000"/>
                  </a:srgbClr>
                </a:solidFill>
              </a:rPr>
              <a:pPr>
                <a:defRPr/>
              </a:pPr>
              <a:t>80</a:t>
            </a:fld>
            <a:endParaRPr lang="en-US" dirty="0">
              <a:solidFill>
                <a:srgbClr val="DEDEDE">
                  <a:shade val="90000"/>
                </a:srgbClr>
              </a:solidFill>
            </a:endParaRPr>
          </a:p>
        </p:txBody>
      </p:sp>
    </p:spTree>
    <p:extLst>
      <p:ext uri="{BB962C8B-B14F-4D97-AF65-F5344CB8AC3E}">
        <p14:creationId xmlns:p14="http://schemas.microsoft.com/office/powerpoint/2010/main" val="1526021351"/>
      </p:ext>
    </p:extLst>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0"/>
            <a:ext cx="8229600" cy="914400"/>
          </a:xfrm>
        </p:spPr>
        <p:txBody>
          <a:bodyPr>
            <a:normAutofit/>
          </a:bodyPr>
          <a:lstStyle/>
          <a:p>
            <a:pPr algn="ctr"/>
            <a:r>
              <a:rPr lang="en-US" dirty="0">
                <a:latin typeface="Constantia" panose="02030602050306030303" pitchFamily="18" charset="0"/>
              </a:rPr>
              <a:t>H</a:t>
            </a:r>
            <a:r>
              <a:rPr lang="en-US" dirty="0" smtClean="0">
                <a:latin typeface="Constantia" panose="02030602050306030303" pitchFamily="18" charset="0"/>
              </a:rPr>
              <a:t>ypoglycemia </a:t>
            </a:r>
            <a:endParaRPr lang="en-US" dirty="0">
              <a:latin typeface="Constantia" panose="02030602050306030303" pitchFamily="18" charset="0"/>
            </a:endParaRPr>
          </a:p>
        </p:txBody>
      </p:sp>
      <p:sp>
        <p:nvSpPr>
          <p:cNvPr id="3" name="Content Placeholder 2"/>
          <p:cNvSpPr>
            <a:spLocks noGrp="1"/>
          </p:cNvSpPr>
          <p:nvPr>
            <p:ph idx="1"/>
          </p:nvPr>
        </p:nvSpPr>
        <p:spPr>
          <a:xfrm>
            <a:off x="0" y="1066800"/>
            <a:ext cx="8610600" cy="5410200"/>
          </a:xfrm>
        </p:spPr>
        <p:txBody>
          <a:bodyPr>
            <a:noAutofit/>
          </a:bodyPr>
          <a:lstStyle/>
          <a:p>
            <a:pPr algn="just"/>
            <a:r>
              <a:rPr lang="en-US" sz="2600" dirty="0"/>
              <a:t>The BG threshold </a:t>
            </a:r>
            <a:r>
              <a:rPr lang="en-US" sz="2600" dirty="0" smtClean="0"/>
              <a:t>for </a:t>
            </a:r>
            <a:r>
              <a:rPr lang="en-US" sz="2600" dirty="0"/>
              <a:t>neuro-glycopenia neither varies as much with the level of glucose control nor with antecedent hypoglycemia.</a:t>
            </a:r>
          </a:p>
          <a:p>
            <a:pPr algn="just"/>
            <a:r>
              <a:rPr lang="en-US" sz="2600" dirty="0"/>
              <a:t> Therefore, neuro-glycopenia may occur before autonomic activation and with reduced awareness of the onset of hypoglycemia </a:t>
            </a:r>
            <a:r>
              <a:rPr lang="en-US" sz="2600" dirty="0">
                <a:solidFill>
                  <a:srgbClr val="960000"/>
                </a:solidFill>
              </a:rPr>
              <a:t>“</a:t>
            </a:r>
            <a:r>
              <a:rPr lang="en-US" sz="2600" b="1" dirty="0">
                <a:solidFill>
                  <a:srgbClr val="960000"/>
                </a:solidFill>
              </a:rPr>
              <a:t>hypoglycemia unawareness” </a:t>
            </a:r>
          </a:p>
          <a:p>
            <a:pPr algn="just"/>
            <a:r>
              <a:rPr lang="en-US" sz="2600" dirty="0" smtClean="0"/>
              <a:t>The syndrome is usually associated with decreased glucagon and/or epinephrine out- put .</a:t>
            </a:r>
          </a:p>
          <a:p>
            <a:pPr algn="just"/>
            <a:r>
              <a:rPr lang="en-US" sz="2600" dirty="0" smtClean="0"/>
              <a:t> </a:t>
            </a:r>
            <a:r>
              <a:rPr lang="en-US" sz="2600" dirty="0"/>
              <a:t>There is evidence that loss of awareness of hypoglycemia can be reversed by avoiding </a:t>
            </a:r>
            <a:r>
              <a:rPr lang="en-US" sz="2600" dirty="0" smtClean="0"/>
              <a:t>hypoglycemia </a:t>
            </a:r>
            <a:r>
              <a:rPr lang="en-US" sz="2600" dirty="0"/>
              <a:t>for 2–3 </a:t>
            </a:r>
            <a:r>
              <a:rPr lang="en-US" sz="2600" dirty="0" smtClean="0"/>
              <a:t>weeks. </a:t>
            </a:r>
            <a:endParaRPr lang="en-US" sz="2600" dirty="0"/>
          </a:p>
        </p:txBody>
      </p:sp>
      <p:sp>
        <p:nvSpPr>
          <p:cNvPr id="2" name="Slide Number Placeholder 1"/>
          <p:cNvSpPr>
            <a:spLocks noGrp="1"/>
          </p:cNvSpPr>
          <p:nvPr>
            <p:ph type="sldNum" sz="quarter" idx="12"/>
          </p:nvPr>
        </p:nvSpPr>
        <p:spPr/>
        <p:txBody>
          <a:bodyPr/>
          <a:lstStyle/>
          <a:p>
            <a:pPr>
              <a:defRPr/>
            </a:pPr>
            <a:fld id="{3D786826-886F-4ED9-9F27-2D1107F52829}" type="slidenum">
              <a:rPr lang="en-US" smtClean="0">
                <a:solidFill>
                  <a:srgbClr val="DEDEDE">
                    <a:shade val="90000"/>
                  </a:srgbClr>
                </a:solidFill>
              </a:rPr>
              <a:pPr>
                <a:defRPr/>
              </a:pPr>
              <a:t>81</a:t>
            </a:fld>
            <a:endParaRPr lang="en-US" dirty="0">
              <a:solidFill>
                <a:srgbClr val="DEDEDE">
                  <a:shade val="90000"/>
                </a:srgbClr>
              </a:solidFill>
            </a:endParaRPr>
          </a:p>
        </p:txBody>
      </p:sp>
    </p:spTree>
    <p:extLst>
      <p:ext uri="{BB962C8B-B14F-4D97-AF65-F5344CB8AC3E}">
        <p14:creationId xmlns:p14="http://schemas.microsoft.com/office/powerpoint/2010/main" val="2112171187"/>
      </p:ext>
    </p:extLst>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152400"/>
            <a:ext cx="8229600" cy="685800"/>
          </a:xfrm>
        </p:spPr>
        <p:txBody>
          <a:bodyPr>
            <a:normAutofit fontScale="90000"/>
          </a:bodyPr>
          <a:lstStyle/>
          <a:p>
            <a:pPr algn="ctr"/>
            <a:r>
              <a:rPr lang="en-US" dirty="0">
                <a:latin typeface="Constantia" panose="02030602050306030303" pitchFamily="18" charset="0"/>
              </a:rPr>
              <a:t>H</a:t>
            </a:r>
            <a:r>
              <a:rPr lang="en-US" dirty="0" smtClean="0">
                <a:latin typeface="Constantia" panose="02030602050306030303" pitchFamily="18" charset="0"/>
              </a:rPr>
              <a:t>ypoglycemia </a:t>
            </a:r>
            <a:endParaRPr lang="en-US" dirty="0">
              <a:latin typeface="Constantia" panose="02030602050306030303" pitchFamily="18" charset="0"/>
            </a:endParaRPr>
          </a:p>
        </p:txBody>
      </p:sp>
      <p:sp>
        <p:nvSpPr>
          <p:cNvPr id="3" name="Content Placeholder 2"/>
          <p:cNvSpPr>
            <a:spLocks noGrp="1"/>
          </p:cNvSpPr>
          <p:nvPr>
            <p:ph idx="1"/>
          </p:nvPr>
        </p:nvSpPr>
        <p:spPr>
          <a:xfrm>
            <a:off x="152400" y="914400"/>
            <a:ext cx="8534400" cy="5943600"/>
          </a:xfrm>
        </p:spPr>
        <p:txBody>
          <a:bodyPr>
            <a:noAutofit/>
          </a:bodyPr>
          <a:lstStyle/>
          <a:p>
            <a:pPr algn="just"/>
            <a:r>
              <a:rPr lang="en-US" sz="2400" dirty="0" smtClean="0"/>
              <a:t>Hypoglycemia has often been described as mild, moderate, or severe based on the individual’s ability to treat him/herself. </a:t>
            </a:r>
          </a:p>
          <a:p>
            <a:pPr algn="just"/>
            <a:r>
              <a:rPr lang="en-US" sz="2600" dirty="0" smtClean="0"/>
              <a:t>In </a:t>
            </a:r>
            <a:r>
              <a:rPr lang="en-US" sz="2600" b="1" dirty="0" smtClean="0"/>
              <a:t>mild to moderated hypoglycemia</a:t>
            </a:r>
            <a:r>
              <a:rPr lang="en-US" sz="2600" dirty="0" smtClean="0"/>
              <a:t>, </a:t>
            </a:r>
            <a:r>
              <a:rPr lang="en-US" sz="2600" dirty="0"/>
              <a:t>child or parent is aware of, responds to, and treats the hypoglycemia orally after documenting a BG level of = 3.9 mmol/L (70 mg/dL).</a:t>
            </a:r>
          </a:p>
          <a:p>
            <a:pPr algn="just"/>
            <a:r>
              <a:rPr lang="en-US" sz="2600" dirty="0"/>
              <a:t> </a:t>
            </a:r>
            <a:r>
              <a:rPr lang="en-US" sz="2600" b="1" dirty="0" smtClean="0"/>
              <a:t>Asymptomatic </a:t>
            </a:r>
            <a:r>
              <a:rPr lang="en-US" sz="2600" b="1" dirty="0"/>
              <a:t>hypoglycemia </a:t>
            </a:r>
            <a:r>
              <a:rPr lang="en-US" sz="2600" dirty="0"/>
              <a:t>applies when the child is not symptomatic with hypoglycemia but the BG is documented to be =3.9 mmol/L </a:t>
            </a:r>
            <a:r>
              <a:rPr lang="en-US" sz="2600" dirty="0" smtClean="0"/>
              <a:t>(70 mg/dL).</a:t>
            </a:r>
          </a:p>
          <a:p>
            <a:pPr algn="just"/>
            <a:r>
              <a:rPr lang="en-US" sz="2600" b="1" dirty="0" smtClean="0"/>
              <a:t>Severe hypoglycemia</a:t>
            </a:r>
            <a:r>
              <a:rPr lang="en-US" sz="2600" dirty="0" smtClean="0"/>
              <a:t>: The child is having altered mental status and cannot assist in their care, is semiconscious or unconscious, or in coma ± convulsions and may require parenteral therapy (glucagon or i.v. glucose).</a:t>
            </a:r>
          </a:p>
          <a:p>
            <a:pPr algn="just"/>
            <a:endParaRPr lang="en-US" sz="2600" dirty="0"/>
          </a:p>
        </p:txBody>
      </p:sp>
      <p:sp>
        <p:nvSpPr>
          <p:cNvPr id="2" name="Slide Number Placeholder 1"/>
          <p:cNvSpPr>
            <a:spLocks noGrp="1"/>
          </p:cNvSpPr>
          <p:nvPr>
            <p:ph type="sldNum" sz="quarter" idx="12"/>
          </p:nvPr>
        </p:nvSpPr>
        <p:spPr/>
        <p:txBody>
          <a:bodyPr/>
          <a:lstStyle/>
          <a:p>
            <a:pPr>
              <a:defRPr/>
            </a:pPr>
            <a:fld id="{3D786826-886F-4ED9-9F27-2D1107F52829}" type="slidenum">
              <a:rPr lang="en-US" smtClean="0">
                <a:solidFill>
                  <a:srgbClr val="DEDEDE">
                    <a:shade val="90000"/>
                  </a:srgbClr>
                </a:solidFill>
              </a:rPr>
              <a:pPr>
                <a:defRPr/>
              </a:pPr>
              <a:t>82</a:t>
            </a:fld>
            <a:endParaRPr lang="en-US" dirty="0">
              <a:solidFill>
                <a:srgbClr val="DEDEDE">
                  <a:shade val="90000"/>
                </a:srgbClr>
              </a:solidFill>
            </a:endParaRPr>
          </a:p>
        </p:txBody>
      </p:sp>
    </p:spTree>
    <p:extLst>
      <p:ext uri="{BB962C8B-B14F-4D97-AF65-F5344CB8AC3E}">
        <p14:creationId xmlns:p14="http://schemas.microsoft.com/office/powerpoint/2010/main" val="870873890"/>
      </p:ext>
    </p:extLst>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lstStyle/>
          <a:p>
            <a:pPr algn="ctr"/>
            <a:r>
              <a:rPr lang="en-US" sz="4400" b="1" dirty="0" smtClean="0">
                <a:latin typeface="Constantia" panose="02030602050306030303" pitchFamily="18" charset="0"/>
              </a:rPr>
              <a:t>Treatment of Hypoglycemia</a:t>
            </a:r>
            <a:endParaRPr lang="en-US" sz="4400" dirty="0">
              <a:latin typeface="Constantia" panose="02030602050306030303" pitchFamily="18" charset="0"/>
            </a:endParaRPr>
          </a:p>
        </p:txBody>
      </p:sp>
      <p:sp>
        <p:nvSpPr>
          <p:cNvPr id="3" name="Content Placeholder 2"/>
          <p:cNvSpPr>
            <a:spLocks noGrp="1"/>
          </p:cNvSpPr>
          <p:nvPr>
            <p:ph idx="1"/>
          </p:nvPr>
        </p:nvSpPr>
        <p:spPr>
          <a:xfrm>
            <a:off x="-76200" y="1143000"/>
            <a:ext cx="9067800" cy="5715000"/>
          </a:xfrm>
        </p:spPr>
        <p:txBody>
          <a:bodyPr>
            <a:noAutofit/>
          </a:bodyPr>
          <a:lstStyle/>
          <a:p>
            <a:pPr algn="just"/>
            <a:r>
              <a:rPr lang="en-US" dirty="0"/>
              <a:t>The goal is to restore the BG level to euglycemia [BG = 5.6 mmol/L (100 mg/dL)].</a:t>
            </a:r>
          </a:p>
          <a:p>
            <a:pPr algn="just"/>
            <a:r>
              <a:rPr lang="en-US" dirty="0" smtClean="0"/>
              <a:t>The capillary </a:t>
            </a:r>
            <a:r>
              <a:rPr lang="en-US" dirty="0"/>
              <a:t>BG estimation at low BG </a:t>
            </a:r>
            <a:r>
              <a:rPr lang="en-US" dirty="0" smtClean="0"/>
              <a:t>levels, </a:t>
            </a:r>
            <a:r>
              <a:rPr lang="en-US" dirty="0"/>
              <a:t>is less accurate than at higher levels</a:t>
            </a:r>
            <a:r>
              <a:rPr lang="en-US" dirty="0" smtClean="0"/>
              <a:t>, </a:t>
            </a:r>
            <a:r>
              <a:rPr lang="en-US" dirty="0"/>
              <a:t>therefore, low BG numbers should be interpreted with caution.</a:t>
            </a:r>
          </a:p>
          <a:p>
            <a:pPr algn="just"/>
            <a:r>
              <a:rPr lang="en-US" dirty="0"/>
              <a:t>If the BG is </a:t>
            </a:r>
            <a:r>
              <a:rPr lang="en-US" dirty="0" smtClean="0"/>
              <a:t>60-70 mg/dl(mild/ </a:t>
            </a:r>
            <a:r>
              <a:rPr lang="en-US" dirty="0"/>
              <a:t>moderate)  and the child does not have uncomfortable symptoms, immediate intake of most carbohydrates will raise the BG sufﬁciently. </a:t>
            </a:r>
            <a:endParaRPr lang="en-US" dirty="0" smtClean="0"/>
          </a:p>
          <a:p>
            <a:pPr algn="just"/>
            <a:r>
              <a:rPr lang="en-US" dirty="0" smtClean="0"/>
              <a:t>In adults, 20 g of carbohydrate in the form of glucose tablets raised BG by approximately 2.5–3.6 mmol/L (45-65 mg/dL). This has been extrapolated to  0.3  g/kg in children </a:t>
            </a:r>
          </a:p>
          <a:p>
            <a:pPr algn="just"/>
            <a:r>
              <a:rPr lang="en-US" dirty="0"/>
              <a:t> </a:t>
            </a:r>
            <a:r>
              <a:rPr lang="en-US" dirty="0" smtClean="0"/>
              <a:t>1 g glucose should raise BG by approximately 0.17 mmol/L (3 mg/dL</a:t>
            </a:r>
          </a:p>
          <a:p>
            <a:pPr algn="just"/>
            <a:endParaRPr lang="en-US" dirty="0" smtClean="0"/>
          </a:p>
        </p:txBody>
      </p:sp>
      <p:sp>
        <p:nvSpPr>
          <p:cNvPr id="4" name="Slide Number Placeholder 3"/>
          <p:cNvSpPr>
            <a:spLocks noGrp="1"/>
          </p:cNvSpPr>
          <p:nvPr>
            <p:ph type="sldNum" sz="quarter" idx="12"/>
          </p:nvPr>
        </p:nvSpPr>
        <p:spPr/>
        <p:txBody>
          <a:bodyPr/>
          <a:lstStyle/>
          <a:p>
            <a:pPr>
              <a:defRPr/>
            </a:pPr>
            <a:fld id="{3D786826-886F-4ED9-9F27-2D1107F52829}" type="slidenum">
              <a:rPr lang="en-US" smtClean="0">
                <a:solidFill>
                  <a:srgbClr val="DEDEDE">
                    <a:shade val="90000"/>
                  </a:srgbClr>
                </a:solidFill>
              </a:rPr>
              <a:pPr>
                <a:defRPr/>
              </a:pPr>
              <a:t>83</a:t>
            </a:fld>
            <a:endParaRPr lang="en-US" dirty="0">
              <a:solidFill>
                <a:srgbClr val="DEDEDE">
                  <a:shade val="90000"/>
                </a:srgbClr>
              </a:solidFill>
            </a:endParaRPr>
          </a:p>
        </p:txBody>
      </p:sp>
    </p:spTree>
    <p:extLst>
      <p:ext uri="{BB962C8B-B14F-4D97-AF65-F5344CB8AC3E}">
        <p14:creationId xmlns:p14="http://schemas.microsoft.com/office/powerpoint/2010/main" val="2610647541"/>
      </p:ext>
    </p:extLst>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76200"/>
            <a:ext cx="8229600" cy="838200"/>
          </a:xfrm>
        </p:spPr>
        <p:txBody>
          <a:bodyPr/>
          <a:lstStyle/>
          <a:p>
            <a:pPr algn="ctr"/>
            <a:r>
              <a:rPr lang="en-US" sz="4400" b="1" dirty="0" smtClean="0">
                <a:latin typeface="Constantia" panose="02030602050306030303" pitchFamily="18" charset="0"/>
              </a:rPr>
              <a:t>Treatment of Hypoglycemia</a:t>
            </a:r>
            <a:endParaRPr lang="en-US" sz="4400" dirty="0">
              <a:latin typeface="Constantia" panose="02030602050306030303" pitchFamily="18" charset="0"/>
            </a:endParaRPr>
          </a:p>
        </p:txBody>
      </p:sp>
      <p:sp>
        <p:nvSpPr>
          <p:cNvPr id="3" name="Content Placeholder 2"/>
          <p:cNvSpPr>
            <a:spLocks noGrp="1"/>
          </p:cNvSpPr>
          <p:nvPr>
            <p:ph idx="1"/>
          </p:nvPr>
        </p:nvSpPr>
        <p:spPr>
          <a:xfrm>
            <a:off x="152400" y="914400"/>
            <a:ext cx="8610600" cy="5562600"/>
          </a:xfrm>
        </p:spPr>
        <p:txBody>
          <a:bodyPr>
            <a:noAutofit/>
          </a:bodyPr>
          <a:lstStyle/>
          <a:p>
            <a:pPr algn="just"/>
            <a:r>
              <a:rPr lang="en-US" dirty="0" smtClean="0"/>
              <a:t>If </a:t>
            </a:r>
            <a:r>
              <a:rPr lang="en-US" dirty="0"/>
              <a:t>sucrose or fructose are used, slightly higher amounts are required compared to pure </a:t>
            </a:r>
            <a:r>
              <a:rPr lang="en-US" dirty="0" smtClean="0"/>
              <a:t>glucose.</a:t>
            </a:r>
          </a:p>
          <a:p>
            <a:pPr algn="just"/>
            <a:r>
              <a:rPr lang="en-US" dirty="0" smtClean="0"/>
              <a:t>Severe hypoglycemia rapidly reversed by injection of  glucagon 10–30 mcg/kg body weight IM or Sc (0.5 mg for age &lt; 12 yr, 1.0 mg for ages &gt;12 yr) </a:t>
            </a:r>
          </a:p>
          <a:p>
            <a:pPr algn="just"/>
            <a:r>
              <a:rPr lang="en-US" dirty="0" smtClean="0"/>
              <a:t>Dextrose 10% at a dose of 200–500 mg/kg or 2-5 cc/kg(dextrose 10% is 100 mg/mL) to reverse the hypoglycemia </a:t>
            </a:r>
          </a:p>
          <a:p>
            <a:pPr algn="just"/>
            <a:r>
              <a:rPr lang="en-US" dirty="0" smtClean="0"/>
              <a:t>If IV line is not accessible administer a rapid acting source of glucose (e.g. glucose gel or honey) into the buccal pouch.</a:t>
            </a:r>
          </a:p>
          <a:p>
            <a:pPr algn="just"/>
            <a:r>
              <a:rPr lang="en-US" dirty="0" smtClean="0"/>
              <a:t>After 15 min of treatment, repeat if hypoglycemia continues.</a:t>
            </a:r>
          </a:p>
          <a:p>
            <a:pPr algn="just"/>
            <a:endParaRPr lang="en-US" dirty="0" smtClean="0"/>
          </a:p>
          <a:p>
            <a:pPr algn="just"/>
            <a:endParaRPr lang="en-US" dirty="0" smtClean="0"/>
          </a:p>
        </p:txBody>
      </p:sp>
      <p:sp>
        <p:nvSpPr>
          <p:cNvPr id="2" name="Slide Number Placeholder 1"/>
          <p:cNvSpPr>
            <a:spLocks noGrp="1"/>
          </p:cNvSpPr>
          <p:nvPr>
            <p:ph type="sldNum" sz="quarter" idx="12"/>
          </p:nvPr>
        </p:nvSpPr>
        <p:spPr/>
        <p:txBody>
          <a:bodyPr/>
          <a:lstStyle/>
          <a:p>
            <a:pPr>
              <a:defRPr/>
            </a:pPr>
            <a:fld id="{3D786826-886F-4ED9-9F27-2D1107F52829}" type="slidenum">
              <a:rPr lang="en-US" smtClean="0">
                <a:solidFill>
                  <a:srgbClr val="DEDEDE">
                    <a:shade val="90000"/>
                  </a:srgbClr>
                </a:solidFill>
              </a:rPr>
              <a:pPr>
                <a:defRPr/>
              </a:pPr>
              <a:t>84</a:t>
            </a:fld>
            <a:endParaRPr lang="en-US" dirty="0">
              <a:solidFill>
                <a:srgbClr val="DEDEDE">
                  <a:shade val="90000"/>
                </a:srgbClr>
              </a:solidFill>
            </a:endParaRPr>
          </a:p>
        </p:txBody>
      </p:sp>
    </p:spTree>
    <p:extLst>
      <p:ext uri="{BB962C8B-B14F-4D97-AF65-F5344CB8AC3E}">
        <p14:creationId xmlns:p14="http://schemas.microsoft.com/office/powerpoint/2010/main" val="3953031302"/>
      </p:ext>
    </p:extLst>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7732" name="Rectangle 4"/>
          <p:cNvSpPr>
            <a:spLocks noGrp="1" noChangeArrowheads="1"/>
          </p:cNvSpPr>
          <p:nvPr>
            <p:ph type="title"/>
          </p:nvPr>
        </p:nvSpPr>
        <p:spPr>
          <a:xfrm>
            <a:off x="749240" y="457200"/>
            <a:ext cx="7651750" cy="669925"/>
          </a:xfrm>
        </p:spPr>
        <p:txBody>
          <a:bodyPr>
            <a:normAutofit/>
          </a:bodyPr>
          <a:lstStyle/>
          <a:p>
            <a:pPr algn="ctr"/>
            <a:r>
              <a:rPr lang="en-US" sz="4000" dirty="0">
                <a:latin typeface="Constantia" panose="02030602050306030303" pitchFamily="18" charset="0"/>
              </a:rPr>
              <a:t>Emergency Kit </a:t>
            </a:r>
            <a:r>
              <a:rPr lang="en-US" sz="4000" dirty="0" smtClean="0">
                <a:latin typeface="Constantia" panose="02030602050306030303" pitchFamily="18" charset="0"/>
              </a:rPr>
              <a:t>Contents</a:t>
            </a:r>
            <a:endParaRPr lang="en-US" sz="4000" dirty="0">
              <a:latin typeface="Constantia" panose="02030602050306030303" pitchFamily="18" charset="0"/>
            </a:endParaRPr>
          </a:p>
        </p:txBody>
      </p:sp>
      <p:sp>
        <p:nvSpPr>
          <p:cNvPr id="457731" name="Rectangle 3"/>
          <p:cNvSpPr>
            <a:spLocks noGrp="1" noChangeArrowheads="1"/>
          </p:cNvSpPr>
          <p:nvPr>
            <p:ph type="body" sz="half" idx="1"/>
          </p:nvPr>
        </p:nvSpPr>
        <p:spPr>
          <a:xfrm>
            <a:off x="685800" y="1439863"/>
            <a:ext cx="8382000" cy="1295400"/>
          </a:xfrm>
          <a:noFill/>
        </p:spPr>
        <p:txBody>
          <a:bodyPr/>
          <a:lstStyle/>
          <a:p>
            <a:pPr marL="111086" indent="-111086">
              <a:spcBef>
                <a:spcPct val="100000"/>
              </a:spcBef>
              <a:buNone/>
              <a:tabLst>
                <a:tab pos="111086" algn="l"/>
              </a:tabLst>
            </a:pPr>
            <a:r>
              <a:rPr lang="en-US" sz="3200" b="1" dirty="0"/>
              <a:t> </a:t>
            </a:r>
            <a:r>
              <a:rPr lang="en-US" sz="2800" b="1" dirty="0"/>
              <a:t>1 mg of freeze-dried glucagon (Vial)</a:t>
            </a:r>
          </a:p>
          <a:p>
            <a:pPr marL="517340" lvl="1" indent="-284061" algn="r">
              <a:spcBef>
                <a:spcPct val="0"/>
              </a:spcBef>
              <a:buNone/>
              <a:tabLst>
                <a:tab pos="111086" algn="l"/>
              </a:tabLst>
            </a:pPr>
            <a:r>
              <a:rPr lang="en-US" sz="2800" b="1" dirty="0"/>
              <a:t> 1 ml of water for  reconstitution (Syringe) </a:t>
            </a:r>
            <a:endParaRPr lang="en-US" sz="3600" b="1" dirty="0"/>
          </a:p>
        </p:txBody>
      </p:sp>
      <p:pic>
        <p:nvPicPr>
          <p:cNvPr id="457730" name="Picture 2" descr="glucagonkitredopen"/>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l="3896" t="11194" r="3896" b="19403"/>
          <a:stretch>
            <a:fillRect/>
          </a:stretch>
        </p:blipFill>
        <p:spPr>
          <a:xfrm>
            <a:off x="1011242" y="2478092"/>
            <a:ext cx="7334250" cy="32019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4"/>
          <p:cNvSpPr>
            <a:spLocks noGrp="1"/>
          </p:cNvSpPr>
          <p:nvPr>
            <p:ph type="sldNum" sz="quarter" idx="10"/>
          </p:nvPr>
        </p:nvSpPr>
        <p:spPr/>
        <p:txBody>
          <a:bodyPr/>
          <a:lstStyle/>
          <a:p>
            <a:fld id="{845E0FD0-E3D5-47CD-8151-ED98F44A0029}" type="slidenum">
              <a:rPr lang="en-US"/>
              <a:pPr/>
              <a:t>85</a:t>
            </a:fld>
            <a:endParaRPr lang="en-US" dirty="0"/>
          </a:p>
        </p:txBody>
      </p:sp>
      <p:sp>
        <p:nvSpPr>
          <p:cNvPr id="457733" name="Text Box 5"/>
          <p:cNvSpPr txBox="1">
            <a:spLocks noChangeArrowheads="1"/>
          </p:cNvSpPr>
          <p:nvPr/>
        </p:nvSpPr>
        <p:spPr bwMode="auto">
          <a:xfrm>
            <a:off x="1676403" y="5745163"/>
            <a:ext cx="6694107" cy="582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8" tIns="45704" rIns="91408" bIns="45704">
            <a:spAutoFit/>
          </a:bodyPr>
          <a:lstStyle/>
          <a:p>
            <a:r>
              <a:rPr lang="en-US" sz="3200" b="1" i="1" dirty="0">
                <a:solidFill>
                  <a:srgbClr val="3F0066"/>
                </a:solidFill>
                <a:latin typeface="Arial" pitchFamily="34" charset="0"/>
              </a:rPr>
              <a:t>Combine immediately before use</a:t>
            </a:r>
          </a:p>
        </p:txBody>
      </p:sp>
      <p:sp>
        <p:nvSpPr>
          <p:cNvPr id="457734" name="Line 6"/>
          <p:cNvSpPr>
            <a:spLocks noChangeShapeType="1"/>
          </p:cNvSpPr>
          <p:nvPr/>
        </p:nvSpPr>
        <p:spPr bwMode="auto">
          <a:xfrm flipH="1">
            <a:off x="5410200" y="2278063"/>
            <a:ext cx="2743200" cy="2438400"/>
          </a:xfrm>
          <a:prstGeom prst="line">
            <a:avLst/>
          </a:prstGeom>
          <a:noFill/>
          <a:ln w="44450">
            <a:solidFill>
              <a:schemeClr val="tx2"/>
            </a:solidFill>
            <a:round/>
            <a:headEnd type="none" w="sm" len="sm"/>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8" tIns="45704" rIns="91408" bIns="45704"/>
          <a:lstStyle/>
          <a:p>
            <a:endParaRPr lang="en-US" dirty="0"/>
          </a:p>
        </p:txBody>
      </p:sp>
      <p:sp>
        <p:nvSpPr>
          <p:cNvPr id="457735" name="Line 7"/>
          <p:cNvSpPr>
            <a:spLocks noChangeShapeType="1"/>
          </p:cNvSpPr>
          <p:nvPr/>
        </p:nvSpPr>
        <p:spPr bwMode="auto">
          <a:xfrm flipH="1">
            <a:off x="2133600" y="1820863"/>
            <a:ext cx="3657600" cy="2971800"/>
          </a:xfrm>
          <a:prstGeom prst="line">
            <a:avLst/>
          </a:prstGeom>
          <a:noFill/>
          <a:ln w="44450">
            <a:solidFill>
              <a:schemeClr val="tx2"/>
            </a:solidFill>
            <a:round/>
            <a:headEnd type="none" w="sm" len="sm"/>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8" tIns="45704" rIns="91408" bIns="45704"/>
          <a:lstStyle/>
          <a:p>
            <a:endParaRPr lang="en-US" dirty="0"/>
          </a:p>
        </p:txBody>
      </p:sp>
    </p:spTree>
    <p:extLst>
      <p:ext uri="{BB962C8B-B14F-4D97-AF65-F5344CB8AC3E}">
        <p14:creationId xmlns:p14="http://schemas.microsoft.com/office/powerpoint/2010/main" val="1923775984"/>
      </p:ext>
    </p:extLst>
  </p:cSld>
  <p:clrMapOvr>
    <a:masterClrMapping/>
  </p:clrMapOvr>
  <p:transition>
    <p:fade/>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lstStyle/>
          <a:p>
            <a:pPr algn="ctr"/>
            <a:r>
              <a:rPr lang="en-US" dirty="0">
                <a:latin typeface="Constantia" panose="02030602050306030303" pitchFamily="18" charset="0"/>
              </a:rPr>
              <a:t>Nocturnal hypoglycemia</a:t>
            </a:r>
          </a:p>
        </p:txBody>
      </p:sp>
      <p:sp>
        <p:nvSpPr>
          <p:cNvPr id="3" name="Content Placeholder 2"/>
          <p:cNvSpPr>
            <a:spLocks noGrp="1"/>
          </p:cNvSpPr>
          <p:nvPr>
            <p:ph idx="1"/>
          </p:nvPr>
        </p:nvSpPr>
        <p:spPr>
          <a:xfrm>
            <a:off x="228600" y="1143000"/>
            <a:ext cx="8686800" cy="5364163"/>
          </a:xfrm>
        </p:spPr>
        <p:txBody>
          <a:bodyPr>
            <a:noAutofit/>
          </a:bodyPr>
          <a:lstStyle/>
          <a:p>
            <a:pPr algn="just"/>
            <a:r>
              <a:rPr lang="en-US" sz="2800" dirty="0" smtClean="0"/>
              <a:t>Nocturnal </a:t>
            </a:r>
            <a:r>
              <a:rPr lang="en-US" sz="2800" dirty="0"/>
              <a:t>hypoglycemia in 30–45% of children treated with the combination of evening regular (soluble) and intermediate-acting insulin</a:t>
            </a:r>
            <a:r>
              <a:rPr lang="en-US" sz="2800" dirty="0" smtClean="0"/>
              <a:t>.</a:t>
            </a:r>
          </a:p>
          <a:p>
            <a:pPr algn="just"/>
            <a:r>
              <a:rPr lang="en-US" sz="2800" dirty="0" smtClean="0"/>
              <a:t>The counter </a:t>
            </a:r>
            <a:r>
              <a:rPr lang="en-US" sz="2800" dirty="0"/>
              <a:t>regulatory responses to low BG maybe impaired during sleep </a:t>
            </a:r>
          </a:p>
          <a:p>
            <a:pPr algn="just"/>
            <a:r>
              <a:rPr lang="en-US" sz="2800" dirty="0"/>
              <a:t>Nocturnal hypoglycemia is not regularly predictable on the basis of a bedtime BG level </a:t>
            </a:r>
            <a:endParaRPr lang="en-US" sz="2800" dirty="0" smtClean="0"/>
          </a:p>
          <a:p>
            <a:pPr algn="just"/>
            <a:r>
              <a:rPr lang="en-US" sz="2800" dirty="0" smtClean="0"/>
              <a:t>A </a:t>
            </a:r>
            <a:r>
              <a:rPr lang="en-US" sz="2800" dirty="0"/>
              <a:t>bedtime snack containing carbohydrate as well as fat and protein may be useful in preventing nocturnal </a:t>
            </a:r>
            <a:r>
              <a:rPr lang="en-US" sz="2800" dirty="0" smtClean="0"/>
              <a:t>Short-and long-acting insulin analogues and continuous insulin infusion therapy may decrease risk for nocturnal hypoglycemia hypoglycemia</a:t>
            </a:r>
            <a:r>
              <a:rPr lang="en-US" sz="2800" dirty="0"/>
              <a:t>.</a:t>
            </a:r>
          </a:p>
        </p:txBody>
      </p:sp>
      <p:sp>
        <p:nvSpPr>
          <p:cNvPr id="4" name="Slide Number Placeholder 3"/>
          <p:cNvSpPr>
            <a:spLocks noGrp="1"/>
          </p:cNvSpPr>
          <p:nvPr>
            <p:ph type="sldNum" sz="quarter" idx="12"/>
          </p:nvPr>
        </p:nvSpPr>
        <p:spPr/>
        <p:txBody>
          <a:bodyPr/>
          <a:lstStyle/>
          <a:p>
            <a:pPr>
              <a:defRPr/>
            </a:pPr>
            <a:fld id="{3D786826-886F-4ED9-9F27-2D1107F52829}" type="slidenum">
              <a:rPr lang="en-US" smtClean="0">
                <a:solidFill>
                  <a:srgbClr val="DEDEDE">
                    <a:shade val="90000"/>
                  </a:srgbClr>
                </a:solidFill>
              </a:rPr>
              <a:pPr>
                <a:defRPr/>
              </a:pPr>
              <a:t>86</a:t>
            </a:fld>
            <a:endParaRPr lang="en-US" dirty="0">
              <a:solidFill>
                <a:srgbClr val="DEDEDE">
                  <a:shade val="90000"/>
                </a:srgbClr>
              </a:solidFill>
            </a:endParaRPr>
          </a:p>
        </p:txBody>
      </p:sp>
    </p:spTree>
    <p:extLst>
      <p:ext uri="{BB962C8B-B14F-4D97-AF65-F5344CB8AC3E}">
        <p14:creationId xmlns:p14="http://schemas.microsoft.com/office/powerpoint/2010/main" val="2583921564"/>
      </p:ext>
    </p:extLst>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pPr algn="ctr"/>
            <a:r>
              <a:rPr lang="en-US" dirty="0">
                <a:latin typeface="Constantia" panose="02030602050306030303" pitchFamily="18" charset="0"/>
              </a:rPr>
              <a:t>Sick day management </a:t>
            </a:r>
          </a:p>
        </p:txBody>
      </p:sp>
      <p:sp>
        <p:nvSpPr>
          <p:cNvPr id="3" name="Content Placeholder 2"/>
          <p:cNvSpPr>
            <a:spLocks noGrp="1"/>
          </p:cNvSpPr>
          <p:nvPr>
            <p:ph idx="1"/>
          </p:nvPr>
        </p:nvSpPr>
        <p:spPr>
          <a:xfrm>
            <a:off x="0" y="685800"/>
            <a:ext cx="8915400" cy="5867400"/>
          </a:xfrm>
        </p:spPr>
        <p:txBody>
          <a:bodyPr>
            <a:noAutofit/>
          </a:bodyPr>
          <a:lstStyle/>
          <a:p>
            <a:pPr algn="just"/>
            <a:r>
              <a:rPr lang="en-US" sz="2600" dirty="0"/>
              <a:t>Children whose diabetes is under good metabolic control should not experience more illness or infections than children without diabetes . </a:t>
            </a:r>
          </a:p>
          <a:p>
            <a:pPr algn="just"/>
            <a:r>
              <a:rPr lang="en-US" sz="2600" dirty="0" smtClean="0"/>
              <a:t>Children </a:t>
            </a:r>
            <a:r>
              <a:rPr lang="en-US" sz="2600" dirty="0"/>
              <a:t>with poor metabolic control may have altered immune function, increasing susceptibility infection. </a:t>
            </a:r>
          </a:p>
          <a:p>
            <a:pPr algn="just"/>
            <a:r>
              <a:rPr lang="en-US" sz="2600" dirty="0"/>
              <a:t>Many illnesses, especially those with fever, raise (BG) levels because of higher levels of stress hormones promoting gluconeogenesis and insulin resistance.</a:t>
            </a:r>
          </a:p>
          <a:p>
            <a:r>
              <a:rPr lang="en-US" sz="2600" dirty="0" smtClean="0"/>
              <a:t>Illness </a:t>
            </a:r>
            <a:r>
              <a:rPr lang="en-US" sz="2600" dirty="0"/>
              <a:t>associated with vomiting and diarrhea may lower BG with the possibility of hypoglycemia. </a:t>
            </a:r>
          </a:p>
          <a:p>
            <a:pPr algn="just"/>
            <a:r>
              <a:rPr lang="en-US" sz="2600" dirty="0"/>
              <a:t> </a:t>
            </a:r>
            <a:r>
              <a:rPr lang="en-US" dirty="0" smtClean="0">
                <a:solidFill>
                  <a:srgbClr val="960000"/>
                </a:solidFill>
              </a:rPr>
              <a:t>Do not</a:t>
            </a:r>
            <a:r>
              <a:rPr lang="en-US" b="1" dirty="0" smtClean="0">
                <a:solidFill>
                  <a:srgbClr val="960000"/>
                </a:solidFill>
              </a:rPr>
              <a:t> </a:t>
            </a:r>
            <a:r>
              <a:rPr lang="en-US" dirty="0" smtClean="0">
                <a:solidFill>
                  <a:srgbClr val="960000"/>
                </a:solidFill>
              </a:rPr>
              <a:t> advise the omission of insulin </a:t>
            </a:r>
            <a:r>
              <a:rPr lang="en-US" dirty="0" smtClean="0"/>
              <a:t>because the child is ill and not eating, thus increasing the risk of diabetic ketoacidosis (DKA).</a:t>
            </a:r>
            <a:endParaRPr lang="en-US" b="1" dirty="0" smtClean="0"/>
          </a:p>
          <a:p>
            <a:pPr algn="just"/>
            <a:r>
              <a:rPr lang="en-US" dirty="0" smtClean="0"/>
              <a:t>BG should be monitored at least every every 1–2 hours</a:t>
            </a:r>
            <a:endParaRPr lang="en-US" sz="2600" dirty="0"/>
          </a:p>
        </p:txBody>
      </p:sp>
      <p:sp>
        <p:nvSpPr>
          <p:cNvPr id="4" name="Slide Number Placeholder 3"/>
          <p:cNvSpPr>
            <a:spLocks noGrp="1"/>
          </p:cNvSpPr>
          <p:nvPr>
            <p:ph type="sldNum" sz="quarter" idx="12"/>
          </p:nvPr>
        </p:nvSpPr>
        <p:spPr/>
        <p:txBody>
          <a:bodyPr/>
          <a:lstStyle/>
          <a:p>
            <a:pPr>
              <a:defRPr/>
            </a:pPr>
            <a:fld id="{3D786826-886F-4ED9-9F27-2D1107F52829}" type="slidenum">
              <a:rPr lang="en-US" smtClean="0">
                <a:solidFill>
                  <a:srgbClr val="DEDEDE">
                    <a:shade val="90000"/>
                  </a:srgbClr>
                </a:solidFill>
              </a:rPr>
              <a:pPr>
                <a:defRPr/>
              </a:pPr>
              <a:t>87</a:t>
            </a:fld>
            <a:endParaRPr lang="en-US" dirty="0">
              <a:solidFill>
                <a:srgbClr val="DEDEDE">
                  <a:shade val="90000"/>
                </a:srgbClr>
              </a:solidFill>
            </a:endParaRPr>
          </a:p>
        </p:txBody>
      </p:sp>
    </p:spTree>
    <p:extLst>
      <p:ext uri="{BB962C8B-B14F-4D97-AF65-F5344CB8AC3E}">
        <p14:creationId xmlns:p14="http://schemas.microsoft.com/office/powerpoint/2010/main" val="4014205137"/>
      </p:ext>
    </p:extLst>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0"/>
            <a:ext cx="8229600" cy="762000"/>
          </a:xfrm>
        </p:spPr>
        <p:txBody>
          <a:bodyPr/>
          <a:lstStyle/>
          <a:p>
            <a:pPr algn="ctr"/>
            <a:r>
              <a:rPr lang="en-US" dirty="0">
                <a:latin typeface="Constantia" panose="02030602050306030303" pitchFamily="18" charset="0"/>
              </a:rPr>
              <a:t>Sick day management </a:t>
            </a:r>
          </a:p>
        </p:txBody>
      </p:sp>
      <p:sp>
        <p:nvSpPr>
          <p:cNvPr id="3" name="Content Placeholder 2"/>
          <p:cNvSpPr>
            <a:spLocks noGrp="1"/>
          </p:cNvSpPr>
          <p:nvPr>
            <p:ph idx="1"/>
          </p:nvPr>
        </p:nvSpPr>
        <p:spPr>
          <a:xfrm>
            <a:off x="76200" y="685800"/>
            <a:ext cx="8839200" cy="6019800"/>
          </a:xfrm>
        </p:spPr>
        <p:txBody>
          <a:bodyPr>
            <a:noAutofit/>
          </a:bodyPr>
          <a:lstStyle/>
          <a:p>
            <a:pPr algn="just"/>
            <a:r>
              <a:rPr lang="en-US" dirty="0" smtClean="0">
                <a:latin typeface="Calibri" pitchFamily="34" charset="0"/>
                <a:cs typeface="Calibri" pitchFamily="34" charset="0"/>
              </a:rPr>
              <a:t>If there is hyperglycemia with negative or small amounts of ketones, usual recommendations are to give an additional 5–10% of TDD (total daily dose) (or 0.05–0.1 U/kg) as short/ rapid acting insulin administered. </a:t>
            </a:r>
          </a:p>
          <a:p>
            <a:pPr algn="just"/>
            <a:r>
              <a:rPr lang="en-US" dirty="0" smtClean="0">
                <a:latin typeface="Calibri" pitchFamily="34" charset="0"/>
                <a:cs typeface="Calibri" pitchFamily="34" charset="0"/>
              </a:rPr>
              <a:t>If there is hyperglycemia and more marked ketonuria (moderate to high), usual recommendations are to give an additional 10–20% of TDD (usually not more than 0.1 U/kg) as short-/rapid-acting insulin.</a:t>
            </a:r>
          </a:p>
          <a:p>
            <a:pPr algn="just"/>
            <a:r>
              <a:rPr lang="en-US" dirty="0" smtClean="0">
                <a:latin typeface="Calibri" pitchFamily="34" charset="0"/>
                <a:cs typeface="Calibri" pitchFamily="34" charset="0"/>
              </a:rPr>
              <a:t>In case of nausea or vomiting reduction of total daily insulin dose by 20–50% may be required. </a:t>
            </a:r>
          </a:p>
          <a:p>
            <a:pPr algn="just"/>
            <a:r>
              <a:rPr lang="en-US" dirty="0" smtClean="0">
                <a:latin typeface="Calibri" pitchFamily="34" charset="0"/>
                <a:cs typeface="Calibri" pitchFamily="34" charset="0"/>
              </a:rPr>
              <a:t> If hypoglycemia (&lt; 3.5–4 mmol/L, 65–70 mg/dL) and nausea or food refusal persists, an injection of glucagon may reverse the hypoglycemia and enable oral ﬂuid intake to be reestablished (’’mini- glucagon treatment’’) and admitted in hospital</a:t>
            </a:r>
          </a:p>
          <a:p>
            <a:pPr algn="just"/>
            <a:endParaRPr lang="en-US" dirty="0" smtClean="0">
              <a:latin typeface="Calibri" pitchFamily="34" charset="0"/>
              <a:cs typeface="Calibri" pitchFamily="34" charset="0"/>
            </a:endParaRPr>
          </a:p>
          <a:p>
            <a:pPr algn="just"/>
            <a:endParaRPr lang="en-US" dirty="0">
              <a:latin typeface="Calibri" pitchFamily="34" charset="0"/>
              <a:cs typeface="Calibri" pitchFamily="34" charset="0"/>
            </a:endParaRPr>
          </a:p>
        </p:txBody>
      </p:sp>
      <p:sp>
        <p:nvSpPr>
          <p:cNvPr id="2" name="Slide Number Placeholder 1"/>
          <p:cNvSpPr>
            <a:spLocks noGrp="1"/>
          </p:cNvSpPr>
          <p:nvPr>
            <p:ph type="sldNum" sz="quarter" idx="12"/>
          </p:nvPr>
        </p:nvSpPr>
        <p:spPr/>
        <p:txBody>
          <a:bodyPr/>
          <a:lstStyle/>
          <a:p>
            <a:pPr>
              <a:defRPr/>
            </a:pPr>
            <a:fld id="{3D786826-886F-4ED9-9F27-2D1107F52829}" type="slidenum">
              <a:rPr lang="en-US" smtClean="0">
                <a:solidFill>
                  <a:srgbClr val="DEDEDE">
                    <a:shade val="90000"/>
                  </a:srgbClr>
                </a:solidFill>
              </a:rPr>
              <a:pPr>
                <a:defRPr/>
              </a:pPr>
              <a:t>88</a:t>
            </a:fld>
            <a:endParaRPr lang="en-US" dirty="0">
              <a:solidFill>
                <a:srgbClr val="DEDEDE">
                  <a:shade val="90000"/>
                </a:srgbClr>
              </a:solidFill>
            </a:endParaRPr>
          </a:p>
        </p:txBody>
      </p:sp>
    </p:spTree>
    <p:extLst>
      <p:ext uri="{BB962C8B-B14F-4D97-AF65-F5344CB8AC3E}">
        <p14:creationId xmlns:p14="http://schemas.microsoft.com/office/powerpoint/2010/main" val="3533796334"/>
      </p:ext>
    </p:extLst>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pPr algn="ctr"/>
            <a:r>
              <a:rPr lang="en-US" dirty="0" smtClean="0">
                <a:latin typeface="Constantia" panose="02030602050306030303" pitchFamily="18" charset="0"/>
              </a:rPr>
              <a:t>Diabetes and surgery</a:t>
            </a:r>
            <a:endParaRPr lang="en-US" dirty="0">
              <a:latin typeface="Constantia" panose="02030602050306030303" pitchFamily="18" charset="0"/>
            </a:endParaRPr>
          </a:p>
        </p:txBody>
      </p:sp>
      <p:sp>
        <p:nvSpPr>
          <p:cNvPr id="3" name="Content Placeholder 2"/>
          <p:cNvSpPr>
            <a:spLocks noGrp="1"/>
          </p:cNvSpPr>
          <p:nvPr>
            <p:ph idx="1"/>
          </p:nvPr>
        </p:nvSpPr>
        <p:spPr>
          <a:xfrm>
            <a:off x="76200" y="609600"/>
            <a:ext cx="8915400" cy="5715000"/>
          </a:xfrm>
        </p:spPr>
        <p:txBody>
          <a:bodyPr>
            <a:noAutofit/>
          </a:bodyPr>
          <a:lstStyle/>
          <a:p>
            <a:pPr algn="just"/>
            <a:r>
              <a:rPr lang="en-US" sz="2800" dirty="0" smtClean="0"/>
              <a:t>To </a:t>
            </a:r>
            <a:r>
              <a:rPr lang="en-US" sz="2800" dirty="0"/>
              <a:t>achieve optimal glycemic control, insulin dosage may need to be increased on the day of major surgery and for approximately 2 days after surgery. </a:t>
            </a:r>
          </a:p>
          <a:p>
            <a:pPr algn="just"/>
            <a:r>
              <a:rPr lang="en-US" sz="2800" dirty="0"/>
              <a:t>This is best achieved by continuous IV </a:t>
            </a:r>
            <a:r>
              <a:rPr lang="en-US" sz="2800" dirty="0" smtClean="0"/>
              <a:t>insulin.</a:t>
            </a:r>
          </a:p>
          <a:p>
            <a:pPr algn="just"/>
            <a:r>
              <a:rPr lang="en-US" sz="2800" dirty="0" smtClean="0"/>
              <a:t>The aim for BG levels between 5–10 mmol/l (90–180] mg/dl) during surgical procedures in children.</a:t>
            </a:r>
          </a:p>
          <a:p>
            <a:pPr algn="just"/>
            <a:r>
              <a:rPr lang="en-US" sz="2800" b="1" dirty="0" smtClean="0"/>
              <a:t>(a) Minor Surgery: </a:t>
            </a:r>
            <a:r>
              <a:rPr lang="en-US" sz="2800" dirty="0" smtClean="0"/>
              <a:t>that require a brief general anesthetic (GA) [or heavy sedation],  less than one hour duration, and discharged the same day, should not have a major impact on glycemic control.</a:t>
            </a:r>
          </a:p>
          <a:p>
            <a:pPr algn="just"/>
            <a:r>
              <a:rPr lang="en-US" sz="2800" b="1" dirty="0" smtClean="0"/>
              <a:t> (b) Major Surgery:  </a:t>
            </a:r>
            <a:r>
              <a:rPr lang="en-US" sz="2800" dirty="0" smtClean="0"/>
              <a:t>that requires more prolonged general anesthesia (GA), and the child is unlikely to be discharged from hospital on the day of procedure.</a:t>
            </a:r>
          </a:p>
          <a:p>
            <a:pPr algn="just"/>
            <a:endParaRPr lang="en-US" sz="2800" dirty="0" smtClean="0"/>
          </a:p>
          <a:p>
            <a:pPr algn="just"/>
            <a:endParaRPr lang="en-US" sz="2800" dirty="0"/>
          </a:p>
        </p:txBody>
      </p:sp>
      <p:sp>
        <p:nvSpPr>
          <p:cNvPr id="4" name="Slide Number Placeholder 3"/>
          <p:cNvSpPr>
            <a:spLocks noGrp="1"/>
          </p:cNvSpPr>
          <p:nvPr>
            <p:ph type="sldNum" sz="quarter" idx="12"/>
          </p:nvPr>
        </p:nvSpPr>
        <p:spPr/>
        <p:txBody>
          <a:bodyPr/>
          <a:lstStyle/>
          <a:p>
            <a:pPr>
              <a:defRPr/>
            </a:pPr>
            <a:fld id="{3D786826-886F-4ED9-9F27-2D1107F52829}" type="slidenum">
              <a:rPr lang="en-US" smtClean="0">
                <a:solidFill>
                  <a:srgbClr val="DEDEDE">
                    <a:shade val="90000"/>
                  </a:srgbClr>
                </a:solidFill>
              </a:rPr>
              <a:pPr>
                <a:defRPr/>
              </a:pPr>
              <a:t>89</a:t>
            </a:fld>
            <a:endParaRPr lang="en-US" dirty="0">
              <a:solidFill>
                <a:srgbClr val="DEDEDE">
                  <a:shade val="90000"/>
                </a:srgbClr>
              </a:solidFill>
            </a:endParaRPr>
          </a:p>
        </p:txBody>
      </p:sp>
    </p:spTree>
    <p:extLst>
      <p:ext uri="{BB962C8B-B14F-4D97-AF65-F5344CB8AC3E}">
        <p14:creationId xmlns:p14="http://schemas.microsoft.com/office/powerpoint/2010/main" val="3245485521"/>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990600"/>
          </a:xfrm>
        </p:spPr>
        <p:txBody>
          <a:bodyPr/>
          <a:lstStyle/>
          <a:p>
            <a:pPr algn="ctr"/>
            <a:r>
              <a:rPr lang="en-US" b="1" dirty="0" smtClean="0">
                <a:latin typeface="Constantia" panose="02030602050306030303" pitchFamily="18" charset="0"/>
              </a:rPr>
              <a:t>Pathogenesis</a:t>
            </a:r>
            <a:endParaRPr lang="en-US" dirty="0">
              <a:latin typeface="Constantia" panose="02030602050306030303" pitchFamily="18" charset="0"/>
            </a:endParaRPr>
          </a:p>
        </p:txBody>
      </p:sp>
      <p:sp>
        <p:nvSpPr>
          <p:cNvPr id="3" name="Content Placeholder 2"/>
          <p:cNvSpPr>
            <a:spLocks noGrp="1"/>
          </p:cNvSpPr>
          <p:nvPr>
            <p:ph idx="1"/>
          </p:nvPr>
        </p:nvSpPr>
        <p:spPr>
          <a:xfrm>
            <a:off x="228600" y="1371600"/>
            <a:ext cx="8229600" cy="4525963"/>
          </a:xfrm>
        </p:spPr>
        <p:txBody>
          <a:bodyPr>
            <a:normAutofit fontScale="92500"/>
          </a:bodyPr>
          <a:lstStyle/>
          <a:p>
            <a:pPr algn="just"/>
            <a:r>
              <a:rPr lang="en-US" sz="2800" dirty="0"/>
              <a:t>Most cases are due to T-cell mediated pancreatic islet ß-cell destruction.</a:t>
            </a:r>
          </a:p>
          <a:p>
            <a:pPr algn="just"/>
            <a:endParaRPr lang="en-US" sz="2800" dirty="0"/>
          </a:p>
          <a:p>
            <a:pPr algn="just"/>
            <a:r>
              <a:rPr lang="en-US" sz="2800" dirty="0"/>
              <a:t>Serological markers of an autoimmune pathologic process, including islet cell, GAD, </a:t>
            </a:r>
            <a:r>
              <a:rPr lang="en-US" sz="2800" dirty="0" smtClean="0"/>
              <a:t>IA-2 (Islet tyrosine phosphatase), </a:t>
            </a:r>
            <a:r>
              <a:rPr lang="en-US" sz="2800" dirty="0"/>
              <a:t>IA- 2ß, or insulin autoantibodies, are present in 85-90% of individuals.</a:t>
            </a:r>
          </a:p>
          <a:p>
            <a:pPr algn="just"/>
            <a:endParaRPr lang="en-US" sz="2800" dirty="0"/>
          </a:p>
          <a:p>
            <a:pPr algn="just"/>
            <a:r>
              <a:rPr lang="en-US" sz="2800" dirty="0"/>
              <a:t>Clinical symptoms appear when approximately 90% of pancreatic beta cells are destroyed .</a:t>
            </a:r>
          </a:p>
        </p:txBody>
      </p:sp>
      <p:sp>
        <p:nvSpPr>
          <p:cNvPr id="4" name="Slide Number Placeholder 3"/>
          <p:cNvSpPr>
            <a:spLocks noGrp="1"/>
          </p:cNvSpPr>
          <p:nvPr>
            <p:ph type="sldNum" sz="quarter" idx="12"/>
          </p:nvPr>
        </p:nvSpPr>
        <p:spPr/>
        <p:txBody>
          <a:bodyPr/>
          <a:lstStyle/>
          <a:p>
            <a:pPr>
              <a:defRPr/>
            </a:pPr>
            <a:fld id="{3D786826-886F-4ED9-9F27-2D1107F52829}" type="slidenum">
              <a:rPr lang="en-US" smtClean="0">
                <a:solidFill>
                  <a:srgbClr val="DEDEDE">
                    <a:shade val="90000"/>
                  </a:srgbClr>
                </a:solidFill>
              </a:rPr>
              <a:pPr>
                <a:defRPr/>
              </a:pPr>
              <a:t>9</a:t>
            </a:fld>
            <a:endParaRPr lang="en-US" dirty="0">
              <a:solidFill>
                <a:srgbClr val="DEDEDE">
                  <a:shade val="90000"/>
                </a:srgbClr>
              </a:solidFill>
            </a:endParaRPr>
          </a:p>
        </p:txBody>
      </p:sp>
    </p:spTree>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85800"/>
            <a:ext cx="8991600" cy="6019800"/>
          </a:xfrm>
        </p:spPr>
        <p:txBody>
          <a:bodyPr>
            <a:noAutofit/>
          </a:bodyPr>
          <a:lstStyle/>
          <a:p>
            <a:pPr algn="just"/>
            <a:r>
              <a:rPr lang="en-US" sz="2600" b="1" dirty="0" smtClean="0"/>
              <a:t>Minor surgery:</a:t>
            </a:r>
            <a:endParaRPr lang="en-US" sz="2600" b="1" dirty="0"/>
          </a:p>
          <a:p>
            <a:pPr algn="just"/>
            <a:r>
              <a:rPr lang="en-US" sz="2600" dirty="0" smtClean="0"/>
              <a:t>A) give 50% of the usual morning dose of intermediate-acting insulin dose (NPH, lente) or 75–100% of the dose if the patient takes long-acting insulin (glargine, detemir) and commence IV ﬂuids containing glucose 5% (10% if high risk of hypoglycemia). </a:t>
            </a:r>
          </a:p>
          <a:p>
            <a:pPr algn="just"/>
            <a:r>
              <a:rPr lang="en-US" sz="2600" dirty="0" smtClean="0"/>
              <a:t>If there is a pattern of low BG values in the morning, reduce by 20–30% the dose of long- acting insulin given in the preceding evening.</a:t>
            </a:r>
          </a:p>
          <a:p>
            <a:pPr algn="just"/>
            <a:r>
              <a:rPr lang="en-US" sz="2600" dirty="0" smtClean="0"/>
              <a:t> Do not give short- or rapid-acting insulin in the morning unless necessary to correct hyperglycemia.</a:t>
            </a:r>
          </a:p>
          <a:p>
            <a:pPr algn="just"/>
            <a:r>
              <a:rPr lang="en-US" sz="2600" dirty="0" smtClean="0"/>
              <a:t>Alternatively, IV regular insulin infusion may be started at breakfast time (omitting all types of morning SC insulin)</a:t>
            </a:r>
            <a:endParaRPr lang="en-US" sz="2600" dirty="0"/>
          </a:p>
        </p:txBody>
      </p:sp>
      <p:sp>
        <p:nvSpPr>
          <p:cNvPr id="6" name="Title 1"/>
          <p:cNvSpPr>
            <a:spLocks noGrp="1"/>
          </p:cNvSpPr>
          <p:nvPr>
            <p:ph type="title"/>
          </p:nvPr>
        </p:nvSpPr>
        <p:spPr>
          <a:xfrm>
            <a:off x="457200" y="-76200"/>
            <a:ext cx="8229600" cy="914400"/>
          </a:xfrm>
        </p:spPr>
        <p:txBody>
          <a:bodyPr>
            <a:normAutofit/>
          </a:bodyPr>
          <a:lstStyle/>
          <a:p>
            <a:pPr algn="ctr"/>
            <a:r>
              <a:rPr lang="en-US" dirty="0" smtClean="0">
                <a:latin typeface="Constantia" panose="02030602050306030303" pitchFamily="18" charset="0"/>
              </a:rPr>
              <a:t>Diabetes and surgery</a:t>
            </a:r>
            <a:endParaRPr lang="en-US" dirty="0">
              <a:latin typeface="Constantia" panose="02030602050306030303" pitchFamily="18" charset="0"/>
            </a:endParaRPr>
          </a:p>
        </p:txBody>
      </p:sp>
      <p:sp>
        <p:nvSpPr>
          <p:cNvPr id="2" name="Slide Number Placeholder 1"/>
          <p:cNvSpPr>
            <a:spLocks noGrp="1"/>
          </p:cNvSpPr>
          <p:nvPr>
            <p:ph type="sldNum" sz="quarter" idx="12"/>
          </p:nvPr>
        </p:nvSpPr>
        <p:spPr/>
        <p:txBody>
          <a:bodyPr/>
          <a:lstStyle/>
          <a:p>
            <a:pPr>
              <a:defRPr/>
            </a:pPr>
            <a:fld id="{3D786826-886F-4ED9-9F27-2D1107F52829}" type="slidenum">
              <a:rPr lang="en-US" smtClean="0">
                <a:solidFill>
                  <a:srgbClr val="DEDEDE">
                    <a:shade val="90000"/>
                  </a:srgbClr>
                </a:solidFill>
              </a:rPr>
              <a:pPr>
                <a:defRPr/>
              </a:pPr>
              <a:t>90</a:t>
            </a:fld>
            <a:endParaRPr lang="en-US" dirty="0">
              <a:solidFill>
                <a:srgbClr val="DEDEDE">
                  <a:shade val="90000"/>
                </a:srgbClr>
              </a:solidFill>
            </a:endParaRPr>
          </a:p>
        </p:txBody>
      </p:sp>
    </p:spTree>
    <p:extLst>
      <p:ext uri="{BB962C8B-B14F-4D97-AF65-F5344CB8AC3E}">
        <p14:creationId xmlns:p14="http://schemas.microsoft.com/office/powerpoint/2010/main" val="2640221874"/>
      </p:ext>
    </p:extLst>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762000"/>
            <a:ext cx="8763000" cy="5257800"/>
          </a:xfrm>
        </p:spPr>
        <p:txBody>
          <a:bodyPr>
            <a:noAutofit/>
          </a:bodyPr>
          <a:lstStyle/>
          <a:p>
            <a:pPr algn="just"/>
            <a:r>
              <a:rPr lang="en-US" sz="2600" b="1" dirty="0" smtClean="0"/>
              <a:t>Major Surgery:</a:t>
            </a:r>
          </a:p>
          <a:p>
            <a:pPr algn="just"/>
            <a:r>
              <a:rPr lang="en-US" sz="2600" b="1" dirty="0" smtClean="0"/>
              <a:t> </a:t>
            </a:r>
            <a:r>
              <a:rPr lang="en-US" sz="2600" dirty="0" smtClean="0"/>
              <a:t>Admit </a:t>
            </a:r>
            <a:r>
              <a:rPr lang="en-US" sz="2600" dirty="0"/>
              <a:t>to hospital in the afternoon prior to surgery for major </a:t>
            </a:r>
            <a:r>
              <a:rPr lang="en-US" sz="2600" dirty="0" smtClean="0"/>
              <a:t>operations.</a:t>
            </a:r>
          </a:p>
          <a:p>
            <a:r>
              <a:rPr lang="en-US" sz="2600" dirty="0" smtClean="0"/>
              <a:t>Evening prior to surgery Give the usual evening or bedtime insulin(s) and bedtime snack</a:t>
            </a:r>
          </a:p>
          <a:p>
            <a:pPr algn="just"/>
            <a:r>
              <a:rPr lang="en-US" dirty="0" smtClean="0"/>
              <a:t>Omit the usual morning insulin dose</a:t>
            </a:r>
          </a:p>
          <a:p>
            <a:pPr algn="just"/>
            <a:r>
              <a:rPr lang="en-US" dirty="0" smtClean="0"/>
              <a:t>At least 2 hours before surgery start an IV insulin infusion (dilute 50 units regular insulin in 50 mL normal saline, 1 unit = 1mL) and glucose 5% (10% if there is concern about hypoglycemia).</a:t>
            </a:r>
          </a:p>
          <a:p>
            <a:endParaRPr lang="en-US" sz="2600" dirty="0" smtClean="0"/>
          </a:p>
        </p:txBody>
      </p:sp>
      <p:sp>
        <p:nvSpPr>
          <p:cNvPr id="6" name="Title 1"/>
          <p:cNvSpPr>
            <a:spLocks noGrp="1"/>
          </p:cNvSpPr>
          <p:nvPr>
            <p:ph type="title"/>
          </p:nvPr>
        </p:nvSpPr>
        <p:spPr>
          <a:xfrm>
            <a:off x="304800" y="0"/>
            <a:ext cx="8229600" cy="838200"/>
          </a:xfrm>
        </p:spPr>
        <p:txBody>
          <a:bodyPr>
            <a:normAutofit/>
          </a:bodyPr>
          <a:lstStyle/>
          <a:p>
            <a:pPr algn="ctr"/>
            <a:r>
              <a:rPr lang="en-US" dirty="0" smtClean="0">
                <a:latin typeface="Constantia" panose="02030602050306030303" pitchFamily="18" charset="0"/>
              </a:rPr>
              <a:t>Diabetes and surgery</a:t>
            </a:r>
            <a:endParaRPr lang="en-US" dirty="0">
              <a:latin typeface="Constantia" panose="02030602050306030303" pitchFamily="18" charset="0"/>
            </a:endParaRPr>
          </a:p>
        </p:txBody>
      </p:sp>
      <p:sp>
        <p:nvSpPr>
          <p:cNvPr id="2" name="Slide Number Placeholder 1"/>
          <p:cNvSpPr>
            <a:spLocks noGrp="1"/>
          </p:cNvSpPr>
          <p:nvPr>
            <p:ph type="sldNum" sz="quarter" idx="12"/>
          </p:nvPr>
        </p:nvSpPr>
        <p:spPr/>
        <p:txBody>
          <a:bodyPr/>
          <a:lstStyle/>
          <a:p>
            <a:pPr>
              <a:defRPr/>
            </a:pPr>
            <a:fld id="{3D786826-886F-4ED9-9F27-2D1107F52829}" type="slidenum">
              <a:rPr lang="en-US" smtClean="0">
                <a:solidFill>
                  <a:srgbClr val="DEDEDE">
                    <a:shade val="90000"/>
                  </a:srgbClr>
                </a:solidFill>
              </a:rPr>
              <a:pPr>
                <a:defRPr/>
              </a:pPr>
              <a:t>91</a:t>
            </a:fld>
            <a:endParaRPr lang="en-US" dirty="0">
              <a:solidFill>
                <a:srgbClr val="DEDEDE">
                  <a:shade val="90000"/>
                </a:srgbClr>
              </a:solidFill>
            </a:endParaRPr>
          </a:p>
        </p:txBody>
      </p:sp>
    </p:spTree>
    <p:extLst>
      <p:ext uri="{BB962C8B-B14F-4D97-AF65-F5344CB8AC3E}">
        <p14:creationId xmlns:p14="http://schemas.microsoft.com/office/powerpoint/2010/main" val="3229483214"/>
      </p:ext>
    </p:extLst>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2000"/>
            <a:ext cx="8839200" cy="5592763"/>
          </a:xfrm>
        </p:spPr>
        <p:txBody>
          <a:bodyPr>
            <a:noAutofit/>
          </a:bodyPr>
          <a:lstStyle/>
          <a:p>
            <a:pPr algn="just"/>
            <a:r>
              <a:rPr lang="en-US" sz="2600" dirty="0" smtClean="0"/>
              <a:t>If BG is high (&gt; 14 mmol/l, 250 mg/dl), use 1/2 normal saline or NS without glucose and increase insulin supply but add 5% dextrose when BG falls below 14 mmol/l (250 mg/dl).</a:t>
            </a:r>
          </a:p>
          <a:p>
            <a:pPr algn="just"/>
            <a:r>
              <a:rPr lang="en-US" dirty="0" smtClean="0"/>
              <a:t>Do not stop the insulin infusion if BG &lt; 5 mmol/l (90 mg/dl) as this will cause rebound hyperglycemia. Reduce the rate of infusion.</a:t>
            </a:r>
          </a:p>
          <a:p>
            <a:pPr algn="just"/>
            <a:r>
              <a:rPr lang="en-US" dirty="0" smtClean="0"/>
              <a:t> The insulin infusion maybe stopped temporarily if BG &lt; 4 mmol/l (70 mg/dl) but only for 10 – 15 min</a:t>
            </a:r>
          </a:p>
          <a:p>
            <a:pPr algn="just"/>
            <a:r>
              <a:rPr lang="en-US" dirty="0" smtClean="0"/>
              <a:t>With IV insulin, a suitable initial ratio of insulin to glucose for pre-pubertal children is typically 1 unit per 5 g of IV glucose and for adolescents 1 unit per 3 g of IV glucose</a:t>
            </a:r>
          </a:p>
          <a:p>
            <a:pPr algn="just"/>
            <a:endParaRPr lang="en-US" dirty="0" smtClean="0"/>
          </a:p>
          <a:p>
            <a:pPr algn="just"/>
            <a:endParaRPr lang="en-US" dirty="0" smtClean="0"/>
          </a:p>
          <a:p>
            <a:pPr algn="just"/>
            <a:endParaRPr lang="en-US" sz="2600" dirty="0"/>
          </a:p>
        </p:txBody>
      </p:sp>
      <p:sp>
        <p:nvSpPr>
          <p:cNvPr id="5" name="Title 4"/>
          <p:cNvSpPr>
            <a:spLocks noGrp="1"/>
          </p:cNvSpPr>
          <p:nvPr>
            <p:ph type="title"/>
          </p:nvPr>
        </p:nvSpPr>
        <p:spPr>
          <a:xfrm>
            <a:off x="381000" y="0"/>
            <a:ext cx="8229600" cy="838200"/>
          </a:xfrm>
        </p:spPr>
        <p:txBody>
          <a:bodyPr/>
          <a:lstStyle/>
          <a:p>
            <a:pPr algn="ctr"/>
            <a:r>
              <a:rPr lang="en-US" dirty="0" smtClean="0">
                <a:latin typeface="Constantia" panose="02030602050306030303" pitchFamily="18" charset="0"/>
              </a:rPr>
              <a:t>Diabetes and Surgery</a:t>
            </a:r>
            <a:endParaRPr lang="en-US" dirty="0">
              <a:latin typeface="Constantia" panose="02030602050306030303" pitchFamily="18" charset="0"/>
            </a:endParaRPr>
          </a:p>
        </p:txBody>
      </p:sp>
      <p:sp>
        <p:nvSpPr>
          <p:cNvPr id="2" name="Slide Number Placeholder 1"/>
          <p:cNvSpPr>
            <a:spLocks noGrp="1"/>
          </p:cNvSpPr>
          <p:nvPr>
            <p:ph type="sldNum" sz="quarter" idx="12"/>
          </p:nvPr>
        </p:nvSpPr>
        <p:spPr/>
        <p:txBody>
          <a:bodyPr/>
          <a:lstStyle/>
          <a:p>
            <a:pPr>
              <a:defRPr/>
            </a:pPr>
            <a:fld id="{3D786826-886F-4ED9-9F27-2D1107F52829}" type="slidenum">
              <a:rPr lang="en-US" smtClean="0">
                <a:solidFill>
                  <a:srgbClr val="DEDEDE">
                    <a:shade val="90000"/>
                  </a:srgbClr>
                </a:solidFill>
              </a:rPr>
              <a:pPr>
                <a:defRPr/>
              </a:pPr>
              <a:t>92</a:t>
            </a:fld>
            <a:endParaRPr lang="en-US" dirty="0">
              <a:solidFill>
                <a:srgbClr val="DEDEDE">
                  <a:shade val="90000"/>
                </a:srgbClr>
              </a:solidFill>
            </a:endParaRPr>
          </a:p>
        </p:txBody>
      </p:sp>
    </p:spTree>
    <p:extLst>
      <p:ext uri="{BB962C8B-B14F-4D97-AF65-F5344CB8AC3E}">
        <p14:creationId xmlns:p14="http://schemas.microsoft.com/office/powerpoint/2010/main" val="1020768439"/>
      </p:ext>
    </p:extLst>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066800"/>
            <a:ext cx="8839200" cy="6096000"/>
          </a:xfrm>
        </p:spPr>
        <p:txBody>
          <a:bodyPr>
            <a:noAutofit/>
          </a:bodyPr>
          <a:lstStyle/>
          <a:p>
            <a:pPr algn="just"/>
            <a:r>
              <a:rPr lang="en-US" sz="2800" dirty="0" smtClean="0"/>
              <a:t>After surgery, add potassium chloride 20 mmol/l ﬂuid. </a:t>
            </a:r>
          </a:p>
          <a:p>
            <a:pPr algn="just"/>
            <a:r>
              <a:rPr lang="en-US" sz="2800" dirty="0" smtClean="0"/>
              <a:t>Monitor BG hourly for 4 hours after surgery or for as long as the patient is receiving IV insulin.</a:t>
            </a:r>
          </a:p>
          <a:p>
            <a:pPr algn="just"/>
            <a:r>
              <a:rPr lang="en-US" sz="2800" dirty="0" smtClean="0"/>
              <a:t>In </a:t>
            </a:r>
            <a:r>
              <a:rPr lang="en-US" sz="2800" dirty="0"/>
              <a:t>the postoperative period, supplemental </a:t>
            </a:r>
            <a:r>
              <a:rPr lang="en-US" sz="2800" dirty="0" smtClean="0"/>
              <a:t>short-</a:t>
            </a:r>
            <a:r>
              <a:rPr lang="en-US" sz="2800" dirty="0"/>
              <a:t>/rapid-acting insulin may be given if required (10–25% of total daily dose) </a:t>
            </a:r>
          </a:p>
          <a:p>
            <a:pPr algn="just"/>
            <a:r>
              <a:rPr lang="en-US" sz="2800" dirty="0" smtClean="0"/>
              <a:t> </a:t>
            </a:r>
            <a:r>
              <a:rPr lang="en-US" sz="2800" dirty="0"/>
              <a:t>Later in the day, the aim is to resume normal meals and pre-meal insulin doses as soon as the child is able to tolerate oral feeds.</a:t>
            </a:r>
          </a:p>
        </p:txBody>
      </p:sp>
      <p:sp>
        <p:nvSpPr>
          <p:cNvPr id="6" name="Title 4"/>
          <p:cNvSpPr txBox="1">
            <a:spLocks/>
          </p:cNvSpPr>
          <p:nvPr/>
        </p:nvSpPr>
        <p:spPr bwMode="auto">
          <a:xfrm>
            <a:off x="381000" y="0"/>
            <a:ext cx="8229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000" b="0" i="0" u="none" strike="noStrike" kern="1200" cap="none" spc="0" normalizeH="0" baseline="0" noProof="0" dirty="0" smtClean="0">
                <a:ln>
                  <a:noFill/>
                </a:ln>
                <a:solidFill>
                  <a:schemeClr val="tx2"/>
                </a:solidFill>
                <a:effectLst/>
                <a:uLnTx/>
                <a:uFillTx/>
                <a:latin typeface="Constantia" panose="02030602050306030303" pitchFamily="18" charset="0"/>
                <a:ea typeface="+mj-ea"/>
                <a:cs typeface="+mj-cs"/>
              </a:rPr>
              <a:t>Diabetes and Surgery</a:t>
            </a:r>
            <a:endParaRPr kumimoji="0" lang="en-US" sz="5000" b="0" i="0" u="none" strike="noStrike" kern="1200" cap="none" spc="0" normalizeH="0" baseline="0" noProof="0" dirty="0">
              <a:ln>
                <a:noFill/>
              </a:ln>
              <a:solidFill>
                <a:schemeClr val="tx2"/>
              </a:solidFill>
              <a:effectLst/>
              <a:uLnTx/>
              <a:uFillTx/>
              <a:latin typeface="Constantia" panose="02030602050306030303" pitchFamily="18" charset="0"/>
              <a:ea typeface="+mj-ea"/>
              <a:cs typeface="+mj-cs"/>
            </a:endParaRPr>
          </a:p>
        </p:txBody>
      </p:sp>
      <p:sp>
        <p:nvSpPr>
          <p:cNvPr id="2" name="Slide Number Placeholder 1"/>
          <p:cNvSpPr>
            <a:spLocks noGrp="1"/>
          </p:cNvSpPr>
          <p:nvPr>
            <p:ph type="sldNum" sz="quarter" idx="12"/>
          </p:nvPr>
        </p:nvSpPr>
        <p:spPr/>
        <p:txBody>
          <a:bodyPr/>
          <a:lstStyle/>
          <a:p>
            <a:pPr>
              <a:defRPr/>
            </a:pPr>
            <a:fld id="{3D786826-886F-4ED9-9F27-2D1107F52829}" type="slidenum">
              <a:rPr lang="en-US" smtClean="0">
                <a:solidFill>
                  <a:srgbClr val="DEDEDE">
                    <a:shade val="90000"/>
                  </a:srgbClr>
                </a:solidFill>
              </a:rPr>
              <a:pPr>
                <a:defRPr/>
              </a:pPr>
              <a:t>93</a:t>
            </a:fld>
            <a:endParaRPr lang="en-US" dirty="0">
              <a:solidFill>
                <a:srgbClr val="DEDEDE">
                  <a:shade val="90000"/>
                </a:srgbClr>
              </a:solidFill>
            </a:endParaRPr>
          </a:p>
        </p:txBody>
      </p:sp>
    </p:spTree>
    <p:extLst>
      <p:ext uri="{BB962C8B-B14F-4D97-AF65-F5344CB8AC3E}">
        <p14:creationId xmlns:p14="http://schemas.microsoft.com/office/powerpoint/2010/main" val="3996120534"/>
      </p:ext>
    </p:extLst>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pPr algn="ctr"/>
            <a:r>
              <a:rPr lang="en-US" sz="4400" dirty="0" smtClean="0">
                <a:latin typeface="Constantia" panose="02030602050306030303" pitchFamily="18" charset="0"/>
              </a:rPr>
              <a:t>Exercise in Diabetes</a:t>
            </a:r>
            <a:endParaRPr lang="en-US" sz="4400" dirty="0">
              <a:latin typeface="Constantia" panose="02030602050306030303" pitchFamily="18" charset="0"/>
            </a:endParaRPr>
          </a:p>
        </p:txBody>
      </p:sp>
      <p:sp>
        <p:nvSpPr>
          <p:cNvPr id="3" name="Content Placeholder 2"/>
          <p:cNvSpPr>
            <a:spLocks noGrp="1"/>
          </p:cNvSpPr>
          <p:nvPr>
            <p:ph idx="1"/>
          </p:nvPr>
        </p:nvSpPr>
        <p:spPr>
          <a:xfrm>
            <a:off x="-76200" y="762000"/>
            <a:ext cx="9067800" cy="6096000"/>
          </a:xfrm>
        </p:spPr>
        <p:txBody>
          <a:bodyPr>
            <a:noAutofit/>
          </a:bodyPr>
          <a:lstStyle/>
          <a:p>
            <a:pPr algn="just"/>
            <a:r>
              <a:rPr lang="en-US" sz="2600" dirty="0"/>
              <a:t>Diabetes should not limit the ability to exercise.</a:t>
            </a:r>
          </a:p>
          <a:p>
            <a:pPr algn="just"/>
            <a:r>
              <a:rPr lang="en-US" sz="2600" dirty="0"/>
              <a:t>Post-meal exercise </a:t>
            </a:r>
            <a:r>
              <a:rPr lang="en-US" sz="2600" dirty="0" smtClean="0"/>
              <a:t>is a </a:t>
            </a:r>
            <a:r>
              <a:rPr lang="en-US" sz="2600" dirty="0"/>
              <a:t>valuable way to minimize postprandial glycemic spikes </a:t>
            </a:r>
            <a:r>
              <a:rPr lang="en-US" sz="2600" dirty="0" smtClean="0"/>
              <a:t>.</a:t>
            </a:r>
          </a:p>
          <a:p>
            <a:pPr algn="just"/>
            <a:r>
              <a:rPr lang="en-US" sz="2600" dirty="0" smtClean="0"/>
              <a:t>It </a:t>
            </a:r>
            <a:r>
              <a:rPr lang="en-US" sz="2600" dirty="0"/>
              <a:t>is possible for the blood glucose to be increased, decreased or </a:t>
            </a:r>
            <a:r>
              <a:rPr lang="en-US" sz="2600" dirty="0" smtClean="0"/>
              <a:t>unchanged.</a:t>
            </a:r>
          </a:p>
          <a:p>
            <a:pPr algn="just"/>
            <a:r>
              <a:rPr lang="en-US" sz="2600" dirty="0"/>
              <a:t>Insulin sensitivity </a:t>
            </a:r>
            <a:r>
              <a:rPr lang="en-US" sz="2600" dirty="0" smtClean="0"/>
              <a:t>increases 7-15 </a:t>
            </a:r>
            <a:r>
              <a:rPr lang="en-US" sz="2600" dirty="0"/>
              <a:t>hours after exercise </a:t>
            </a:r>
            <a:r>
              <a:rPr lang="en-US" sz="2600" dirty="0" smtClean="0"/>
              <a:t>and decreased </a:t>
            </a:r>
            <a:r>
              <a:rPr lang="en-US" sz="2600" dirty="0"/>
              <a:t>to </a:t>
            </a:r>
            <a:r>
              <a:rPr lang="en-US" sz="2600" dirty="0" smtClean="0"/>
              <a:t>untrained </a:t>
            </a:r>
            <a:r>
              <a:rPr lang="en-US" sz="2600" dirty="0"/>
              <a:t>levels after 5 days in non-diabetic </a:t>
            </a:r>
            <a:r>
              <a:rPr lang="en-US" sz="2600" dirty="0" smtClean="0"/>
              <a:t>adults</a:t>
            </a:r>
          </a:p>
          <a:p>
            <a:pPr algn="just"/>
            <a:r>
              <a:rPr lang="en-US" dirty="0" smtClean="0"/>
              <a:t>High content of carbohydrates should be consumed shortly after the exercise </a:t>
            </a:r>
          </a:p>
          <a:p>
            <a:pPr algn="just"/>
            <a:r>
              <a:rPr lang="en-US" dirty="0" smtClean="0"/>
              <a:t>Adding protein to the post exercise meal increases the glucose uptake and enhances glycogen </a:t>
            </a:r>
            <a:r>
              <a:rPr lang="en-US" dirty="0" err="1" smtClean="0"/>
              <a:t>resynthesis</a:t>
            </a:r>
            <a:r>
              <a:rPr lang="en-US" dirty="0" smtClean="0"/>
              <a:t> </a:t>
            </a:r>
          </a:p>
          <a:p>
            <a:pPr algn="just"/>
            <a:endParaRPr lang="en-US" sz="2600" dirty="0"/>
          </a:p>
        </p:txBody>
      </p:sp>
      <p:sp>
        <p:nvSpPr>
          <p:cNvPr id="4" name="Slide Number Placeholder 3"/>
          <p:cNvSpPr>
            <a:spLocks noGrp="1"/>
          </p:cNvSpPr>
          <p:nvPr>
            <p:ph type="sldNum" sz="quarter" idx="12"/>
          </p:nvPr>
        </p:nvSpPr>
        <p:spPr/>
        <p:txBody>
          <a:bodyPr/>
          <a:lstStyle/>
          <a:p>
            <a:pPr>
              <a:defRPr/>
            </a:pPr>
            <a:fld id="{3D786826-886F-4ED9-9F27-2D1107F52829}" type="slidenum">
              <a:rPr lang="en-US" smtClean="0">
                <a:solidFill>
                  <a:srgbClr val="DEDEDE">
                    <a:shade val="90000"/>
                  </a:srgbClr>
                </a:solidFill>
              </a:rPr>
              <a:pPr>
                <a:defRPr/>
              </a:pPr>
              <a:t>94</a:t>
            </a:fld>
            <a:endParaRPr lang="en-US" dirty="0">
              <a:solidFill>
                <a:srgbClr val="DEDEDE">
                  <a:shade val="90000"/>
                </a:srgbClr>
              </a:solidFill>
            </a:endParaRPr>
          </a:p>
        </p:txBody>
      </p:sp>
    </p:spTree>
    <p:extLst>
      <p:ext uri="{BB962C8B-B14F-4D97-AF65-F5344CB8AC3E}">
        <p14:creationId xmlns:p14="http://schemas.microsoft.com/office/powerpoint/2010/main" val="1173850548"/>
      </p:ext>
    </p:extLst>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0"/>
            <a:ext cx="8229600" cy="762000"/>
          </a:xfrm>
        </p:spPr>
        <p:txBody>
          <a:bodyPr/>
          <a:lstStyle/>
          <a:p>
            <a:pPr algn="ctr"/>
            <a:r>
              <a:rPr lang="en-US" dirty="0" smtClean="0">
                <a:latin typeface="Constantia" panose="02030602050306030303" pitchFamily="18" charset="0"/>
              </a:rPr>
              <a:t>Exercise in Diabetes</a:t>
            </a:r>
            <a:endParaRPr lang="en-US" dirty="0">
              <a:latin typeface="Constantia" panose="02030602050306030303" pitchFamily="18" charset="0"/>
            </a:endParaRPr>
          </a:p>
        </p:txBody>
      </p:sp>
      <p:sp>
        <p:nvSpPr>
          <p:cNvPr id="3" name="Content Placeholder 2"/>
          <p:cNvSpPr>
            <a:spLocks noGrp="1"/>
          </p:cNvSpPr>
          <p:nvPr>
            <p:ph idx="1"/>
          </p:nvPr>
        </p:nvSpPr>
        <p:spPr>
          <a:xfrm>
            <a:off x="-76200" y="685800"/>
            <a:ext cx="8991600" cy="5562600"/>
          </a:xfrm>
        </p:spPr>
        <p:txBody>
          <a:bodyPr>
            <a:noAutofit/>
          </a:bodyPr>
          <a:lstStyle/>
          <a:p>
            <a:pPr algn="just"/>
            <a:r>
              <a:rPr lang="en-US" dirty="0"/>
              <a:t>In general, approximately </a:t>
            </a:r>
            <a:r>
              <a:rPr lang="en-US" dirty="0" smtClean="0"/>
              <a:t>1–2 </a:t>
            </a:r>
            <a:r>
              <a:rPr lang="en-US" dirty="0"/>
              <a:t>g CHO/kg/h should be consumed during </a:t>
            </a:r>
            <a:r>
              <a:rPr lang="en-US" dirty="0" smtClean="0"/>
              <a:t>exercise ( if&gt; 30 min)</a:t>
            </a:r>
            <a:endParaRPr lang="en-US" dirty="0"/>
          </a:p>
          <a:p>
            <a:pPr algn="just"/>
            <a:r>
              <a:rPr lang="en-US" dirty="0" smtClean="0"/>
              <a:t>For evening exercise, it may be sensible to reduce the rapid analog before the evening meal by 25 to 75 percent, as well as taking 10–15 grams of fast acting carbohydrate before the activity.</a:t>
            </a:r>
          </a:p>
          <a:p>
            <a:pPr algn="just"/>
            <a:r>
              <a:rPr lang="en-US" dirty="0" smtClean="0"/>
              <a:t> For morning exercise reduction in overnight basal insulin or basal rate in pump or reductions in subsequent mealtime boluses, </a:t>
            </a:r>
          </a:p>
          <a:p>
            <a:pPr algn="just"/>
            <a:r>
              <a:rPr lang="en-US" dirty="0" smtClean="0"/>
              <a:t>•With day-long or unusual activities such as long-distance walking, skiing, water sports etc, consider a 30-50% reduction of long-acting insulin the night before and on the day of the activity, </a:t>
            </a:r>
          </a:p>
          <a:p>
            <a:pPr algn="just"/>
            <a:endParaRPr lang="en-US" dirty="0"/>
          </a:p>
        </p:txBody>
      </p:sp>
      <p:sp>
        <p:nvSpPr>
          <p:cNvPr id="2" name="Slide Number Placeholder 1"/>
          <p:cNvSpPr>
            <a:spLocks noGrp="1"/>
          </p:cNvSpPr>
          <p:nvPr>
            <p:ph type="sldNum" sz="quarter" idx="12"/>
          </p:nvPr>
        </p:nvSpPr>
        <p:spPr/>
        <p:txBody>
          <a:bodyPr/>
          <a:lstStyle/>
          <a:p>
            <a:pPr>
              <a:defRPr/>
            </a:pPr>
            <a:fld id="{3D786826-886F-4ED9-9F27-2D1107F52829}" type="slidenum">
              <a:rPr lang="en-US" smtClean="0">
                <a:solidFill>
                  <a:srgbClr val="DEDEDE">
                    <a:shade val="90000"/>
                  </a:srgbClr>
                </a:solidFill>
              </a:rPr>
              <a:pPr>
                <a:defRPr/>
              </a:pPr>
              <a:t>95</a:t>
            </a:fld>
            <a:endParaRPr lang="en-US" dirty="0">
              <a:solidFill>
                <a:srgbClr val="DEDEDE">
                  <a:shade val="90000"/>
                </a:srgbClr>
              </a:solidFill>
            </a:endParaRPr>
          </a:p>
        </p:txBody>
      </p:sp>
    </p:spTree>
    <p:extLst>
      <p:ext uri="{BB962C8B-B14F-4D97-AF65-F5344CB8AC3E}">
        <p14:creationId xmlns:p14="http://schemas.microsoft.com/office/powerpoint/2010/main" val="623118885"/>
      </p:ext>
    </p:extLst>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76202"/>
            <a:ext cx="8229600" cy="792162"/>
          </a:xfrm>
        </p:spPr>
        <p:txBody>
          <a:bodyPr/>
          <a:lstStyle/>
          <a:p>
            <a:pPr algn="ctr"/>
            <a:r>
              <a:rPr lang="en-US" dirty="0" smtClean="0">
                <a:latin typeface="Constantia" panose="02030602050306030303" pitchFamily="18" charset="0"/>
              </a:rPr>
              <a:t>Exercise in Diabetes</a:t>
            </a:r>
            <a:endParaRPr lang="en-US" dirty="0">
              <a:latin typeface="Constantia" panose="02030602050306030303" pitchFamily="18" charset="0"/>
            </a:endParaRPr>
          </a:p>
        </p:txBody>
      </p:sp>
      <p:sp>
        <p:nvSpPr>
          <p:cNvPr id="3" name="Content Placeholder 2"/>
          <p:cNvSpPr>
            <a:spLocks noGrp="1"/>
          </p:cNvSpPr>
          <p:nvPr>
            <p:ph idx="1"/>
          </p:nvPr>
        </p:nvSpPr>
        <p:spPr>
          <a:xfrm>
            <a:off x="228600" y="884241"/>
            <a:ext cx="8458200" cy="5821363"/>
          </a:xfrm>
        </p:spPr>
        <p:txBody>
          <a:bodyPr>
            <a:normAutofit fontScale="92500" lnSpcReduction="20000"/>
          </a:bodyPr>
          <a:lstStyle/>
          <a:p>
            <a:pPr algn="just"/>
            <a:r>
              <a:rPr lang="en-US" sz="2800" b="1" dirty="0"/>
              <a:t>Hypoglycemia:</a:t>
            </a:r>
            <a:endParaRPr lang="en-US" sz="2800" dirty="0"/>
          </a:p>
          <a:p>
            <a:pPr algn="just"/>
            <a:r>
              <a:rPr lang="en-US" sz="2800" dirty="0" smtClean="0"/>
              <a:t>To treat </a:t>
            </a:r>
            <a:r>
              <a:rPr lang="en-US" sz="2800" dirty="0"/>
              <a:t>hypoglycemia </a:t>
            </a:r>
            <a:r>
              <a:rPr lang="en-US" sz="2800" dirty="0" smtClean="0"/>
              <a:t>(BG=55–70 mg/dl), 0.3 g/kg Glc is needed.</a:t>
            </a:r>
          </a:p>
          <a:p>
            <a:pPr algn="just"/>
            <a:endParaRPr lang="en-US" sz="2800" dirty="0" smtClean="0"/>
          </a:p>
          <a:p>
            <a:pPr algn="just"/>
            <a:r>
              <a:rPr lang="en-US" sz="2800" dirty="0" smtClean="0"/>
              <a:t>Late </a:t>
            </a:r>
            <a:r>
              <a:rPr lang="en-US" sz="2800" dirty="0"/>
              <a:t>hypoglycemia: Hypoglycemia can occur several hours after exercise, especially when this has been prolonged and of moderate or high </a:t>
            </a:r>
            <a:r>
              <a:rPr lang="en-US" sz="2800" dirty="0" smtClean="0"/>
              <a:t>intensity.</a:t>
            </a:r>
          </a:p>
          <a:p>
            <a:pPr algn="just"/>
            <a:endParaRPr lang="en-US" sz="2800" dirty="0" smtClean="0"/>
          </a:p>
          <a:p>
            <a:pPr algn="just"/>
            <a:r>
              <a:rPr lang="en-US" sz="2800" dirty="0" smtClean="0"/>
              <a:t>Any exercise is dangerous and should be avoided if pre-exercise blood glucose levels are high (</a:t>
            </a:r>
            <a:r>
              <a:rPr lang="en-US" sz="2800" i="1" dirty="0" smtClean="0"/>
              <a:t>&gt;14 mmol/l, 250 mg/dl) with </a:t>
            </a:r>
            <a:r>
              <a:rPr lang="en-US" sz="2800" i="1" dirty="0" err="1" smtClean="0"/>
              <a:t>ketonuria</a:t>
            </a:r>
            <a:r>
              <a:rPr lang="en-US" sz="2800" i="1" dirty="0" smtClean="0"/>
              <a:t>/</a:t>
            </a:r>
            <a:r>
              <a:rPr lang="en-US" sz="2800" i="1" dirty="0" err="1" smtClean="0"/>
              <a:t>ketonemia</a:t>
            </a:r>
            <a:r>
              <a:rPr lang="en-US" sz="2800" i="1" dirty="0" smtClean="0"/>
              <a:t>.</a:t>
            </a:r>
          </a:p>
          <a:p>
            <a:pPr algn="just"/>
            <a:endParaRPr lang="en-US" sz="2800" i="1" dirty="0" smtClean="0"/>
          </a:p>
          <a:p>
            <a:pPr algn="just"/>
            <a:r>
              <a:rPr lang="en-US" sz="2800" dirty="0" smtClean="0"/>
              <a:t>Give approximately 0.05 U/kg or 5% of TDD (total daily dose, including all meal bolus doses and basal insulin/basal rate in pump) and postpone exercise until ketones have cleared.</a:t>
            </a:r>
          </a:p>
          <a:p>
            <a:pPr algn="just"/>
            <a:endParaRPr lang="en-US" sz="2800" dirty="0"/>
          </a:p>
        </p:txBody>
      </p:sp>
      <p:sp>
        <p:nvSpPr>
          <p:cNvPr id="2" name="Slide Number Placeholder 1"/>
          <p:cNvSpPr>
            <a:spLocks noGrp="1"/>
          </p:cNvSpPr>
          <p:nvPr>
            <p:ph type="sldNum" sz="quarter" idx="12"/>
          </p:nvPr>
        </p:nvSpPr>
        <p:spPr/>
        <p:txBody>
          <a:bodyPr/>
          <a:lstStyle/>
          <a:p>
            <a:pPr>
              <a:defRPr/>
            </a:pPr>
            <a:fld id="{3D786826-886F-4ED9-9F27-2D1107F52829}" type="slidenum">
              <a:rPr lang="en-US" smtClean="0">
                <a:solidFill>
                  <a:srgbClr val="DEDEDE">
                    <a:shade val="90000"/>
                  </a:srgbClr>
                </a:solidFill>
              </a:rPr>
              <a:pPr>
                <a:defRPr/>
              </a:pPr>
              <a:t>96</a:t>
            </a:fld>
            <a:endParaRPr lang="en-US" dirty="0">
              <a:solidFill>
                <a:srgbClr val="DEDEDE">
                  <a:shade val="90000"/>
                </a:srgbClr>
              </a:solidFill>
            </a:endParaRPr>
          </a:p>
        </p:txBody>
      </p:sp>
    </p:spTree>
    <p:extLst>
      <p:ext uri="{BB962C8B-B14F-4D97-AF65-F5344CB8AC3E}">
        <p14:creationId xmlns:p14="http://schemas.microsoft.com/office/powerpoint/2010/main" val="47010330"/>
      </p:ext>
    </p:extLst>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3D786826-886F-4ED9-9F27-2D1107F52829}" type="slidenum">
              <a:rPr lang="en-US" smtClean="0">
                <a:solidFill>
                  <a:srgbClr val="DEDEDE">
                    <a:shade val="90000"/>
                  </a:srgbClr>
                </a:solidFill>
              </a:rPr>
              <a:pPr>
                <a:defRPr/>
              </a:pPr>
              <a:t>97</a:t>
            </a:fld>
            <a:endParaRPr lang="en-US" dirty="0">
              <a:solidFill>
                <a:srgbClr val="DEDEDE">
                  <a:shade val="90000"/>
                </a:srgbClr>
              </a:solidFill>
            </a:endParaRPr>
          </a:p>
        </p:txBody>
      </p:sp>
      <p:pic>
        <p:nvPicPr>
          <p:cNvPr id="15362" name="Picture 2" descr="C:\Users\user\Documents\1505680_10152939153189319_3656654230708570175_n.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143000"/>
            <a:ext cx="9144000" cy="57150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a:spLocks noGrp="1"/>
          </p:cNvSpPr>
          <p:nvPr>
            <p:ph type="title"/>
          </p:nvPr>
        </p:nvSpPr>
        <p:spPr>
          <a:xfrm>
            <a:off x="457200" y="152400"/>
            <a:ext cx="8229600" cy="1066800"/>
          </a:xfrm>
        </p:spPr>
        <p:txBody>
          <a:bodyPr/>
          <a:lstStyle/>
          <a:p>
            <a:pPr algn="ctr"/>
            <a:r>
              <a:rPr lang="en-US" dirty="0" smtClean="0">
                <a:latin typeface="+mn-lt"/>
              </a:rPr>
              <a:t>Shall we continue?</a:t>
            </a:r>
            <a:endParaRPr lang="en-US" dirty="0">
              <a:latin typeface="+mn-lt"/>
            </a:endParaRPr>
          </a:p>
        </p:txBody>
      </p:sp>
    </p:spTree>
    <p:extLst>
      <p:ext uri="{BB962C8B-B14F-4D97-AF65-F5344CB8AC3E}">
        <p14:creationId xmlns:p14="http://schemas.microsoft.com/office/powerpoint/2010/main" val="27510697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8153400" cy="838200"/>
          </a:xfrm>
        </p:spPr>
        <p:txBody>
          <a:bodyPr>
            <a:normAutofit/>
          </a:bodyPr>
          <a:lstStyle/>
          <a:p>
            <a:pPr algn="ctr"/>
            <a:r>
              <a:rPr lang="en-US" dirty="0" smtClean="0">
                <a:latin typeface="Constantia" panose="02030602050306030303" pitchFamily="18" charset="0"/>
              </a:rPr>
              <a:t>Associated conditions</a:t>
            </a:r>
            <a:endParaRPr lang="en-US" dirty="0">
              <a:latin typeface="Constantia" panose="02030602050306030303" pitchFamily="18" charset="0"/>
            </a:endParaRPr>
          </a:p>
        </p:txBody>
      </p:sp>
      <p:sp>
        <p:nvSpPr>
          <p:cNvPr id="3" name="Content Placeholder 2"/>
          <p:cNvSpPr>
            <a:spLocks noGrp="1"/>
          </p:cNvSpPr>
          <p:nvPr>
            <p:ph idx="1"/>
          </p:nvPr>
        </p:nvSpPr>
        <p:spPr>
          <a:xfrm>
            <a:off x="152400" y="838200"/>
            <a:ext cx="8686800" cy="6019800"/>
          </a:xfrm>
        </p:spPr>
        <p:txBody>
          <a:bodyPr>
            <a:noAutofit/>
          </a:bodyPr>
          <a:lstStyle/>
          <a:p>
            <a:pPr algn="just"/>
            <a:r>
              <a:rPr lang="en-US" sz="2800" dirty="0"/>
              <a:t>1-</a:t>
            </a:r>
            <a:r>
              <a:rPr lang="en-US" sz="2800" b="1" dirty="0"/>
              <a:t> Impaired growth and development</a:t>
            </a:r>
          </a:p>
          <a:p>
            <a:pPr algn="just"/>
            <a:r>
              <a:rPr lang="en-US" sz="2800" dirty="0"/>
              <a:t>Increased height at diagnosis of type 1 diabetes has been frequently reported . The </a:t>
            </a:r>
            <a:r>
              <a:rPr lang="en-US" sz="2800" dirty="0" smtClean="0"/>
              <a:t>mechanism  </a:t>
            </a:r>
            <a:r>
              <a:rPr lang="en-US" sz="2800" dirty="0"/>
              <a:t>is unclear</a:t>
            </a:r>
            <a:r>
              <a:rPr lang="en-US" sz="2800" dirty="0" smtClean="0"/>
              <a:t>.</a:t>
            </a:r>
          </a:p>
          <a:p>
            <a:pPr algn="just"/>
            <a:endParaRPr lang="en-US" sz="2800" dirty="0"/>
          </a:p>
          <a:p>
            <a:pPr algn="just"/>
            <a:r>
              <a:rPr lang="en-US" sz="2800" dirty="0"/>
              <a:t>The poorly controlled patients show a decrease in height standard deviation score over the next few </a:t>
            </a:r>
            <a:r>
              <a:rPr lang="en-US" sz="2800" dirty="0" smtClean="0"/>
              <a:t>years</a:t>
            </a:r>
          </a:p>
          <a:p>
            <a:pPr algn="just">
              <a:buNone/>
            </a:pPr>
            <a:r>
              <a:rPr lang="en-US" sz="2800" dirty="0" smtClean="0"/>
              <a:t> </a:t>
            </a:r>
          </a:p>
          <a:p>
            <a:pPr algn="just"/>
            <a:r>
              <a:rPr lang="en-US" sz="2800" dirty="0" smtClean="0"/>
              <a:t>Poor </a:t>
            </a:r>
            <a:r>
              <a:rPr lang="en-US" sz="2800" dirty="0"/>
              <a:t>gain of height and weight, hepatomegaly (NASH non-alcoholic steatosis hepatitis) and late pubertal development (Mauriac syndrome) might be seen in children with persistently poorly controlled diabetes. </a:t>
            </a:r>
          </a:p>
          <a:p>
            <a:pPr algn="just"/>
            <a:endParaRPr lang="en-US" sz="2800" dirty="0"/>
          </a:p>
        </p:txBody>
      </p:sp>
      <p:sp>
        <p:nvSpPr>
          <p:cNvPr id="4" name="Slide Number Placeholder 3"/>
          <p:cNvSpPr>
            <a:spLocks noGrp="1"/>
          </p:cNvSpPr>
          <p:nvPr>
            <p:ph type="sldNum" sz="quarter" idx="12"/>
          </p:nvPr>
        </p:nvSpPr>
        <p:spPr/>
        <p:txBody>
          <a:bodyPr/>
          <a:lstStyle/>
          <a:p>
            <a:pPr>
              <a:defRPr/>
            </a:pPr>
            <a:fld id="{3D786826-886F-4ED9-9F27-2D1107F52829}" type="slidenum">
              <a:rPr lang="en-US" smtClean="0">
                <a:solidFill>
                  <a:srgbClr val="DEDEDE">
                    <a:shade val="90000"/>
                  </a:srgbClr>
                </a:solidFill>
              </a:rPr>
              <a:pPr>
                <a:defRPr/>
              </a:pPr>
              <a:t>98</a:t>
            </a:fld>
            <a:endParaRPr lang="en-US" dirty="0">
              <a:solidFill>
                <a:srgbClr val="DEDEDE">
                  <a:shade val="90000"/>
                </a:srgbClr>
              </a:solidFill>
            </a:endParaRPr>
          </a:p>
        </p:txBody>
      </p:sp>
    </p:spTree>
    <p:extLst>
      <p:ext uri="{BB962C8B-B14F-4D97-AF65-F5344CB8AC3E}">
        <p14:creationId xmlns:p14="http://schemas.microsoft.com/office/powerpoint/2010/main" val="1751716303"/>
      </p:ext>
    </p:extLst>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0"/>
            <a:ext cx="8229600" cy="761998"/>
          </a:xfrm>
        </p:spPr>
        <p:txBody>
          <a:bodyPr>
            <a:normAutofit fontScale="90000"/>
          </a:bodyPr>
          <a:lstStyle/>
          <a:p>
            <a:pPr algn="ctr"/>
            <a:r>
              <a:rPr lang="en-US" dirty="0" smtClean="0">
                <a:latin typeface="Constantia" panose="02030602050306030303" pitchFamily="18" charset="0"/>
              </a:rPr>
              <a:t>Associated conditions</a:t>
            </a:r>
            <a:endParaRPr lang="en-US" dirty="0">
              <a:latin typeface="Constantia" panose="02030602050306030303" pitchFamily="18" charset="0"/>
            </a:endParaRPr>
          </a:p>
        </p:txBody>
      </p:sp>
      <p:sp>
        <p:nvSpPr>
          <p:cNvPr id="3" name="Content Placeholder 2"/>
          <p:cNvSpPr>
            <a:spLocks noGrp="1"/>
          </p:cNvSpPr>
          <p:nvPr>
            <p:ph idx="1"/>
          </p:nvPr>
        </p:nvSpPr>
        <p:spPr>
          <a:xfrm>
            <a:off x="152400" y="685800"/>
            <a:ext cx="8686800" cy="5867400"/>
          </a:xfrm>
        </p:spPr>
        <p:txBody>
          <a:bodyPr>
            <a:noAutofit/>
          </a:bodyPr>
          <a:lstStyle/>
          <a:p>
            <a:pPr algn="just"/>
            <a:r>
              <a:rPr lang="en-US" sz="2800" dirty="0"/>
              <a:t>2-</a:t>
            </a:r>
            <a:r>
              <a:rPr lang="en-US" sz="2800" b="1" dirty="0"/>
              <a:t> </a:t>
            </a:r>
            <a:r>
              <a:rPr lang="en-US" sz="2800" b="1" dirty="0" smtClean="0"/>
              <a:t>Autoimmune </a:t>
            </a:r>
            <a:r>
              <a:rPr lang="en-US" sz="2800" b="1" dirty="0"/>
              <a:t>conditions</a:t>
            </a:r>
          </a:p>
          <a:p>
            <a:pPr algn="just"/>
            <a:r>
              <a:rPr lang="en-US" sz="2800" dirty="0" smtClean="0"/>
              <a:t>Children </a:t>
            </a:r>
            <a:r>
              <a:rPr lang="en-US" sz="2800" dirty="0"/>
              <a:t>with type 1 diabetes have </a:t>
            </a:r>
            <a:r>
              <a:rPr lang="en-US" sz="2800" dirty="0" smtClean="0"/>
              <a:t>other organ-speciﬁc </a:t>
            </a:r>
            <a:r>
              <a:rPr lang="en-US" sz="2800" dirty="0"/>
              <a:t>autoantibodies (e.g. thyroid, adrenal) </a:t>
            </a:r>
            <a:r>
              <a:rPr lang="en-US" sz="2800" dirty="0" smtClean="0"/>
              <a:t>greater than the </a:t>
            </a:r>
            <a:r>
              <a:rPr lang="en-US" sz="2800" dirty="0"/>
              <a:t>general population. </a:t>
            </a:r>
          </a:p>
          <a:p>
            <a:pPr algn="just"/>
            <a:r>
              <a:rPr lang="en-US" sz="2800" b="1" i="1" dirty="0">
                <a:solidFill>
                  <a:srgbClr val="FFFF00"/>
                </a:solidFill>
              </a:rPr>
              <a:t>A-Hypothyroidism:</a:t>
            </a:r>
            <a:r>
              <a:rPr lang="en-US" sz="2800" dirty="0">
                <a:solidFill>
                  <a:srgbClr val="FFFF00"/>
                </a:solidFill>
              </a:rPr>
              <a:t> </a:t>
            </a:r>
            <a:r>
              <a:rPr lang="en-US" sz="2800" dirty="0"/>
              <a:t>Autoimmune thyroid disease is the most common autoimmune disorder associated with diabetes, occurring in 17–30% of patients with type 1 diabetes.</a:t>
            </a:r>
          </a:p>
          <a:p>
            <a:pPr algn="just"/>
            <a:r>
              <a:rPr lang="en-US" sz="2800" dirty="0" smtClean="0"/>
              <a:t> </a:t>
            </a:r>
            <a:r>
              <a:rPr lang="en-US" sz="2800" dirty="0"/>
              <a:t>Anti-thyroid antibodies during the ﬁrst years of diabetes is seen up to 25% of individuals.</a:t>
            </a:r>
          </a:p>
          <a:p>
            <a:pPr algn="just"/>
            <a:r>
              <a:rPr lang="en-US" sz="2800" dirty="0"/>
              <a:t> Subclinical hypothyroidism may be associated with increased risk of symptomatic hypoglycemia and with reduced linear growth</a:t>
            </a:r>
          </a:p>
        </p:txBody>
      </p:sp>
      <p:sp>
        <p:nvSpPr>
          <p:cNvPr id="2" name="Slide Number Placeholder 1"/>
          <p:cNvSpPr>
            <a:spLocks noGrp="1"/>
          </p:cNvSpPr>
          <p:nvPr>
            <p:ph type="sldNum" sz="quarter" idx="12"/>
          </p:nvPr>
        </p:nvSpPr>
        <p:spPr/>
        <p:txBody>
          <a:bodyPr/>
          <a:lstStyle/>
          <a:p>
            <a:pPr>
              <a:defRPr/>
            </a:pPr>
            <a:fld id="{3D786826-886F-4ED9-9F27-2D1107F52829}" type="slidenum">
              <a:rPr lang="en-US" smtClean="0">
                <a:solidFill>
                  <a:srgbClr val="DEDEDE">
                    <a:shade val="90000"/>
                  </a:srgbClr>
                </a:solidFill>
              </a:rPr>
              <a:pPr>
                <a:defRPr/>
              </a:pPr>
              <a:t>99</a:t>
            </a:fld>
            <a:endParaRPr lang="en-US" dirty="0">
              <a:solidFill>
                <a:srgbClr val="DEDEDE">
                  <a:shade val="90000"/>
                </a:srgbClr>
              </a:solidFill>
            </a:endParaRPr>
          </a:p>
        </p:txBody>
      </p:sp>
    </p:spTree>
    <p:extLst>
      <p:ext uri="{BB962C8B-B14F-4D97-AF65-F5344CB8AC3E}">
        <p14:creationId xmlns:p14="http://schemas.microsoft.com/office/powerpoint/2010/main" val="709456242"/>
      </p:ext>
    </p:extLst>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2_Flow">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0.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2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2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3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3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3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3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4630</TotalTime>
  <Words>9782</Words>
  <Application>Microsoft Office PowerPoint</Application>
  <PresentationFormat>On-screen Show (4:3)</PresentationFormat>
  <Paragraphs>1028</Paragraphs>
  <Slides>127</Slides>
  <Notes>4</Notes>
  <HiddenSlides>0</HiddenSlides>
  <MMClips>0</MMClips>
  <ScaleCrop>false</ScaleCrop>
  <HeadingPairs>
    <vt:vector size="6" baseType="variant">
      <vt:variant>
        <vt:lpstr>Theme</vt:lpstr>
      </vt:variant>
      <vt:variant>
        <vt:i4>18</vt:i4>
      </vt:variant>
      <vt:variant>
        <vt:lpstr>Embedded OLE Servers</vt:lpstr>
      </vt:variant>
      <vt:variant>
        <vt:i4>1</vt:i4>
      </vt:variant>
      <vt:variant>
        <vt:lpstr>Slide Titles</vt:lpstr>
      </vt:variant>
      <vt:variant>
        <vt:i4>127</vt:i4>
      </vt:variant>
    </vt:vector>
  </HeadingPairs>
  <TitlesOfParts>
    <vt:vector size="146" baseType="lpstr">
      <vt:lpstr>2_Flow</vt:lpstr>
      <vt:lpstr>Office Theme</vt:lpstr>
      <vt:lpstr>1_Office Theme</vt:lpstr>
      <vt:lpstr>3_Office Theme</vt:lpstr>
      <vt:lpstr>6_Office Theme</vt:lpstr>
      <vt:lpstr>7_Office Theme</vt:lpstr>
      <vt:lpstr>8_Office Theme</vt:lpstr>
      <vt:lpstr>12_Office Theme</vt:lpstr>
      <vt:lpstr>14_Office Theme</vt:lpstr>
      <vt:lpstr>15_Office Theme</vt:lpstr>
      <vt:lpstr>16_Office Theme</vt:lpstr>
      <vt:lpstr>19_Office Theme</vt:lpstr>
      <vt:lpstr>20_Office Theme</vt:lpstr>
      <vt:lpstr>28_Office Theme</vt:lpstr>
      <vt:lpstr>30_Office Theme</vt:lpstr>
      <vt:lpstr>32_Office Theme</vt:lpstr>
      <vt:lpstr>35_Office Theme</vt:lpstr>
      <vt:lpstr>37_Office Theme</vt:lpstr>
      <vt:lpstr>Image</vt:lpstr>
      <vt:lpstr>Diabetes in             Children &amp; Adolescents</vt:lpstr>
      <vt:lpstr>Agenda </vt:lpstr>
      <vt:lpstr>Epidemiology </vt:lpstr>
      <vt:lpstr>Epidemiology </vt:lpstr>
      <vt:lpstr>Epidemiology </vt:lpstr>
      <vt:lpstr>Definitions </vt:lpstr>
      <vt:lpstr>Definitions </vt:lpstr>
      <vt:lpstr>Definitions </vt:lpstr>
      <vt:lpstr>Pathogenesis</vt:lpstr>
      <vt:lpstr>Pathogenesis</vt:lpstr>
      <vt:lpstr>Pathogenesis</vt:lpstr>
      <vt:lpstr>Pathogenesis</vt:lpstr>
      <vt:lpstr> Classification  </vt:lpstr>
      <vt:lpstr>PowerPoint Presentation</vt:lpstr>
      <vt:lpstr>Classification</vt:lpstr>
      <vt:lpstr>Classification</vt:lpstr>
      <vt:lpstr>Classification</vt:lpstr>
      <vt:lpstr>Classification</vt:lpstr>
      <vt:lpstr>Classification</vt:lpstr>
      <vt:lpstr>Classification</vt:lpstr>
      <vt:lpstr>Classification</vt:lpstr>
      <vt:lpstr>Classification</vt:lpstr>
      <vt:lpstr>T2DM in children</vt:lpstr>
      <vt:lpstr>T2DM in children</vt:lpstr>
      <vt:lpstr>Autoimmune T2DM (LADA)</vt:lpstr>
      <vt:lpstr>Autoimmune T2DM (LADA)</vt:lpstr>
      <vt:lpstr>Management of Type 2</vt:lpstr>
      <vt:lpstr>Management of Type 2</vt:lpstr>
      <vt:lpstr>Monogenic diabetes</vt:lpstr>
      <vt:lpstr>Monogenic diabetes</vt:lpstr>
      <vt:lpstr>Monogenic diabetes</vt:lpstr>
      <vt:lpstr>The β-Cell &amp; MODY-Related Proteins</vt:lpstr>
      <vt:lpstr>Neonatal diabetes</vt:lpstr>
      <vt:lpstr>PowerPoint Presentation</vt:lpstr>
      <vt:lpstr>Neonatal diabetes</vt:lpstr>
      <vt:lpstr>Mitochondrial diabetes</vt:lpstr>
      <vt:lpstr>Mitochondrial DM</vt:lpstr>
      <vt:lpstr>Drug induced diabetes</vt:lpstr>
      <vt:lpstr>Stress hyperglycemia</vt:lpstr>
      <vt:lpstr>T1 DM in children</vt:lpstr>
      <vt:lpstr>PowerPoint Presentation</vt:lpstr>
      <vt:lpstr>Insulin regimens.</vt:lpstr>
      <vt:lpstr>Insulin regimens.</vt:lpstr>
      <vt:lpstr>Insulin regimens.</vt:lpstr>
      <vt:lpstr>Glycemic targets</vt:lpstr>
      <vt:lpstr>Guide to adjusting insulin dosage</vt:lpstr>
      <vt:lpstr>Insulin regimens.</vt:lpstr>
      <vt:lpstr>Assessment and monitoring</vt:lpstr>
      <vt:lpstr>Assessment and monitoring</vt:lpstr>
      <vt:lpstr>Assessment and monitoring</vt:lpstr>
      <vt:lpstr>Assessment and monitoring</vt:lpstr>
      <vt:lpstr>Assessment and monitoring</vt:lpstr>
      <vt:lpstr>A1C and average glucose</vt:lpstr>
      <vt:lpstr>Diabetic ketoacidosis </vt:lpstr>
      <vt:lpstr>Diabetic ketoacidosis </vt:lpstr>
      <vt:lpstr>Diabetic ketoacidosis </vt:lpstr>
      <vt:lpstr>HHS</vt:lpstr>
      <vt:lpstr>DKA versus HHS</vt:lpstr>
      <vt:lpstr>Management of DKA</vt:lpstr>
      <vt:lpstr>Management of DKA</vt:lpstr>
      <vt:lpstr>Management of DKA</vt:lpstr>
      <vt:lpstr>Management of DKA</vt:lpstr>
      <vt:lpstr>Management of DKA</vt:lpstr>
      <vt:lpstr>Management of DKA</vt:lpstr>
      <vt:lpstr>Management of DKA</vt:lpstr>
      <vt:lpstr> Management of DKA</vt:lpstr>
      <vt:lpstr> Management of DKA</vt:lpstr>
      <vt:lpstr> Management of DKA</vt:lpstr>
      <vt:lpstr> Management of DKA</vt:lpstr>
      <vt:lpstr> Management of DKA</vt:lpstr>
      <vt:lpstr> Management of DKA</vt:lpstr>
      <vt:lpstr> Management of DKA</vt:lpstr>
      <vt:lpstr> Management of DKA</vt:lpstr>
      <vt:lpstr> Management of DKA</vt:lpstr>
      <vt:lpstr>Management of DKA</vt:lpstr>
      <vt:lpstr> Management of DKA</vt:lpstr>
      <vt:lpstr> Management of DKA</vt:lpstr>
      <vt:lpstr> </vt:lpstr>
      <vt:lpstr>Hypoglycemia </vt:lpstr>
      <vt:lpstr>Hypoglycemia </vt:lpstr>
      <vt:lpstr>Hypoglycemia </vt:lpstr>
      <vt:lpstr>Hypoglycemia </vt:lpstr>
      <vt:lpstr>Treatment of Hypoglycemia</vt:lpstr>
      <vt:lpstr>Treatment of Hypoglycemia</vt:lpstr>
      <vt:lpstr>Emergency Kit Contents</vt:lpstr>
      <vt:lpstr>Nocturnal hypoglycemia</vt:lpstr>
      <vt:lpstr>Sick day management </vt:lpstr>
      <vt:lpstr>Sick day management </vt:lpstr>
      <vt:lpstr>Diabetes and surgery</vt:lpstr>
      <vt:lpstr>Diabetes and surgery</vt:lpstr>
      <vt:lpstr>Diabetes and surgery</vt:lpstr>
      <vt:lpstr>Diabetes and Surgery</vt:lpstr>
      <vt:lpstr>PowerPoint Presentation</vt:lpstr>
      <vt:lpstr>Exercise in Diabetes</vt:lpstr>
      <vt:lpstr>Exercise in Diabetes</vt:lpstr>
      <vt:lpstr>Exercise in Diabetes</vt:lpstr>
      <vt:lpstr>Shall we continue?</vt:lpstr>
      <vt:lpstr>Associated conditions</vt:lpstr>
      <vt:lpstr>Associated conditions</vt:lpstr>
      <vt:lpstr>Associated conditions</vt:lpstr>
      <vt:lpstr>Associated conditions</vt:lpstr>
      <vt:lpstr>Associated conditions</vt:lpstr>
      <vt:lpstr>Associated conditions</vt:lpstr>
      <vt:lpstr>Associated conditions</vt:lpstr>
      <vt:lpstr>Associated conditions</vt:lpstr>
      <vt:lpstr>Associated conditions</vt:lpstr>
      <vt:lpstr>Associated conditions</vt:lpstr>
      <vt:lpstr>Associated conditions</vt:lpstr>
      <vt:lpstr>Microvascular Complications</vt:lpstr>
      <vt:lpstr>Microvascular Complications</vt:lpstr>
      <vt:lpstr>Microvascular Complications</vt:lpstr>
      <vt:lpstr>Microvascular Complications</vt:lpstr>
      <vt:lpstr>Microvascular Complications</vt:lpstr>
      <vt:lpstr>Microvascular Complications</vt:lpstr>
      <vt:lpstr>Microvascular Complications</vt:lpstr>
      <vt:lpstr>Nephropathy </vt:lpstr>
      <vt:lpstr> D. Neuropathy </vt:lpstr>
      <vt:lpstr>       Macrovascular Complications</vt:lpstr>
      <vt:lpstr>Dyslipidemia</vt:lpstr>
      <vt:lpstr>Macrovascular Complications</vt:lpstr>
      <vt:lpstr>Macrovascular Complications</vt:lpstr>
      <vt:lpstr>Macrovascular Complications</vt:lpstr>
      <vt:lpstr>Hypertension </vt:lpstr>
      <vt:lpstr> </vt:lpstr>
      <vt:lpstr>Macrovascular Complications</vt:lpstr>
      <vt:lpstr>AHA Guidelines for Risk Stratification in Youth with Diabetes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Diabetes in children and adolescents</dc:title>
  <dc:creator>user</dc:creator>
  <cp:lastModifiedBy>user</cp:lastModifiedBy>
  <cp:revision>383</cp:revision>
  <dcterms:created xsi:type="dcterms:W3CDTF">2013-12-13T17:11:24Z</dcterms:created>
  <dcterms:modified xsi:type="dcterms:W3CDTF">2014-11-25T19:03:57Z</dcterms:modified>
</cp:coreProperties>
</file>