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0"/>
  </p:notesMasterIdLst>
  <p:sldIdLst>
    <p:sldId id="343" r:id="rId2"/>
    <p:sldId id="344" r:id="rId3"/>
    <p:sldId id="345" r:id="rId4"/>
    <p:sldId id="346" r:id="rId5"/>
    <p:sldId id="347" r:id="rId6"/>
    <p:sldId id="350" r:id="rId7"/>
    <p:sldId id="397" r:id="rId8"/>
    <p:sldId id="351" r:id="rId9"/>
    <p:sldId id="352" r:id="rId10"/>
    <p:sldId id="391" r:id="rId11"/>
    <p:sldId id="400" r:id="rId12"/>
    <p:sldId id="401" r:id="rId13"/>
    <p:sldId id="402" r:id="rId14"/>
    <p:sldId id="429" r:id="rId15"/>
    <p:sldId id="413" r:id="rId16"/>
    <p:sldId id="408" r:id="rId17"/>
    <p:sldId id="422" r:id="rId18"/>
    <p:sldId id="410" r:id="rId19"/>
    <p:sldId id="411" r:id="rId20"/>
    <p:sldId id="392" r:id="rId21"/>
    <p:sldId id="405" r:id="rId22"/>
    <p:sldId id="357" r:id="rId23"/>
    <p:sldId id="356" r:id="rId24"/>
    <p:sldId id="416" r:id="rId25"/>
    <p:sldId id="382" r:id="rId26"/>
    <p:sldId id="378" r:id="rId27"/>
    <p:sldId id="376" r:id="rId28"/>
    <p:sldId id="383" r:id="rId29"/>
    <p:sldId id="385" r:id="rId30"/>
    <p:sldId id="389" r:id="rId31"/>
    <p:sldId id="377" r:id="rId32"/>
    <p:sldId id="379" r:id="rId33"/>
    <p:sldId id="360" r:id="rId34"/>
    <p:sldId id="361" r:id="rId35"/>
    <p:sldId id="366" r:id="rId36"/>
    <p:sldId id="367" r:id="rId37"/>
    <p:sldId id="368" r:id="rId38"/>
    <p:sldId id="369" r:id="rId39"/>
    <p:sldId id="370" r:id="rId40"/>
    <p:sldId id="375" r:id="rId41"/>
    <p:sldId id="430" r:id="rId42"/>
    <p:sldId id="418" r:id="rId43"/>
    <p:sldId id="419" r:id="rId44"/>
    <p:sldId id="420" r:id="rId45"/>
    <p:sldId id="423" r:id="rId46"/>
    <p:sldId id="427" r:id="rId47"/>
    <p:sldId id="428" r:id="rId48"/>
    <p:sldId id="43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6F27E6-E0A1-4F18-8757-BE8F9BB14B34}" type="datetimeFigureOut">
              <a:rPr lang="fa-IR" smtClean="0"/>
              <a:t>1440/03/06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8719E3C-CBD0-41F2-99B2-BC61C34539A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9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DE7D36-4796-4D0A-884D-7193938BC62B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 w="9525">
            <a:noFill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74" tIns="44443" rIns="90474" bIns="44443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http://nof.org/hcp/clinicians-guide</a:t>
            </a:r>
          </a:p>
          <a:p>
            <a:endParaRPr lang="en-US" b="1" dirty="0" smtClean="0"/>
          </a:p>
          <a:p>
            <a:r>
              <a:rPr lang="en-US" b="1" dirty="0" smtClean="0"/>
              <a:t>Conditions, Diseases and Medications That Cause or Contribute to Osteoporosis and Fractures </a:t>
            </a:r>
          </a:p>
          <a:p>
            <a:r>
              <a:rPr lang="en-US" b="1" dirty="0" smtClean="0"/>
              <a:t>Lifestyle factors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Alcohol Abuse 	High salt intake 	Falling 	</a:t>
            </a:r>
          </a:p>
          <a:p>
            <a:r>
              <a:rPr lang="en-US" dirty="0" smtClean="0"/>
              <a:t>Low calcium intake 	Inadequate physical activity 	Excessive thinness 	</a:t>
            </a:r>
          </a:p>
          <a:p>
            <a:r>
              <a:rPr lang="en-US" dirty="0" smtClean="0"/>
              <a:t>Vitamin D insufficiency 	Immobilization 	</a:t>
            </a:r>
          </a:p>
          <a:p>
            <a:r>
              <a:rPr lang="en-US" dirty="0" smtClean="0"/>
              <a:t>Excess vitamin A 	Smoking (active or passive) 	</a:t>
            </a:r>
          </a:p>
          <a:p>
            <a:r>
              <a:rPr lang="en-US" b="1" dirty="0" smtClean="0"/>
              <a:t>Genetic factors </a:t>
            </a:r>
            <a:r>
              <a:rPr lang="en-US" dirty="0" smtClean="0"/>
              <a:t>	</a:t>
            </a:r>
          </a:p>
          <a:p>
            <a:r>
              <a:rPr lang="es-ES" dirty="0" smtClean="0"/>
              <a:t>Cystic fibrosis 	Homocystinuria 	Osteogenesis imperfecta 	</a:t>
            </a:r>
          </a:p>
          <a:p>
            <a:r>
              <a:rPr lang="en-US" dirty="0" smtClean="0"/>
              <a:t>Ehlers-Danlos 	Hypophosphatasia 	Parental history of hip fracture 	</a:t>
            </a:r>
          </a:p>
          <a:p>
            <a:r>
              <a:rPr lang="en-US" dirty="0" smtClean="0"/>
              <a:t>Gaucher’s disease 	Idiopathic hypercalciuria 	Porphyria 	</a:t>
            </a:r>
          </a:p>
          <a:p>
            <a:r>
              <a:rPr lang="en-US" dirty="0" smtClean="0"/>
              <a:t>Glycogen storage diseases 	Marfan syndrome 	Riley-Day syndrome 	</a:t>
            </a:r>
          </a:p>
          <a:p>
            <a:r>
              <a:rPr lang="en-US" dirty="0" smtClean="0"/>
              <a:t>Hemochromatosis 	Menkes steely hair syndrome 	</a:t>
            </a:r>
          </a:p>
          <a:p>
            <a:r>
              <a:rPr lang="en-US" b="1" dirty="0" smtClean="0"/>
              <a:t>Hypogonadal states </a:t>
            </a:r>
            <a:r>
              <a:rPr lang="en-US" dirty="0" smtClean="0"/>
              <a:t>	</a:t>
            </a:r>
          </a:p>
          <a:p>
            <a:r>
              <a:rPr lang="it-IT" dirty="0" smtClean="0"/>
              <a:t>Androgen insensitivity 	Hyperprolactinemia 	Premature ovarian failure 	</a:t>
            </a:r>
          </a:p>
          <a:p>
            <a:r>
              <a:rPr lang="en-US" dirty="0" smtClean="0"/>
              <a:t>Anorexia nervosa and bulimia 	Premature menopause 	Athletic amenorrhea 	</a:t>
            </a:r>
          </a:p>
          <a:p>
            <a:r>
              <a:rPr lang="en-US" dirty="0" smtClean="0"/>
              <a:t>Turner’s &amp; Klinefelter’s syndromes 	Panhypopituitarism 	</a:t>
            </a:r>
          </a:p>
          <a:p>
            <a:r>
              <a:rPr lang="en-US" b="1" dirty="0" smtClean="0"/>
              <a:t>Endocrine disorders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Adrenal insufficiency 	Cushing’s syndrome 	Central Adiposity 	</a:t>
            </a:r>
          </a:p>
          <a:p>
            <a:r>
              <a:rPr lang="nb-NO" dirty="0" smtClean="0"/>
              <a:t>Diabetes mellitus (Types 1 &amp; 2) 	Hyperparathyroidism 	Thyrotoxicosis 	</a:t>
            </a:r>
          </a:p>
          <a:p>
            <a:r>
              <a:rPr lang="en-US" b="1" dirty="0" smtClean="0"/>
              <a:t>Gastrointestinal disorders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Celiac disease 	Inflammatory bowel disease 	Primary biliary cirrhosis 	</a:t>
            </a:r>
          </a:p>
          <a:p>
            <a:r>
              <a:rPr lang="en-US" dirty="0" smtClean="0"/>
              <a:t>Gastric bypass 	Malabsorption 	</a:t>
            </a:r>
          </a:p>
          <a:p>
            <a:r>
              <a:rPr lang="en-US" dirty="0" smtClean="0"/>
              <a:t>GI surgery 	Pancreatic disease 	</a:t>
            </a:r>
          </a:p>
          <a:p>
            <a:r>
              <a:rPr lang="en-US" b="1" dirty="0" smtClean="0"/>
              <a:t>Hematologic disorders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Multiple myeloma 	Monoclonal gammopathies 	Sickle cell disease 	</a:t>
            </a:r>
          </a:p>
          <a:p>
            <a:r>
              <a:rPr lang="en-US" dirty="0" smtClean="0"/>
              <a:t>Hemophilia 	Leukemia and lymphomas 	Systemic mastocytosis 	</a:t>
            </a:r>
          </a:p>
          <a:p>
            <a:r>
              <a:rPr lang="en-US" dirty="0" smtClean="0"/>
              <a:t>Thalassemia 	</a:t>
            </a:r>
          </a:p>
          <a:p>
            <a:r>
              <a:rPr lang="en-US" b="1" dirty="0" smtClean="0"/>
              <a:t>Rheumatologic and autoimmune diseases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Ankylosing spondylitis 	Lupus 	Rheumatoid arthritis 	</a:t>
            </a:r>
          </a:p>
          <a:p>
            <a:r>
              <a:rPr lang="en-US" dirty="0" smtClean="0"/>
              <a:t>Other rheumatic and autoimmune diseases 	</a:t>
            </a:r>
          </a:p>
          <a:p>
            <a:r>
              <a:rPr lang="en-US" b="1" dirty="0" smtClean="0"/>
              <a:t>Central nervous system disorders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Epilepsy 	Parkinson’s disease 	Stroke 	</a:t>
            </a:r>
          </a:p>
          <a:p>
            <a:r>
              <a:rPr lang="en-US" dirty="0" smtClean="0"/>
              <a:t>Multiple sclerosis 	Spinal cord injury 	</a:t>
            </a:r>
          </a:p>
          <a:p>
            <a:r>
              <a:rPr lang="en-US" b="1" dirty="0" smtClean="0"/>
              <a:t>Miscellaneous conditions and diseases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AIDS/HIV 	Congestive heart failure 	Muscular dystrophy 	</a:t>
            </a:r>
          </a:p>
          <a:p>
            <a:r>
              <a:rPr lang="en-US" dirty="0" smtClean="0"/>
              <a:t>Alcoholism 	Depression 	Post-transplant bone disease 	</a:t>
            </a:r>
          </a:p>
          <a:p>
            <a:r>
              <a:rPr lang="en-US" dirty="0" smtClean="0"/>
              <a:t>Amyloidosis 	End stage renal disease 	Sarcoidosis 	</a:t>
            </a:r>
          </a:p>
          <a:p>
            <a:r>
              <a:rPr lang="en-US" dirty="0" smtClean="0"/>
              <a:t>Chronic metabolic acidosis 	Hypercalciuria 	Weight loss 	</a:t>
            </a:r>
          </a:p>
          <a:p>
            <a:r>
              <a:rPr lang="en-US" dirty="0" smtClean="0"/>
              <a:t>Chronic obstructive lung disease 	Idiopathic scoliosis 	</a:t>
            </a:r>
          </a:p>
          <a:p>
            <a:r>
              <a:rPr lang="en-US" b="1" dirty="0" smtClean="0"/>
              <a:t>Medications </a:t>
            </a:r>
            <a:r>
              <a:rPr lang="en-US" dirty="0" smtClean="0"/>
              <a:t>	</a:t>
            </a:r>
          </a:p>
          <a:p>
            <a:r>
              <a:rPr lang="en-US" dirty="0" smtClean="0"/>
              <a:t>Aluminum (in antacids) 	Cyclosporine A and tacrolimus 	Proton pump inhibitors 	</a:t>
            </a:r>
          </a:p>
          <a:p>
            <a:r>
              <a:rPr lang="en-US" dirty="0" smtClean="0"/>
              <a:t>Anticoagulants (heparin) 	Depo-medroxyprogesterone (premenopausal contraception) 	Selective serotonin reuptake inhibitors 	</a:t>
            </a:r>
          </a:p>
          <a:p>
            <a:r>
              <a:rPr lang="en-US" dirty="0" smtClean="0"/>
              <a:t>Anticonvulsants 	Glucocorticoids (≥ 5 mg/d prednisone or equivalent for ≥ 3 months) 	Tamoxifen® (premenopausal use) 	</a:t>
            </a:r>
          </a:p>
          <a:p>
            <a:r>
              <a:rPr lang="en-US" dirty="0" smtClean="0"/>
              <a:t>Aromatase inhibitors 	GnRH (Gonadotropin releasing hormone) antagonists and agonists 	Thiazolidinediones (such as Actos® and Avandia®) 	</a:t>
            </a:r>
          </a:p>
          <a:p>
            <a:r>
              <a:rPr lang="en-US" dirty="0" smtClean="0"/>
              <a:t>Barbiturates 	Lithium 	Thyroid hormones (in excess) 	</a:t>
            </a:r>
          </a:p>
          <a:p>
            <a:r>
              <a:rPr lang="en-US" dirty="0" smtClean="0"/>
              <a:t>Cancer chemotherapeutic drugs 	Methotrexate 	Parenteral nutrition 	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09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3201" y="2286001"/>
            <a:ext cx="1951567" cy="2182813"/>
            <a:chOff x="96" y="1440"/>
            <a:chExt cx="922" cy="137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</p:grpSp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auto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</p:grp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</p:grpSp>
      </p:grp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26684" y="2133600"/>
            <a:ext cx="103632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4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9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76250"/>
            <a:ext cx="25908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76250"/>
            <a:ext cx="75692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5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4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70934" y="276225"/>
            <a:ext cx="1680633" cy="1601788"/>
            <a:chOff x="128" y="174"/>
            <a:chExt cx="794" cy="1009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20484" name="Freeform 4"/>
              <p:cNvSpPr>
                <a:spLocks/>
              </p:cNvSpPr>
              <p:nvPr/>
            </p:nvSpPr>
            <p:spPr bwMode="auto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grpSp>
            <p:nvGrpSpPr>
              <p:cNvPr id="1039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0486" name="Freeform 6"/>
                <p:cNvSpPr>
                  <a:spLocks/>
                </p:cNvSpPr>
                <p:nvPr/>
              </p:nvSpPr>
              <p:spPr bwMode="auto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  <p:sp>
              <p:nvSpPr>
                <p:cNvPr id="20487" name="Freeform 7"/>
                <p:cNvSpPr>
                  <a:spLocks/>
                </p:cNvSpPr>
                <p:nvPr/>
              </p:nvSpPr>
              <p:spPr bwMode="auto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</p:grpSp>
          <p:grpSp>
            <p:nvGrpSpPr>
              <p:cNvPr id="1040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20489" name="Freeform 9"/>
                <p:cNvSpPr>
                  <a:spLocks/>
                </p:cNvSpPr>
                <p:nvPr/>
              </p:nvSpPr>
              <p:spPr bwMode="auto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  <p:sp>
              <p:nvSpPr>
                <p:cNvPr id="20490" name="Freeform 10"/>
                <p:cNvSpPr>
                  <a:spLocks/>
                </p:cNvSpPr>
                <p:nvPr/>
              </p:nvSpPr>
              <p:spPr bwMode="auto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 sz="1800"/>
                </a:p>
              </p:txBody>
            </p:sp>
          </p:grpSp>
        </p:grpSp>
        <p:grpSp>
          <p:nvGrpSpPr>
            <p:cNvPr id="1033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20492" name="Freeform 12"/>
              <p:cNvSpPr>
                <a:spLocks/>
              </p:cNvSpPr>
              <p:nvPr/>
            </p:nvSpPr>
            <p:spPr bwMode="auto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 sz="1800"/>
              </a:p>
            </p:txBody>
          </p:sp>
        </p:grpSp>
      </p:grpSp>
      <p:sp>
        <p:nvSpPr>
          <p:cNvPr id="2049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76250"/>
            <a:ext cx="9448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cs typeface="Arial" pitchFamily="34" charset="0"/>
              </a:defRPr>
            </a:lvl1pPr>
          </a:lstStyle>
          <a:p>
            <a:fld id="{6FB35200-B514-4D5B-817C-970FCFA4003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cs typeface="Arial" pitchFamily="34" charset="0"/>
              </a:defRPr>
            </a:lvl1pPr>
          </a:lstStyle>
          <a:p>
            <a:fld id="{F9B5F6C4-129D-4A51-A4B7-A6FAE81F2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600" b="1" dirty="0">
                <a:effectLst/>
              </a:rPr>
              <a:t>BMD Interpretation and Its Pitfalls: How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sz="3600" b="1" dirty="0">
                <a:effectLst/>
              </a:rPr>
              <a:t>to Follow the Patients Accordingly?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fa-IR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706136" y="3044282"/>
            <a:ext cx="8534400" cy="2988527"/>
          </a:xfrm>
        </p:spPr>
        <p:txBody>
          <a:bodyPr/>
          <a:lstStyle/>
          <a:p>
            <a:r>
              <a:rPr lang="en-US" sz="2000" dirty="0"/>
              <a:t>Mohammad Hossein </a:t>
            </a:r>
            <a:r>
              <a:rPr lang="en-US" sz="2000" dirty="0" err="1"/>
              <a:t>Dabbaghmanesh</a:t>
            </a:r>
            <a:r>
              <a:rPr lang="en-US" sz="2000" dirty="0"/>
              <a:t>, M.D.</a:t>
            </a:r>
          </a:p>
          <a:p>
            <a:r>
              <a:rPr lang="en-US" sz="2000" dirty="0"/>
              <a:t>Internist, Professor of Endocrinology ,Director of Internal Medicine Sciences Institute, Deputy Director of Endocrinology  and Metabolism Research Center</a:t>
            </a:r>
          </a:p>
          <a:p>
            <a:r>
              <a:rPr lang="en-US" sz="2000" dirty="0"/>
              <a:t>Shiraz University of Sciences, Shiraz, </a:t>
            </a:r>
            <a:r>
              <a:rPr lang="en-US" sz="2000" dirty="0" smtClean="0"/>
              <a:t>Iran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fa-I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487" y="4538545"/>
            <a:ext cx="1925187" cy="214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Common mistakes in BMD testing.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</a:t>
            </a:r>
          </a:p>
          <a:p>
            <a:r>
              <a:rPr lang="en-US" dirty="0"/>
              <a:t>Quality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Acquisition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Interpretation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it-IT" sz="1100" smtClean="0"/>
              <a:t>Messina C, Bandirali M, Sconfienza LM, D'Alonzo NK, Di Leo G, Papini GD, Ulivieri FM, Sardanelli F.</a:t>
            </a:r>
            <a:r>
              <a:rPr lang="en-US" sz="1100" b="1" smtClean="0"/>
              <a:t> Prevalence and type of errors in dual-energy x-ray absorptiometry.</a:t>
            </a:r>
            <a:r>
              <a:rPr lang="en-US" sz="1100" smtClean="0"/>
              <a:t> Eur Radiol. 2015 May;25(5):1504-11.</a:t>
            </a:r>
            <a:endParaRPr lang="fa-IR" sz="1100" dirty="0"/>
          </a:p>
        </p:txBody>
      </p:sp>
    </p:spTree>
    <p:extLst>
      <p:ext uri="{BB962C8B-B14F-4D97-AF65-F5344CB8AC3E}">
        <p14:creationId xmlns:p14="http://schemas.microsoft.com/office/powerpoint/2010/main" val="2265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1"/>
            <a:ext cx="12192000" cy="592138"/>
          </a:xfrm>
        </p:spPr>
        <p:txBody>
          <a:bodyPr lIns="47625" tIns="19050" rIns="47625" bIns="19050" anchor="t">
            <a:spAutoFit/>
          </a:bodyPr>
          <a:lstStyle/>
          <a:p>
            <a:pPr algn="ctr" eaLnBrk="1" hangingPunct="1"/>
            <a:r>
              <a:rPr lang="en-US" sz="3600" b="1" dirty="0" smtClean="0"/>
              <a:t>Who Should Have a Bone Density Test?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877" y="877970"/>
            <a:ext cx="10769600" cy="653253"/>
          </a:xfrm>
        </p:spPr>
        <p:txBody>
          <a:bodyPr lIns="90488" tIns="44450" rIns="90488" bIns="44450"/>
          <a:lstStyle/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en-US" sz="5400" b="1" baseline="30000" dirty="0" smtClean="0">
                <a:solidFill>
                  <a:srgbClr val="FFFF00"/>
                </a:solidFill>
              </a:rPr>
              <a:t>Indication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5824538"/>
            <a:ext cx="1071245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NOF: National Osteoporosis Foundation. Clinician’s Guide to Prevention and Treatment of Osteoporosis. www.nof.org. Accessed August 2014. </a:t>
            </a:r>
            <a:endParaRPr lang="en-US" sz="1400" dirty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15393"/>
              </p:ext>
            </p:extLst>
          </p:nvPr>
        </p:nvGraphicFramePr>
        <p:xfrm>
          <a:off x="1544050" y="1736042"/>
          <a:ext cx="9618404" cy="3598569"/>
        </p:xfrm>
        <a:graphic>
          <a:graphicData uri="http://schemas.openxmlformats.org/drawingml/2006/table">
            <a:tbl>
              <a:tblPr firstRow="1" bandRow="1">
                <a:effectLst/>
                <a:tableStyleId>{69CF1AB2-1976-4502-BF36-3FF5EA218861}</a:tableStyleId>
              </a:tblPr>
              <a:tblGrid>
                <a:gridCol w="9618404"/>
              </a:tblGrid>
              <a:tr h="709318">
                <a:tc>
                  <a:txBody>
                    <a:bodyPr/>
                    <a:lstStyle/>
                    <a:p>
                      <a:pPr lvl="1" algn="l" eaLnBrk="1" hangingPunct="1">
                        <a:spcBef>
                          <a:spcPts val="0"/>
                        </a:spcBef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Women age 65 and older</a:t>
                      </a:r>
                    </a:p>
                    <a:p>
                      <a:pPr lvl="1" algn="l" eaLnBrk="1" hangingPunct="1">
                        <a:spcBef>
                          <a:spcPts val="0"/>
                        </a:spcBef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Men age 70 and older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078">
                <a:tc>
                  <a:txBody>
                    <a:bodyPr/>
                    <a:lstStyle/>
                    <a:p>
                      <a:pPr lvl="1" algn="l" eaLnBrk="1" hangingPunct="1">
                        <a:spcBef>
                          <a:spcPts val="0"/>
                        </a:spcBef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Postmenopausal women and men ages 50–69 </a:t>
                      </a:r>
                    </a:p>
                    <a:p>
                      <a:pPr lvl="1" algn="l" eaLnBrk="1" hangingPunct="1">
                        <a:spcBef>
                          <a:spcPts val="0"/>
                        </a:spcBef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with clinical risk factors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929">
                <a:tc>
                  <a:txBody>
                    <a:bodyPr/>
                    <a:lstStyle/>
                    <a:p>
                      <a:pPr lvl="1" algn="l" eaLnBrk="1" hangingPunct="1">
                        <a:spcBef>
                          <a:spcPts val="0"/>
                        </a:spcBef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Adults who have a fracture after age 50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079">
                <a:tc>
                  <a:txBody>
                    <a:bodyPr/>
                    <a:lstStyle/>
                    <a:p>
                      <a:pPr lvl="1" algn="l" eaLnBrk="1" hangingPunct="1">
                        <a:spcBef>
                          <a:spcPts val="0"/>
                        </a:spcBef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Adults with a condition (e.g., rheumatoid arthritis) or taking a medication (e.g., glucocorticoids) associated with low bone mass or bone loss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12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control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</a:t>
            </a:r>
            <a:r>
              <a:rPr lang="en-US" dirty="0" smtClean="0"/>
              <a:t>has been </a:t>
            </a:r>
            <a:r>
              <a:rPr lang="en-US" dirty="0"/>
              <a:t>determined that the errors introduced by operator and </a:t>
            </a:r>
            <a:r>
              <a:rPr lang="en-US" dirty="0" smtClean="0"/>
              <a:t>subject variability </a:t>
            </a:r>
            <a:r>
              <a:rPr lang="en-US" dirty="0"/>
              <a:t>are generally greater than errors related to machine </a:t>
            </a:r>
            <a:r>
              <a:rPr lang="en-US" dirty="0" smtClean="0"/>
              <a:t>performance.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dirty="0"/>
              <a:t>Morgan SL, Prater GL</a:t>
            </a:r>
            <a:r>
              <a:rPr lang="en-US" sz="1400" dirty="0" smtClean="0"/>
              <a:t>.</a:t>
            </a:r>
            <a:r>
              <a:rPr lang="en-US" sz="1400" b="1" dirty="0"/>
              <a:t> Quality in dual-energy X-ray absorptiometry scans.</a:t>
            </a:r>
            <a:r>
              <a:rPr lang="en-US" sz="1400" dirty="0" smtClean="0"/>
              <a:t> </a:t>
            </a:r>
            <a:r>
              <a:rPr lang="en-US" sz="1400" dirty="0"/>
              <a:t>Bone. 2017 Jan 31.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37990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Acquisition Pitfall</a:t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Incorrect demographic information</a:t>
            </a:r>
            <a:endParaRPr lang="fa-IR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External artifacts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Improper patient positioning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Internal artifacts </a:t>
            </a:r>
          </a:p>
        </p:txBody>
      </p:sp>
    </p:spTree>
    <p:extLst>
      <p:ext uri="{BB962C8B-B14F-4D97-AF65-F5344CB8AC3E}">
        <p14:creationId xmlns:p14="http://schemas.microsoft.com/office/powerpoint/2010/main" val="39891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Incorrect Demographic Information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668" y="1215484"/>
            <a:ext cx="5988205" cy="4884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073" y="6389649"/>
            <a:ext cx="7839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Morgan SL, Prater GL.</a:t>
            </a:r>
            <a:r>
              <a:rPr lang="en-US" sz="1000" b="1" dirty="0"/>
              <a:t> Quality in dual-energy X-ray absorptiometry scans.</a:t>
            </a:r>
            <a:r>
              <a:rPr lang="en-US" sz="1000" dirty="0"/>
              <a:t> Bone. 2017 Jan 31.</a:t>
            </a:r>
            <a:endParaRPr lang="fa-IR" sz="1000" dirty="0"/>
          </a:p>
        </p:txBody>
      </p:sp>
    </p:spTree>
    <p:extLst>
      <p:ext uri="{BB962C8B-B14F-4D97-AF65-F5344CB8AC3E}">
        <p14:creationId xmlns:p14="http://schemas.microsoft.com/office/powerpoint/2010/main" val="12428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i="0" dirty="0" smtClean="0"/>
              <a:t>External Artifacts </a:t>
            </a:r>
            <a:r>
              <a:rPr lang="en-US" sz="2000" i="0" dirty="0"/>
              <a:t>not removed from scanned area</a:t>
            </a:r>
            <a:endParaRPr lang="fa-I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18-year-old girl with anorexia nervosa. </a:t>
            </a:r>
            <a:r>
              <a:rPr lang="en-US" sz="2000" dirty="0" smtClean="0"/>
              <a:t>Dual energy x-ray </a:t>
            </a:r>
            <a:r>
              <a:rPr lang="en-US" sz="2000" dirty="0" err="1"/>
              <a:t>absorptiometric</a:t>
            </a:r>
            <a:r>
              <a:rPr lang="en-US" sz="2000" dirty="0"/>
              <a:t> (DEXA) </a:t>
            </a:r>
            <a:r>
              <a:rPr lang="en-US" sz="2000" dirty="0" smtClean="0"/>
              <a:t>image shows </a:t>
            </a:r>
            <a:r>
              <a:rPr lang="en-US" sz="2000" dirty="0"/>
              <a:t>density superimposed on L4 (</a:t>
            </a:r>
            <a:r>
              <a:rPr lang="en-US" sz="2000" i="1" dirty="0"/>
              <a:t>arrow</a:t>
            </a:r>
            <a:r>
              <a:rPr lang="en-US" sz="2000" dirty="0"/>
              <a:t>) </a:t>
            </a:r>
            <a:r>
              <a:rPr lang="en-US" sz="2000" dirty="0" smtClean="0"/>
              <a:t>found to </a:t>
            </a:r>
            <a:r>
              <a:rPr lang="en-US" sz="2000" dirty="0"/>
              <a:t>be metallic removable piercing not noticed </a:t>
            </a:r>
            <a:r>
              <a:rPr lang="en-US" sz="2000" dirty="0" smtClean="0"/>
              <a:t>by technologist.</a:t>
            </a:r>
          </a:p>
          <a:p>
            <a:r>
              <a:rPr lang="en-US" sz="2000" dirty="0"/>
              <a:t>Examination was repeated </a:t>
            </a:r>
            <a:r>
              <a:rPr lang="en-US" sz="2000" dirty="0" smtClean="0"/>
              <a:t>after removal </a:t>
            </a:r>
            <a:r>
              <a:rPr lang="en-US" sz="2000" dirty="0"/>
              <a:t>of object, and L4 Z-score decreased from </a:t>
            </a:r>
            <a:r>
              <a:rPr lang="en-US" sz="2000" dirty="0" smtClean="0"/>
              <a:t>1.6 to </a:t>
            </a:r>
            <a:r>
              <a:rPr lang="en-US" sz="2000" dirty="0"/>
              <a:t>–3 and L1–L4 Z-score from –1.7 to –3.</a:t>
            </a:r>
            <a:endParaRPr lang="fa-IR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46" y="1981200"/>
            <a:ext cx="313950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317" y="6396335"/>
            <a:ext cx="1066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Lorente</a:t>
            </a:r>
            <a:r>
              <a:rPr lang="en-US" sz="1200" dirty="0"/>
              <a:t>-Ramos R, </a:t>
            </a:r>
            <a:r>
              <a:rPr lang="en-US" sz="1200" dirty="0" err="1"/>
              <a:t>Azpeitia-Armán</a:t>
            </a:r>
            <a:r>
              <a:rPr lang="en-US" sz="1200" dirty="0"/>
              <a:t> J, Muñoz-Hernández A, </a:t>
            </a:r>
            <a:r>
              <a:rPr lang="en-US" sz="1200" dirty="0" err="1"/>
              <a:t>García</a:t>
            </a:r>
            <a:r>
              <a:rPr lang="en-US" sz="1200" dirty="0"/>
              <a:t>-Gómez JM, </a:t>
            </a:r>
            <a:r>
              <a:rPr lang="en-US" sz="1200" dirty="0" err="1"/>
              <a:t>Díez-Martínez</a:t>
            </a:r>
            <a:r>
              <a:rPr lang="en-US" sz="1200" dirty="0"/>
              <a:t> P, Grande-</a:t>
            </a:r>
            <a:r>
              <a:rPr lang="en-US" sz="1200" dirty="0" err="1"/>
              <a:t>Bárez</a:t>
            </a:r>
            <a:r>
              <a:rPr lang="en-US" sz="1200" dirty="0"/>
              <a:t> M</a:t>
            </a:r>
            <a:r>
              <a:rPr lang="en-US" sz="1200" dirty="0" smtClean="0"/>
              <a:t>.</a:t>
            </a:r>
            <a:r>
              <a:rPr lang="en-US" sz="1200" dirty="0"/>
              <a:t> Dual-energy x-ray absorptiometry in the diagnosis of osteoporosis: a practical guide.</a:t>
            </a:r>
            <a:r>
              <a:rPr lang="de-DE" sz="1200" dirty="0" smtClean="0"/>
              <a:t> </a:t>
            </a:r>
            <a:r>
              <a:rPr lang="de-DE" sz="1200" dirty="0"/>
              <a:t>AJR Am J Roentgenol. 2011 Apr;196(4):897-904.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12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Tablet and Radio contrast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Refrain from taking any calcium containing tables for at least 24 h before the exam, as these tablets can overly the spine and cause false BMD elevations.</a:t>
            </a:r>
          </a:p>
          <a:p>
            <a:r>
              <a:rPr lang="en-US" sz="2800" dirty="0" smtClean="0"/>
              <a:t>Not have undergone within the last 10–14 days any examinations where they received radiocontrast media orally or intravenously (such as barium or iodine based compounds during a contrast CT)</a:t>
            </a:r>
          </a:p>
          <a:p>
            <a:endParaRPr lang="en-US" sz="2800" dirty="0" smtClean="0"/>
          </a:p>
          <a:p>
            <a:r>
              <a:rPr lang="en-US" sz="1600" dirty="0" err="1"/>
              <a:t>Heilmeier</a:t>
            </a:r>
            <a:r>
              <a:rPr lang="en-US" sz="1600" dirty="0"/>
              <a:t> U, </a:t>
            </a:r>
            <a:r>
              <a:rPr lang="en-US" sz="1600" dirty="0" err="1"/>
              <a:t>Youm</a:t>
            </a:r>
            <a:r>
              <a:rPr lang="en-US" sz="1600" dirty="0"/>
              <a:t> J, </a:t>
            </a:r>
            <a:r>
              <a:rPr lang="en-US" sz="1600" dirty="0" err="1"/>
              <a:t>Torabi</a:t>
            </a:r>
            <a:r>
              <a:rPr lang="en-US" sz="1600" dirty="0"/>
              <a:t> S, Link TM. Osteoporosis Imaging in the Geriatric Patient. </a:t>
            </a:r>
            <a:r>
              <a:rPr lang="en-US" sz="1600" dirty="0" err="1"/>
              <a:t>Curr</a:t>
            </a:r>
            <a:r>
              <a:rPr lang="en-US" sz="1600" dirty="0"/>
              <a:t> </a:t>
            </a:r>
            <a:r>
              <a:rPr lang="en-US" sz="1600" dirty="0" err="1"/>
              <a:t>Radiol</a:t>
            </a:r>
            <a:r>
              <a:rPr lang="en-US" sz="1600" dirty="0"/>
              <a:t> Rep. 2016 Apr;4(4). 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41835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Artifacts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6989" y="1981200"/>
            <a:ext cx="3694822" cy="4114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Calcium tablets </a:t>
            </a:r>
            <a:r>
              <a:rPr lang="en-US" dirty="0"/>
              <a:t>and </a:t>
            </a:r>
            <a:r>
              <a:rPr lang="en-US" dirty="0" smtClean="0"/>
              <a:t>one multiple vitamin</a:t>
            </a:r>
          </a:p>
          <a:p>
            <a:r>
              <a:rPr lang="en-US" dirty="0" smtClean="0"/>
              <a:t> External artifacts seen on a right hip DXA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 caused by contrast material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1613647"/>
            <a:ext cx="9008503" cy="50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 caused by contrast material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72-year-old woman with remote history of </a:t>
            </a:r>
            <a:r>
              <a:rPr lang="en-US" sz="2400" dirty="0" err="1"/>
              <a:t>myelography</a:t>
            </a:r>
            <a:r>
              <a:rPr lang="en-US" sz="2400" dirty="0"/>
              <a:t>. DEXA image shows densities overlying L3 and L5 caused by retained </a:t>
            </a:r>
            <a:r>
              <a:rPr lang="en-US" sz="2400" dirty="0" err="1"/>
              <a:t>myelographic</a:t>
            </a:r>
            <a:r>
              <a:rPr lang="en-US" sz="2400" dirty="0"/>
              <a:t> contrast medium </a:t>
            </a:r>
            <a:r>
              <a:rPr lang="en-US" sz="2400" dirty="0" smtClean="0"/>
              <a:t>from examination </a:t>
            </a:r>
            <a:r>
              <a:rPr lang="en-US" sz="2400" dirty="0"/>
              <a:t>performed 25 years ago. Area should be excluded from analysis. With exclusion of L3, L1–L4 T-score changes from –2.1 to –2.5.</a:t>
            </a:r>
            <a:endParaRPr lang="fa-I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1653989"/>
            <a:ext cx="4235824" cy="506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DEXA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Dual-energy </a:t>
            </a:r>
            <a:r>
              <a:rPr lang="en-US" dirty="0"/>
              <a:t>x-ray </a:t>
            </a:r>
            <a:r>
              <a:rPr lang="en-US" dirty="0" smtClean="0"/>
              <a:t>absorptiometry (DEXA</a:t>
            </a:r>
            <a:r>
              <a:rPr lang="en-US" dirty="0"/>
              <a:t>) is the </a:t>
            </a:r>
            <a:r>
              <a:rPr lang="en-US" dirty="0" smtClean="0"/>
              <a:t>technique </a:t>
            </a:r>
            <a:r>
              <a:rPr lang="en-US" dirty="0"/>
              <a:t>of </a:t>
            </a:r>
            <a:r>
              <a:rPr lang="en-US" dirty="0" smtClean="0"/>
              <a:t>choice in </a:t>
            </a:r>
            <a:r>
              <a:rPr lang="en-US" dirty="0"/>
              <a:t>the assessment of bone </a:t>
            </a:r>
            <a:r>
              <a:rPr lang="en-US" dirty="0" smtClean="0"/>
              <a:t>mineral density </a:t>
            </a:r>
            <a:r>
              <a:rPr lang="en-US" dirty="0"/>
              <a:t>(BMD</a:t>
            </a:r>
            <a:r>
              <a:rPr lang="en-US" dirty="0" smtClean="0"/>
              <a:t>)</a:t>
            </a:r>
          </a:p>
          <a:p>
            <a:r>
              <a:rPr lang="en-US" dirty="0"/>
              <a:t>Dual-energy X-ray absorptiometry (</a:t>
            </a:r>
            <a:r>
              <a:rPr lang="en-US" dirty="0" smtClean="0"/>
              <a:t>DXA) is used  for diagnosis </a:t>
            </a:r>
            <a:r>
              <a:rPr lang="en-US" dirty="0"/>
              <a:t>of osteoporosis, and for monitoring changes in BMD over time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1400" dirty="0" err="1"/>
              <a:t>Bordbar</a:t>
            </a:r>
            <a:r>
              <a:rPr lang="en-US" sz="1400" dirty="0"/>
              <a:t> MR, </a:t>
            </a:r>
            <a:r>
              <a:rPr lang="en-US" sz="1400" dirty="0" err="1"/>
              <a:t>Haghpanah</a:t>
            </a:r>
            <a:r>
              <a:rPr lang="en-US" sz="1400" dirty="0"/>
              <a:t> S, </a:t>
            </a:r>
            <a:r>
              <a:rPr lang="en-US" sz="1400" b="1" dirty="0" err="1"/>
              <a:t>Dabbaghmanesh</a:t>
            </a:r>
            <a:r>
              <a:rPr lang="en-US" sz="1400" dirty="0"/>
              <a:t> MH, </a:t>
            </a:r>
            <a:r>
              <a:rPr lang="en-US" sz="1400" dirty="0" err="1"/>
              <a:t>Omrani</a:t>
            </a:r>
            <a:r>
              <a:rPr lang="en-US" sz="1400" dirty="0"/>
              <a:t> GR, Saki </a:t>
            </a:r>
            <a:r>
              <a:rPr lang="en-US" sz="1400" dirty="0" smtClean="0"/>
              <a:t>F.</a:t>
            </a:r>
            <a:r>
              <a:rPr lang="en-US" sz="1400" b="1" dirty="0"/>
              <a:t> Bone mineral density in children with acute leukemia and its associated factors in Iran: a case-control </a:t>
            </a:r>
            <a:r>
              <a:rPr lang="en-US" sz="1400" b="1" dirty="0" err="1"/>
              <a:t>study.</a:t>
            </a:r>
            <a:r>
              <a:rPr lang="en-US" sz="1400" dirty="0" err="1" smtClean="0"/>
              <a:t>Arch</a:t>
            </a:r>
            <a:r>
              <a:rPr lang="en-US" sz="1400" dirty="0" smtClean="0"/>
              <a:t> </a:t>
            </a:r>
            <a:r>
              <a:rPr lang="en-US" sz="1400" dirty="0" err="1"/>
              <a:t>Osteoporos</a:t>
            </a:r>
            <a:r>
              <a:rPr lang="en-US" sz="1400" dirty="0"/>
              <a:t>. 2016 Dec;11(1):36.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94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Acquisition pitfall </a:t>
            </a:r>
            <a:br>
              <a:rPr lang="en-US" sz="2000" dirty="0" smtClean="0"/>
            </a:br>
            <a:r>
              <a:rPr lang="en-US" sz="2000" i="0" dirty="0"/>
              <a:t>Improper patient positioning</a:t>
            </a:r>
            <a:r>
              <a:rPr lang="en-US" sz="2000" dirty="0"/>
              <a:t/>
            </a:r>
            <a:br>
              <a:rPr lang="en-US" sz="2000" dirty="0"/>
            </a:br>
            <a:endParaRPr lang="fa-IR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DXA of the lumbar spine with poor</a:t>
            </a:r>
          </a:p>
          <a:p>
            <a:pPr algn="ctr"/>
            <a:r>
              <a:rPr lang="en-US" b="0" dirty="0"/>
              <a:t>positioning.</a:t>
            </a:r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The spine is too close to the right side of the image</a:t>
            </a:r>
            <a:endParaRPr lang="fa-I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25" y="2174875"/>
            <a:ext cx="3255366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37" y="2168639"/>
            <a:ext cx="3430383" cy="359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Acquisition pitfall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0" dirty="0"/>
              <a:t>Improper patient positioning</a:t>
            </a:r>
            <a:endParaRPr lang="fa-I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The femur is adducted</a:t>
            </a: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The femur is abducted</a:t>
            </a:r>
            <a:endParaRPr lang="fa-I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82" y="2693058"/>
            <a:ext cx="2476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69" y="2640806"/>
            <a:ext cx="2857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Acquisition</a:t>
            </a:r>
            <a:br>
              <a:rPr lang="en-US" sz="3200" dirty="0"/>
            </a:br>
            <a:r>
              <a:rPr lang="en-US" sz="3200" i="0" dirty="0"/>
              <a:t>Improper patient positioning</a:t>
            </a:r>
            <a:r>
              <a:rPr lang="en-US" sz="3200" dirty="0"/>
              <a:t/>
            </a:r>
            <a:br>
              <a:rPr lang="en-US" sz="3200" dirty="0"/>
            </a:br>
            <a:endParaRPr lang="fa-IR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6" y="1869141"/>
            <a:ext cx="5764772" cy="37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2" y="1869141"/>
            <a:ext cx="5823044" cy="36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0585" y="5977054"/>
            <a:ext cx="1066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Lorente</a:t>
            </a:r>
            <a:r>
              <a:rPr lang="en-US" sz="1200" dirty="0"/>
              <a:t>-Ramos R, </a:t>
            </a:r>
            <a:r>
              <a:rPr lang="en-US" sz="1200" dirty="0" err="1"/>
              <a:t>Azpeitia-Armán</a:t>
            </a:r>
            <a:r>
              <a:rPr lang="en-US" sz="1200" dirty="0"/>
              <a:t> J, Muñoz-Hernández A, </a:t>
            </a:r>
            <a:r>
              <a:rPr lang="en-US" sz="1200" dirty="0" err="1"/>
              <a:t>García</a:t>
            </a:r>
            <a:r>
              <a:rPr lang="en-US" sz="1200" dirty="0"/>
              <a:t>-Gómez JM, </a:t>
            </a:r>
            <a:r>
              <a:rPr lang="en-US" sz="1200" dirty="0" err="1"/>
              <a:t>Díez-Martínez</a:t>
            </a:r>
            <a:r>
              <a:rPr lang="en-US" sz="1200" dirty="0"/>
              <a:t> P, Grande-</a:t>
            </a:r>
            <a:r>
              <a:rPr lang="en-US" sz="1200" dirty="0" err="1"/>
              <a:t>Bárez</a:t>
            </a:r>
            <a:r>
              <a:rPr lang="en-US" sz="1200" dirty="0"/>
              <a:t> M</a:t>
            </a:r>
            <a:r>
              <a:rPr lang="en-US" sz="1200" dirty="0" smtClean="0"/>
              <a:t>.</a:t>
            </a:r>
            <a:r>
              <a:rPr lang="en-US" sz="1200" dirty="0"/>
              <a:t> Dual-energy x-ray absorptiometry in the diagnosis of osteoporosis: a practical guide.</a:t>
            </a:r>
            <a:r>
              <a:rPr lang="de-DE" sz="1200" dirty="0" smtClean="0"/>
              <a:t> </a:t>
            </a:r>
            <a:r>
              <a:rPr lang="de-DE" sz="1200" dirty="0"/>
              <a:t>AJR Am J Roentgenol. 2011 Apr;196(4):897-904.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6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>Analysis </a:t>
            </a:r>
            <a:br>
              <a:rPr lang="en-US" sz="2400" dirty="0" smtClean="0"/>
            </a:br>
            <a:r>
              <a:rPr lang="en-US" sz="2400" dirty="0" smtClean="0"/>
              <a:t>Placement </a:t>
            </a:r>
            <a:r>
              <a:rPr lang="en-US" sz="2400" dirty="0"/>
              <a:t>of Region of Interest</a:t>
            </a:r>
            <a:endParaRPr lang="fa-IR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8" y="1815354"/>
            <a:ext cx="5684090" cy="383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2" y="1748118"/>
            <a:ext cx="5715467" cy="39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0585" y="5977054"/>
            <a:ext cx="1066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Lorente</a:t>
            </a:r>
            <a:r>
              <a:rPr lang="en-US" sz="1200" dirty="0"/>
              <a:t>-Ramos R, </a:t>
            </a:r>
            <a:r>
              <a:rPr lang="en-US" sz="1200" dirty="0" err="1"/>
              <a:t>Azpeitia-Armán</a:t>
            </a:r>
            <a:r>
              <a:rPr lang="en-US" sz="1200" dirty="0"/>
              <a:t> J, Muñoz-Hernández A, </a:t>
            </a:r>
            <a:r>
              <a:rPr lang="en-US" sz="1200" dirty="0" err="1"/>
              <a:t>García</a:t>
            </a:r>
            <a:r>
              <a:rPr lang="en-US" sz="1200" dirty="0"/>
              <a:t>-Gómez JM, </a:t>
            </a:r>
            <a:r>
              <a:rPr lang="en-US" sz="1200" dirty="0" err="1"/>
              <a:t>Díez-Martínez</a:t>
            </a:r>
            <a:r>
              <a:rPr lang="en-US" sz="1200" dirty="0"/>
              <a:t> P, Grande-</a:t>
            </a:r>
            <a:r>
              <a:rPr lang="en-US" sz="1200" dirty="0" err="1"/>
              <a:t>Bárez</a:t>
            </a:r>
            <a:r>
              <a:rPr lang="en-US" sz="1200" dirty="0"/>
              <a:t> M</a:t>
            </a:r>
            <a:r>
              <a:rPr lang="en-US" sz="1200" dirty="0" smtClean="0"/>
              <a:t>.</a:t>
            </a:r>
            <a:r>
              <a:rPr lang="en-US" sz="1200" dirty="0"/>
              <a:t> Dual-energy x-ray absorptiometry in the diagnosis of osteoporosis: a practical guide.</a:t>
            </a:r>
            <a:r>
              <a:rPr lang="de-DE" sz="1200" dirty="0" smtClean="0"/>
              <a:t> </a:t>
            </a:r>
            <a:r>
              <a:rPr lang="de-DE" sz="1200" dirty="0"/>
              <a:t>AJR Am J Roentgenol. 2011 Apr;196(4):897-904.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40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Disorders in analysis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1524000"/>
            <a:ext cx="10160000" cy="25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67" y="4064000"/>
            <a:ext cx="10160000" cy="317500"/>
          </a:xfrm>
          <a:prstGeom prst="rect">
            <a:avLst/>
          </a:prstGeom>
        </p:spPr>
        <p:txBody>
          <a:bodyPr/>
          <a:lstStyle/>
          <a:p>
            <a:r>
              <a:rPr lang="en-US" sz="2000" i="0" baseline="0" dirty="0" smtClean="0">
                <a:latin typeface="Arial"/>
              </a:rPr>
              <a:t>Degenerative </a:t>
            </a:r>
            <a:r>
              <a:rPr lang="en-US" sz="2000" i="0" baseline="0" dirty="0">
                <a:latin typeface="Arial"/>
              </a:rPr>
              <a:t>changes are an extremely common finding in patients undergoing DEXA. The patient in (</a:t>
            </a:r>
            <a:r>
              <a:rPr lang="en-US" sz="2000" i="0" baseline="0" dirty="0" smtClean="0">
                <a:latin typeface="Arial"/>
              </a:rPr>
              <a:t>A ,B) </a:t>
            </a:r>
            <a:r>
              <a:rPr lang="en-US" sz="2000" i="0" baseline="0" dirty="0">
                <a:latin typeface="Arial"/>
              </a:rPr>
              <a:t>shows severe end-plate sclerosis of the L4/L5 disc space (arrow) with a significantly increased BMD value at L4 compared with L1-L3. </a:t>
            </a:r>
            <a:endParaRPr lang="en-US" sz="2000" i="0" baseline="0" dirty="0" smtClean="0">
              <a:latin typeface="Arial"/>
            </a:endParaRPr>
          </a:p>
          <a:p>
            <a:r>
              <a:rPr lang="en-US" sz="2000" dirty="0" err="1" smtClean="0">
                <a:latin typeface="Arial"/>
              </a:rPr>
              <a:t>C,In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dirty="0" err="1" smtClean="0">
                <a:latin typeface="Arial"/>
              </a:rPr>
              <a:t>adifferent</a:t>
            </a:r>
            <a:r>
              <a:rPr lang="en-US" sz="2000" dirty="0" smtClean="0">
                <a:latin typeface="Arial"/>
              </a:rPr>
              <a:t> patient with ankylosing </a:t>
            </a:r>
            <a:r>
              <a:rPr lang="en-US" sz="2000" dirty="0" err="1" smtClean="0">
                <a:latin typeface="Arial"/>
              </a:rPr>
              <a:t>spondylitis,the</a:t>
            </a:r>
            <a:r>
              <a:rPr lang="en-US" sz="2000" dirty="0" smtClean="0">
                <a:latin typeface="Arial"/>
              </a:rPr>
              <a:t> classic </a:t>
            </a:r>
            <a:r>
              <a:rPr lang="en-US" sz="2000" dirty="0">
                <a:latin typeface="Arial"/>
              </a:rPr>
              <a:t>finding of “</a:t>
            </a:r>
            <a:r>
              <a:rPr lang="en-US" sz="2000" dirty="0" smtClean="0">
                <a:latin typeface="Arial"/>
              </a:rPr>
              <a:t>dagger spine</a:t>
            </a:r>
            <a:r>
              <a:rPr lang="en-US" sz="2000" dirty="0">
                <a:latin typeface="Arial"/>
              </a:rPr>
              <a:t>,” </a:t>
            </a:r>
            <a:r>
              <a:rPr lang="en-US" sz="2000" dirty="0" smtClean="0">
                <a:latin typeface="Arial"/>
              </a:rPr>
              <a:t>caused by calcification of </a:t>
            </a:r>
            <a:r>
              <a:rPr lang="en-US" sz="2000" dirty="0" err="1" smtClean="0">
                <a:latin typeface="Arial"/>
              </a:rPr>
              <a:t>theinterspinousligament,isapparent</a:t>
            </a:r>
            <a:r>
              <a:rPr lang="en-US" sz="2000" dirty="0" smtClean="0">
                <a:latin typeface="Arial"/>
              </a:rPr>
              <a:t>(arrows).</a:t>
            </a:r>
            <a:endParaRPr lang="en-US" sz="2000" dirty="0"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analysis of </a:t>
            </a:r>
            <a:r>
              <a:rPr lang="en-US" dirty="0" smtClean="0"/>
              <a:t>the lumbar </a:t>
            </a:r>
            <a:r>
              <a:rPr lang="en-US" dirty="0"/>
              <a:t>spine, a greater than 1 point </a:t>
            </a:r>
            <a:r>
              <a:rPr lang="en-US" dirty="0" smtClean="0"/>
              <a:t>difference in </a:t>
            </a:r>
            <a:r>
              <a:rPr lang="en-US" dirty="0"/>
              <a:t>T-score between two adjacent </a:t>
            </a:r>
            <a:r>
              <a:rPr lang="en-US" dirty="0" smtClean="0"/>
              <a:t>vertebrae indicates </a:t>
            </a:r>
            <a:r>
              <a:rPr lang="en-US" dirty="0"/>
              <a:t>a vertebra is abnormal, </a:t>
            </a:r>
            <a:r>
              <a:rPr lang="en-US" dirty="0" smtClean="0"/>
              <a:t>and radiography </a:t>
            </a:r>
            <a:r>
              <a:rPr lang="en-US" dirty="0"/>
              <a:t>is mandatory for diagnosis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3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72-year-old woman with osteoarthrosis. Dual-energy x-ray </a:t>
            </a:r>
            <a:r>
              <a:rPr lang="en-US" sz="2000" dirty="0" err="1"/>
              <a:t>absorptiometric</a:t>
            </a:r>
            <a:r>
              <a:rPr lang="en-US" sz="2000" dirty="0"/>
              <a:t> image shows </a:t>
            </a:r>
            <a:r>
              <a:rPr lang="en-US" sz="2000" dirty="0" err="1"/>
              <a:t>artifactual</a:t>
            </a:r>
            <a:r>
              <a:rPr lang="en-US" sz="2000" dirty="0"/>
              <a:t> increase in bone mineral density (arrow) in affected vertebrae due to osteophytes and vertebral endplate reaction to degenerative disk.</a:t>
            </a:r>
          </a:p>
          <a:p>
            <a:r>
              <a:rPr lang="en-US" sz="2000" dirty="0"/>
              <a:t>Affected vertebrae have higher bone mineral density and T-score (L2, –1.0; L3, –</a:t>
            </a:r>
            <a:r>
              <a:rPr lang="en-US" sz="2000" dirty="0" smtClean="0"/>
              <a:t>0.8) than </a:t>
            </a:r>
            <a:r>
              <a:rPr lang="en-US" sz="2000" dirty="0"/>
              <a:t>adjacent vertebral bodies (L1, –1.7; L4, –2.4).</a:t>
            </a:r>
            <a:endParaRPr lang="fa-IR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059"/>
            <a:ext cx="5926137" cy="364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98494"/>
            <a:ext cx="10160000" cy="2407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67" y="4064000"/>
            <a:ext cx="1016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i="0" baseline="0" dirty="0">
                <a:latin typeface="Arial"/>
              </a:rPr>
              <a:t> </a:t>
            </a:r>
            <a:r>
              <a:rPr lang="en-US" sz="2000" dirty="0">
                <a:latin typeface="Arial"/>
              </a:rPr>
              <a:t>(A) An 88-year-old woman with fracture of the L2 vertebral body (arrow) demonstrates diffusely decreased BMD with exception of the level of the compression fracture. </a:t>
            </a:r>
            <a:endParaRPr lang="en-US" sz="2000" dirty="0" smtClean="0">
              <a:latin typeface="Arial"/>
            </a:endParaRPr>
          </a:p>
          <a:p>
            <a:r>
              <a:rPr lang="en-US" sz="2000" dirty="0" smtClean="0">
                <a:latin typeface="Arial"/>
              </a:rPr>
              <a:t>(</a:t>
            </a:r>
            <a:r>
              <a:rPr lang="en-US" sz="2000" dirty="0">
                <a:latin typeface="Arial"/>
              </a:rPr>
              <a:t>B) A patient with avascular necrosis of the left femoral head (arrow). </a:t>
            </a:r>
            <a:r>
              <a:rPr lang="en-US" sz="2000" dirty="0" smtClean="0">
                <a:latin typeface="Arial"/>
              </a:rPr>
              <a:t>The femoral head appears dense and is associated with </a:t>
            </a:r>
            <a:r>
              <a:rPr lang="en-US" sz="2000" dirty="0">
                <a:latin typeface="Arial"/>
              </a:rPr>
              <a:t>flattening </a:t>
            </a:r>
            <a:r>
              <a:rPr lang="en-US" sz="2000" dirty="0" smtClean="0">
                <a:latin typeface="Arial"/>
              </a:rPr>
              <a:t>and deformity.</a:t>
            </a:r>
          </a:p>
          <a:p>
            <a:r>
              <a:rPr lang="en-US" sz="2000" dirty="0" smtClean="0">
                <a:latin typeface="Arial"/>
              </a:rPr>
              <a:t>(</a:t>
            </a:r>
            <a:r>
              <a:rPr lang="en-US" sz="2000" dirty="0">
                <a:latin typeface="Arial"/>
              </a:rPr>
              <a:t>C)DEXA </a:t>
            </a:r>
            <a:r>
              <a:rPr lang="en-US" sz="2000" dirty="0" smtClean="0">
                <a:latin typeface="Arial"/>
              </a:rPr>
              <a:t>image in a patient status post </a:t>
            </a:r>
            <a:r>
              <a:rPr lang="en-US" sz="2000" dirty="0" err="1" smtClean="0">
                <a:latin typeface="Arial"/>
              </a:rPr>
              <a:t>vertebroplasty</a:t>
            </a:r>
            <a:r>
              <a:rPr lang="en-US" sz="2000" dirty="0" smtClean="0">
                <a:latin typeface="Arial"/>
              </a:rPr>
              <a:t> of L2 and L3 with introduction of radiopaque cement preparation(arrows</a:t>
            </a:r>
            <a:r>
              <a:rPr lang="en-US" sz="2000" dirty="0">
                <a:latin typeface="Arial"/>
              </a:rPr>
              <a:t>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03" y="1419922"/>
            <a:ext cx="6859992" cy="3576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67" y="4996656"/>
            <a:ext cx="10160000" cy="1660622"/>
          </a:xfrm>
          <a:prstGeom prst="rect">
            <a:avLst/>
          </a:prstGeom>
        </p:spPr>
        <p:txBody>
          <a:bodyPr/>
          <a:lstStyle/>
          <a:p>
            <a:r>
              <a:rPr lang="en-US" sz="1000" i="0" baseline="0" dirty="0">
                <a:latin typeface="Arial"/>
              </a:rPr>
              <a:t> </a:t>
            </a:r>
            <a:r>
              <a:rPr lang="en-US" sz="1600" dirty="0">
                <a:latin typeface="Arial"/>
              </a:rPr>
              <a:t>Sclerotic metastases on DEXA (arrows). A 65-year-old woman, with known breast cancer (A-C), for evaluation of BMD before therapy. </a:t>
            </a:r>
            <a:endParaRPr lang="en-US" sz="1600" dirty="0" smtClean="0">
              <a:latin typeface="Arial"/>
            </a:endParaRPr>
          </a:p>
          <a:p>
            <a:r>
              <a:rPr lang="en-US" sz="1600" dirty="0" smtClean="0">
                <a:latin typeface="Arial"/>
              </a:rPr>
              <a:t>DEXA </a:t>
            </a:r>
            <a:r>
              <a:rPr lang="en-US" sz="1600" dirty="0">
                <a:latin typeface="Arial"/>
              </a:rPr>
              <a:t>images of the spine (A) and hip (B) demonstrate sclerotic boney metastases, corroborated on sagittal FDG-PET/CT image (C</a:t>
            </a:r>
            <a:r>
              <a:rPr lang="en-US" sz="1600" dirty="0" smtClean="0">
                <a:latin typeface="Arial"/>
              </a:rPr>
              <a:t>).</a:t>
            </a:r>
          </a:p>
          <a:p>
            <a:r>
              <a:rPr lang="en-US" sz="1600" dirty="0" smtClean="0">
                <a:latin typeface="Arial"/>
              </a:rPr>
              <a:t> </a:t>
            </a:r>
            <a:r>
              <a:rPr lang="en-US" sz="1600" dirty="0">
                <a:latin typeface="Arial"/>
              </a:rPr>
              <a:t>A 67-year-old man with Gleason 7 prostate cancer (D-F).Metastases to the spine are noted on DEXA (D), CT (E), and radionuclide bone scan (F).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DEXA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DEXA is a quick method that </a:t>
            </a:r>
            <a:r>
              <a:rPr lang="en-US" dirty="0" smtClean="0"/>
              <a:t>is: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Accurate (exact measurement of BMD)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Precise (reproducible),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Flexible (different regions can be scanned)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Performed with a low radiation dose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sz="1200" dirty="0" err="1"/>
              <a:t>Vaziri</a:t>
            </a:r>
            <a:r>
              <a:rPr lang="en-US" sz="1200" dirty="0"/>
              <a:t> F, </a:t>
            </a:r>
            <a:r>
              <a:rPr lang="en-US" sz="1200" b="1" dirty="0" err="1"/>
              <a:t>Dabbaghmanesh</a:t>
            </a:r>
            <a:r>
              <a:rPr lang="en-US" sz="1200" dirty="0"/>
              <a:t> MH, </a:t>
            </a:r>
            <a:r>
              <a:rPr lang="en-US" sz="1200" dirty="0" err="1"/>
              <a:t>Samsami</a:t>
            </a:r>
            <a:r>
              <a:rPr lang="en-US" sz="1200" dirty="0"/>
              <a:t> A, </a:t>
            </a:r>
            <a:r>
              <a:rPr lang="en-US" sz="1200" dirty="0" err="1"/>
              <a:t>Nasiri</a:t>
            </a:r>
            <a:r>
              <a:rPr lang="en-US" sz="1200" dirty="0"/>
              <a:t> S, </a:t>
            </a:r>
            <a:r>
              <a:rPr lang="en-US" sz="1200" dirty="0" err="1"/>
              <a:t>Shirazi</a:t>
            </a:r>
            <a:r>
              <a:rPr lang="en-US" sz="1200" dirty="0"/>
              <a:t> </a:t>
            </a:r>
            <a:r>
              <a:rPr lang="en-US" sz="1200" dirty="0" smtClean="0"/>
              <a:t>PT.</a:t>
            </a:r>
            <a:r>
              <a:rPr lang="en-US" sz="1200" b="1" dirty="0"/>
              <a:t> Vitamin D supplementation during pregnancy on infant anthropometric measurements and bone mass of mother-infant pairs: A randomized placebo clinical </a:t>
            </a:r>
            <a:r>
              <a:rPr lang="en-US" sz="1200" b="1" dirty="0" err="1"/>
              <a:t>trial.</a:t>
            </a:r>
            <a:r>
              <a:rPr lang="en-US" sz="1200" dirty="0" err="1" smtClean="0"/>
              <a:t>Early</a:t>
            </a:r>
            <a:r>
              <a:rPr lang="en-US" sz="1200" dirty="0" smtClean="0"/>
              <a:t> </a:t>
            </a:r>
            <a:r>
              <a:rPr lang="en-US" sz="1200" dirty="0"/>
              <a:t>Hum Dev. 2016 Dec;103:61-68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Noorafshan</a:t>
            </a:r>
            <a:r>
              <a:rPr lang="en-US" sz="1200" dirty="0"/>
              <a:t> A, </a:t>
            </a:r>
            <a:r>
              <a:rPr lang="en-US" sz="1200" b="1" dirty="0" err="1"/>
              <a:t>Dabbaghmanesh</a:t>
            </a:r>
            <a:r>
              <a:rPr lang="en-US" sz="1200" dirty="0"/>
              <a:t> MH, </a:t>
            </a:r>
            <a:r>
              <a:rPr lang="en-US" sz="1200" dirty="0" err="1"/>
              <a:t>Tanideh</a:t>
            </a:r>
            <a:r>
              <a:rPr lang="en-US" sz="1200" dirty="0"/>
              <a:t> N, </a:t>
            </a:r>
            <a:r>
              <a:rPr lang="en-US" sz="1200" dirty="0" err="1"/>
              <a:t>Koohpeyma</a:t>
            </a:r>
            <a:r>
              <a:rPr lang="en-US" sz="1200" dirty="0"/>
              <a:t> F, </a:t>
            </a:r>
            <a:r>
              <a:rPr lang="en-US" sz="1200" dirty="0" err="1"/>
              <a:t>Rasooli</a:t>
            </a:r>
            <a:r>
              <a:rPr lang="en-US" sz="1200" dirty="0"/>
              <a:t> R, </a:t>
            </a:r>
            <a:r>
              <a:rPr lang="en-US" sz="1200" dirty="0" err="1"/>
              <a:t>Hajihoseini</a:t>
            </a:r>
            <a:r>
              <a:rPr lang="en-US" sz="1200" dirty="0"/>
              <a:t> M, </a:t>
            </a:r>
            <a:r>
              <a:rPr lang="en-US" sz="1200" dirty="0" err="1"/>
              <a:t>Bakhshayeshkaram</a:t>
            </a:r>
            <a:r>
              <a:rPr lang="en-US" sz="1200" dirty="0"/>
              <a:t> M, </a:t>
            </a:r>
            <a:r>
              <a:rPr lang="en-US" sz="1200" dirty="0" err="1"/>
              <a:t>Hosseinabadi</a:t>
            </a:r>
            <a:r>
              <a:rPr lang="en-US" sz="1200" dirty="0"/>
              <a:t> OK</a:t>
            </a:r>
            <a:r>
              <a:rPr lang="en-US" sz="1200" dirty="0" smtClean="0"/>
              <a:t>.</a:t>
            </a:r>
            <a:r>
              <a:rPr lang="de-DE" sz="1200" dirty="0"/>
              <a:t> </a:t>
            </a:r>
            <a:r>
              <a:rPr lang="en-US" sz="1200" b="1" dirty="0"/>
              <a:t>Stereological study of the effect of black olive </a:t>
            </a:r>
            <a:r>
              <a:rPr lang="en-US" sz="1200" b="1" dirty="0" err="1"/>
              <a:t>hydroalcoholic</a:t>
            </a:r>
            <a:r>
              <a:rPr lang="en-US" sz="1200" b="1" dirty="0"/>
              <a:t> extract on osteoporosis in vertebra and tibia in </a:t>
            </a:r>
            <a:r>
              <a:rPr lang="en-US" sz="1200" b="1" dirty="0" err="1"/>
              <a:t>ovariectomized</a:t>
            </a:r>
            <a:r>
              <a:rPr lang="en-US" sz="1200" b="1" dirty="0"/>
              <a:t> rats.</a:t>
            </a:r>
            <a:r>
              <a:rPr lang="de-DE" sz="1200" dirty="0" smtClean="0"/>
              <a:t>Osteoporos </a:t>
            </a:r>
            <a:r>
              <a:rPr lang="de-DE" sz="1200" dirty="0"/>
              <a:t>Int. 2015 Sep;26(9):2299-307.</a:t>
            </a: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121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634999"/>
            <a:ext cx="4775200" cy="3896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67" y="4639235"/>
            <a:ext cx="10160000" cy="1210235"/>
          </a:xfrm>
          <a:prstGeom prst="rect">
            <a:avLst/>
          </a:prstGeom>
        </p:spPr>
        <p:txBody>
          <a:bodyPr/>
          <a:lstStyle/>
          <a:p>
            <a:r>
              <a:rPr lang="en-US" sz="1600" i="0" baseline="0" dirty="0" smtClean="0">
                <a:latin typeface="Arial"/>
              </a:rPr>
              <a:t>A </a:t>
            </a:r>
            <a:r>
              <a:rPr lang="en-US" sz="1600" i="0" baseline="0" dirty="0">
                <a:latin typeface="Arial"/>
              </a:rPr>
              <a:t>50-year-old woman with a sclerotic L2 vertebral body, typical of Paget disease (arrow). Prior study from 5 years earlier (B) does not evidence these findings. </a:t>
            </a:r>
            <a:r>
              <a:rPr lang="en-US" sz="1600" dirty="0"/>
              <a:t>Recent </a:t>
            </a:r>
            <a:r>
              <a:rPr lang="en-US" sz="1600" dirty="0" smtClean="0"/>
              <a:t>99mTc-MDPbonescan(C) and lateral view of the lumbar spine </a:t>
            </a:r>
            <a:r>
              <a:rPr lang="en-US" sz="1600" dirty="0"/>
              <a:t>(D) </a:t>
            </a:r>
            <a:r>
              <a:rPr lang="en-US" sz="1600" dirty="0" smtClean="0"/>
              <a:t>confirm presence of a </a:t>
            </a:r>
            <a:r>
              <a:rPr lang="en-US" sz="1600" dirty="0" err="1" smtClean="0"/>
              <a:t>pagetoid</a:t>
            </a:r>
            <a:r>
              <a:rPr lang="en-US" sz="1600" dirty="0" smtClean="0"/>
              <a:t> vertebral body(arrows).</a:t>
            </a:r>
            <a:endParaRPr lang="en-US" sz="1600" i="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4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66-year-old woman with vertebral fracture. Dual-energy </a:t>
            </a:r>
            <a:r>
              <a:rPr lang="en-US" sz="2400" dirty="0" smtClean="0"/>
              <a:t>x-ray </a:t>
            </a:r>
            <a:r>
              <a:rPr lang="en-US" sz="2400" dirty="0" err="1" smtClean="0"/>
              <a:t>absorptiometric</a:t>
            </a:r>
            <a:r>
              <a:rPr lang="en-US" sz="2400" dirty="0" smtClean="0"/>
              <a:t> </a:t>
            </a:r>
            <a:r>
              <a:rPr lang="en-US" sz="2400" dirty="0"/>
              <a:t>image shows high-density L1 vertebral body of reduced </a:t>
            </a:r>
            <a:r>
              <a:rPr lang="en-US" sz="2400" dirty="0" smtClean="0"/>
              <a:t>size consistent </a:t>
            </a:r>
            <a:r>
              <a:rPr lang="en-US" sz="2400" dirty="0"/>
              <a:t>with vertebral fracture (</a:t>
            </a:r>
            <a:r>
              <a:rPr lang="en-US" sz="2400" i="1" dirty="0"/>
              <a:t>arrow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Lateral radiograph of lumbar </a:t>
            </a:r>
            <a:r>
              <a:rPr lang="en-US" sz="2400" dirty="0" smtClean="0"/>
              <a:t>spine confirms </a:t>
            </a:r>
            <a:r>
              <a:rPr lang="en-US" sz="2400" dirty="0"/>
              <a:t>presence of fracture (</a:t>
            </a:r>
            <a:r>
              <a:rPr lang="en-US" sz="2400" i="1" dirty="0"/>
              <a:t>arrow</a:t>
            </a:r>
            <a:r>
              <a:rPr lang="en-US" sz="2400" dirty="0"/>
              <a:t>).</a:t>
            </a:r>
            <a:endParaRPr lang="fa-IR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165"/>
            <a:ext cx="6051176" cy="36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79-year-old woman with sclerotic vertebral pedicle. </a:t>
            </a:r>
            <a:r>
              <a:rPr lang="en-US" dirty="0" smtClean="0"/>
              <a:t>Dual-energy x-ray </a:t>
            </a:r>
            <a:r>
              <a:rPr lang="en-US" dirty="0" err="1"/>
              <a:t>absorptiometric</a:t>
            </a:r>
            <a:r>
              <a:rPr lang="en-US" dirty="0"/>
              <a:t> image and radiograph show dense round area </a:t>
            </a:r>
            <a:r>
              <a:rPr lang="en-US" dirty="0" smtClean="0"/>
              <a:t>overlyingL4 </a:t>
            </a:r>
            <a:r>
              <a:rPr lang="en-US" dirty="0"/>
              <a:t>vertebral body (</a:t>
            </a:r>
            <a:r>
              <a:rPr lang="en-US" i="1" dirty="0"/>
              <a:t>solid arrows</a:t>
            </a:r>
            <a:r>
              <a:rPr lang="en-US" dirty="0"/>
              <a:t>) that turned out to be left L4 sclerotic pedicle.</a:t>
            </a:r>
          </a:p>
          <a:p>
            <a:r>
              <a:rPr lang="en-US" dirty="0"/>
              <a:t>Cholecystectomy clips (</a:t>
            </a:r>
            <a:r>
              <a:rPr lang="en-US" i="1" dirty="0"/>
              <a:t>open arrows</a:t>
            </a:r>
            <a:r>
              <a:rPr lang="en-US" dirty="0"/>
              <a:t>) are evident.</a:t>
            </a:r>
            <a:endParaRPr lang="fa-I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424112"/>
            <a:ext cx="49434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65-year-old woman with enteric tube. DEXA </a:t>
            </a:r>
            <a:r>
              <a:rPr lang="en-US" dirty="0" smtClean="0"/>
              <a:t>image shows </a:t>
            </a:r>
            <a:r>
              <a:rPr lang="en-US" dirty="0"/>
              <a:t>dense structure (</a:t>
            </a:r>
            <a:r>
              <a:rPr lang="en-US" i="1" dirty="0"/>
              <a:t>arrow</a:t>
            </a:r>
            <a:r>
              <a:rPr lang="en-US" dirty="0"/>
              <a:t>) superimposed over </a:t>
            </a:r>
            <a:r>
              <a:rPr lang="en-US" dirty="0" smtClean="0"/>
              <a:t>L1 vertebral </a:t>
            </a:r>
            <a:r>
              <a:rPr lang="en-US" dirty="0"/>
              <a:t>body. Exclusion of L1 from analysis </a:t>
            </a:r>
            <a:r>
              <a:rPr lang="en-US" dirty="0" smtClean="0"/>
              <a:t>changed T-score </a:t>
            </a:r>
            <a:r>
              <a:rPr lang="en-US" dirty="0"/>
              <a:t>from –1 for L1–L4 to –1.2 for L2–L4.</a:t>
            </a:r>
            <a:endParaRPr lang="fa-I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01" y="1981200"/>
            <a:ext cx="312539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dirty="0"/>
              <a:t>68-year-old woman with spinal fixation. </a:t>
            </a:r>
            <a:r>
              <a:rPr lang="en-US" dirty="0" smtClean="0"/>
              <a:t>DEXA image </a:t>
            </a:r>
            <a:r>
              <a:rPr lang="en-US" dirty="0"/>
              <a:t>shows presence of surgical material over </a:t>
            </a:r>
            <a:r>
              <a:rPr lang="en-US" dirty="0" smtClean="0"/>
              <a:t>L4–L5 </a:t>
            </a:r>
            <a:r>
              <a:rPr lang="en-US" dirty="0"/>
              <a:t>increases bone mineral density values (L3 T-score</a:t>
            </a:r>
            <a:r>
              <a:rPr lang="en-US" dirty="0" smtClean="0"/>
              <a:t>,–</a:t>
            </a:r>
            <a:r>
              <a:rPr lang="en-US" dirty="0"/>
              <a:t>2.8; L4, 1.2</a:t>
            </a:r>
            <a:r>
              <a:rPr lang="en-US" dirty="0" smtClean="0"/>
              <a:t>).</a:t>
            </a:r>
          </a:p>
          <a:p>
            <a:r>
              <a:rPr lang="en-US" dirty="0"/>
              <a:t>Exclusion of L4 changes T-score </a:t>
            </a:r>
            <a:r>
              <a:rPr lang="en-US" dirty="0" smtClean="0"/>
              <a:t>from–1.8 </a:t>
            </a:r>
            <a:r>
              <a:rPr lang="en-US" dirty="0"/>
              <a:t>for L1–L4 to –2.7 for L1–L3.</a:t>
            </a:r>
            <a:endParaRPr lang="fa-I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428875"/>
            <a:ext cx="49434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75-year-old woman with osteoporotic L1 and L3 fractures sustained 1 year ago and managed with </a:t>
            </a:r>
            <a:r>
              <a:rPr lang="en-US" sz="2400" dirty="0" err="1"/>
              <a:t>vertebroplasty</a:t>
            </a:r>
            <a:r>
              <a:rPr lang="en-US" sz="2400" dirty="0"/>
              <a:t>. DEXA image shows T-scores are higher than </a:t>
            </a:r>
            <a:r>
              <a:rPr lang="en-US" sz="2400" dirty="0" smtClean="0"/>
              <a:t>for adjacent </a:t>
            </a:r>
            <a:r>
              <a:rPr lang="en-US" sz="2400" dirty="0"/>
              <a:t>vertebrae (L1, 0.2; L2, –3.5; L3, –1.2; L4, –4). Excluding L1 and L3 from analysis changes L1–L4 T-score from –2.1 to –3.8.</a:t>
            </a:r>
            <a:endParaRPr lang="fa-I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424112"/>
            <a:ext cx="49434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67-year-old-woman with calcified kidney. Dual-energy x-ray </a:t>
            </a:r>
            <a:r>
              <a:rPr lang="en-US" dirty="0" err="1"/>
              <a:t>absorptiometric</a:t>
            </a:r>
            <a:r>
              <a:rPr lang="en-US" dirty="0"/>
              <a:t> (DEXA) image shows previously unknown calcified nonfunctioning kidney. </a:t>
            </a:r>
            <a:r>
              <a:rPr lang="en-US" dirty="0" smtClean="0"/>
              <a:t>Radiograph confirms </a:t>
            </a:r>
            <a:r>
              <a:rPr lang="en-US" dirty="0"/>
              <a:t>finding</a:t>
            </a:r>
            <a:endParaRPr lang="fa-I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035"/>
            <a:ext cx="6131858" cy="35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54-year-old woman with calcified hydatid cyst. DEXA image and radiograph show calcification that proved to be hepatic hydatid cyst.</a:t>
            </a:r>
            <a:endParaRPr lang="fa-I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271"/>
            <a:ext cx="5926137" cy="347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70-year-old woman with dermatomyositis. Dual-energy </a:t>
            </a:r>
            <a:r>
              <a:rPr lang="en-US" dirty="0" smtClean="0"/>
              <a:t>x-ray </a:t>
            </a:r>
            <a:r>
              <a:rPr lang="en-US" dirty="0" err="1" smtClean="0"/>
              <a:t>absorptiometric</a:t>
            </a:r>
            <a:r>
              <a:rPr lang="en-US" dirty="0" smtClean="0"/>
              <a:t> </a:t>
            </a:r>
            <a:r>
              <a:rPr lang="en-US" dirty="0"/>
              <a:t>image and radiograph show multiple seeming </a:t>
            </a:r>
            <a:r>
              <a:rPr lang="en-US" dirty="0" smtClean="0"/>
              <a:t>calcifications superimposed </a:t>
            </a:r>
            <a:r>
              <a:rPr lang="en-US" dirty="0"/>
              <a:t>on left hip. Erroneous increase in bone mineral density (</a:t>
            </a:r>
            <a:r>
              <a:rPr lang="en-US" i="1" dirty="0" smtClean="0"/>
              <a:t>arrow</a:t>
            </a:r>
            <a:r>
              <a:rPr lang="en-US" dirty="0" smtClean="0"/>
              <a:t>) precludes </a:t>
            </a:r>
            <a:r>
              <a:rPr lang="en-US" dirty="0"/>
              <a:t>analysis.</a:t>
            </a:r>
            <a:endParaRPr lang="fa-I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400300"/>
            <a:ext cx="4943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67-year-old woman with bone graft. Dual-energy x-ray </a:t>
            </a:r>
            <a:r>
              <a:rPr lang="en-US" dirty="0" err="1" smtClean="0"/>
              <a:t>absorptiometric</a:t>
            </a:r>
            <a:r>
              <a:rPr lang="en-US" dirty="0" smtClean="0"/>
              <a:t> image </a:t>
            </a:r>
            <a:r>
              <a:rPr lang="en-US" dirty="0"/>
              <a:t>and radiograph show area of laminectomy and calcified bone graft </a:t>
            </a:r>
            <a:r>
              <a:rPr lang="en-US" dirty="0" smtClean="0"/>
              <a:t>over L4–L5 </a:t>
            </a:r>
            <a:r>
              <a:rPr lang="en-US" dirty="0"/>
              <a:t>vertebral bodies. Exclusion of L3 and L4 changes L1–L4 T-score of –1.8 </a:t>
            </a:r>
            <a:r>
              <a:rPr lang="en-US" dirty="0" smtClean="0"/>
              <a:t>to L1–L2 </a:t>
            </a:r>
            <a:r>
              <a:rPr lang="en-US" dirty="0"/>
              <a:t>T-score of –1.6.</a:t>
            </a:r>
            <a:endParaRPr lang="fa-I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395537"/>
            <a:ext cx="4943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9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Procedural steps in </a:t>
            </a:r>
            <a:r>
              <a:rPr lang="en-US" dirty="0" smtClean="0"/>
              <a:t>DEXA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Procedural steps in </a:t>
            </a:r>
            <a:r>
              <a:rPr lang="en-US" dirty="0" smtClean="0"/>
              <a:t>DEXA </a:t>
            </a:r>
            <a:r>
              <a:rPr lang="en-US" dirty="0"/>
              <a:t>scanning can be broken down </a:t>
            </a:r>
            <a:r>
              <a:rPr lang="en-US" dirty="0" smtClean="0"/>
              <a:t>into: </a:t>
            </a:r>
          </a:p>
          <a:p>
            <a:r>
              <a:rPr lang="en-US" dirty="0" smtClean="0"/>
              <a:t>Scan acquisition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Interpretation</a:t>
            </a:r>
          </a:p>
          <a:p>
            <a:r>
              <a:rPr lang="en-US" dirty="0" smtClean="0"/>
              <a:t>Reporting</a:t>
            </a:r>
          </a:p>
          <a:p>
            <a:endParaRPr lang="en-US" dirty="0" smtClean="0"/>
          </a:p>
          <a:p>
            <a:r>
              <a:rPr lang="en-US" sz="1400" dirty="0" err="1"/>
              <a:t>Zarei</a:t>
            </a:r>
            <a:r>
              <a:rPr lang="en-US" sz="1400" dirty="0"/>
              <a:t> T, </a:t>
            </a:r>
            <a:r>
              <a:rPr lang="en-US" sz="1400" dirty="0" err="1"/>
              <a:t>Haghpanah</a:t>
            </a:r>
            <a:r>
              <a:rPr lang="en-US" sz="1400" dirty="0"/>
              <a:t> S, </a:t>
            </a:r>
            <a:r>
              <a:rPr lang="en-US" sz="1400" dirty="0" err="1"/>
              <a:t>Parand</a:t>
            </a:r>
            <a:r>
              <a:rPr lang="en-US" sz="1400" dirty="0"/>
              <a:t> S, </a:t>
            </a:r>
            <a:r>
              <a:rPr lang="en-US" sz="1400" dirty="0" err="1"/>
              <a:t>Moravej</a:t>
            </a:r>
            <a:r>
              <a:rPr lang="en-US" sz="1400" dirty="0"/>
              <a:t> H, </a:t>
            </a:r>
            <a:r>
              <a:rPr lang="en-US" sz="1400" b="1" dirty="0" err="1"/>
              <a:t>Dabbaghmanesh</a:t>
            </a:r>
            <a:r>
              <a:rPr lang="en-US" sz="1400" dirty="0"/>
              <a:t> MH, </a:t>
            </a:r>
            <a:r>
              <a:rPr lang="en-US" sz="1400" dirty="0" err="1"/>
              <a:t>Omrani</a:t>
            </a:r>
            <a:r>
              <a:rPr lang="en-US" sz="1400" dirty="0"/>
              <a:t> GR, </a:t>
            </a:r>
            <a:r>
              <a:rPr lang="en-US" sz="1400" dirty="0" err="1"/>
              <a:t>Karimi</a:t>
            </a:r>
            <a:r>
              <a:rPr lang="en-US" sz="1400" dirty="0"/>
              <a:t> M</a:t>
            </a:r>
            <a:r>
              <a:rPr lang="en-US" sz="1400" dirty="0" smtClean="0"/>
              <a:t>.</a:t>
            </a:r>
            <a:r>
              <a:rPr lang="en-US" sz="1400" b="1" dirty="0"/>
              <a:t> Evaluation of bone mineral density in patients with hemoglobin H disease</a:t>
            </a:r>
            <a:r>
              <a:rPr lang="en-US" sz="1400" b="1" dirty="0" smtClean="0"/>
              <a:t>.</a:t>
            </a:r>
            <a:r>
              <a:rPr lang="en-US" sz="1400" dirty="0"/>
              <a:t> Ann </a:t>
            </a:r>
            <a:r>
              <a:rPr lang="en-US" sz="1400" dirty="0" err="1"/>
              <a:t>Hematol</a:t>
            </a:r>
            <a:r>
              <a:rPr lang="en-US" sz="1400" dirty="0"/>
              <a:t>. 2016 Aug;95(8):1329-32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37299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50-year-old woman with </a:t>
            </a:r>
            <a:r>
              <a:rPr lang="en-US" sz="2400" dirty="0" err="1" smtClean="0"/>
              <a:t>osteopetrosis.Posteroanterior</a:t>
            </a:r>
            <a:r>
              <a:rPr lang="en-US" sz="2400" dirty="0" smtClean="0"/>
              <a:t> dual-energy x-ray </a:t>
            </a:r>
            <a:r>
              <a:rPr lang="en-US" sz="2400" dirty="0" err="1"/>
              <a:t>absorptiometric</a:t>
            </a:r>
            <a:r>
              <a:rPr lang="en-US" sz="2400" dirty="0"/>
              <a:t> (DXA) image of lumbar spine shows dense vertebrae </a:t>
            </a:r>
            <a:r>
              <a:rPr lang="en-US" sz="2400" dirty="0" smtClean="0"/>
              <a:t>with high </a:t>
            </a:r>
            <a:r>
              <a:rPr lang="en-US" sz="2400" dirty="0"/>
              <a:t>T-score at all levels</a:t>
            </a:r>
            <a:endParaRPr lang="fa-IR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862262"/>
            <a:ext cx="4943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blackWhite">
          <a:xfrm>
            <a:off x="711200" y="5943600"/>
            <a:ext cx="11008784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050" dirty="0"/>
              <a:t>World Health Organization. Guidelines for Preclinical Evaluation and Clinical Trials in Osteoporosis. Geneva, Switzerland: World Health Organization; 1998</a:t>
            </a:r>
            <a:r>
              <a:rPr lang="en-US" sz="1050" dirty="0" smtClean="0"/>
              <a:t>.</a:t>
            </a:r>
          </a:p>
          <a:p>
            <a:pPr>
              <a:lnSpc>
                <a:spcPct val="105000"/>
              </a:lnSpc>
            </a:pPr>
            <a:endParaRPr lang="en-US" sz="1050" dirty="0"/>
          </a:p>
          <a:p>
            <a:pPr>
              <a:lnSpc>
                <a:spcPct val="105000"/>
              </a:lnSpc>
            </a:pPr>
            <a:r>
              <a:rPr lang="en-US" sz="1050" dirty="0" err="1"/>
              <a:t>Jeddi</a:t>
            </a:r>
            <a:r>
              <a:rPr lang="en-US" sz="1050" dirty="0"/>
              <a:t> M, </a:t>
            </a:r>
            <a:r>
              <a:rPr lang="en-US" sz="1050" dirty="0" err="1"/>
              <a:t>Roosta</a:t>
            </a:r>
            <a:r>
              <a:rPr lang="en-US" sz="1050" dirty="0"/>
              <a:t> MJ, </a:t>
            </a:r>
            <a:r>
              <a:rPr lang="en-US" sz="1050" dirty="0" err="1"/>
              <a:t>Dabbaghmanesh</a:t>
            </a:r>
            <a:r>
              <a:rPr lang="en-US" sz="1050" dirty="0"/>
              <a:t> MH, </a:t>
            </a:r>
            <a:r>
              <a:rPr lang="en-US" sz="1050" dirty="0" err="1"/>
              <a:t>Omrani</a:t>
            </a:r>
            <a:r>
              <a:rPr lang="en-US" sz="1050" dirty="0"/>
              <a:t> GR, </a:t>
            </a:r>
            <a:r>
              <a:rPr lang="en-US" sz="1050" dirty="0" err="1"/>
              <a:t>Ayatollahi</a:t>
            </a:r>
            <a:r>
              <a:rPr lang="en-US" sz="1050" dirty="0"/>
              <a:t> SM, </a:t>
            </a:r>
            <a:r>
              <a:rPr lang="en-US" sz="1050" dirty="0" err="1"/>
              <a:t>Bagheri</a:t>
            </a:r>
            <a:r>
              <a:rPr lang="en-US" sz="1050" dirty="0"/>
              <a:t> Z, </a:t>
            </a:r>
            <a:r>
              <a:rPr lang="en-US" sz="1050" dirty="0" err="1"/>
              <a:t>Showraki</a:t>
            </a:r>
            <a:r>
              <a:rPr lang="en-US" sz="1050" dirty="0"/>
              <a:t> AR, </a:t>
            </a:r>
            <a:r>
              <a:rPr lang="en-US" sz="1050" dirty="0" err="1"/>
              <a:t>Bakhshayeshkaram</a:t>
            </a:r>
            <a:r>
              <a:rPr lang="en-US" sz="1050" dirty="0"/>
              <a:t> M</a:t>
            </a:r>
            <a:r>
              <a:rPr lang="en-US" sz="1050" dirty="0" smtClean="0"/>
              <a:t>.</a:t>
            </a:r>
            <a:r>
              <a:rPr lang="en-US" sz="1050" b="1" dirty="0"/>
              <a:t> Normative data and percentile curves of bone mineral density in healthy Iranian children aged 9-18 </a:t>
            </a:r>
            <a:r>
              <a:rPr lang="en-US" sz="1050" b="1" dirty="0" err="1" smtClean="0"/>
              <a:t>years.</a:t>
            </a:r>
            <a:r>
              <a:rPr lang="en-US" sz="1050" dirty="0" err="1" smtClean="0"/>
              <a:t>Arch</a:t>
            </a:r>
            <a:r>
              <a:rPr lang="en-US" sz="1050" dirty="0" smtClean="0"/>
              <a:t> </a:t>
            </a:r>
            <a:r>
              <a:rPr lang="en-US" sz="1050" dirty="0" err="1"/>
              <a:t>Osteoporos</a:t>
            </a:r>
            <a:r>
              <a:rPr lang="en-US" sz="1050" dirty="0"/>
              <a:t>. 2013;8:114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09601" y="76201"/>
            <a:ext cx="1072303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World Health Organization (WHO) </a:t>
            </a:r>
            <a:r>
              <a:rPr 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Osteoporosis </a:t>
            </a:r>
            <a:r>
              <a:rPr lang="en-US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Guidelines(T Score vs Z score)</a:t>
            </a:r>
            <a:endParaRPr lang="en-US" sz="4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4" name="Picture 4" descr="2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524000"/>
            <a:ext cx="10363200" cy="4343400"/>
          </a:xfrm>
          <a:prstGeom prst="rect">
            <a:avLst/>
          </a:prstGeom>
          <a:noFill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5618" y="5310188"/>
            <a:ext cx="603038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  <a:cs typeface="Times New Roman" pitchFamily="18" charset="0"/>
              </a:rPr>
              <a:t>T Score</a:t>
            </a:r>
          </a:p>
        </p:txBody>
      </p:sp>
    </p:spTree>
    <p:extLst>
      <p:ext uri="{BB962C8B-B14F-4D97-AF65-F5344CB8AC3E}">
        <p14:creationId xmlns:p14="http://schemas.microsoft.com/office/powerpoint/2010/main" val="250863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marL="1079500" indent="-215900" defTabSz="457200"/>
            <a:endParaRPr lang="en-US" smtClean="0">
              <a:effectLst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5767" y="0"/>
            <a:ext cx="8386233" cy="6031469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60400" y="6163733"/>
            <a:ext cx="1153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Dabbaghmanesh</a:t>
            </a:r>
            <a:r>
              <a:rPr lang="en-US" dirty="0"/>
              <a:t> MH, </a:t>
            </a:r>
            <a:r>
              <a:rPr lang="en-US" dirty="0" err="1"/>
              <a:t>Yousefipour</a:t>
            </a:r>
            <a:r>
              <a:rPr lang="en-US" dirty="0"/>
              <a:t> </a:t>
            </a:r>
            <a:r>
              <a:rPr lang="en-US" dirty="0" err="1" smtClean="0"/>
              <a:t>GA</a:t>
            </a:r>
            <a:r>
              <a:rPr lang="en-US" b="1" dirty="0" err="1"/>
              <a:t>Bone</a:t>
            </a:r>
            <a:r>
              <a:rPr lang="en-US" b="1" dirty="0"/>
              <a:t> loss with multiple sclerosis: effect of glucocorticoid use and functional </a:t>
            </a:r>
            <a:r>
              <a:rPr lang="en-US" b="1" dirty="0" err="1"/>
              <a:t>status.</a:t>
            </a:r>
            <a:r>
              <a:rPr lang="en-US" dirty="0" err="1" smtClean="0"/>
              <a:t>.Iran</a:t>
            </a:r>
            <a:r>
              <a:rPr lang="en-US" dirty="0" smtClean="0"/>
              <a:t> </a:t>
            </a:r>
            <a:r>
              <a:rPr lang="en-US" dirty="0"/>
              <a:t>Red Crescent Med J. 2011 Jan;13(1):9-14.</a:t>
            </a:r>
          </a:p>
        </p:txBody>
      </p:sp>
    </p:spTree>
    <p:extLst>
      <p:ext uri="{BB962C8B-B14F-4D97-AF65-F5344CB8AC3E}">
        <p14:creationId xmlns:p14="http://schemas.microsoft.com/office/powerpoint/2010/main" val="24489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Z-score less </a:t>
            </a:r>
            <a:r>
              <a:rPr lang="en-US" dirty="0" smtClean="0"/>
              <a:t>than –2 </a:t>
            </a:r>
            <a:r>
              <a:rPr lang="en-US" dirty="0"/>
              <a:t>indicates the diagnosis is below </a:t>
            </a:r>
            <a:r>
              <a:rPr lang="en-US" dirty="0" smtClean="0"/>
              <a:t>low </a:t>
            </a:r>
            <a:r>
              <a:rPr lang="en-US" dirty="0"/>
              <a:t>bone density </a:t>
            </a:r>
            <a:r>
              <a:rPr lang="en-US" dirty="0" smtClean="0"/>
              <a:t>for chronologic </a:t>
            </a:r>
            <a:r>
              <a:rPr lang="en-US" dirty="0"/>
              <a:t>age (children).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blackWhite">
          <a:xfrm>
            <a:off x="711200" y="5943600"/>
            <a:ext cx="11008784" cy="6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105000"/>
              </a:lnSpc>
            </a:pPr>
            <a:endParaRPr lang="en-US" sz="1050" dirty="0"/>
          </a:p>
          <a:p>
            <a:pPr>
              <a:lnSpc>
                <a:spcPct val="105000"/>
              </a:lnSpc>
            </a:pPr>
            <a:r>
              <a:rPr lang="en-US" sz="1050" dirty="0" err="1"/>
              <a:t>Jeddi</a:t>
            </a:r>
            <a:r>
              <a:rPr lang="en-US" sz="1050" dirty="0"/>
              <a:t> M, </a:t>
            </a:r>
            <a:r>
              <a:rPr lang="en-US" sz="1050" dirty="0" err="1"/>
              <a:t>Roosta</a:t>
            </a:r>
            <a:r>
              <a:rPr lang="en-US" sz="1050" dirty="0"/>
              <a:t> MJ, </a:t>
            </a:r>
            <a:r>
              <a:rPr lang="en-US" sz="1050" dirty="0" err="1"/>
              <a:t>Dabbaghmanesh</a:t>
            </a:r>
            <a:r>
              <a:rPr lang="en-US" sz="1050" dirty="0"/>
              <a:t> MH, </a:t>
            </a:r>
            <a:r>
              <a:rPr lang="en-US" sz="1050" dirty="0" err="1"/>
              <a:t>Omrani</a:t>
            </a:r>
            <a:r>
              <a:rPr lang="en-US" sz="1050" dirty="0"/>
              <a:t> GR, </a:t>
            </a:r>
            <a:r>
              <a:rPr lang="en-US" sz="1050" dirty="0" err="1"/>
              <a:t>Ayatollahi</a:t>
            </a:r>
            <a:r>
              <a:rPr lang="en-US" sz="1050" dirty="0"/>
              <a:t> SM, </a:t>
            </a:r>
            <a:r>
              <a:rPr lang="en-US" sz="1050" dirty="0" err="1"/>
              <a:t>Bagheri</a:t>
            </a:r>
            <a:r>
              <a:rPr lang="en-US" sz="1050" dirty="0"/>
              <a:t> Z, </a:t>
            </a:r>
            <a:r>
              <a:rPr lang="en-US" sz="1050" dirty="0" err="1"/>
              <a:t>Showraki</a:t>
            </a:r>
            <a:r>
              <a:rPr lang="en-US" sz="1050" dirty="0"/>
              <a:t> AR, </a:t>
            </a:r>
            <a:r>
              <a:rPr lang="en-US" sz="1050" dirty="0" err="1"/>
              <a:t>Bakhshayeshkaram</a:t>
            </a:r>
            <a:r>
              <a:rPr lang="en-US" sz="1050" dirty="0"/>
              <a:t> M</a:t>
            </a:r>
            <a:r>
              <a:rPr lang="en-US" sz="1050" dirty="0" smtClean="0"/>
              <a:t>.</a:t>
            </a:r>
            <a:r>
              <a:rPr lang="en-US" sz="1050" b="1" dirty="0"/>
              <a:t> Normative data and percentile curves of bone mineral density in healthy Iranian children aged 9-18 </a:t>
            </a:r>
            <a:r>
              <a:rPr lang="en-US" sz="1050" b="1" dirty="0" err="1" smtClean="0"/>
              <a:t>years.</a:t>
            </a:r>
            <a:r>
              <a:rPr lang="en-US" sz="1050" dirty="0" err="1" smtClean="0"/>
              <a:t>Arch</a:t>
            </a:r>
            <a:r>
              <a:rPr lang="en-US" sz="1050" dirty="0" smtClean="0"/>
              <a:t> </a:t>
            </a:r>
            <a:r>
              <a:rPr lang="en-US" sz="1050" dirty="0" err="1"/>
              <a:t>Osteoporos</a:t>
            </a:r>
            <a:r>
              <a:rPr lang="en-US" sz="1050" dirty="0"/>
              <a:t>. 2013;8:114</a:t>
            </a:r>
          </a:p>
        </p:txBody>
      </p:sp>
    </p:spTree>
    <p:extLst>
      <p:ext uri="{BB962C8B-B14F-4D97-AF65-F5344CB8AC3E}">
        <p14:creationId xmlns:p14="http://schemas.microsoft.com/office/powerpoint/2010/main" val="3903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/>
              <a:t>Serial BMD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reporting differences in BMD with serial measurements, only those changes that meet or exceed the Less Significant Change(LSC)  are reported as a change.</a:t>
            </a:r>
          </a:p>
          <a:p>
            <a:r>
              <a:rPr lang="en-US" dirty="0"/>
              <a:t>When 30 patients (60 scans) have been </a:t>
            </a:r>
            <a:r>
              <a:rPr lang="en-US" dirty="0" smtClean="0"/>
              <a:t>obtained, the </a:t>
            </a:r>
            <a:r>
              <a:rPr lang="en-US" dirty="0"/>
              <a:t>LSC can be calculated using the root </a:t>
            </a:r>
            <a:r>
              <a:rPr lang="en-US" dirty="0" smtClean="0"/>
              <a:t>mean square </a:t>
            </a:r>
            <a:r>
              <a:rPr lang="en-US" dirty="0"/>
              <a:t>standard </a:t>
            </a:r>
            <a:r>
              <a:rPr lang="en-US" dirty="0" smtClean="0"/>
              <a:t>deviation.</a:t>
            </a:r>
          </a:p>
          <a:p>
            <a:endParaRPr lang="en-US" dirty="0" smtClean="0"/>
          </a:p>
          <a:p>
            <a:r>
              <a:rPr lang="en-US" sz="1050" dirty="0" err="1"/>
              <a:t>Lewiecki</a:t>
            </a:r>
            <a:r>
              <a:rPr lang="en-US" sz="1050" dirty="0"/>
              <a:t> EM, Binkley N, Morgan SL, </a:t>
            </a:r>
            <a:r>
              <a:rPr lang="en-US" sz="1050" dirty="0" err="1"/>
              <a:t>Shuhart</a:t>
            </a:r>
            <a:r>
              <a:rPr lang="en-US" sz="1050" dirty="0"/>
              <a:t> CR, </a:t>
            </a:r>
            <a:r>
              <a:rPr lang="en-US" sz="1050" dirty="0" err="1"/>
              <a:t>Camargos</a:t>
            </a:r>
            <a:r>
              <a:rPr lang="en-US" sz="1050" dirty="0"/>
              <a:t> BM, Carey JJ, Gordon CM, Jankowski LG, Lee JK, Leslie WD; International Society for Clinical Densitometry</a:t>
            </a:r>
            <a:r>
              <a:rPr lang="en-US" sz="1050" dirty="0" smtClean="0"/>
              <a:t>..</a:t>
            </a:r>
            <a:r>
              <a:rPr lang="en-US" sz="1050" b="1" dirty="0"/>
              <a:t> Best Practices for Dual-Energy X-ray Absorptiometry Measurement and Reporting: International Society for Clinical Densitometry Guidance.</a:t>
            </a:r>
            <a:r>
              <a:rPr lang="en-US" sz="1050" dirty="0" smtClean="0"/>
              <a:t> </a:t>
            </a:r>
            <a:r>
              <a:rPr lang="en-US" sz="1050" dirty="0"/>
              <a:t>J </a:t>
            </a:r>
            <a:r>
              <a:rPr lang="en-US" sz="1050" dirty="0" err="1"/>
              <a:t>Clin</a:t>
            </a:r>
            <a:r>
              <a:rPr lang="en-US" sz="1050" dirty="0"/>
              <a:t> </a:t>
            </a:r>
            <a:r>
              <a:rPr lang="en-US" sz="1050" dirty="0" err="1"/>
              <a:t>Densitom</a:t>
            </a:r>
            <a:r>
              <a:rPr lang="en-US" sz="1050" dirty="0"/>
              <a:t>. 2016 Apr-Jun;19(2):127-40</a:t>
            </a:r>
          </a:p>
        </p:txBody>
      </p:sp>
    </p:spTree>
    <p:extLst>
      <p:ext uri="{BB962C8B-B14F-4D97-AF65-F5344CB8AC3E}">
        <p14:creationId xmlns:p14="http://schemas.microsoft.com/office/powerpoint/2010/main" val="84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precision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To perform a precision analysis:</a:t>
            </a:r>
          </a:p>
          <a:p>
            <a:r>
              <a:rPr lang="en-US" sz="1400" dirty="0" smtClean="0"/>
              <a:t>Measure 15 patients 3 times, or 30 patients 2 times, repositioning the patient after each scan,</a:t>
            </a:r>
          </a:p>
          <a:p>
            <a:r>
              <a:rPr lang="en-US" sz="1400" dirty="0" smtClean="0"/>
              <a:t>Calculate the root mean square standard deviation for the group</a:t>
            </a:r>
          </a:p>
          <a:p>
            <a:r>
              <a:rPr lang="en-US" sz="1400" dirty="0"/>
              <a:t>The ISCD and others have developed online calculators to facilitate this </a:t>
            </a:r>
            <a:r>
              <a:rPr lang="en-US" sz="1400" dirty="0" smtClean="0"/>
              <a:t>process</a:t>
            </a:r>
          </a:p>
          <a:p>
            <a:endParaRPr lang="en-US" sz="1400" dirty="0"/>
          </a:p>
          <a:p>
            <a:r>
              <a:rPr lang="en-US" sz="1400" dirty="0"/>
              <a:t>International Society for Clinical Densitometry. 2015 ISCD Calculators. Available at: http://www.iscd.org/resources/calculators/. Accessed March 15, 2016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94400" y="1981200"/>
            <a:ext cx="619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3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/>
              <a:t>Determination of LSC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Calculate LSC for the group at 95% confidence interval.</a:t>
            </a:r>
          </a:p>
          <a:p>
            <a:r>
              <a:rPr lang="en-US" sz="1600" dirty="0" smtClean="0"/>
              <a:t>LSC is calculated by multiplying 2.77 to precision error </a:t>
            </a:r>
          </a:p>
          <a:p>
            <a:r>
              <a:rPr lang="en-US" sz="1600" dirty="0" smtClean="0"/>
              <a:t>The minimum acceptable precision for an individual technologist is:</a:t>
            </a:r>
          </a:p>
          <a:p>
            <a:r>
              <a:rPr lang="it-IT" sz="1600" dirty="0" smtClean="0"/>
              <a:t>Lumbar spine: 1.9% (LSC = 5.3%),</a:t>
            </a:r>
          </a:p>
          <a:p>
            <a:r>
              <a:rPr lang="en-US" sz="1600" dirty="0" smtClean="0"/>
              <a:t>Total hip: 1.8% (LSC = 5.0%),</a:t>
            </a:r>
          </a:p>
          <a:p>
            <a:r>
              <a:rPr lang="en-US" sz="1600" dirty="0" smtClean="0"/>
              <a:t>Femoral neck: 2.5% (LSC= 6.9%),</a:t>
            </a:r>
          </a:p>
          <a:p>
            <a:r>
              <a:rPr lang="en-US" sz="1600" dirty="0" smtClean="0"/>
              <a:t>Retraining is required if a technologist’s precision is worse than these values.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100" dirty="0" smtClean="0"/>
              <a:t>Shepherd JA, </a:t>
            </a:r>
            <a:r>
              <a:rPr lang="en-US" sz="1100" dirty="0" err="1" smtClean="0"/>
              <a:t>Schousboe</a:t>
            </a:r>
            <a:r>
              <a:rPr lang="en-US" sz="1100" dirty="0" smtClean="0"/>
              <a:t> JT, </a:t>
            </a:r>
            <a:r>
              <a:rPr lang="en-US" sz="1100" dirty="0" err="1" smtClean="0"/>
              <a:t>Broy</a:t>
            </a:r>
            <a:r>
              <a:rPr lang="en-US" sz="1100" dirty="0" smtClean="0"/>
              <a:t> SB, </a:t>
            </a:r>
            <a:r>
              <a:rPr lang="en-US" sz="1100" dirty="0" err="1" smtClean="0"/>
              <a:t>Engelke</a:t>
            </a:r>
            <a:r>
              <a:rPr lang="en-US" sz="1100" dirty="0" smtClean="0"/>
              <a:t> K, Leslie WD.</a:t>
            </a:r>
            <a:r>
              <a:rPr lang="en-US" sz="1100" b="1" dirty="0"/>
              <a:t> Executive Summary of the 2015 ISCD Position Development Conference on Advanced Measures From DXA and QCT: Fracture Prediction Beyond BMD.</a:t>
            </a:r>
            <a:r>
              <a:rPr lang="sv-SE" sz="1100" dirty="0" smtClean="0"/>
              <a:t> </a:t>
            </a:r>
            <a:r>
              <a:rPr lang="sv-SE" sz="1100" dirty="0"/>
              <a:t>J Clin Densitom. 2015 Jul-Sep;18(3):274-86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94625"/>
            <a:ext cx="5994400" cy="5263375"/>
          </a:xfrm>
        </p:spPr>
      </p:pic>
    </p:spTree>
    <p:extLst>
      <p:ext uri="{BB962C8B-B14F-4D97-AF65-F5344CB8AC3E}">
        <p14:creationId xmlns:p14="http://schemas.microsoft.com/office/powerpoint/2010/main" val="14659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3076" name="Picture 2" descr="K: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9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/>
              <a:t>Image Acquisition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Scanned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Lumbar spine(vertebral bodies L1–L4)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Proximal femur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Forearm(the distal one third ,33% radius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sz="1600" dirty="0" err="1"/>
              <a:t>Roshanzamir</a:t>
            </a:r>
            <a:r>
              <a:rPr lang="en-US" sz="1600" dirty="0"/>
              <a:t> S, </a:t>
            </a:r>
            <a:r>
              <a:rPr lang="en-US" sz="1600" b="1" dirty="0" err="1"/>
              <a:t>Dabbaghmanesh</a:t>
            </a:r>
            <a:r>
              <a:rPr lang="en-US" sz="1600" dirty="0"/>
              <a:t> MH, </a:t>
            </a:r>
            <a:r>
              <a:rPr lang="en-US" sz="1600" b="1" dirty="0" err="1"/>
              <a:t>Dabbaghmanesh</a:t>
            </a:r>
            <a:r>
              <a:rPr lang="en-US" sz="1600" dirty="0"/>
              <a:t> A, </a:t>
            </a:r>
            <a:r>
              <a:rPr lang="en-US" sz="1600" dirty="0" err="1"/>
              <a:t>Nejati</a:t>
            </a:r>
            <a:r>
              <a:rPr lang="en-US" sz="1600" dirty="0"/>
              <a:t> </a:t>
            </a:r>
            <a:r>
              <a:rPr lang="en-US" sz="1600" dirty="0" smtClean="0"/>
              <a:t>S.</a:t>
            </a:r>
            <a:r>
              <a:rPr lang="en-US" sz="1600" b="1" dirty="0"/>
              <a:t> Autonomic dysfunction and osteoporosis after electrical </a:t>
            </a:r>
            <a:r>
              <a:rPr lang="en-US" sz="1600" b="1" dirty="0" err="1"/>
              <a:t>burn.</a:t>
            </a:r>
            <a:r>
              <a:rPr lang="en-US" sz="1600" dirty="0" err="1" smtClean="0"/>
              <a:t>Burns</a:t>
            </a:r>
            <a:r>
              <a:rPr lang="en-US" sz="1600" dirty="0"/>
              <a:t>. 2016 May;42(3):583-8.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28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Appropriate </a:t>
            </a:r>
            <a:r>
              <a:rPr lang="en-US" dirty="0"/>
              <a:t>Patient Positioning</a:t>
            </a:r>
            <a:endParaRPr lang="fa-I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Photograph shows position for </a:t>
            </a:r>
            <a:r>
              <a:rPr lang="en-US" dirty="0" err="1"/>
              <a:t>posteroanterior</a:t>
            </a:r>
            <a:r>
              <a:rPr lang="en-US" dirty="0"/>
              <a:t> imaging of lumbar spine: </a:t>
            </a:r>
            <a:r>
              <a:rPr lang="en-US" dirty="0" smtClean="0"/>
              <a:t>supine with </a:t>
            </a:r>
            <a:r>
              <a:rPr lang="en-US" dirty="0"/>
              <a:t>hips and knees flexed over support to reduce </a:t>
            </a:r>
            <a:r>
              <a:rPr lang="en-US" dirty="0" smtClean="0"/>
              <a:t>lordosis</a:t>
            </a:r>
          </a:p>
          <a:p>
            <a:endParaRPr lang="fa-I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2" y="2447925"/>
            <a:ext cx="49434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662" y="5988205"/>
            <a:ext cx="932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Jeddi</a:t>
            </a:r>
            <a:r>
              <a:rPr lang="en-US" sz="1200" dirty="0"/>
              <a:t> M, </a:t>
            </a:r>
            <a:r>
              <a:rPr lang="en-US" sz="1200" b="1" dirty="0" err="1"/>
              <a:t>Dabbaghmanesh</a:t>
            </a:r>
            <a:r>
              <a:rPr lang="en-US" sz="1200" dirty="0"/>
              <a:t> MH, </a:t>
            </a:r>
            <a:r>
              <a:rPr lang="en-US" sz="1200" dirty="0" err="1"/>
              <a:t>Ranjbar</a:t>
            </a:r>
            <a:r>
              <a:rPr lang="en-US" sz="1200" dirty="0"/>
              <a:t> </a:t>
            </a:r>
            <a:r>
              <a:rPr lang="en-US" sz="1200" dirty="0" err="1"/>
              <a:t>Omrani</a:t>
            </a:r>
            <a:r>
              <a:rPr lang="en-US" sz="1200" dirty="0"/>
              <a:t> G, </a:t>
            </a:r>
            <a:r>
              <a:rPr lang="en-US" sz="1200" dirty="0" err="1"/>
              <a:t>Ayatollahi</a:t>
            </a:r>
            <a:r>
              <a:rPr lang="en-US" sz="1200" dirty="0"/>
              <a:t> SM, </a:t>
            </a:r>
            <a:r>
              <a:rPr lang="en-US" sz="1200" dirty="0" err="1"/>
              <a:t>Bagheri</a:t>
            </a:r>
            <a:r>
              <a:rPr lang="en-US" sz="1200" dirty="0"/>
              <a:t> Z, </a:t>
            </a:r>
            <a:r>
              <a:rPr lang="en-US" sz="1200" dirty="0" err="1"/>
              <a:t>Bakhshayeshkaram</a:t>
            </a:r>
            <a:r>
              <a:rPr lang="en-US" sz="1200" dirty="0"/>
              <a:t> </a:t>
            </a:r>
            <a:r>
              <a:rPr lang="en-US" sz="1200" dirty="0" smtClean="0"/>
              <a:t>M.</a:t>
            </a:r>
            <a:r>
              <a:rPr lang="en-US" sz="1200" b="1" dirty="0"/>
              <a:t> Relative Importance of Lean and Fat Mass on Bone Mineral Density in Iranian Children and </a:t>
            </a:r>
            <a:r>
              <a:rPr lang="en-US" sz="1200" b="1" dirty="0" err="1"/>
              <a:t>Adolescents.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J </a:t>
            </a:r>
            <a:r>
              <a:rPr lang="en-US" sz="1200" dirty="0" err="1"/>
              <a:t>Endocrinol</a:t>
            </a:r>
            <a:r>
              <a:rPr lang="en-US" sz="1200" dirty="0"/>
              <a:t> </a:t>
            </a:r>
            <a:r>
              <a:rPr lang="en-US" sz="1200" dirty="0" err="1"/>
              <a:t>Metab</a:t>
            </a:r>
            <a:r>
              <a:rPr lang="en-US" sz="1200" dirty="0"/>
              <a:t>. 2015 Jul 1;13(3):</a:t>
            </a:r>
          </a:p>
        </p:txBody>
      </p:sp>
    </p:spTree>
    <p:extLst>
      <p:ext uri="{BB962C8B-B14F-4D97-AF65-F5344CB8AC3E}">
        <p14:creationId xmlns:p14="http://schemas.microsoft.com/office/powerpoint/2010/main" val="6109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Numbering of vertebral bodies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The ribs appear at T12</a:t>
            </a:r>
          </a:p>
          <a:p>
            <a:r>
              <a:rPr lang="en-US" sz="2000" dirty="0" smtClean="0"/>
              <a:t>The largest transverse processes are L3</a:t>
            </a:r>
          </a:p>
          <a:p>
            <a:r>
              <a:rPr lang="en-US" sz="2000" dirty="0" smtClean="0"/>
              <a:t>The vertebral area values increase from L1 to L4</a:t>
            </a:r>
          </a:p>
          <a:p>
            <a:r>
              <a:rPr lang="en-US" sz="2000" dirty="0" smtClean="0"/>
              <a:t>BMD increases from L1 to L3, and the BMD of L4 is similar to or slightly less than that of L3</a:t>
            </a:r>
          </a:p>
          <a:p>
            <a:r>
              <a:rPr lang="en-US" sz="2000" dirty="0"/>
              <a:t>Helpful markers are the iliac crest, usually at the </a:t>
            </a:r>
            <a:r>
              <a:rPr lang="en-US" sz="2000" dirty="0" smtClean="0"/>
              <a:t>L4–L5 interspace</a:t>
            </a:r>
            <a:r>
              <a:rPr lang="en-US" sz="2000" dirty="0"/>
              <a:t>, and lowest set of ribs, usually at T12</a:t>
            </a:r>
            <a:endParaRPr lang="fa-IR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31" y="1504601"/>
            <a:ext cx="32194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737" y="5876693"/>
            <a:ext cx="987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Hamedani</a:t>
            </a:r>
            <a:r>
              <a:rPr lang="en-US" sz="1200" dirty="0"/>
              <a:t> S, </a:t>
            </a:r>
            <a:r>
              <a:rPr lang="en-US" sz="1200" b="1" dirty="0" err="1"/>
              <a:t>Dabbaghmanesh</a:t>
            </a:r>
            <a:r>
              <a:rPr lang="en-US" sz="1200" dirty="0"/>
              <a:t> MH, </a:t>
            </a:r>
            <a:r>
              <a:rPr lang="en-US" sz="1200" dirty="0" err="1"/>
              <a:t>Zare</a:t>
            </a:r>
            <a:r>
              <a:rPr lang="en-US" sz="1200" dirty="0"/>
              <a:t> Z, </a:t>
            </a:r>
            <a:r>
              <a:rPr lang="en-US" sz="1200" dirty="0" err="1"/>
              <a:t>Hasani</a:t>
            </a:r>
            <a:r>
              <a:rPr lang="en-US" sz="1200" dirty="0"/>
              <a:t> M, </a:t>
            </a:r>
            <a:r>
              <a:rPr lang="en-US" sz="1200" dirty="0" err="1"/>
              <a:t>Torabi</a:t>
            </a:r>
            <a:r>
              <a:rPr lang="en-US" sz="1200" dirty="0"/>
              <a:t> </a:t>
            </a:r>
            <a:r>
              <a:rPr lang="en-US" sz="1200" dirty="0" err="1"/>
              <a:t>Ardakani</a:t>
            </a:r>
            <a:r>
              <a:rPr lang="en-US" sz="1200" dirty="0"/>
              <a:t> M, </a:t>
            </a:r>
            <a:r>
              <a:rPr lang="en-US" sz="1200" dirty="0" err="1"/>
              <a:t>Hasani</a:t>
            </a:r>
            <a:r>
              <a:rPr lang="en-US" sz="1200" dirty="0"/>
              <a:t> M, </a:t>
            </a:r>
            <a:r>
              <a:rPr lang="en-US" sz="1200" dirty="0" err="1"/>
              <a:t>Shahidi</a:t>
            </a:r>
            <a:r>
              <a:rPr lang="en-US" sz="1200" dirty="0"/>
              <a:t> S</a:t>
            </a:r>
            <a:r>
              <a:rPr lang="en-US" sz="1200" dirty="0" smtClean="0"/>
              <a:t>.</a:t>
            </a:r>
            <a:r>
              <a:rPr lang="en-US" sz="1200" b="1" dirty="0"/>
              <a:t> Relationship of elongated styloid process in digital panoramic radiography with carotid intima thickness and carotid atheroma in Doppler ultrasonography in osteoporotic females.</a:t>
            </a:r>
            <a:r>
              <a:rPr lang="en-US" sz="1200" dirty="0" smtClean="0"/>
              <a:t> </a:t>
            </a:r>
            <a:r>
              <a:rPr lang="en-US" sz="1200" dirty="0"/>
              <a:t>J Dent (Shiraz). 2015 Jun;16(2):93-9</a:t>
            </a:r>
          </a:p>
        </p:txBody>
      </p:sp>
    </p:spTree>
    <p:extLst>
      <p:ext uri="{BB962C8B-B14F-4D97-AF65-F5344CB8AC3E}">
        <p14:creationId xmlns:p14="http://schemas.microsoft.com/office/powerpoint/2010/main" val="40366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Photograph shows position for imaging of proximal femur: supine with </a:t>
            </a:r>
            <a:r>
              <a:rPr lang="en-US" dirty="0" smtClean="0"/>
              <a:t>lower extremity </a:t>
            </a:r>
            <a:r>
              <a:rPr lang="en-US" dirty="0"/>
              <a:t>internally rotated 15°–30° and slightly </a:t>
            </a:r>
            <a:r>
              <a:rPr lang="en-US" dirty="0" smtClean="0"/>
              <a:t>abducted </a:t>
            </a:r>
            <a:r>
              <a:rPr lang="en-US" dirty="0"/>
              <a:t>to keep femoral </a:t>
            </a:r>
            <a:r>
              <a:rPr lang="en-US" dirty="0" smtClean="0"/>
              <a:t>axis straight</a:t>
            </a:r>
            <a:r>
              <a:rPr lang="en-US" dirty="0"/>
              <a:t>.</a:t>
            </a:r>
            <a:endParaRPr lang="fa-I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80" y="1859"/>
            <a:ext cx="4256141" cy="273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81" y="2740878"/>
            <a:ext cx="4160498" cy="33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595" y="6289288"/>
            <a:ext cx="1177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Ashouri</a:t>
            </a:r>
            <a:r>
              <a:rPr lang="en-US" sz="1200" dirty="0"/>
              <a:t> E, </a:t>
            </a:r>
            <a:r>
              <a:rPr lang="en-US" sz="1200" dirty="0" err="1"/>
              <a:t>Meimandi</a:t>
            </a:r>
            <a:r>
              <a:rPr lang="en-US" sz="1200" dirty="0"/>
              <a:t> EM, Saki F, </a:t>
            </a:r>
            <a:r>
              <a:rPr lang="en-US" sz="1200" b="1" dirty="0" err="1"/>
              <a:t>Dabbaghmanesh</a:t>
            </a:r>
            <a:r>
              <a:rPr lang="en-US" sz="1200" dirty="0"/>
              <a:t> MH, </a:t>
            </a:r>
            <a:r>
              <a:rPr lang="en-US" sz="1200" dirty="0" err="1"/>
              <a:t>Omrani</a:t>
            </a:r>
            <a:r>
              <a:rPr lang="en-US" sz="1200" dirty="0"/>
              <a:t> GR, </a:t>
            </a:r>
            <a:r>
              <a:rPr lang="en-US" sz="1200" dirty="0" err="1"/>
              <a:t>Bakhshayeshkaram</a:t>
            </a:r>
            <a:r>
              <a:rPr lang="en-US" sz="1200" dirty="0"/>
              <a:t> M</a:t>
            </a:r>
            <a:r>
              <a:rPr lang="en-US" sz="1200" dirty="0" smtClean="0"/>
              <a:t>.</a:t>
            </a:r>
            <a:r>
              <a:rPr lang="en-US" sz="1200" b="1" dirty="0"/>
              <a:t> The impact of LRP5 polymorphism (rs556442) on calcium homeostasis, bone mineral density, and body composition in Iranian </a:t>
            </a:r>
            <a:r>
              <a:rPr lang="en-US" sz="1200" b="1" dirty="0" err="1" smtClean="0"/>
              <a:t>children.</a:t>
            </a:r>
            <a:r>
              <a:rPr lang="en-US" sz="1200" dirty="0" err="1" smtClean="0"/>
              <a:t>J</a:t>
            </a:r>
            <a:r>
              <a:rPr lang="en-US" sz="1200" dirty="0" smtClean="0"/>
              <a:t> </a:t>
            </a:r>
            <a:r>
              <a:rPr lang="en-US" sz="1200" dirty="0"/>
              <a:t>Bone Miner </a:t>
            </a:r>
            <a:r>
              <a:rPr lang="en-US" sz="1200" dirty="0" err="1"/>
              <a:t>Metab</a:t>
            </a:r>
            <a:r>
              <a:rPr lang="en-US" sz="1200" dirty="0"/>
              <a:t>. 2015 Nov;33(6):651-7</a:t>
            </a:r>
          </a:p>
        </p:txBody>
      </p:sp>
    </p:spTree>
    <p:extLst>
      <p:ext uri="{BB962C8B-B14F-4D97-AF65-F5344CB8AC3E}">
        <p14:creationId xmlns:p14="http://schemas.microsoft.com/office/powerpoint/2010/main" val="20202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056" y="2559844"/>
            <a:ext cx="49434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Sitting beside table with forearm resting on table, hand pronated and held by straps.</a:t>
            </a:r>
            <a:endParaRPr lang="fa-IR" dirty="0" smtClean="0"/>
          </a:p>
          <a:p>
            <a:endParaRPr lang="fa-IR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883972"/>
            <a:ext cx="5389562" cy="253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056" y="6043961"/>
            <a:ext cx="11067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Khojastehpour</a:t>
            </a:r>
            <a:r>
              <a:rPr lang="en-US" sz="1100" dirty="0"/>
              <a:t> L, </a:t>
            </a:r>
            <a:r>
              <a:rPr lang="en-US" sz="1100" dirty="0" err="1"/>
              <a:t>Mogharrabi</a:t>
            </a:r>
            <a:r>
              <a:rPr lang="en-US" sz="1100" dirty="0"/>
              <a:t> S, </a:t>
            </a:r>
            <a:r>
              <a:rPr lang="en-US" sz="1100" b="1" dirty="0" err="1"/>
              <a:t>Dabbaghmanesh</a:t>
            </a:r>
            <a:r>
              <a:rPr lang="en-US" sz="1100" dirty="0"/>
              <a:t> MH, </a:t>
            </a:r>
            <a:r>
              <a:rPr lang="en-US" sz="1100" dirty="0" err="1"/>
              <a:t>Iraji</a:t>
            </a:r>
            <a:r>
              <a:rPr lang="en-US" sz="1100" dirty="0"/>
              <a:t> </a:t>
            </a:r>
            <a:r>
              <a:rPr lang="en-US" sz="1100" dirty="0" err="1"/>
              <a:t>Nasrabadi</a:t>
            </a:r>
            <a:r>
              <a:rPr lang="en-US" sz="1100" dirty="0"/>
              <a:t> N</a:t>
            </a:r>
            <a:r>
              <a:rPr lang="en-US" sz="1100" dirty="0" smtClean="0"/>
              <a:t>.</a:t>
            </a:r>
            <a:r>
              <a:rPr lang="en-US" sz="1100" b="1" dirty="0"/>
              <a:t> Comparison of the mandibular bone densitometry measurement between normal, </a:t>
            </a:r>
            <a:r>
              <a:rPr lang="en-US" sz="1100" b="1" dirty="0" err="1"/>
              <a:t>osteopenic</a:t>
            </a:r>
            <a:r>
              <a:rPr lang="en-US" sz="1100" b="1" dirty="0"/>
              <a:t> and osteoporotic postmenopausal </a:t>
            </a:r>
            <a:r>
              <a:rPr lang="en-US" sz="1100" b="1" dirty="0" err="1" smtClean="0"/>
              <a:t>women.</a:t>
            </a:r>
            <a:r>
              <a:rPr lang="en-US" sz="1100" dirty="0" err="1" smtClean="0"/>
              <a:t>J</a:t>
            </a:r>
            <a:r>
              <a:rPr lang="en-US" sz="1100" dirty="0" smtClean="0"/>
              <a:t> </a:t>
            </a:r>
            <a:r>
              <a:rPr lang="en-US" sz="1100" dirty="0"/>
              <a:t>Dent (Tehran). 2013 May;10(3):203-9.</a:t>
            </a:r>
          </a:p>
        </p:txBody>
      </p:sp>
    </p:spTree>
    <p:extLst>
      <p:ext uri="{BB962C8B-B14F-4D97-AF65-F5344CB8AC3E}">
        <p14:creationId xmlns:p14="http://schemas.microsoft.com/office/powerpoint/2010/main" val="42920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WINKLES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TWINKLE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TWINKLES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ADDFC687-09B2-4B26-A388-CAAE99F041DA}" vid="{F0B9E941-99DC-40EB-BE4A-5246418F1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3073</TotalTime>
  <Words>2526</Words>
  <Application>Microsoft Office PowerPoint</Application>
  <PresentationFormat>Widescreen</PresentationFormat>
  <Paragraphs>235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Book Antiqua</vt:lpstr>
      <vt:lpstr>Calibri</vt:lpstr>
      <vt:lpstr>Monotype Sorts</vt:lpstr>
      <vt:lpstr>Times New Roman</vt:lpstr>
      <vt:lpstr>Wingdings</vt:lpstr>
      <vt:lpstr>Theme1</vt:lpstr>
      <vt:lpstr>BMD Interpretation and Its Pitfalls: How to Follow the Patients Accordingly?   </vt:lpstr>
      <vt:lpstr>DEXA</vt:lpstr>
      <vt:lpstr>DEXA</vt:lpstr>
      <vt:lpstr>Procedural steps in DEXA</vt:lpstr>
      <vt:lpstr>Image Acquisition</vt:lpstr>
      <vt:lpstr> Appropriate Patient Positioning</vt:lpstr>
      <vt:lpstr>Numbering of vertebral bodies</vt:lpstr>
      <vt:lpstr>PowerPoint Presentation</vt:lpstr>
      <vt:lpstr>PowerPoint Presentation</vt:lpstr>
      <vt:lpstr>Common mistakes in BMD testing.</vt:lpstr>
      <vt:lpstr>Who Should Have a Bone Density Test?</vt:lpstr>
      <vt:lpstr>Quality control </vt:lpstr>
      <vt:lpstr>Acquisition Pitfall </vt:lpstr>
      <vt:lpstr>Incorrect Demographic Information </vt:lpstr>
      <vt:lpstr>External Artifacts not removed from scanned area</vt:lpstr>
      <vt:lpstr>Calcium Tablet and Radio contrast</vt:lpstr>
      <vt:lpstr>Artifacts</vt:lpstr>
      <vt:lpstr>Artifacts caused by contrast material </vt:lpstr>
      <vt:lpstr>Artifacts caused by contrast material</vt:lpstr>
      <vt:lpstr>Acquisition pitfall  Improper patient positioning </vt:lpstr>
      <vt:lpstr>Acquisition pitfall  Improper patient positioning</vt:lpstr>
      <vt:lpstr>Acquisition Improper patient positioning </vt:lpstr>
      <vt:lpstr> Analysis  Placement of Region of Interest</vt:lpstr>
      <vt:lpstr>Disorders in analysis</vt:lpstr>
      <vt:lpstr>Analysis</vt:lpstr>
      <vt:lpstr>PowerPoint Presentation</vt:lpstr>
      <vt:lpstr>Analysis</vt:lpstr>
      <vt:lpstr>Analysis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Interpretation </vt:lpstr>
      <vt:lpstr>PowerPoint Presentation</vt:lpstr>
      <vt:lpstr>PowerPoint Presentation</vt:lpstr>
      <vt:lpstr>PowerPoint Presentation</vt:lpstr>
      <vt:lpstr>Serial BMD Measurements</vt:lpstr>
      <vt:lpstr>precision analysis</vt:lpstr>
      <vt:lpstr>Determination of LSC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APADANA</dc:creator>
  <cp:lastModifiedBy>SUMS</cp:lastModifiedBy>
  <cp:revision>411</cp:revision>
  <dcterms:created xsi:type="dcterms:W3CDTF">2016-10-23T06:47:42Z</dcterms:created>
  <dcterms:modified xsi:type="dcterms:W3CDTF">2018-11-14T05:56:11Z</dcterms:modified>
</cp:coreProperties>
</file>