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sldIdLst>
    <p:sldId id="384" r:id="rId3"/>
    <p:sldId id="383" r:id="rId4"/>
    <p:sldId id="385" r:id="rId5"/>
    <p:sldId id="379" r:id="rId6"/>
    <p:sldId id="378" r:id="rId7"/>
    <p:sldId id="256" r:id="rId8"/>
    <p:sldId id="380" r:id="rId9"/>
    <p:sldId id="386" r:id="rId10"/>
    <p:sldId id="365" r:id="rId11"/>
    <p:sldId id="258" r:id="rId12"/>
    <p:sldId id="259" r:id="rId13"/>
    <p:sldId id="391" r:id="rId14"/>
    <p:sldId id="260" r:id="rId15"/>
    <p:sldId id="310" r:id="rId16"/>
    <p:sldId id="360" r:id="rId17"/>
    <p:sldId id="315" r:id="rId18"/>
    <p:sldId id="311" r:id="rId19"/>
    <p:sldId id="358" r:id="rId20"/>
    <p:sldId id="357" r:id="rId21"/>
    <p:sldId id="364" r:id="rId22"/>
    <p:sldId id="356" r:id="rId23"/>
    <p:sldId id="355" r:id="rId24"/>
    <p:sldId id="363" r:id="rId25"/>
    <p:sldId id="271" r:id="rId26"/>
    <p:sldId id="341" r:id="rId27"/>
    <p:sldId id="273" r:id="rId28"/>
    <p:sldId id="274" r:id="rId29"/>
    <p:sldId id="275" r:id="rId30"/>
    <p:sldId id="276" r:id="rId31"/>
    <p:sldId id="278" r:id="rId32"/>
    <p:sldId id="381" r:id="rId33"/>
    <p:sldId id="277" r:id="rId34"/>
    <p:sldId id="280" r:id="rId35"/>
    <p:sldId id="282" r:id="rId36"/>
    <p:sldId id="284" r:id="rId37"/>
    <p:sldId id="390" r:id="rId38"/>
    <p:sldId id="286" r:id="rId39"/>
    <p:sldId id="291" r:id="rId40"/>
    <p:sldId id="292" r:id="rId41"/>
    <p:sldId id="306" r:id="rId42"/>
    <p:sldId id="323" r:id="rId43"/>
    <p:sldId id="324" r:id="rId44"/>
    <p:sldId id="325" r:id="rId45"/>
    <p:sldId id="326" r:id="rId46"/>
    <p:sldId id="327" r:id="rId47"/>
    <p:sldId id="329" r:id="rId48"/>
    <p:sldId id="392" r:id="rId49"/>
    <p:sldId id="331" r:id="rId50"/>
    <p:sldId id="332" r:id="rId51"/>
    <p:sldId id="333" r:id="rId52"/>
    <p:sldId id="336" r:id="rId53"/>
    <p:sldId id="337" r:id="rId54"/>
    <p:sldId id="340" r:id="rId55"/>
    <p:sldId id="344" r:id="rId56"/>
    <p:sldId id="345" r:id="rId57"/>
    <p:sldId id="346" r:id="rId58"/>
    <p:sldId id="347" r:id="rId59"/>
    <p:sldId id="349" r:id="rId60"/>
    <p:sldId id="38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000" autoAdjust="0"/>
  </p:normalViewPr>
  <p:slideViewPr>
    <p:cSldViewPr snapToGrid="0">
      <p:cViewPr varScale="1">
        <p:scale>
          <a:sx n="71" d="100"/>
          <a:sy n="71"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AC9E62-9D0D-4142-A0B8-51F128908AC6}"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6D13-8300-4E98-96EC-014EB36E1FE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95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AC9E62-9D0D-4142-A0B8-51F128908AC6}"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197127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AC9E62-9D0D-4142-A0B8-51F128908AC6}"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429026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AC9E62-9D0D-4142-A0B8-51F128908AC6}"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3416470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9E62-9D0D-4142-A0B8-51F128908AC6}"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393453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AC9E62-9D0D-4142-A0B8-51F128908AC6}"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4277964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C9E62-9D0D-4142-A0B8-51F128908AC6}"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152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AC9E62-9D0D-4142-A0B8-51F128908AC6}" type="datetimeFigureOut">
              <a:rPr lang="en-US" smtClean="0"/>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3557713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C9E62-9D0D-4142-A0B8-51F128908AC6}" type="datetimeFigureOut">
              <a:rPr lang="en-US" smtClean="0"/>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91880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C9E62-9D0D-4142-A0B8-51F128908AC6}" type="datetimeFigureOut">
              <a:rPr lang="en-US" smtClean="0"/>
              <a:t>12/16/2018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1917219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AC9E62-9D0D-4142-A0B8-51F128908AC6}"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251326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AC9E62-9D0D-4142-A0B8-51F128908AC6}"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1774728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AC9E62-9D0D-4142-A0B8-51F128908AC6}"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380920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9E62-9D0D-4142-A0B8-51F128908AC6}"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3067111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9E62-9D0D-4142-A0B8-51F128908AC6}"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355340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AC9E62-9D0D-4142-A0B8-51F128908AC6}"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6D13-8300-4E98-96EC-014EB36E1FE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31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AC9E62-9D0D-4142-A0B8-51F128908AC6}"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39848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AC9E62-9D0D-4142-A0B8-51F128908AC6}" type="datetimeFigureOut">
              <a:rPr lang="en-US" smtClean="0"/>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44915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AC9E62-9D0D-4142-A0B8-51F128908AC6}" type="datetimeFigureOut">
              <a:rPr lang="en-US" smtClean="0"/>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310052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AC9E62-9D0D-4142-A0B8-51F128908AC6}" type="datetimeFigureOut">
              <a:rPr lang="en-US" smtClean="0"/>
              <a:t>12/16/2018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16600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0AC9E62-9D0D-4142-A0B8-51F128908AC6}" type="datetimeFigureOut">
              <a:rPr lang="en-US" smtClean="0"/>
              <a:t>12/16/2018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AC6D13-8300-4E98-96EC-014EB36E1FE2}" type="slidenum">
              <a:rPr lang="en-US" smtClean="0"/>
              <a:t>‹#›</a:t>
            </a:fld>
            <a:endParaRPr lang="en-US"/>
          </a:p>
        </p:txBody>
      </p:sp>
    </p:spTree>
    <p:extLst>
      <p:ext uri="{BB962C8B-B14F-4D97-AF65-F5344CB8AC3E}">
        <p14:creationId xmlns:p14="http://schemas.microsoft.com/office/powerpoint/2010/main" val="288074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0AC9E62-9D0D-4142-A0B8-51F128908AC6}"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C6D13-8300-4E98-96EC-014EB36E1FE2}" type="slidenum">
              <a:rPr lang="en-US" smtClean="0"/>
              <a:t>‹#›</a:t>
            </a:fld>
            <a:endParaRPr lang="en-US"/>
          </a:p>
        </p:txBody>
      </p:sp>
    </p:spTree>
    <p:extLst>
      <p:ext uri="{BB962C8B-B14F-4D97-AF65-F5344CB8AC3E}">
        <p14:creationId xmlns:p14="http://schemas.microsoft.com/office/powerpoint/2010/main" val="39803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AC9E62-9D0D-4142-A0B8-51F128908AC6}" type="datetimeFigureOut">
              <a:rPr lang="en-US" smtClean="0"/>
              <a:t>12/16/2018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AC6D13-8300-4E98-96EC-014EB36E1FE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739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C9E62-9D0D-4142-A0B8-51F128908AC6}" type="datetimeFigureOut">
              <a:rPr lang="en-US" smtClean="0"/>
              <a:t>12/16/2018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C6D13-8300-4E98-96EC-014EB36E1FE2}" type="slidenum">
              <a:rPr lang="en-US" smtClean="0"/>
              <a:t>‹#›</a:t>
            </a:fld>
            <a:endParaRPr lang="en-US"/>
          </a:p>
        </p:txBody>
      </p:sp>
    </p:spTree>
    <p:extLst>
      <p:ext uri="{BB962C8B-B14F-4D97-AF65-F5344CB8AC3E}">
        <p14:creationId xmlns:p14="http://schemas.microsoft.com/office/powerpoint/2010/main" val="766044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science/article/pii/S0140673612600713#bib12" TargetMode="External"/><Relationship Id="rId2" Type="http://schemas.openxmlformats.org/officeDocument/2006/relationships/hyperlink" Target="https://www.sciencedirect.com/science/article/pii/S0140673612600713#bib11" TargetMode="External"/><Relationship Id="rId1" Type="http://schemas.openxmlformats.org/officeDocument/2006/relationships/slideLayout" Target="../slideLayouts/slideLayout7.xml"/><Relationship Id="rId4" Type="http://schemas.openxmlformats.org/officeDocument/2006/relationships/hyperlink" Target="https://www.sciencedirect.com/science/article/pii/S0140673612600713#bib1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266405"/>
            <a:ext cx="10113264" cy="822960"/>
          </a:xfrm>
        </p:spPr>
        <p:txBody>
          <a:bodyPr/>
          <a:lstStyle/>
          <a:p>
            <a:r>
              <a:rPr lang="en-US" sz="8800" b="1" dirty="0" smtClean="0">
                <a:solidFill>
                  <a:schemeClr val="tx1"/>
                </a:solidFill>
              </a:rPr>
              <a:t>In the name of God</a:t>
            </a:r>
            <a:endParaRPr lang="en-US" sz="8800" b="1" dirty="0">
              <a:solidFill>
                <a:schemeClr val="tx1"/>
              </a:solidFill>
            </a:endParaRPr>
          </a:p>
        </p:txBody>
      </p:sp>
    </p:spTree>
    <p:extLst>
      <p:ext uri="{BB962C8B-B14F-4D97-AF65-F5344CB8AC3E}">
        <p14:creationId xmlns:p14="http://schemas.microsoft.com/office/powerpoint/2010/main" val="3708579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41400" y="652463"/>
            <a:ext cx="10058400" cy="4024312"/>
          </a:xfrm>
        </p:spPr>
        <p:txBody>
          <a:bodyPr>
            <a:noAutofit/>
          </a:bodyPr>
          <a:lstStyle/>
          <a:p>
            <a:endParaRPr lang="en-US" sz="4800" b="0" dirty="0" smtClean="0">
              <a:solidFill>
                <a:srgbClr val="FF0000"/>
              </a:solidFill>
              <a:effectLst/>
            </a:endParaRPr>
          </a:p>
          <a:p>
            <a:pPr marL="0" indent="0">
              <a:buNone/>
            </a:pPr>
            <a:r>
              <a:rPr lang="en-US" sz="4800" dirty="0" smtClean="0">
                <a:effectLst/>
              </a:rPr>
              <a:t>  No precise figures are available for the prevalence of complete androgen insensitivity syndrome, but estimates range from one in 20 400 to one in 99 100 genetic males on the basis of a proven molecular diagnosis.</a:t>
            </a:r>
          </a:p>
          <a:p>
            <a:endParaRPr lang="en-US" sz="4800" dirty="0"/>
          </a:p>
        </p:txBody>
      </p:sp>
    </p:spTree>
    <p:extLst>
      <p:ext uri="{BB962C8B-B14F-4D97-AF65-F5344CB8AC3E}">
        <p14:creationId xmlns:p14="http://schemas.microsoft.com/office/powerpoint/2010/main" val="597495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3935" y="1762034"/>
            <a:ext cx="11158946" cy="5749109"/>
          </a:xfrm>
        </p:spPr>
        <p:txBody>
          <a:bodyPr>
            <a:noAutofit/>
          </a:bodyPr>
          <a:lstStyle/>
          <a:p>
            <a:pPr marL="0" indent="0">
              <a:buNone/>
            </a:pPr>
            <a:r>
              <a:rPr lang="en-US" sz="3600" b="0" i="0" u="none" strike="noStrike" dirty="0" smtClean="0">
                <a:solidFill>
                  <a:srgbClr val="505050"/>
                </a:solidFill>
                <a:effectLst/>
                <a:latin typeface="Arial" panose="020B0604020202020204" pitchFamily="34" charset="0"/>
              </a:rPr>
              <a:t> Bilateral inguinal </a:t>
            </a:r>
            <a:r>
              <a:rPr lang="en-US" sz="3600" b="0" i="0" u="none" strike="noStrike" dirty="0" err="1" smtClean="0">
                <a:solidFill>
                  <a:srgbClr val="505050"/>
                </a:solidFill>
                <a:effectLst/>
                <a:latin typeface="Arial" panose="020B0604020202020204" pitchFamily="34" charset="0"/>
              </a:rPr>
              <a:t>herniae</a:t>
            </a:r>
            <a:r>
              <a:rPr lang="en-US" sz="3600" b="0" i="0" u="none" strike="noStrike" dirty="0" smtClean="0">
                <a:solidFill>
                  <a:srgbClr val="505050"/>
                </a:solidFill>
                <a:effectLst/>
                <a:latin typeface="Arial" panose="020B0604020202020204" pitchFamily="34" charset="0"/>
              </a:rPr>
              <a:t> are rare in female infants—the incidence of complete androgen insensitivity syndrome in such patients is 1–2% during infancy. Clinicians recommend that karyotyping or a biopsy of a gonad within the </a:t>
            </a:r>
            <a:r>
              <a:rPr lang="en-US" sz="3600" b="0" i="0" u="none" strike="noStrike" dirty="0" err="1" smtClean="0">
                <a:solidFill>
                  <a:srgbClr val="505050"/>
                </a:solidFill>
                <a:effectLst/>
                <a:latin typeface="Arial" panose="020B0604020202020204" pitchFamily="34" charset="0"/>
              </a:rPr>
              <a:t>hernial</a:t>
            </a:r>
            <a:r>
              <a:rPr lang="en-US" sz="3600" b="0" i="0" u="none" strike="noStrike" dirty="0" smtClean="0">
                <a:solidFill>
                  <a:srgbClr val="505050"/>
                </a:solidFill>
                <a:effectLst/>
                <a:latin typeface="Arial" panose="020B0604020202020204" pitchFamily="34" charset="0"/>
              </a:rPr>
              <a:t> sac is done after the parents give consent.</a:t>
            </a:r>
            <a:endParaRPr lang="en-US" sz="3600" dirty="0"/>
          </a:p>
        </p:txBody>
      </p:sp>
    </p:spTree>
    <p:extLst>
      <p:ext uri="{BB962C8B-B14F-4D97-AF65-F5344CB8AC3E}">
        <p14:creationId xmlns:p14="http://schemas.microsoft.com/office/powerpoint/2010/main" val="892341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451" y="1867988"/>
            <a:ext cx="11011989" cy="2585323"/>
          </a:xfrm>
          <a:prstGeom prst="rect">
            <a:avLst/>
          </a:prstGeom>
        </p:spPr>
        <p:txBody>
          <a:bodyPr wrap="square">
            <a:spAutoFit/>
          </a:bodyPr>
          <a:lstStyle/>
          <a:p>
            <a:pPr lvl="0">
              <a:lnSpc>
                <a:spcPct val="90000"/>
              </a:lnSpc>
              <a:spcBef>
                <a:spcPts val="1200"/>
              </a:spcBef>
              <a:spcAft>
                <a:spcPts val="200"/>
              </a:spcAft>
              <a:buClr>
                <a:srgbClr val="E48312"/>
              </a:buClr>
              <a:buSzPct val="100000"/>
            </a:pPr>
            <a:r>
              <a:rPr lang="en-US" sz="3600" dirty="0">
                <a:solidFill>
                  <a:srgbClr val="505050"/>
                </a:solidFill>
                <a:latin typeface="Arial" panose="020B0604020202020204" pitchFamily="34" charset="0"/>
              </a:rPr>
              <a:t>Alternatively, vaginal length can be measured in </a:t>
            </a:r>
            <a:r>
              <a:rPr lang="en-US" sz="3600" dirty="0" err="1">
                <a:solidFill>
                  <a:srgbClr val="505050"/>
                </a:solidFill>
                <a:latin typeface="Arial" panose="020B0604020202020204" pitchFamily="34" charset="0"/>
              </a:rPr>
              <a:t>prepubertal</a:t>
            </a:r>
            <a:r>
              <a:rPr lang="en-US" sz="3600" dirty="0">
                <a:solidFill>
                  <a:srgbClr val="505050"/>
                </a:solidFill>
                <a:latin typeface="Arial" panose="020B0604020202020204" pitchFamily="34" charset="0"/>
              </a:rPr>
              <a:t> girls undergoing inguinal hernia repair to screen for complete androgen insensitivity syndrome; a shortened vagina and the absence of ovaries or fallopian tubes suggests the need for karyotyping. </a:t>
            </a:r>
            <a:endParaRPr lang="en-US" sz="3600" dirty="0">
              <a:solidFill>
                <a:srgbClr val="000000">
                  <a:lumMod val="75000"/>
                  <a:lumOff val="25000"/>
                </a:srgbClr>
              </a:solidFill>
            </a:endParaRPr>
          </a:p>
        </p:txBody>
      </p:sp>
    </p:spTree>
    <p:extLst>
      <p:ext uri="{BB962C8B-B14F-4D97-AF65-F5344CB8AC3E}">
        <p14:creationId xmlns:p14="http://schemas.microsoft.com/office/powerpoint/2010/main" val="3699037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7829" y="431075"/>
            <a:ext cx="10613571" cy="4447314"/>
          </a:xfrm>
        </p:spPr>
        <p:txBody>
          <a:bodyPr>
            <a:noAutofit/>
          </a:bodyPr>
          <a:lstStyle/>
          <a:p>
            <a:r>
              <a:rPr lang="en-US" sz="3600" b="0" i="0" u="none" strike="noStrike" dirty="0" smtClean="0">
                <a:solidFill>
                  <a:srgbClr val="505050"/>
                </a:solidFill>
                <a:effectLst/>
                <a:latin typeface="Arial" panose="020B0604020202020204" pitchFamily="34" charset="0"/>
              </a:rPr>
              <a:t>Diagnosis of complete androgen insensitivity syndrome can happen by chance. The sex of a fetus is now increasingly known before birth through analysis of karyotypes, chorionic villi, amniotic fluid samples, or maternal circulating free fetal DNA,</a:t>
            </a:r>
            <a:r>
              <a:rPr lang="en-US" sz="3600" b="0" i="0" u="none" strike="noStrike" baseline="30000" dirty="0" smtClean="0">
                <a:solidFill>
                  <a:srgbClr val="007398"/>
                </a:solidFill>
                <a:effectLst/>
                <a:latin typeface="Arial" panose="020B0604020202020204" pitchFamily="34" charset="0"/>
                <a:hlinkClick r:id="rId2"/>
              </a:rPr>
              <a:t>11</a:t>
            </a:r>
            <a:r>
              <a:rPr lang="en-US" sz="3600" b="0" i="0" u="none" strike="noStrike" dirty="0" smtClean="0">
                <a:solidFill>
                  <a:srgbClr val="505050"/>
                </a:solidFill>
                <a:effectLst/>
                <a:latin typeface="Arial" panose="020B0604020202020204" pitchFamily="34" charset="0"/>
              </a:rPr>
              <a:t> and use of three-dimensional ultrasonography. .</a:t>
            </a:r>
            <a:r>
              <a:rPr lang="en-US" sz="3600" b="0" i="0" u="none" strike="noStrike" baseline="30000" dirty="0" smtClean="0">
                <a:solidFill>
                  <a:srgbClr val="007398"/>
                </a:solidFill>
                <a:effectLst/>
                <a:latin typeface="Arial" panose="020B0604020202020204" pitchFamily="34" charset="0"/>
                <a:hlinkClick r:id="rId3"/>
              </a:rPr>
              <a:t>12</a:t>
            </a:r>
            <a:r>
              <a:rPr lang="en-US" sz="3600" b="0" i="0" u="none" strike="noStrike" dirty="0" smtClean="0">
                <a:solidFill>
                  <a:srgbClr val="505050"/>
                </a:solidFill>
                <a:effectLst/>
                <a:latin typeface="Arial" panose="020B0604020202020204" pitchFamily="34" charset="0"/>
              </a:rPr>
              <a:t> Other modes of presentation include a known family history of X-linked complete androgen insensitivity syndrome and, occasionally, the discovery of a pelvic mass arising from a gonadal tumour.</a:t>
            </a:r>
            <a:r>
              <a:rPr lang="en-US" sz="3600" b="0" i="0" u="none" strike="noStrike" baseline="30000" dirty="0" smtClean="0">
                <a:solidFill>
                  <a:srgbClr val="007398"/>
                </a:solidFill>
                <a:effectLst/>
                <a:latin typeface="Arial" panose="020B0604020202020204" pitchFamily="34" charset="0"/>
                <a:hlinkClick r:id="rId4"/>
              </a:rPr>
              <a:t>13</a:t>
            </a:r>
            <a:endParaRPr lang="en-US" sz="3600" dirty="0"/>
          </a:p>
        </p:txBody>
      </p:sp>
      <p:cxnSp>
        <p:nvCxnSpPr>
          <p:cNvPr id="4" name="Straight Connector 3"/>
          <p:cNvCxnSpPr/>
          <p:nvPr/>
        </p:nvCxnSpPr>
        <p:spPr>
          <a:xfrm>
            <a:off x="731520" y="2481943"/>
            <a:ext cx="434993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31520" y="4467497"/>
            <a:ext cx="10084526" cy="522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058400" y="3931921"/>
            <a:ext cx="1143000" cy="391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 y="4878389"/>
            <a:ext cx="0" cy="33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862149" y="5421086"/>
            <a:ext cx="940525" cy="117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87829" y="5538651"/>
            <a:ext cx="8765177"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425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100" y="2387600"/>
            <a:ext cx="10838180" cy="1576494"/>
          </a:xfrm>
        </p:spPr>
        <p:txBody>
          <a:bodyPr>
            <a:normAutofit/>
          </a:bodyPr>
          <a:lstStyle/>
          <a:p>
            <a:r>
              <a:rPr lang="en-US" sz="4800" b="1" dirty="0" smtClean="0">
                <a:ln w="22225">
                  <a:solidFill>
                    <a:schemeClr val="accent2"/>
                  </a:solidFill>
                  <a:prstDash val="solid"/>
                </a:ln>
                <a:solidFill>
                  <a:schemeClr val="accent2">
                    <a:lumMod val="40000"/>
                    <a:lumOff val="60000"/>
                  </a:schemeClr>
                </a:solidFill>
              </a:rPr>
              <a:t>Partial androgen insensitivity syndrome </a:t>
            </a:r>
            <a:endParaRPr lang="en-US" sz="4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35191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995" t="7149" r="5696" b="13518"/>
          <a:stretch/>
        </p:blipFill>
        <p:spPr>
          <a:xfrm>
            <a:off x="1097280" y="169819"/>
            <a:ext cx="8072846" cy="5290456"/>
          </a:xfrm>
          <a:prstGeom prst="rect">
            <a:avLst/>
          </a:prstGeom>
        </p:spPr>
      </p:pic>
      <p:cxnSp>
        <p:nvCxnSpPr>
          <p:cNvPr id="5" name="Straight Connector 4"/>
          <p:cNvCxnSpPr/>
          <p:nvPr/>
        </p:nvCxnSpPr>
        <p:spPr>
          <a:xfrm flipV="1">
            <a:off x="4558937" y="3213463"/>
            <a:ext cx="4219303"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33257" y="3487783"/>
            <a:ext cx="365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81006" y="3762103"/>
            <a:ext cx="378822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756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41500" y="-299106"/>
            <a:ext cx="7874000" cy="6834375"/>
          </a:xfrm>
          <a:prstGeom prst="rect">
            <a:avLst/>
          </a:prstGeom>
        </p:spPr>
      </p:pic>
      <p:cxnSp>
        <p:nvCxnSpPr>
          <p:cNvPr id="5" name="Straight Connector 4"/>
          <p:cNvCxnSpPr/>
          <p:nvPr/>
        </p:nvCxnSpPr>
        <p:spPr>
          <a:xfrm>
            <a:off x="2672229" y="2635624"/>
            <a:ext cx="6212541" cy="403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6850" y="2998693"/>
            <a:ext cx="36882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07776" y="320040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097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3622" y="618355"/>
            <a:ext cx="11099075" cy="4489222"/>
          </a:xfrm>
        </p:spPr>
        <p:txBody>
          <a:bodyPr>
            <a:noAutofit/>
          </a:bodyPr>
          <a:lstStyle/>
          <a:p>
            <a:r>
              <a:rPr lang="en-US" sz="4000" dirty="0" smtClean="0"/>
              <a:t>The clinical presentation of partial androgen insensitivity syndrome depends on the degree of responsiveness of the external genitalia to androgens. Occasionally, the appearance of the genitalia is more consistent with complete androgen insensitivity syndrome, apart from the degree of </a:t>
            </a:r>
            <a:r>
              <a:rPr lang="en-US" sz="4000" dirty="0" err="1" smtClean="0"/>
              <a:t>clitoromegaly</a:t>
            </a:r>
            <a:r>
              <a:rPr lang="en-US" sz="4000" dirty="0" smtClean="0"/>
              <a:t>.  </a:t>
            </a:r>
            <a:endParaRPr lang="en-US" sz="4000" dirty="0"/>
          </a:p>
        </p:txBody>
      </p:sp>
    </p:spTree>
    <p:extLst>
      <p:ext uri="{BB962C8B-B14F-4D97-AF65-F5344CB8AC3E}">
        <p14:creationId xmlns:p14="http://schemas.microsoft.com/office/powerpoint/2010/main" val="306875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37124" y="-651371"/>
            <a:ext cx="8215086" cy="7294274"/>
          </a:xfrm>
          <a:prstGeom prst="rect">
            <a:avLst/>
          </a:prstGeom>
        </p:spPr>
      </p:pic>
      <p:cxnSp>
        <p:nvCxnSpPr>
          <p:cNvPr id="5" name="Straight Connector 4"/>
          <p:cNvCxnSpPr/>
          <p:nvPr/>
        </p:nvCxnSpPr>
        <p:spPr>
          <a:xfrm>
            <a:off x="8377518" y="4598894"/>
            <a:ext cx="1062317" cy="134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83941" y="4908176"/>
            <a:ext cx="3455894" cy="134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773783" y="1227909"/>
            <a:ext cx="2116183" cy="261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73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Steroid 5</a:t>
            </a:r>
            <a:r>
              <a:rPr lang="el-GR" b="1" dirty="0">
                <a:solidFill>
                  <a:srgbClr val="FF0000"/>
                </a:solidFill>
              </a:rPr>
              <a:t>α-</a:t>
            </a:r>
            <a:r>
              <a:rPr lang="en-US" b="1" dirty="0">
                <a:solidFill>
                  <a:srgbClr val="FF0000"/>
                </a:solidFill>
              </a:rPr>
              <a:t>Reductase Type 2 Deficiency. </a:t>
            </a:r>
          </a:p>
        </p:txBody>
      </p:sp>
      <p:sp>
        <p:nvSpPr>
          <p:cNvPr id="3" name="Content Placeholder 2"/>
          <p:cNvSpPr>
            <a:spLocks noGrp="1"/>
          </p:cNvSpPr>
          <p:nvPr>
            <p:ph idx="1"/>
          </p:nvPr>
        </p:nvSpPr>
        <p:spPr/>
        <p:txBody>
          <a:bodyPr>
            <a:noAutofit/>
          </a:bodyPr>
          <a:lstStyle/>
          <a:p>
            <a:r>
              <a:rPr lang="en-US" sz="4400" dirty="0" smtClean="0"/>
              <a:t>is </a:t>
            </a:r>
            <a:r>
              <a:rPr lang="en-US" sz="4400" dirty="0"/>
              <a:t>also characterized by a 46,XY karyotype, normally differentiated testes, and male internal ducts </a:t>
            </a:r>
            <a:r>
              <a:rPr lang="en-US" sz="4400" dirty="0" smtClean="0"/>
              <a:t>but </a:t>
            </a:r>
            <a:r>
              <a:rPr lang="en-US" sz="4400" dirty="0"/>
              <a:t>a striking degree of </a:t>
            </a:r>
            <a:r>
              <a:rPr lang="en-US" sz="4400" dirty="0" err="1"/>
              <a:t>virilization</a:t>
            </a:r>
            <a:r>
              <a:rPr lang="en-US" sz="4400" dirty="0"/>
              <a:t> at puberty in patients reared as female with gonads retained. </a:t>
            </a:r>
          </a:p>
        </p:txBody>
      </p:sp>
    </p:spTree>
    <p:extLst>
      <p:ext uri="{BB962C8B-B14F-4D97-AF65-F5344CB8AC3E}">
        <p14:creationId xmlns:p14="http://schemas.microsoft.com/office/powerpoint/2010/main" val="1198847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7414"/>
            <a:ext cx="10058400" cy="1450757"/>
          </a:xfrm>
        </p:spPr>
        <p:txBody>
          <a:bodyPr/>
          <a:lstStyle/>
          <a:p>
            <a:r>
              <a:rPr lang="en-US" dirty="0" smtClean="0"/>
              <a:t>There are 2 questions about the first case:</a:t>
            </a:r>
            <a:endParaRPr lang="en-US" dirty="0"/>
          </a:p>
        </p:txBody>
      </p:sp>
      <p:sp>
        <p:nvSpPr>
          <p:cNvPr id="3" name="Content Placeholder 2"/>
          <p:cNvSpPr>
            <a:spLocks noGrp="1"/>
          </p:cNvSpPr>
          <p:nvPr>
            <p:ph idx="1"/>
          </p:nvPr>
        </p:nvSpPr>
        <p:spPr>
          <a:xfrm>
            <a:off x="579120" y="2342122"/>
            <a:ext cx="11094720" cy="4023360"/>
          </a:xfrm>
        </p:spPr>
        <p:txBody>
          <a:bodyPr>
            <a:normAutofit lnSpcReduction="10000"/>
            <a:scene3d>
              <a:camera prst="orthographicFront"/>
              <a:lightRig rig="harsh" dir="t"/>
            </a:scene3d>
            <a:sp3d extrusionH="57150" prstMaterial="matte">
              <a:bevelT w="63500" h="12700" prst="angle"/>
              <a:contourClr>
                <a:schemeClr val="bg1">
                  <a:lumMod val="65000"/>
                </a:schemeClr>
              </a:contourClr>
            </a:sp3d>
          </a:bodyPr>
          <a:lstStyle/>
          <a:p>
            <a:r>
              <a:rPr lang="en-US" sz="6600" b="1" dirty="0" smtClean="0">
                <a:ln/>
                <a:solidFill>
                  <a:schemeClr val="accent3"/>
                </a:solidFill>
              </a:rPr>
              <a:t>1.What is diagnosis?</a:t>
            </a:r>
          </a:p>
          <a:p>
            <a:r>
              <a:rPr lang="en-US" sz="6600" b="1" dirty="0" smtClean="0">
                <a:ln/>
                <a:solidFill>
                  <a:schemeClr val="accent3"/>
                </a:solidFill>
              </a:rPr>
              <a:t>2.When is </a:t>
            </a:r>
            <a:r>
              <a:rPr lang="en-US" sz="6600" b="1" dirty="0" err="1" smtClean="0">
                <a:ln/>
                <a:solidFill>
                  <a:schemeClr val="accent3"/>
                </a:solidFill>
              </a:rPr>
              <a:t>gonadectomy</a:t>
            </a:r>
            <a:r>
              <a:rPr lang="en-US" sz="6600" b="1" dirty="0" smtClean="0">
                <a:ln/>
                <a:solidFill>
                  <a:schemeClr val="accent3"/>
                </a:solidFill>
              </a:rPr>
              <a:t> ideal?</a:t>
            </a:r>
          </a:p>
          <a:p>
            <a:r>
              <a:rPr lang="en-US" sz="6600" b="1" dirty="0" smtClean="0">
                <a:ln/>
                <a:solidFill>
                  <a:schemeClr val="accent3"/>
                </a:solidFill>
              </a:rPr>
              <a:t>3.Does it need hormone therapy?</a:t>
            </a:r>
          </a:p>
        </p:txBody>
      </p:sp>
    </p:spTree>
    <p:extLst>
      <p:ext uri="{BB962C8B-B14F-4D97-AF65-F5344CB8AC3E}">
        <p14:creationId xmlns:p14="http://schemas.microsoft.com/office/powerpoint/2010/main" val="2367244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79714" y="483326"/>
            <a:ext cx="10332720" cy="5868988"/>
          </a:xfrm>
        </p:spPr>
        <p:txBody>
          <a:bodyPr>
            <a:noAutofit/>
          </a:bodyPr>
          <a:lstStyle/>
          <a:p>
            <a:r>
              <a:rPr lang="en-US" sz="4400" dirty="0"/>
              <a:t>The description of a genetic variant in SRD5A2 in the Dominican Republic and Mexico and analysis </a:t>
            </a:r>
            <a:r>
              <a:rPr lang="en-US" sz="4400" dirty="0" smtClean="0"/>
              <a:t>of </a:t>
            </a:r>
            <a:r>
              <a:rPr lang="en-US" sz="4400" dirty="0"/>
              <a:t>molecular features underline the importance of DHT in the development of the male </a:t>
            </a:r>
            <a:r>
              <a:rPr lang="en-US" sz="4400" dirty="0" smtClean="0"/>
              <a:t>phenotype.  </a:t>
            </a:r>
            <a:endParaRPr lang="en-US" sz="4400" dirty="0"/>
          </a:p>
          <a:p>
            <a:endParaRPr lang="en-US" sz="3600" dirty="0"/>
          </a:p>
        </p:txBody>
      </p:sp>
    </p:spTree>
    <p:extLst>
      <p:ext uri="{BB962C8B-B14F-4D97-AF65-F5344CB8AC3E}">
        <p14:creationId xmlns:p14="http://schemas.microsoft.com/office/powerpoint/2010/main" val="3606498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55337" y="-99060"/>
            <a:ext cx="10000343" cy="6782248"/>
          </a:xfrm>
          <a:prstGeom prst="rect">
            <a:avLst/>
          </a:prstGeom>
          <a:ln>
            <a:solidFill>
              <a:srgbClr val="FF0000"/>
            </a:solidFill>
          </a:ln>
        </p:spPr>
      </p:pic>
      <p:cxnSp>
        <p:nvCxnSpPr>
          <p:cNvPr id="5" name="Straight Connector 4"/>
          <p:cNvCxnSpPr/>
          <p:nvPr/>
        </p:nvCxnSpPr>
        <p:spPr>
          <a:xfrm flipV="1">
            <a:off x="8216152" y="4867833"/>
            <a:ext cx="2353235"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741894" y="5204011"/>
            <a:ext cx="4948518" cy="268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876365" y="5446059"/>
            <a:ext cx="3516405" cy="268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525589" y="3435531"/>
            <a:ext cx="2690563" cy="130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525588" y="4588902"/>
            <a:ext cx="3867181" cy="7837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76365" y="4867833"/>
            <a:ext cx="4693022" cy="1344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049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4000" y="385763"/>
            <a:ext cx="11760200" cy="4022725"/>
          </a:xfrm>
        </p:spPr>
        <p:txBody>
          <a:bodyPr>
            <a:noAutofit/>
          </a:bodyPr>
          <a:lstStyle/>
          <a:p>
            <a:r>
              <a:rPr lang="en-US" sz="4000" dirty="0" smtClean="0"/>
              <a:t> </a:t>
            </a:r>
            <a:r>
              <a:rPr lang="en-US" sz="4000" dirty="0"/>
              <a:t>The type 3 </a:t>
            </a:r>
            <a:r>
              <a:rPr lang="en-US" sz="4000" dirty="0" err="1"/>
              <a:t>isoenzyme</a:t>
            </a:r>
            <a:r>
              <a:rPr lang="en-US" sz="4000" dirty="0"/>
              <a:t> is expressed primarily in the testes, where it favors the conversion of the weak androgen substrate, androstenedione, to the more biologically active </a:t>
            </a:r>
            <a:r>
              <a:rPr lang="en-US" sz="4000" dirty="0" smtClean="0"/>
              <a:t>testosterone. </a:t>
            </a:r>
            <a:r>
              <a:rPr lang="en-US" sz="4000" dirty="0"/>
              <a:t>the family of 17β-HSDs comprises at least 14 </a:t>
            </a:r>
            <a:r>
              <a:rPr lang="en-US" sz="4000" dirty="0" err="1"/>
              <a:t>isoenzymes</a:t>
            </a:r>
            <a:r>
              <a:rPr lang="en-US" sz="4000" dirty="0"/>
              <a:t> that have physiologic relevance to a range of human tissues and disorders such as breast cancer, prostate cancer, and endometriosis.</a:t>
            </a:r>
          </a:p>
        </p:txBody>
      </p:sp>
    </p:spTree>
    <p:extLst>
      <p:ext uri="{BB962C8B-B14F-4D97-AF65-F5344CB8AC3E}">
        <p14:creationId xmlns:p14="http://schemas.microsoft.com/office/powerpoint/2010/main" val="2477966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9099" y="398826"/>
            <a:ext cx="11507289" cy="5649277"/>
          </a:xfrm>
        </p:spPr>
        <p:txBody>
          <a:bodyPr>
            <a:noAutofit/>
          </a:bodyPr>
          <a:lstStyle/>
          <a:p>
            <a:r>
              <a:rPr lang="en-US" sz="4000" dirty="0"/>
              <a:t>A deficiency of HSD17B3, which is also called 17- </a:t>
            </a:r>
            <a:r>
              <a:rPr lang="en-US" sz="4000" dirty="0" err="1"/>
              <a:t>ketosteroid</a:t>
            </a:r>
            <a:r>
              <a:rPr lang="en-US" sz="4000" dirty="0"/>
              <a:t> reductase, was first reported as a cause of 46,XY DSD by </a:t>
            </a:r>
            <a:r>
              <a:rPr lang="en-US" sz="4000" dirty="0" err="1"/>
              <a:t>Saez</a:t>
            </a:r>
            <a:r>
              <a:rPr lang="en-US" sz="4000" dirty="0"/>
              <a:t> and colleagues </a:t>
            </a:r>
            <a:r>
              <a:rPr lang="en-US" sz="4000" dirty="0" smtClean="0"/>
              <a:t>. </a:t>
            </a:r>
            <a:r>
              <a:rPr lang="en-US" sz="4000" dirty="0"/>
              <a:t>Most affected children (46,XY) have female-typical external genitalia at birth, although a few infants present with </a:t>
            </a:r>
            <a:r>
              <a:rPr lang="en-US" sz="4000" dirty="0" err="1"/>
              <a:t>clitoromegaly</a:t>
            </a:r>
            <a:r>
              <a:rPr lang="en-US" sz="4000" dirty="0"/>
              <a:t> or ambiguous genitalia. The testes are usually located in the inguinal canal and there is a blind vaginal pouch</a:t>
            </a:r>
            <a:r>
              <a:rPr lang="en-US" sz="4000" dirty="0" smtClean="0"/>
              <a:t>. </a:t>
            </a:r>
            <a:r>
              <a:rPr lang="en-US" sz="4000" dirty="0"/>
              <a:t>Affected infants are usually assigned a female sex and may mistakenly be assumed to have CAIS.</a:t>
            </a:r>
          </a:p>
          <a:p>
            <a:endParaRPr lang="en-US" sz="4000" dirty="0"/>
          </a:p>
        </p:txBody>
      </p:sp>
    </p:spTree>
    <p:extLst>
      <p:ext uri="{BB962C8B-B14F-4D97-AF65-F5344CB8AC3E}">
        <p14:creationId xmlns:p14="http://schemas.microsoft.com/office/powerpoint/2010/main" val="3818211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33190"/>
          </a:xfrm>
        </p:spPr>
        <p:txBody>
          <a:bodyPr>
            <a:normAutofit/>
          </a:bodyPr>
          <a:lstStyle/>
          <a:p>
            <a:r>
              <a:rPr lang="en-US" b="1" dirty="0">
                <a:solidFill>
                  <a:srgbClr val="FF0000"/>
                </a:solidFill>
              </a:rPr>
              <a:t>Molecular </a:t>
            </a:r>
            <a:r>
              <a:rPr lang="en-US" b="1" dirty="0" smtClean="0">
                <a:solidFill>
                  <a:srgbClr val="FF0000"/>
                </a:solidFill>
              </a:rPr>
              <a:t>pathogenesis</a:t>
            </a:r>
            <a:endParaRPr lang="en-US" b="1" dirty="0">
              <a:solidFill>
                <a:srgbClr val="FF0000"/>
              </a:solidFill>
            </a:endParaRPr>
          </a:p>
        </p:txBody>
      </p:sp>
      <p:sp>
        <p:nvSpPr>
          <p:cNvPr id="3" name="Content Placeholder 2"/>
          <p:cNvSpPr>
            <a:spLocks noGrp="1"/>
          </p:cNvSpPr>
          <p:nvPr>
            <p:ph idx="1"/>
          </p:nvPr>
        </p:nvSpPr>
        <p:spPr>
          <a:xfrm>
            <a:off x="509451" y="1854925"/>
            <a:ext cx="11403875" cy="4049485"/>
          </a:xfrm>
        </p:spPr>
        <p:txBody>
          <a:bodyPr>
            <a:noAutofit/>
          </a:bodyPr>
          <a:lstStyle/>
          <a:p>
            <a:r>
              <a:rPr lang="en-US" sz="2800" b="0" i="0" u="none" strike="noStrike" dirty="0" smtClean="0">
                <a:solidFill>
                  <a:srgbClr val="505050"/>
                </a:solidFill>
                <a:effectLst/>
                <a:latin typeface="Arial" panose="020B0604020202020204" pitchFamily="34" charset="0"/>
              </a:rPr>
              <a:t>I</a:t>
            </a:r>
            <a:r>
              <a:rPr lang="en-US" sz="2800" b="0" i="0" u="none" strike="noStrike" dirty="0" smtClean="0">
                <a:solidFill>
                  <a:schemeClr val="tx1"/>
                </a:solidFill>
                <a:effectLst/>
                <a:latin typeface="Arial" panose="020B0604020202020204" pitchFamily="34" charset="0"/>
              </a:rPr>
              <a:t>n complete and partial androgen insensitivity syndrome, </a:t>
            </a:r>
            <a:r>
              <a:rPr lang="en-US" sz="2800" b="0" i="0" u="none" strike="noStrike" dirty="0" err="1" smtClean="0">
                <a:solidFill>
                  <a:schemeClr val="tx1"/>
                </a:solidFill>
                <a:effectLst/>
                <a:latin typeface="Arial" panose="020B0604020202020204" pitchFamily="34" charset="0"/>
              </a:rPr>
              <a:t>mis</a:t>
            </a:r>
            <a:r>
              <a:rPr lang="en-US" sz="2800" b="0" i="0" u="none" strike="noStrike" dirty="0" smtClean="0">
                <a:solidFill>
                  <a:schemeClr val="tx1"/>
                </a:solidFill>
                <a:effectLst/>
                <a:latin typeface="Arial" panose="020B0604020202020204" pitchFamily="34" charset="0"/>
              </a:rPr>
              <a:t>-sense mutations are distributed throughout the eight exons of the androgen receptor gene, but </a:t>
            </a:r>
            <a:r>
              <a:rPr lang="en-US" sz="2800" b="0" i="0" u="none" strike="noStrike" dirty="0" err="1" smtClean="0">
                <a:solidFill>
                  <a:schemeClr val="tx1"/>
                </a:solidFill>
                <a:effectLst/>
                <a:latin typeface="Arial" panose="020B0604020202020204" pitchFamily="34" charset="0"/>
              </a:rPr>
              <a:t>localised</a:t>
            </a:r>
            <a:r>
              <a:rPr lang="en-US" sz="2800" b="0" i="0" u="none" strike="noStrike" dirty="0" smtClean="0">
                <a:solidFill>
                  <a:schemeClr val="tx1"/>
                </a:solidFill>
                <a:effectLst/>
                <a:latin typeface="Arial" panose="020B0604020202020204" pitchFamily="34" charset="0"/>
              </a:rPr>
              <a:t> mainly in exons that encode the DNA-binding and ligand-binding domains where their functional effect is great </a:t>
            </a:r>
            <a:r>
              <a:rPr lang="en-US" sz="2800" dirty="0" smtClean="0">
                <a:solidFill>
                  <a:schemeClr val="tx1"/>
                </a:solidFill>
                <a:latin typeface="Arial" panose="020B0604020202020204" pitchFamily="34" charset="0"/>
              </a:rPr>
              <a:t>.</a:t>
            </a:r>
            <a:endParaRPr lang="en-US" sz="2800" b="0" i="0" u="none" strike="noStrike" dirty="0" smtClean="0">
              <a:solidFill>
                <a:schemeClr val="tx1"/>
              </a:solidFill>
              <a:effectLst/>
              <a:latin typeface="Arial" panose="020B0604020202020204" pitchFamily="34" charset="0"/>
            </a:endParaRPr>
          </a:p>
          <a:p>
            <a:r>
              <a:rPr lang="en-US" sz="2800" b="0" i="0" u="none" strike="noStrike" dirty="0" smtClean="0">
                <a:solidFill>
                  <a:schemeClr val="tx1"/>
                </a:solidFill>
                <a:effectLst/>
                <a:latin typeface="Arial" panose="020B0604020202020204" pitchFamily="34" charset="0"/>
              </a:rPr>
              <a:t>Genital skin fibroblasts express androgen receptors in high concentrations and can be used to measure androgen binding when a skin biopsy is taken at </a:t>
            </a:r>
            <a:r>
              <a:rPr lang="en-US" sz="2800" b="0" i="0" u="none" strike="noStrike" dirty="0" err="1" smtClean="0">
                <a:solidFill>
                  <a:schemeClr val="tx1"/>
                </a:solidFill>
                <a:effectLst/>
                <a:latin typeface="Arial" panose="020B0604020202020204" pitchFamily="34" charset="0"/>
              </a:rPr>
              <a:t>surgery.Typically</a:t>
            </a:r>
            <a:r>
              <a:rPr lang="en-US" sz="2800" b="0" i="0" u="none" strike="noStrike" dirty="0" smtClean="0">
                <a:solidFill>
                  <a:schemeClr val="tx1"/>
                </a:solidFill>
                <a:effectLst/>
                <a:latin typeface="Arial" panose="020B0604020202020204" pitchFamily="34" charset="0"/>
              </a:rPr>
              <a:t>, binding is absent in complete androgen insensitivity syndrome and binding affinity is altered in partial androgen insensitivity syndrome.</a:t>
            </a:r>
            <a:endParaRPr lang="en-US" sz="2800" dirty="0">
              <a:solidFill>
                <a:schemeClr val="tx1"/>
              </a:solidFill>
            </a:endParaRPr>
          </a:p>
        </p:txBody>
      </p:sp>
      <p:cxnSp>
        <p:nvCxnSpPr>
          <p:cNvPr id="5" name="Straight Connector 4"/>
          <p:cNvCxnSpPr/>
          <p:nvPr/>
        </p:nvCxnSpPr>
        <p:spPr>
          <a:xfrm flipV="1">
            <a:off x="9627326" y="2246811"/>
            <a:ext cx="1528354" cy="130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412480" y="3017520"/>
            <a:ext cx="2599509" cy="130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6206" y="3448594"/>
            <a:ext cx="5564777" cy="130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312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04912"/>
            <a:ext cx="12075687" cy="4828646"/>
          </a:xfrm>
          <a:prstGeom prst="rect">
            <a:avLst/>
          </a:prstGeom>
        </p:spPr>
      </p:pic>
    </p:spTree>
    <p:extLst>
      <p:ext uri="{BB962C8B-B14F-4D97-AF65-F5344CB8AC3E}">
        <p14:creationId xmlns:p14="http://schemas.microsoft.com/office/powerpoint/2010/main" val="2150531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80347" y="117566"/>
            <a:ext cx="10892265" cy="5856458"/>
          </a:xfrm>
          <a:prstGeom prst="rect">
            <a:avLst/>
          </a:prstGeom>
        </p:spPr>
      </p:pic>
    </p:spTree>
    <p:extLst>
      <p:ext uri="{BB962C8B-B14F-4D97-AF65-F5344CB8AC3E}">
        <p14:creationId xmlns:p14="http://schemas.microsoft.com/office/powerpoint/2010/main" val="1979966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3786" y="530003"/>
            <a:ext cx="9644247" cy="5426659"/>
          </a:xfrm>
          <a:prstGeom prst="rect">
            <a:avLst/>
          </a:prstGeom>
        </p:spPr>
      </p:pic>
      <p:sp>
        <p:nvSpPr>
          <p:cNvPr id="2" name="Rectangle 1"/>
          <p:cNvSpPr/>
          <p:nvPr/>
        </p:nvSpPr>
        <p:spPr>
          <a:xfrm>
            <a:off x="753786" y="365761"/>
            <a:ext cx="9644247" cy="1933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209314" y="261257"/>
            <a:ext cx="1436915" cy="164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114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37852"/>
          <a:stretch/>
        </p:blipFill>
        <p:spPr>
          <a:xfrm>
            <a:off x="248195" y="547860"/>
            <a:ext cx="11756569" cy="3835454"/>
          </a:xfrm>
          <a:prstGeom prst="rect">
            <a:avLst/>
          </a:prstGeom>
        </p:spPr>
      </p:pic>
    </p:spTree>
    <p:extLst>
      <p:ext uri="{BB962C8B-B14F-4D97-AF65-F5344CB8AC3E}">
        <p14:creationId xmlns:p14="http://schemas.microsoft.com/office/powerpoint/2010/main" val="1906398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7143" t="59909" r="15831" b="23126"/>
          <a:stretch/>
        </p:blipFill>
        <p:spPr>
          <a:xfrm>
            <a:off x="1097280" y="495886"/>
            <a:ext cx="10130923" cy="1694432"/>
          </a:xfrm>
          <a:prstGeom prst="rect">
            <a:avLst/>
          </a:prstGeom>
        </p:spPr>
      </p:pic>
      <p:pic>
        <p:nvPicPr>
          <p:cNvPr id="5" name="Picture 4"/>
          <p:cNvPicPr>
            <a:picLocks noChangeAspect="1"/>
          </p:cNvPicPr>
          <p:nvPr/>
        </p:nvPicPr>
        <p:blipFill rotWithShape="1">
          <a:blip r:embed="rId3"/>
          <a:srcRect l="38936" t="25049" r="19113" b="58797"/>
          <a:stretch/>
        </p:blipFill>
        <p:spPr>
          <a:xfrm>
            <a:off x="1202787" y="2050974"/>
            <a:ext cx="9919908" cy="2147609"/>
          </a:xfrm>
          <a:prstGeom prst="rect">
            <a:avLst/>
          </a:prstGeom>
        </p:spPr>
      </p:pic>
    </p:spTree>
    <p:extLst>
      <p:ext uri="{BB962C8B-B14F-4D97-AF65-F5344CB8AC3E}">
        <p14:creationId xmlns:p14="http://schemas.microsoft.com/office/powerpoint/2010/main" val="571291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about the second case:</a:t>
            </a:r>
            <a:endParaRPr lang="en-US" dirty="0"/>
          </a:p>
        </p:txBody>
      </p:sp>
      <p:sp>
        <p:nvSpPr>
          <p:cNvPr id="3" name="Content Placeholder 2"/>
          <p:cNvSpPr>
            <a:spLocks noGrp="1"/>
          </p:cNvSpPr>
          <p:nvPr>
            <p:ph idx="1"/>
          </p:nvPr>
        </p:nvSpPr>
        <p:spPr>
          <a:xfrm>
            <a:off x="653143" y="1937174"/>
            <a:ext cx="10607040" cy="402336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6600" b="1" dirty="0" smtClean="0">
                <a:ln/>
                <a:solidFill>
                  <a:schemeClr val="accent3"/>
                </a:solidFill>
              </a:rPr>
              <a:t>1.What is the diagnosis?</a:t>
            </a:r>
          </a:p>
          <a:p>
            <a:pPr marL="0" indent="0">
              <a:buNone/>
            </a:pPr>
            <a:r>
              <a:rPr lang="en-US" sz="6600" b="1" dirty="0" smtClean="0">
                <a:ln/>
                <a:solidFill>
                  <a:schemeClr val="accent3"/>
                </a:solidFill>
              </a:rPr>
              <a:t>2.What is the differential diagnosis?</a:t>
            </a:r>
            <a:endParaRPr lang="en-US" sz="6600" b="1" dirty="0">
              <a:ln/>
              <a:solidFill>
                <a:schemeClr val="accent3"/>
              </a:solidFill>
            </a:endParaRPr>
          </a:p>
        </p:txBody>
      </p:sp>
    </p:spTree>
    <p:extLst>
      <p:ext uri="{BB962C8B-B14F-4D97-AF65-F5344CB8AC3E}">
        <p14:creationId xmlns:p14="http://schemas.microsoft.com/office/powerpoint/2010/main" val="3524289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11016" y="576774"/>
            <a:ext cx="11734800" cy="5528603"/>
          </a:xfrm>
          <a:prstGeom prst="rect">
            <a:avLst/>
          </a:prstGeom>
        </p:spPr>
      </p:pic>
    </p:spTree>
    <p:extLst>
      <p:ext uri="{BB962C8B-B14F-4D97-AF65-F5344CB8AC3E}">
        <p14:creationId xmlns:p14="http://schemas.microsoft.com/office/powerpoint/2010/main" val="2945854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0959"/>
          <a:stretch/>
        </p:blipFill>
        <p:spPr>
          <a:xfrm>
            <a:off x="1051596" y="297430"/>
            <a:ext cx="10288973" cy="5200218"/>
          </a:xfrm>
          <a:prstGeom prst="rect">
            <a:avLst/>
          </a:prstGeom>
        </p:spPr>
      </p:pic>
      <p:cxnSp>
        <p:nvCxnSpPr>
          <p:cNvPr id="4" name="Straight Connector 3"/>
          <p:cNvCxnSpPr/>
          <p:nvPr/>
        </p:nvCxnSpPr>
        <p:spPr>
          <a:xfrm>
            <a:off x="-352697" y="348778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88720" y="4598126"/>
            <a:ext cx="10006149" cy="899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04811" y="4219303"/>
            <a:ext cx="1828800" cy="378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299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29093" y="286603"/>
            <a:ext cx="10194773" cy="5722066"/>
          </a:xfrm>
          <a:prstGeom prst="rect">
            <a:avLst/>
          </a:prstGeom>
        </p:spPr>
      </p:pic>
      <p:cxnSp>
        <p:nvCxnSpPr>
          <p:cNvPr id="5" name="Straight Connector 4"/>
          <p:cNvCxnSpPr/>
          <p:nvPr/>
        </p:nvCxnSpPr>
        <p:spPr>
          <a:xfrm>
            <a:off x="-261257" y="21031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97280" y="2573383"/>
            <a:ext cx="10241280" cy="2534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1840" y="1907177"/>
            <a:ext cx="7262949" cy="95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47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97280" y="404371"/>
            <a:ext cx="10466363" cy="5464617"/>
          </a:xfrm>
          <a:prstGeom prst="rect">
            <a:avLst/>
          </a:prstGeom>
        </p:spPr>
      </p:pic>
    </p:spTree>
    <p:extLst>
      <p:ext uri="{BB962C8B-B14F-4D97-AF65-F5344CB8AC3E}">
        <p14:creationId xmlns:p14="http://schemas.microsoft.com/office/powerpoint/2010/main" val="3325526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45588" y="76447"/>
            <a:ext cx="10677377" cy="5792542"/>
          </a:xfrm>
          <a:prstGeom prst="rect">
            <a:avLst/>
          </a:prstGeom>
        </p:spPr>
      </p:pic>
    </p:spTree>
    <p:extLst>
      <p:ext uri="{BB962C8B-B14F-4D97-AF65-F5344CB8AC3E}">
        <p14:creationId xmlns:p14="http://schemas.microsoft.com/office/powerpoint/2010/main" val="17850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10293"/>
          <a:stretch/>
        </p:blipFill>
        <p:spPr>
          <a:xfrm>
            <a:off x="801858" y="286603"/>
            <a:ext cx="10649243" cy="5043043"/>
          </a:xfrm>
          <a:prstGeom prst="rect">
            <a:avLst/>
          </a:prstGeom>
        </p:spPr>
      </p:pic>
      <p:sp>
        <p:nvSpPr>
          <p:cNvPr id="3" name="Rectangle 2"/>
          <p:cNvSpPr/>
          <p:nvPr/>
        </p:nvSpPr>
        <p:spPr>
          <a:xfrm>
            <a:off x="1097280" y="1267097"/>
            <a:ext cx="10763794" cy="849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H="1" flipV="1">
            <a:off x="1142999" y="1874519"/>
            <a:ext cx="10603524" cy="241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53589" y="1972491"/>
            <a:ext cx="6648994" cy="483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4598126"/>
            <a:ext cx="10353821" cy="888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575074" y="4114800"/>
            <a:ext cx="1672046" cy="483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411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339633"/>
            <a:ext cx="12344400" cy="6021978"/>
          </a:xfrm>
          <a:prstGeom prst="rect">
            <a:avLst/>
          </a:prstGeom>
        </p:spPr>
      </p:pic>
      <p:cxnSp>
        <p:nvCxnSpPr>
          <p:cNvPr id="9" name="Straight Connector 8"/>
          <p:cNvCxnSpPr/>
          <p:nvPr/>
        </p:nvCxnSpPr>
        <p:spPr>
          <a:xfrm flipV="1">
            <a:off x="1959429" y="1541417"/>
            <a:ext cx="1998617" cy="130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59429" y="1828800"/>
            <a:ext cx="1619794"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59429" y="3788229"/>
            <a:ext cx="117565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177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8823" y="1946366"/>
            <a:ext cx="11813177" cy="3922622"/>
          </a:xfrm>
        </p:spPr>
        <p:txBody>
          <a:bodyPr>
            <a:normAutofit/>
          </a:bodyPr>
          <a:lstStyle/>
          <a:p>
            <a:r>
              <a:rPr lang="en-US" sz="2800" dirty="0" smtClean="0"/>
              <a:t> ex Dev 2017;11:171–174 D OI: 10.1159/000478082 </a:t>
            </a:r>
          </a:p>
          <a:p>
            <a:r>
              <a:rPr lang="en-US" sz="3600" dirty="0" smtClean="0"/>
              <a:t> </a:t>
            </a:r>
            <a:r>
              <a:rPr lang="en-US" sz="3600" dirty="0" err="1" smtClean="0"/>
              <a:t>Gonadectomy</a:t>
            </a:r>
            <a:r>
              <a:rPr lang="en-US" sz="3600" dirty="0" smtClean="0"/>
              <a:t> in Complete Androgen Insensitivity Syndrome: Why and When?</a:t>
            </a:r>
            <a:endParaRPr lang="en-US" sz="3600" dirty="0"/>
          </a:p>
        </p:txBody>
      </p:sp>
    </p:spTree>
    <p:extLst>
      <p:ext uri="{BB962C8B-B14F-4D97-AF65-F5344CB8AC3E}">
        <p14:creationId xmlns:p14="http://schemas.microsoft.com/office/powerpoint/2010/main" val="3909167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9486" y="409349"/>
            <a:ext cx="11399520" cy="5651817"/>
          </a:xfrm>
        </p:spPr>
        <p:txBody>
          <a:bodyPr>
            <a:normAutofit/>
          </a:bodyPr>
          <a:lstStyle/>
          <a:p>
            <a:r>
              <a:rPr lang="en-US" sz="4800" dirty="0" smtClean="0">
                <a:solidFill>
                  <a:srgbClr val="FF0000"/>
                </a:solidFill>
              </a:rPr>
              <a:t> </a:t>
            </a:r>
            <a:r>
              <a:rPr lang="en-US" sz="4800" b="1" dirty="0" smtClean="0">
                <a:solidFill>
                  <a:srgbClr val="FF0000"/>
                </a:solidFill>
              </a:rPr>
              <a:t>Proposal for a Screening </a:t>
            </a:r>
          </a:p>
          <a:p>
            <a:r>
              <a:rPr lang="en-US" sz="4800" dirty="0" smtClean="0"/>
              <a:t>At this time, it is mostly agreed that </a:t>
            </a:r>
            <a:r>
              <a:rPr lang="en-US" sz="4800" dirty="0" err="1" smtClean="0"/>
              <a:t>gonadectomy</a:t>
            </a:r>
            <a:r>
              <a:rPr lang="en-US" sz="4800" dirty="0" smtClean="0"/>
              <a:t> in CAIS children prior to puberty is not warranted on a prophylactic basis. These children should undergo their usual pubertal development with endogenous hormone synthesis.</a:t>
            </a:r>
            <a:endParaRPr lang="en-US" sz="4800" dirty="0"/>
          </a:p>
        </p:txBody>
      </p:sp>
    </p:spTree>
    <p:extLst>
      <p:ext uri="{BB962C8B-B14F-4D97-AF65-F5344CB8AC3E}">
        <p14:creationId xmlns:p14="http://schemas.microsoft.com/office/powerpoint/2010/main" val="3407746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6422" y="1162594"/>
            <a:ext cx="11869783" cy="5590902"/>
          </a:xfrm>
        </p:spPr>
        <p:txBody>
          <a:bodyPr>
            <a:noAutofit/>
          </a:bodyPr>
          <a:lstStyle/>
          <a:p>
            <a:r>
              <a:rPr lang="en-US" sz="3600" dirty="0" smtClean="0"/>
              <a:t> </a:t>
            </a:r>
            <a:r>
              <a:rPr lang="en-US" sz="4000" dirty="0" smtClean="0"/>
              <a:t>For women who wish to keep their gonads, we propose a regular (bi-)annual screening program comprising gonadal imaging by US or MRT, depending on the size and </a:t>
            </a:r>
            <a:r>
              <a:rPr lang="en-US" sz="4000" dirty="0" err="1" smtClean="0"/>
              <a:t>localisation</a:t>
            </a:r>
            <a:r>
              <a:rPr lang="en-US" sz="4000" dirty="0" smtClean="0"/>
              <a:t> of the gonad, determination of tumor markers (alpha-fetoprotein, </a:t>
            </a:r>
            <a:r>
              <a:rPr lang="en-US" sz="4000" dirty="0" err="1" smtClean="0"/>
              <a:t>betaHCG</a:t>
            </a:r>
            <a:r>
              <a:rPr lang="en-US" sz="4000" dirty="0" smtClean="0"/>
              <a:t>, LDH, and optionally PLAP in non-smokers), and endocrine evaluation (LH, FSH, testosterone, and inhibin B).  </a:t>
            </a:r>
            <a:endParaRPr lang="en-US" sz="4000" dirty="0"/>
          </a:p>
        </p:txBody>
      </p:sp>
    </p:spTree>
    <p:extLst>
      <p:ext uri="{BB962C8B-B14F-4D97-AF65-F5344CB8AC3E}">
        <p14:creationId xmlns:p14="http://schemas.microsoft.com/office/powerpoint/2010/main" val="2719251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63" r="10148" b="44503"/>
          <a:stretch/>
        </p:blipFill>
        <p:spPr>
          <a:xfrm>
            <a:off x="130805" y="144190"/>
            <a:ext cx="12124108" cy="6227581"/>
          </a:xfrm>
        </p:spPr>
      </p:pic>
      <p:sp>
        <p:nvSpPr>
          <p:cNvPr id="3" name="Rectangle 2"/>
          <p:cNvSpPr/>
          <p:nvPr/>
        </p:nvSpPr>
        <p:spPr>
          <a:xfrm>
            <a:off x="8819381" y="2795451"/>
            <a:ext cx="3398296" cy="3576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711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2549" y="187281"/>
            <a:ext cx="11673840" cy="5625691"/>
          </a:xfrm>
        </p:spPr>
        <p:txBody>
          <a:bodyPr>
            <a:noAutofit/>
          </a:bodyPr>
          <a:lstStyle/>
          <a:p>
            <a:r>
              <a:rPr lang="en-US" sz="3600" dirty="0" smtClean="0"/>
              <a:t>The pattern of gonadotropin and testosterone concentrations is less suggestive of hormone resistance when complete androgen insensitivity syndrome presents in infancy. Usually, LH-induced serum testosterone concentrations surge during the ﬁrst few months of life—a so-called mini-puberty. This </a:t>
            </a:r>
            <a:r>
              <a:rPr lang="en-US" sz="3600" dirty="0" err="1" smtClean="0"/>
              <a:t>proﬁ</a:t>
            </a:r>
            <a:r>
              <a:rPr lang="en-US" sz="3600" dirty="0" smtClean="0"/>
              <a:t> le, however, cannot be used to diagnose complete androgen insensitivity syndrome in many infants, although serum testosterone concentrations do increase appropriately after stimulation with human chorionic gonadotropin.</a:t>
            </a:r>
            <a:endParaRPr lang="en-US" sz="3600" dirty="0"/>
          </a:p>
        </p:txBody>
      </p:sp>
      <p:cxnSp>
        <p:nvCxnSpPr>
          <p:cNvPr id="4" name="Straight Connector 3"/>
          <p:cNvCxnSpPr/>
          <p:nvPr/>
        </p:nvCxnSpPr>
        <p:spPr>
          <a:xfrm flipH="1" flipV="1">
            <a:off x="7772400" y="2743200"/>
            <a:ext cx="2351314" cy="130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502229" y="4767943"/>
            <a:ext cx="8712925" cy="391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161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1999" y="618354"/>
            <a:ext cx="10955383" cy="4724355"/>
          </a:xfrm>
        </p:spPr>
        <p:txBody>
          <a:bodyPr>
            <a:noAutofit/>
          </a:bodyPr>
          <a:lstStyle/>
          <a:p>
            <a:r>
              <a:rPr lang="en-US" sz="4800" dirty="0" smtClean="0"/>
              <a:t>Automated DNA sequencing of the coding region and splice sites of the androgen receptor gene is now routinely available in the UK. A mutation is </a:t>
            </a:r>
            <a:r>
              <a:rPr lang="en-US" sz="4800" dirty="0" err="1" smtClean="0"/>
              <a:t>identiﬁ</a:t>
            </a:r>
            <a:r>
              <a:rPr lang="en-US" sz="4800" dirty="0" smtClean="0"/>
              <a:t> </a:t>
            </a:r>
            <a:r>
              <a:rPr lang="en-US" sz="4800" dirty="0" err="1" smtClean="0"/>
              <a:t>ed</a:t>
            </a:r>
            <a:r>
              <a:rPr lang="en-US" sz="4800" dirty="0" smtClean="0"/>
              <a:t> in more than 95% of patients with complete androgen insensitivity syndrome.</a:t>
            </a:r>
            <a:endParaRPr lang="en-US" sz="4800" dirty="0"/>
          </a:p>
        </p:txBody>
      </p:sp>
    </p:spTree>
    <p:extLst>
      <p:ext uri="{BB962C8B-B14F-4D97-AF65-F5344CB8AC3E}">
        <p14:creationId xmlns:p14="http://schemas.microsoft.com/office/powerpoint/2010/main" val="2915076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932" y="1989955"/>
            <a:ext cx="11255828" cy="5312183"/>
          </a:xfrm>
        </p:spPr>
        <p:txBody>
          <a:bodyPr>
            <a:noAutofit/>
          </a:bodyPr>
          <a:lstStyle/>
          <a:p>
            <a:r>
              <a:rPr lang="en-US" sz="4400" dirty="0" smtClean="0"/>
              <a:t>The transcriptional activity of new mutant androgen receptors might need to be assessed, especially in patients with a phenotype for partial or mild disease. </a:t>
            </a:r>
            <a:endParaRPr lang="en-US" sz="4400" dirty="0"/>
          </a:p>
        </p:txBody>
      </p:sp>
    </p:spTree>
    <p:extLst>
      <p:ext uri="{BB962C8B-B14F-4D97-AF65-F5344CB8AC3E}">
        <p14:creationId xmlns:p14="http://schemas.microsoft.com/office/powerpoint/2010/main" val="3883593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9485" y="422412"/>
            <a:ext cx="11608525" cy="5586502"/>
          </a:xfrm>
        </p:spPr>
        <p:txBody>
          <a:bodyPr>
            <a:noAutofit/>
          </a:bodyPr>
          <a:lstStyle/>
          <a:p>
            <a:r>
              <a:rPr lang="en-US" sz="4000" dirty="0" smtClean="0"/>
              <a:t> The spontaneous mutation rate in complete androgen insensitivity syndrome is about 30%—a ﬁnding consistent with other X-linked recessive disorders such as </a:t>
            </a:r>
            <a:r>
              <a:rPr lang="en-US" sz="4000" dirty="0" err="1" smtClean="0"/>
              <a:t>haemophilia</a:t>
            </a:r>
            <a:r>
              <a:rPr lang="en-US" sz="4000" dirty="0" smtClean="0"/>
              <a:t> and </a:t>
            </a:r>
            <a:r>
              <a:rPr lang="en-US" sz="4000" dirty="0" err="1" smtClean="0"/>
              <a:t>Duchenne</a:t>
            </a:r>
            <a:r>
              <a:rPr lang="en-US" sz="4000" dirty="0" smtClean="0"/>
              <a:t> muscular dystrophy. mutations are </a:t>
            </a:r>
            <a:r>
              <a:rPr lang="en-US" sz="4000" dirty="0" err="1" smtClean="0"/>
              <a:t>postzygotic</a:t>
            </a:r>
            <a:r>
              <a:rPr lang="en-US" sz="4000" dirty="0" smtClean="0"/>
              <a:t> and somatic mosaicism for the mutant androgen receptor can occur.</a:t>
            </a:r>
            <a:endParaRPr lang="en-US" sz="4000" dirty="0"/>
          </a:p>
        </p:txBody>
      </p:sp>
    </p:spTree>
    <p:extLst>
      <p:ext uri="{BB962C8B-B14F-4D97-AF65-F5344CB8AC3E}">
        <p14:creationId xmlns:p14="http://schemas.microsoft.com/office/powerpoint/2010/main" val="942072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0113" y="1950767"/>
            <a:ext cx="11569337" cy="1824400"/>
          </a:xfrm>
        </p:spPr>
        <p:txBody>
          <a:bodyPr>
            <a:noAutofit/>
          </a:bodyPr>
          <a:lstStyle/>
          <a:p>
            <a:r>
              <a:rPr lang="en-US" sz="4800" dirty="0" smtClean="0"/>
              <a:t>More than 800 mutations in diﬀerent patients are entered in the Cambridge database of androgen receptor genes as of September, 2011</a:t>
            </a:r>
            <a:r>
              <a:rPr lang="en-US" sz="4800" dirty="0"/>
              <a:t>.</a:t>
            </a:r>
            <a:r>
              <a:rPr lang="en-US" sz="4800" dirty="0" smtClean="0"/>
              <a:t> </a:t>
            </a:r>
            <a:endParaRPr lang="en-US" sz="4800" dirty="0"/>
          </a:p>
        </p:txBody>
      </p:sp>
    </p:spTree>
    <p:extLst>
      <p:ext uri="{BB962C8B-B14F-4D97-AF65-F5344CB8AC3E}">
        <p14:creationId xmlns:p14="http://schemas.microsoft.com/office/powerpoint/2010/main" val="3945676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3954" y="1554481"/>
            <a:ext cx="11325497" cy="3905794"/>
          </a:xfrm>
        </p:spPr>
        <p:txBody>
          <a:bodyPr>
            <a:normAutofit/>
          </a:bodyPr>
          <a:lstStyle/>
          <a:p>
            <a:r>
              <a:rPr lang="en-US" sz="4400" dirty="0" smtClean="0"/>
              <a:t>Most mutations of the ligand-binding domain are situated between </a:t>
            </a:r>
            <a:r>
              <a:rPr lang="en-US" sz="4400" dirty="0" err="1" smtClean="0"/>
              <a:t>aminoacid</a:t>
            </a:r>
            <a:r>
              <a:rPr lang="en-US" sz="4400" dirty="0" smtClean="0"/>
              <a:t> residues 688 and 712, 739 and 784, and 827 and 870. </a:t>
            </a:r>
            <a:endParaRPr lang="en-US" sz="4400" dirty="0"/>
          </a:p>
        </p:txBody>
      </p:sp>
    </p:spTree>
    <p:extLst>
      <p:ext uri="{BB962C8B-B14F-4D97-AF65-F5344CB8AC3E}">
        <p14:creationId xmlns:p14="http://schemas.microsoft.com/office/powerpoint/2010/main" val="1839580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7862" y="418012"/>
            <a:ext cx="11569337" cy="6191794"/>
          </a:xfrm>
        </p:spPr>
        <p:txBody>
          <a:bodyPr>
            <a:normAutofit/>
          </a:bodyPr>
          <a:lstStyle/>
          <a:p>
            <a:r>
              <a:rPr lang="en-US" sz="4800" b="1" dirty="0" smtClean="0">
                <a:solidFill>
                  <a:srgbClr val="FF0000"/>
                </a:solidFill>
              </a:rPr>
              <a:t>General management</a:t>
            </a:r>
          </a:p>
          <a:p>
            <a:r>
              <a:rPr lang="en-US" sz="3600" b="1" dirty="0" smtClean="0">
                <a:solidFill>
                  <a:srgbClr val="FF0000"/>
                </a:solidFill>
              </a:rPr>
              <a:t> </a:t>
            </a:r>
            <a:r>
              <a:rPr lang="en-US" sz="3600" dirty="0" smtClean="0"/>
              <a:t>Management of androgen insensitivity syndrome should address functional, sexual, and psychological issues such as disclosure, </a:t>
            </a:r>
            <a:r>
              <a:rPr lang="en-US" sz="3600" dirty="0" err="1" smtClean="0"/>
              <a:t>gonadectomy</a:t>
            </a:r>
            <a:r>
              <a:rPr lang="en-US" sz="3600" dirty="0" smtClean="0"/>
              <a:t> and subsequent hormone replacement, creation of a functional vagina, and genetic advice. Care needs to be </a:t>
            </a:r>
            <a:r>
              <a:rPr lang="en-US" sz="3600" dirty="0" err="1" smtClean="0"/>
              <a:t>individualised</a:t>
            </a:r>
            <a:r>
              <a:rPr lang="en-US" sz="3600" dirty="0" smtClean="0"/>
              <a:t>, flexible, and holistic. Management is dependent multidisciplinary team include (</a:t>
            </a:r>
            <a:r>
              <a:rPr lang="en-US" sz="3600" dirty="0" err="1" smtClean="0"/>
              <a:t>paediatric</a:t>
            </a:r>
            <a:r>
              <a:rPr lang="en-US" sz="3600" dirty="0" smtClean="0"/>
              <a:t> or adult), urology, </a:t>
            </a:r>
            <a:r>
              <a:rPr lang="en-US" sz="3600" dirty="0" err="1" smtClean="0"/>
              <a:t>gynaecology</a:t>
            </a:r>
            <a:r>
              <a:rPr lang="en-US" sz="3600" dirty="0" smtClean="0"/>
              <a:t>, and clinical psychology. </a:t>
            </a:r>
            <a:endParaRPr lang="en-US" sz="3600" dirty="0"/>
          </a:p>
        </p:txBody>
      </p:sp>
    </p:spTree>
    <p:extLst>
      <p:ext uri="{BB962C8B-B14F-4D97-AF65-F5344CB8AC3E}">
        <p14:creationId xmlns:p14="http://schemas.microsoft.com/office/powerpoint/2010/main" val="8235113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 y="1332411"/>
            <a:ext cx="11612880" cy="2862322"/>
          </a:xfrm>
          <a:prstGeom prst="rect">
            <a:avLst/>
          </a:prstGeom>
        </p:spPr>
        <p:txBody>
          <a:bodyPr wrap="square">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n-US" sz="4000" dirty="0" smtClean="0">
                <a:solidFill>
                  <a:srgbClr val="000000">
                    <a:lumMod val="75000"/>
                    <a:lumOff val="25000"/>
                  </a:srgbClr>
                </a:solidFill>
              </a:rPr>
              <a:t> </a:t>
            </a:r>
            <a:r>
              <a:rPr lang="en-US" sz="4000" dirty="0">
                <a:solidFill>
                  <a:srgbClr val="000000">
                    <a:lumMod val="75000"/>
                    <a:lumOff val="25000"/>
                  </a:srgbClr>
                </a:solidFill>
              </a:rPr>
              <a:t>Patient advocacy groups (</a:t>
            </a:r>
            <a:r>
              <a:rPr lang="en-US" sz="4000" dirty="0" err="1">
                <a:solidFill>
                  <a:srgbClr val="000000">
                    <a:lumMod val="75000"/>
                    <a:lumOff val="25000"/>
                  </a:srgbClr>
                </a:solidFill>
              </a:rPr>
              <a:t>eg</a:t>
            </a:r>
            <a:r>
              <a:rPr lang="en-US" sz="4000" dirty="0">
                <a:solidFill>
                  <a:srgbClr val="000000">
                    <a:lumMod val="75000"/>
                    <a:lumOff val="25000"/>
                  </a:srgbClr>
                </a:solidFill>
              </a:rPr>
              <a:t>, the Androgen Insensitivity Syndrome Support Group and </a:t>
            </a:r>
            <a:r>
              <a:rPr lang="en-US" sz="4000" dirty="0" err="1">
                <a:solidFill>
                  <a:srgbClr val="000000">
                    <a:lumMod val="75000"/>
                    <a:lumOff val="25000"/>
                  </a:srgbClr>
                </a:solidFill>
              </a:rPr>
              <a:t>dsdFamilies</a:t>
            </a:r>
            <a:r>
              <a:rPr lang="en-US" sz="4000" dirty="0">
                <a:solidFill>
                  <a:srgbClr val="000000">
                    <a:lumMod val="75000"/>
                    <a:lumOff val="25000"/>
                  </a:srgbClr>
                </a:solidFill>
              </a:rPr>
              <a:t> in the UK) should have a close supportive role. Support groups related to androgen insensitivity syndrome are well represented in several countries.</a:t>
            </a:r>
          </a:p>
        </p:txBody>
      </p:sp>
    </p:spTree>
    <p:extLst>
      <p:ext uri="{BB962C8B-B14F-4D97-AF65-F5344CB8AC3E}">
        <p14:creationId xmlns:p14="http://schemas.microsoft.com/office/powerpoint/2010/main" val="14779492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16808" y="-165100"/>
            <a:ext cx="9326880" cy="6668087"/>
          </a:xfrm>
          <a:prstGeom prst="rect">
            <a:avLst/>
          </a:prstGeom>
        </p:spPr>
      </p:pic>
    </p:spTree>
    <p:extLst>
      <p:ext uri="{BB962C8B-B14F-4D97-AF65-F5344CB8AC3E}">
        <p14:creationId xmlns:p14="http://schemas.microsoft.com/office/powerpoint/2010/main" val="14081342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1390352"/>
            <a:ext cx="12192000" cy="3851574"/>
          </a:xfrm>
          <a:prstGeom prst="rect">
            <a:avLst/>
          </a:prstGeom>
        </p:spPr>
      </p:pic>
    </p:spTree>
    <p:extLst>
      <p:ext uri="{BB962C8B-B14F-4D97-AF65-F5344CB8AC3E}">
        <p14:creationId xmlns:p14="http://schemas.microsoft.com/office/powerpoint/2010/main" val="3612659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6986" b="8626"/>
          <a:stretch/>
        </p:blipFill>
        <p:spPr>
          <a:xfrm>
            <a:off x="1097279" y="88900"/>
            <a:ext cx="9378153" cy="6780030"/>
          </a:xfrm>
        </p:spPr>
      </p:pic>
      <p:sp>
        <p:nvSpPr>
          <p:cNvPr id="3" name="Rectangle 2"/>
          <p:cNvSpPr/>
          <p:nvPr/>
        </p:nvSpPr>
        <p:spPr>
          <a:xfrm>
            <a:off x="2207623" y="2181497"/>
            <a:ext cx="7615646" cy="705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175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9653" t="9910" r="4687" b="5446"/>
          <a:stretch/>
        </p:blipFill>
        <p:spPr>
          <a:xfrm rot="16200000">
            <a:off x="2867299" y="-1338944"/>
            <a:ext cx="7184571" cy="9209318"/>
          </a:xfrm>
          <a:prstGeom prst="rect">
            <a:avLst/>
          </a:prstGeom>
        </p:spPr>
      </p:pic>
    </p:spTree>
    <p:extLst>
      <p:ext uri="{BB962C8B-B14F-4D97-AF65-F5344CB8AC3E}">
        <p14:creationId xmlns:p14="http://schemas.microsoft.com/office/powerpoint/2010/main" val="35748058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588" y="286603"/>
            <a:ext cx="12203784" cy="4215623"/>
          </a:xfrm>
          <a:prstGeom prst="rect">
            <a:avLst/>
          </a:prstGeom>
        </p:spPr>
      </p:pic>
    </p:spTree>
    <p:extLst>
      <p:ext uri="{BB962C8B-B14F-4D97-AF65-F5344CB8AC3E}">
        <p14:creationId xmlns:p14="http://schemas.microsoft.com/office/powerpoint/2010/main" val="2342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8633" y="0"/>
            <a:ext cx="9537895" cy="6664830"/>
          </a:xfrm>
          <a:prstGeom prst="rect">
            <a:avLst/>
          </a:prstGeom>
        </p:spPr>
      </p:pic>
    </p:spTree>
    <p:extLst>
      <p:ext uri="{BB962C8B-B14F-4D97-AF65-F5344CB8AC3E}">
        <p14:creationId xmlns:p14="http://schemas.microsoft.com/office/powerpoint/2010/main" val="13371850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l="15607" t="23596" r="19563" b="59887"/>
          <a:stretch/>
        </p:blipFill>
        <p:spPr>
          <a:xfrm>
            <a:off x="433388" y="2459038"/>
            <a:ext cx="11758612" cy="1684337"/>
          </a:xfrm>
          <a:prstGeom prst="rect">
            <a:avLst/>
          </a:prstGeom>
        </p:spPr>
      </p:pic>
    </p:spTree>
    <p:extLst>
      <p:ext uri="{BB962C8B-B14F-4D97-AF65-F5344CB8AC3E}">
        <p14:creationId xmlns:p14="http://schemas.microsoft.com/office/powerpoint/2010/main" val="32509374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509713" y="248149"/>
            <a:ext cx="10682287" cy="5727700"/>
          </a:xfrm>
          <a:prstGeom prst="rect">
            <a:avLst/>
          </a:prstGeom>
        </p:spPr>
      </p:pic>
      <p:sp>
        <p:nvSpPr>
          <p:cNvPr id="3" name="Rectangle 2"/>
          <p:cNvSpPr/>
          <p:nvPr/>
        </p:nvSpPr>
        <p:spPr>
          <a:xfrm>
            <a:off x="1449977" y="247414"/>
            <a:ext cx="7498080" cy="1620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hohhhh</a:t>
            </a:r>
            <a:endParaRPr lang="en-US" dirty="0"/>
          </a:p>
        </p:txBody>
      </p:sp>
      <p:sp>
        <p:nvSpPr>
          <p:cNvPr id="5" name="Rectangle 4"/>
          <p:cNvSpPr/>
          <p:nvPr/>
        </p:nvSpPr>
        <p:spPr>
          <a:xfrm>
            <a:off x="8595360" y="247414"/>
            <a:ext cx="3474720" cy="101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9977" y="4963886"/>
            <a:ext cx="10620103" cy="105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43200" y="3291836"/>
            <a:ext cx="3448594" cy="65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48149" y="4428309"/>
            <a:ext cx="8921931" cy="535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95360" y="1449977"/>
            <a:ext cx="182880" cy="287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94267" y="787900"/>
            <a:ext cx="5473293"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Hormone therapy:</a:t>
            </a:r>
          </a:p>
        </p:txBody>
      </p:sp>
    </p:spTree>
    <p:extLst>
      <p:ext uri="{BB962C8B-B14F-4D97-AF65-F5344CB8AC3E}">
        <p14:creationId xmlns:p14="http://schemas.microsoft.com/office/powerpoint/2010/main" val="15166041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26909"/>
          <a:stretch/>
        </p:blipFill>
        <p:spPr>
          <a:xfrm>
            <a:off x="989872" y="286603"/>
            <a:ext cx="10582985" cy="6179511"/>
          </a:xfrm>
          <a:prstGeom prst="rect">
            <a:avLst/>
          </a:prstGeom>
        </p:spPr>
      </p:pic>
      <p:sp>
        <p:nvSpPr>
          <p:cNvPr id="6" name="Rectangle 5"/>
          <p:cNvSpPr/>
          <p:nvPr/>
        </p:nvSpPr>
        <p:spPr>
          <a:xfrm>
            <a:off x="2299063" y="5943600"/>
            <a:ext cx="9078686" cy="43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4728754" y="796834"/>
            <a:ext cx="6648995" cy="3918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27909" y="1293223"/>
            <a:ext cx="129322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17966" y="1737360"/>
            <a:ext cx="60611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808514" y="2181497"/>
            <a:ext cx="8569235" cy="1306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06194" y="5486400"/>
            <a:ext cx="4036423" cy="2612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97280" y="2717074"/>
            <a:ext cx="10475577" cy="1319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08514" y="2299063"/>
            <a:ext cx="8764343" cy="418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97280" y="4180114"/>
            <a:ext cx="4767943"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270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25770"/>
          <a:stretch/>
        </p:blipFill>
        <p:spPr>
          <a:xfrm>
            <a:off x="378821" y="117566"/>
            <a:ext cx="11752919" cy="5799909"/>
          </a:xfrm>
          <a:prstGeom prst="rect">
            <a:avLst/>
          </a:prstGeom>
        </p:spPr>
      </p:pic>
      <p:cxnSp>
        <p:nvCxnSpPr>
          <p:cNvPr id="5" name="Straight Connector 4"/>
          <p:cNvCxnSpPr/>
          <p:nvPr/>
        </p:nvCxnSpPr>
        <p:spPr>
          <a:xfrm>
            <a:off x="990600" y="596900"/>
            <a:ext cx="7531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78821" y="3517900"/>
            <a:ext cx="11635379" cy="2616200"/>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072846" y="3017520"/>
            <a:ext cx="3540034" cy="836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1057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18677"/>
          <a:stretch/>
        </p:blipFill>
        <p:spPr>
          <a:xfrm>
            <a:off x="1214845" y="120737"/>
            <a:ext cx="9823269" cy="6608271"/>
          </a:xfrm>
          <a:prstGeom prst="rect">
            <a:avLst/>
          </a:prstGeom>
        </p:spPr>
      </p:pic>
      <p:cxnSp>
        <p:nvCxnSpPr>
          <p:cNvPr id="5" name="Straight Connector 4"/>
          <p:cNvCxnSpPr/>
          <p:nvPr/>
        </p:nvCxnSpPr>
        <p:spPr>
          <a:xfrm>
            <a:off x="9039497" y="2403566"/>
            <a:ext cx="199861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97280" y="4859383"/>
            <a:ext cx="10241280" cy="287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92194" y="4422596"/>
            <a:ext cx="1645920" cy="306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15291" y="5342709"/>
            <a:ext cx="1136469" cy="35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71600" y="5146766"/>
            <a:ext cx="8843554" cy="195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7490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31185"/>
          <a:stretch/>
        </p:blipFill>
        <p:spPr>
          <a:xfrm>
            <a:off x="484450" y="495609"/>
            <a:ext cx="11707550" cy="5696186"/>
          </a:xfrm>
          <a:prstGeom prst="rect">
            <a:avLst/>
          </a:prstGeom>
        </p:spPr>
      </p:pic>
      <p:sp>
        <p:nvSpPr>
          <p:cNvPr id="5" name="Rectangle 4"/>
          <p:cNvSpPr/>
          <p:nvPr/>
        </p:nvSpPr>
        <p:spPr>
          <a:xfrm>
            <a:off x="9627326" y="5669280"/>
            <a:ext cx="1528354"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2108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r="-38000"/>
          </a:stretch>
        </a:blipFill>
        <a:effectLst/>
      </p:bgPr>
    </p:bg>
    <p:spTree>
      <p:nvGrpSpPr>
        <p:cNvPr id="1" name=""/>
        <p:cNvGrpSpPr/>
        <p:nvPr/>
      </p:nvGrpSpPr>
      <p:grpSpPr>
        <a:xfrm>
          <a:off x="0" y="0"/>
          <a:ext cx="0" cy="0"/>
          <a:chOff x="0" y="0"/>
          <a:chExt cx="0" cy="0"/>
        </a:xfrm>
      </p:grpSpPr>
      <p:sp>
        <p:nvSpPr>
          <p:cNvPr id="4" name="Rectangle 3"/>
          <p:cNvSpPr/>
          <p:nvPr/>
        </p:nvSpPr>
        <p:spPr>
          <a:xfrm>
            <a:off x="4149515" y="1353688"/>
            <a:ext cx="3166829" cy="923330"/>
          </a:xfrm>
          <a:prstGeom prst="rect">
            <a:avLst/>
          </a:prstGeom>
          <a:noFill/>
        </p:spPr>
        <p:txBody>
          <a:bodyPr wrap="none" lIns="91440" tIns="45720" rIns="91440" bIns="45720">
            <a:spAutoFit/>
          </a:bodyPr>
          <a:lstStyle/>
          <a:p>
            <a:pPr algn="ctr"/>
            <a:r>
              <a:rPr lang="en-U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Thank you</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511407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1886" y="0"/>
            <a:ext cx="11573691" cy="6783178"/>
          </a:xfrm>
          <a:prstGeom prst="rect">
            <a:avLst/>
          </a:prstGeom>
        </p:spPr>
      </p:pic>
    </p:spTree>
    <p:extLst>
      <p:ext uri="{BB962C8B-B14F-4D97-AF65-F5344CB8AC3E}">
        <p14:creationId xmlns:p14="http://schemas.microsoft.com/office/powerpoint/2010/main" val="2716305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227" t="15419" r="39973" b="24185"/>
          <a:stretch/>
        </p:blipFill>
        <p:spPr>
          <a:xfrm>
            <a:off x="2099375" y="0"/>
            <a:ext cx="8054209" cy="6858000"/>
          </a:xfrm>
        </p:spPr>
      </p:pic>
    </p:spTree>
    <p:extLst>
      <p:ext uri="{BB962C8B-B14F-4D97-AF65-F5344CB8AC3E}">
        <p14:creationId xmlns:p14="http://schemas.microsoft.com/office/powerpoint/2010/main" val="2964246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221" y="2723634"/>
            <a:ext cx="10196446" cy="769441"/>
          </a:xfrm>
          <a:prstGeom prst="rect">
            <a:avLst/>
          </a:prstGeom>
        </p:spPr>
        <p:txBody>
          <a:bodyPr wrap="none">
            <a:spAutoFit/>
          </a:bodyPr>
          <a:lstStyle/>
          <a:p>
            <a:r>
              <a:rPr lang="en-US" sz="4400" b="1" dirty="0">
                <a:ln w="22225">
                  <a:solidFill>
                    <a:schemeClr val="accent2"/>
                  </a:solidFill>
                  <a:prstDash val="solid"/>
                </a:ln>
                <a:solidFill>
                  <a:schemeClr val="accent2">
                    <a:lumMod val="40000"/>
                    <a:lumOff val="60000"/>
                  </a:schemeClr>
                </a:solidFill>
              </a:rPr>
              <a:t>Complete androgen insensitivity syndrome</a:t>
            </a:r>
          </a:p>
        </p:txBody>
      </p:sp>
    </p:spTree>
    <p:extLst>
      <p:ext uri="{BB962C8B-B14F-4D97-AF65-F5344CB8AC3E}">
        <p14:creationId xmlns:p14="http://schemas.microsoft.com/office/powerpoint/2010/main" val="2084577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80" y="223103"/>
            <a:ext cx="10058400" cy="1450757"/>
          </a:xfrm>
        </p:spPr>
        <p:txBody>
          <a:bodyPr/>
          <a:lstStyle/>
          <a:p>
            <a:endParaRPr lang="en-US"/>
          </a:p>
        </p:txBody>
      </p:sp>
      <p:pic>
        <p:nvPicPr>
          <p:cNvPr id="4" name="Content Placeholder 3"/>
          <p:cNvPicPr>
            <a:picLocks noGrp="1" noChangeAspect="1"/>
          </p:cNvPicPr>
          <p:nvPr>
            <p:ph idx="1"/>
          </p:nvPr>
        </p:nvPicPr>
        <p:blipFill rotWithShape="1">
          <a:blip r:embed="rId2"/>
          <a:srcRect t="8754"/>
          <a:stretch/>
        </p:blipFill>
        <p:spPr>
          <a:xfrm>
            <a:off x="2479041" y="105536"/>
            <a:ext cx="7696926" cy="6292469"/>
          </a:xfrm>
          <a:prstGeom prst="rect">
            <a:avLst/>
          </a:prstGeom>
        </p:spPr>
      </p:pic>
      <p:cxnSp>
        <p:nvCxnSpPr>
          <p:cNvPr id="5" name="Straight Connector 4"/>
          <p:cNvCxnSpPr/>
          <p:nvPr/>
        </p:nvCxnSpPr>
        <p:spPr>
          <a:xfrm>
            <a:off x="5826034" y="4180114"/>
            <a:ext cx="37621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100354" y="4415245"/>
            <a:ext cx="3814355" cy="130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26034" y="4180114"/>
            <a:ext cx="37621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281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1141</TotalTime>
  <Words>1067</Words>
  <Application>Microsoft Office PowerPoint</Application>
  <PresentationFormat>Widescreen</PresentationFormat>
  <Paragraphs>41</Paragraphs>
  <Slides>59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59</vt:i4>
      </vt:variant>
    </vt:vector>
  </HeadingPairs>
  <TitlesOfParts>
    <vt:vector size="64" baseType="lpstr">
      <vt:lpstr>Arial</vt:lpstr>
      <vt:lpstr>Calibri</vt:lpstr>
      <vt:lpstr>Calibri Light</vt:lpstr>
      <vt:lpstr>Retrospect</vt:lpstr>
      <vt:lpstr>Office Theme</vt:lpstr>
      <vt:lpstr>In the name of God</vt:lpstr>
      <vt:lpstr>There are 2 questions about the first case:</vt:lpstr>
      <vt:lpstr>And about the second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Steroid 5α-Reductase Type 2 Deficiency. </vt:lpstr>
      <vt:lpstr>PowerPoint Presentation</vt:lpstr>
      <vt:lpstr>PowerPoint Presentation</vt:lpstr>
      <vt:lpstr>PowerPoint Presentation</vt:lpstr>
      <vt:lpstr>PowerPoint Presentation</vt:lpstr>
      <vt:lpstr>Molecular pathogenesis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78</cp:revision>
  <dcterms:created xsi:type="dcterms:W3CDTF">2018-12-09T13:34:37Z</dcterms:created>
  <dcterms:modified xsi:type="dcterms:W3CDTF">2018-12-16T20:04:16Z</dcterms:modified>
</cp:coreProperties>
</file>