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0" r:id="rId1"/>
    <p:sldMasterId id="2147483827" r:id="rId2"/>
  </p:sldMasterIdLst>
  <p:notesMasterIdLst>
    <p:notesMasterId r:id="rId50"/>
  </p:notesMasterIdLst>
  <p:handoutMasterIdLst>
    <p:handoutMasterId r:id="rId51"/>
  </p:handoutMasterIdLst>
  <p:sldIdLst>
    <p:sldId id="361" r:id="rId3"/>
    <p:sldId id="256" r:id="rId4"/>
    <p:sldId id="257" r:id="rId5"/>
    <p:sldId id="328" r:id="rId6"/>
    <p:sldId id="270" r:id="rId7"/>
    <p:sldId id="362" r:id="rId8"/>
    <p:sldId id="329" r:id="rId9"/>
    <p:sldId id="272" r:id="rId10"/>
    <p:sldId id="273" r:id="rId11"/>
    <p:sldId id="363" r:id="rId12"/>
    <p:sldId id="275" r:id="rId13"/>
    <p:sldId id="334" r:id="rId14"/>
    <p:sldId id="278" r:id="rId15"/>
    <p:sldId id="340" r:id="rId16"/>
    <p:sldId id="339" r:id="rId17"/>
    <p:sldId id="280" r:id="rId18"/>
    <p:sldId id="364" r:id="rId19"/>
    <p:sldId id="282" r:id="rId20"/>
    <p:sldId id="342" r:id="rId21"/>
    <p:sldId id="284" r:id="rId22"/>
    <p:sldId id="315" r:id="rId23"/>
    <p:sldId id="345" r:id="rId24"/>
    <p:sldId id="368" r:id="rId25"/>
    <p:sldId id="346" r:id="rId26"/>
    <p:sldId id="356" r:id="rId27"/>
    <p:sldId id="294" r:id="rId28"/>
    <p:sldId id="314" r:id="rId29"/>
    <p:sldId id="347" r:id="rId30"/>
    <p:sldId id="348" r:id="rId31"/>
    <p:sldId id="349" r:id="rId32"/>
    <p:sldId id="351" r:id="rId33"/>
    <p:sldId id="350" r:id="rId34"/>
    <p:sldId id="357" r:id="rId35"/>
    <p:sldId id="359" r:id="rId36"/>
    <p:sldId id="365" r:id="rId37"/>
    <p:sldId id="367" r:id="rId38"/>
    <p:sldId id="354" r:id="rId39"/>
    <p:sldId id="355" r:id="rId40"/>
    <p:sldId id="303" r:id="rId41"/>
    <p:sldId id="312" r:id="rId42"/>
    <p:sldId id="310" r:id="rId43"/>
    <p:sldId id="313" r:id="rId44"/>
    <p:sldId id="366" r:id="rId45"/>
    <p:sldId id="305" r:id="rId46"/>
    <p:sldId id="307" r:id="rId47"/>
    <p:sldId id="326" r:id="rId48"/>
    <p:sldId id="33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a" initials="m" lastIdx="0" clrIdx="0">
    <p:extLst>
      <p:ext uri="{19B8F6BF-5375-455C-9EA6-DF929625EA0E}">
        <p15:presenceInfo xmlns:p15="http://schemas.microsoft.com/office/powerpoint/2012/main" userId="m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4103" autoAdjust="0"/>
  </p:normalViewPr>
  <p:slideViewPr>
    <p:cSldViewPr snapToGrid="0">
      <p:cViewPr varScale="1">
        <p:scale>
          <a:sx n="66" d="100"/>
          <a:sy n="66" d="100"/>
        </p:scale>
        <p:origin x="560"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65662-71ED-4225-A195-0F35D01A6F23}"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77EB4005-7A5E-4AEB-A4DC-889F9D780930}">
      <dgm:prSet phldrT="[Text]" custT="1">
        <dgm:style>
          <a:lnRef idx="2">
            <a:schemeClr val="dk1"/>
          </a:lnRef>
          <a:fillRef idx="1">
            <a:schemeClr val="lt1"/>
          </a:fillRef>
          <a:effectRef idx="0">
            <a:schemeClr val="dk1"/>
          </a:effectRef>
          <a:fontRef idx="minor">
            <a:schemeClr val="dk1"/>
          </a:fontRef>
        </dgm:style>
      </dgm:prSet>
      <dgm:spPr>
        <a:ln/>
      </dgm:spPr>
      <dgm:t>
        <a:bodyPr/>
        <a:lstStyle/>
        <a:p>
          <a:r>
            <a:rPr lang="en-US" sz="2600" b="1" i="0" dirty="0" smtClean="0">
              <a:solidFill>
                <a:srgbClr val="C00000"/>
              </a:solidFill>
              <a:latin typeface="Times New Roman" panose="02020603050405020304" pitchFamily="18" charset="0"/>
              <a:cs typeface="Times New Roman" panose="02020603050405020304" pitchFamily="18" charset="0"/>
            </a:rPr>
            <a:t>Management of </a:t>
          </a:r>
        </a:p>
        <a:p>
          <a:r>
            <a:rPr lang="en-US" sz="2600" b="1" i="0" dirty="0" smtClean="0">
              <a:solidFill>
                <a:srgbClr val="C00000"/>
              </a:solidFill>
              <a:latin typeface="Times New Roman" panose="02020603050405020304" pitchFamily="18" charset="0"/>
              <a:cs typeface="Times New Roman" panose="02020603050405020304" pitchFamily="18" charset="0"/>
            </a:rPr>
            <a:t>AUB</a:t>
          </a:r>
          <a:endParaRPr lang="en-US" sz="2600" b="1" i="0" dirty="0">
            <a:solidFill>
              <a:srgbClr val="C00000"/>
            </a:solidFill>
            <a:latin typeface="Times New Roman" panose="02020603050405020304" pitchFamily="18" charset="0"/>
            <a:cs typeface="Times New Roman" panose="02020603050405020304" pitchFamily="18" charset="0"/>
          </a:endParaRPr>
        </a:p>
      </dgm:t>
    </dgm:pt>
    <dgm:pt modelId="{FB921835-7F62-4848-840A-38C789E2348A}" type="parTrans" cxnId="{9A9FBA5E-806F-4369-A359-8064355D97FA}">
      <dgm:prSet/>
      <dgm:spPr/>
      <dgm:t>
        <a:bodyPr/>
        <a:lstStyle/>
        <a:p>
          <a:endParaRPr lang="en-US"/>
        </a:p>
      </dgm:t>
    </dgm:pt>
    <dgm:pt modelId="{0001FB16-AC69-4693-84D5-33CAC78D66FB}" type="sibTrans" cxnId="{9A9FBA5E-806F-4369-A359-8064355D97FA}">
      <dgm:prSet/>
      <dgm:spPr/>
      <dgm:t>
        <a:bodyPr/>
        <a:lstStyle/>
        <a:p>
          <a:endParaRPr lang="en-US"/>
        </a:p>
      </dgm:t>
    </dgm:pt>
    <dgm:pt modelId="{FA6936AD-1C21-431A-B50E-11641BEE5D38}">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400" b="1" dirty="0" smtClean="0">
              <a:solidFill>
                <a:schemeClr val="tx1"/>
              </a:solidFill>
              <a:latin typeface="Times New Roman" panose="02020603050405020304" pitchFamily="18" charset="0"/>
              <a:cs typeface="Times New Roman" panose="02020603050405020304" pitchFamily="18" charset="0"/>
            </a:rPr>
            <a:t>Anti proliferative activities on human cervical cancer cells</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54A3112C-24AB-454C-B102-E8D39E0F50AF}" type="parTrans" cxnId="{28EAC9AF-3561-4DC5-B202-F16AF00C702E}">
      <dgm:prSet/>
      <dgm:spPr/>
      <dgm:t>
        <a:bodyPr/>
        <a:lstStyle/>
        <a:p>
          <a:endParaRPr lang="en-US"/>
        </a:p>
      </dgm:t>
    </dgm:pt>
    <dgm:pt modelId="{7844EA4A-C051-414C-A796-20D5932241C2}" type="sibTrans" cxnId="{28EAC9AF-3561-4DC5-B202-F16AF00C702E}">
      <dgm:prSet/>
      <dgm:spPr/>
      <dgm:t>
        <a:bodyPr/>
        <a:lstStyle/>
        <a:p>
          <a:endParaRPr lang="en-US"/>
        </a:p>
      </dgm:t>
    </dgm:pt>
    <dgm:pt modelId="{5479E7F8-132F-48AA-9B90-B297C0A6B418}">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400" b="1" dirty="0" smtClean="0">
              <a:solidFill>
                <a:schemeClr val="tx1"/>
              </a:solidFill>
              <a:latin typeface="Times New Roman" panose="02020603050405020304" pitchFamily="18" charset="0"/>
              <a:cs typeface="Times New Roman" panose="02020603050405020304" pitchFamily="18" charset="0"/>
            </a:rPr>
            <a:t>Estrogenic activities</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5A6221CF-1666-4AFC-AFA4-071BC55E47B7}" type="parTrans" cxnId="{1F055AE7-1B37-44A2-97FA-0C5C76FE1395}">
      <dgm:prSet/>
      <dgm:spPr/>
      <dgm:t>
        <a:bodyPr/>
        <a:lstStyle/>
        <a:p>
          <a:endParaRPr lang="en-US"/>
        </a:p>
      </dgm:t>
    </dgm:pt>
    <dgm:pt modelId="{E5333780-836F-4A84-8291-F1C9299687D1}" type="sibTrans" cxnId="{1F055AE7-1B37-44A2-97FA-0C5C76FE1395}">
      <dgm:prSet/>
      <dgm:spPr/>
      <dgm:t>
        <a:bodyPr/>
        <a:lstStyle/>
        <a:p>
          <a:endParaRPr lang="en-US"/>
        </a:p>
      </dgm:t>
    </dgm:pt>
    <dgm:pt modelId="{0D8E7F2D-BF4D-4303-855A-9ADF44980D8F}">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400" b="1" dirty="0" smtClean="0">
              <a:solidFill>
                <a:schemeClr val="tx1"/>
              </a:solidFill>
              <a:latin typeface="Times New Roman" panose="02020603050405020304" pitchFamily="18" charset="0"/>
              <a:cs typeface="Times New Roman" panose="02020603050405020304" pitchFamily="18" charset="0"/>
            </a:rPr>
            <a:t>Inhibitory activity on production of PGs </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12560235-3BAE-4C33-96D3-B8A2BE03FFD1}" type="parTrans" cxnId="{6F98BEF7-2053-4A10-9EF4-016FAF0F665E}">
      <dgm:prSet/>
      <dgm:spPr/>
      <dgm:t>
        <a:bodyPr/>
        <a:lstStyle/>
        <a:p>
          <a:endParaRPr lang="en-US"/>
        </a:p>
      </dgm:t>
    </dgm:pt>
    <dgm:pt modelId="{9F0217E0-9664-4684-8DB5-920C78E8CED0}" type="sibTrans" cxnId="{6F98BEF7-2053-4A10-9EF4-016FAF0F665E}">
      <dgm:prSet/>
      <dgm:spPr/>
      <dgm:t>
        <a:bodyPr/>
        <a:lstStyle/>
        <a:p>
          <a:endParaRPr lang="en-US"/>
        </a:p>
      </dgm:t>
    </dgm:pt>
    <dgm:pt modelId="{BA6DB802-A8BF-4E1E-A5B2-E4FF6CAE47B0}">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400" b="1" dirty="0" smtClean="0">
              <a:solidFill>
                <a:schemeClr val="tx1"/>
              </a:solidFill>
              <a:latin typeface="Times New Roman" panose="02020603050405020304" pitchFamily="18" charset="0"/>
              <a:cs typeface="Times New Roman" panose="02020603050405020304" pitchFamily="18" charset="0"/>
            </a:rPr>
            <a:t>Inhibition of the inflammatory process</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55A0D286-2023-4574-827C-2FCC77A71C1F}" type="sibTrans" cxnId="{36EBA898-7EF4-4CF4-B4C3-D3DD6759434B}">
      <dgm:prSet/>
      <dgm:spPr/>
      <dgm:t>
        <a:bodyPr/>
        <a:lstStyle/>
        <a:p>
          <a:endParaRPr lang="en-US"/>
        </a:p>
      </dgm:t>
    </dgm:pt>
    <dgm:pt modelId="{1D158DD6-CDF9-4049-9213-B9E0BB0662A4}" type="parTrans" cxnId="{36EBA898-7EF4-4CF4-B4C3-D3DD6759434B}">
      <dgm:prSet/>
      <dgm:spPr/>
      <dgm:t>
        <a:bodyPr/>
        <a:lstStyle/>
        <a:p>
          <a:endParaRPr lang="en-US"/>
        </a:p>
      </dgm:t>
    </dgm:pt>
    <dgm:pt modelId="{7DA413FE-E755-41C3-93CD-E2BF28B118D1}" type="pres">
      <dgm:prSet presAssocID="{97E65662-71ED-4225-A195-0F35D01A6F23}" presName="cycle" presStyleCnt="0">
        <dgm:presLayoutVars>
          <dgm:chMax val="1"/>
          <dgm:dir/>
          <dgm:animLvl val="ctr"/>
          <dgm:resizeHandles val="exact"/>
        </dgm:presLayoutVars>
      </dgm:prSet>
      <dgm:spPr/>
      <dgm:t>
        <a:bodyPr/>
        <a:lstStyle/>
        <a:p>
          <a:endParaRPr lang="en-US"/>
        </a:p>
      </dgm:t>
    </dgm:pt>
    <dgm:pt modelId="{E2097C06-5C70-476F-AE9C-37781947A044}" type="pres">
      <dgm:prSet presAssocID="{77EB4005-7A5E-4AEB-A4DC-889F9D780930}" presName="centerShape" presStyleLbl="node0" presStyleIdx="0" presStyleCnt="1" custScaleX="197590" custScaleY="97234"/>
      <dgm:spPr>
        <a:prstGeom prst="flowChartAlternateProcess">
          <a:avLst/>
        </a:prstGeom>
      </dgm:spPr>
      <dgm:t>
        <a:bodyPr/>
        <a:lstStyle/>
        <a:p>
          <a:endParaRPr lang="en-US"/>
        </a:p>
      </dgm:t>
    </dgm:pt>
    <dgm:pt modelId="{447C0D1E-6F8D-4536-BC95-CBA8D6DA8A0A}" type="pres">
      <dgm:prSet presAssocID="{1D158DD6-CDF9-4049-9213-B9E0BB0662A4}" presName="Name9" presStyleLbl="parChTrans1D2" presStyleIdx="0" presStyleCnt="4"/>
      <dgm:spPr/>
      <dgm:t>
        <a:bodyPr/>
        <a:lstStyle/>
        <a:p>
          <a:endParaRPr lang="en-US"/>
        </a:p>
      </dgm:t>
    </dgm:pt>
    <dgm:pt modelId="{7E5E372C-FA52-432E-AEDA-1FE01B54DC1B}" type="pres">
      <dgm:prSet presAssocID="{1D158DD6-CDF9-4049-9213-B9E0BB0662A4}" presName="connTx" presStyleLbl="parChTrans1D2" presStyleIdx="0" presStyleCnt="4"/>
      <dgm:spPr/>
      <dgm:t>
        <a:bodyPr/>
        <a:lstStyle/>
        <a:p>
          <a:endParaRPr lang="en-US"/>
        </a:p>
      </dgm:t>
    </dgm:pt>
    <dgm:pt modelId="{E70709A0-22DB-4DD9-99B5-E3012016268F}" type="pres">
      <dgm:prSet presAssocID="{BA6DB802-A8BF-4E1E-A5B2-E4FF6CAE47B0}" presName="node" presStyleLbl="node1" presStyleIdx="0" presStyleCnt="4" custScaleX="253226" custScaleY="119813" custRadScaleRad="100795">
        <dgm:presLayoutVars>
          <dgm:bulletEnabled val="1"/>
        </dgm:presLayoutVars>
      </dgm:prSet>
      <dgm:spPr>
        <a:prstGeom prst="round2DiagRect">
          <a:avLst/>
        </a:prstGeom>
      </dgm:spPr>
      <dgm:t>
        <a:bodyPr/>
        <a:lstStyle/>
        <a:p>
          <a:endParaRPr lang="en-US"/>
        </a:p>
      </dgm:t>
    </dgm:pt>
    <dgm:pt modelId="{0C69FA9E-C0D2-483B-96B5-8444FEDDE064}" type="pres">
      <dgm:prSet presAssocID="{54A3112C-24AB-454C-B102-E8D39E0F50AF}" presName="Name9" presStyleLbl="parChTrans1D2" presStyleIdx="1" presStyleCnt="4"/>
      <dgm:spPr/>
      <dgm:t>
        <a:bodyPr/>
        <a:lstStyle/>
        <a:p>
          <a:endParaRPr lang="en-US"/>
        </a:p>
      </dgm:t>
    </dgm:pt>
    <dgm:pt modelId="{9EE738A6-C2B2-4017-BE38-11B11B2E7143}" type="pres">
      <dgm:prSet presAssocID="{54A3112C-24AB-454C-B102-E8D39E0F50AF}" presName="connTx" presStyleLbl="parChTrans1D2" presStyleIdx="1" presStyleCnt="4"/>
      <dgm:spPr/>
      <dgm:t>
        <a:bodyPr/>
        <a:lstStyle/>
        <a:p>
          <a:endParaRPr lang="en-US"/>
        </a:p>
      </dgm:t>
    </dgm:pt>
    <dgm:pt modelId="{FF119594-04E3-4086-9859-0FD96B6E5033}" type="pres">
      <dgm:prSet presAssocID="{FA6936AD-1C21-431A-B50E-11641BEE5D38}" presName="node" presStyleLbl="node1" presStyleIdx="1" presStyleCnt="4" custScaleX="236259" custScaleY="145824" custRadScaleRad="237224">
        <dgm:presLayoutVars>
          <dgm:bulletEnabled val="1"/>
        </dgm:presLayoutVars>
      </dgm:prSet>
      <dgm:spPr>
        <a:prstGeom prst="round2DiagRect">
          <a:avLst/>
        </a:prstGeom>
      </dgm:spPr>
      <dgm:t>
        <a:bodyPr/>
        <a:lstStyle/>
        <a:p>
          <a:endParaRPr lang="en-US"/>
        </a:p>
      </dgm:t>
    </dgm:pt>
    <dgm:pt modelId="{F740F89B-5993-433E-B540-1EA1D677672A}" type="pres">
      <dgm:prSet presAssocID="{5A6221CF-1666-4AFC-AFA4-071BC55E47B7}" presName="Name9" presStyleLbl="parChTrans1D2" presStyleIdx="2" presStyleCnt="4"/>
      <dgm:spPr/>
      <dgm:t>
        <a:bodyPr/>
        <a:lstStyle/>
        <a:p>
          <a:endParaRPr lang="en-US"/>
        </a:p>
      </dgm:t>
    </dgm:pt>
    <dgm:pt modelId="{B8C368BF-BEF7-40B9-B3D6-61390A853BCB}" type="pres">
      <dgm:prSet presAssocID="{5A6221CF-1666-4AFC-AFA4-071BC55E47B7}" presName="connTx" presStyleLbl="parChTrans1D2" presStyleIdx="2" presStyleCnt="4"/>
      <dgm:spPr/>
      <dgm:t>
        <a:bodyPr/>
        <a:lstStyle/>
        <a:p>
          <a:endParaRPr lang="en-US"/>
        </a:p>
      </dgm:t>
    </dgm:pt>
    <dgm:pt modelId="{6BED1347-D429-41F0-8E63-ACC299FBC442}" type="pres">
      <dgm:prSet presAssocID="{5479E7F8-132F-48AA-9B90-B297C0A6B418}" presName="node" presStyleLbl="node1" presStyleIdx="2" presStyleCnt="4" custScaleX="258753" custScaleY="95591">
        <dgm:presLayoutVars>
          <dgm:bulletEnabled val="1"/>
        </dgm:presLayoutVars>
      </dgm:prSet>
      <dgm:spPr>
        <a:prstGeom prst="round2DiagRect">
          <a:avLst/>
        </a:prstGeom>
      </dgm:spPr>
      <dgm:t>
        <a:bodyPr/>
        <a:lstStyle/>
        <a:p>
          <a:endParaRPr lang="en-US"/>
        </a:p>
      </dgm:t>
    </dgm:pt>
    <dgm:pt modelId="{0DA96A23-C993-40D6-B539-D5AAF17E2171}" type="pres">
      <dgm:prSet presAssocID="{12560235-3BAE-4C33-96D3-B8A2BE03FFD1}" presName="Name9" presStyleLbl="parChTrans1D2" presStyleIdx="3" presStyleCnt="4"/>
      <dgm:spPr/>
      <dgm:t>
        <a:bodyPr/>
        <a:lstStyle/>
        <a:p>
          <a:endParaRPr lang="en-US"/>
        </a:p>
      </dgm:t>
    </dgm:pt>
    <dgm:pt modelId="{B6C9DE50-4844-47EA-96E1-F121077FFC57}" type="pres">
      <dgm:prSet presAssocID="{12560235-3BAE-4C33-96D3-B8A2BE03FFD1}" presName="connTx" presStyleLbl="parChTrans1D2" presStyleIdx="3" presStyleCnt="4"/>
      <dgm:spPr/>
      <dgm:t>
        <a:bodyPr/>
        <a:lstStyle/>
        <a:p>
          <a:endParaRPr lang="en-US"/>
        </a:p>
      </dgm:t>
    </dgm:pt>
    <dgm:pt modelId="{B013931C-6691-4A61-BB8E-35C55D0FB393}" type="pres">
      <dgm:prSet presAssocID="{0D8E7F2D-BF4D-4303-855A-9ADF44980D8F}" presName="node" presStyleLbl="node1" presStyleIdx="3" presStyleCnt="4" custScaleX="231756" custScaleY="139792" custRadScaleRad="494080">
        <dgm:presLayoutVars>
          <dgm:bulletEnabled val="1"/>
        </dgm:presLayoutVars>
      </dgm:prSet>
      <dgm:spPr>
        <a:prstGeom prst="round2DiagRect">
          <a:avLst/>
        </a:prstGeom>
      </dgm:spPr>
      <dgm:t>
        <a:bodyPr/>
        <a:lstStyle/>
        <a:p>
          <a:endParaRPr lang="en-US"/>
        </a:p>
      </dgm:t>
    </dgm:pt>
  </dgm:ptLst>
  <dgm:cxnLst>
    <dgm:cxn modelId="{9CB4647E-B5BD-4B4A-AA0B-1D88DDBD7179}" type="presOf" srcId="{12560235-3BAE-4C33-96D3-B8A2BE03FFD1}" destId="{B6C9DE50-4844-47EA-96E1-F121077FFC57}" srcOrd="1" destOrd="0" presId="urn:microsoft.com/office/officeart/2005/8/layout/radial1"/>
    <dgm:cxn modelId="{24FAC092-B84E-4420-BD48-C5B748F930A0}" type="presOf" srcId="{12560235-3BAE-4C33-96D3-B8A2BE03FFD1}" destId="{0DA96A23-C993-40D6-B539-D5AAF17E2171}" srcOrd="0" destOrd="0" presId="urn:microsoft.com/office/officeart/2005/8/layout/radial1"/>
    <dgm:cxn modelId="{28EAC9AF-3561-4DC5-B202-F16AF00C702E}" srcId="{77EB4005-7A5E-4AEB-A4DC-889F9D780930}" destId="{FA6936AD-1C21-431A-B50E-11641BEE5D38}" srcOrd="1" destOrd="0" parTransId="{54A3112C-24AB-454C-B102-E8D39E0F50AF}" sibTransId="{7844EA4A-C051-414C-A796-20D5932241C2}"/>
    <dgm:cxn modelId="{0C8C1CC4-F772-4304-A498-7DB4A7A6493F}" type="presOf" srcId="{97E65662-71ED-4225-A195-0F35D01A6F23}" destId="{7DA413FE-E755-41C3-93CD-E2BF28B118D1}" srcOrd="0" destOrd="0" presId="urn:microsoft.com/office/officeart/2005/8/layout/radial1"/>
    <dgm:cxn modelId="{19EE13EE-F747-44B7-AA04-828FC3A7AAA6}" type="presOf" srcId="{5A6221CF-1666-4AFC-AFA4-071BC55E47B7}" destId="{B8C368BF-BEF7-40B9-B3D6-61390A853BCB}" srcOrd="1" destOrd="0" presId="urn:microsoft.com/office/officeart/2005/8/layout/radial1"/>
    <dgm:cxn modelId="{2A0D8B10-6CA1-4120-996A-64416574C736}" type="presOf" srcId="{54A3112C-24AB-454C-B102-E8D39E0F50AF}" destId="{0C69FA9E-C0D2-483B-96B5-8444FEDDE064}" srcOrd="0" destOrd="0" presId="urn:microsoft.com/office/officeart/2005/8/layout/radial1"/>
    <dgm:cxn modelId="{6216FB60-6B80-4F0E-9750-EDEBA98976F7}" type="presOf" srcId="{1D158DD6-CDF9-4049-9213-B9E0BB0662A4}" destId="{7E5E372C-FA52-432E-AEDA-1FE01B54DC1B}" srcOrd="1" destOrd="0" presId="urn:microsoft.com/office/officeart/2005/8/layout/radial1"/>
    <dgm:cxn modelId="{6F98BEF7-2053-4A10-9EF4-016FAF0F665E}" srcId="{77EB4005-7A5E-4AEB-A4DC-889F9D780930}" destId="{0D8E7F2D-BF4D-4303-855A-9ADF44980D8F}" srcOrd="3" destOrd="0" parTransId="{12560235-3BAE-4C33-96D3-B8A2BE03FFD1}" sibTransId="{9F0217E0-9664-4684-8DB5-920C78E8CED0}"/>
    <dgm:cxn modelId="{6A581BB4-95B7-450A-9DF2-4AFCAB81B81E}" type="presOf" srcId="{0D8E7F2D-BF4D-4303-855A-9ADF44980D8F}" destId="{B013931C-6691-4A61-BB8E-35C55D0FB393}" srcOrd="0" destOrd="0" presId="urn:microsoft.com/office/officeart/2005/8/layout/radial1"/>
    <dgm:cxn modelId="{36EBA898-7EF4-4CF4-B4C3-D3DD6759434B}" srcId="{77EB4005-7A5E-4AEB-A4DC-889F9D780930}" destId="{BA6DB802-A8BF-4E1E-A5B2-E4FF6CAE47B0}" srcOrd="0" destOrd="0" parTransId="{1D158DD6-CDF9-4049-9213-B9E0BB0662A4}" sibTransId="{55A0D286-2023-4574-827C-2FCC77A71C1F}"/>
    <dgm:cxn modelId="{46009D54-497D-49E2-B288-745341AA36E0}" type="presOf" srcId="{BA6DB802-A8BF-4E1E-A5B2-E4FF6CAE47B0}" destId="{E70709A0-22DB-4DD9-99B5-E3012016268F}" srcOrd="0" destOrd="0" presId="urn:microsoft.com/office/officeart/2005/8/layout/radial1"/>
    <dgm:cxn modelId="{9A9FBA5E-806F-4369-A359-8064355D97FA}" srcId="{97E65662-71ED-4225-A195-0F35D01A6F23}" destId="{77EB4005-7A5E-4AEB-A4DC-889F9D780930}" srcOrd="0" destOrd="0" parTransId="{FB921835-7F62-4848-840A-38C789E2348A}" sibTransId="{0001FB16-AC69-4693-84D5-33CAC78D66FB}"/>
    <dgm:cxn modelId="{70BE0229-B6FC-4F75-9647-99D7BEE1FBC0}" type="presOf" srcId="{1D158DD6-CDF9-4049-9213-B9E0BB0662A4}" destId="{447C0D1E-6F8D-4536-BC95-CBA8D6DA8A0A}" srcOrd="0" destOrd="0" presId="urn:microsoft.com/office/officeart/2005/8/layout/radial1"/>
    <dgm:cxn modelId="{8EE3F617-CAEA-483D-AA70-E5215576AAB4}" type="presOf" srcId="{5A6221CF-1666-4AFC-AFA4-071BC55E47B7}" destId="{F740F89B-5993-433E-B540-1EA1D677672A}" srcOrd="0" destOrd="0" presId="urn:microsoft.com/office/officeart/2005/8/layout/radial1"/>
    <dgm:cxn modelId="{6E513E46-19AF-4D23-A27D-383CDE70D681}" type="presOf" srcId="{5479E7F8-132F-48AA-9B90-B297C0A6B418}" destId="{6BED1347-D429-41F0-8E63-ACC299FBC442}" srcOrd="0" destOrd="0" presId="urn:microsoft.com/office/officeart/2005/8/layout/radial1"/>
    <dgm:cxn modelId="{1F055AE7-1B37-44A2-97FA-0C5C76FE1395}" srcId="{77EB4005-7A5E-4AEB-A4DC-889F9D780930}" destId="{5479E7F8-132F-48AA-9B90-B297C0A6B418}" srcOrd="2" destOrd="0" parTransId="{5A6221CF-1666-4AFC-AFA4-071BC55E47B7}" sibTransId="{E5333780-836F-4A84-8291-F1C9299687D1}"/>
    <dgm:cxn modelId="{4E48824C-0698-4707-9E1B-69EB12E039B2}" type="presOf" srcId="{77EB4005-7A5E-4AEB-A4DC-889F9D780930}" destId="{E2097C06-5C70-476F-AE9C-37781947A044}" srcOrd="0" destOrd="0" presId="urn:microsoft.com/office/officeart/2005/8/layout/radial1"/>
    <dgm:cxn modelId="{8B37BDEB-1DC7-4696-8F20-479FC0636810}" type="presOf" srcId="{54A3112C-24AB-454C-B102-E8D39E0F50AF}" destId="{9EE738A6-C2B2-4017-BE38-11B11B2E7143}" srcOrd="1" destOrd="0" presId="urn:microsoft.com/office/officeart/2005/8/layout/radial1"/>
    <dgm:cxn modelId="{E766C4C4-240C-42B1-A66A-306C3895CE79}" type="presOf" srcId="{FA6936AD-1C21-431A-B50E-11641BEE5D38}" destId="{FF119594-04E3-4086-9859-0FD96B6E5033}" srcOrd="0" destOrd="0" presId="urn:microsoft.com/office/officeart/2005/8/layout/radial1"/>
    <dgm:cxn modelId="{AE7FF223-EFEF-4C6F-9605-83A1CD210CB5}" type="presParOf" srcId="{7DA413FE-E755-41C3-93CD-E2BF28B118D1}" destId="{E2097C06-5C70-476F-AE9C-37781947A044}" srcOrd="0" destOrd="0" presId="urn:microsoft.com/office/officeart/2005/8/layout/radial1"/>
    <dgm:cxn modelId="{AED83E08-9B16-4152-B0AA-9AFBCBE5C3C9}" type="presParOf" srcId="{7DA413FE-E755-41C3-93CD-E2BF28B118D1}" destId="{447C0D1E-6F8D-4536-BC95-CBA8D6DA8A0A}" srcOrd="1" destOrd="0" presId="urn:microsoft.com/office/officeart/2005/8/layout/radial1"/>
    <dgm:cxn modelId="{A5D9F6DF-D8B7-4D7B-A11D-FA050B785DAA}" type="presParOf" srcId="{447C0D1E-6F8D-4536-BC95-CBA8D6DA8A0A}" destId="{7E5E372C-FA52-432E-AEDA-1FE01B54DC1B}" srcOrd="0" destOrd="0" presId="urn:microsoft.com/office/officeart/2005/8/layout/radial1"/>
    <dgm:cxn modelId="{8AE04309-EA88-4622-A557-F42F34EB2EEB}" type="presParOf" srcId="{7DA413FE-E755-41C3-93CD-E2BF28B118D1}" destId="{E70709A0-22DB-4DD9-99B5-E3012016268F}" srcOrd="2" destOrd="0" presId="urn:microsoft.com/office/officeart/2005/8/layout/radial1"/>
    <dgm:cxn modelId="{824824B2-3B16-4CD4-BA85-6B99E20F2EE2}" type="presParOf" srcId="{7DA413FE-E755-41C3-93CD-E2BF28B118D1}" destId="{0C69FA9E-C0D2-483B-96B5-8444FEDDE064}" srcOrd="3" destOrd="0" presId="urn:microsoft.com/office/officeart/2005/8/layout/radial1"/>
    <dgm:cxn modelId="{69B0D09E-9AB2-4816-9CC9-206B40A2CCEA}" type="presParOf" srcId="{0C69FA9E-C0D2-483B-96B5-8444FEDDE064}" destId="{9EE738A6-C2B2-4017-BE38-11B11B2E7143}" srcOrd="0" destOrd="0" presId="urn:microsoft.com/office/officeart/2005/8/layout/radial1"/>
    <dgm:cxn modelId="{7163BAA7-1AA6-4655-9088-D237F2D647BC}" type="presParOf" srcId="{7DA413FE-E755-41C3-93CD-E2BF28B118D1}" destId="{FF119594-04E3-4086-9859-0FD96B6E5033}" srcOrd="4" destOrd="0" presId="urn:microsoft.com/office/officeart/2005/8/layout/radial1"/>
    <dgm:cxn modelId="{0E041B82-9839-4B57-B4A4-0C1AB90D4E45}" type="presParOf" srcId="{7DA413FE-E755-41C3-93CD-E2BF28B118D1}" destId="{F740F89B-5993-433E-B540-1EA1D677672A}" srcOrd="5" destOrd="0" presId="urn:microsoft.com/office/officeart/2005/8/layout/radial1"/>
    <dgm:cxn modelId="{784C204E-FD9E-4237-98A5-8A0C38D4D013}" type="presParOf" srcId="{F740F89B-5993-433E-B540-1EA1D677672A}" destId="{B8C368BF-BEF7-40B9-B3D6-61390A853BCB}" srcOrd="0" destOrd="0" presId="urn:microsoft.com/office/officeart/2005/8/layout/radial1"/>
    <dgm:cxn modelId="{565D281B-8B30-4DA6-80A2-7DE621C6F7AF}" type="presParOf" srcId="{7DA413FE-E755-41C3-93CD-E2BF28B118D1}" destId="{6BED1347-D429-41F0-8E63-ACC299FBC442}" srcOrd="6" destOrd="0" presId="urn:microsoft.com/office/officeart/2005/8/layout/radial1"/>
    <dgm:cxn modelId="{408D6117-54F0-4D04-AE7B-2913E60D1E96}" type="presParOf" srcId="{7DA413FE-E755-41C3-93CD-E2BF28B118D1}" destId="{0DA96A23-C993-40D6-B539-D5AAF17E2171}" srcOrd="7" destOrd="0" presId="urn:microsoft.com/office/officeart/2005/8/layout/radial1"/>
    <dgm:cxn modelId="{4BECB9AF-3B27-4903-BDD3-774589EC9B81}" type="presParOf" srcId="{0DA96A23-C993-40D6-B539-D5AAF17E2171}" destId="{B6C9DE50-4844-47EA-96E1-F121077FFC57}" srcOrd="0" destOrd="0" presId="urn:microsoft.com/office/officeart/2005/8/layout/radial1"/>
    <dgm:cxn modelId="{3D11FF09-8C39-4D98-9B02-B32B3C06D679}" type="presParOf" srcId="{7DA413FE-E755-41C3-93CD-E2BF28B118D1}" destId="{B013931C-6691-4A61-BB8E-35C55D0FB393}"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Root/stalk</a:t>
          </a: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Rat/Mouse</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antinausea, </a:t>
          </a:r>
          <a:r>
            <a:rPr lang="en-US" sz="1800" b="1" dirty="0" err="1" smtClean="0">
              <a:solidFill>
                <a:schemeClr val="tx1"/>
              </a:solidFill>
            </a:rPr>
            <a:t>antiinflammatory</a:t>
          </a:r>
          <a:r>
            <a:rPr lang="en-US" sz="1800" b="1" dirty="0" smtClean="0">
              <a:solidFill>
                <a:schemeClr val="tx1"/>
              </a:solidFill>
            </a:rPr>
            <a:t>, carminative, and antiemetic activities, anti-cancer, antioxidant </a:t>
          </a:r>
        </a:p>
        <a:p>
          <a:endParaRPr lang="en-US" sz="18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err="1" smtClean="0">
              <a:solidFill>
                <a:schemeClr val="tx1"/>
              </a:solidFill>
            </a:rPr>
            <a:t>Gingerol</a:t>
          </a:r>
          <a:r>
            <a:rPr lang="en-US" sz="1800" b="1" dirty="0" smtClean="0">
              <a:solidFill>
                <a:schemeClr val="tx1"/>
              </a:solidFill>
            </a:rPr>
            <a:t>/</a:t>
          </a:r>
          <a:r>
            <a:rPr lang="en-US" sz="1800" b="1" dirty="0" err="1" smtClean="0">
              <a:solidFill>
                <a:schemeClr val="tx1"/>
              </a:solidFill>
            </a:rPr>
            <a:t>gingerdion</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custLinFactNeighborY="632">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EDD04EEE-06D7-42FC-8806-8B16D7249378}" srcId="{6E200A41-7347-4FFD-AE13-6DBCC192661F}" destId="{6C748E2E-3CB8-4622-B660-BE71F9BAAE26}" srcOrd="2" destOrd="0" parTransId="{0747D6EA-E9B7-4200-A81D-AB6AAAD95840}" sibTransId="{51321B0F-AC6B-45B0-9419-0EAA7C7ECE96}"/>
    <dgm:cxn modelId="{FCC2A116-BACF-4024-954F-DA361F8B08FB}" type="presOf" srcId="{536E1403-589C-470E-9694-A59AE9A181CB}" destId="{43D3325A-52C1-4541-B715-74954F61C418}" srcOrd="0" destOrd="0" presId="urn:microsoft.com/office/officeart/2005/8/layout/default"/>
    <dgm:cxn modelId="{AFF5A297-FB07-49C2-9DE2-9E08762A861F}" srcId="{6E200A41-7347-4FFD-AE13-6DBCC192661F}" destId="{6A3F7BE8-C9A1-43D9-BFBB-C95976F9D3AB}" srcOrd="1" destOrd="0" parTransId="{F8C50234-FCC5-40C4-9BB2-5574A160903B}" sibTransId="{9727CD39-2BAE-4AA4-9871-BED30CFC029A}"/>
    <dgm:cxn modelId="{E64BADB3-F141-4516-A789-A9AA0EA3C21D}" srcId="{6E200A41-7347-4FFD-AE13-6DBCC192661F}" destId="{DBF8DD55-B03F-4CCB-BCDE-85796AD8A259}" srcOrd="0" destOrd="0" parTransId="{6720C6CD-9051-4172-A675-11AD0E9987E4}" sibTransId="{326B5F52-A73F-426A-8DCF-AE04C835CD05}"/>
    <dgm:cxn modelId="{0623F067-8098-4FAC-9615-4EB9A4835861}" type="presOf" srcId="{6E200A41-7347-4FFD-AE13-6DBCC192661F}" destId="{A33BC475-D8BF-4B1C-8AC2-C1580E0882A0}" srcOrd="0" destOrd="0" presId="urn:microsoft.com/office/officeart/2005/8/layout/default"/>
    <dgm:cxn modelId="{EF025CAA-4AEC-4FD5-BFA5-7839A6E22946}" type="presOf" srcId="{6A3F7BE8-C9A1-43D9-BFBB-C95976F9D3AB}" destId="{CCD8C365-3AAB-4948-B11C-EB25F63BDFAA}" srcOrd="0" destOrd="0" presId="urn:microsoft.com/office/officeart/2005/8/layout/default"/>
    <dgm:cxn modelId="{FBCD6E07-F932-42FB-BED8-4A1711C7E8C4}" srcId="{6E200A41-7347-4FFD-AE13-6DBCC192661F}" destId="{536E1403-589C-470E-9694-A59AE9A181CB}" srcOrd="3" destOrd="0" parTransId="{70A563FB-C623-4570-84AD-A3E21231BED4}" sibTransId="{848A8B11-357E-4D04-A2D3-CDDB98C3AA65}"/>
    <dgm:cxn modelId="{3AFC1C30-0118-4C9F-A900-B0BC97066BB4}" type="presOf" srcId="{6C748E2E-3CB8-4622-B660-BE71F9BAAE26}" destId="{81522C1F-D64C-4E57-9AFD-6DAC663E8DA0}" srcOrd="0" destOrd="0" presId="urn:microsoft.com/office/officeart/2005/8/layout/default"/>
    <dgm:cxn modelId="{CB9899B9-9C43-4E9B-8B1B-BD6C9D0BA700}" type="presOf" srcId="{DBF8DD55-B03F-4CCB-BCDE-85796AD8A259}" destId="{A6034697-7AFD-4423-9E74-FBDCD8DA92D3}" srcOrd="0" destOrd="0" presId="urn:microsoft.com/office/officeart/2005/8/layout/default"/>
    <dgm:cxn modelId="{94E37344-70D8-4616-A476-3A709E774906}" type="presParOf" srcId="{A33BC475-D8BF-4B1C-8AC2-C1580E0882A0}" destId="{A6034697-7AFD-4423-9E74-FBDCD8DA92D3}" srcOrd="0" destOrd="0" presId="urn:microsoft.com/office/officeart/2005/8/layout/default"/>
    <dgm:cxn modelId="{D8EAD1F9-BF33-415D-AEA6-B3AB59B7CD04}" type="presParOf" srcId="{A33BC475-D8BF-4B1C-8AC2-C1580E0882A0}" destId="{86B34A7D-8DBE-4404-8352-7CD8B823F6B0}" srcOrd="1" destOrd="0" presId="urn:microsoft.com/office/officeart/2005/8/layout/default"/>
    <dgm:cxn modelId="{1E5D6B19-A94C-4D94-AF3D-60DBBC10E1A3}" type="presParOf" srcId="{A33BC475-D8BF-4B1C-8AC2-C1580E0882A0}" destId="{CCD8C365-3AAB-4948-B11C-EB25F63BDFAA}" srcOrd="2" destOrd="0" presId="urn:microsoft.com/office/officeart/2005/8/layout/default"/>
    <dgm:cxn modelId="{5CF830CA-EE9B-4525-81AA-FCD212984760}" type="presParOf" srcId="{A33BC475-D8BF-4B1C-8AC2-C1580E0882A0}" destId="{55CF28D0-363B-4AF1-9DB7-CCD41DFA530A}" srcOrd="3" destOrd="0" presId="urn:microsoft.com/office/officeart/2005/8/layout/default"/>
    <dgm:cxn modelId="{3322F402-CA8C-4B61-8A43-98F53D6376EE}" type="presParOf" srcId="{A33BC475-D8BF-4B1C-8AC2-C1580E0882A0}" destId="{81522C1F-D64C-4E57-9AFD-6DAC663E8DA0}" srcOrd="4" destOrd="0" presId="urn:microsoft.com/office/officeart/2005/8/layout/default"/>
    <dgm:cxn modelId="{CBEFE0B1-9727-48A3-A708-C2676FB290B4}" type="presParOf" srcId="{A33BC475-D8BF-4B1C-8AC2-C1580E0882A0}" destId="{A075961A-2592-47CF-B13F-33E60A243191}" srcOrd="5" destOrd="0" presId="urn:microsoft.com/office/officeart/2005/8/layout/default"/>
    <dgm:cxn modelId="{839BABA7-D9B6-49CD-9468-C3E5FE25FC7E}"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fruits /leaves</a:t>
          </a: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Rat/Mouse</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Estrogenic activity</a:t>
          </a:r>
          <a:r>
            <a:rPr lang="fa-IR" sz="1800" b="1" dirty="0" smtClean="0">
              <a:solidFill>
                <a:schemeClr val="tx1"/>
              </a:solidFill>
            </a:rPr>
            <a:t> </a:t>
          </a:r>
          <a:r>
            <a:rPr lang="en-US" sz="1800" b="1" dirty="0" smtClean="0">
              <a:solidFill>
                <a:schemeClr val="tx1"/>
              </a:solidFill>
            </a:rPr>
            <a:t> (</a:t>
          </a:r>
          <a:r>
            <a:rPr lang="en-US" sz="1800" b="1" dirty="0" smtClean="0">
              <a:solidFill>
                <a:schemeClr val="tx1"/>
              </a:solidFill>
              <a:latin typeface="Times New Roman" panose="02020603050405020304" pitchFamily="18" charset="0"/>
              <a:cs typeface="Times New Roman" panose="02020603050405020304" pitchFamily="18" charset="0"/>
            </a:rPr>
            <a:t>↑LH, ↓FSH)</a:t>
          </a:r>
          <a:r>
            <a:rPr lang="en-US" sz="1800" b="1" dirty="0" smtClean="0">
              <a:solidFill>
                <a:schemeClr val="tx1"/>
              </a:solidFill>
            </a:rPr>
            <a:t> </a:t>
          </a:r>
        </a:p>
        <a:p>
          <a:endParaRPr lang="en-US" sz="18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smtClean="0">
              <a:solidFill>
                <a:schemeClr val="tx1"/>
              </a:solidFill>
            </a:rPr>
            <a:t>Flavonoids (</a:t>
          </a:r>
          <a:r>
            <a:rPr lang="en-US" sz="1800" b="1" dirty="0" err="1" smtClean="0">
              <a:solidFill>
                <a:schemeClr val="tx1"/>
              </a:solidFill>
            </a:rPr>
            <a:t>vitexin</a:t>
          </a:r>
          <a:r>
            <a:rPr lang="en-US" sz="1800" b="1" dirty="0" smtClean="0">
              <a:solidFill>
                <a:schemeClr val="tx1"/>
              </a:solidFill>
            </a:rPr>
            <a:t>, </a:t>
          </a:r>
          <a:r>
            <a:rPr lang="en-US" sz="1800" b="1" dirty="0" err="1" smtClean="0">
              <a:solidFill>
                <a:schemeClr val="tx1"/>
              </a:solidFill>
            </a:rPr>
            <a:t>casticin</a:t>
          </a:r>
          <a:r>
            <a:rPr lang="en-US" sz="1800" b="1" dirty="0" smtClean="0">
              <a:solidFill>
                <a:schemeClr val="tx1"/>
              </a:solidFill>
            </a:rPr>
            <a:t>)</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custLinFactNeighborY="632">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441C5D92-E0C4-46CC-9584-8FC8AEDECD1C}" type="presOf" srcId="{6E200A41-7347-4FFD-AE13-6DBCC192661F}" destId="{A33BC475-D8BF-4B1C-8AC2-C1580E0882A0}" srcOrd="0" destOrd="0" presId="urn:microsoft.com/office/officeart/2005/8/layout/defaul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4D18BC8B-326D-4300-A843-3FD2654D0977}" type="presOf" srcId="{DBF8DD55-B03F-4CCB-BCDE-85796AD8A259}" destId="{A6034697-7AFD-4423-9E74-FBDCD8DA92D3}" srcOrd="0" destOrd="0" presId="urn:microsoft.com/office/officeart/2005/8/layout/default"/>
    <dgm:cxn modelId="{A66DCC5A-1E85-4F9F-8C12-E4E55B408F74}" type="presOf" srcId="{6C748E2E-3CB8-4622-B660-BE71F9BAAE26}" destId="{81522C1F-D64C-4E57-9AFD-6DAC663E8DA0}" srcOrd="0" destOrd="0" presId="urn:microsoft.com/office/officeart/2005/8/layout/default"/>
    <dgm:cxn modelId="{06F8B13C-BDC9-46FE-82FC-C7077CAFFADC}" type="presOf" srcId="{6A3F7BE8-C9A1-43D9-BFBB-C95976F9D3AB}" destId="{CCD8C365-3AAB-4948-B11C-EB25F63BDFAA}"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E64BADB3-F141-4516-A789-A9AA0EA3C21D}" srcId="{6E200A41-7347-4FFD-AE13-6DBCC192661F}" destId="{DBF8DD55-B03F-4CCB-BCDE-85796AD8A259}" srcOrd="0" destOrd="0" parTransId="{6720C6CD-9051-4172-A675-11AD0E9987E4}" sibTransId="{326B5F52-A73F-426A-8DCF-AE04C835CD05}"/>
    <dgm:cxn modelId="{8368BFC5-4041-499D-B2D3-8CD8FFF109FF}" type="presOf" srcId="{536E1403-589C-470E-9694-A59AE9A181CB}" destId="{43D3325A-52C1-4541-B715-74954F61C418}" srcOrd="0" destOrd="0" presId="urn:microsoft.com/office/officeart/2005/8/layout/default"/>
    <dgm:cxn modelId="{83BB5CF5-07A1-4612-8F41-DAC340235CF8}" type="presParOf" srcId="{A33BC475-D8BF-4B1C-8AC2-C1580E0882A0}" destId="{A6034697-7AFD-4423-9E74-FBDCD8DA92D3}" srcOrd="0" destOrd="0" presId="urn:microsoft.com/office/officeart/2005/8/layout/default"/>
    <dgm:cxn modelId="{E716DD87-A5B1-4C3B-948A-2CBF13D9DE9E}" type="presParOf" srcId="{A33BC475-D8BF-4B1C-8AC2-C1580E0882A0}" destId="{86B34A7D-8DBE-4404-8352-7CD8B823F6B0}" srcOrd="1" destOrd="0" presId="urn:microsoft.com/office/officeart/2005/8/layout/default"/>
    <dgm:cxn modelId="{6ADA7CA8-D6B2-4001-BD6F-C3F181981AAA}" type="presParOf" srcId="{A33BC475-D8BF-4B1C-8AC2-C1580E0882A0}" destId="{CCD8C365-3AAB-4948-B11C-EB25F63BDFAA}" srcOrd="2" destOrd="0" presId="urn:microsoft.com/office/officeart/2005/8/layout/default"/>
    <dgm:cxn modelId="{5CBF9526-8903-40C8-A4CD-AA21E3ABC0CC}" type="presParOf" srcId="{A33BC475-D8BF-4B1C-8AC2-C1580E0882A0}" destId="{55CF28D0-363B-4AF1-9DB7-CCD41DFA530A}" srcOrd="3" destOrd="0" presId="urn:microsoft.com/office/officeart/2005/8/layout/default"/>
    <dgm:cxn modelId="{27BE87F5-A736-4624-A66F-628A5BDE22BA}" type="presParOf" srcId="{A33BC475-D8BF-4B1C-8AC2-C1580E0882A0}" destId="{81522C1F-D64C-4E57-9AFD-6DAC663E8DA0}" srcOrd="4" destOrd="0" presId="urn:microsoft.com/office/officeart/2005/8/layout/default"/>
    <dgm:cxn modelId="{5F88E125-D5CA-44C2-ABDF-5E659DBFA1F2}" type="presParOf" srcId="{A33BC475-D8BF-4B1C-8AC2-C1580E0882A0}" destId="{A075961A-2592-47CF-B13F-33E60A243191}" srcOrd="5" destOrd="0" presId="urn:microsoft.com/office/officeart/2005/8/layout/default"/>
    <dgm:cxn modelId="{FDD39CAB-0C54-4244-A4DF-6AB2EFDE55CA}"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i="0" dirty="0" smtClean="0">
              <a:solidFill>
                <a:srgbClr val="222222"/>
              </a:solidFill>
              <a:effectLst/>
              <a:latin typeface="+mj-lt"/>
            </a:rPr>
            <a:t>bulb, foliage, and seeds</a:t>
          </a:r>
          <a:endParaRPr lang="en-US" sz="1800" b="1" dirty="0" smtClean="0">
            <a:solidFill>
              <a:schemeClr val="tx1"/>
            </a:solidFill>
            <a:latin typeface="+mj-lt"/>
          </a:endParaRP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Rat/Mouse</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Estrogenic activity/ analgesic/ anti-inflammatory effects</a:t>
          </a:r>
        </a:p>
        <a:p>
          <a:endParaRPr lang="en-US" sz="18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smtClean="0">
              <a:solidFill>
                <a:schemeClr val="tx1"/>
              </a:solidFill>
            </a:rPr>
            <a:t>Essential oil</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custLinFactNeighborY="632">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5B5442FA-231F-4D04-8D37-A19408C5A815}" type="presOf" srcId="{6E200A41-7347-4FFD-AE13-6DBCC192661F}" destId="{A33BC475-D8BF-4B1C-8AC2-C1580E0882A0}" srcOrd="0" destOrd="0" presId="urn:microsoft.com/office/officeart/2005/8/layout/default"/>
    <dgm:cxn modelId="{2058B328-11B0-4318-B0C8-0EC0D09A8030}" type="presOf" srcId="{DBF8DD55-B03F-4CCB-BCDE-85796AD8A259}" destId="{A6034697-7AFD-4423-9E74-FBDCD8DA92D3}"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E8E78EE4-48CC-485E-83D6-8B7E2EFDF29E}" type="presOf" srcId="{6A3F7BE8-C9A1-43D9-BFBB-C95976F9D3AB}" destId="{CCD8C365-3AAB-4948-B11C-EB25F63BDFAA}" srcOrd="0" destOrd="0" presId="urn:microsoft.com/office/officeart/2005/8/layout/default"/>
    <dgm:cxn modelId="{E64BADB3-F141-4516-A789-A9AA0EA3C21D}" srcId="{6E200A41-7347-4FFD-AE13-6DBCC192661F}" destId="{DBF8DD55-B03F-4CCB-BCDE-85796AD8A259}" srcOrd="0" destOrd="0" parTransId="{6720C6CD-9051-4172-A675-11AD0E9987E4}" sibTransId="{326B5F52-A73F-426A-8DCF-AE04C835CD05}"/>
    <dgm:cxn modelId="{2E270EA9-94EE-4C34-9E41-2B085121EF1A}" type="presOf" srcId="{6C748E2E-3CB8-4622-B660-BE71F9BAAE26}" destId="{81522C1F-D64C-4E57-9AFD-6DAC663E8DA0}" srcOrd="0" destOrd="0" presId="urn:microsoft.com/office/officeart/2005/8/layout/default"/>
    <dgm:cxn modelId="{DEDC1FBB-440E-4935-B38A-A86868EEC3C1}" type="presOf" srcId="{536E1403-589C-470E-9694-A59AE9A181CB}" destId="{43D3325A-52C1-4541-B715-74954F61C418}" srcOrd="0" destOrd="0" presId="urn:microsoft.com/office/officeart/2005/8/layout/default"/>
    <dgm:cxn modelId="{C62383D0-93BA-4342-9073-6B4EEC3ECF18}" type="presParOf" srcId="{A33BC475-D8BF-4B1C-8AC2-C1580E0882A0}" destId="{A6034697-7AFD-4423-9E74-FBDCD8DA92D3}" srcOrd="0" destOrd="0" presId="urn:microsoft.com/office/officeart/2005/8/layout/default"/>
    <dgm:cxn modelId="{4A95975E-9E17-4E46-99CF-91B658FE2DBA}" type="presParOf" srcId="{A33BC475-D8BF-4B1C-8AC2-C1580E0882A0}" destId="{86B34A7D-8DBE-4404-8352-7CD8B823F6B0}" srcOrd="1" destOrd="0" presId="urn:microsoft.com/office/officeart/2005/8/layout/default"/>
    <dgm:cxn modelId="{3D25F14B-FF86-418E-82E5-DCD5649B199C}" type="presParOf" srcId="{A33BC475-D8BF-4B1C-8AC2-C1580E0882A0}" destId="{CCD8C365-3AAB-4948-B11C-EB25F63BDFAA}" srcOrd="2" destOrd="0" presId="urn:microsoft.com/office/officeart/2005/8/layout/default"/>
    <dgm:cxn modelId="{D0DA79D3-F905-4EA1-AC9E-F999147F8286}" type="presParOf" srcId="{A33BC475-D8BF-4B1C-8AC2-C1580E0882A0}" destId="{55CF28D0-363B-4AF1-9DB7-CCD41DFA530A}" srcOrd="3" destOrd="0" presId="urn:microsoft.com/office/officeart/2005/8/layout/default"/>
    <dgm:cxn modelId="{0218F700-A25E-48E5-8A12-372D945FC93F}" type="presParOf" srcId="{A33BC475-D8BF-4B1C-8AC2-C1580E0882A0}" destId="{81522C1F-D64C-4E57-9AFD-6DAC663E8DA0}" srcOrd="4" destOrd="0" presId="urn:microsoft.com/office/officeart/2005/8/layout/default"/>
    <dgm:cxn modelId="{4D011968-164D-4253-A789-AD3B0FDD3B70}" type="presParOf" srcId="{A33BC475-D8BF-4B1C-8AC2-C1580E0882A0}" destId="{A075961A-2592-47CF-B13F-33E60A243191}" srcOrd="5" destOrd="0" presId="urn:microsoft.com/office/officeart/2005/8/layout/default"/>
    <dgm:cxn modelId="{8BFE2ECE-0422-4169-9F0E-1D43A3459560}"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Gum resin/ water extract</a:t>
          </a:r>
        </a:p>
        <a:p>
          <a:r>
            <a:rPr lang="en-US" sz="1800" b="1" dirty="0" smtClean="0">
              <a:solidFill>
                <a:schemeClr val="tx1"/>
              </a:solidFill>
            </a:rPr>
            <a:t>Resin/Methanol extract</a:t>
          </a:r>
          <a:endParaRPr lang="en-US" sz="1800" b="1" dirty="0">
            <a:solidFill>
              <a:schemeClr val="tx1"/>
            </a:solidFill>
          </a:endParaRP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smtClean="0">
              <a:solidFill>
                <a:schemeClr val="tx1"/>
              </a:solidFill>
            </a:rPr>
            <a:t>Triterpene acids</a:t>
          </a:r>
          <a:endParaRPr lang="en-US" sz="1800" b="1" dirty="0">
            <a:solidFill>
              <a:schemeClr val="tx1"/>
            </a:solidFill>
          </a:endParaRPr>
        </a:p>
      </dgm:t>
    </dgm:pt>
    <dgm:pt modelId="{9727CD39-2BAE-4AA4-9871-BED30CFC029A}" type="sibTrans" cxnId="{AFF5A297-FB07-49C2-9DE2-9E08762A861F}">
      <dgm:prSet/>
      <dgm:spPr/>
      <dgm:t>
        <a:bodyPr/>
        <a:lstStyle/>
        <a:p>
          <a:endParaRPr lang="en-US"/>
        </a:p>
      </dgm:t>
    </dgm:pt>
    <dgm:pt modelId="{F8C50234-FCC5-40C4-9BB2-5574A160903B}" type="parTrans" cxnId="{AFF5A297-FB07-49C2-9DE2-9E08762A861F}">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Mouse</a:t>
          </a:r>
          <a:endParaRPr lang="en-US" sz="1800" b="1" dirty="0">
            <a:solidFill>
              <a:schemeClr val="tx1"/>
            </a:solidFill>
          </a:endParaRPr>
        </a:p>
      </dgm:t>
    </dgm:pt>
    <dgm:pt modelId="{51321B0F-AC6B-45B0-9419-0EAA7C7ECE96}" type="sibTrans" cxnId="{EDD04EEE-06D7-42FC-8806-8B16D7249378}">
      <dgm:prSet/>
      <dgm:spPr/>
      <dgm:t>
        <a:bodyPr/>
        <a:lstStyle/>
        <a:p>
          <a:endParaRPr lang="en-US"/>
        </a:p>
      </dgm:t>
    </dgm:pt>
    <dgm:pt modelId="{0747D6EA-E9B7-4200-A81D-AB6AAAD95840}" type="par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2000" b="1" dirty="0" smtClean="0">
              <a:solidFill>
                <a:schemeClr val="tx1"/>
              </a:solidFill>
            </a:rPr>
            <a:t>Anti-inflammatory activity/analgesic activity.</a:t>
          </a:r>
        </a:p>
        <a:p>
          <a:r>
            <a:rPr lang="en-US" sz="1400" smtClean="0">
              <a:solidFill>
                <a:schemeClr val="tx1"/>
              </a:solidFill>
            </a:rPr>
            <a:t>This plant showed significant anti-inflammatory and analgesic activities and also exhibited remarkable inhibitory activity on production of Prostaglandin (PG) E2</a:t>
          </a:r>
        </a:p>
        <a:p>
          <a:r>
            <a:rPr lang="en-US" sz="1400" smtClean="0">
              <a:solidFill>
                <a:schemeClr val="tx1"/>
              </a:solidFill>
            </a:rPr>
            <a:t>C(28)- hydroxylated lupeolic acid from the gum resin of B. carteri suppressed eicosanoid biosynthesis in intact cells</a:t>
          </a:r>
        </a:p>
        <a:p>
          <a:endParaRPr lang="en-US" sz="1400" dirty="0">
            <a:solidFill>
              <a:schemeClr val="tx1"/>
            </a:solidFill>
          </a:endParaRPr>
        </a:p>
      </dgm:t>
    </dgm:pt>
    <dgm:pt modelId="{848A8B11-357E-4D04-A2D3-CDDB98C3AA65}" type="sibTrans" cxnId="{FBCD6E07-F932-42FB-BED8-4A1711C7E8C4}">
      <dgm:prSet/>
      <dgm:spPr/>
      <dgm:t>
        <a:bodyPr/>
        <a:lstStyle/>
        <a:p>
          <a:endParaRPr lang="en-US"/>
        </a:p>
      </dgm:t>
    </dgm:pt>
    <dgm:pt modelId="{70A563FB-C623-4570-84AD-A3E21231BED4}" type="parTrans" cxnId="{FBCD6E07-F932-42FB-BED8-4A1711C7E8C4}">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AB79E157-553A-41F1-8F35-FEBC8AD0CA1A}" type="presOf" srcId="{DBF8DD55-B03F-4CCB-BCDE-85796AD8A259}" destId="{A6034697-7AFD-4423-9E74-FBDCD8DA92D3}"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914ADBBD-7C1F-417C-A994-26694AEA1A6C}" type="presOf" srcId="{6C748E2E-3CB8-4622-B660-BE71F9BAAE26}" destId="{81522C1F-D64C-4E57-9AFD-6DAC663E8DA0}" srcOrd="0" destOrd="0" presId="urn:microsoft.com/office/officeart/2005/8/layout/default"/>
    <dgm:cxn modelId="{E64BADB3-F141-4516-A789-A9AA0EA3C21D}" srcId="{6E200A41-7347-4FFD-AE13-6DBCC192661F}" destId="{DBF8DD55-B03F-4CCB-BCDE-85796AD8A259}" srcOrd="0" destOrd="0" parTransId="{6720C6CD-9051-4172-A675-11AD0E9987E4}" sibTransId="{326B5F52-A73F-426A-8DCF-AE04C835CD05}"/>
    <dgm:cxn modelId="{DA56F49A-430E-4862-8340-E63B21492A13}" type="presOf" srcId="{6E200A41-7347-4FFD-AE13-6DBCC192661F}" destId="{A33BC475-D8BF-4B1C-8AC2-C1580E0882A0}" srcOrd="0" destOrd="0" presId="urn:microsoft.com/office/officeart/2005/8/layout/default"/>
    <dgm:cxn modelId="{D6352742-2755-4ABC-9EE0-A76D781C9128}" type="presOf" srcId="{536E1403-589C-470E-9694-A59AE9A181CB}" destId="{43D3325A-52C1-4541-B715-74954F61C418}" srcOrd="0" destOrd="0" presId="urn:microsoft.com/office/officeart/2005/8/layout/default"/>
    <dgm:cxn modelId="{D8AC14EC-EB44-46BF-9604-55EEADC8A20D}" type="presOf" srcId="{6A3F7BE8-C9A1-43D9-BFBB-C95976F9D3AB}" destId="{CCD8C365-3AAB-4948-B11C-EB25F63BDFAA}" srcOrd="0" destOrd="0" presId="urn:microsoft.com/office/officeart/2005/8/layout/default"/>
    <dgm:cxn modelId="{4EB14FC4-87B1-480C-B4B1-C2DDB364168B}" type="presParOf" srcId="{A33BC475-D8BF-4B1C-8AC2-C1580E0882A0}" destId="{A6034697-7AFD-4423-9E74-FBDCD8DA92D3}" srcOrd="0" destOrd="0" presId="urn:microsoft.com/office/officeart/2005/8/layout/default"/>
    <dgm:cxn modelId="{4C60A800-B45D-43CF-8B3C-0E281117C594}" type="presParOf" srcId="{A33BC475-D8BF-4B1C-8AC2-C1580E0882A0}" destId="{86B34A7D-8DBE-4404-8352-7CD8B823F6B0}" srcOrd="1" destOrd="0" presId="urn:microsoft.com/office/officeart/2005/8/layout/default"/>
    <dgm:cxn modelId="{FDF2BC0C-66C2-4CE3-A7C0-E1FA68B2ACCE}" type="presParOf" srcId="{A33BC475-D8BF-4B1C-8AC2-C1580E0882A0}" destId="{CCD8C365-3AAB-4948-B11C-EB25F63BDFAA}" srcOrd="2" destOrd="0" presId="urn:microsoft.com/office/officeart/2005/8/layout/default"/>
    <dgm:cxn modelId="{AD30804F-F23E-4ED0-9FB4-593044EE0416}" type="presParOf" srcId="{A33BC475-D8BF-4B1C-8AC2-C1580E0882A0}" destId="{55CF28D0-363B-4AF1-9DB7-CCD41DFA530A}" srcOrd="3" destOrd="0" presId="urn:microsoft.com/office/officeart/2005/8/layout/default"/>
    <dgm:cxn modelId="{B760FFF3-5323-4511-B68D-562815C82CF0}" type="presParOf" srcId="{A33BC475-D8BF-4B1C-8AC2-C1580E0882A0}" destId="{81522C1F-D64C-4E57-9AFD-6DAC663E8DA0}" srcOrd="4" destOrd="0" presId="urn:microsoft.com/office/officeart/2005/8/layout/default"/>
    <dgm:cxn modelId="{C5EAB2FE-A923-4E06-A430-31BC4FF06D1C}" type="presParOf" srcId="{A33BC475-D8BF-4B1C-8AC2-C1580E0882A0}" destId="{A075961A-2592-47CF-B13F-33E60A243191}" srcOrd="5" destOrd="0" presId="urn:microsoft.com/office/officeart/2005/8/layout/default"/>
    <dgm:cxn modelId="{2EEFA4C9-EA49-4463-B34F-BFCE3A90E850}"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Leaves</a:t>
          </a:r>
          <a:endParaRPr lang="en-US" sz="1800" b="1" dirty="0">
            <a:solidFill>
              <a:schemeClr val="tx1"/>
            </a:solidFill>
          </a:endParaRP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Rat</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Anti-inflammatory activity/analgesic activity</a:t>
          </a:r>
        </a:p>
        <a:p>
          <a:endParaRPr lang="en-US" sz="14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smtClean="0">
              <a:solidFill>
                <a:schemeClr val="tx1"/>
              </a:solidFill>
            </a:rPr>
            <a:t>Essential oil</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A0D8B71E-FC3E-4B63-8FBB-340466DDC70F}" type="presOf" srcId="{DBF8DD55-B03F-4CCB-BCDE-85796AD8A259}" destId="{A6034697-7AFD-4423-9E74-FBDCD8DA92D3}" srcOrd="0" destOrd="0" presId="urn:microsoft.com/office/officeart/2005/8/layout/default"/>
    <dgm:cxn modelId="{FBCD6E07-F932-42FB-BED8-4A1711C7E8C4}" srcId="{6E200A41-7347-4FFD-AE13-6DBCC192661F}" destId="{536E1403-589C-470E-9694-A59AE9A181CB}" srcOrd="3" destOrd="0" parTransId="{70A563FB-C623-4570-84AD-A3E21231BED4}" sibTransId="{848A8B11-357E-4D04-A2D3-CDDB98C3AA65}"/>
    <dgm:cxn modelId="{B8C7B880-2297-48CF-9B49-3B43666651E7}" type="presOf" srcId="{536E1403-589C-470E-9694-A59AE9A181CB}" destId="{43D3325A-52C1-4541-B715-74954F61C418}" srcOrd="0" destOrd="0" presId="urn:microsoft.com/office/officeart/2005/8/layout/default"/>
    <dgm:cxn modelId="{AFF5A297-FB07-49C2-9DE2-9E08762A861F}" srcId="{6E200A41-7347-4FFD-AE13-6DBCC192661F}" destId="{6A3F7BE8-C9A1-43D9-BFBB-C95976F9D3AB}" srcOrd="1" destOrd="0" parTransId="{F8C50234-FCC5-40C4-9BB2-5574A160903B}" sibTransId="{9727CD39-2BAE-4AA4-9871-BED30CFC029A}"/>
    <dgm:cxn modelId="{FCB98DF1-F8B5-40FF-BF11-B2569703E5C6}" type="presOf" srcId="{6E200A41-7347-4FFD-AE13-6DBCC192661F}" destId="{A33BC475-D8BF-4B1C-8AC2-C1580E0882A0}" srcOrd="0" destOrd="0" presId="urn:microsoft.com/office/officeart/2005/8/layout/default"/>
    <dgm:cxn modelId="{81DE60A1-6325-495B-A046-4EB68676BEF5}" type="presOf" srcId="{6A3F7BE8-C9A1-43D9-BFBB-C95976F9D3AB}" destId="{CCD8C365-3AAB-4948-B11C-EB25F63BDFAA}"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E64BADB3-F141-4516-A789-A9AA0EA3C21D}" srcId="{6E200A41-7347-4FFD-AE13-6DBCC192661F}" destId="{DBF8DD55-B03F-4CCB-BCDE-85796AD8A259}" srcOrd="0" destOrd="0" parTransId="{6720C6CD-9051-4172-A675-11AD0E9987E4}" sibTransId="{326B5F52-A73F-426A-8DCF-AE04C835CD05}"/>
    <dgm:cxn modelId="{0BD1158B-9DED-4FF1-A2BA-B4B268D90934}" type="presOf" srcId="{6C748E2E-3CB8-4622-B660-BE71F9BAAE26}" destId="{81522C1F-D64C-4E57-9AFD-6DAC663E8DA0}" srcOrd="0" destOrd="0" presId="urn:microsoft.com/office/officeart/2005/8/layout/default"/>
    <dgm:cxn modelId="{08C294D9-FF9E-4B36-9A44-A37A925836BF}" type="presParOf" srcId="{A33BC475-D8BF-4B1C-8AC2-C1580E0882A0}" destId="{A6034697-7AFD-4423-9E74-FBDCD8DA92D3}" srcOrd="0" destOrd="0" presId="urn:microsoft.com/office/officeart/2005/8/layout/default"/>
    <dgm:cxn modelId="{454421F6-F29C-4627-893D-6990EF1C68A9}" type="presParOf" srcId="{A33BC475-D8BF-4B1C-8AC2-C1580E0882A0}" destId="{86B34A7D-8DBE-4404-8352-7CD8B823F6B0}" srcOrd="1" destOrd="0" presId="urn:microsoft.com/office/officeart/2005/8/layout/default"/>
    <dgm:cxn modelId="{7A2CEE4D-B496-4D87-A36D-0C2823E4965E}" type="presParOf" srcId="{A33BC475-D8BF-4B1C-8AC2-C1580E0882A0}" destId="{CCD8C365-3AAB-4948-B11C-EB25F63BDFAA}" srcOrd="2" destOrd="0" presId="urn:microsoft.com/office/officeart/2005/8/layout/default"/>
    <dgm:cxn modelId="{FCB3DB27-97BC-48C9-B46F-FE2A05893F0A}" type="presParOf" srcId="{A33BC475-D8BF-4B1C-8AC2-C1580E0882A0}" destId="{55CF28D0-363B-4AF1-9DB7-CCD41DFA530A}" srcOrd="3" destOrd="0" presId="urn:microsoft.com/office/officeart/2005/8/layout/default"/>
    <dgm:cxn modelId="{4EF8575C-9046-48B8-8404-6398E57FCDB0}" type="presParOf" srcId="{A33BC475-D8BF-4B1C-8AC2-C1580E0882A0}" destId="{81522C1F-D64C-4E57-9AFD-6DAC663E8DA0}" srcOrd="4" destOrd="0" presId="urn:microsoft.com/office/officeart/2005/8/layout/default"/>
    <dgm:cxn modelId="{03E610F1-1135-4BF1-9C31-C383D3060889}" type="presParOf" srcId="{A33BC475-D8BF-4B1C-8AC2-C1580E0882A0}" destId="{A075961A-2592-47CF-B13F-33E60A243191}" srcOrd="5" destOrd="0" presId="urn:microsoft.com/office/officeart/2005/8/layout/default"/>
    <dgm:cxn modelId="{FD6F8E39-89DC-4213-91CA-79E00AC24740}"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Seed/methanol extract</a:t>
          </a:r>
        </a:p>
        <a:p>
          <a:r>
            <a:rPr lang="en-US" sz="1800" b="1" dirty="0" smtClean="0">
              <a:solidFill>
                <a:schemeClr val="tx1"/>
              </a:solidFill>
            </a:rPr>
            <a:t>Alcoholic extract</a:t>
          </a:r>
          <a:endParaRPr lang="en-US" sz="1800" b="1" dirty="0">
            <a:solidFill>
              <a:schemeClr val="tx1"/>
            </a:solidFill>
          </a:endParaRP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Mouse/Rat</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Antinociceptive activity/anti-inflammatory activity</a:t>
          </a:r>
          <a:endParaRPr lang="en-US" sz="18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err="1" smtClean="0">
              <a:solidFill>
                <a:schemeClr val="tx1"/>
              </a:solidFill>
            </a:rPr>
            <a:t>Coumarinolignan</a:t>
          </a:r>
          <a:endParaRPr lang="en-US" sz="1800" b="1" dirty="0">
            <a:solidFill>
              <a:schemeClr val="tx1"/>
            </a:solidFill>
          </a:endParaRPr>
        </a:p>
      </dgm:t>
    </dgm:pt>
    <dgm:pt modelId="{9727CD39-2BAE-4AA4-9871-BED30CFC029A}" type="sibTrans" cxnId="{AFF5A297-FB07-49C2-9DE2-9E08762A861F}">
      <dgm:prSet/>
      <dgm:spPr/>
      <dgm:t>
        <a:bodyPr/>
        <a:lstStyle/>
        <a:p>
          <a:endParaRPr lang="en-US"/>
        </a:p>
      </dgm:t>
    </dgm:pt>
    <dgm:pt modelId="{F8C50234-FCC5-40C4-9BB2-5574A160903B}" type="par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1D2E04BC-BE1F-46D2-BD31-7E697B6CB687}" type="presOf" srcId="{6A3F7BE8-C9A1-43D9-BFBB-C95976F9D3AB}" destId="{CCD8C365-3AAB-4948-B11C-EB25F63BDFAA}"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7B3DE651-A211-4B3A-B5FE-9F3CE1E1F962}" type="presOf" srcId="{DBF8DD55-B03F-4CCB-BCDE-85796AD8A259}" destId="{A6034697-7AFD-4423-9E74-FBDCD8DA92D3}" srcOrd="0" destOrd="0" presId="urn:microsoft.com/office/officeart/2005/8/layout/default"/>
    <dgm:cxn modelId="{E64BADB3-F141-4516-A789-A9AA0EA3C21D}" srcId="{6E200A41-7347-4FFD-AE13-6DBCC192661F}" destId="{DBF8DD55-B03F-4CCB-BCDE-85796AD8A259}" srcOrd="0" destOrd="0" parTransId="{6720C6CD-9051-4172-A675-11AD0E9987E4}" sibTransId="{326B5F52-A73F-426A-8DCF-AE04C835CD05}"/>
    <dgm:cxn modelId="{D32C082D-EAB0-4373-81C0-9042B07C7A6A}" type="presOf" srcId="{536E1403-589C-470E-9694-A59AE9A181CB}" destId="{43D3325A-52C1-4541-B715-74954F61C418}" srcOrd="0" destOrd="0" presId="urn:microsoft.com/office/officeart/2005/8/layout/default"/>
    <dgm:cxn modelId="{450D9FBC-A4BD-40BA-B340-AE2DF94EB535}" type="presOf" srcId="{6C748E2E-3CB8-4622-B660-BE71F9BAAE26}" destId="{81522C1F-D64C-4E57-9AFD-6DAC663E8DA0}" srcOrd="0" destOrd="0" presId="urn:microsoft.com/office/officeart/2005/8/layout/default"/>
    <dgm:cxn modelId="{733CFBEC-22B8-4005-9704-50AD61CAA954}" type="presOf" srcId="{6E200A41-7347-4FFD-AE13-6DBCC192661F}" destId="{A33BC475-D8BF-4B1C-8AC2-C1580E0882A0}" srcOrd="0" destOrd="0" presId="urn:microsoft.com/office/officeart/2005/8/layout/default"/>
    <dgm:cxn modelId="{E39E4CED-6005-443B-A482-C3347FA8B26C}" type="presParOf" srcId="{A33BC475-D8BF-4B1C-8AC2-C1580E0882A0}" destId="{A6034697-7AFD-4423-9E74-FBDCD8DA92D3}" srcOrd="0" destOrd="0" presId="urn:microsoft.com/office/officeart/2005/8/layout/default"/>
    <dgm:cxn modelId="{26D77F2C-F6EB-40D6-8AE0-669FD1FCA76F}" type="presParOf" srcId="{A33BC475-D8BF-4B1C-8AC2-C1580E0882A0}" destId="{86B34A7D-8DBE-4404-8352-7CD8B823F6B0}" srcOrd="1" destOrd="0" presId="urn:microsoft.com/office/officeart/2005/8/layout/default"/>
    <dgm:cxn modelId="{45AEC75B-38C9-425B-92BC-B83EF1D0E9B0}" type="presParOf" srcId="{A33BC475-D8BF-4B1C-8AC2-C1580E0882A0}" destId="{CCD8C365-3AAB-4948-B11C-EB25F63BDFAA}" srcOrd="2" destOrd="0" presId="urn:microsoft.com/office/officeart/2005/8/layout/default"/>
    <dgm:cxn modelId="{E958705B-9F9E-454E-AD2B-778A35FBC677}" type="presParOf" srcId="{A33BC475-D8BF-4B1C-8AC2-C1580E0882A0}" destId="{55CF28D0-363B-4AF1-9DB7-CCD41DFA530A}" srcOrd="3" destOrd="0" presId="urn:microsoft.com/office/officeart/2005/8/layout/default"/>
    <dgm:cxn modelId="{364D9D34-0FEC-453C-AD6F-52CAECE1A71A}" type="presParOf" srcId="{A33BC475-D8BF-4B1C-8AC2-C1580E0882A0}" destId="{81522C1F-D64C-4E57-9AFD-6DAC663E8DA0}" srcOrd="4" destOrd="0" presId="urn:microsoft.com/office/officeart/2005/8/layout/default"/>
    <dgm:cxn modelId="{F1DB5E07-E34D-46E5-8594-14B476DEFFB0}" type="presParOf" srcId="{A33BC475-D8BF-4B1C-8AC2-C1580E0882A0}" destId="{A075961A-2592-47CF-B13F-33E60A243191}" srcOrd="5" destOrd="0" presId="urn:microsoft.com/office/officeart/2005/8/layout/default"/>
    <dgm:cxn modelId="{BE41D4F5-563A-4420-B4F5-329248ED263C}"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Leaves/ ethanol and aqueous extract</a:t>
          </a: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Mouse</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Antinociceptive (analgesic) activity</a:t>
          </a:r>
          <a:endParaRPr lang="en-US" sz="18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smtClean="0">
              <a:solidFill>
                <a:schemeClr val="tx1"/>
              </a:solidFill>
            </a:rPr>
            <a:t>??</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0F3D515F-BBCB-4D95-A3AA-C0719700DBEF}" type="presOf" srcId="{6C748E2E-3CB8-4622-B660-BE71F9BAAE26}" destId="{81522C1F-D64C-4E57-9AFD-6DAC663E8DA0}"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E64BADB3-F141-4516-A789-A9AA0EA3C21D}" srcId="{6E200A41-7347-4FFD-AE13-6DBCC192661F}" destId="{DBF8DD55-B03F-4CCB-BCDE-85796AD8A259}" srcOrd="0" destOrd="0" parTransId="{6720C6CD-9051-4172-A675-11AD0E9987E4}" sibTransId="{326B5F52-A73F-426A-8DCF-AE04C835CD05}"/>
    <dgm:cxn modelId="{B9A641D2-FF05-425E-B188-21FD7B891BB9}" type="presOf" srcId="{DBF8DD55-B03F-4CCB-BCDE-85796AD8A259}" destId="{A6034697-7AFD-4423-9E74-FBDCD8DA92D3}" srcOrd="0" destOrd="0" presId="urn:microsoft.com/office/officeart/2005/8/layout/default"/>
    <dgm:cxn modelId="{D97E97A0-788B-4AD4-959E-35FA13AEB092}" type="presOf" srcId="{536E1403-589C-470E-9694-A59AE9A181CB}" destId="{43D3325A-52C1-4541-B715-74954F61C418}" srcOrd="0" destOrd="0" presId="urn:microsoft.com/office/officeart/2005/8/layout/default"/>
    <dgm:cxn modelId="{C6CA0453-CEBE-4CE2-A302-2D8D94CEB045}" type="presOf" srcId="{6A3F7BE8-C9A1-43D9-BFBB-C95976F9D3AB}" destId="{CCD8C365-3AAB-4948-B11C-EB25F63BDFAA}" srcOrd="0" destOrd="0" presId="urn:microsoft.com/office/officeart/2005/8/layout/default"/>
    <dgm:cxn modelId="{CB1C1393-21D7-4848-A0EC-E81D8605AD56}" type="presOf" srcId="{6E200A41-7347-4FFD-AE13-6DBCC192661F}" destId="{A33BC475-D8BF-4B1C-8AC2-C1580E0882A0}" srcOrd="0" destOrd="0" presId="urn:microsoft.com/office/officeart/2005/8/layout/default"/>
    <dgm:cxn modelId="{3B95EED3-F9C8-482B-B3F9-EDBDB8ABCE9A}" type="presParOf" srcId="{A33BC475-D8BF-4B1C-8AC2-C1580E0882A0}" destId="{A6034697-7AFD-4423-9E74-FBDCD8DA92D3}" srcOrd="0" destOrd="0" presId="urn:microsoft.com/office/officeart/2005/8/layout/default"/>
    <dgm:cxn modelId="{5651B7AC-AAA3-4551-8841-B45E1C114D03}" type="presParOf" srcId="{A33BC475-D8BF-4B1C-8AC2-C1580E0882A0}" destId="{86B34A7D-8DBE-4404-8352-7CD8B823F6B0}" srcOrd="1" destOrd="0" presId="urn:microsoft.com/office/officeart/2005/8/layout/default"/>
    <dgm:cxn modelId="{5683400C-F4A7-47A3-8347-F84005729C7C}" type="presParOf" srcId="{A33BC475-D8BF-4B1C-8AC2-C1580E0882A0}" destId="{CCD8C365-3AAB-4948-B11C-EB25F63BDFAA}" srcOrd="2" destOrd="0" presId="urn:microsoft.com/office/officeart/2005/8/layout/default"/>
    <dgm:cxn modelId="{BA49AE62-A1F8-4FB2-899C-505BE9A8FFB0}" type="presParOf" srcId="{A33BC475-D8BF-4B1C-8AC2-C1580E0882A0}" destId="{55CF28D0-363B-4AF1-9DB7-CCD41DFA530A}" srcOrd="3" destOrd="0" presId="urn:microsoft.com/office/officeart/2005/8/layout/default"/>
    <dgm:cxn modelId="{A9102654-FF40-4A63-B693-F8121FB99FA0}" type="presParOf" srcId="{A33BC475-D8BF-4B1C-8AC2-C1580E0882A0}" destId="{81522C1F-D64C-4E57-9AFD-6DAC663E8DA0}" srcOrd="4" destOrd="0" presId="urn:microsoft.com/office/officeart/2005/8/layout/default"/>
    <dgm:cxn modelId="{356ECD07-2D96-49C8-96C4-76D633A56065}" type="presParOf" srcId="{A33BC475-D8BF-4B1C-8AC2-C1580E0882A0}" destId="{A075961A-2592-47CF-B13F-33E60A243191}" srcOrd="5" destOrd="0" presId="urn:microsoft.com/office/officeart/2005/8/layout/default"/>
    <dgm:cxn modelId="{C9C2D492-E5AD-4DB2-8B7A-78CC021BB4E3}"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Leaves/Aerial parts/aqueous and ethanol extracts</a:t>
          </a: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smtClean="0">
              <a:solidFill>
                <a:schemeClr val="tx1"/>
              </a:solidFill>
            </a:rPr>
            <a:t>Mouse</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Antinociceptive activity/anti-inflammatory activity</a:t>
          </a:r>
          <a:endParaRPr lang="en-US" sz="18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smtClean="0">
              <a:solidFill>
                <a:schemeClr val="tx1"/>
              </a:solidFill>
            </a:rPr>
            <a:t>Tannins, alkaloids, and flavonoids</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F133877D-AE55-4E8A-9177-D2F2BAC3C62B}" type="presOf" srcId="{6E200A41-7347-4FFD-AE13-6DBCC192661F}" destId="{A33BC475-D8BF-4B1C-8AC2-C1580E0882A0}"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872BC8AB-D32E-480D-8E19-22129A03FDE0}" type="presOf" srcId="{6C748E2E-3CB8-4622-B660-BE71F9BAAE26}" destId="{81522C1F-D64C-4E57-9AFD-6DAC663E8DA0}" srcOrd="0" destOrd="0" presId="urn:microsoft.com/office/officeart/2005/8/layout/default"/>
    <dgm:cxn modelId="{8FC2C483-D548-49F6-A28E-027A1D5585F7}" type="presOf" srcId="{DBF8DD55-B03F-4CCB-BCDE-85796AD8A259}" destId="{A6034697-7AFD-4423-9E74-FBDCD8DA92D3}" srcOrd="0" destOrd="0" presId="urn:microsoft.com/office/officeart/2005/8/layout/default"/>
    <dgm:cxn modelId="{E64BADB3-F141-4516-A789-A9AA0EA3C21D}" srcId="{6E200A41-7347-4FFD-AE13-6DBCC192661F}" destId="{DBF8DD55-B03F-4CCB-BCDE-85796AD8A259}" srcOrd="0" destOrd="0" parTransId="{6720C6CD-9051-4172-A675-11AD0E9987E4}" sibTransId="{326B5F52-A73F-426A-8DCF-AE04C835CD05}"/>
    <dgm:cxn modelId="{313BA6A6-A162-4643-8976-A5C993537121}" type="presOf" srcId="{6A3F7BE8-C9A1-43D9-BFBB-C95976F9D3AB}" destId="{CCD8C365-3AAB-4948-B11C-EB25F63BDFAA}" srcOrd="0" destOrd="0" presId="urn:microsoft.com/office/officeart/2005/8/layout/default"/>
    <dgm:cxn modelId="{89FE7E5C-C6C9-43B0-8B75-765D4A076961}" type="presOf" srcId="{536E1403-589C-470E-9694-A59AE9A181CB}" destId="{43D3325A-52C1-4541-B715-74954F61C418}" srcOrd="0" destOrd="0" presId="urn:microsoft.com/office/officeart/2005/8/layout/default"/>
    <dgm:cxn modelId="{16BB72D7-5001-4C30-B933-AF53F8EE5F6F}" type="presParOf" srcId="{A33BC475-D8BF-4B1C-8AC2-C1580E0882A0}" destId="{A6034697-7AFD-4423-9E74-FBDCD8DA92D3}" srcOrd="0" destOrd="0" presId="urn:microsoft.com/office/officeart/2005/8/layout/default"/>
    <dgm:cxn modelId="{37D899A1-F1BD-4D07-8375-A42CB39A44BE}" type="presParOf" srcId="{A33BC475-D8BF-4B1C-8AC2-C1580E0882A0}" destId="{86B34A7D-8DBE-4404-8352-7CD8B823F6B0}" srcOrd="1" destOrd="0" presId="urn:microsoft.com/office/officeart/2005/8/layout/default"/>
    <dgm:cxn modelId="{73FFE251-826E-404C-B472-C1C2C93EB756}" type="presParOf" srcId="{A33BC475-D8BF-4B1C-8AC2-C1580E0882A0}" destId="{CCD8C365-3AAB-4948-B11C-EB25F63BDFAA}" srcOrd="2" destOrd="0" presId="urn:microsoft.com/office/officeart/2005/8/layout/default"/>
    <dgm:cxn modelId="{E48F9BA8-FA41-4A63-9FE5-A72D45E8E701}" type="presParOf" srcId="{A33BC475-D8BF-4B1C-8AC2-C1580E0882A0}" destId="{55CF28D0-363B-4AF1-9DB7-CCD41DFA530A}" srcOrd="3" destOrd="0" presId="urn:microsoft.com/office/officeart/2005/8/layout/default"/>
    <dgm:cxn modelId="{BF5FC6EE-DAC6-4603-8F5F-5E6D409C34E5}" type="presParOf" srcId="{A33BC475-D8BF-4B1C-8AC2-C1580E0882A0}" destId="{81522C1F-D64C-4E57-9AFD-6DAC663E8DA0}" srcOrd="4" destOrd="0" presId="urn:microsoft.com/office/officeart/2005/8/layout/default"/>
    <dgm:cxn modelId="{5F6EB4B1-B2A4-49DD-831E-47F841A39E88}" type="presParOf" srcId="{A33BC475-D8BF-4B1C-8AC2-C1580E0882A0}" destId="{A075961A-2592-47CF-B13F-33E60A243191}" srcOrd="5" destOrd="0" presId="urn:microsoft.com/office/officeart/2005/8/layout/default"/>
    <dgm:cxn modelId="{0B4F0C88-19BE-4758-A860-0F0ECD02533F}"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Fruits/n-</a:t>
          </a:r>
          <a:r>
            <a:rPr lang="en-US" sz="1800" b="1" dirty="0" err="1" smtClean="0">
              <a:solidFill>
                <a:schemeClr val="tx1"/>
              </a:solidFill>
            </a:rPr>
            <a:t>hexanane</a:t>
          </a:r>
          <a:r>
            <a:rPr lang="en-US" sz="1800" b="1" dirty="0" smtClean="0">
              <a:solidFill>
                <a:schemeClr val="tx1"/>
              </a:solidFill>
            </a:rPr>
            <a:t> extract/leaves/chloroform and methanol extracts/oil </a:t>
          </a: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Rat/Mouse</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2000" b="1" dirty="0" smtClean="0">
              <a:solidFill>
                <a:schemeClr val="tx1"/>
              </a:solidFill>
            </a:rPr>
            <a:t>Anti-inflammatory activity/ analgesic activity</a:t>
          </a:r>
          <a:endParaRPr lang="en-US" sz="20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smtClean="0">
              <a:solidFill>
                <a:schemeClr val="tx1"/>
              </a:solidFill>
            </a:rPr>
            <a:t>Hydroxytyrosol and</a:t>
          </a:r>
        </a:p>
        <a:p>
          <a:r>
            <a:rPr lang="en-US" sz="1800" b="1" smtClean="0">
              <a:solidFill>
                <a:schemeClr val="tx1"/>
              </a:solidFill>
            </a:rPr>
            <a:t>oleuropein</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388A7224-B94D-4A81-8496-462617584113}" type="presOf" srcId="{DBF8DD55-B03F-4CCB-BCDE-85796AD8A259}" destId="{A6034697-7AFD-4423-9E74-FBDCD8DA92D3}"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42CF23DD-AA6E-4D05-BE8E-64368CC53B88}" type="presOf" srcId="{6A3F7BE8-C9A1-43D9-BFBB-C95976F9D3AB}" destId="{CCD8C365-3AAB-4948-B11C-EB25F63BDFAA}" srcOrd="0" destOrd="0" presId="urn:microsoft.com/office/officeart/2005/8/layout/default"/>
    <dgm:cxn modelId="{E64BADB3-F141-4516-A789-A9AA0EA3C21D}" srcId="{6E200A41-7347-4FFD-AE13-6DBCC192661F}" destId="{DBF8DD55-B03F-4CCB-BCDE-85796AD8A259}" srcOrd="0" destOrd="0" parTransId="{6720C6CD-9051-4172-A675-11AD0E9987E4}" sibTransId="{326B5F52-A73F-426A-8DCF-AE04C835CD05}"/>
    <dgm:cxn modelId="{3CF8DB26-C6EE-4664-A494-94CBE3323AD6}" type="presOf" srcId="{6E200A41-7347-4FFD-AE13-6DBCC192661F}" destId="{A33BC475-D8BF-4B1C-8AC2-C1580E0882A0}" srcOrd="0" destOrd="0" presId="urn:microsoft.com/office/officeart/2005/8/layout/default"/>
    <dgm:cxn modelId="{5F094716-F597-4729-BB2E-AFF40C0FE889}" type="presOf" srcId="{6C748E2E-3CB8-4622-B660-BE71F9BAAE26}" destId="{81522C1F-D64C-4E57-9AFD-6DAC663E8DA0}" srcOrd="0" destOrd="0" presId="urn:microsoft.com/office/officeart/2005/8/layout/default"/>
    <dgm:cxn modelId="{C7E121D8-DC1E-419B-8068-ACF27BF75C55}" type="presOf" srcId="{536E1403-589C-470E-9694-A59AE9A181CB}" destId="{43D3325A-52C1-4541-B715-74954F61C418}" srcOrd="0" destOrd="0" presId="urn:microsoft.com/office/officeart/2005/8/layout/default"/>
    <dgm:cxn modelId="{C2F88944-A7C6-42B5-8AAE-EB0641225A78}" type="presParOf" srcId="{A33BC475-D8BF-4B1C-8AC2-C1580E0882A0}" destId="{A6034697-7AFD-4423-9E74-FBDCD8DA92D3}" srcOrd="0" destOrd="0" presId="urn:microsoft.com/office/officeart/2005/8/layout/default"/>
    <dgm:cxn modelId="{A44C9116-DCE6-44CE-852A-EDE567774045}" type="presParOf" srcId="{A33BC475-D8BF-4B1C-8AC2-C1580E0882A0}" destId="{86B34A7D-8DBE-4404-8352-7CD8B823F6B0}" srcOrd="1" destOrd="0" presId="urn:microsoft.com/office/officeart/2005/8/layout/default"/>
    <dgm:cxn modelId="{73B6830D-336C-4E36-ABA2-D403C7EE6FA8}" type="presParOf" srcId="{A33BC475-D8BF-4B1C-8AC2-C1580E0882A0}" destId="{CCD8C365-3AAB-4948-B11C-EB25F63BDFAA}" srcOrd="2" destOrd="0" presId="urn:microsoft.com/office/officeart/2005/8/layout/default"/>
    <dgm:cxn modelId="{2B737F50-C7CB-47E2-9E68-D569E29F0566}" type="presParOf" srcId="{A33BC475-D8BF-4B1C-8AC2-C1580E0882A0}" destId="{55CF28D0-363B-4AF1-9DB7-CCD41DFA530A}" srcOrd="3" destOrd="0" presId="urn:microsoft.com/office/officeart/2005/8/layout/default"/>
    <dgm:cxn modelId="{E64746D2-DE74-4381-92C7-0B72C2EC3649}" type="presParOf" srcId="{A33BC475-D8BF-4B1C-8AC2-C1580E0882A0}" destId="{81522C1F-D64C-4E57-9AFD-6DAC663E8DA0}" srcOrd="4" destOrd="0" presId="urn:microsoft.com/office/officeart/2005/8/layout/default"/>
    <dgm:cxn modelId="{A06F631A-0352-42E3-B9BA-DFE43625E302}" type="presParOf" srcId="{A33BC475-D8BF-4B1C-8AC2-C1580E0882A0}" destId="{A075961A-2592-47CF-B13F-33E60A243191}" srcOrd="5" destOrd="0" presId="urn:microsoft.com/office/officeart/2005/8/layout/default"/>
    <dgm:cxn modelId="{88BF26DE-04C0-415D-92B9-236C6FC47507}"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Aerial parts/ethanol extract</a:t>
          </a: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Rat/Mouse</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Estrogenic activity/ Anti-inflammatory activity/  analgesic activity/ Antitumor activity against</a:t>
          </a:r>
        </a:p>
        <a:p>
          <a:r>
            <a:rPr lang="en-US" sz="1800" b="1" dirty="0" smtClean="0">
              <a:solidFill>
                <a:schemeClr val="tx1"/>
              </a:solidFill>
            </a:rPr>
            <a:t>cervical carcinoma/ Accelerating wound healing</a:t>
          </a:r>
        </a:p>
        <a:p>
          <a:r>
            <a:rPr lang="en-US" sz="1800" b="1" dirty="0" smtClean="0">
              <a:solidFill>
                <a:schemeClr val="tx1"/>
              </a:solidFill>
            </a:rPr>
            <a:t>process</a:t>
          </a:r>
          <a:endParaRPr lang="en-US" sz="18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smtClean="0">
              <a:solidFill>
                <a:schemeClr val="tx1"/>
              </a:solidFill>
            </a:rPr>
            <a:t>Polysaccharides??</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B04159C9-3241-4CA5-813C-B2BD7450429B}" type="presOf" srcId="{6A3F7BE8-C9A1-43D9-BFBB-C95976F9D3AB}" destId="{CCD8C365-3AAB-4948-B11C-EB25F63BDFAA}" srcOrd="0" destOrd="0" presId="urn:microsoft.com/office/officeart/2005/8/layout/defaul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2D17B898-5EFD-4E00-8D83-9135E0C4766E}" type="presOf" srcId="{536E1403-589C-470E-9694-A59AE9A181CB}" destId="{43D3325A-52C1-4541-B715-74954F61C418}" srcOrd="0" destOrd="0" presId="urn:microsoft.com/office/officeart/2005/8/layout/default"/>
    <dgm:cxn modelId="{DB686626-A970-4C37-AB80-B351405A034E}" type="presOf" srcId="{6C748E2E-3CB8-4622-B660-BE71F9BAAE26}" destId="{81522C1F-D64C-4E57-9AFD-6DAC663E8DA0}"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E64BADB3-F141-4516-A789-A9AA0EA3C21D}" srcId="{6E200A41-7347-4FFD-AE13-6DBCC192661F}" destId="{DBF8DD55-B03F-4CCB-BCDE-85796AD8A259}" srcOrd="0" destOrd="0" parTransId="{6720C6CD-9051-4172-A675-11AD0E9987E4}" sibTransId="{326B5F52-A73F-426A-8DCF-AE04C835CD05}"/>
    <dgm:cxn modelId="{6EA7C6CC-D839-4ADC-88C9-ABFBB0B11D02}" type="presOf" srcId="{DBF8DD55-B03F-4CCB-BCDE-85796AD8A259}" destId="{A6034697-7AFD-4423-9E74-FBDCD8DA92D3}" srcOrd="0" destOrd="0" presId="urn:microsoft.com/office/officeart/2005/8/layout/default"/>
    <dgm:cxn modelId="{09282FB9-64CE-4E8E-8EC8-69ED91A5CBD1}" type="presOf" srcId="{6E200A41-7347-4FFD-AE13-6DBCC192661F}" destId="{A33BC475-D8BF-4B1C-8AC2-C1580E0882A0}" srcOrd="0" destOrd="0" presId="urn:microsoft.com/office/officeart/2005/8/layout/default"/>
    <dgm:cxn modelId="{3DE06760-CCDE-46E2-A9FF-F97E8F607F2E}" type="presParOf" srcId="{A33BC475-D8BF-4B1C-8AC2-C1580E0882A0}" destId="{A6034697-7AFD-4423-9E74-FBDCD8DA92D3}" srcOrd="0" destOrd="0" presId="urn:microsoft.com/office/officeart/2005/8/layout/default"/>
    <dgm:cxn modelId="{7E8A0FD6-E56D-4CC1-8953-CFB43AB495C6}" type="presParOf" srcId="{A33BC475-D8BF-4B1C-8AC2-C1580E0882A0}" destId="{86B34A7D-8DBE-4404-8352-7CD8B823F6B0}" srcOrd="1" destOrd="0" presId="urn:microsoft.com/office/officeart/2005/8/layout/default"/>
    <dgm:cxn modelId="{1AAF8559-8E6E-4DB5-BDD5-399BA17C1829}" type="presParOf" srcId="{A33BC475-D8BF-4B1C-8AC2-C1580E0882A0}" destId="{CCD8C365-3AAB-4948-B11C-EB25F63BDFAA}" srcOrd="2" destOrd="0" presId="urn:microsoft.com/office/officeart/2005/8/layout/default"/>
    <dgm:cxn modelId="{0DBCEF3F-4DCE-401B-BFFA-0BF75AEC5917}" type="presParOf" srcId="{A33BC475-D8BF-4B1C-8AC2-C1580E0882A0}" destId="{55CF28D0-363B-4AF1-9DB7-CCD41DFA530A}" srcOrd="3" destOrd="0" presId="urn:microsoft.com/office/officeart/2005/8/layout/default"/>
    <dgm:cxn modelId="{7DCC02E9-55A7-4FE0-AD0D-136B9E7F8C80}" type="presParOf" srcId="{A33BC475-D8BF-4B1C-8AC2-C1580E0882A0}" destId="{81522C1F-D64C-4E57-9AFD-6DAC663E8DA0}" srcOrd="4" destOrd="0" presId="urn:microsoft.com/office/officeart/2005/8/layout/default"/>
    <dgm:cxn modelId="{9E426587-BD8B-429B-ACBC-802C802EE5FE}" type="presParOf" srcId="{A33BC475-D8BF-4B1C-8AC2-C1580E0882A0}" destId="{A075961A-2592-47CF-B13F-33E60A243191}" srcOrd="5" destOrd="0" presId="urn:microsoft.com/office/officeart/2005/8/layout/default"/>
    <dgm:cxn modelId="{A883B5B6-731F-4EB8-AC71-EAE03599B2B4}"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200A41-7347-4FFD-AE13-6DBCC19266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F8DD55-B03F-4CCB-BCDE-85796AD8A259}">
      <dgm:prSet phldrT="[Text]" custT="1"/>
      <dgm:spPr/>
      <dgm:t>
        <a:bodyPr/>
        <a:lstStyle/>
        <a:p>
          <a:r>
            <a:rPr lang="en-US" sz="2600" b="1" dirty="0" smtClean="0">
              <a:solidFill>
                <a:srgbClr val="C00000"/>
              </a:solidFill>
            </a:rPr>
            <a:t>Part/extract</a:t>
          </a:r>
        </a:p>
        <a:p>
          <a:r>
            <a:rPr lang="en-US" sz="1800" b="1" dirty="0" smtClean="0">
              <a:solidFill>
                <a:schemeClr val="tx1"/>
              </a:solidFill>
            </a:rPr>
            <a:t>Fruit peel/methanol extract/Flower/ Fruit rind, flower and leaves</a:t>
          </a:r>
        </a:p>
      </dgm:t>
    </dgm:pt>
    <dgm:pt modelId="{6720C6CD-9051-4172-A675-11AD0E9987E4}" type="parTrans" cxnId="{E64BADB3-F141-4516-A789-A9AA0EA3C21D}">
      <dgm:prSet/>
      <dgm:spPr/>
      <dgm:t>
        <a:bodyPr/>
        <a:lstStyle/>
        <a:p>
          <a:endParaRPr lang="en-US"/>
        </a:p>
      </dgm:t>
    </dgm:pt>
    <dgm:pt modelId="{326B5F52-A73F-426A-8DCF-AE04C835CD05}" type="sibTrans" cxnId="{E64BADB3-F141-4516-A789-A9AA0EA3C21D}">
      <dgm:prSet/>
      <dgm:spPr/>
      <dgm:t>
        <a:bodyPr/>
        <a:lstStyle/>
        <a:p>
          <a:endParaRPr lang="en-US"/>
        </a:p>
      </dgm:t>
    </dgm:pt>
    <dgm:pt modelId="{6C748E2E-3CB8-4622-B660-BE71F9BAAE26}">
      <dgm:prSet phldrT="[Text]" custT="1"/>
      <dgm:spPr/>
      <dgm:t>
        <a:bodyPr/>
        <a:lstStyle/>
        <a:p>
          <a:r>
            <a:rPr lang="en-US" sz="2600" b="1" dirty="0" smtClean="0">
              <a:solidFill>
                <a:srgbClr val="C00000"/>
              </a:solidFill>
            </a:rPr>
            <a:t>Species</a:t>
          </a:r>
        </a:p>
        <a:p>
          <a:r>
            <a:rPr lang="en-US" sz="1800" b="1" dirty="0" smtClean="0">
              <a:solidFill>
                <a:schemeClr val="tx1"/>
              </a:solidFill>
            </a:rPr>
            <a:t>Rat/Mouse</a:t>
          </a:r>
          <a:endParaRPr lang="en-US" sz="1800" b="1" dirty="0">
            <a:solidFill>
              <a:schemeClr val="tx1"/>
            </a:solidFill>
          </a:endParaRPr>
        </a:p>
      </dgm:t>
    </dgm:pt>
    <dgm:pt modelId="{0747D6EA-E9B7-4200-A81D-AB6AAAD95840}" type="parTrans" cxnId="{EDD04EEE-06D7-42FC-8806-8B16D7249378}">
      <dgm:prSet/>
      <dgm:spPr/>
      <dgm:t>
        <a:bodyPr/>
        <a:lstStyle/>
        <a:p>
          <a:endParaRPr lang="en-US"/>
        </a:p>
      </dgm:t>
    </dgm:pt>
    <dgm:pt modelId="{51321B0F-AC6B-45B0-9419-0EAA7C7ECE96}" type="sibTrans" cxnId="{EDD04EEE-06D7-42FC-8806-8B16D7249378}">
      <dgm:prSet/>
      <dgm:spPr/>
      <dgm:t>
        <a:bodyPr/>
        <a:lstStyle/>
        <a:p>
          <a:endParaRPr lang="en-US"/>
        </a:p>
      </dgm:t>
    </dgm:pt>
    <dgm:pt modelId="{536E1403-589C-470E-9694-A59AE9A181CB}">
      <dgm:prSet phldrT="[Text]" custT="1"/>
      <dgm:spPr/>
      <dgm:t>
        <a:bodyPr/>
        <a:lstStyle/>
        <a:p>
          <a:r>
            <a:rPr lang="en-US" sz="2600" b="1" dirty="0" smtClean="0">
              <a:solidFill>
                <a:srgbClr val="C00000"/>
              </a:solidFill>
            </a:rPr>
            <a:t>Mechanism</a:t>
          </a:r>
        </a:p>
        <a:p>
          <a:r>
            <a:rPr lang="en-US" sz="1800" b="1" dirty="0" smtClean="0">
              <a:solidFill>
                <a:schemeClr val="tx1"/>
              </a:solidFill>
            </a:rPr>
            <a:t>Anti-inflammatory activity/  analgesic activity</a:t>
          </a:r>
          <a:endParaRPr lang="en-US" sz="1800" dirty="0">
            <a:solidFill>
              <a:schemeClr val="tx1"/>
            </a:solidFill>
          </a:endParaRPr>
        </a:p>
      </dgm:t>
    </dgm:pt>
    <dgm:pt modelId="{70A563FB-C623-4570-84AD-A3E21231BED4}" type="parTrans" cxnId="{FBCD6E07-F932-42FB-BED8-4A1711C7E8C4}">
      <dgm:prSet/>
      <dgm:spPr/>
      <dgm:t>
        <a:bodyPr/>
        <a:lstStyle/>
        <a:p>
          <a:endParaRPr lang="en-US"/>
        </a:p>
      </dgm:t>
    </dgm:pt>
    <dgm:pt modelId="{848A8B11-357E-4D04-A2D3-CDDB98C3AA65}" type="sibTrans" cxnId="{FBCD6E07-F932-42FB-BED8-4A1711C7E8C4}">
      <dgm:prSet/>
      <dgm:spPr/>
      <dgm:t>
        <a:bodyPr/>
        <a:lstStyle/>
        <a:p>
          <a:endParaRPr lang="en-US"/>
        </a:p>
      </dgm:t>
    </dgm:pt>
    <dgm:pt modelId="{6A3F7BE8-C9A1-43D9-BFBB-C95976F9D3AB}">
      <dgm:prSet phldrT="[Text]" custT="1"/>
      <dgm:spPr/>
      <dgm:t>
        <a:bodyPr/>
        <a:lstStyle/>
        <a:p>
          <a:r>
            <a:rPr lang="en-US" sz="2600" b="1" dirty="0" smtClean="0">
              <a:solidFill>
                <a:srgbClr val="C00000"/>
              </a:solidFill>
            </a:rPr>
            <a:t>Active constituent</a:t>
          </a:r>
        </a:p>
        <a:p>
          <a:r>
            <a:rPr lang="en-US" sz="1800" b="1" dirty="0" smtClean="0">
              <a:solidFill>
                <a:schemeClr val="tx1"/>
              </a:solidFill>
            </a:rPr>
            <a:t>??</a:t>
          </a:r>
          <a:endParaRPr lang="en-US" sz="1800" b="1" dirty="0">
            <a:solidFill>
              <a:schemeClr val="tx1"/>
            </a:solidFill>
          </a:endParaRPr>
        </a:p>
      </dgm:t>
    </dgm:pt>
    <dgm:pt modelId="{F8C50234-FCC5-40C4-9BB2-5574A160903B}" type="parTrans" cxnId="{AFF5A297-FB07-49C2-9DE2-9E08762A861F}">
      <dgm:prSet/>
      <dgm:spPr/>
      <dgm:t>
        <a:bodyPr/>
        <a:lstStyle/>
        <a:p>
          <a:endParaRPr lang="en-US"/>
        </a:p>
      </dgm:t>
    </dgm:pt>
    <dgm:pt modelId="{9727CD39-2BAE-4AA4-9871-BED30CFC029A}" type="sibTrans" cxnId="{AFF5A297-FB07-49C2-9DE2-9E08762A861F}">
      <dgm:prSet/>
      <dgm:spPr/>
      <dgm:t>
        <a:bodyPr/>
        <a:lstStyle/>
        <a:p>
          <a:endParaRPr lang="en-US"/>
        </a:p>
      </dgm:t>
    </dgm:pt>
    <dgm:pt modelId="{A33BC475-D8BF-4B1C-8AC2-C1580E0882A0}" type="pres">
      <dgm:prSet presAssocID="{6E200A41-7347-4FFD-AE13-6DBCC192661F}" presName="diagram" presStyleCnt="0">
        <dgm:presLayoutVars>
          <dgm:dir/>
          <dgm:resizeHandles val="exact"/>
        </dgm:presLayoutVars>
      </dgm:prSet>
      <dgm:spPr/>
      <dgm:t>
        <a:bodyPr/>
        <a:lstStyle/>
        <a:p>
          <a:endParaRPr lang="en-US"/>
        </a:p>
      </dgm:t>
    </dgm:pt>
    <dgm:pt modelId="{A6034697-7AFD-4423-9E74-FBDCD8DA92D3}" type="pres">
      <dgm:prSet presAssocID="{DBF8DD55-B03F-4CCB-BCDE-85796AD8A259}" presName="node" presStyleLbl="node1" presStyleIdx="0" presStyleCnt="4" custScaleX="124742">
        <dgm:presLayoutVars>
          <dgm:bulletEnabled val="1"/>
        </dgm:presLayoutVars>
      </dgm:prSet>
      <dgm:spPr/>
      <dgm:t>
        <a:bodyPr/>
        <a:lstStyle/>
        <a:p>
          <a:endParaRPr lang="en-US"/>
        </a:p>
      </dgm:t>
    </dgm:pt>
    <dgm:pt modelId="{86B34A7D-8DBE-4404-8352-7CD8B823F6B0}" type="pres">
      <dgm:prSet presAssocID="{326B5F52-A73F-426A-8DCF-AE04C835CD05}" presName="sibTrans" presStyleCnt="0"/>
      <dgm:spPr/>
    </dgm:pt>
    <dgm:pt modelId="{CCD8C365-3AAB-4948-B11C-EB25F63BDFAA}" type="pres">
      <dgm:prSet presAssocID="{6A3F7BE8-C9A1-43D9-BFBB-C95976F9D3AB}" presName="node" presStyleLbl="node1" presStyleIdx="1" presStyleCnt="4" custScaleX="113579">
        <dgm:presLayoutVars>
          <dgm:bulletEnabled val="1"/>
        </dgm:presLayoutVars>
      </dgm:prSet>
      <dgm:spPr/>
      <dgm:t>
        <a:bodyPr/>
        <a:lstStyle/>
        <a:p>
          <a:endParaRPr lang="en-US"/>
        </a:p>
      </dgm:t>
    </dgm:pt>
    <dgm:pt modelId="{55CF28D0-363B-4AF1-9DB7-CCD41DFA530A}" type="pres">
      <dgm:prSet presAssocID="{9727CD39-2BAE-4AA4-9871-BED30CFC029A}" presName="sibTrans" presStyleCnt="0"/>
      <dgm:spPr/>
    </dgm:pt>
    <dgm:pt modelId="{81522C1F-D64C-4E57-9AFD-6DAC663E8DA0}" type="pres">
      <dgm:prSet presAssocID="{6C748E2E-3CB8-4622-B660-BE71F9BAAE26}" presName="node" presStyleLbl="node1" presStyleIdx="2" presStyleCnt="4">
        <dgm:presLayoutVars>
          <dgm:bulletEnabled val="1"/>
        </dgm:presLayoutVars>
      </dgm:prSet>
      <dgm:spPr/>
      <dgm:t>
        <a:bodyPr/>
        <a:lstStyle/>
        <a:p>
          <a:endParaRPr lang="en-US"/>
        </a:p>
      </dgm:t>
    </dgm:pt>
    <dgm:pt modelId="{A075961A-2592-47CF-B13F-33E60A243191}" type="pres">
      <dgm:prSet presAssocID="{51321B0F-AC6B-45B0-9419-0EAA7C7ECE96}" presName="sibTrans" presStyleCnt="0"/>
      <dgm:spPr/>
    </dgm:pt>
    <dgm:pt modelId="{43D3325A-52C1-4541-B715-74954F61C418}" type="pres">
      <dgm:prSet presAssocID="{536E1403-589C-470E-9694-A59AE9A181CB}" presName="node" presStyleLbl="node1" presStyleIdx="3" presStyleCnt="4" custScaleX="280582" custScaleY="139584">
        <dgm:presLayoutVars>
          <dgm:bulletEnabled val="1"/>
        </dgm:presLayoutVars>
      </dgm:prSet>
      <dgm:spPr/>
      <dgm:t>
        <a:bodyPr/>
        <a:lstStyle/>
        <a:p>
          <a:endParaRPr lang="en-US"/>
        </a:p>
      </dgm:t>
    </dgm:pt>
  </dgm:ptLst>
  <dgm:cxnLst>
    <dgm:cxn modelId="{FBCD6E07-F932-42FB-BED8-4A1711C7E8C4}" srcId="{6E200A41-7347-4FFD-AE13-6DBCC192661F}" destId="{536E1403-589C-470E-9694-A59AE9A181CB}" srcOrd="3" destOrd="0" parTransId="{70A563FB-C623-4570-84AD-A3E21231BED4}" sibTransId="{848A8B11-357E-4D04-A2D3-CDDB98C3AA65}"/>
    <dgm:cxn modelId="{AFF5A297-FB07-49C2-9DE2-9E08762A861F}" srcId="{6E200A41-7347-4FFD-AE13-6DBCC192661F}" destId="{6A3F7BE8-C9A1-43D9-BFBB-C95976F9D3AB}" srcOrd="1" destOrd="0" parTransId="{F8C50234-FCC5-40C4-9BB2-5574A160903B}" sibTransId="{9727CD39-2BAE-4AA4-9871-BED30CFC029A}"/>
    <dgm:cxn modelId="{3030D5F7-D41F-452B-BBE3-59049D4E5E2C}" type="presOf" srcId="{6C748E2E-3CB8-4622-B660-BE71F9BAAE26}" destId="{81522C1F-D64C-4E57-9AFD-6DAC663E8DA0}" srcOrd="0" destOrd="0" presId="urn:microsoft.com/office/officeart/2005/8/layout/default"/>
    <dgm:cxn modelId="{2EF73A12-34AD-46AB-B020-3A7B765BC0FB}" type="presOf" srcId="{6E200A41-7347-4FFD-AE13-6DBCC192661F}" destId="{A33BC475-D8BF-4B1C-8AC2-C1580E0882A0}" srcOrd="0" destOrd="0" presId="urn:microsoft.com/office/officeart/2005/8/layout/default"/>
    <dgm:cxn modelId="{EDD04EEE-06D7-42FC-8806-8B16D7249378}" srcId="{6E200A41-7347-4FFD-AE13-6DBCC192661F}" destId="{6C748E2E-3CB8-4622-B660-BE71F9BAAE26}" srcOrd="2" destOrd="0" parTransId="{0747D6EA-E9B7-4200-A81D-AB6AAAD95840}" sibTransId="{51321B0F-AC6B-45B0-9419-0EAA7C7ECE96}"/>
    <dgm:cxn modelId="{E64BADB3-F141-4516-A789-A9AA0EA3C21D}" srcId="{6E200A41-7347-4FFD-AE13-6DBCC192661F}" destId="{DBF8DD55-B03F-4CCB-BCDE-85796AD8A259}" srcOrd="0" destOrd="0" parTransId="{6720C6CD-9051-4172-A675-11AD0E9987E4}" sibTransId="{326B5F52-A73F-426A-8DCF-AE04C835CD05}"/>
    <dgm:cxn modelId="{8536AD9A-8B98-4648-85B8-2A41415321BB}" type="presOf" srcId="{6A3F7BE8-C9A1-43D9-BFBB-C95976F9D3AB}" destId="{CCD8C365-3AAB-4948-B11C-EB25F63BDFAA}" srcOrd="0" destOrd="0" presId="urn:microsoft.com/office/officeart/2005/8/layout/default"/>
    <dgm:cxn modelId="{23434FDA-8A29-4462-A0F8-CC3A8BEA95E5}" type="presOf" srcId="{536E1403-589C-470E-9694-A59AE9A181CB}" destId="{43D3325A-52C1-4541-B715-74954F61C418}" srcOrd="0" destOrd="0" presId="urn:microsoft.com/office/officeart/2005/8/layout/default"/>
    <dgm:cxn modelId="{8024021D-5B90-4B2C-97D7-2E9A076ECE3C}" type="presOf" srcId="{DBF8DD55-B03F-4CCB-BCDE-85796AD8A259}" destId="{A6034697-7AFD-4423-9E74-FBDCD8DA92D3}" srcOrd="0" destOrd="0" presId="urn:microsoft.com/office/officeart/2005/8/layout/default"/>
    <dgm:cxn modelId="{302405E1-EC5E-40D9-BDA8-0FAA5536E0BD}" type="presParOf" srcId="{A33BC475-D8BF-4B1C-8AC2-C1580E0882A0}" destId="{A6034697-7AFD-4423-9E74-FBDCD8DA92D3}" srcOrd="0" destOrd="0" presId="urn:microsoft.com/office/officeart/2005/8/layout/default"/>
    <dgm:cxn modelId="{E83D7F1A-13C0-4FCC-BC9B-BABC98E453CA}" type="presParOf" srcId="{A33BC475-D8BF-4B1C-8AC2-C1580E0882A0}" destId="{86B34A7D-8DBE-4404-8352-7CD8B823F6B0}" srcOrd="1" destOrd="0" presId="urn:microsoft.com/office/officeart/2005/8/layout/default"/>
    <dgm:cxn modelId="{44B0EEAB-7310-4B80-B443-155169469A83}" type="presParOf" srcId="{A33BC475-D8BF-4B1C-8AC2-C1580E0882A0}" destId="{CCD8C365-3AAB-4948-B11C-EB25F63BDFAA}" srcOrd="2" destOrd="0" presId="urn:microsoft.com/office/officeart/2005/8/layout/default"/>
    <dgm:cxn modelId="{7AE909BB-89F0-4363-8E24-164DDA1132C7}" type="presParOf" srcId="{A33BC475-D8BF-4B1C-8AC2-C1580E0882A0}" destId="{55CF28D0-363B-4AF1-9DB7-CCD41DFA530A}" srcOrd="3" destOrd="0" presId="urn:microsoft.com/office/officeart/2005/8/layout/default"/>
    <dgm:cxn modelId="{1EE0EEC0-ECD2-4091-A552-8A3345F59FFD}" type="presParOf" srcId="{A33BC475-D8BF-4B1C-8AC2-C1580E0882A0}" destId="{81522C1F-D64C-4E57-9AFD-6DAC663E8DA0}" srcOrd="4" destOrd="0" presId="urn:microsoft.com/office/officeart/2005/8/layout/default"/>
    <dgm:cxn modelId="{36288B28-3C57-4EB6-99ED-8E485CC41A6C}" type="presParOf" srcId="{A33BC475-D8BF-4B1C-8AC2-C1580E0882A0}" destId="{A075961A-2592-47CF-B13F-33E60A243191}" srcOrd="5" destOrd="0" presId="urn:microsoft.com/office/officeart/2005/8/layout/default"/>
    <dgm:cxn modelId="{FE56E084-4B5A-4021-AF5C-F4EEF9C8C16D}" type="presParOf" srcId="{A33BC475-D8BF-4B1C-8AC2-C1580E0882A0}" destId="{43D3325A-52C1-4541-B715-74954F61C4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7C06-5C70-476F-AE9C-37781947A044}">
      <dsp:nvSpPr>
        <dsp:cNvPr id="0" name=""/>
        <dsp:cNvSpPr/>
      </dsp:nvSpPr>
      <dsp:spPr>
        <a:xfrm>
          <a:off x="3735324" y="1829737"/>
          <a:ext cx="2601141" cy="1280020"/>
        </a:xfrm>
        <a:prstGeom prst="flowChartAlternateProcess">
          <a:avLst/>
        </a:prstGeom>
        <a:solidFill>
          <a:schemeClr val="lt1"/>
        </a:solidFill>
        <a:ln w="15875" cap="rnd"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b="1" i="0" kern="1200" dirty="0" smtClean="0">
              <a:solidFill>
                <a:srgbClr val="C00000"/>
              </a:solidFill>
              <a:latin typeface="Times New Roman" panose="02020603050405020304" pitchFamily="18" charset="0"/>
              <a:cs typeface="Times New Roman" panose="02020603050405020304" pitchFamily="18" charset="0"/>
            </a:rPr>
            <a:t>Management of </a:t>
          </a:r>
        </a:p>
        <a:p>
          <a:pPr lvl="0" algn="ctr" defTabSz="1155700">
            <a:lnSpc>
              <a:spcPct val="90000"/>
            </a:lnSpc>
            <a:spcBef>
              <a:spcPct val="0"/>
            </a:spcBef>
            <a:spcAft>
              <a:spcPct val="35000"/>
            </a:spcAft>
          </a:pPr>
          <a:r>
            <a:rPr lang="en-US" sz="2600" b="1" i="0" kern="1200" dirty="0" smtClean="0">
              <a:solidFill>
                <a:srgbClr val="C00000"/>
              </a:solidFill>
              <a:latin typeface="Times New Roman" panose="02020603050405020304" pitchFamily="18" charset="0"/>
              <a:cs typeface="Times New Roman" panose="02020603050405020304" pitchFamily="18" charset="0"/>
            </a:rPr>
            <a:t>AUB</a:t>
          </a:r>
          <a:endParaRPr lang="en-US" sz="2600" b="1" i="0" kern="1200" dirty="0">
            <a:solidFill>
              <a:srgbClr val="C00000"/>
            </a:solidFill>
            <a:latin typeface="Times New Roman" panose="02020603050405020304" pitchFamily="18" charset="0"/>
            <a:cs typeface="Times New Roman" panose="02020603050405020304" pitchFamily="18" charset="0"/>
          </a:endParaRPr>
        </a:p>
      </dsp:txBody>
      <dsp:txXfrm>
        <a:off x="3797808" y="1892221"/>
        <a:ext cx="2476173" cy="1155052"/>
      </dsp:txXfrm>
    </dsp:sp>
    <dsp:sp modelId="{447C0D1E-6F8D-4536-BC95-CBA8D6DA8A0A}">
      <dsp:nvSpPr>
        <dsp:cNvPr id="0" name=""/>
        <dsp:cNvSpPr/>
      </dsp:nvSpPr>
      <dsp:spPr>
        <a:xfrm rot="16200000">
          <a:off x="4893558" y="1675672"/>
          <a:ext cx="284672" cy="23457"/>
        </a:xfrm>
        <a:custGeom>
          <a:avLst/>
          <a:gdLst/>
          <a:ahLst/>
          <a:cxnLst/>
          <a:rect l="0" t="0" r="0" b="0"/>
          <a:pathLst>
            <a:path>
              <a:moveTo>
                <a:pt x="0" y="11728"/>
              </a:moveTo>
              <a:lnTo>
                <a:pt x="284672" y="1172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28778" y="1680284"/>
        <a:ext cx="14233" cy="14233"/>
      </dsp:txXfrm>
    </dsp:sp>
    <dsp:sp modelId="{E70709A0-22DB-4DD9-99B5-E3012016268F}">
      <dsp:nvSpPr>
        <dsp:cNvPr id="0" name=""/>
        <dsp:cNvSpPr/>
      </dsp:nvSpPr>
      <dsp:spPr>
        <a:xfrm>
          <a:off x="3369119" y="-32193"/>
          <a:ext cx="3333551" cy="1577258"/>
        </a:xfrm>
        <a:prstGeom prst="round2DiagRect">
          <a:avLst/>
        </a:prstGeom>
        <a:solidFill>
          <a:schemeClr val="accent1">
            <a:hueOff val="0"/>
            <a:satOff val="0"/>
            <a:lumOff val="0"/>
            <a:alphaOff val="0"/>
          </a:schemeClr>
        </a:solidFill>
        <a:ln w="1587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Times New Roman" panose="02020603050405020304" pitchFamily="18" charset="0"/>
              <a:cs typeface="Times New Roman" panose="02020603050405020304" pitchFamily="18" charset="0"/>
            </a:rPr>
            <a:t>Inhibition of the inflammatory process</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446114" y="44802"/>
        <a:ext cx="3179561" cy="1423268"/>
      </dsp:txXfrm>
    </dsp:sp>
    <dsp:sp modelId="{0C69FA9E-C0D2-483B-96B5-8444FEDDE064}">
      <dsp:nvSpPr>
        <dsp:cNvPr id="0" name=""/>
        <dsp:cNvSpPr/>
      </dsp:nvSpPr>
      <dsp:spPr>
        <a:xfrm>
          <a:off x="6336465" y="2458019"/>
          <a:ext cx="654771" cy="23457"/>
        </a:xfrm>
        <a:custGeom>
          <a:avLst/>
          <a:gdLst/>
          <a:ahLst/>
          <a:cxnLst/>
          <a:rect l="0" t="0" r="0" b="0"/>
          <a:pathLst>
            <a:path>
              <a:moveTo>
                <a:pt x="0" y="11728"/>
              </a:moveTo>
              <a:lnTo>
                <a:pt x="654771" y="1172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647482" y="2453378"/>
        <a:ext cx="32738" cy="32738"/>
      </dsp:txXfrm>
    </dsp:sp>
    <dsp:sp modelId="{FF119594-04E3-4086-9859-0FD96B6E5033}">
      <dsp:nvSpPr>
        <dsp:cNvPr id="0" name=""/>
        <dsp:cNvSpPr/>
      </dsp:nvSpPr>
      <dsp:spPr>
        <a:xfrm>
          <a:off x="6991237" y="1509910"/>
          <a:ext cx="3110192" cy="1919676"/>
        </a:xfrm>
        <a:prstGeom prst="round2DiagRect">
          <a:avLst/>
        </a:prstGeom>
        <a:solidFill>
          <a:schemeClr val="accent1">
            <a:hueOff val="0"/>
            <a:satOff val="0"/>
            <a:lumOff val="0"/>
            <a:alphaOff val="0"/>
          </a:schemeClr>
        </a:solidFill>
        <a:ln w="1587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Times New Roman" panose="02020603050405020304" pitchFamily="18" charset="0"/>
              <a:cs typeface="Times New Roman" panose="02020603050405020304" pitchFamily="18" charset="0"/>
            </a:rPr>
            <a:t>Anti proliferative activities on human cervical cancer cells</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7084948" y="1603621"/>
        <a:ext cx="2922770" cy="1732254"/>
      </dsp:txXfrm>
    </dsp:sp>
    <dsp:sp modelId="{F740F89B-5993-433E-B540-1EA1D677672A}">
      <dsp:nvSpPr>
        <dsp:cNvPr id="0" name=""/>
        <dsp:cNvSpPr/>
      </dsp:nvSpPr>
      <dsp:spPr>
        <a:xfrm rot="5400000">
          <a:off x="4813842" y="3320082"/>
          <a:ext cx="444106" cy="23457"/>
        </a:xfrm>
        <a:custGeom>
          <a:avLst/>
          <a:gdLst/>
          <a:ahLst/>
          <a:cxnLst/>
          <a:rect l="0" t="0" r="0" b="0"/>
          <a:pathLst>
            <a:path>
              <a:moveTo>
                <a:pt x="0" y="11728"/>
              </a:moveTo>
              <a:lnTo>
                <a:pt x="444106" y="1172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24792" y="3320709"/>
        <a:ext cx="22205" cy="22205"/>
      </dsp:txXfrm>
    </dsp:sp>
    <dsp:sp modelId="{6BED1347-D429-41F0-8E63-ACC299FBC442}">
      <dsp:nvSpPr>
        <dsp:cNvPr id="0" name=""/>
        <dsp:cNvSpPr/>
      </dsp:nvSpPr>
      <dsp:spPr>
        <a:xfrm>
          <a:off x="3332739" y="3553864"/>
          <a:ext cx="3406311" cy="1258391"/>
        </a:xfrm>
        <a:prstGeom prst="round2DiagRect">
          <a:avLst/>
        </a:prstGeom>
        <a:solidFill>
          <a:schemeClr val="accent1">
            <a:hueOff val="0"/>
            <a:satOff val="0"/>
            <a:lumOff val="0"/>
            <a:alphaOff val="0"/>
          </a:schemeClr>
        </a:solidFill>
        <a:ln w="1587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Times New Roman" panose="02020603050405020304" pitchFamily="18" charset="0"/>
              <a:cs typeface="Times New Roman" panose="02020603050405020304" pitchFamily="18" charset="0"/>
            </a:rPr>
            <a:t>Estrogenic activities</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394169" y="3615294"/>
        <a:ext cx="3283451" cy="1135531"/>
      </dsp:txXfrm>
    </dsp:sp>
    <dsp:sp modelId="{0DA96A23-C993-40D6-B539-D5AAF17E2171}">
      <dsp:nvSpPr>
        <dsp:cNvPr id="0" name=""/>
        <dsp:cNvSpPr/>
      </dsp:nvSpPr>
      <dsp:spPr>
        <a:xfrm rot="10800000">
          <a:off x="3050913" y="2458019"/>
          <a:ext cx="684411" cy="23457"/>
        </a:xfrm>
        <a:custGeom>
          <a:avLst/>
          <a:gdLst/>
          <a:ahLst/>
          <a:cxnLst/>
          <a:rect l="0" t="0" r="0" b="0"/>
          <a:pathLst>
            <a:path>
              <a:moveTo>
                <a:pt x="0" y="11728"/>
              </a:moveTo>
              <a:lnTo>
                <a:pt x="684411" y="1172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376008" y="2452637"/>
        <a:ext cx="34220" cy="34220"/>
      </dsp:txXfrm>
    </dsp:sp>
    <dsp:sp modelId="{B013931C-6691-4A61-BB8E-35C55D0FB393}">
      <dsp:nvSpPr>
        <dsp:cNvPr id="0" name=""/>
        <dsp:cNvSpPr/>
      </dsp:nvSpPr>
      <dsp:spPr>
        <a:xfrm>
          <a:off x="0" y="1549613"/>
          <a:ext cx="3050913" cy="1840268"/>
        </a:xfrm>
        <a:prstGeom prst="round2DiagRect">
          <a:avLst/>
        </a:prstGeom>
        <a:solidFill>
          <a:schemeClr val="accent1">
            <a:hueOff val="0"/>
            <a:satOff val="0"/>
            <a:lumOff val="0"/>
            <a:alphaOff val="0"/>
          </a:schemeClr>
        </a:solidFill>
        <a:ln w="1587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Times New Roman" panose="02020603050405020304" pitchFamily="18" charset="0"/>
              <a:cs typeface="Times New Roman" panose="02020603050405020304" pitchFamily="18" charset="0"/>
            </a:rPr>
            <a:t>Inhibitory activity on production of PGs </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89834" y="1639447"/>
        <a:ext cx="2871245" cy="16606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Root/stalk</a:t>
          </a:r>
        </a:p>
      </dsp:txBody>
      <dsp:txXfrm>
        <a:off x="4414" y="45104"/>
        <a:ext cx="3164929" cy="1522308"/>
      </dsp:txXfrm>
    </dsp:sp>
    <dsp:sp modelId="{CCD8C365-3AAB-4948-B11C-EB25F63BDFAA}">
      <dsp:nvSpPr>
        <dsp:cNvPr id="0" name=""/>
        <dsp:cNvSpPr/>
      </dsp:nvSpPr>
      <dsp:spPr>
        <a:xfrm>
          <a:off x="3423062" y="54725"/>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err="1" smtClean="0">
              <a:solidFill>
                <a:schemeClr val="tx1"/>
              </a:solidFill>
            </a:rPr>
            <a:t>Gingerol</a:t>
          </a:r>
          <a:r>
            <a:rPr lang="en-US" sz="1800" b="1" kern="1200" dirty="0" smtClean="0">
              <a:solidFill>
                <a:schemeClr val="tx1"/>
              </a:solidFill>
            </a:rPr>
            <a:t>/</a:t>
          </a:r>
          <a:r>
            <a:rPr lang="en-US" sz="1800" b="1" kern="1200" dirty="0" err="1" smtClean="0">
              <a:solidFill>
                <a:schemeClr val="tx1"/>
              </a:solidFill>
            </a:rPr>
            <a:t>gingerdion</a:t>
          </a:r>
          <a:endParaRPr lang="en-US" sz="1800" b="1" kern="1200" dirty="0">
            <a:solidFill>
              <a:schemeClr val="tx1"/>
            </a:solidFill>
          </a:endParaRPr>
        </a:p>
      </dsp:txBody>
      <dsp:txXfrm>
        <a:off x="3423062" y="54725"/>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Rat/Mouse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antinausea, </a:t>
          </a:r>
          <a:r>
            <a:rPr lang="en-US" sz="1800" b="1" kern="1200" dirty="0" err="1" smtClean="0">
              <a:solidFill>
                <a:schemeClr val="tx1"/>
              </a:solidFill>
            </a:rPr>
            <a:t>antiinflammatory</a:t>
          </a:r>
          <a:r>
            <a:rPr lang="en-US" sz="1800" b="1" kern="1200" dirty="0" smtClean="0">
              <a:solidFill>
                <a:schemeClr val="tx1"/>
              </a:solidFill>
            </a:rPr>
            <a:t>, carminative, and antiemetic activities, anti-cancer, antioxidant </a:t>
          </a:r>
        </a:p>
        <a:p>
          <a:pPr lvl="0" algn="ctr" defTabSz="1155700">
            <a:lnSpc>
              <a:spcPct val="90000"/>
            </a:lnSpc>
            <a:spcBef>
              <a:spcPct val="0"/>
            </a:spcBef>
            <a:spcAft>
              <a:spcPct val="35000"/>
            </a:spcAft>
          </a:pPr>
          <a:endParaRPr lang="en-US" sz="1800" kern="1200" dirty="0">
            <a:solidFill>
              <a:schemeClr val="tx1"/>
            </a:solidFill>
          </a:endParaRPr>
        </a:p>
      </dsp:txBody>
      <dsp:txXfrm>
        <a:off x="990604" y="1821130"/>
        <a:ext cx="7118871" cy="21248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fruits /leaves</a:t>
          </a:r>
        </a:p>
      </dsp:txBody>
      <dsp:txXfrm>
        <a:off x="4414" y="45104"/>
        <a:ext cx="3164929" cy="1522308"/>
      </dsp:txXfrm>
    </dsp:sp>
    <dsp:sp modelId="{CCD8C365-3AAB-4948-B11C-EB25F63BDFAA}">
      <dsp:nvSpPr>
        <dsp:cNvPr id="0" name=""/>
        <dsp:cNvSpPr/>
      </dsp:nvSpPr>
      <dsp:spPr>
        <a:xfrm>
          <a:off x="3423062" y="54725"/>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smtClean="0">
              <a:solidFill>
                <a:schemeClr val="tx1"/>
              </a:solidFill>
            </a:rPr>
            <a:t>Flavonoids (</a:t>
          </a:r>
          <a:r>
            <a:rPr lang="en-US" sz="1800" b="1" kern="1200" dirty="0" err="1" smtClean="0">
              <a:solidFill>
                <a:schemeClr val="tx1"/>
              </a:solidFill>
            </a:rPr>
            <a:t>vitexin</a:t>
          </a:r>
          <a:r>
            <a:rPr lang="en-US" sz="1800" b="1" kern="1200" dirty="0" smtClean="0">
              <a:solidFill>
                <a:schemeClr val="tx1"/>
              </a:solidFill>
            </a:rPr>
            <a:t>, </a:t>
          </a:r>
          <a:r>
            <a:rPr lang="en-US" sz="1800" b="1" kern="1200" dirty="0" err="1" smtClean="0">
              <a:solidFill>
                <a:schemeClr val="tx1"/>
              </a:solidFill>
            </a:rPr>
            <a:t>casticin</a:t>
          </a:r>
          <a:r>
            <a:rPr lang="en-US" sz="1800" b="1" kern="1200" dirty="0" smtClean="0">
              <a:solidFill>
                <a:schemeClr val="tx1"/>
              </a:solidFill>
            </a:rPr>
            <a:t>)</a:t>
          </a:r>
          <a:endParaRPr lang="en-US" sz="1800" b="1" kern="1200" dirty="0">
            <a:solidFill>
              <a:schemeClr val="tx1"/>
            </a:solidFill>
          </a:endParaRPr>
        </a:p>
      </dsp:txBody>
      <dsp:txXfrm>
        <a:off x="3423062" y="54725"/>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Rat/Mouse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Estrogenic activity</a:t>
          </a:r>
          <a:r>
            <a:rPr lang="fa-IR" sz="1800" b="1" kern="1200" dirty="0" smtClean="0">
              <a:solidFill>
                <a:schemeClr val="tx1"/>
              </a:solidFill>
            </a:rPr>
            <a:t> </a:t>
          </a:r>
          <a:r>
            <a:rPr lang="en-US" sz="1800" b="1" kern="1200" dirty="0" smtClean="0">
              <a:solidFill>
                <a:schemeClr val="tx1"/>
              </a:solidFill>
            </a:rPr>
            <a:t> (</a:t>
          </a:r>
          <a:r>
            <a:rPr lang="en-US" sz="1800" b="1" kern="1200" dirty="0" smtClean="0">
              <a:solidFill>
                <a:schemeClr val="tx1"/>
              </a:solidFill>
              <a:latin typeface="Times New Roman" panose="02020603050405020304" pitchFamily="18" charset="0"/>
              <a:cs typeface="Times New Roman" panose="02020603050405020304" pitchFamily="18" charset="0"/>
            </a:rPr>
            <a:t>↑LH, ↓FSH)</a:t>
          </a:r>
          <a:r>
            <a:rPr lang="en-US" sz="1800" b="1" kern="1200" dirty="0" smtClean="0">
              <a:solidFill>
                <a:schemeClr val="tx1"/>
              </a:solidFill>
            </a:rPr>
            <a:t> </a:t>
          </a:r>
        </a:p>
        <a:p>
          <a:pPr lvl="0" algn="ctr" defTabSz="1155700">
            <a:lnSpc>
              <a:spcPct val="90000"/>
            </a:lnSpc>
            <a:spcBef>
              <a:spcPct val="0"/>
            </a:spcBef>
            <a:spcAft>
              <a:spcPct val="35000"/>
            </a:spcAft>
          </a:pPr>
          <a:endParaRPr lang="en-US" sz="1800" kern="1200" dirty="0">
            <a:solidFill>
              <a:schemeClr val="tx1"/>
            </a:solidFill>
          </a:endParaRPr>
        </a:p>
      </dsp:txBody>
      <dsp:txXfrm>
        <a:off x="990604" y="1821130"/>
        <a:ext cx="7118871" cy="21248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i="0" kern="1200" dirty="0" smtClean="0">
              <a:solidFill>
                <a:srgbClr val="222222"/>
              </a:solidFill>
              <a:effectLst/>
              <a:latin typeface="+mj-lt"/>
            </a:rPr>
            <a:t>bulb, foliage, and seeds</a:t>
          </a:r>
          <a:endParaRPr lang="en-US" sz="1800" b="1" kern="1200" dirty="0" smtClean="0">
            <a:solidFill>
              <a:schemeClr val="tx1"/>
            </a:solidFill>
            <a:latin typeface="+mj-lt"/>
          </a:endParaRPr>
        </a:p>
      </dsp:txBody>
      <dsp:txXfrm>
        <a:off x="4414" y="45104"/>
        <a:ext cx="3164929" cy="1522308"/>
      </dsp:txXfrm>
    </dsp:sp>
    <dsp:sp modelId="{CCD8C365-3AAB-4948-B11C-EB25F63BDFAA}">
      <dsp:nvSpPr>
        <dsp:cNvPr id="0" name=""/>
        <dsp:cNvSpPr/>
      </dsp:nvSpPr>
      <dsp:spPr>
        <a:xfrm>
          <a:off x="3423062" y="54725"/>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smtClean="0">
              <a:solidFill>
                <a:schemeClr val="tx1"/>
              </a:solidFill>
            </a:rPr>
            <a:t>Essential oil</a:t>
          </a:r>
          <a:endParaRPr lang="en-US" sz="1800" b="1" kern="1200" dirty="0">
            <a:solidFill>
              <a:schemeClr val="tx1"/>
            </a:solidFill>
          </a:endParaRPr>
        </a:p>
      </dsp:txBody>
      <dsp:txXfrm>
        <a:off x="3423062" y="54725"/>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Rat/Mouse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Estrogenic activity/ analgesic/ anti-inflammatory effects</a:t>
          </a:r>
        </a:p>
        <a:p>
          <a:pPr lvl="0" algn="ctr" defTabSz="1155700">
            <a:lnSpc>
              <a:spcPct val="90000"/>
            </a:lnSpc>
            <a:spcBef>
              <a:spcPct val="0"/>
            </a:spcBef>
            <a:spcAft>
              <a:spcPct val="35000"/>
            </a:spcAft>
          </a:pPr>
          <a:endParaRPr lang="en-US" sz="1800" kern="1200" dirty="0">
            <a:solidFill>
              <a:schemeClr val="tx1"/>
            </a:solidFill>
          </a:endParaRPr>
        </a:p>
      </dsp:txBody>
      <dsp:txXfrm>
        <a:off x="990604" y="1821130"/>
        <a:ext cx="7118871" cy="2124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Gum resin/ water extract</a:t>
          </a:r>
        </a:p>
        <a:p>
          <a:pPr lvl="0" algn="ctr" defTabSz="1155700">
            <a:lnSpc>
              <a:spcPct val="90000"/>
            </a:lnSpc>
            <a:spcBef>
              <a:spcPct val="0"/>
            </a:spcBef>
            <a:spcAft>
              <a:spcPct val="35000"/>
            </a:spcAft>
          </a:pPr>
          <a:r>
            <a:rPr lang="en-US" sz="1800" b="1" kern="1200" dirty="0" smtClean="0">
              <a:solidFill>
                <a:schemeClr val="tx1"/>
              </a:solidFill>
            </a:rPr>
            <a:t>Resin/Methanol extract</a:t>
          </a:r>
          <a:endParaRPr lang="en-US" sz="1800" b="1" kern="1200" dirty="0">
            <a:solidFill>
              <a:schemeClr val="tx1"/>
            </a:solidFill>
          </a:endParaRPr>
        </a:p>
      </dsp:txBody>
      <dsp:txXfrm>
        <a:off x="4414" y="45104"/>
        <a:ext cx="3164929" cy="1522308"/>
      </dsp:txXfrm>
    </dsp:sp>
    <dsp:sp modelId="{CCD8C365-3AAB-4948-B11C-EB25F63BDFAA}">
      <dsp:nvSpPr>
        <dsp:cNvPr id="0" name=""/>
        <dsp:cNvSpPr/>
      </dsp:nvSpPr>
      <dsp:spPr>
        <a:xfrm>
          <a:off x="3423062" y="45104"/>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smtClean="0">
              <a:solidFill>
                <a:schemeClr val="tx1"/>
              </a:solidFill>
            </a:rPr>
            <a:t>Triterpene acids</a:t>
          </a:r>
          <a:endParaRPr lang="en-US" sz="1800" b="1" kern="1200" dirty="0">
            <a:solidFill>
              <a:schemeClr val="tx1"/>
            </a:solidFill>
          </a:endParaRPr>
        </a:p>
      </dsp:txBody>
      <dsp:txXfrm>
        <a:off x="3423062" y="45104"/>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2000" b="1" kern="1200" dirty="0" smtClean="0">
              <a:solidFill>
                <a:schemeClr val="tx1"/>
              </a:solidFill>
            </a:rPr>
            <a:t>Anti-inflammatory activity/analgesic activity.</a:t>
          </a:r>
        </a:p>
        <a:p>
          <a:pPr lvl="0" algn="ctr" defTabSz="1155700">
            <a:lnSpc>
              <a:spcPct val="90000"/>
            </a:lnSpc>
            <a:spcBef>
              <a:spcPct val="0"/>
            </a:spcBef>
            <a:spcAft>
              <a:spcPct val="35000"/>
            </a:spcAft>
          </a:pPr>
          <a:r>
            <a:rPr lang="en-US" sz="1400" kern="1200" smtClean="0">
              <a:solidFill>
                <a:schemeClr val="tx1"/>
              </a:solidFill>
            </a:rPr>
            <a:t>This plant showed significant anti-inflammatory and analgesic activities and also exhibited remarkable inhibitory activity on production of Prostaglandin (PG) E2</a:t>
          </a:r>
        </a:p>
        <a:p>
          <a:pPr lvl="0" algn="ctr" defTabSz="1155700">
            <a:lnSpc>
              <a:spcPct val="90000"/>
            </a:lnSpc>
            <a:spcBef>
              <a:spcPct val="0"/>
            </a:spcBef>
            <a:spcAft>
              <a:spcPct val="35000"/>
            </a:spcAft>
          </a:pPr>
          <a:r>
            <a:rPr lang="en-US" sz="1400" kern="1200" smtClean="0">
              <a:solidFill>
                <a:schemeClr val="tx1"/>
              </a:solidFill>
            </a:rPr>
            <a:t>C(28)- hydroxylated lupeolic acid from the gum resin of B. carteri suppressed eicosanoid biosynthesis in intact cells</a:t>
          </a:r>
        </a:p>
        <a:p>
          <a:pPr lvl="0" algn="ctr" defTabSz="1155700">
            <a:lnSpc>
              <a:spcPct val="90000"/>
            </a:lnSpc>
            <a:spcBef>
              <a:spcPct val="0"/>
            </a:spcBef>
            <a:spcAft>
              <a:spcPct val="35000"/>
            </a:spcAft>
          </a:pPr>
          <a:endParaRPr lang="en-US" sz="1400" kern="1200" dirty="0">
            <a:solidFill>
              <a:schemeClr val="tx1"/>
            </a:solidFill>
          </a:endParaRPr>
        </a:p>
      </dsp:txBody>
      <dsp:txXfrm>
        <a:off x="990604" y="1821130"/>
        <a:ext cx="7118871" cy="212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Leaves</a:t>
          </a:r>
          <a:endParaRPr lang="en-US" sz="1800" b="1" kern="1200" dirty="0">
            <a:solidFill>
              <a:schemeClr val="tx1"/>
            </a:solidFill>
          </a:endParaRPr>
        </a:p>
      </dsp:txBody>
      <dsp:txXfrm>
        <a:off x="4414" y="45104"/>
        <a:ext cx="3164929" cy="1522308"/>
      </dsp:txXfrm>
    </dsp:sp>
    <dsp:sp modelId="{CCD8C365-3AAB-4948-B11C-EB25F63BDFAA}">
      <dsp:nvSpPr>
        <dsp:cNvPr id="0" name=""/>
        <dsp:cNvSpPr/>
      </dsp:nvSpPr>
      <dsp:spPr>
        <a:xfrm>
          <a:off x="3423062" y="45104"/>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smtClean="0">
              <a:solidFill>
                <a:schemeClr val="tx1"/>
              </a:solidFill>
            </a:rPr>
            <a:t>Essential oil</a:t>
          </a:r>
          <a:endParaRPr lang="en-US" sz="1800" b="1" kern="1200" dirty="0">
            <a:solidFill>
              <a:schemeClr val="tx1"/>
            </a:solidFill>
          </a:endParaRPr>
        </a:p>
      </dsp:txBody>
      <dsp:txXfrm>
        <a:off x="3423062" y="45104"/>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Rat</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Anti-inflammatory activity/analgesic activity</a:t>
          </a:r>
        </a:p>
        <a:p>
          <a:pPr lvl="0" algn="ctr" defTabSz="1155700">
            <a:lnSpc>
              <a:spcPct val="90000"/>
            </a:lnSpc>
            <a:spcBef>
              <a:spcPct val="0"/>
            </a:spcBef>
            <a:spcAft>
              <a:spcPct val="35000"/>
            </a:spcAft>
          </a:pPr>
          <a:endParaRPr lang="en-US" sz="1400" kern="1200" dirty="0">
            <a:solidFill>
              <a:schemeClr val="tx1"/>
            </a:solidFill>
          </a:endParaRPr>
        </a:p>
      </dsp:txBody>
      <dsp:txXfrm>
        <a:off x="990604" y="1821130"/>
        <a:ext cx="7118871" cy="2124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Seed/methanol extract</a:t>
          </a:r>
        </a:p>
        <a:p>
          <a:pPr lvl="0" algn="ctr" defTabSz="1155700">
            <a:lnSpc>
              <a:spcPct val="90000"/>
            </a:lnSpc>
            <a:spcBef>
              <a:spcPct val="0"/>
            </a:spcBef>
            <a:spcAft>
              <a:spcPct val="35000"/>
            </a:spcAft>
          </a:pPr>
          <a:r>
            <a:rPr lang="en-US" sz="1800" b="1" kern="1200" dirty="0" smtClean="0">
              <a:solidFill>
                <a:schemeClr val="tx1"/>
              </a:solidFill>
            </a:rPr>
            <a:t>Alcoholic extract</a:t>
          </a:r>
          <a:endParaRPr lang="en-US" sz="1800" b="1" kern="1200" dirty="0">
            <a:solidFill>
              <a:schemeClr val="tx1"/>
            </a:solidFill>
          </a:endParaRPr>
        </a:p>
      </dsp:txBody>
      <dsp:txXfrm>
        <a:off x="4414" y="45104"/>
        <a:ext cx="3164929" cy="1522308"/>
      </dsp:txXfrm>
    </dsp:sp>
    <dsp:sp modelId="{CCD8C365-3AAB-4948-B11C-EB25F63BDFAA}">
      <dsp:nvSpPr>
        <dsp:cNvPr id="0" name=""/>
        <dsp:cNvSpPr/>
      </dsp:nvSpPr>
      <dsp:spPr>
        <a:xfrm>
          <a:off x="3423062" y="45104"/>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err="1" smtClean="0">
              <a:solidFill>
                <a:schemeClr val="tx1"/>
              </a:solidFill>
            </a:rPr>
            <a:t>Coumarinolignan</a:t>
          </a:r>
          <a:endParaRPr lang="en-US" sz="1800" b="1" kern="1200" dirty="0">
            <a:solidFill>
              <a:schemeClr val="tx1"/>
            </a:solidFill>
          </a:endParaRPr>
        </a:p>
      </dsp:txBody>
      <dsp:txXfrm>
        <a:off x="3423062" y="45104"/>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Mouse/Rat</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Antinociceptive activity/anti-inflammatory activity</a:t>
          </a:r>
          <a:endParaRPr lang="en-US" sz="1800" kern="1200" dirty="0">
            <a:solidFill>
              <a:schemeClr val="tx1"/>
            </a:solidFill>
          </a:endParaRPr>
        </a:p>
      </dsp:txBody>
      <dsp:txXfrm>
        <a:off x="990604" y="1821130"/>
        <a:ext cx="7118871" cy="21248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Leaves/ ethanol and aqueous extract</a:t>
          </a:r>
        </a:p>
      </dsp:txBody>
      <dsp:txXfrm>
        <a:off x="4414" y="45104"/>
        <a:ext cx="3164929" cy="1522308"/>
      </dsp:txXfrm>
    </dsp:sp>
    <dsp:sp modelId="{CCD8C365-3AAB-4948-B11C-EB25F63BDFAA}">
      <dsp:nvSpPr>
        <dsp:cNvPr id="0" name=""/>
        <dsp:cNvSpPr/>
      </dsp:nvSpPr>
      <dsp:spPr>
        <a:xfrm>
          <a:off x="3423062" y="45104"/>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smtClean="0">
              <a:solidFill>
                <a:schemeClr val="tx1"/>
              </a:solidFill>
            </a:rPr>
            <a:t>??</a:t>
          </a:r>
          <a:endParaRPr lang="en-US" sz="1800" b="1" kern="1200" dirty="0">
            <a:solidFill>
              <a:schemeClr val="tx1"/>
            </a:solidFill>
          </a:endParaRPr>
        </a:p>
      </dsp:txBody>
      <dsp:txXfrm>
        <a:off x="3423062" y="45104"/>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Antinociceptive (analgesic) activity</a:t>
          </a:r>
          <a:endParaRPr lang="en-US" sz="1800" kern="1200" dirty="0">
            <a:solidFill>
              <a:schemeClr val="tx1"/>
            </a:solidFill>
          </a:endParaRPr>
        </a:p>
      </dsp:txBody>
      <dsp:txXfrm>
        <a:off x="990604" y="1821130"/>
        <a:ext cx="7118871" cy="21248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Leaves/Aerial parts/aqueous and ethanol extracts</a:t>
          </a:r>
        </a:p>
      </dsp:txBody>
      <dsp:txXfrm>
        <a:off x="4414" y="45104"/>
        <a:ext cx="3164929" cy="1522308"/>
      </dsp:txXfrm>
    </dsp:sp>
    <dsp:sp modelId="{CCD8C365-3AAB-4948-B11C-EB25F63BDFAA}">
      <dsp:nvSpPr>
        <dsp:cNvPr id="0" name=""/>
        <dsp:cNvSpPr/>
      </dsp:nvSpPr>
      <dsp:spPr>
        <a:xfrm>
          <a:off x="3423062" y="45104"/>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smtClean="0">
              <a:solidFill>
                <a:schemeClr val="tx1"/>
              </a:solidFill>
            </a:rPr>
            <a:t>Tannins, alkaloids, and flavonoids</a:t>
          </a:r>
          <a:endParaRPr lang="en-US" sz="1800" b="1" kern="1200" dirty="0">
            <a:solidFill>
              <a:schemeClr val="tx1"/>
            </a:solidFill>
          </a:endParaRPr>
        </a:p>
      </dsp:txBody>
      <dsp:txXfrm>
        <a:off x="3423062" y="45104"/>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smtClean="0">
              <a:solidFill>
                <a:schemeClr val="tx1"/>
              </a:solidFill>
            </a:rPr>
            <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Antinociceptive activity/anti-inflammatory activity</a:t>
          </a:r>
          <a:endParaRPr lang="en-US" sz="1800" kern="1200" dirty="0">
            <a:solidFill>
              <a:schemeClr val="tx1"/>
            </a:solidFill>
          </a:endParaRPr>
        </a:p>
      </dsp:txBody>
      <dsp:txXfrm>
        <a:off x="990604" y="1821130"/>
        <a:ext cx="7118871" cy="21248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Fruits/n-</a:t>
          </a:r>
          <a:r>
            <a:rPr lang="en-US" sz="1800" b="1" kern="1200" dirty="0" err="1" smtClean="0">
              <a:solidFill>
                <a:schemeClr val="tx1"/>
              </a:solidFill>
            </a:rPr>
            <a:t>hexanane</a:t>
          </a:r>
          <a:r>
            <a:rPr lang="en-US" sz="1800" b="1" kern="1200" dirty="0" smtClean="0">
              <a:solidFill>
                <a:schemeClr val="tx1"/>
              </a:solidFill>
            </a:rPr>
            <a:t> extract/leaves/chloroform and methanol extracts/oil </a:t>
          </a:r>
        </a:p>
      </dsp:txBody>
      <dsp:txXfrm>
        <a:off x="4414" y="45104"/>
        <a:ext cx="3164929" cy="1522308"/>
      </dsp:txXfrm>
    </dsp:sp>
    <dsp:sp modelId="{CCD8C365-3AAB-4948-B11C-EB25F63BDFAA}">
      <dsp:nvSpPr>
        <dsp:cNvPr id="0" name=""/>
        <dsp:cNvSpPr/>
      </dsp:nvSpPr>
      <dsp:spPr>
        <a:xfrm>
          <a:off x="3423062" y="45104"/>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smtClean="0">
              <a:solidFill>
                <a:schemeClr val="tx1"/>
              </a:solidFill>
            </a:rPr>
            <a:t>Hydroxytyrosol and</a:t>
          </a:r>
        </a:p>
        <a:p>
          <a:pPr lvl="0" algn="ctr" defTabSz="1155700">
            <a:lnSpc>
              <a:spcPct val="90000"/>
            </a:lnSpc>
            <a:spcBef>
              <a:spcPct val="0"/>
            </a:spcBef>
            <a:spcAft>
              <a:spcPct val="35000"/>
            </a:spcAft>
          </a:pPr>
          <a:r>
            <a:rPr lang="en-US" sz="1800" b="1" kern="1200" smtClean="0">
              <a:solidFill>
                <a:schemeClr val="tx1"/>
              </a:solidFill>
            </a:rPr>
            <a:t>oleuropein</a:t>
          </a:r>
          <a:endParaRPr lang="en-US" sz="1800" b="1" kern="1200" dirty="0">
            <a:solidFill>
              <a:schemeClr val="tx1"/>
            </a:solidFill>
          </a:endParaRPr>
        </a:p>
      </dsp:txBody>
      <dsp:txXfrm>
        <a:off x="3423062" y="45104"/>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Rat/Mouse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2000" b="1" kern="1200" dirty="0" smtClean="0">
              <a:solidFill>
                <a:schemeClr val="tx1"/>
              </a:solidFill>
            </a:rPr>
            <a:t>Anti-inflammatory activity/ analgesic activity</a:t>
          </a:r>
          <a:endParaRPr lang="en-US" sz="2000" kern="1200" dirty="0">
            <a:solidFill>
              <a:schemeClr val="tx1"/>
            </a:solidFill>
          </a:endParaRPr>
        </a:p>
      </dsp:txBody>
      <dsp:txXfrm>
        <a:off x="990604" y="1821130"/>
        <a:ext cx="7118871" cy="21248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Aerial parts/ethanol extract</a:t>
          </a:r>
        </a:p>
      </dsp:txBody>
      <dsp:txXfrm>
        <a:off x="4414" y="45104"/>
        <a:ext cx="3164929" cy="1522308"/>
      </dsp:txXfrm>
    </dsp:sp>
    <dsp:sp modelId="{CCD8C365-3AAB-4948-B11C-EB25F63BDFAA}">
      <dsp:nvSpPr>
        <dsp:cNvPr id="0" name=""/>
        <dsp:cNvSpPr/>
      </dsp:nvSpPr>
      <dsp:spPr>
        <a:xfrm>
          <a:off x="3423062" y="45104"/>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smtClean="0">
              <a:solidFill>
                <a:schemeClr val="tx1"/>
              </a:solidFill>
            </a:rPr>
            <a:t>Polysaccharides??</a:t>
          </a:r>
          <a:endParaRPr lang="en-US" sz="1800" b="1" kern="1200" dirty="0">
            <a:solidFill>
              <a:schemeClr val="tx1"/>
            </a:solidFill>
          </a:endParaRPr>
        </a:p>
      </dsp:txBody>
      <dsp:txXfrm>
        <a:off x="3423062" y="45104"/>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Rat/Mouse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Estrogenic activity/ Anti-inflammatory activity/  analgesic activity/ Antitumor activity against</a:t>
          </a:r>
        </a:p>
        <a:p>
          <a:pPr lvl="0" algn="ctr" defTabSz="1155700">
            <a:lnSpc>
              <a:spcPct val="90000"/>
            </a:lnSpc>
            <a:spcBef>
              <a:spcPct val="0"/>
            </a:spcBef>
            <a:spcAft>
              <a:spcPct val="35000"/>
            </a:spcAft>
          </a:pPr>
          <a:r>
            <a:rPr lang="en-US" sz="1800" b="1" kern="1200" dirty="0" smtClean="0">
              <a:solidFill>
                <a:schemeClr val="tx1"/>
              </a:solidFill>
            </a:rPr>
            <a:t>cervical carcinoma/ Accelerating wound healing</a:t>
          </a:r>
        </a:p>
        <a:p>
          <a:pPr lvl="0" algn="ctr" defTabSz="1155700">
            <a:lnSpc>
              <a:spcPct val="90000"/>
            </a:lnSpc>
            <a:spcBef>
              <a:spcPct val="0"/>
            </a:spcBef>
            <a:spcAft>
              <a:spcPct val="35000"/>
            </a:spcAft>
          </a:pPr>
          <a:r>
            <a:rPr lang="en-US" sz="1800" b="1" kern="1200" dirty="0" smtClean="0">
              <a:solidFill>
                <a:schemeClr val="tx1"/>
              </a:solidFill>
            </a:rPr>
            <a:t>process</a:t>
          </a:r>
          <a:endParaRPr lang="en-US" sz="1800" kern="1200" dirty="0">
            <a:solidFill>
              <a:schemeClr val="tx1"/>
            </a:solidFill>
          </a:endParaRPr>
        </a:p>
      </dsp:txBody>
      <dsp:txXfrm>
        <a:off x="990604" y="1821130"/>
        <a:ext cx="7118871" cy="21248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4697-7AFD-4423-9E74-FBDCD8DA92D3}">
      <dsp:nvSpPr>
        <dsp:cNvPr id="0" name=""/>
        <dsp:cNvSpPr/>
      </dsp:nvSpPr>
      <dsp:spPr>
        <a:xfrm>
          <a:off x="4414" y="45104"/>
          <a:ext cx="3164929"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Part/extract</a:t>
          </a:r>
        </a:p>
        <a:p>
          <a:pPr lvl="0" algn="ctr" defTabSz="1155700">
            <a:lnSpc>
              <a:spcPct val="90000"/>
            </a:lnSpc>
            <a:spcBef>
              <a:spcPct val="0"/>
            </a:spcBef>
            <a:spcAft>
              <a:spcPct val="35000"/>
            </a:spcAft>
          </a:pPr>
          <a:r>
            <a:rPr lang="en-US" sz="1800" b="1" kern="1200" dirty="0" smtClean="0">
              <a:solidFill>
                <a:schemeClr val="tx1"/>
              </a:solidFill>
            </a:rPr>
            <a:t>Fruit peel/methanol extract/Flower/ Fruit rind, flower and leaves</a:t>
          </a:r>
        </a:p>
      </dsp:txBody>
      <dsp:txXfrm>
        <a:off x="4414" y="45104"/>
        <a:ext cx="3164929" cy="1522308"/>
      </dsp:txXfrm>
    </dsp:sp>
    <dsp:sp modelId="{CCD8C365-3AAB-4948-B11C-EB25F63BDFAA}">
      <dsp:nvSpPr>
        <dsp:cNvPr id="0" name=""/>
        <dsp:cNvSpPr/>
      </dsp:nvSpPr>
      <dsp:spPr>
        <a:xfrm>
          <a:off x="3423062" y="45104"/>
          <a:ext cx="2881704"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Active constituent</a:t>
          </a:r>
        </a:p>
        <a:p>
          <a:pPr lvl="0" algn="ctr" defTabSz="1155700">
            <a:lnSpc>
              <a:spcPct val="90000"/>
            </a:lnSpc>
            <a:spcBef>
              <a:spcPct val="0"/>
            </a:spcBef>
            <a:spcAft>
              <a:spcPct val="35000"/>
            </a:spcAft>
          </a:pPr>
          <a:r>
            <a:rPr lang="en-US" sz="1800" b="1" kern="1200" dirty="0" smtClean="0">
              <a:solidFill>
                <a:schemeClr val="tx1"/>
              </a:solidFill>
            </a:rPr>
            <a:t>??</a:t>
          </a:r>
          <a:endParaRPr lang="en-US" sz="1800" b="1" kern="1200" dirty="0">
            <a:solidFill>
              <a:schemeClr val="tx1"/>
            </a:solidFill>
          </a:endParaRPr>
        </a:p>
      </dsp:txBody>
      <dsp:txXfrm>
        <a:off x="3423062" y="45104"/>
        <a:ext cx="2881704" cy="1522308"/>
      </dsp:txXfrm>
    </dsp:sp>
    <dsp:sp modelId="{81522C1F-D64C-4E57-9AFD-6DAC663E8DA0}">
      <dsp:nvSpPr>
        <dsp:cNvPr id="0" name=""/>
        <dsp:cNvSpPr/>
      </dsp:nvSpPr>
      <dsp:spPr>
        <a:xfrm>
          <a:off x="6558484" y="45104"/>
          <a:ext cx="2537180" cy="152230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Species</a:t>
          </a:r>
        </a:p>
        <a:p>
          <a:pPr lvl="0" algn="ctr" defTabSz="1155700">
            <a:lnSpc>
              <a:spcPct val="90000"/>
            </a:lnSpc>
            <a:spcBef>
              <a:spcPct val="0"/>
            </a:spcBef>
            <a:spcAft>
              <a:spcPct val="35000"/>
            </a:spcAft>
          </a:pPr>
          <a:r>
            <a:rPr lang="en-US" sz="1800" b="1" kern="1200" dirty="0" smtClean="0">
              <a:solidFill>
                <a:schemeClr val="tx1"/>
              </a:solidFill>
            </a:rPr>
            <a:t>Rat/Mouse</a:t>
          </a:r>
          <a:endParaRPr lang="en-US" sz="1800" b="1" kern="1200" dirty="0">
            <a:solidFill>
              <a:schemeClr val="tx1"/>
            </a:solidFill>
          </a:endParaRPr>
        </a:p>
      </dsp:txBody>
      <dsp:txXfrm>
        <a:off x="6558484" y="45104"/>
        <a:ext cx="2537180" cy="1522308"/>
      </dsp:txXfrm>
    </dsp:sp>
    <dsp:sp modelId="{43D3325A-52C1-4541-B715-74954F61C418}">
      <dsp:nvSpPr>
        <dsp:cNvPr id="0" name=""/>
        <dsp:cNvSpPr/>
      </dsp:nvSpPr>
      <dsp:spPr>
        <a:xfrm>
          <a:off x="990604" y="1821130"/>
          <a:ext cx="7118871" cy="21248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rgbClr val="C00000"/>
              </a:solidFill>
            </a:rPr>
            <a:t>Mechanism</a:t>
          </a:r>
        </a:p>
        <a:p>
          <a:pPr lvl="0" algn="ctr" defTabSz="1155700">
            <a:lnSpc>
              <a:spcPct val="90000"/>
            </a:lnSpc>
            <a:spcBef>
              <a:spcPct val="0"/>
            </a:spcBef>
            <a:spcAft>
              <a:spcPct val="35000"/>
            </a:spcAft>
          </a:pPr>
          <a:r>
            <a:rPr lang="en-US" sz="1800" b="1" kern="1200" dirty="0" smtClean="0">
              <a:solidFill>
                <a:schemeClr val="tx1"/>
              </a:solidFill>
            </a:rPr>
            <a:t>Anti-inflammatory activity/  analgesic activity</a:t>
          </a:r>
          <a:endParaRPr lang="en-US" sz="1800" kern="1200" dirty="0">
            <a:solidFill>
              <a:schemeClr val="tx1"/>
            </a:solidFill>
          </a:endParaRPr>
        </a:p>
      </dsp:txBody>
      <dsp:txXfrm>
        <a:off x="990604" y="1821130"/>
        <a:ext cx="7118871" cy="212489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1CEA5F-FB5C-47B8-9FB9-27BF3BDDC2E2}" type="datetimeFigureOut">
              <a:rPr lang="en-US" smtClean="0"/>
              <a:t>2018-02-14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ED6A1A-0707-4DD3-8B51-8D7D357F7B43}" type="slidenum">
              <a:rPr lang="en-US" smtClean="0"/>
              <a:t>‹#›</a:t>
            </a:fld>
            <a:endParaRPr lang="en-US"/>
          </a:p>
        </p:txBody>
      </p:sp>
    </p:spTree>
    <p:extLst>
      <p:ext uri="{BB962C8B-B14F-4D97-AF65-F5344CB8AC3E}">
        <p14:creationId xmlns:p14="http://schemas.microsoft.com/office/powerpoint/2010/main" val="306530679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C0C53-2190-4DEE-99E5-E4055A913543}" type="datetimeFigureOut">
              <a:rPr lang="en-US" smtClean="0"/>
              <a:t>2018-02-14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445A0-2788-477A-AE33-9BB6E3B91498}" type="slidenum">
              <a:rPr lang="en-US" smtClean="0"/>
              <a:t>‹#›</a:t>
            </a:fld>
            <a:endParaRPr lang="en-US"/>
          </a:p>
        </p:txBody>
      </p:sp>
    </p:spTree>
    <p:extLst>
      <p:ext uri="{BB962C8B-B14F-4D97-AF65-F5344CB8AC3E}">
        <p14:creationId xmlns:p14="http://schemas.microsoft.com/office/powerpoint/2010/main" val="147704590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5607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18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33812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19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57590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t>20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673351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21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197700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22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25762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23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360480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24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8100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081580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t>26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588105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27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19857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382547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28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40491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solidFill>
                  <a:prstClr val="black"/>
                </a:solidFill>
              </a:rPr>
              <a:pPr/>
              <a:t>29</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325448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30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062571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solidFill>
                  <a:prstClr val="black"/>
                </a:solidFill>
              </a:rPr>
              <a:pPr/>
              <a:t>31</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106335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32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4274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solidFill>
                  <a:prstClr val="black"/>
                </a:solidFill>
              </a:rPr>
              <a:pPr/>
              <a:t>33</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4207476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solidFill>
                  <a:prstClr val="black"/>
                </a:solidFill>
              </a:rPr>
              <a:pPr/>
              <a:t>34</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817187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solidFill>
                  <a:prstClr val="black"/>
                </a:solidFill>
              </a:rPr>
              <a:pPr/>
              <a:t>36</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314380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solidFill>
                  <a:prstClr val="black"/>
                </a:solidFill>
              </a:rPr>
              <a:pPr/>
              <a:t>37</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973368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solidFill>
                  <a:prstClr val="black"/>
                </a:solidFill>
              </a:rPr>
              <a:pPr/>
              <a:t>38</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89816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40445A0-2788-477A-AE33-9BB6E3B91498}" type="slidenum">
              <a:rPr lang="en-US" smtClean="0"/>
              <a:t>8</a:t>
            </a:fld>
            <a:endParaRPr lang="en-US"/>
          </a:p>
        </p:txBody>
      </p:sp>
    </p:spTree>
    <p:extLst>
      <p:ext uri="{BB962C8B-B14F-4D97-AF65-F5344CB8AC3E}">
        <p14:creationId xmlns:p14="http://schemas.microsoft.com/office/powerpoint/2010/main" val="1995817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39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077831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40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070431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41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8243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42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649249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44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41530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46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18810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t>11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81975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t>12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95920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445A0-2788-477A-AE33-9BB6E3B91498}" type="slidenum">
              <a:rPr lang="en-US" smtClean="0"/>
              <a:t>13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6435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14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065070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15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70785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445A0-2788-477A-AE33-9BB6E3B91498}" type="slidenum">
              <a:rPr lang="en-US" smtClean="0"/>
              <a:t>16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6804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1377BC-882D-4BDD-AF38-6D09FDBED3CE}" type="datetime1">
              <a:rPr lang="en-US" smtClean="0"/>
              <a:t>2018-02-14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332014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5B29DD-ECFA-47C5-BFB8-16F269C0ED7D}" type="datetime1">
              <a:rPr lang="en-US" smtClean="0"/>
              <a:t>2018-02-14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349892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0DFF4-C305-4225-BFD0-AC6C04EA1465}" type="datetime1">
              <a:rPr lang="en-US" smtClean="0"/>
              <a:t>2018-02-14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6584A-8DC7-4A81-B464-048080CAB95D}"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527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02467F71-23BE-4352-87B9-408D2093E979}" type="datetime1">
              <a:rPr lang="en-US" smtClean="0"/>
              <a:t>2018-02-14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210987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C5C656B-E847-495C-B877-34CEA3146E23}" type="datetime1">
              <a:rPr lang="en-US" smtClean="0"/>
              <a:t>2018-02-14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6584A-8DC7-4A81-B464-048080CAB95D}"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9191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647C2AD-9C00-4C4F-A7F3-C0B54775B724}" type="datetime1">
              <a:rPr lang="en-US" smtClean="0"/>
              <a:t>2018-02-14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205545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77F2B7-4371-41A5-BB1C-30F4243210BE}" type="datetime1">
              <a:rPr lang="en-US" smtClean="0"/>
              <a:t>2018-02-14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221428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446ED-12C0-401F-9EAA-AB43692E1806}" type="datetime1">
              <a:rPr lang="en-US" smtClean="0"/>
              <a:t>2018-02-14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1496332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1377BC-882D-4BDD-AF38-6D09FDBED3CE}" type="datetime1">
              <a:rPr lang="en-US" smtClean="0">
                <a:solidFill>
                  <a:prstClr val="black">
                    <a:tint val="75000"/>
                  </a:prstClr>
                </a:solidFill>
              </a:rPr>
              <a:pPr/>
              <a:t>2018-02-14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3619326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F4C37F-9B19-46FA-8522-2C08DEE52998}" type="datetime1">
              <a:rPr lang="en-US" smtClean="0">
                <a:solidFill>
                  <a:prstClr val="black">
                    <a:tint val="75000"/>
                  </a:prstClr>
                </a:solidFill>
              </a:rPr>
              <a:pPr/>
              <a:t>2018-02-14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1315951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17ED1D-C619-46BA-BE54-1DF46FD44D8C}" type="datetime1">
              <a:rPr lang="en-US" smtClean="0">
                <a:solidFill>
                  <a:prstClr val="black">
                    <a:tint val="75000"/>
                  </a:prstClr>
                </a:solidFill>
              </a:rPr>
              <a:pPr/>
              <a:t>2018-02-14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1633979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F4C37F-9B19-46FA-8522-2C08DEE52998}" type="datetime1">
              <a:rPr lang="en-US" smtClean="0"/>
              <a:t>2018-02-14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3007269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424D2D-B7FD-4248-8980-77436FCF7B40}" type="datetime1">
              <a:rPr lang="en-US" smtClean="0">
                <a:solidFill>
                  <a:prstClr val="black">
                    <a:tint val="75000"/>
                  </a:prstClr>
                </a:solidFill>
              </a:rPr>
              <a:pPr/>
              <a:t>2018-02-14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2112619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9A65EB-6352-4CB5-AB0D-61C14395D43C}" type="datetime1">
              <a:rPr lang="en-US" smtClean="0">
                <a:solidFill>
                  <a:prstClr val="black">
                    <a:tint val="75000"/>
                  </a:prstClr>
                </a:solidFill>
              </a:rPr>
              <a:pPr/>
              <a:t>2018-02-14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1480034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F7C5BE-193A-490F-B233-13F6D648A6D4}" type="datetime1">
              <a:rPr lang="en-US" smtClean="0">
                <a:solidFill>
                  <a:prstClr val="black">
                    <a:tint val="75000"/>
                  </a:prstClr>
                </a:solidFill>
              </a:rPr>
              <a:pPr/>
              <a:t>2018-02-14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338186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47B9A-183C-43FF-AA68-D39704A94390}" type="datetime1">
              <a:rPr lang="en-US" smtClean="0">
                <a:solidFill>
                  <a:prstClr val="black">
                    <a:tint val="75000"/>
                  </a:prstClr>
                </a:solidFill>
              </a:rPr>
              <a:pPr/>
              <a:t>2018-02-14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1743922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205AA-893F-4636-BC4C-FFA16573A7A4}" type="datetime1">
              <a:rPr lang="en-US" smtClean="0">
                <a:solidFill>
                  <a:prstClr val="black">
                    <a:tint val="75000"/>
                  </a:prstClr>
                </a:solidFill>
              </a:rPr>
              <a:pPr/>
              <a:t>2018-02-14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544344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D93D8-C7AF-4394-987C-77973C6248FF}" type="datetime1">
              <a:rPr lang="en-US" smtClean="0">
                <a:solidFill>
                  <a:prstClr val="black">
                    <a:tint val="75000"/>
                  </a:prstClr>
                </a:solidFill>
              </a:rPr>
              <a:pPr/>
              <a:t>2018-02-14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530404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5B29DD-ECFA-47C5-BFB8-16F269C0ED7D}" type="datetime1">
              <a:rPr lang="en-US" smtClean="0">
                <a:solidFill>
                  <a:prstClr val="black">
                    <a:tint val="75000"/>
                  </a:prstClr>
                </a:solidFill>
              </a:rPr>
              <a:pPr/>
              <a:t>2018-02-14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698502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0DFF4-C305-4225-BFD0-AC6C04EA1465}" type="datetime1">
              <a:rPr lang="en-US" smtClean="0">
                <a:solidFill>
                  <a:prstClr val="black">
                    <a:tint val="75000"/>
                  </a:prstClr>
                </a:solidFill>
              </a:rPr>
              <a:pPr/>
              <a:t>2018-02-14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6584A-8DC7-4A81-B464-048080CAB95D}"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DDDDDD"/>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DDDDDD"/>
                </a:solidFill>
                <a:latin typeface="Arial"/>
              </a:rPr>
              <a:t>”</a:t>
            </a:r>
          </a:p>
        </p:txBody>
      </p:sp>
    </p:spTree>
    <p:extLst>
      <p:ext uri="{BB962C8B-B14F-4D97-AF65-F5344CB8AC3E}">
        <p14:creationId xmlns:p14="http://schemas.microsoft.com/office/powerpoint/2010/main" val="3060753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02467F71-23BE-4352-87B9-408D2093E979}" type="datetime1">
              <a:rPr lang="en-US" smtClean="0">
                <a:solidFill>
                  <a:prstClr val="black">
                    <a:tint val="75000"/>
                  </a:prstClr>
                </a:solidFill>
              </a:rPr>
              <a:pPr/>
              <a:t>2018-02-14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103706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C5C656B-E847-495C-B877-34CEA3146E23}" type="datetime1">
              <a:rPr lang="en-US" smtClean="0">
                <a:solidFill>
                  <a:prstClr val="black">
                    <a:tint val="75000"/>
                  </a:prstClr>
                </a:solidFill>
              </a:rPr>
              <a:pPr/>
              <a:t>2018-02-14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6584A-8DC7-4A81-B464-048080CAB95D}"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DDDDDD"/>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DDDDDD"/>
                </a:solidFill>
                <a:latin typeface="Arial"/>
              </a:rPr>
              <a:t>”</a:t>
            </a:r>
          </a:p>
        </p:txBody>
      </p:sp>
    </p:spTree>
    <p:extLst>
      <p:ext uri="{BB962C8B-B14F-4D97-AF65-F5344CB8AC3E}">
        <p14:creationId xmlns:p14="http://schemas.microsoft.com/office/powerpoint/2010/main" val="238123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17ED1D-C619-46BA-BE54-1DF46FD44D8C}" type="datetime1">
              <a:rPr lang="en-US" smtClean="0"/>
              <a:t>2018-02-14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1978400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647C2AD-9C00-4C4F-A7F3-C0B54775B724}" type="datetime1">
              <a:rPr lang="en-US" smtClean="0">
                <a:solidFill>
                  <a:prstClr val="black">
                    <a:tint val="75000"/>
                  </a:prstClr>
                </a:solidFill>
              </a:rPr>
              <a:pPr/>
              <a:t>2018-02-14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1280040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77F2B7-4371-41A5-BB1C-30F4243210BE}" type="datetime1">
              <a:rPr lang="en-US" smtClean="0">
                <a:solidFill>
                  <a:prstClr val="black">
                    <a:tint val="75000"/>
                  </a:prstClr>
                </a:solidFill>
              </a:rPr>
              <a:pPr/>
              <a:t>2018-02-14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2017326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446ED-12C0-401F-9EAA-AB43692E1806}" type="datetime1">
              <a:rPr lang="en-US" smtClean="0">
                <a:solidFill>
                  <a:prstClr val="black">
                    <a:tint val="75000"/>
                  </a:prstClr>
                </a:solidFill>
              </a:rPr>
              <a:pPr/>
              <a:t>2018-02-14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6584A-8DC7-4A81-B464-048080CAB95D}" type="slidenum">
              <a:rPr lang="en-US" smtClean="0"/>
              <a:pPr/>
              <a:t>‹#›</a:t>
            </a:fld>
            <a:endParaRPr lang="en-US"/>
          </a:p>
        </p:txBody>
      </p:sp>
    </p:spTree>
    <p:extLst>
      <p:ext uri="{BB962C8B-B14F-4D97-AF65-F5344CB8AC3E}">
        <p14:creationId xmlns:p14="http://schemas.microsoft.com/office/powerpoint/2010/main" val="330840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424D2D-B7FD-4248-8980-77436FCF7B40}" type="datetime1">
              <a:rPr lang="en-US" smtClean="0"/>
              <a:t>2018-02-14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108134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9A65EB-6352-4CB5-AB0D-61C14395D43C}" type="datetime1">
              <a:rPr lang="en-US" smtClean="0"/>
              <a:t>2018-02-14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3636657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F7C5BE-193A-490F-B233-13F6D648A6D4}" type="datetime1">
              <a:rPr lang="en-US" smtClean="0"/>
              <a:t>2018-02-14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3263913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47B9A-183C-43FF-AA68-D39704A94390}" type="datetime1">
              <a:rPr lang="en-US" smtClean="0"/>
              <a:t>2018-02-14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288272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205AA-893F-4636-BC4C-FFA16573A7A4}" type="datetime1">
              <a:rPr lang="en-US" smtClean="0"/>
              <a:t>2018-02-14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204290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D93D8-C7AF-4394-987C-77973C6248FF}" type="datetime1">
              <a:rPr lang="en-US" smtClean="0"/>
              <a:t>2018-02-14</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6584A-8DC7-4A81-B464-048080CAB95D}" type="slidenum">
              <a:rPr lang="en-US" smtClean="0"/>
              <a:t>‹#›</a:t>
            </a:fld>
            <a:endParaRPr lang="en-US"/>
          </a:p>
        </p:txBody>
      </p:sp>
    </p:spTree>
    <p:extLst>
      <p:ext uri="{BB962C8B-B14F-4D97-AF65-F5344CB8AC3E}">
        <p14:creationId xmlns:p14="http://schemas.microsoft.com/office/powerpoint/2010/main" val="137818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18000"/>
            <a:lum/>
          </a:blip>
          <a:srcRect/>
          <a:stretch>
            <a:fillRect l="33000" t="-8000" b="7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E2DAF58-ED95-40A9-9AD0-F64776E916CF}" type="datetime1">
              <a:rPr lang="en-US" smtClean="0"/>
              <a:t>2018-02-14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F06584A-8DC7-4A81-B464-048080CAB95D}" type="slidenum">
              <a:rPr lang="en-US" smtClean="0"/>
              <a:t>‹#›</a:t>
            </a:fld>
            <a:endParaRPr lang="en-US"/>
          </a:p>
        </p:txBody>
      </p:sp>
    </p:spTree>
    <p:extLst>
      <p:ext uri="{BB962C8B-B14F-4D97-AF65-F5344CB8AC3E}">
        <p14:creationId xmlns:p14="http://schemas.microsoft.com/office/powerpoint/2010/main" val="282371064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E2DAF58-ED95-40A9-9AD0-F64776E916CF}" type="datetime1">
              <a:rPr lang="en-US" smtClean="0">
                <a:solidFill>
                  <a:prstClr val="black">
                    <a:tint val="75000"/>
                  </a:prstClr>
                </a:solidFill>
              </a:rPr>
              <a:pPr/>
              <a:t>2018-02-14</a:t>
            </a:fld>
            <a:endParaRPr lang="en-US">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F06584A-8DC7-4A81-B464-048080CAB95D}" type="slidenum">
              <a:rPr lang="en-US" smtClean="0"/>
              <a:pPr/>
              <a:t>‹#›</a:t>
            </a:fld>
            <a:endParaRPr lang="en-US"/>
          </a:p>
        </p:txBody>
      </p:sp>
    </p:spTree>
    <p:extLst>
      <p:ext uri="{BB962C8B-B14F-4D97-AF65-F5344CB8AC3E}">
        <p14:creationId xmlns:p14="http://schemas.microsoft.com/office/powerpoint/2010/main" val="89422288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F06584A-8DC7-4A81-B464-048080CAB95D}" type="slidenum">
              <a:rPr lang="en-US" smtClean="0"/>
              <a:t>1</a:t>
            </a:fld>
            <a:endParaRPr lang="en-US"/>
          </a:p>
        </p:txBody>
      </p:sp>
      <p:pic>
        <p:nvPicPr>
          <p:cNvPr id="5" name="Content Placeholder 1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5348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EF06584A-8DC7-4A81-B464-048080CAB95D}" type="slidenum">
              <a:rPr lang="en-US" smtClean="0"/>
              <a:t>10</a:t>
            </a:fld>
            <a:endParaRPr lang="en-US"/>
          </a:p>
        </p:txBody>
      </p:sp>
    </p:spTree>
    <p:extLst>
      <p:ext uri="{BB962C8B-B14F-4D97-AF65-F5344CB8AC3E}">
        <p14:creationId xmlns:p14="http://schemas.microsoft.com/office/powerpoint/2010/main" val="26123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401" y="624110"/>
            <a:ext cx="8939212" cy="1280890"/>
          </a:xfrm>
        </p:spPr>
        <p:txBody>
          <a:bodyPr>
            <a:normAutofit/>
          </a:bodyPr>
          <a:lstStyle/>
          <a:p>
            <a:pPr algn="ctr"/>
            <a:r>
              <a:rPr lang="en-US" sz="2800" b="1" dirty="0">
                <a:solidFill>
                  <a:schemeClr val="tx1">
                    <a:lumMod val="95000"/>
                    <a:lumOff val="5000"/>
                  </a:schemeClr>
                </a:solidFill>
                <a:latin typeface="AdvPTimes"/>
              </a:rPr>
              <a:t>Boswellia </a:t>
            </a:r>
            <a:r>
              <a:rPr lang="en-US" sz="2800" b="1" dirty="0" smtClean="0">
                <a:solidFill>
                  <a:schemeClr val="tx1">
                    <a:lumMod val="95000"/>
                    <a:lumOff val="5000"/>
                  </a:schemeClr>
                </a:solidFill>
                <a:latin typeface="AdvPTimes"/>
              </a:rPr>
              <a:t>species (</a:t>
            </a:r>
            <a:r>
              <a:rPr lang="en-US" sz="2800" b="1" dirty="0" err="1" smtClean="0">
                <a:solidFill>
                  <a:schemeClr val="tx1">
                    <a:lumMod val="95000"/>
                    <a:lumOff val="5000"/>
                  </a:schemeClr>
                </a:solidFill>
                <a:latin typeface="AdvPTimes"/>
              </a:rPr>
              <a:t>Kondur</a:t>
            </a:r>
            <a:r>
              <a:rPr lang="en-US" sz="2800" b="1" dirty="0" smtClean="0">
                <a:solidFill>
                  <a:schemeClr val="tx1">
                    <a:lumMod val="95000"/>
                    <a:lumOff val="5000"/>
                  </a:schemeClr>
                </a:solidFill>
                <a:latin typeface="AdvPTimes"/>
              </a:rPr>
              <a:t>)</a:t>
            </a:r>
            <a:br>
              <a:rPr lang="en-US" sz="2800" b="1" dirty="0" smtClean="0">
                <a:solidFill>
                  <a:schemeClr val="tx1">
                    <a:lumMod val="95000"/>
                    <a:lumOff val="5000"/>
                  </a:schemeClr>
                </a:solidFill>
                <a:latin typeface="AdvPTimes"/>
              </a:rPr>
            </a:br>
            <a:r>
              <a:rPr lang="fa-IR" sz="2800" b="1" dirty="0" smtClean="0">
                <a:solidFill>
                  <a:schemeClr val="tx1">
                    <a:lumMod val="95000"/>
                    <a:lumOff val="5000"/>
                  </a:schemeClr>
                </a:solidFill>
                <a:latin typeface="AdvPTimes"/>
              </a:rPr>
              <a:t>(کندر)</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1039177"/>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461665"/>
          </a:xfrm>
          <a:prstGeom prst="rect">
            <a:avLst/>
          </a:prstGeom>
          <a:noFill/>
        </p:spPr>
        <p:txBody>
          <a:bodyPr wrap="square" rtlCol="0">
            <a:spAutoFit/>
          </a:bodyPr>
          <a:lstStyle/>
          <a:p>
            <a:r>
              <a:rPr lang="en-US" sz="1200" dirty="0"/>
              <a:t>Su </a:t>
            </a:r>
            <a:r>
              <a:rPr lang="en-US" sz="1200" dirty="0" smtClean="0"/>
              <a:t>et </a:t>
            </a:r>
            <a:r>
              <a:rPr lang="en-US" sz="1200" dirty="0"/>
              <a:t>al (</a:t>
            </a:r>
            <a:r>
              <a:rPr lang="en-US" sz="1200" dirty="0" smtClean="0"/>
              <a:t>2012) J </a:t>
            </a:r>
            <a:r>
              <a:rPr lang="en-US" sz="1200" dirty="0" err="1"/>
              <a:t>Ethnopharmacol</a:t>
            </a:r>
            <a:r>
              <a:rPr lang="en-US" sz="1200" dirty="0"/>
              <a:t> </a:t>
            </a:r>
            <a:r>
              <a:rPr lang="en-US" sz="1200" dirty="0" smtClean="0"/>
              <a:t>139:649–656; </a:t>
            </a:r>
            <a:r>
              <a:rPr lang="en-US" sz="1200" dirty="0" err="1" smtClean="0"/>
              <a:t>Banno</a:t>
            </a:r>
            <a:r>
              <a:rPr lang="en-US" sz="1200" dirty="0" smtClean="0"/>
              <a:t> et </a:t>
            </a:r>
            <a:r>
              <a:rPr lang="en-US" sz="1200" dirty="0"/>
              <a:t>al. J </a:t>
            </a:r>
            <a:r>
              <a:rPr lang="en-US" sz="1200" dirty="0" err="1" smtClean="0"/>
              <a:t>Ethnopharmacol</a:t>
            </a:r>
            <a:r>
              <a:rPr lang="en-US" sz="1200" dirty="0" smtClean="0"/>
              <a:t> 107:249–253 </a:t>
            </a:r>
            <a:r>
              <a:rPr lang="en-US" sz="1200" dirty="0"/>
              <a:t>; Suhail et al. (2011). BMC Complementary and Alternative Medicine </a:t>
            </a:r>
            <a:endParaRPr lang="en-US" sz="12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11</a:t>
            </a:fld>
            <a:endParaRPr lang="en-US" dirty="0"/>
          </a:p>
        </p:txBody>
      </p:sp>
      <p:pic>
        <p:nvPicPr>
          <p:cNvPr id="6" name="Picture 5"/>
          <p:cNvPicPr>
            <a:picLocks noChangeAspect="1"/>
          </p:cNvPicPr>
          <p:nvPr/>
        </p:nvPicPr>
        <p:blipFill>
          <a:blip r:embed="rId8"/>
          <a:stretch>
            <a:fillRect/>
          </a:stretch>
        </p:blipFill>
        <p:spPr>
          <a:xfrm>
            <a:off x="1885244" y="203200"/>
            <a:ext cx="2325511" cy="1873957"/>
          </a:xfrm>
          <a:prstGeom prst="rect">
            <a:avLst/>
          </a:prstGeom>
        </p:spPr>
      </p:pic>
      <p:sp>
        <p:nvSpPr>
          <p:cNvPr id="7" name="TextBox 6"/>
          <p:cNvSpPr txBox="1"/>
          <p:nvPr/>
        </p:nvSpPr>
        <p:spPr>
          <a:xfrm>
            <a:off x="2036583" y="1982889"/>
            <a:ext cx="9684342" cy="43242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defTabSz="457200">
              <a:spcBef>
                <a:spcPts val="1000"/>
              </a:spcBef>
              <a:buClr>
                <a:srgbClr val="C00000"/>
              </a:buClr>
              <a:buFont typeface="Arial" panose="020B0604020202020204" pitchFamily="34" charset="0"/>
              <a:buChar char="•"/>
            </a:pPr>
            <a:endParaRPr lang="en-US" sz="2000" dirty="0" smtClean="0">
              <a:solidFill>
                <a:prstClr val="black">
                  <a:lumMod val="75000"/>
                  <a:lumOff val="25000"/>
                </a:prstClr>
              </a:solidFill>
            </a:endParaRPr>
          </a:p>
          <a:p>
            <a:pPr marL="342900" lvl="0" indent="-342900" defTabSz="457200">
              <a:spcBef>
                <a:spcPts val="1000"/>
              </a:spcBef>
              <a:buClr>
                <a:srgbClr val="C00000"/>
              </a:buClr>
              <a:buFont typeface="Arial" panose="020B0604020202020204" pitchFamily="34" charset="0"/>
              <a:buChar char="•"/>
            </a:pPr>
            <a:r>
              <a:rPr lang="en-US" dirty="0" smtClean="0">
                <a:solidFill>
                  <a:schemeClr val="tx1"/>
                </a:solidFill>
              </a:rPr>
              <a:t>No clinical trial have assessed the efficacy of this plant on AUB</a:t>
            </a:r>
          </a:p>
          <a:p>
            <a:pPr marL="342900" lvl="0" indent="-342900" defTabSz="457200">
              <a:spcBef>
                <a:spcPts val="1000"/>
              </a:spcBef>
              <a:buClr>
                <a:srgbClr val="C00000"/>
              </a:buClr>
              <a:buFont typeface="Arial" panose="020B0604020202020204" pitchFamily="34" charset="0"/>
              <a:buChar char="•"/>
            </a:pPr>
            <a:r>
              <a:rPr lang="en-US" dirty="0" smtClean="0">
                <a:solidFill>
                  <a:schemeClr val="tx1"/>
                </a:solidFill>
              </a:rPr>
              <a:t>Ther</a:t>
            </a:r>
            <a:r>
              <a:rPr lang="en-US" dirty="0" smtClean="0">
                <a:solidFill>
                  <a:schemeClr val="tx1"/>
                </a:solidFill>
              </a:rPr>
              <a:t>e is evidence that showed that </a:t>
            </a:r>
            <a:r>
              <a:rPr lang="en-US" dirty="0">
                <a:solidFill>
                  <a:schemeClr val="tx1"/>
                </a:solidFill>
              </a:rPr>
              <a:t>t</a:t>
            </a:r>
            <a:r>
              <a:rPr lang="en-US" dirty="0" smtClean="0">
                <a:solidFill>
                  <a:schemeClr val="tx1"/>
                </a:solidFill>
              </a:rPr>
              <a:t>his </a:t>
            </a:r>
            <a:r>
              <a:rPr lang="en-US" dirty="0" smtClean="0">
                <a:solidFill>
                  <a:schemeClr val="tx1"/>
                </a:solidFill>
              </a:rPr>
              <a:t>plan </a:t>
            </a:r>
            <a:r>
              <a:rPr lang="en-US" dirty="0" smtClean="0">
                <a:solidFill>
                  <a:schemeClr val="tx1"/>
                </a:solidFill>
              </a:rPr>
              <a:t>has </a:t>
            </a:r>
            <a:r>
              <a:rPr lang="en-US" b="1" dirty="0" smtClean="0">
                <a:solidFill>
                  <a:srgbClr val="C00000"/>
                </a:solidFill>
              </a:rPr>
              <a:t>anti-tumor effects </a:t>
            </a:r>
            <a:r>
              <a:rPr lang="en-US" dirty="0" smtClean="0">
                <a:solidFill>
                  <a:schemeClr val="tx1"/>
                </a:solidFill>
              </a:rPr>
              <a:t>on human </a:t>
            </a:r>
            <a:r>
              <a:rPr lang="en-US" dirty="0">
                <a:solidFill>
                  <a:schemeClr val="tx1"/>
                </a:solidFill>
              </a:rPr>
              <a:t>cells </a:t>
            </a:r>
            <a:r>
              <a:rPr lang="en-US" dirty="0" smtClean="0">
                <a:solidFill>
                  <a:schemeClr val="tx1"/>
                </a:solidFill>
              </a:rPr>
              <a:t>especially breast </a:t>
            </a:r>
            <a:r>
              <a:rPr lang="en-US" dirty="0">
                <a:solidFill>
                  <a:schemeClr val="tx1"/>
                </a:solidFill>
              </a:rPr>
              <a:t>and bladder </a:t>
            </a:r>
            <a:r>
              <a:rPr lang="en-US" dirty="0" smtClean="0">
                <a:solidFill>
                  <a:schemeClr val="tx1"/>
                </a:solidFill>
              </a:rPr>
              <a:t>cancer</a:t>
            </a:r>
            <a:endParaRPr lang="en-US" dirty="0" smtClean="0">
              <a:solidFill>
                <a:schemeClr val="tx1"/>
              </a:solidFill>
            </a:endParaRPr>
          </a:p>
          <a:p>
            <a:pPr marL="342900" lvl="0" indent="-342900" defTabSz="457200">
              <a:spcBef>
                <a:spcPts val="1000"/>
              </a:spcBef>
              <a:buClr>
                <a:srgbClr val="C00000"/>
              </a:buClr>
              <a:buFont typeface="Arial" panose="020B0604020202020204" pitchFamily="34" charset="0"/>
              <a:buChar char="•"/>
            </a:pPr>
            <a:r>
              <a:rPr lang="en-US" b="1" dirty="0" smtClean="0">
                <a:solidFill>
                  <a:schemeClr val="tx1"/>
                </a:solidFill>
              </a:rPr>
              <a:t>Side </a:t>
            </a:r>
            <a:r>
              <a:rPr lang="en-US" b="1" dirty="0" smtClean="0">
                <a:solidFill>
                  <a:schemeClr val="tx1"/>
                </a:solidFill>
              </a:rPr>
              <a:t>effects:  </a:t>
            </a:r>
            <a:r>
              <a:rPr lang="en-US" dirty="0" smtClean="0">
                <a:solidFill>
                  <a:schemeClr val="tx1"/>
                </a:solidFill>
              </a:rPr>
              <a:t>nausea, digestive </a:t>
            </a:r>
            <a:r>
              <a:rPr lang="en-US" dirty="0" smtClean="0">
                <a:solidFill>
                  <a:schemeClr val="tx1"/>
                </a:solidFill>
              </a:rPr>
              <a:t>disorders</a:t>
            </a:r>
          </a:p>
          <a:p>
            <a:pPr marL="342900" lvl="0" indent="-342900" defTabSz="457200">
              <a:spcBef>
                <a:spcPts val="1000"/>
              </a:spcBef>
              <a:buClr>
                <a:srgbClr val="C00000"/>
              </a:buClr>
              <a:buFont typeface="Arial" panose="020B0604020202020204" pitchFamily="34" charset="0"/>
              <a:buChar char="•"/>
            </a:pPr>
            <a:endParaRPr lang="en-US" dirty="0">
              <a:solidFill>
                <a:schemeClr val="tx1"/>
              </a:solidFill>
            </a:endParaRPr>
          </a:p>
          <a:p>
            <a:pPr lvl="0" defTabSz="457200">
              <a:spcBef>
                <a:spcPts val="1000"/>
              </a:spcBef>
              <a:buClr>
                <a:srgbClr val="C00000"/>
              </a:buClr>
            </a:pPr>
            <a:endParaRPr lang="en-US" dirty="0" smtClean="0">
              <a:solidFill>
                <a:schemeClr val="tx1"/>
              </a:solidFill>
            </a:endParaRPr>
          </a:p>
          <a:p>
            <a:pPr lvl="0" defTabSz="457200">
              <a:spcBef>
                <a:spcPts val="1000"/>
              </a:spcBef>
              <a:buClr>
                <a:srgbClr val="C00000"/>
              </a:buClr>
            </a:pPr>
            <a:endParaRPr lang="en-US" dirty="0" smtClean="0">
              <a:solidFill>
                <a:schemeClr val="tx1"/>
              </a:solidFill>
            </a:endParaRPr>
          </a:p>
          <a:p>
            <a:pPr marL="342900" lvl="0" indent="-342900" defTabSz="457200">
              <a:spcBef>
                <a:spcPts val="1000"/>
              </a:spcBef>
              <a:buClr>
                <a:srgbClr val="C00000"/>
              </a:buClr>
              <a:buFont typeface="Arial" panose="020B0604020202020204" pitchFamily="34" charset="0"/>
              <a:buChar char="•"/>
            </a:pPr>
            <a:endParaRPr lang="en-US" dirty="0">
              <a:solidFill>
                <a:schemeClr val="tx1"/>
              </a:solidFill>
            </a:endParaRPr>
          </a:p>
          <a:p>
            <a:pPr marL="342900" lvl="0" indent="-342900" defTabSz="457200">
              <a:spcBef>
                <a:spcPts val="1000"/>
              </a:spcBef>
              <a:buClr>
                <a:srgbClr val="C00000"/>
              </a:buClr>
              <a:buFont typeface="Arial" panose="020B0604020202020204" pitchFamily="34" charset="0"/>
              <a:buChar char="•"/>
            </a:pPr>
            <a:endParaRPr lang="en-US" dirty="0" smtClean="0">
              <a:solidFill>
                <a:schemeClr val="tx1"/>
              </a:solidFill>
            </a:endParaRPr>
          </a:p>
          <a:p>
            <a:pPr lvl="0" defTabSz="457200">
              <a:spcBef>
                <a:spcPts val="1000"/>
              </a:spcBef>
              <a:buClr>
                <a:srgbClr val="C00000"/>
              </a:buClr>
            </a:pPr>
            <a:endParaRPr lang="en-US" dirty="0" smtClean="0">
              <a:solidFill>
                <a:schemeClr val="tx1"/>
              </a:solidFill>
            </a:endParaRPr>
          </a:p>
        </p:txBody>
      </p:sp>
      <p:pic>
        <p:nvPicPr>
          <p:cNvPr id="3" name="Picture 2"/>
          <p:cNvPicPr>
            <a:picLocks noChangeAspect="1"/>
          </p:cNvPicPr>
          <p:nvPr/>
        </p:nvPicPr>
        <p:blipFill>
          <a:blip r:embed="rId9"/>
          <a:stretch>
            <a:fillRect/>
          </a:stretch>
        </p:blipFill>
        <p:spPr>
          <a:xfrm>
            <a:off x="9634888" y="71386"/>
            <a:ext cx="2444817" cy="1833613"/>
          </a:xfrm>
          <a:prstGeom prst="rect">
            <a:avLst/>
          </a:prstGeom>
        </p:spPr>
      </p:pic>
    </p:spTree>
    <p:extLst>
      <p:ext uri="{BB962C8B-B14F-4D97-AF65-F5344CB8AC3E}">
        <p14:creationId xmlns:p14="http://schemas.microsoft.com/office/powerpoint/2010/main" val="187342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401" y="624110"/>
            <a:ext cx="8939212" cy="1280890"/>
          </a:xfrm>
        </p:spPr>
        <p:txBody>
          <a:bodyPr>
            <a:normAutofit/>
          </a:bodyPr>
          <a:lstStyle/>
          <a:p>
            <a:pPr algn="ctr"/>
            <a:r>
              <a:rPr lang="en-US" sz="2800" b="1" dirty="0">
                <a:solidFill>
                  <a:schemeClr val="tx1">
                    <a:lumMod val="95000"/>
                    <a:lumOff val="5000"/>
                  </a:schemeClr>
                </a:solidFill>
                <a:latin typeface="AdvPTimes"/>
              </a:rPr>
              <a:t>Boswellia </a:t>
            </a:r>
            <a:r>
              <a:rPr lang="en-US" sz="2800" b="1" dirty="0" smtClean="0">
                <a:solidFill>
                  <a:schemeClr val="tx1">
                    <a:lumMod val="95000"/>
                    <a:lumOff val="5000"/>
                  </a:schemeClr>
                </a:solidFill>
                <a:latin typeface="AdvPTimes"/>
              </a:rPr>
              <a:t>species (Kondur</a:t>
            </a:r>
            <a:r>
              <a:rPr lang="en-US" sz="2800" b="1" dirty="0">
                <a:solidFill>
                  <a:schemeClr val="tx1">
                    <a:lumMod val="95000"/>
                    <a:lumOff val="5000"/>
                  </a:schemeClr>
                </a:solidFill>
                <a:latin typeface="AdvPTimes"/>
              </a:rPr>
              <a:t>)</a:t>
            </a:r>
          </a:p>
        </p:txBody>
      </p:sp>
      <p:sp>
        <p:nvSpPr>
          <p:cNvPr id="8" name="TextBox 7"/>
          <p:cNvSpPr txBox="1"/>
          <p:nvPr/>
        </p:nvSpPr>
        <p:spPr>
          <a:xfrm>
            <a:off x="3086506" y="6296891"/>
            <a:ext cx="9105494" cy="523220"/>
          </a:xfrm>
          <a:prstGeom prst="rect">
            <a:avLst/>
          </a:prstGeom>
          <a:noFill/>
        </p:spPr>
        <p:txBody>
          <a:bodyPr wrap="square" rtlCol="0">
            <a:spAutoFit/>
          </a:bodyPr>
          <a:lstStyle/>
          <a:p>
            <a:r>
              <a:rPr lang="en-US" sz="1400" dirty="0" smtClean="0"/>
              <a:t>Singh GB et al. Pharmacology of an extract of </a:t>
            </a:r>
            <a:r>
              <a:rPr lang="en-US" sz="1400" dirty="0" err="1" smtClean="0"/>
              <a:t>salai</a:t>
            </a:r>
            <a:r>
              <a:rPr lang="en-US" sz="1400" dirty="0" smtClean="0"/>
              <a:t> </a:t>
            </a:r>
            <a:r>
              <a:rPr lang="en-US" sz="1400" dirty="0" err="1" smtClean="0"/>
              <a:t>guggal</a:t>
            </a:r>
            <a:r>
              <a:rPr lang="en-US" sz="1400" dirty="0" smtClean="0"/>
              <a:t> ex-</a:t>
            </a:r>
            <a:r>
              <a:rPr lang="en-US" sz="1400" dirty="0" err="1" smtClean="0"/>
              <a:t>Boswellia</a:t>
            </a:r>
            <a:r>
              <a:rPr lang="en-US" sz="1400" dirty="0" smtClean="0"/>
              <a:t> </a:t>
            </a:r>
            <a:r>
              <a:rPr lang="en-US" sz="1400" dirty="0" err="1" smtClean="0"/>
              <a:t>serrata</a:t>
            </a:r>
            <a:r>
              <a:rPr lang="en-US" sz="1400" dirty="0" smtClean="0"/>
              <a:t>. </a:t>
            </a:r>
            <a:r>
              <a:rPr lang="en-US" sz="1400" dirty="0"/>
              <a:t>Agents Actions 1986; 18: 407 - 12. </a:t>
            </a:r>
          </a:p>
        </p:txBody>
      </p:sp>
      <p:sp>
        <p:nvSpPr>
          <p:cNvPr id="5" name="Slide Number Placeholder 4"/>
          <p:cNvSpPr>
            <a:spLocks noGrp="1"/>
          </p:cNvSpPr>
          <p:nvPr>
            <p:ph type="sldNum" sz="quarter" idx="12"/>
          </p:nvPr>
        </p:nvSpPr>
        <p:spPr/>
        <p:txBody>
          <a:bodyPr/>
          <a:lstStyle/>
          <a:p>
            <a:fld id="{EF06584A-8DC7-4A81-B464-048080CAB95D}" type="slidenum">
              <a:rPr lang="en-US" smtClean="0"/>
              <a:t>12</a:t>
            </a:fld>
            <a:endParaRPr lang="en-US" dirty="0"/>
          </a:p>
        </p:txBody>
      </p:sp>
      <p:pic>
        <p:nvPicPr>
          <p:cNvPr id="6" name="Picture 5"/>
          <p:cNvPicPr>
            <a:picLocks noChangeAspect="1"/>
          </p:cNvPicPr>
          <p:nvPr/>
        </p:nvPicPr>
        <p:blipFill>
          <a:blip r:embed="rId3"/>
          <a:stretch>
            <a:fillRect/>
          </a:stretch>
        </p:blipFill>
        <p:spPr>
          <a:xfrm>
            <a:off x="1885244" y="203200"/>
            <a:ext cx="2325511" cy="1873957"/>
          </a:xfrm>
          <a:prstGeom prst="rect">
            <a:avLst/>
          </a:prstGeom>
        </p:spPr>
      </p:pic>
      <p:pic>
        <p:nvPicPr>
          <p:cNvPr id="3" name="Picture 2"/>
          <p:cNvPicPr>
            <a:picLocks noChangeAspect="1"/>
          </p:cNvPicPr>
          <p:nvPr/>
        </p:nvPicPr>
        <p:blipFill>
          <a:blip r:embed="rId4"/>
          <a:stretch>
            <a:fillRect/>
          </a:stretch>
        </p:blipFill>
        <p:spPr>
          <a:xfrm>
            <a:off x="9634888" y="71386"/>
            <a:ext cx="2444817" cy="1833613"/>
          </a:xfrm>
          <a:prstGeom prst="rect">
            <a:avLst/>
          </a:prstGeom>
        </p:spPr>
      </p:pic>
      <p:sp>
        <p:nvSpPr>
          <p:cNvPr id="9" name="Content Placeholder 8"/>
          <p:cNvSpPr>
            <a:spLocks noGrp="1"/>
          </p:cNvSpPr>
          <p:nvPr>
            <p:ph idx="1"/>
          </p:nvPr>
        </p:nvSpPr>
        <p:spPr/>
        <p:txBody>
          <a:bodyPr>
            <a:normAutofit/>
          </a:bodyPr>
          <a:lstStyle/>
          <a:p>
            <a:pPr lvl="0">
              <a:buClr>
                <a:srgbClr val="C00000"/>
              </a:buClr>
              <a:buFont typeface="Courier New" panose="02070309020205020404" pitchFamily="49" charset="0"/>
              <a:buChar char="o"/>
            </a:pPr>
            <a:r>
              <a:rPr lang="en-US" b="1" dirty="0">
                <a:solidFill>
                  <a:prstClr val="black"/>
                </a:solidFill>
              </a:rPr>
              <a:t>Usage methods: </a:t>
            </a:r>
            <a:r>
              <a:rPr lang="en-US" dirty="0">
                <a:solidFill>
                  <a:prstClr val="black"/>
                </a:solidFill>
              </a:rPr>
              <a:t>oral, local, inhaler </a:t>
            </a:r>
            <a:endParaRPr lang="en-US" b="1" dirty="0" smtClean="0">
              <a:solidFill>
                <a:schemeClr val="tx1"/>
              </a:solidFill>
            </a:endParaRPr>
          </a:p>
          <a:p>
            <a:pPr>
              <a:buClr>
                <a:srgbClr val="C00000"/>
              </a:buClr>
              <a:buFont typeface="Courier New" panose="02070309020205020404" pitchFamily="49" charset="0"/>
              <a:buChar char="o"/>
            </a:pPr>
            <a:r>
              <a:rPr lang="en-US" b="1" dirty="0" smtClean="0">
                <a:solidFill>
                  <a:schemeClr val="tx1"/>
                </a:solidFill>
              </a:rPr>
              <a:t>Traditional treatment</a:t>
            </a:r>
            <a:r>
              <a:rPr lang="en-US" b="1" dirty="0">
                <a:solidFill>
                  <a:schemeClr val="tx1"/>
                </a:solidFill>
              </a:rPr>
              <a:t>: </a:t>
            </a:r>
            <a:r>
              <a:rPr lang="en-US" dirty="0">
                <a:solidFill>
                  <a:schemeClr val="tx1"/>
                </a:solidFill>
              </a:rPr>
              <a:t>A teaspoon of powder or chew </a:t>
            </a:r>
            <a:r>
              <a:rPr lang="en-US" dirty="0" smtClean="0">
                <a:solidFill>
                  <a:schemeClr val="tx1"/>
                </a:solidFill>
              </a:rPr>
              <a:t>a </a:t>
            </a:r>
            <a:r>
              <a:rPr lang="en-US" dirty="0">
                <a:solidFill>
                  <a:schemeClr val="tx1"/>
                </a:solidFill>
              </a:rPr>
              <a:t>few </a:t>
            </a:r>
            <a:r>
              <a:rPr lang="en-US" dirty="0" smtClean="0">
                <a:solidFill>
                  <a:schemeClr val="tx1"/>
                </a:solidFill>
              </a:rPr>
              <a:t>pieces</a:t>
            </a:r>
          </a:p>
          <a:p>
            <a:pPr>
              <a:buClr>
                <a:srgbClr val="C00000"/>
              </a:buClr>
              <a:buFont typeface="Courier New" panose="02070309020205020404" pitchFamily="49" charset="0"/>
              <a:buChar char="o"/>
            </a:pPr>
            <a:r>
              <a:rPr lang="en-US" b="1" dirty="0" smtClean="0">
                <a:solidFill>
                  <a:schemeClr val="tx1"/>
                </a:solidFill>
              </a:rPr>
              <a:t>In Iran: </a:t>
            </a:r>
            <a:r>
              <a:rPr lang="en-US" dirty="0" smtClean="0">
                <a:solidFill>
                  <a:schemeClr val="tx1"/>
                </a:solidFill>
              </a:rPr>
              <a:t>Capsule </a:t>
            </a:r>
            <a:r>
              <a:rPr lang="en-US" dirty="0" err="1" smtClean="0">
                <a:solidFill>
                  <a:schemeClr val="tx1"/>
                </a:solidFill>
              </a:rPr>
              <a:t>memoral</a:t>
            </a:r>
            <a:r>
              <a:rPr lang="en-US" dirty="0" smtClean="0">
                <a:solidFill>
                  <a:schemeClr val="tx1"/>
                </a:solidFill>
              </a:rPr>
              <a:t> (containing 360 mg </a:t>
            </a:r>
            <a:r>
              <a:rPr lang="en-US" dirty="0" err="1" smtClean="0">
                <a:solidFill>
                  <a:schemeClr val="tx1"/>
                </a:solidFill>
              </a:rPr>
              <a:t>kondur</a:t>
            </a:r>
            <a:r>
              <a:rPr lang="en-US" dirty="0" smtClean="0">
                <a:solidFill>
                  <a:schemeClr val="tx1"/>
                </a:solidFill>
              </a:rPr>
              <a:t> and 36 mg ginger)3-6 capsule daily </a:t>
            </a:r>
            <a:endParaRPr lang="en-US" dirty="0">
              <a:solidFill>
                <a:schemeClr val="tx1"/>
              </a:solidFill>
            </a:endParaRPr>
          </a:p>
          <a:p>
            <a:pPr>
              <a:buClr>
                <a:srgbClr val="C00000"/>
              </a:buClr>
              <a:buFont typeface="Courier New" panose="02070309020205020404" pitchFamily="49" charset="0"/>
              <a:buChar char="o"/>
            </a:pPr>
            <a:r>
              <a:rPr lang="en-US" dirty="0" smtClean="0">
                <a:solidFill>
                  <a:schemeClr val="tx1"/>
                </a:solidFill>
              </a:rPr>
              <a:t>Syrup120 ml (3.5-4 cc daily)</a:t>
            </a:r>
          </a:p>
          <a:p>
            <a:pPr marL="0" indent="0" algn="r" rtl="1">
              <a:buNone/>
            </a:pPr>
            <a:endParaRPr lang="en-US" dirty="0"/>
          </a:p>
        </p:txBody>
      </p:sp>
      <p:pic>
        <p:nvPicPr>
          <p:cNvPr id="10" name="Picture 9"/>
          <p:cNvPicPr>
            <a:picLocks noChangeAspect="1"/>
          </p:cNvPicPr>
          <p:nvPr/>
        </p:nvPicPr>
        <p:blipFill>
          <a:blip r:embed="rId5"/>
          <a:stretch>
            <a:fillRect/>
          </a:stretch>
        </p:blipFill>
        <p:spPr>
          <a:xfrm>
            <a:off x="3701668" y="4022411"/>
            <a:ext cx="2974554" cy="2230916"/>
          </a:xfrm>
          <a:prstGeom prst="rect">
            <a:avLst/>
          </a:prstGeom>
        </p:spPr>
      </p:pic>
      <p:pic>
        <p:nvPicPr>
          <p:cNvPr id="4" name="Picture 3"/>
          <p:cNvPicPr>
            <a:picLocks noChangeAspect="1"/>
          </p:cNvPicPr>
          <p:nvPr/>
        </p:nvPicPr>
        <p:blipFill>
          <a:blip r:embed="rId6"/>
          <a:stretch>
            <a:fillRect/>
          </a:stretch>
        </p:blipFill>
        <p:spPr>
          <a:xfrm>
            <a:off x="7255344" y="3470313"/>
            <a:ext cx="3254748" cy="2783014"/>
          </a:xfrm>
          <a:prstGeom prst="rect">
            <a:avLst/>
          </a:prstGeom>
        </p:spPr>
      </p:pic>
    </p:spTree>
    <p:extLst>
      <p:ext uri="{BB962C8B-B14F-4D97-AF65-F5344CB8AC3E}">
        <p14:creationId xmlns:p14="http://schemas.microsoft.com/office/powerpoint/2010/main" val="122788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a:solidFill>
                  <a:schemeClr val="tx1">
                    <a:lumMod val="95000"/>
                    <a:lumOff val="5000"/>
                  </a:schemeClr>
                </a:solidFill>
                <a:latin typeface="AdvPTimes"/>
              </a:rPr>
              <a:t>Cymbopogon </a:t>
            </a:r>
            <a:r>
              <a:rPr lang="en-US" sz="2800" b="1" dirty="0" err="1">
                <a:solidFill>
                  <a:schemeClr val="tx1">
                    <a:lumMod val="95000"/>
                    <a:lumOff val="5000"/>
                  </a:schemeClr>
                </a:solidFill>
                <a:latin typeface="AdvPTimes"/>
              </a:rPr>
              <a:t>flexuosus</a:t>
            </a:r>
            <a:r>
              <a:rPr lang="en-US" sz="2800" b="1" dirty="0">
                <a:solidFill>
                  <a:schemeClr val="tx1">
                    <a:lumMod val="95000"/>
                    <a:lumOff val="5000"/>
                  </a:schemeClr>
                </a:solidFill>
                <a:latin typeface="AdvPTimes"/>
              </a:rPr>
              <a:t/>
            </a:r>
            <a:br>
              <a:rPr lang="en-US" sz="2800" b="1" dirty="0">
                <a:solidFill>
                  <a:schemeClr val="tx1">
                    <a:lumMod val="95000"/>
                    <a:lumOff val="5000"/>
                  </a:schemeClr>
                </a:solidFill>
                <a:latin typeface="AdvPTimes"/>
              </a:rPr>
            </a:br>
            <a:r>
              <a:rPr lang="en-US" sz="2800" b="1" dirty="0" smtClean="0">
                <a:solidFill>
                  <a:schemeClr val="tx1">
                    <a:lumMod val="95000"/>
                    <a:lumOff val="5000"/>
                  </a:schemeClr>
                </a:solidFill>
                <a:latin typeface="AdvPTimes"/>
              </a:rPr>
              <a:t>(</a:t>
            </a:r>
            <a:r>
              <a:rPr lang="en-US" sz="2800" b="1" dirty="0" err="1">
                <a:solidFill>
                  <a:schemeClr val="tx1">
                    <a:lumMod val="95000"/>
                    <a:lumOff val="5000"/>
                  </a:schemeClr>
                </a:solidFill>
                <a:latin typeface="AdvPTimes"/>
              </a:rPr>
              <a:t>Izkher</a:t>
            </a:r>
            <a:r>
              <a:rPr lang="en-US" sz="2800" b="1" dirty="0" smtClean="0">
                <a:solidFill>
                  <a:schemeClr val="tx1">
                    <a:lumMod val="95000"/>
                    <a:lumOff val="5000"/>
                  </a:schemeClr>
                </a:solidFill>
                <a:latin typeface="AdvPTimes"/>
              </a:rPr>
              <a:t>)</a:t>
            </a:r>
            <a:br>
              <a:rPr lang="en-US" sz="2800" b="1" dirty="0" smtClean="0">
                <a:solidFill>
                  <a:schemeClr val="tx1">
                    <a:lumMod val="95000"/>
                    <a:lumOff val="5000"/>
                  </a:schemeClr>
                </a:solidFill>
                <a:latin typeface="AdvPTimes"/>
              </a:rPr>
            </a:br>
            <a:r>
              <a:rPr lang="fa-IR" sz="2800" b="1" dirty="0" smtClean="0">
                <a:solidFill>
                  <a:schemeClr val="tx1">
                    <a:lumMod val="95000"/>
                    <a:lumOff val="5000"/>
                  </a:schemeClr>
                </a:solidFill>
                <a:latin typeface="AdvPTimes"/>
              </a:rPr>
              <a:t>(علف لیمو)</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8745334"/>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523220"/>
          </a:xfrm>
          <a:prstGeom prst="rect">
            <a:avLst/>
          </a:prstGeom>
          <a:noFill/>
        </p:spPr>
        <p:txBody>
          <a:bodyPr wrap="square" rtlCol="0">
            <a:spAutoFit/>
          </a:bodyPr>
          <a:lstStyle/>
          <a:p>
            <a:r>
              <a:rPr lang="en-US" sz="1400" dirty="0" err="1"/>
              <a:t>Chandrashekar</a:t>
            </a:r>
            <a:r>
              <a:rPr lang="en-US" sz="1400" dirty="0"/>
              <a:t> </a:t>
            </a:r>
            <a:r>
              <a:rPr lang="en-US" sz="1400" dirty="0" smtClean="0"/>
              <a:t>et al (2010). </a:t>
            </a:r>
            <a:r>
              <a:rPr lang="en-US" sz="1400" dirty="0" err="1" smtClean="0"/>
              <a:t>Pharmacogn</a:t>
            </a:r>
            <a:r>
              <a:rPr lang="en-US" sz="1400" dirty="0" smtClean="0"/>
              <a:t> </a:t>
            </a:r>
            <a:r>
              <a:rPr lang="en-US" sz="1400" dirty="0"/>
              <a:t>J </a:t>
            </a:r>
            <a:r>
              <a:rPr lang="en-US" sz="1400" dirty="0" smtClean="0"/>
              <a:t>2:23–25; </a:t>
            </a:r>
            <a:r>
              <a:rPr lang="en-US" sz="1400" dirty="0"/>
              <a:t>Ghosh et al. (2013). </a:t>
            </a:r>
            <a:r>
              <a:rPr lang="en-US" sz="1400" dirty="0" err="1" smtClean="0"/>
              <a:t>Pharmacognosy</a:t>
            </a:r>
            <a:r>
              <a:rPr lang="en-US" sz="1400" dirty="0" smtClean="0"/>
              <a:t> Communications; </a:t>
            </a:r>
            <a:r>
              <a:rPr lang="en-US" sz="1400" dirty="0" err="1" smtClean="0"/>
              <a:t>Chanda</a:t>
            </a:r>
            <a:r>
              <a:rPr lang="en-US" sz="1400" dirty="0" smtClean="0"/>
              <a:t> </a:t>
            </a:r>
            <a:r>
              <a:rPr lang="en-US" sz="1400" dirty="0"/>
              <a:t>et al. (2013). Journal of </a:t>
            </a:r>
            <a:r>
              <a:rPr lang="en-US" sz="1400" dirty="0" err="1"/>
              <a:t>Pharmacognosy</a:t>
            </a:r>
            <a:r>
              <a:rPr lang="en-US" sz="1400" dirty="0"/>
              <a:t> and </a:t>
            </a:r>
            <a:r>
              <a:rPr lang="en-US" sz="1400" dirty="0" err="1"/>
              <a:t>Phytochemistry</a:t>
            </a:r>
            <a:r>
              <a:rPr lang="en-US" sz="1400" dirty="0"/>
              <a:t>. Vol. 2 No. 2</a:t>
            </a:r>
          </a:p>
        </p:txBody>
      </p:sp>
      <p:sp>
        <p:nvSpPr>
          <p:cNvPr id="5" name="Slide Number Placeholder 4"/>
          <p:cNvSpPr>
            <a:spLocks noGrp="1"/>
          </p:cNvSpPr>
          <p:nvPr>
            <p:ph type="sldNum" sz="quarter" idx="12"/>
          </p:nvPr>
        </p:nvSpPr>
        <p:spPr/>
        <p:txBody>
          <a:bodyPr/>
          <a:lstStyle/>
          <a:p>
            <a:fld id="{EF06584A-8DC7-4A81-B464-048080CAB95D}" type="slidenum">
              <a:rPr lang="en-US" smtClean="0"/>
              <a:t>13</a:t>
            </a:fld>
            <a:endParaRPr lang="en-US"/>
          </a:p>
        </p:txBody>
      </p:sp>
      <p:pic>
        <p:nvPicPr>
          <p:cNvPr id="6" name="Picture 5"/>
          <p:cNvPicPr>
            <a:picLocks noChangeAspect="1"/>
          </p:cNvPicPr>
          <p:nvPr/>
        </p:nvPicPr>
        <p:blipFill>
          <a:blip r:embed="rId8"/>
          <a:stretch>
            <a:fillRect/>
          </a:stretch>
        </p:blipFill>
        <p:spPr>
          <a:xfrm>
            <a:off x="1670304" y="34650"/>
            <a:ext cx="3072383" cy="2067967"/>
          </a:xfrm>
          <a:prstGeom prst="rect">
            <a:avLst/>
          </a:prstGeom>
        </p:spPr>
      </p:pic>
      <p:sp>
        <p:nvSpPr>
          <p:cNvPr id="7" name="TextBox 6"/>
          <p:cNvSpPr txBox="1"/>
          <p:nvPr/>
        </p:nvSpPr>
        <p:spPr>
          <a:xfrm>
            <a:off x="2412694" y="2102617"/>
            <a:ext cx="9091918" cy="393954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defTabSz="457200">
              <a:spcBef>
                <a:spcPts val="1000"/>
              </a:spcBef>
              <a:buClr>
                <a:srgbClr val="C00000"/>
              </a:buClr>
              <a:buFont typeface="Courier New" panose="02070309020205020404" pitchFamily="49" charset="0"/>
              <a:buChar char="o"/>
            </a:pPr>
            <a:r>
              <a:rPr lang="en-US" sz="2000" dirty="0" smtClean="0">
                <a:solidFill>
                  <a:schemeClr val="tx1"/>
                </a:solidFill>
              </a:rPr>
              <a:t>Essential </a:t>
            </a:r>
            <a:r>
              <a:rPr lang="en-US" sz="2000" dirty="0">
                <a:solidFill>
                  <a:schemeClr val="tx1"/>
                </a:solidFill>
              </a:rPr>
              <a:t>oil from </a:t>
            </a:r>
            <a:r>
              <a:rPr lang="en-US" sz="2000" dirty="0" smtClean="0">
                <a:solidFill>
                  <a:schemeClr val="tx1"/>
                </a:solidFill>
              </a:rPr>
              <a:t>this plant showed </a:t>
            </a:r>
            <a:r>
              <a:rPr lang="en-US" sz="2000" dirty="0">
                <a:solidFill>
                  <a:schemeClr val="tx1"/>
                </a:solidFill>
              </a:rPr>
              <a:t>anti-inflammatory activity </a:t>
            </a:r>
            <a:r>
              <a:rPr lang="en-US" sz="2000" dirty="0" smtClean="0">
                <a:solidFill>
                  <a:schemeClr val="tx1"/>
                </a:solidFill>
              </a:rPr>
              <a:t>by</a:t>
            </a:r>
            <a:r>
              <a:rPr lang="en-US" sz="2000" dirty="0">
                <a:solidFill>
                  <a:prstClr val="black">
                    <a:lumMod val="75000"/>
                    <a:lumOff val="25000"/>
                  </a:prstClr>
                </a:solidFill>
              </a:rPr>
              <a:t> </a:t>
            </a:r>
            <a:r>
              <a:rPr lang="en-US" sz="2000" b="1" dirty="0" smtClean="0">
                <a:solidFill>
                  <a:srgbClr val="C00000"/>
                </a:solidFill>
              </a:rPr>
              <a:t>reducing pro-inflammatory </a:t>
            </a:r>
            <a:r>
              <a:rPr lang="en-US" sz="2000" b="1" dirty="0">
                <a:solidFill>
                  <a:srgbClr val="C00000"/>
                </a:solidFill>
              </a:rPr>
              <a:t>cytokines </a:t>
            </a:r>
            <a:endParaRPr lang="en-US" sz="2000" b="1" dirty="0" smtClean="0">
              <a:solidFill>
                <a:srgbClr val="C00000"/>
              </a:solidFill>
            </a:endParaRPr>
          </a:p>
          <a:p>
            <a:pPr marL="342900" lvl="0" indent="-342900" defTabSz="457200">
              <a:spcBef>
                <a:spcPts val="1000"/>
              </a:spcBef>
              <a:buClr>
                <a:srgbClr val="C00000"/>
              </a:buClr>
              <a:buFont typeface="Courier New" panose="02070309020205020404" pitchFamily="49" charset="0"/>
              <a:buChar char="o"/>
            </a:pPr>
            <a:r>
              <a:rPr lang="en-US" sz="2000" dirty="0" smtClean="0">
                <a:solidFill>
                  <a:schemeClr val="tx1"/>
                </a:solidFill>
              </a:rPr>
              <a:t>Reducing rheumatism pain</a:t>
            </a:r>
          </a:p>
          <a:p>
            <a:pPr marL="342900" lvl="0" indent="-342900" defTabSz="457200">
              <a:spcBef>
                <a:spcPts val="1000"/>
              </a:spcBef>
              <a:buClr>
                <a:srgbClr val="C00000"/>
              </a:buClr>
              <a:buFont typeface="Courier New" panose="02070309020205020404" pitchFamily="49" charset="0"/>
              <a:buChar char="o"/>
            </a:pPr>
            <a:r>
              <a:rPr lang="en-US" sz="2000" dirty="0" smtClean="0">
                <a:solidFill>
                  <a:schemeClr val="tx1"/>
                </a:solidFill>
              </a:rPr>
              <a:t>No clinical trial on its effects on AUB in human</a:t>
            </a:r>
          </a:p>
          <a:p>
            <a:pPr marL="342900" lvl="0" indent="-342900" defTabSz="457200">
              <a:spcBef>
                <a:spcPts val="1000"/>
              </a:spcBef>
              <a:buClr>
                <a:srgbClr val="C00000"/>
              </a:buClr>
              <a:buFont typeface="Courier New" panose="02070309020205020404" pitchFamily="49" charset="0"/>
              <a:buChar char="o"/>
            </a:pPr>
            <a:r>
              <a:rPr lang="en-US" sz="2000" b="1" dirty="0" smtClean="0">
                <a:solidFill>
                  <a:schemeClr val="tx1"/>
                </a:solidFill>
              </a:rPr>
              <a:t>Toxicity: </a:t>
            </a:r>
            <a:r>
              <a:rPr lang="en-US" sz="2000" dirty="0" smtClean="0">
                <a:solidFill>
                  <a:schemeClr val="tx1"/>
                </a:solidFill>
              </a:rPr>
              <a:t>skin</a:t>
            </a:r>
            <a:r>
              <a:rPr lang="en-US" sz="2000" dirty="0">
                <a:solidFill>
                  <a:schemeClr val="tx1"/>
                </a:solidFill>
              </a:rPr>
              <a:t>, respiratory, digestive, ocular and renal </a:t>
            </a:r>
            <a:r>
              <a:rPr lang="en-US" sz="2000" dirty="0" smtClean="0">
                <a:solidFill>
                  <a:schemeClr val="tx1"/>
                </a:solidFill>
              </a:rPr>
              <a:t>effects</a:t>
            </a:r>
            <a:endParaRPr lang="en-US" sz="2000" dirty="0">
              <a:solidFill>
                <a:schemeClr val="tx1"/>
              </a:solidFill>
            </a:endParaRPr>
          </a:p>
          <a:p>
            <a:pPr marL="342900" lvl="0" indent="-342900" defTabSz="457200">
              <a:spcBef>
                <a:spcPts val="1000"/>
              </a:spcBef>
              <a:buClr>
                <a:srgbClr val="C00000"/>
              </a:buClr>
              <a:buFont typeface="Courier New" panose="02070309020205020404" pitchFamily="49" charset="0"/>
              <a:buChar char="o"/>
            </a:pPr>
            <a:r>
              <a:rPr lang="en-US" sz="2000" dirty="0">
                <a:solidFill>
                  <a:schemeClr val="tx1"/>
                </a:solidFill>
              </a:rPr>
              <a:t>Limited studies have assessed its effects on cancers</a:t>
            </a:r>
          </a:p>
          <a:p>
            <a:pPr marL="342900" lvl="0" indent="-342900" defTabSz="457200">
              <a:spcBef>
                <a:spcPts val="1000"/>
              </a:spcBef>
              <a:buClr>
                <a:srgbClr val="C00000"/>
              </a:buClr>
              <a:buFont typeface="Courier New" panose="02070309020205020404" pitchFamily="49" charset="0"/>
              <a:buChar char="o"/>
            </a:pPr>
            <a:r>
              <a:rPr lang="en-US" sz="2000" dirty="0">
                <a:solidFill>
                  <a:schemeClr val="tx1"/>
                </a:solidFill>
              </a:rPr>
              <a:t>However, this herb could be considered as potent candidates for anticancer agents</a:t>
            </a:r>
          </a:p>
          <a:p>
            <a:pPr marL="342900" lvl="0" indent="-342900" defTabSz="457200">
              <a:spcBef>
                <a:spcPts val="1000"/>
              </a:spcBef>
              <a:buClr>
                <a:srgbClr val="C00000"/>
              </a:buClr>
              <a:buFont typeface="Courier New" panose="02070309020205020404" pitchFamily="49" charset="0"/>
              <a:buChar char="o"/>
            </a:pPr>
            <a:r>
              <a:rPr lang="en-US" sz="2000" dirty="0">
                <a:solidFill>
                  <a:schemeClr val="tx1"/>
                </a:solidFill>
              </a:rPr>
              <a:t>Anticancer effects on Colon, cervix, oral, prostate, and leukemia </a:t>
            </a:r>
            <a:r>
              <a:rPr lang="en-US" sz="2000" dirty="0" smtClean="0">
                <a:solidFill>
                  <a:schemeClr val="tx1"/>
                </a:solidFill>
              </a:rPr>
              <a:t>cancer</a:t>
            </a:r>
          </a:p>
        </p:txBody>
      </p:sp>
    </p:spTree>
    <p:extLst>
      <p:ext uri="{BB962C8B-B14F-4D97-AF65-F5344CB8AC3E}">
        <p14:creationId xmlns:p14="http://schemas.microsoft.com/office/powerpoint/2010/main" val="309847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Cymbopogon </a:t>
            </a:r>
            <a:r>
              <a:rPr lang="en-US" sz="2800" b="1" dirty="0" err="1">
                <a:solidFill>
                  <a:schemeClr val="tx1">
                    <a:lumMod val="95000"/>
                    <a:lumOff val="5000"/>
                  </a:schemeClr>
                </a:solidFill>
                <a:latin typeface="AdvPTimes"/>
              </a:rPr>
              <a:t>flexuosus</a:t>
            </a:r>
            <a:r>
              <a:rPr lang="en-US" sz="2800" b="1" dirty="0">
                <a:solidFill>
                  <a:schemeClr val="tx1">
                    <a:lumMod val="95000"/>
                    <a:lumOff val="5000"/>
                  </a:schemeClr>
                </a:solidFill>
                <a:latin typeface="AdvPTimes"/>
              </a:rPr>
              <a:t/>
            </a:r>
            <a:br>
              <a:rPr lang="en-US" sz="2800" b="1" dirty="0">
                <a:solidFill>
                  <a:schemeClr val="tx1">
                    <a:lumMod val="95000"/>
                    <a:lumOff val="5000"/>
                  </a:schemeClr>
                </a:solidFill>
                <a:latin typeface="AdvPTimes"/>
              </a:rPr>
            </a:br>
            <a:r>
              <a:rPr lang="en-US" sz="2800" b="1" dirty="0" smtClean="0">
                <a:solidFill>
                  <a:schemeClr val="tx1">
                    <a:lumMod val="95000"/>
                    <a:lumOff val="5000"/>
                  </a:schemeClr>
                </a:solidFill>
                <a:latin typeface="AdvPTimes"/>
              </a:rPr>
              <a:t>(</a:t>
            </a:r>
            <a:r>
              <a:rPr lang="en-US" sz="2800" b="1" dirty="0">
                <a:solidFill>
                  <a:schemeClr val="tx1">
                    <a:lumMod val="95000"/>
                    <a:lumOff val="5000"/>
                  </a:schemeClr>
                </a:solidFill>
                <a:latin typeface="AdvPTimes"/>
              </a:rPr>
              <a:t>Izkher)</a:t>
            </a:r>
          </a:p>
        </p:txBody>
      </p:sp>
      <p:sp>
        <p:nvSpPr>
          <p:cNvPr id="8" name="TextBox 7"/>
          <p:cNvSpPr txBox="1"/>
          <p:nvPr/>
        </p:nvSpPr>
        <p:spPr>
          <a:xfrm>
            <a:off x="1558637" y="6296891"/>
            <a:ext cx="8884228" cy="523220"/>
          </a:xfrm>
          <a:prstGeom prst="rect">
            <a:avLst/>
          </a:prstGeom>
          <a:noFill/>
        </p:spPr>
        <p:txBody>
          <a:bodyPr wrap="square" rtlCol="0">
            <a:spAutoFit/>
          </a:bodyPr>
          <a:lstStyle/>
          <a:p>
            <a:r>
              <a:rPr lang="en-US" sz="1400" b="1" dirty="0" smtClean="0"/>
              <a:t>Ghosh et al. (2013). </a:t>
            </a:r>
            <a:r>
              <a:rPr lang="en-US" sz="1400" b="1" dirty="0" err="1" smtClean="0"/>
              <a:t>Pharmacognosy</a:t>
            </a:r>
            <a:r>
              <a:rPr lang="en-US" sz="1400" b="1" dirty="0" smtClean="0"/>
              <a:t> Communications Volume </a:t>
            </a:r>
            <a:r>
              <a:rPr lang="en-US" sz="1400" b="1" dirty="0"/>
              <a:t>3 | Issue 4 </a:t>
            </a:r>
            <a:endParaRPr lang="en-US" sz="1400" b="1" dirty="0" smtClean="0"/>
          </a:p>
          <a:p>
            <a:r>
              <a:rPr lang="en-US" sz="1400" b="1" dirty="0" err="1" smtClean="0"/>
              <a:t>Chanda</a:t>
            </a:r>
            <a:r>
              <a:rPr lang="en-US" sz="1400" b="1" dirty="0" smtClean="0"/>
              <a:t> et al. </a:t>
            </a:r>
            <a:r>
              <a:rPr lang="en-US" sz="1400" b="1" dirty="0"/>
              <a:t>(2013). Journal of </a:t>
            </a:r>
            <a:r>
              <a:rPr lang="en-US" sz="1400" b="1" dirty="0" err="1"/>
              <a:t>Pharmacognosy</a:t>
            </a:r>
            <a:r>
              <a:rPr lang="en-US" sz="1400" b="1" dirty="0"/>
              <a:t> and </a:t>
            </a:r>
            <a:r>
              <a:rPr lang="en-US" sz="1400" b="1" dirty="0" err="1" smtClean="0"/>
              <a:t>Phytochemistry</a:t>
            </a:r>
            <a:r>
              <a:rPr lang="en-US" sz="1400" b="1" dirty="0" smtClean="0"/>
              <a:t>. </a:t>
            </a:r>
            <a:r>
              <a:rPr lang="en-US" sz="1400" b="1" dirty="0"/>
              <a:t>Vol. 2 No. 2</a:t>
            </a:r>
          </a:p>
        </p:txBody>
      </p:sp>
      <p:sp>
        <p:nvSpPr>
          <p:cNvPr id="5" name="Slide Number Placeholder 4"/>
          <p:cNvSpPr>
            <a:spLocks noGrp="1"/>
          </p:cNvSpPr>
          <p:nvPr>
            <p:ph type="sldNum" sz="quarter" idx="12"/>
          </p:nvPr>
        </p:nvSpPr>
        <p:spPr/>
        <p:txBody>
          <a:bodyPr/>
          <a:lstStyle/>
          <a:p>
            <a:fld id="{EF06584A-8DC7-4A81-B464-048080CAB95D}" type="slidenum">
              <a:rPr lang="en-US" smtClean="0"/>
              <a:t>14</a:t>
            </a:fld>
            <a:endParaRPr lang="en-US"/>
          </a:p>
        </p:txBody>
      </p:sp>
      <p:pic>
        <p:nvPicPr>
          <p:cNvPr id="6" name="Picture 5"/>
          <p:cNvPicPr>
            <a:picLocks noChangeAspect="1"/>
          </p:cNvPicPr>
          <p:nvPr/>
        </p:nvPicPr>
        <p:blipFill>
          <a:blip r:embed="rId3"/>
          <a:stretch>
            <a:fillRect/>
          </a:stretch>
        </p:blipFill>
        <p:spPr>
          <a:xfrm>
            <a:off x="1670304" y="34650"/>
            <a:ext cx="3072383" cy="2067967"/>
          </a:xfrm>
          <a:prstGeom prst="rect">
            <a:avLst/>
          </a:prstGeom>
        </p:spPr>
      </p:pic>
      <p:sp>
        <p:nvSpPr>
          <p:cNvPr id="7" name="Content Placeholder 6"/>
          <p:cNvSpPr>
            <a:spLocks noGrp="1"/>
          </p:cNvSpPr>
          <p:nvPr>
            <p:ph idx="1"/>
          </p:nvPr>
        </p:nvSpPr>
        <p:spPr/>
        <p:txBody>
          <a:bodyPr>
            <a:normAutofit/>
          </a:bodyPr>
          <a:lstStyle/>
          <a:p>
            <a:pPr lvl="0">
              <a:buClr>
                <a:srgbClr val="C00000"/>
              </a:buClr>
              <a:buFont typeface="Courier New" panose="02070309020205020404" pitchFamily="49" charset="0"/>
              <a:buChar char="o"/>
            </a:pPr>
            <a:endParaRPr lang="en-US" dirty="0">
              <a:solidFill>
                <a:schemeClr val="tx1"/>
              </a:solidFill>
            </a:endParaRPr>
          </a:p>
        </p:txBody>
      </p:sp>
    </p:spTree>
    <p:extLst>
      <p:ext uri="{BB962C8B-B14F-4D97-AF65-F5344CB8AC3E}">
        <p14:creationId xmlns:p14="http://schemas.microsoft.com/office/powerpoint/2010/main" val="2204744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Cymbopogon </a:t>
            </a:r>
            <a:r>
              <a:rPr lang="en-US" sz="2800" b="1" dirty="0" err="1">
                <a:solidFill>
                  <a:schemeClr val="tx1">
                    <a:lumMod val="95000"/>
                    <a:lumOff val="5000"/>
                  </a:schemeClr>
                </a:solidFill>
                <a:latin typeface="AdvPTimes"/>
              </a:rPr>
              <a:t>flexuosus</a:t>
            </a:r>
            <a:r>
              <a:rPr lang="en-US" sz="2800" b="1" dirty="0">
                <a:solidFill>
                  <a:schemeClr val="tx1">
                    <a:lumMod val="95000"/>
                    <a:lumOff val="5000"/>
                  </a:schemeClr>
                </a:solidFill>
                <a:latin typeface="AdvPTimes"/>
              </a:rPr>
              <a:t/>
            </a:r>
            <a:br>
              <a:rPr lang="en-US" sz="2800" b="1" dirty="0">
                <a:solidFill>
                  <a:schemeClr val="tx1">
                    <a:lumMod val="95000"/>
                    <a:lumOff val="5000"/>
                  </a:schemeClr>
                </a:solidFill>
                <a:latin typeface="AdvPTimes"/>
              </a:rPr>
            </a:br>
            <a:r>
              <a:rPr lang="en-US" sz="2800" b="1" dirty="0" smtClean="0">
                <a:solidFill>
                  <a:schemeClr val="tx1">
                    <a:lumMod val="95000"/>
                    <a:lumOff val="5000"/>
                  </a:schemeClr>
                </a:solidFill>
                <a:latin typeface="AdvPTimes"/>
              </a:rPr>
              <a:t>(</a:t>
            </a:r>
            <a:r>
              <a:rPr lang="en-US" sz="2800" b="1" dirty="0">
                <a:solidFill>
                  <a:schemeClr val="tx1">
                    <a:lumMod val="95000"/>
                    <a:lumOff val="5000"/>
                  </a:schemeClr>
                </a:solidFill>
                <a:latin typeface="AdvPTimes"/>
              </a:rPr>
              <a:t>Izkher)</a:t>
            </a:r>
          </a:p>
        </p:txBody>
      </p:sp>
      <p:sp>
        <p:nvSpPr>
          <p:cNvPr id="8" name="TextBox 7"/>
          <p:cNvSpPr txBox="1"/>
          <p:nvPr/>
        </p:nvSpPr>
        <p:spPr>
          <a:xfrm>
            <a:off x="1558637" y="6296891"/>
            <a:ext cx="8884228" cy="307777"/>
          </a:xfrm>
          <a:prstGeom prst="rect">
            <a:avLst/>
          </a:prstGeom>
          <a:noFill/>
        </p:spPr>
        <p:txBody>
          <a:bodyPr wrap="square" rtlCol="0">
            <a:spAutoFit/>
          </a:bodyPr>
          <a:lstStyle/>
          <a:p>
            <a:endParaRPr lang="en-US" sz="14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15</a:t>
            </a:fld>
            <a:endParaRPr lang="en-US"/>
          </a:p>
        </p:txBody>
      </p:sp>
      <p:pic>
        <p:nvPicPr>
          <p:cNvPr id="6" name="Picture 5"/>
          <p:cNvPicPr>
            <a:picLocks noChangeAspect="1"/>
          </p:cNvPicPr>
          <p:nvPr/>
        </p:nvPicPr>
        <p:blipFill>
          <a:blip r:embed="rId3"/>
          <a:stretch>
            <a:fillRect/>
          </a:stretch>
        </p:blipFill>
        <p:spPr>
          <a:xfrm>
            <a:off x="1670304" y="34650"/>
            <a:ext cx="3072383" cy="2067967"/>
          </a:xfrm>
          <a:prstGeom prst="rect">
            <a:avLst/>
          </a:prstGeom>
        </p:spPr>
      </p:pic>
      <p:sp>
        <p:nvSpPr>
          <p:cNvPr id="7" name="Content Placeholder 6"/>
          <p:cNvSpPr>
            <a:spLocks noGrp="1"/>
          </p:cNvSpPr>
          <p:nvPr>
            <p:ph idx="1"/>
          </p:nvPr>
        </p:nvSpPr>
        <p:spPr/>
        <p:txBody>
          <a:bodyPr>
            <a:normAutofit/>
          </a:bodyPr>
          <a:lstStyle/>
          <a:p>
            <a:pPr algn="r" rtl="1"/>
            <a:endParaRPr lang="en-US" dirty="0" smtClean="0"/>
          </a:p>
          <a:p>
            <a:pPr algn="l">
              <a:buClr>
                <a:srgbClr val="C00000"/>
              </a:buClr>
              <a:buFont typeface="Courier New" panose="02070309020205020404" pitchFamily="49" charset="0"/>
              <a:buChar char="o"/>
            </a:pPr>
            <a:r>
              <a:rPr lang="en-US" dirty="0" smtClean="0">
                <a:solidFill>
                  <a:schemeClr val="tx1"/>
                </a:solidFill>
              </a:rPr>
              <a:t>Usage methods: Oral (drop, syrup, herbal tea)and local (oil)</a:t>
            </a:r>
          </a:p>
          <a:p>
            <a:pPr algn="l">
              <a:buClr>
                <a:srgbClr val="C00000"/>
              </a:buClr>
              <a:buFont typeface="Courier New" panose="02070309020205020404" pitchFamily="49" charset="0"/>
              <a:buChar char="o"/>
            </a:pPr>
            <a:r>
              <a:rPr lang="en-US" dirty="0" smtClean="0">
                <a:solidFill>
                  <a:schemeClr val="tx1"/>
                </a:solidFill>
              </a:rPr>
              <a:t>In Iran: 3-5 drop with liquid daily </a:t>
            </a:r>
          </a:p>
        </p:txBody>
      </p:sp>
      <p:pic>
        <p:nvPicPr>
          <p:cNvPr id="9" name="Picture 8"/>
          <p:cNvPicPr>
            <a:picLocks noChangeAspect="1"/>
          </p:cNvPicPr>
          <p:nvPr/>
        </p:nvPicPr>
        <p:blipFill>
          <a:blip r:embed="rId4"/>
          <a:stretch>
            <a:fillRect/>
          </a:stretch>
        </p:blipFill>
        <p:spPr>
          <a:xfrm>
            <a:off x="4505899" y="3294434"/>
            <a:ext cx="3260993" cy="3260993"/>
          </a:xfrm>
          <a:prstGeom prst="rect">
            <a:avLst/>
          </a:prstGeom>
        </p:spPr>
      </p:pic>
    </p:spTree>
    <p:extLst>
      <p:ext uri="{BB962C8B-B14F-4D97-AF65-F5344CB8AC3E}">
        <p14:creationId xmlns:p14="http://schemas.microsoft.com/office/powerpoint/2010/main" val="1154768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Hyoscyamus </a:t>
            </a:r>
            <a:r>
              <a:rPr lang="en-US" sz="2800" b="1" dirty="0" err="1">
                <a:solidFill>
                  <a:schemeClr val="tx1">
                    <a:lumMod val="95000"/>
                    <a:lumOff val="5000"/>
                  </a:schemeClr>
                </a:solidFill>
                <a:latin typeface="AdvPTimes"/>
              </a:rPr>
              <a:t>niger</a:t>
            </a:r>
            <a:r>
              <a:rPr lang="en-US" sz="2800" b="1" dirty="0">
                <a:solidFill>
                  <a:schemeClr val="tx1">
                    <a:lumMod val="95000"/>
                    <a:lumOff val="5000"/>
                  </a:schemeClr>
                </a:solidFill>
                <a:latin typeface="AdvPTimes"/>
              </a:rPr>
              <a:t> L</a:t>
            </a:r>
            <a:r>
              <a:rPr lang="en-US" sz="2800" b="1" dirty="0" smtClean="0">
                <a:solidFill>
                  <a:schemeClr val="tx1">
                    <a:lumMod val="95000"/>
                    <a:lumOff val="5000"/>
                  </a:schemeClr>
                </a:solidFill>
                <a:latin typeface="AdvPTimes"/>
              </a:rPr>
              <a:t>.</a:t>
            </a:r>
            <a:r>
              <a:rPr lang="en-US" sz="2800" b="1" dirty="0">
                <a:solidFill>
                  <a:schemeClr val="tx1">
                    <a:lumMod val="95000"/>
                    <a:lumOff val="5000"/>
                  </a:schemeClr>
                </a:solidFill>
                <a:latin typeface="AdvPTimes"/>
              </a:rPr>
              <a:t>(</a:t>
            </a:r>
            <a:r>
              <a:rPr lang="en-US" sz="2800" b="1" dirty="0" err="1">
                <a:solidFill>
                  <a:schemeClr val="tx1">
                    <a:lumMod val="95000"/>
                    <a:lumOff val="5000"/>
                  </a:schemeClr>
                </a:solidFill>
                <a:latin typeface="AdvPTimes"/>
              </a:rPr>
              <a:t>Banj</a:t>
            </a:r>
            <a:r>
              <a:rPr lang="en-US" sz="2800" b="1" dirty="0" smtClean="0">
                <a:solidFill>
                  <a:schemeClr val="tx1">
                    <a:lumMod val="95000"/>
                    <a:lumOff val="5000"/>
                  </a:schemeClr>
                </a:solidFill>
                <a:latin typeface="AdvPTimes"/>
              </a:rPr>
              <a:t>)</a:t>
            </a:r>
            <a:br>
              <a:rPr lang="en-US" sz="2800" b="1" dirty="0" smtClean="0">
                <a:solidFill>
                  <a:schemeClr val="tx1">
                    <a:lumMod val="95000"/>
                    <a:lumOff val="5000"/>
                  </a:schemeClr>
                </a:solidFill>
                <a:latin typeface="AdvPTimes"/>
              </a:rPr>
            </a:br>
            <a:r>
              <a:rPr lang="fa-IR" sz="2800" b="1" dirty="0" smtClean="0">
                <a:solidFill>
                  <a:schemeClr val="tx1">
                    <a:lumMod val="95000"/>
                    <a:lumOff val="5000"/>
                  </a:schemeClr>
                </a:solidFill>
                <a:latin typeface="AdvPTimes"/>
              </a:rPr>
              <a:t>(بنگ دانه)</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7771082"/>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307777"/>
          </a:xfrm>
          <a:prstGeom prst="rect">
            <a:avLst/>
          </a:prstGeom>
          <a:noFill/>
        </p:spPr>
        <p:txBody>
          <a:bodyPr wrap="square" rtlCol="0">
            <a:spAutoFit/>
          </a:bodyPr>
          <a:lstStyle/>
          <a:p>
            <a:r>
              <a:rPr lang="en-US" sz="1400" dirty="0" smtClean="0"/>
              <a:t>Begum et al (2010). </a:t>
            </a:r>
            <a:r>
              <a:rPr lang="en-US" sz="1400" dirty="0" err="1" smtClean="0"/>
              <a:t>Fitoterapia</a:t>
            </a:r>
            <a:r>
              <a:rPr lang="en-US" sz="1400" dirty="0" smtClean="0"/>
              <a:t> 81:178–184</a:t>
            </a:r>
            <a:endParaRPr lang="en-US" sz="14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16</a:t>
            </a:fld>
            <a:endParaRPr lang="en-US"/>
          </a:p>
        </p:txBody>
      </p:sp>
      <p:pic>
        <p:nvPicPr>
          <p:cNvPr id="3" name="Picture 2"/>
          <p:cNvPicPr>
            <a:picLocks noChangeAspect="1"/>
          </p:cNvPicPr>
          <p:nvPr/>
        </p:nvPicPr>
        <p:blipFill>
          <a:blip r:embed="rId8"/>
          <a:stretch>
            <a:fillRect/>
          </a:stretch>
        </p:blipFill>
        <p:spPr>
          <a:xfrm>
            <a:off x="1792224" y="0"/>
            <a:ext cx="2694432" cy="2156923"/>
          </a:xfrm>
          <a:prstGeom prst="rect">
            <a:avLst/>
          </a:prstGeom>
        </p:spPr>
      </p:pic>
      <p:sp>
        <p:nvSpPr>
          <p:cNvPr id="7" name="TextBox 6"/>
          <p:cNvSpPr txBox="1"/>
          <p:nvPr/>
        </p:nvSpPr>
        <p:spPr>
          <a:xfrm>
            <a:off x="2401677" y="2156923"/>
            <a:ext cx="9102935" cy="40934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algn="justLow">
              <a:buClr>
                <a:srgbClr val="C00000"/>
              </a:buClr>
              <a:buFont typeface="Courier New" panose="02070309020205020404" pitchFamily="49" charset="0"/>
              <a:buChar char="o"/>
              <a:tabLst>
                <a:tab pos="457200" algn="l"/>
              </a:tabLst>
            </a:pPr>
            <a:r>
              <a:rPr lang="en-US" sz="2000" dirty="0" err="1" smtClean="0">
                <a:solidFill>
                  <a:schemeClr val="tx1"/>
                </a:solidFill>
                <a:latin typeface="+mj-lt"/>
              </a:rPr>
              <a:t>Banj</a:t>
            </a:r>
            <a:r>
              <a:rPr lang="en-US" sz="2000" dirty="0" smtClean="0">
                <a:solidFill>
                  <a:schemeClr val="tx1"/>
                </a:solidFill>
                <a:latin typeface="+mj-lt"/>
              </a:rPr>
              <a:t> tea </a:t>
            </a:r>
            <a:r>
              <a:rPr lang="en-US" sz="2000" dirty="0">
                <a:solidFill>
                  <a:schemeClr val="tx1"/>
                </a:solidFill>
                <a:latin typeface="+mj-lt"/>
              </a:rPr>
              <a:t>was also used </a:t>
            </a:r>
            <a:r>
              <a:rPr lang="en-US" sz="2000" dirty="0" smtClean="0">
                <a:solidFill>
                  <a:schemeClr val="tx1"/>
                </a:solidFill>
                <a:latin typeface="+mj-lt"/>
              </a:rPr>
              <a:t>to decrease FBS, </a:t>
            </a:r>
            <a:r>
              <a:rPr lang="en-US" sz="2000" dirty="0">
                <a:solidFill>
                  <a:schemeClr val="tx1"/>
                </a:solidFill>
                <a:latin typeface="+mj-lt"/>
              </a:rPr>
              <a:t>antispasmodic, anti-flatulent, hypnotic, opiate, </a:t>
            </a:r>
            <a:r>
              <a:rPr lang="en-US" sz="2000" dirty="0" smtClean="0">
                <a:solidFill>
                  <a:schemeClr val="tx1"/>
                </a:solidFill>
                <a:latin typeface="+mj-lt"/>
              </a:rPr>
              <a:t>analgesic</a:t>
            </a:r>
          </a:p>
          <a:p>
            <a:pPr marL="342900" lvl="0" indent="-342900" algn="justLow">
              <a:buClr>
                <a:srgbClr val="C00000"/>
              </a:buClr>
              <a:buFont typeface="Courier New" panose="02070309020205020404" pitchFamily="49" charset="0"/>
              <a:buChar char="o"/>
              <a:tabLst>
                <a:tab pos="457200" algn="l"/>
              </a:tabLst>
            </a:pPr>
            <a:endParaRPr lang="fa-IR" sz="2000" dirty="0" smtClean="0">
              <a:solidFill>
                <a:schemeClr val="tx1"/>
              </a:solidFill>
              <a:latin typeface="+mj-lt"/>
            </a:endParaRPr>
          </a:p>
          <a:p>
            <a:pPr marL="342900" marR="0" lvl="0" indent="-342900" algn="justLow">
              <a:spcBef>
                <a:spcPts val="0"/>
              </a:spcBef>
              <a:spcAft>
                <a:spcPts val="0"/>
              </a:spcAft>
              <a:buClr>
                <a:srgbClr val="C00000"/>
              </a:buClr>
              <a:buFont typeface="Courier New" panose="02070309020205020404" pitchFamily="49" charset="0"/>
              <a:buChar char="o"/>
              <a:tabLst>
                <a:tab pos="457200" algn="l"/>
              </a:tabLst>
            </a:pPr>
            <a:r>
              <a:rPr lang="en-US" sz="2000" dirty="0" smtClean="0">
                <a:solidFill>
                  <a:schemeClr val="tx1"/>
                </a:solidFill>
                <a:latin typeface="+mj-lt"/>
                <a:ea typeface="Times New Roman" panose="02020603050405020304" pitchFamily="18" charset="0"/>
              </a:rPr>
              <a:t>It </a:t>
            </a:r>
            <a:r>
              <a:rPr lang="en-US" sz="2000" dirty="0">
                <a:solidFill>
                  <a:schemeClr val="tx1"/>
                </a:solidFill>
                <a:latin typeface="+mj-lt"/>
                <a:ea typeface="Times New Roman" panose="02020603050405020304" pitchFamily="18" charset="0"/>
              </a:rPr>
              <a:t>contains </a:t>
            </a:r>
            <a:r>
              <a:rPr lang="en-US" sz="2000" b="1" dirty="0">
                <a:solidFill>
                  <a:srgbClr val="C00000"/>
                </a:solidFill>
                <a:latin typeface="+mj-lt"/>
                <a:ea typeface="Times New Roman" panose="02020603050405020304" pitchFamily="18" charset="0"/>
              </a:rPr>
              <a:t>hyoscine</a:t>
            </a:r>
            <a:r>
              <a:rPr lang="en-US" sz="2000" dirty="0">
                <a:solidFill>
                  <a:schemeClr val="tx1"/>
                </a:solidFill>
                <a:latin typeface="+mj-lt"/>
                <a:ea typeface="Times New Roman" panose="02020603050405020304" pitchFamily="18" charset="0"/>
              </a:rPr>
              <a:t> and a lower amount of </a:t>
            </a:r>
            <a:r>
              <a:rPr lang="en-US" sz="2000" b="1" dirty="0" err="1">
                <a:solidFill>
                  <a:srgbClr val="C00000"/>
                </a:solidFill>
                <a:latin typeface="+mj-lt"/>
                <a:ea typeface="Times New Roman" panose="02020603050405020304" pitchFamily="18" charset="0"/>
              </a:rPr>
              <a:t>hyoscyamine</a:t>
            </a:r>
            <a:r>
              <a:rPr lang="en-US" sz="2000" b="1" dirty="0">
                <a:solidFill>
                  <a:srgbClr val="C00000"/>
                </a:solidFill>
                <a:latin typeface="+mj-lt"/>
                <a:ea typeface="Times New Roman" panose="02020603050405020304" pitchFamily="18" charset="0"/>
              </a:rPr>
              <a:t> </a:t>
            </a:r>
            <a:r>
              <a:rPr lang="en-US" sz="2000" b="1" dirty="0" smtClean="0">
                <a:solidFill>
                  <a:srgbClr val="C00000"/>
                </a:solidFill>
                <a:latin typeface="+mj-lt"/>
                <a:ea typeface="Times New Roman" panose="02020603050405020304" pitchFamily="18" charset="0"/>
              </a:rPr>
              <a:t>alkaloids</a:t>
            </a:r>
          </a:p>
          <a:p>
            <a:pPr marL="342900" marR="0" lvl="0" indent="-342900" algn="justLow">
              <a:spcBef>
                <a:spcPts val="0"/>
              </a:spcBef>
              <a:spcAft>
                <a:spcPts val="0"/>
              </a:spcAft>
              <a:buClr>
                <a:srgbClr val="C00000"/>
              </a:buClr>
              <a:buFont typeface="Courier New" panose="02070309020205020404" pitchFamily="49" charset="0"/>
              <a:buChar char="o"/>
              <a:tabLst>
                <a:tab pos="457200" algn="l"/>
              </a:tabLst>
            </a:pPr>
            <a:r>
              <a:rPr lang="en-US" sz="2000" b="1" dirty="0">
                <a:solidFill>
                  <a:srgbClr val="C00000"/>
                </a:solidFill>
                <a:latin typeface="+mj-lt"/>
                <a:ea typeface="Times New Roman" panose="02020603050405020304" pitchFamily="18" charset="0"/>
              </a:rPr>
              <a:t>Atropine </a:t>
            </a:r>
            <a:r>
              <a:rPr lang="en-US" sz="2000" dirty="0">
                <a:solidFill>
                  <a:schemeClr val="tx1"/>
                </a:solidFill>
                <a:latin typeface="+mj-lt"/>
                <a:ea typeface="Times New Roman" panose="02020603050405020304" pitchFamily="18" charset="0"/>
              </a:rPr>
              <a:t>and</a:t>
            </a:r>
            <a:r>
              <a:rPr lang="en-US" sz="2000" b="1" dirty="0">
                <a:solidFill>
                  <a:srgbClr val="C00000"/>
                </a:solidFill>
                <a:latin typeface="+mj-lt"/>
                <a:ea typeface="Times New Roman" panose="02020603050405020304" pitchFamily="18" charset="0"/>
              </a:rPr>
              <a:t> </a:t>
            </a:r>
            <a:r>
              <a:rPr lang="en-US" sz="2000" b="1" dirty="0" smtClean="0">
                <a:solidFill>
                  <a:srgbClr val="C00000"/>
                </a:solidFill>
                <a:latin typeface="+mj-lt"/>
                <a:ea typeface="Times New Roman" panose="02020603050405020304" pitchFamily="18" charset="0"/>
              </a:rPr>
              <a:t>hyoscine </a:t>
            </a:r>
            <a:r>
              <a:rPr lang="en-US" sz="2000" dirty="0" smtClean="0">
                <a:solidFill>
                  <a:schemeClr val="tx1"/>
                </a:solidFill>
                <a:latin typeface="+mj-lt"/>
                <a:ea typeface="Times New Roman" panose="02020603050405020304" pitchFamily="18" charset="0"/>
              </a:rPr>
              <a:t>are</a:t>
            </a:r>
            <a:r>
              <a:rPr lang="en-US" sz="2000" b="1" dirty="0" smtClean="0">
                <a:solidFill>
                  <a:srgbClr val="C00000"/>
                </a:solidFill>
                <a:latin typeface="+mj-lt"/>
                <a:ea typeface="Times New Roman" panose="02020603050405020304" pitchFamily="18" charset="0"/>
              </a:rPr>
              <a:t> </a:t>
            </a:r>
            <a:r>
              <a:rPr lang="en-US" sz="2000" dirty="0" smtClean="0">
                <a:solidFill>
                  <a:schemeClr val="tx1"/>
                </a:solidFill>
                <a:latin typeface="+mj-lt"/>
                <a:ea typeface="Times New Roman" panose="02020603050405020304" pitchFamily="18" charset="0"/>
              </a:rPr>
              <a:t>taken from this plant. </a:t>
            </a:r>
          </a:p>
          <a:p>
            <a:pPr marL="342900" marR="0" lvl="0" indent="-342900" algn="justLow">
              <a:spcBef>
                <a:spcPts val="0"/>
              </a:spcBef>
              <a:spcAft>
                <a:spcPts val="0"/>
              </a:spcAft>
              <a:buClr>
                <a:srgbClr val="C00000"/>
              </a:buClr>
              <a:buFont typeface="Courier New" panose="02070309020205020404" pitchFamily="49" charset="0"/>
              <a:buChar char="o"/>
              <a:tabLst>
                <a:tab pos="457200" algn="l"/>
              </a:tabLst>
            </a:pPr>
            <a:endParaRPr lang="en-US" sz="2000" dirty="0">
              <a:solidFill>
                <a:schemeClr val="tx1"/>
              </a:solidFill>
              <a:latin typeface="+mj-lt"/>
              <a:ea typeface="Times New Roman" panose="02020603050405020304" pitchFamily="18" charset="0"/>
            </a:endParaRPr>
          </a:p>
          <a:p>
            <a:pPr marL="342900" marR="0" lvl="0" indent="-342900" algn="justLow">
              <a:spcBef>
                <a:spcPts val="0"/>
              </a:spcBef>
              <a:spcAft>
                <a:spcPts val="0"/>
              </a:spcAft>
              <a:buClr>
                <a:srgbClr val="C00000"/>
              </a:buClr>
              <a:buFont typeface="Courier New" panose="02070309020205020404" pitchFamily="49" charset="0"/>
              <a:buChar char="o"/>
              <a:tabLst>
                <a:tab pos="457200" algn="l"/>
              </a:tabLst>
            </a:pPr>
            <a:r>
              <a:rPr lang="en-US" sz="2000" dirty="0">
                <a:solidFill>
                  <a:schemeClr val="tx1"/>
                </a:solidFill>
                <a:latin typeface="+mj-lt"/>
              </a:rPr>
              <a:t>This herb may be strongly toxic; it should use </a:t>
            </a:r>
            <a:r>
              <a:rPr lang="en-US" sz="2000" dirty="0" smtClean="0">
                <a:solidFill>
                  <a:schemeClr val="tx1"/>
                </a:solidFill>
                <a:latin typeface="+mj-lt"/>
              </a:rPr>
              <a:t>cautiously (CNS)</a:t>
            </a:r>
          </a:p>
          <a:p>
            <a:pPr marL="342900" marR="0" lvl="0" indent="-342900" algn="justLow">
              <a:spcBef>
                <a:spcPts val="0"/>
              </a:spcBef>
              <a:spcAft>
                <a:spcPts val="0"/>
              </a:spcAft>
              <a:buClr>
                <a:srgbClr val="C00000"/>
              </a:buClr>
              <a:buFont typeface="Courier New" panose="02070309020205020404" pitchFamily="49" charset="0"/>
              <a:buChar char="o"/>
              <a:tabLst>
                <a:tab pos="457200" algn="l"/>
              </a:tabLst>
            </a:pPr>
            <a:r>
              <a:rPr lang="en-US" sz="2000" dirty="0" smtClean="0">
                <a:solidFill>
                  <a:schemeClr val="tx1"/>
                </a:solidFill>
                <a:latin typeface="+mj-lt"/>
              </a:rPr>
              <a:t>Its effects on cancer </a:t>
            </a:r>
            <a:r>
              <a:rPr lang="en-US" sz="2000" b="1" dirty="0" smtClean="0">
                <a:solidFill>
                  <a:srgbClr val="C00000"/>
                </a:solidFill>
                <a:latin typeface="Times New Roman" panose="02020603050405020304" pitchFamily="18" charset="0"/>
                <a:cs typeface="Times New Roman" panose="02020603050405020304" pitchFamily="18" charset="0"/>
              </a:rPr>
              <a:t>??</a:t>
            </a:r>
            <a:r>
              <a:rPr lang="en-US" sz="2000" dirty="0" smtClean="0">
                <a:solidFill>
                  <a:schemeClr val="tx1"/>
                </a:solidFill>
                <a:latin typeface="+mj-lt"/>
              </a:rPr>
              <a:t> </a:t>
            </a:r>
          </a:p>
          <a:p>
            <a:pPr marL="342900" marR="0" lvl="0" indent="-342900" algn="justLow">
              <a:spcBef>
                <a:spcPts val="0"/>
              </a:spcBef>
              <a:spcAft>
                <a:spcPts val="0"/>
              </a:spcAft>
              <a:buClr>
                <a:srgbClr val="C00000"/>
              </a:buClr>
              <a:buFont typeface="Courier New" panose="02070309020205020404" pitchFamily="49" charset="0"/>
              <a:buChar char="o"/>
              <a:tabLst>
                <a:tab pos="457200" algn="l"/>
              </a:tabLst>
            </a:pPr>
            <a:endParaRPr lang="en-US" sz="2000" dirty="0">
              <a:solidFill>
                <a:schemeClr val="tx1"/>
              </a:solidFill>
              <a:latin typeface="+mj-lt"/>
            </a:endParaRPr>
          </a:p>
          <a:p>
            <a:pPr marL="342900" marR="0" lvl="0" indent="-342900" algn="justLow">
              <a:spcBef>
                <a:spcPts val="0"/>
              </a:spcBef>
              <a:spcAft>
                <a:spcPts val="0"/>
              </a:spcAft>
              <a:buClr>
                <a:srgbClr val="C00000"/>
              </a:buClr>
              <a:buFont typeface="Courier New" panose="02070309020205020404" pitchFamily="49" charset="0"/>
              <a:buChar char="o"/>
              <a:tabLst>
                <a:tab pos="457200" algn="l"/>
              </a:tabLst>
            </a:pPr>
            <a:endParaRPr lang="en-US" sz="2000" dirty="0" smtClean="0">
              <a:solidFill>
                <a:schemeClr val="tx1"/>
              </a:solidFill>
              <a:latin typeface="+mj-lt"/>
            </a:endParaRPr>
          </a:p>
          <a:p>
            <a:pPr marL="342900" marR="0" lvl="0" indent="-342900" algn="justLow">
              <a:spcBef>
                <a:spcPts val="0"/>
              </a:spcBef>
              <a:spcAft>
                <a:spcPts val="0"/>
              </a:spcAft>
              <a:buClr>
                <a:srgbClr val="C00000"/>
              </a:buClr>
              <a:buFont typeface="Courier New" panose="02070309020205020404" pitchFamily="49" charset="0"/>
              <a:buChar char="o"/>
              <a:tabLst>
                <a:tab pos="457200" algn="l"/>
              </a:tabLst>
            </a:pPr>
            <a:endParaRPr lang="en-US" sz="2000" dirty="0">
              <a:solidFill>
                <a:schemeClr val="tx1"/>
              </a:solidFill>
              <a:latin typeface="+mj-lt"/>
            </a:endParaRPr>
          </a:p>
          <a:p>
            <a:pPr marR="0" lvl="0" algn="justLow">
              <a:spcBef>
                <a:spcPts val="0"/>
              </a:spcBef>
              <a:spcAft>
                <a:spcPts val="0"/>
              </a:spcAft>
              <a:buClr>
                <a:srgbClr val="C00000"/>
              </a:buClr>
              <a:tabLst>
                <a:tab pos="457200" algn="l"/>
              </a:tabLst>
            </a:pPr>
            <a:endParaRPr lang="en-US" sz="2000" dirty="0" smtClean="0">
              <a:solidFill>
                <a:schemeClr val="tx1"/>
              </a:solidFill>
              <a:latin typeface="+mj-lt"/>
            </a:endParaRPr>
          </a:p>
          <a:p>
            <a:pPr marL="342900" marR="0" lvl="0" indent="-342900">
              <a:spcBef>
                <a:spcPts val="0"/>
              </a:spcBef>
              <a:spcAft>
                <a:spcPts val="0"/>
              </a:spcAft>
              <a:buClr>
                <a:srgbClr val="C00000"/>
              </a:buClr>
              <a:buFont typeface="Courier New" panose="02070309020205020404" pitchFamily="49" charset="0"/>
              <a:buChar char="o"/>
              <a:tabLst>
                <a:tab pos="457200" algn="l"/>
              </a:tabLst>
            </a:pPr>
            <a:endParaRPr lang="en-US" sz="2000" dirty="0">
              <a:solidFill>
                <a:schemeClr val="tx1"/>
              </a:solidFill>
              <a:effectLst/>
              <a:latin typeface="+mj-lt"/>
              <a:ea typeface="Times New Roman" panose="02020603050405020304" pitchFamily="18" charset="0"/>
            </a:endParaRPr>
          </a:p>
        </p:txBody>
      </p:sp>
    </p:spTree>
    <p:extLst>
      <p:ext uri="{BB962C8B-B14F-4D97-AF65-F5344CB8AC3E}">
        <p14:creationId xmlns:p14="http://schemas.microsoft.com/office/powerpoint/2010/main" val="428672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753035" y="0"/>
            <a:ext cx="12945035" cy="6858000"/>
          </a:xfrm>
          <a:prstGeom prst="rect">
            <a:avLst/>
          </a:prstGeom>
        </p:spPr>
      </p:pic>
      <p:sp>
        <p:nvSpPr>
          <p:cNvPr id="4" name="Slide Number Placeholder 3"/>
          <p:cNvSpPr>
            <a:spLocks noGrp="1"/>
          </p:cNvSpPr>
          <p:nvPr>
            <p:ph type="sldNum" sz="quarter" idx="12"/>
          </p:nvPr>
        </p:nvSpPr>
        <p:spPr/>
        <p:txBody>
          <a:bodyPr/>
          <a:lstStyle/>
          <a:p>
            <a:fld id="{EF06584A-8DC7-4A81-B464-048080CAB95D}" type="slidenum">
              <a:rPr lang="en-US" smtClean="0"/>
              <a:t>17</a:t>
            </a:fld>
            <a:endParaRPr lang="en-US"/>
          </a:p>
        </p:txBody>
      </p:sp>
    </p:spTree>
    <p:extLst>
      <p:ext uri="{BB962C8B-B14F-4D97-AF65-F5344CB8AC3E}">
        <p14:creationId xmlns:p14="http://schemas.microsoft.com/office/powerpoint/2010/main" val="200146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Juglans </a:t>
            </a:r>
            <a:r>
              <a:rPr lang="en-US" sz="2800" b="1" dirty="0" err="1">
                <a:solidFill>
                  <a:schemeClr val="tx1">
                    <a:lumMod val="95000"/>
                    <a:lumOff val="5000"/>
                  </a:schemeClr>
                </a:solidFill>
                <a:latin typeface="AdvPTimes"/>
              </a:rPr>
              <a:t>regia</a:t>
            </a:r>
            <a:r>
              <a:rPr lang="en-US" sz="2800" b="1" dirty="0">
                <a:solidFill>
                  <a:schemeClr val="tx1">
                    <a:lumMod val="95000"/>
                    <a:lumOff val="5000"/>
                  </a:schemeClr>
                </a:solidFill>
                <a:latin typeface="AdvPTimes"/>
              </a:rPr>
              <a:t> L</a:t>
            </a:r>
            <a:r>
              <a:rPr lang="en-US" sz="2800" b="1" dirty="0" smtClean="0">
                <a:solidFill>
                  <a:schemeClr val="tx1">
                    <a:lumMod val="95000"/>
                    <a:lumOff val="5000"/>
                  </a:schemeClr>
                </a:solidFill>
                <a:latin typeface="AdvPTimes"/>
              </a:rPr>
              <a:t>.</a:t>
            </a:r>
            <a:r>
              <a:rPr lang="en-US" sz="2800" b="1" dirty="0">
                <a:solidFill>
                  <a:schemeClr val="tx1">
                    <a:lumMod val="95000"/>
                    <a:lumOff val="5000"/>
                  </a:schemeClr>
                </a:solidFill>
                <a:latin typeface="AdvPTimes"/>
              </a:rPr>
              <a:t>(</a:t>
            </a:r>
            <a:r>
              <a:rPr lang="en-US" sz="2800" b="1" dirty="0" err="1">
                <a:solidFill>
                  <a:schemeClr val="tx1">
                    <a:lumMod val="95000"/>
                    <a:lumOff val="5000"/>
                  </a:schemeClr>
                </a:solidFill>
                <a:latin typeface="AdvPTimes"/>
              </a:rPr>
              <a:t>Juz</a:t>
            </a:r>
            <a:r>
              <a:rPr lang="en-US" sz="2800" b="1" dirty="0" smtClean="0">
                <a:solidFill>
                  <a:schemeClr val="tx1">
                    <a:lumMod val="95000"/>
                    <a:lumOff val="5000"/>
                  </a:schemeClr>
                </a:solidFill>
                <a:latin typeface="AdvPTimes"/>
              </a:rPr>
              <a:t>)</a:t>
            </a:r>
            <a:br>
              <a:rPr lang="en-US" sz="2800" b="1" dirty="0" smtClean="0">
                <a:solidFill>
                  <a:schemeClr val="tx1">
                    <a:lumMod val="95000"/>
                    <a:lumOff val="5000"/>
                  </a:schemeClr>
                </a:solidFill>
                <a:latin typeface="AdvPTimes"/>
              </a:rPr>
            </a:br>
            <a:r>
              <a:rPr lang="fa-IR" sz="2800" b="1" dirty="0" smtClean="0">
                <a:solidFill>
                  <a:schemeClr val="tx1">
                    <a:lumMod val="95000"/>
                    <a:lumOff val="5000"/>
                  </a:schemeClr>
                </a:solidFill>
                <a:latin typeface="AdvPTimes"/>
              </a:rPr>
              <a:t>(گردوی ایرانی)</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3935866"/>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307777"/>
          </a:xfrm>
          <a:prstGeom prst="rect">
            <a:avLst/>
          </a:prstGeom>
          <a:noFill/>
        </p:spPr>
        <p:txBody>
          <a:bodyPr wrap="square" rtlCol="0">
            <a:spAutoFit/>
          </a:bodyPr>
          <a:lstStyle/>
          <a:p>
            <a:r>
              <a:rPr lang="en-US" sz="1400" dirty="0" err="1"/>
              <a:t>Erdemoglu</a:t>
            </a:r>
            <a:r>
              <a:rPr lang="en-US" sz="1400" dirty="0"/>
              <a:t> </a:t>
            </a:r>
            <a:r>
              <a:rPr lang="en-US" sz="1400" dirty="0" smtClean="0"/>
              <a:t>et al (2003.) J </a:t>
            </a:r>
            <a:r>
              <a:rPr lang="en-US" sz="1400" dirty="0" err="1"/>
              <a:t>Ethnopharmacol</a:t>
            </a:r>
            <a:r>
              <a:rPr lang="en-US" sz="1400" dirty="0"/>
              <a:t> 89:123–129</a:t>
            </a:r>
            <a:endParaRPr lang="en-US" sz="14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18</a:t>
            </a:fld>
            <a:endParaRPr lang="en-US"/>
          </a:p>
        </p:txBody>
      </p:sp>
      <p:pic>
        <p:nvPicPr>
          <p:cNvPr id="6" name="Picture 5"/>
          <p:cNvPicPr>
            <a:picLocks noChangeAspect="1"/>
          </p:cNvPicPr>
          <p:nvPr/>
        </p:nvPicPr>
        <p:blipFill>
          <a:blip r:embed="rId8"/>
          <a:stretch>
            <a:fillRect/>
          </a:stretch>
        </p:blipFill>
        <p:spPr>
          <a:xfrm>
            <a:off x="1804416" y="-1"/>
            <a:ext cx="3035808" cy="2162809"/>
          </a:xfrm>
          <a:prstGeom prst="rect">
            <a:avLst/>
          </a:prstGeom>
        </p:spPr>
      </p:pic>
      <p:sp>
        <p:nvSpPr>
          <p:cNvPr id="3" name="TextBox 2"/>
          <p:cNvSpPr txBox="1"/>
          <p:nvPr/>
        </p:nvSpPr>
        <p:spPr>
          <a:xfrm>
            <a:off x="1804416" y="2197272"/>
            <a:ext cx="9700196" cy="40677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defTabSz="457200">
              <a:spcBef>
                <a:spcPts val="1000"/>
              </a:spcBef>
              <a:buClr>
                <a:srgbClr val="C00000"/>
              </a:buClr>
            </a:pPr>
            <a:endParaRPr lang="en-US" sz="2000" b="1" dirty="0" smtClean="0">
              <a:solidFill>
                <a:srgbClr val="C00000"/>
              </a:solidFill>
              <a:latin typeface="+mj-lt"/>
            </a:endParaRPr>
          </a:p>
          <a:p>
            <a:pPr marL="342900" lvl="0" indent="-342900" defTabSz="457200">
              <a:spcBef>
                <a:spcPts val="1000"/>
              </a:spcBef>
              <a:buClr>
                <a:srgbClr val="C00000"/>
              </a:buClr>
              <a:buFont typeface="Arial" panose="020B0604020202020204" pitchFamily="34" charset="0"/>
              <a:buChar char="•"/>
            </a:pPr>
            <a:r>
              <a:rPr lang="en-US" sz="2000" b="1" dirty="0" smtClean="0">
                <a:solidFill>
                  <a:srgbClr val="C00000"/>
                </a:solidFill>
                <a:latin typeface="+mj-lt"/>
              </a:rPr>
              <a:t>Anti-inflammatory</a:t>
            </a:r>
            <a:r>
              <a:rPr lang="en-US" sz="2000" dirty="0" smtClean="0">
                <a:solidFill>
                  <a:srgbClr val="000000"/>
                </a:solidFill>
                <a:latin typeface="+mj-lt"/>
              </a:rPr>
              <a:t> </a:t>
            </a:r>
            <a:r>
              <a:rPr lang="en-US" sz="2000" dirty="0">
                <a:solidFill>
                  <a:srgbClr val="000000"/>
                </a:solidFill>
                <a:latin typeface="+mj-lt"/>
              </a:rPr>
              <a:t>and </a:t>
            </a:r>
            <a:r>
              <a:rPr lang="en-US" sz="2000" b="1" dirty="0" err="1">
                <a:solidFill>
                  <a:srgbClr val="C00000"/>
                </a:solidFill>
                <a:latin typeface="+mj-lt"/>
              </a:rPr>
              <a:t>antinociceptive</a:t>
            </a:r>
            <a:r>
              <a:rPr lang="en-US" sz="2000" b="1" dirty="0">
                <a:solidFill>
                  <a:srgbClr val="C00000"/>
                </a:solidFill>
                <a:latin typeface="+mj-lt"/>
              </a:rPr>
              <a:t> activities </a:t>
            </a:r>
            <a:r>
              <a:rPr lang="en-US" sz="2000" dirty="0">
                <a:solidFill>
                  <a:srgbClr val="000000"/>
                </a:solidFill>
                <a:latin typeface="+mj-lt"/>
              </a:rPr>
              <a:t>of different parts of J. </a:t>
            </a:r>
            <a:r>
              <a:rPr lang="en-US" sz="2000" dirty="0" err="1">
                <a:solidFill>
                  <a:srgbClr val="000000"/>
                </a:solidFill>
                <a:latin typeface="+mj-lt"/>
              </a:rPr>
              <a:t>regia</a:t>
            </a:r>
            <a:r>
              <a:rPr lang="en-US" sz="2000" dirty="0">
                <a:solidFill>
                  <a:srgbClr val="000000"/>
                </a:solidFill>
                <a:latin typeface="+mj-lt"/>
              </a:rPr>
              <a:t> have been demonstrated in different </a:t>
            </a:r>
            <a:r>
              <a:rPr lang="en-US" sz="2000" dirty="0" smtClean="0">
                <a:solidFill>
                  <a:srgbClr val="000000"/>
                </a:solidFill>
                <a:latin typeface="+mj-lt"/>
              </a:rPr>
              <a:t>studies</a:t>
            </a:r>
          </a:p>
          <a:p>
            <a:pPr marL="342900" lvl="0" indent="-342900" defTabSz="457200">
              <a:spcBef>
                <a:spcPts val="1000"/>
              </a:spcBef>
              <a:buClr>
                <a:srgbClr val="C00000"/>
              </a:buClr>
              <a:buFont typeface="Arial" panose="020B0604020202020204" pitchFamily="34" charset="0"/>
              <a:buChar char="•"/>
            </a:pPr>
            <a:r>
              <a:rPr lang="en-US" sz="2000" dirty="0" smtClean="0">
                <a:solidFill>
                  <a:srgbClr val="000000"/>
                </a:solidFill>
                <a:latin typeface="+mj-lt"/>
              </a:rPr>
              <a:t>No clinical trial have assessed the efficacy of this herb on AUB</a:t>
            </a:r>
          </a:p>
          <a:p>
            <a:pPr marL="342900" lvl="0" indent="-342900" defTabSz="457200">
              <a:spcBef>
                <a:spcPts val="1000"/>
              </a:spcBef>
              <a:buClr>
                <a:srgbClr val="C00000"/>
              </a:buClr>
              <a:buFont typeface="Arial" panose="020B0604020202020204" pitchFamily="34" charset="0"/>
              <a:buChar char="•"/>
            </a:pPr>
            <a:r>
              <a:rPr lang="en-US" sz="2000" dirty="0" smtClean="0">
                <a:solidFill>
                  <a:srgbClr val="000000"/>
                </a:solidFill>
                <a:latin typeface="+mj-lt"/>
              </a:rPr>
              <a:t>Some studies reported that this plant can prevent some cancer such as breast cancer</a:t>
            </a:r>
          </a:p>
          <a:p>
            <a:pPr marL="342900" lvl="0" indent="-342900" defTabSz="457200">
              <a:spcBef>
                <a:spcPts val="1000"/>
              </a:spcBef>
              <a:buClr>
                <a:srgbClr val="C00000"/>
              </a:buClr>
              <a:buFont typeface="Arial" panose="020B0604020202020204" pitchFamily="34" charset="0"/>
              <a:buChar char="•"/>
            </a:pPr>
            <a:r>
              <a:rPr lang="en-US" sz="2000" b="1" dirty="0" smtClean="0">
                <a:solidFill>
                  <a:srgbClr val="000000"/>
                </a:solidFill>
                <a:latin typeface="+mj-lt"/>
              </a:rPr>
              <a:t>Side- effects: </a:t>
            </a:r>
            <a:r>
              <a:rPr lang="en-US" sz="2000" dirty="0" smtClean="0">
                <a:solidFill>
                  <a:srgbClr val="000000"/>
                </a:solidFill>
                <a:latin typeface="+mj-lt"/>
              </a:rPr>
              <a:t>allergy </a:t>
            </a:r>
            <a:r>
              <a:rPr lang="en-US" sz="2000" dirty="0">
                <a:solidFill>
                  <a:srgbClr val="000000"/>
                </a:solidFill>
                <a:latin typeface="+mj-lt"/>
              </a:rPr>
              <a:t>and </a:t>
            </a:r>
            <a:r>
              <a:rPr lang="en-US" sz="2000" dirty="0" err="1">
                <a:solidFill>
                  <a:srgbClr val="000000"/>
                </a:solidFill>
                <a:latin typeface="+mj-lt"/>
              </a:rPr>
              <a:t>a</a:t>
            </a:r>
            <a:r>
              <a:rPr lang="en-US" sz="2000" dirty="0" err="1" smtClean="0">
                <a:solidFill>
                  <a:srgbClr val="000000"/>
                </a:solidFill>
                <a:latin typeface="+mj-lt"/>
              </a:rPr>
              <a:t>naphylaxic</a:t>
            </a:r>
            <a:r>
              <a:rPr lang="en-US" sz="2000" dirty="0" smtClean="0">
                <a:solidFill>
                  <a:srgbClr val="000000"/>
                </a:solidFill>
                <a:latin typeface="+mj-lt"/>
              </a:rPr>
              <a:t> reactions in some people </a:t>
            </a:r>
          </a:p>
          <a:p>
            <a:pPr lvl="0" defTabSz="457200">
              <a:spcBef>
                <a:spcPts val="1000"/>
              </a:spcBef>
              <a:buClr>
                <a:srgbClr val="C00000"/>
              </a:buClr>
            </a:pPr>
            <a:endParaRPr lang="en-US" sz="2000" dirty="0" smtClean="0">
              <a:solidFill>
                <a:srgbClr val="000000"/>
              </a:solidFill>
              <a:latin typeface="+mj-lt"/>
            </a:endParaRPr>
          </a:p>
          <a:p>
            <a:pPr marL="342900" lvl="0" indent="-342900" defTabSz="457200">
              <a:spcBef>
                <a:spcPts val="1000"/>
              </a:spcBef>
              <a:buClr>
                <a:srgbClr val="C00000"/>
              </a:buClr>
              <a:buFont typeface="Arial" panose="020B0604020202020204" pitchFamily="34" charset="0"/>
              <a:buChar char="•"/>
            </a:pPr>
            <a:endParaRPr lang="en-US" sz="2000" dirty="0">
              <a:solidFill>
                <a:srgbClr val="000000"/>
              </a:solidFill>
              <a:latin typeface="+mj-lt"/>
            </a:endParaRPr>
          </a:p>
          <a:p>
            <a:pPr lvl="0" defTabSz="457200">
              <a:spcBef>
                <a:spcPts val="1000"/>
              </a:spcBef>
              <a:buClr>
                <a:srgbClr val="C00000"/>
              </a:buClr>
            </a:pPr>
            <a:endParaRPr lang="en-US" sz="2000" dirty="0">
              <a:solidFill>
                <a:prstClr val="black">
                  <a:lumMod val="75000"/>
                  <a:lumOff val="25000"/>
                </a:prstClr>
              </a:solidFill>
              <a:latin typeface="+mj-lt"/>
            </a:endParaRPr>
          </a:p>
        </p:txBody>
      </p:sp>
    </p:spTree>
    <p:extLst>
      <p:ext uri="{BB962C8B-B14F-4D97-AF65-F5344CB8AC3E}">
        <p14:creationId xmlns:p14="http://schemas.microsoft.com/office/powerpoint/2010/main" val="13527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Juglans </a:t>
            </a:r>
            <a:r>
              <a:rPr lang="en-US" sz="2800" b="1" dirty="0" err="1">
                <a:solidFill>
                  <a:schemeClr val="tx1">
                    <a:lumMod val="95000"/>
                    <a:lumOff val="5000"/>
                  </a:schemeClr>
                </a:solidFill>
                <a:latin typeface="AdvPTimes"/>
              </a:rPr>
              <a:t>regia</a:t>
            </a:r>
            <a:r>
              <a:rPr lang="en-US" sz="2800" b="1" dirty="0">
                <a:solidFill>
                  <a:schemeClr val="tx1">
                    <a:lumMod val="95000"/>
                    <a:lumOff val="5000"/>
                  </a:schemeClr>
                </a:solidFill>
                <a:latin typeface="AdvPTimes"/>
              </a:rPr>
              <a:t> L</a:t>
            </a:r>
            <a:r>
              <a:rPr lang="en-US" sz="2800" b="1" dirty="0" smtClean="0">
                <a:solidFill>
                  <a:schemeClr val="tx1">
                    <a:lumMod val="95000"/>
                    <a:lumOff val="5000"/>
                  </a:schemeClr>
                </a:solidFill>
                <a:latin typeface="AdvPTimes"/>
              </a:rPr>
              <a:t>.</a:t>
            </a:r>
            <a:r>
              <a:rPr lang="en-US" sz="2800" b="1" dirty="0">
                <a:solidFill>
                  <a:schemeClr val="tx1">
                    <a:lumMod val="95000"/>
                    <a:lumOff val="5000"/>
                  </a:schemeClr>
                </a:solidFill>
                <a:latin typeface="AdvPTimes"/>
              </a:rPr>
              <a:t>(Juz)</a:t>
            </a:r>
          </a:p>
        </p:txBody>
      </p:sp>
      <p:sp>
        <p:nvSpPr>
          <p:cNvPr id="8" name="TextBox 7"/>
          <p:cNvSpPr txBox="1"/>
          <p:nvPr/>
        </p:nvSpPr>
        <p:spPr>
          <a:xfrm>
            <a:off x="1558637" y="6296891"/>
            <a:ext cx="8884228" cy="307777"/>
          </a:xfrm>
          <a:prstGeom prst="rect">
            <a:avLst/>
          </a:prstGeom>
          <a:noFill/>
        </p:spPr>
        <p:txBody>
          <a:bodyPr wrap="square" rtlCol="0">
            <a:spAutoFit/>
          </a:bodyPr>
          <a:lstStyle/>
          <a:p>
            <a:endParaRPr lang="en-US" sz="14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19</a:t>
            </a:fld>
            <a:endParaRPr lang="en-US"/>
          </a:p>
        </p:txBody>
      </p:sp>
      <p:pic>
        <p:nvPicPr>
          <p:cNvPr id="6" name="Picture 5"/>
          <p:cNvPicPr>
            <a:picLocks noChangeAspect="1"/>
          </p:cNvPicPr>
          <p:nvPr/>
        </p:nvPicPr>
        <p:blipFill>
          <a:blip r:embed="rId3"/>
          <a:stretch>
            <a:fillRect/>
          </a:stretch>
        </p:blipFill>
        <p:spPr>
          <a:xfrm>
            <a:off x="1804416" y="-1"/>
            <a:ext cx="3035808" cy="2162809"/>
          </a:xfrm>
          <a:prstGeom prst="rect">
            <a:avLst/>
          </a:prstGeom>
        </p:spPr>
      </p:pic>
      <p:sp>
        <p:nvSpPr>
          <p:cNvPr id="7" name="Content Placeholder 6"/>
          <p:cNvSpPr>
            <a:spLocks noGrp="1"/>
          </p:cNvSpPr>
          <p:nvPr>
            <p:ph idx="1"/>
          </p:nvPr>
        </p:nvSpPr>
        <p:spPr/>
        <p:txBody>
          <a:bodyPr/>
          <a:lstStyle/>
          <a:p>
            <a:pPr algn="l">
              <a:buClr>
                <a:srgbClr val="C00000"/>
              </a:buClr>
              <a:buFont typeface="Courier New" panose="02070309020205020404" pitchFamily="49" charset="0"/>
              <a:buChar char="o"/>
            </a:pPr>
            <a:r>
              <a:rPr lang="en-US" dirty="0" smtClean="0">
                <a:solidFill>
                  <a:schemeClr val="tx1"/>
                </a:solidFill>
              </a:rPr>
              <a:t>Usage methods: oral (oil 60 </a:t>
            </a:r>
            <a:r>
              <a:rPr lang="en-US" dirty="0" smtClean="0">
                <a:solidFill>
                  <a:schemeClr val="tx1"/>
                </a:solidFill>
              </a:rPr>
              <a:t>ml</a:t>
            </a:r>
            <a:r>
              <a:rPr lang="en-US" dirty="0" smtClean="0">
                <a:solidFill>
                  <a:schemeClr val="tx1"/>
                </a:solidFill>
              </a:rPr>
              <a:t>, 5 ml, BID</a:t>
            </a:r>
            <a:r>
              <a:rPr lang="en-US" dirty="0" smtClean="0">
                <a:solidFill>
                  <a:schemeClr val="tx1"/>
                </a:solidFill>
              </a:rPr>
              <a:t>), local (oil 20 ml, </a:t>
            </a:r>
            <a:r>
              <a:rPr lang="en-US" dirty="0" smtClean="0">
                <a:solidFill>
                  <a:schemeClr val="tx1"/>
                </a:solidFill>
              </a:rPr>
              <a:t>5</a:t>
            </a:r>
            <a:r>
              <a:rPr lang="en-US" dirty="0">
                <a:solidFill>
                  <a:schemeClr val="tx1"/>
                </a:solidFill>
              </a:rPr>
              <a:t> </a:t>
            </a:r>
            <a:r>
              <a:rPr lang="en-US" dirty="0" smtClean="0">
                <a:solidFill>
                  <a:schemeClr val="tx1"/>
                </a:solidFill>
              </a:rPr>
              <a:t>times a day</a:t>
            </a:r>
            <a:r>
              <a:rPr lang="en-US" dirty="0" smtClean="0">
                <a:solidFill>
                  <a:schemeClr val="tx1"/>
                </a:solidFill>
              </a:rPr>
              <a:t> )</a:t>
            </a:r>
            <a:endParaRPr lang="en-US" dirty="0" smtClean="0">
              <a:solidFill>
                <a:schemeClr val="tx1"/>
              </a:solidFill>
            </a:endParaRPr>
          </a:p>
        </p:txBody>
      </p:sp>
      <p:pic>
        <p:nvPicPr>
          <p:cNvPr id="9" name="Picture 8"/>
          <p:cNvPicPr>
            <a:picLocks noChangeAspect="1"/>
          </p:cNvPicPr>
          <p:nvPr/>
        </p:nvPicPr>
        <p:blipFill>
          <a:blip r:embed="rId4"/>
          <a:stretch>
            <a:fillRect/>
          </a:stretch>
        </p:blipFill>
        <p:spPr>
          <a:xfrm>
            <a:off x="2589212" y="2589222"/>
            <a:ext cx="4268778" cy="4268778"/>
          </a:xfrm>
          <a:prstGeom prst="rect">
            <a:avLst/>
          </a:prstGeom>
        </p:spPr>
      </p:pic>
      <p:pic>
        <p:nvPicPr>
          <p:cNvPr id="10" name="Picture 9"/>
          <p:cNvPicPr>
            <a:picLocks noChangeAspect="1"/>
          </p:cNvPicPr>
          <p:nvPr/>
        </p:nvPicPr>
        <p:blipFill>
          <a:blip r:embed="rId5"/>
          <a:stretch>
            <a:fillRect/>
          </a:stretch>
        </p:blipFill>
        <p:spPr>
          <a:xfrm>
            <a:off x="7518479" y="2529111"/>
            <a:ext cx="4316512" cy="4316512"/>
          </a:xfrm>
          <a:prstGeom prst="rect">
            <a:avLst/>
          </a:prstGeom>
        </p:spPr>
      </p:pic>
    </p:spTree>
    <p:extLst>
      <p:ext uri="{BB962C8B-B14F-4D97-AF65-F5344CB8AC3E}">
        <p14:creationId xmlns:p14="http://schemas.microsoft.com/office/powerpoint/2010/main" val="3835491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extLst>
              <a:ext uri="{BEBA8EAE-BF5A-486C-A8C5-ECC9F3942E4B}">
                <a14:imgProps xmlns:a14="http://schemas.microsoft.com/office/drawing/2010/main">
                  <a14:imgLayer r:embed="rId3">
                    <a14:imgEffect>
                      <a14:colorTemperature colorTemp="5828"/>
                    </a14:imgEffect>
                    <a14:imgEffect>
                      <a14:saturation sat="184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9866" y="1222744"/>
            <a:ext cx="8825658" cy="2626242"/>
          </a:xfrm>
          <a:noFill/>
          <a:ln>
            <a:solidFill>
              <a:srgbClr val="002060"/>
            </a:solidFill>
          </a:ln>
          <a:effectLst>
            <a:outerShdw blurRad="50800" dist="38100" dir="13500000" algn="br" rotWithShape="0">
              <a:prstClr val="black">
                <a:alpha val="40000"/>
              </a:prstClr>
            </a:outerShdw>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rmAutofit/>
          </a:bodyPr>
          <a:lstStyle/>
          <a:p>
            <a:pPr algn="ctr"/>
            <a:r>
              <a:rPr lang="nl-NL"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Herbal therapy</a:t>
            </a:r>
            <a:br>
              <a:rPr lang="nl-NL"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nl-NL" sz="4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a:t>
            </a:r>
            <a:r>
              <a:rPr lang="nl-NL"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nl-NL"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nl-NL"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Abnormal </a:t>
            </a:r>
            <a:r>
              <a:rPr lang="nl-NL"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uterine bleeding </a:t>
            </a: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909866" y="4329629"/>
            <a:ext cx="8825658" cy="1975237"/>
          </a:xfrm>
        </p:spPr>
        <p:txBody>
          <a:bodyPr>
            <a:normAutofit/>
          </a:bodyPr>
          <a:lstStyle/>
          <a:p>
            <a:pPr algn="ctr"/>
            <a:r>
              <a:rPr lang="nl-NL" sz="2800" b="1" cap="none" dirty="0" smtClean="0">
                <a:solidFill>
                  <a:srgbClr val="002060"/>
                </a:solidFill>
                <a:latin typeface="Times New Roman" panose="02020603050405020304" pitchFamily="18" charset="0"/>
                <a:ea typeface="+mj-ea"/>
                <a:cs typeface="Times New Roman" panose="02020603050405020304" pitchFamily="18" charset="0"/>
              </a:rPr>
              <a:t>Mina Amiri</a:t>
            </a:r>
            <a:r>
              <a:rPr lang="nl-NL" sz="2800" b="1" dirty="0" smtClean="0">
                <a:solidFill>
                  <a:srgbClr val="002060"/>
                </a:solidFill>
                <a:latin typeface="Times New Roman" panose="02020603050405020304" pitchFamily="18" charset="0"/>
                <a:ea typeface="+mj-ea"/>
                <a:cs typeface="Times New Roman" panose="02020603050405020304" pitchFamily="18" charset="0"/>
              </a:rPr>
              <a:t>, </a:t>
            </a:r>
            <a:r>
              <a:rPr lang="nl-NL" sz="2200" b="1" cap="none" dirty="0" smtClean="0">
                <a:solidFill>
                  <a:srgbClr val="002060"/>
                </a:solidFill>
                <a:latin typeface="Times New Roman" panose="02020603050405020304" pitchFamily="18" charset="0"/>
                <a:ea typeface="+mj-ea"/>
                <a:cs typeface="Times New Roman" panose="02020603050405020304" pitchFamily="18" charset="0"/>
              </a:rPr>
              <a:t>PhD </a:t>
            </a:r>
            <a:r>
              <a:rPr lang="nl-NL" sz="2200" b="1" cap="none" dirty="0">
                <a:solidFill>
                  <a:srgbClr val="002060"/>
                </a:solidFill>
                <a:latin typeface="Times New Roman" panose="02020603050405020304" pitchFamily="18" charset="0"/>
                <a:ea typeface="+mj-ea"/>
                <a:cs typeface="Times New Roman" panose="02020603050405020304" pitchFamily="18" charset="0"/>
              </a:rPr>
              <a:t>of </a:t>
            </a:r>
            <a:r>
              <a:rPr lang="nl-NL" sz="2200" b="1" cap="none" dirty="0" smtClean="0">
                <a:solidFill>
                  <a:srgbClr val="002060"/>
                </a:solidFill>
                <a:latin typeface="Times New Roman" panose="02020603050405020304" pitchFamily="18" charset="0"/>
                <a:ea typeface="+mj-ea"/>
                <a:cs typeface="Times New Roman" panose="02020603050405020304" pitchFamily="18" charset="0"/>
              </a:rPr>
              <a:t>Reproductive health</a:t>
            </a:r>
          </a:p>
          <a:p>
            <a:pPr algn="ctr"/>
            <a:r>
              <a:rPr lang="nl-NL" sz="2000" b="1" dirty="0" smtClean="0">
                <a:solidFill>
                  <a:schemeClr val="tx1"/>
                </a:solidFill>
                <a:latin typeface="Times New Roman" panose="02020603050405020304" pitchFamily="18" charset="0"/>
                <a:ea typeface="+mj-ea"/>
                <a:cs typeface="Times New Roman" panose="02020603050405020304" pitchFamily="18" charset="0"/>
              </a:rPr>
              <a:t>Reproductive Endocrinology Research Center, Shahid Beheshti University of Medical Sciences</a:t>
            </a:r>
            <a:endParaRPr lang="nl-NL" sz="2000" b="1" cap="none" dirty="0" smtClean="0">
              <a:solidFill>
                <a:schemeClr val="tx1"/>
              </a:solidFill>
              <a:latin typeface="Times New Roman" panose="02020603050405020304" pitchFamily="18" charset="0"/>
              <a:ea typeface="+mj-ea"/>
              <a:cs typeface="Times New Roman" panose="02020603050405020304" pitchFamily="18" charset="0"/>
            </a:endParaRPr>
          </a:p>
          <a:p>
            <a:pPr algn="ctr"/>
            <a:r>
              <a:rPr lang="nl-NL" sz="2000" b="1" dirty="0" smtClean="0">
                <a:solidFill>
                  <a:schemeClr val="tx1"/>
                </a:solidFill>
                <a:latin typeface="Times New Roman" panose="02020603050405020304" pitchFamily="18" charset="0"/>
                <a:ea typeface="+mj-ea"/>
                <a:cs typeface="Times New Roman" panose="02020603050405020304" pitchFamily="18" charset="0"/>
              </a:rPr>
              <a:t>Email: </a:t>
            </a:r>
            <a:r>
              <a:rPr lang="nl-NL" sz="2000" b="1" u="sng" dirty="0" smtClean="0">
                <a:solidFill>
                  <a:schemeClr val="tx1"/>
                </a:solidFill>
                <a:latin typeface="Times New Roman" panose="02020603050405020304" pitchFamily="18" charset="0"/>
                <a:ea typeface="+mj-ea"/>
                <a:cs typeface="Times New Roman" panose="02020603050405020304" pitchFamily="18" charset="0"/>
              </a:rPr>
              <a:t>m-amiri@sbmu.ac.ir </a:t>
            </a:r>
            <a:endParaRPr lang="en-US" sz="2000" u="sng" dirty="0">
              <a:solidFill>
                <a:schemeClr val="tx1"/>
              </a:solidFill>
            </a:endParaRPr>
          </a:p>
        </p:txBody>
      </p:sp>
    </p:spTree>
    <p:extLst>
      <p:ext uri="{BB962C8B-B14F-4D97-AF65-F5344CB8AC3E}">
        <p14:creationId xmlns:p14="http://schemas.microsoft.com/office/powerpoint/2010/main" val="21637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Myrtus </a:t>
            </a:r>
            <a:r>
              <a:rPr lang="en-US" sz="2800" b="1" dirty="0" err="1">
                <a:solidFill>
                  <a:schemeClr val="tx1">
                    <a:lumMod val="95000"/>
                    <a:lumOff val="5000"/>
                  </a:schemeClr>
                </a:solidFill>
                <a:latin typeface="AdvPTimes"/>
              </a:rPr>
              <a:t>communis</a:t>
            </a:r>
            <a:r>
              <a:rPr lang="en-US" sz="2800" b="1" dirty="0">
                <a:solidFill>
                  <a:schemeClr val="tx1">
                    <a:lumMod val="95000"/>
                    <a:lumOff val="5000"/>
                  </a:schemeClr>
                </a:solidFill>
                <a:latin typeface="AdvPTimes"/>
              </a:rPr>
              <a:t> </a:t>
            </a:r>
            <a:r>
              <a:rPr lang="en-US" sz="2800" b="1" dirty="0" smtClean="0">
                <a:solidFill>
                  <a:schemeClr val="tx1">
                    <a:lumMod val="95000"/>
                    <a:lumOff val="5000"/>
                  </a:schemeClr>
                </a:solidFill>
                <a:latin typeface="AdvPTimes"/>
              </a:rPr>
              <a:t>L.</a:t>
            </a:r>
            <a:r>
              <a:rPr lang="en-US" sz="2800" b="1" dirty="0">
                <a:solidFill>
                  <a:schemeClr val="tx1">
                    <a:lumMod val="95000"/>
                    <a:lumOff val="5000"/>
                  </a:schemeClr>
                </a:solidFill>
                <a:latin typeface="AdvPTimes"/>
              </a:rPr>
              <a:t>(</a:t>
            </a:r>
            <a:r>
              <a:rPr lang="en-US" sz="2800" b="1" dirty="0" err="1">
                <a:solidFill>
                  <a:schemeClr val="tx1">
                    <a:lumMod val="95000"/>
                    <a:lumOff val="5000"/>
                  </a:schemeClr>
                </a:solidFill>
                <a:latin typeface="AdvPTimes"/>
              </a:rPr>
              <a:t>Aas</a:t>
            </a:r>
            <a:r>
              <a:rPr lang="en-US" sz="2800" b="1" dirty="0" smtClean="0">
                <a:solidFill>
                  <a:schemeClr val="tx1">
                    <a:lumMod val="95000"/>
                    <a:lumOff val="5000"/>
                  </a:schemeClr>
                </a:solidFill>
                <a:latin typeface="AdvPTimes"/>
              </a:rPr>
              <a:t>)</a:t>
            </a:r>
            <a:br>
              <a:rPr lang="en-US" sz="2800" b="1" dirty="0" smtClean="0">
                <a:solidFill>
                  <a:schemeClr val="tx1">
                    <a:lumMod val="95000"/>
                    <a:lumOff val="5000"/>
                  </a:schemeClr>
                </a:solidFill>
                <a:latin typeface="AdvPTimes"/>
              </a:rPr>
            </a:br>
            <a:r>
              <a:rPr lang="fa-IR" sz="2800" b="1" dirty="0" smtClean="0">
                <a:solidFill>
                  <a:schemeClr val="tx1">
                    <a:lumMod val="95000"/>
                    <a:lumOff val="5000"/>
                  </a:schemeClr>
                </a:solidFill>
                <a:latin typeface="AdvPTimes"/>
              </a:rPr>
              <a:t>(آس یا مورد)</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6780500"/>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307777"/>
          </a:xfrm>
          <a:prstGeom prst="rect">
            <a:avLst/>
          </a:prstGeom>
          <a:noFill/>
        </p:spPr>
        <p:txBody>
          <a:bodyPr wrap="square" rtlCol="0">
            <a:spAutoFit/>
          </a:bodyPr>
          <a:lstStyle/>
          <a:p>
            <a:r>
              <a:rPr lang="en-US" sz="1400" dirty="0"/>
              <a:t>Hosseinzadeh </a:t>
            </a:r>
            <a:r>
              <a:rPr lang="en-US" sz="1400" dirty="0" smtClean="0"/>
              <a:t>et al (2011). J </a:t>
            </a:r>
            <a:r>
              <a:rPr lang="en-US" sz="1400" dirty="0" err="1"/>
              <a:t>Acupunct</a:t>
            </a:r>
            <a:r>
              <a:rPr lang="en-US" sz="1400" dirty="0"/>
              <a:t> Meridian Stud 4:242–247</a:t>
            </a:r>
            <a:endParaRPr lang="en-US" sz="14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20</a:t>
            </a:fld>
            <a:endParaRPr lang="en-US"/>
          </a:p>
        </p:txBody>
      </p:sp>
      <p:pic>
        <p:nvPicPr>
          <p:cNvPr id="3" name="Picture 2"/>
          <p:cNvPicPr>
            <a:picLocks noChangeAspect="1"/>
          </p:cNvPicPr>
          <p:nvPr/>
        </p:nvPicPr>
        <p:blipFill>
          <a:blip r:embed="rId8"/>
          <a:stretch>
            <a:fillRect/>
          </a:stretch>
        </p:blipFill>
        <p:spPr>
          <a:xfrm>
            <a:off x="1645920" y="0"/>
            <a:ext cx="3088640" cy="2133600"/>
          </a:xfrm>
          <a:prstGeom prst="rect">
            <a:avLst/>
          </a:prstGeom>
        </p:spPr>
      </p:pic>
      <p:sp>
        <p:nvSpPr>
          <p:cNvPr id="6" name="TextBox 5"/>
          <p:cNvSpPr txBox="1"/>
          <p:nvPr/>
        </p:nvSpPr>
        <p:spPr>
          <a:xfrm>
            <a:off x="1645921" y="2212426"/>
            <a:ext cx="9858692" cy="38113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algn="just" defTabSz="457200">
              <a:spcBef>
                <a:spcPts val="1000"/>
              </a:spcBef>
              <a:buClr>
                <a:srgbClr val="C00000"/>
              </a:buClr>
              <a:buFont typeface="Arial" panose="020B0604020202020204" pitchFamily="34" charset="0"/>
              <a:buChar char="•"/>
            </a:pPr>
            <a:r>
              <a:rPr lang="en-US" sz="2000" dirty="0" smtClean="0">
                <a:solidFill>
                  <a:schemeClr val="tx1"/>
                </a:solidFill>
              </a:rPr>
              <a:t>This plant grows in the Mediterranean and the Middle East, and is consisted of phytochemical components such as flavonoids, tannins, </a:t>
            </a:r>
            <a:r>
              <a:rPr lang="en-US" sz="2000" dirty="0" err="1" smtClean="0">
                <a:solidFill>
                  <a:schemeClr val="tx1"/>
                </a:solidFill>
              </a:rPr>
              <a:t>terpenoids</a:t>
            </a:r>
            <a:r>
              <a:rPr lang="en-US" sz="2000" dirty="0" smtClean="0">
                <a:solidFill>
                  <a:schemeClr val="tx1"/>
                </a:solidFill>
              </a:rPr>
              <a:t>, …</a:t>
            </a:r>
          </a:p>
          <a:p>
            <a:pPr marL="342900" lvl="0" indent="-342900" algn="just" defTabSz="457200">
              <a:spcBef>
                <a:spcPts val="1000"/>
              </a:spcBef>
              <a:buClr>
                <a:srgbClr val="C00000"/>
              </a:buClr>
              <a:buFont typeface="Arial" panose="020B0604020202020204" pitchFamily="34" charset="0"/>
              <a:buChar char="•"/>
            </a:pPr>
            <a:endParaRPr lang="en-US" sz="2000" dirty="0" smtClean="0">
              <a:solidFill>
                <a:schemeClr val="tx1"/>
              </a:solidFill>
            </a:endParaRPr>
          </a:p>
          <a:p>
            <a:pPr marL="342900" lvl="0" indent="-342900" algn="just" defTabSz="457200">
              <a:spcBef>
                <a:spcPts val="1000"/>
              </a:spcBef>
              <a:buClr>
                <a:srgbClr val="C00000"/>
              </a:buClr>
              <a:buFont typeface="Arial" panose="020B0604020202020204" pitchFamily="34" charset="0"/>
              <a:buChar char="•"/>
            </a:pPr>
            <a:r>
              <a:rPr lang="en-US" sz="2000" dirty="0" smtClean="0">
                <a:solidFill>
                  <a:schemeClr val="tx1"/>
                </a:solidFill>
              </a:rPr>
              <a:t>Leaves of this plant</a:t>
            </a:r>
            <a:r>
              <a:rPr lang="en-US" sz="2000" b="1" dirty="0" smtClean="0">
                <a:solidFill>
                  <a:srgbClr val="C00000"/>
                </a:solidFill>
              </a:rPr>
              <a:t> </a:t>
            </a:r>
            <a:r>
              <a:rPr lang="en-US" sz="2000" dirty="0" smtClean="0">
                <a:solidFill>
                  <a:schemeClr val="tx1"/>
                </a:solidFill>
              </a:rPr>
              <a:t>potently suppresses the biosynthesis of eicosanoids</a:t>
            </a:r>
            <a:r>
              <a:rPr lang="fa-IR" sz="2000" dirty="0" smtClean="0">
                <a:solidFill>
                  <a:schemeClr val="tx1"/>
                </a:solidFill>
              </a:rPr>
              <a:t> </a:t>
            </a:r>
            <a:r>
              <a:rPr lang="en-US" sz="2000" dirty="0" smtClean="0">
                <a:solidFill>
                  <a:schemeClr val="tx1"/>
                </a:solidFill>
              </a:rPr>
              <a:t> (PG E2 and Leukotrienes) by inhibition of COX-1 and 5-lipoxygenase</a:t>
            </a:r>
          </a:p>
          <a:p>
            <a:pPr marL="342900" lvl="0" indent="-342900" algn="just" defTabSz="457200">
              <a:spcBef>
                <a:spcPts val="1000"/>
              </a:spcBef>
              <a:buClr>
                <a:srgbClr val="C00000"/>
              </a:buClr>
              <a:buFont typeface="Arial" panose="020B0604020202020204" pitchFamily="34" charset="0"/>
              <a:buChar char="•"/>
            </a:pPr>
            <a:endParaRPr lang="en-US" sz="2000" dirty="0" smtClean="0">
              <a:solidFill>
                <a:schemeClr val="tx1"/>
              </a:solidFill>
            </a:endParaRPr>
          </a:p>
          <a:p>
            <a:pPr marL="342900" lvl="0" indent="-342900" algn="just" defTabSz="457200">
              <a:spcBef>
                <a:spcPts val="1000"/>
              </a:spcBef>
              <a:buClr>
                <a:srgbClr val="C00000"/>
              </a:buClr>
              <a:buFont typeface="Arial" panose="020B0604020202020204" pitchFamily="34" charset="0"/>
              <a:buChar char="•"/>
            </a:pPr>
            <a:r>
              <a:rPr lang="en-US" sz="2000" dirty="0" smtClean="0">
                <a:solidFill>
                  <a:schemeClr val="tx1"/>
                </a:solidFill>
              </a:rPr>
              <a:t>Clinical </a:t>
            </a:r>
            <a:r>
              <a:rPr lang="en-US" sz="2000" dirty="0">
                <a:solidFill>
                  <a:schemeClr val="tx1"/>
                </a:solidFill>
              </a:rPr>
              <a:t>studies suggest that it has </a:t>
            </a:r>
            <a:r>
              <a:rPr lang="en-US" sz="2000" dirty="0" err="1" smtClean="0">
                <a:solidFill>
                  <a:schemeClr val="tx1"/>
                </a:solidFill>
              </a:rPr>
              <a:t>antioxidative</a:t>
            </a:r>
            <a:r>
              <a:rPr lang="en-US" sz="2000" dirty="0">
                <a:solidFill>
                  <a:schemeClr val="tx1"/>
                </a:solidFill>
              </a:rPr>
              <a:t>, antidiabetic, anticancer, antibacterial, </a:t>
            </a:r>
            <a:r>
              <a:rPr lang="en-US" sz="2000" dirty="0" smtClean="0">
                <a:solidFill>
                  <a:schemeClr val="tx1"/>
                </a:solidFill>
              </a:rPr>
              <a:t>antiviral</a:t>
            </a:r>
          </a:p>
          <a:p>
            <a:pPr marL="342900" lvl="0" indent="-342900" algn="just" defTabSz="457200">
              <a:spcBef>
                <a:spcPts val="1000"/>
              </a:spcBef>
              <a:buClr>
                <a:srgbClr val="C00000"/>
              </a:buClr>
              <a:buFont typeface="Arial" panose="020B0604020202020204" pitchFamily="34" charset="0"/>
              <a:buChar char="•"/>
            </a:pPr>
            <a:r>
              <a:rPr lang="en-US" sz="2000" dirty="0" smtClean="0">
                <a:solidFill>
                  <a:schemeClr val="tx1"/>
                </a:solidFill>
              </a:rPr>
              <a:t>The</a:t>
            </a:r>
            <a:r>
              <a:rPr lang="en-US" sz="2000" u="sng" dirty="0" smtClean="0">
                <a:solidFill>
                  <a:schemeClr val="tx1"/>
                </a:solidFill>
              </a:rPr>
              <a:t> </a:t>
            </a:r>
            <a:r>
              <a:rPr lang="en-US" sz="2000" u="sng" dirty="0" smtClean="0">
                <a:solidFill>
                  <a:schemeClr val="tx1"/>
                </a:solidFill>
              </a:rPr>
              <a:t>efficacy </a:t>
            </a:r>
            <a:r>
              <a:rPr lang="en-US" sz="2000" dirty="0" smtClean="0">
                <a:solidFill>
                  <a:schemeClr val="tx1"/>
                </a:solidFill>
              </a:rPr>
              <a:t>of this herb in improving AUB has been also confirmed during</a:t>
            </a:r>
            <a:r>
              <a:rPr lang="en-US" sz="2000" dirty="0" smtClean="0">
                <a:solidFill>
                  <a:srgbClr val="000000"/>
                </a:solidFill>
              </a:rPr>
              <a:t> a number of</a:t>
            </a:r>
            <a:r>
              <a:rPr lang="en-US" sz="2000" dirty="0" smtClean="0">
                <a:solidFill>
                  <a:srgbClr val="C00000"/>
                </a:solidFill>
              </a:rPr>
              <a:t> clinical trials </a:t>
            </a:r>
          </a:p>
        </p:txBody>
      </p:sp>
    </p:spTree>
    <p:extLst>
      <p:ext uri="{BB962C8B-B14F-4D97-AF65-F5344CB8AC3E}">
        <p14:creationId xmlns:p14="http://schemas.microsoft.com/office/powerpoint/2010/main" val="34670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Myrtus </a:t>
            </a:r>
            <a:r>
              <a:rPr lang="en-US" sz="2800" b="1" dirty="0" err="1">
                <a:solidFill>
                  <a:schemeClr val="tx1">
                    <a:lumMod val="95000"/>
                    <a:lumOff val="5000"/>
                  </a:schemeClr>
                </a:solidFill>
                <a:latin typeface="AdvPTimes"/>
              </a:rPr>
              <a:t>communis</a:t>
            </a:r>
            <a:r>
              <a:rPr lang="en-US" sz="2800" b="1" dirty="0">
                <a:solidFill>
                  <a:schemeClr val="tx1">
                    <a:lumMod val="95000"/>
                    <a:lumOff val="5000"/>
                  </a:schemeClr>
                </a:solidFill>
                <a:latin typeface="AdvPTimes"/>
              </a:rPr>
              <a:t> </a:t>
            </a:r>
            <a:r>
              <a:rPr lang="en-US" sz="2800" b="1" dirty="0" smtClean="0">
                <a:solidFill>
                  <a:schemeClr val="tx1">
                    <a:lumMod val="95000"/>
                    <a:lumOff val="5000"/>
                  </a:schemeClr>
                </a:solidFill>
                <a:latin typeface="AdvPTimes"/>
              </a:rPr>
              <a:t>L.</a:t>
            </a:r>
            <a:r>
              <a:rPr lang="en-US" sz="2800" b="1" dirty="0">
                <a:solidFill>
                  <a:schemeClr val="tx1">
                    <a:lumMod val="95000"/>
                    <a:lumOff val="5000"/>
                  </a:schemeClr>
                </a:solidFill>
                <a:latin typeface="AdvPTimes"/>
              </a:rPr>
              <a:t>(Aas)</a:t>
            </a:r>
          </a:p>
        </p:txBody>
      </p:sp>
      <p:sp>
        <p:nvSpPr>
          <p:cNvPr id="8" name="TextBox 7"/>
          <p:cNvSpPr txBox="1"/>
          <p:nvPr/>
        </p:nvSpPr>
        <p:spPr>
          <a:xfrm>
            <a:off x="1558637" y="6296891"/>
            <a:ext cx="8884228" cy="276999"/>
          </a:xfrm>
          <a:prstGeom prst="rect">
            <a:avLst/>
          </a:prstGeom>
          <a:noFill/>
        </p:spPr>
        <p:txBody>
          <a:bodyPr wrap="square" rtlCol="0">
            <a:spAutoFit/>
          </a:bodyPr>
          <a:lstStyle/>
          <a:p>
            <a:r>
              <a:rPr lang="en-US" sz="1200" dirty="0" smtClean="0"/>
              <a:t>Javan et al. 2016. Herbal </a:t>
            </a:r>
            <a:r>
              <a:rPr lang="en-US" sz="1200" dirty="0"/>
              <a:t>Medicines in Idiopathic Heavy </a:t>
            </a:r>
            <a:r>
              <a:rPr lang="en-US" sz="1200" dirty="0" smtClean="0"/>
              <a:t>Menstrual Bleeding</a:t>
            </a:r>
            <a:r>
              <a:rPr lang="en-US" sz="1200" dirty="0"/>
              <a:t>: A Systematic Review</a:t>
            </a:r>
            <a:endParaRPr lang="en-US" sz="12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21</a:t>
            </a:fld>
            <a:endParaRPr lang="en-US"/>
          </a:p>
        </p:txBody>
      </p:sp>
      <p:pic>
        <p:nvPicPr>
          <p:cNvPr id="3" name="Picture 2"/>
          <p:cNvPicPr>
            <a:picLocks noChangeAspect="1"/>
          </p:cNvPicPr>
          <p:nvPr/>
        </p:nvPicPr>
        <p:blipFill>
          <a:blip r:embed="rId3"/>
          <a:stretch>
            <a:fillRect/>
          </a:stretch>
        </p:blipFill>
        <p:spPr>
          <a:xfrm>
            <a:off x="1645920" y="0"/>
            <a:ext cx="3088640" cy="2133600"/>
          </a:xfrm>
          <a:prstGeom prst="rect">
            <a:avLst/>
          </a:prstGeom>
        </p:spPr>
      </p:pic>
      <p:sp>
        <p:nvSpPr>
          <p:cNvPr id="6" name="Content Placeholder 5"/>
          <p:cNvSpPr>
            <a:spLocks noGrp="1"/>
          </p:cNvSpPr>
          <p:nvPr>
            <p:ph idx="1"/>
          </p:nvPr>
        </p:nvSpPr>
        <p:spPr>
          <a:xfrm>
            <a:off x="2236672" y="2133600"/>
            <a:ext cx="8915400" cy="377762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ormAutofit/>
          </a:bodyPr>
          <a:lstStyle/>
          <a:p>
            <a:pPr algn="just">
              <a:buClr>
                <a:srgbClr val="C00000"/>
              </a:buClr>
              <a:buFont typeface="Arial" panose="020B0604020202020204" pitchFamily="34" charset="0"/>
              <a:buChar char="•"/>
            </a:pPr>
            <a:endParaRPr lang="en-US" sz="2000" dirty="0" smtClean="0">
              <a:solidFill>
                <a:schemeClr val="tx1"/>
              </a:solidFill>
              <a:latin typeface="+mj-lt"/>
            </a:endParaRPr>
          </a:p>
          <a:p>
            <a:pPr algn="just">
              <a:buClr>
                <a:srgbClr val="C00000"/>
              </a:buClr>
              <a:buFont typeface="Arial" panose="020B0604020202020204" pitchFamily="34" charset="0"/>
              <a:buChar char="•"/>
            </a:pPr>
            <a:r>
              <a:rPr lang="en-US" sz="2000" dirty="0" smtClean="0">
                <a:solidFill>
                  <a:schemeClr val="tx1"/>
                </a:solidFill>
                <a:latin typeface="+mj-lt"/>
              </a:rPr>
              <a:t>Inhibition </a:t>
            </a:r>
            <a:r>
              <a:rPr lang="en-US" sz="2000" dirty="0">
                <a:solidFill>
                  <a:schemeClr val="tx1"/>
                </a:solidFill>
                <a:latin typeface="+mj-lt"/>
              </a:rPr>
              <a:t>of cancer cells proliferation </a:t>
            </a:r>
            <a:r>
              <a:rPr lang="en-US" sz="2000" dirty="0" smtClean="0">
                <a:solidFill>
                  <a:schemeClr val="tx1"/>
                </a:solidFill>
                <a:latin typeface="+mj-lt"/>
              </a:rPr>
              <a:t>particularly </a:t>
            </a:r>
            <a:r>
              <a:rPr lang="en-US" sz="2000" dirty="0">
                <a:solidFill>
                  <a:schemeClr val="tx1"/>
                </a:solidFill>
                <a:latin typeface="+mj-lt"/>
              </a:rPr>
              <a:t>in breast </a:t>
            </a:r>
            <a:endParaRPr lang="en-US" sz="2000" dirty="0" smtClean="0">
              <a:solidFill>
                <a:schemeClr val="tx1"/>
              </a:solidFill>
              <a:latin typeface="+mj-lt"/>
            </a:endParaRPr>
          </a:p>
          <a:p>
            <a:pPr algn="just">
              <a:buClr>
                <a:srgbClr val="C00000"/>
              </a:buClr>
              <a:buFont typeface="Arial" panose="020B0604020202020204" pitchFamily="34" charset="0"/>
              <a:buChar char="•"/>
            </a:pPr>
            <a:r>
              <a:rPr lang="en-US" sz="2000" b="1" dirty="0" smtClean="0">
                <a:solidFill>
                  <a:schemeClr val="tx1"/>
                </a:solidFill>
                <a:latin typeface="+mj-lt"/>
              </a:rPr>
              <a:t>Side-effects</a:t>
            </a:r>
            <a:r>
              <a:rPr lang="en-US" sz="2000" b="1" dirty="0">
                <a:solidFill>
                  <a:schemeClr val="tx1"/>
                </a:solidFill>
                <a:latin typeface="+mj-lt"/>
              </a:rPr>
              <a:t>: </a:t>
            </a:r>
            <a:r>
              <a:rPr lang="en-US" sz="2000" dirty="0" err="1">
                <a:solidFill>
                  <a:schemeClr val="tx1"/>
                </a:solidFill>
                <a:latin typeface="+mj-lt"/>
              </a:rPr>
              <a:t>Hypoglycemis</a:t>
            </a:r>
            <a:r>
              <a:rPr lang="en-US" sz="2000" dirty="0">
                <a:solidFill>
                  <a:schemeClr val="tx1"/>
                </a:solidFill>
                <a:latin typeface="+mj-lt"/>
              </a:rPr>
              <a:t>, allergic reaction, nausea, vomiting, diarrhea, </a:t>
            </a:r>
            <a:r>
              <a:rPr lang="en-US" sz="2000" dirty="0" err="1" smtClean="0">
                <a:solidFill>
                  <a:schemeClr val="tx1"/>
                </a:solidFill>
                <a:latin typeface="+mj-lt"/>
              </a:rPr>
              <a:t>larynospasm</a:t>
            </a:r>
            <a:endParaRPr lang="en-US" sz="2000" dirty="0" smtClean="0">
              <a:solidFill>
                <a:schemeClr val="tx1"/>
              </a:solidFill>
              <a:latin typeface="+mj-lt"/>
            </a:endParaRPr>
          </a:p>
          <a:p>
            <a:pPr algn="just">
              <a:buClr>
                <a:srgbClr val="C00000"/>
              </a:buClr>
              <a:buFont typeface="Arial" panose="020B0604020202020204" pitchFamily="34" charset="0"/>
              <a:buChar char="•"/>
            </a:pPr>
            <a:r>
              <a:rPr lang="en-US" sz="2000" dirty="0" smtClean="0">
                <a:solidFill>
                  <a:schemeClr val="tx1"/>
                </a:solidFill>
                <a:latin typeface="+mj-lt"/>
              </a:rPr>
              <a:t>Interaction with hypoglycemic drugs </a:t>
            </a:r>
            <a:endParaRPr lang="en-US" sz="2000" dirty="0">
              <a:solidFill>
                <a:schemeClr val="tx1"/>
              </a:solidFill>
              <a:latin typeface="+mj-lt"/>
            </a:endParaRPr>
          </a:p>
          <a:p>
            <a:pPr algn="just">
              <a:buClr>
                <a:srgbClr val="C00000"/>
              </a:buClr>
              <a:buFont typeface="Arial" panose="020B0604020202020204" pitchFamily="34" charset="0"/>
              <a:buChar char="•"/>
            </a:pPr>
            <a:endParaRPr lang="en-US" sz="2000" b="1" dirty="0">
              <a:solidFill>
                <a:srgbClr val="C00000"/>
              </a:solidFill>
              <a:latin typeface="+mj-lt"/>
            </a:endParaRPr>
          </a:p>
          <a:p>
            <a:pPr algn="just">
              <a:buClr>
                <a:srgbClr val="C00000"/>
              </a:buClr>
              <a:buFont typeface="Arial" panose="020B0604020202020204" pitchFamily="34" charset="0"/>
              <a:buChar char="•"/>
            </a:pPr>
            <a:endParaRPr lang="en-US" sz="2000" dirty="0" smtClean="0">
              <a:latin typeface="+mj-lt"/>
            </a:endParaRPr>
          </a:p>
          <a:p>
            <a:pPr algn="just">
              <a:buClr>
                <a:srgbClr val="C00000"/>
              </a:buClr>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390847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Myrtus </a:t>
            </a:r>
            <a:r>
              <a:rPr lang="en-US" sz="2800" b="1" dirty="0" err="1">
                <a:solidFill>
                  <a:schemeClr val="tx1">
                    <a:lumMod val="95000"/>
                    <a:lumOff val="5000"/>
                  </a:schemeClr>
                </a:solidFill>
                <a:latin typeface="AdvPTimes"/>
              </a:rPr>
              <a:t>communis</a:t>
            </a:r>
            <a:r>
              <a:rPr lang="en-US" sz="2800" b="1" dirty="0">
                <a:solidFill>
                  <a:schemeClr val="tx1">
                    <a:lumMod val="95000"/>
                    <a:lumOff val="5000"/>
                  </a:schemeClr>
                </a:solidFill>
                <a:latin typeface="AdvPTimes"/>
              </a:rPr>
              <a:t> </a:t>
            </a:r>
            <a:r>
              <a:rPr lang="en-US" sz="2800" b="1" dirty="0" smtClean="0">
                <a:solidFill>
                  <a:schemeClr val="tx1">
                    <a:lumMod val="95000"/>
                    <a:lumOff val="5000"/>
                  </a:schemeClr>
                </a:solidFill>
                <a:latin typeface="AdvPTimes"/>
              </a:rPr>
              <a:t>L.</a:t>
            </a:r>
            <a:r>
              <a:rPr lang="en-US" sz="2800" b="1" dirty="0">
                <a:solidFill>
                  <a:schemeClr val="tx1">
                    <a:lumMod val="95000"/>
                    <a:lumOff val="5000"/>
                  </a:schemeClr>
                </a:solidFill>
                <a:latin typeface="AdvPTimes"/>
              </a:rPr>
              <a:t>(Aas)</a:t>
            </a:r>
          </a:p>
        </p:txBody>
      </p:sp>
      <p:sp>
        <p:nvSpPr>
          <p:cNvPr id="8" name="TextBox 7"/>
          <p:cNvSpPr txBox="1"/>
          <p:nvPr/>
        </p:nvSpPr>
        <p:spPr>
          <a:xfrm>
            <a:off x="1558637" y="6296891"/>
            <a:ext cx="8884228" cy="276999"/>
          </a:xfrm>
          <a:prstGeom prst="rect">
            <a:avLst/>
          </a:prstGeom>
          <a:noFill/>
        </p:spPr>
        <p:txBody>
          <a:bodyPr wrap="square" rtlCol="0">
            <a:spAutoFit/>
          </a:bodyPr>
          <a:lstStyle/>
          <a:p>
            <a:endParaRPr lang="en-US" sz="12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22</a:t>
            </a:fld>
            <a:endParaRPr lang="en-US"/>
          </a:p>
        </p:txBody>
      </p:sp>
      <p:pic>
        <p:nvPicPr>
          <p:cNvPr id="3" name="Picture 2"/>
          <p:cNvPicPr>
            <a:picLocks noChangeAspect="1"/>
          </p:cNvPicPr>
          <p:nvPr/>
        </p:nvPicPr>
        <p:blipFill>
          <a:blip r:embed="rId3"/>
          <a:stretch>
            <a:fillRect/>
          </a:stretch>
        </p:blipFill>
        <p:spPr>
          <a:xfrm>
            <a:off x="1645920" y="0"/>
            <a:ext cx="3088640" cy="2133600"/>
          </a:xfrm>
          <a:prstGeom prst="rect">
            <a:avLst/>
          </a:prstGeom>
        </p:spPr>
      </p:pic>
      <p:sp>
        <p:nvSpPr>
          <p:cNvPr id="4" name="Content Placeholder 3"/>
          <p:cNvSpPr>
            <a:spLocks noGrp="1"/>
          </p:cNvSpPr>
          <p:nvPr>
            <p:ph idx="1"/>
          </p:nvPr>
        </p:nvSpPr>
        <p:spPr/>
        <p:txBody>
          <a:bodyPr>
            <a:normAutofit/>
          </a:bodyPr>
          <a:lstStyle/>
          <a:p>
            <a:pPr algn="l">
              <a:buClr>
                <a:srgbClr val="C00000"/>
              </a:buClr>
              <a:buFont typeface="Courier New" panose="02070309020205020404" pitchFamily="49" charset="0"/>
              <a:buChar char="o"/>
            </a:pPr>
            <a:r>
              <a:rPr lang="en-US" dirty="0" smtClean="0">
                <a:solidFill>
                  <a:schemeClr val="tx1"/>
                </a:solidFill>
              </a:rPr>
              <a:t>Dose of syrup for decreasing AUB: 5 mg TID for 7 day (with the beginning of </a:t>
            </a:r>
            <a:r>
              <a:rPr lang="en-US" dirty="0" err="1" smtClean="0">
                <a:solidFill>
                  <a:schemeClr val="tx1"/>
                </a:solidFill>
              </a:rPr>
              <a:t>mens</a:t>
            </a:r>
            <a:endParaRPr lang="en-US" dirty="0" smtClean="0">
              <a:solidFill>
                <a:schemeClr val="tx1"/>
              </a:solidFill>
            </a:endParaRPr>
          </a:p>
          <a:p>
            <a:pPr algn="r" rtl="1"/>
            <a:endParaRPr lang="fa-IR" dirty="0" smtClean="0"/>
          </a:p>
        </p:txBody>
      </p:sp>
      <p:sp>
        <p:nvSpPr>
          <p:cNvPr id="10" name="Content Placeholder 3"/>
          <p:cNvSpPr txBox="1">
            <a:spLocks/>
          </p:cNvSpPr>
          <p:nvPr/>
        </p:nvSpPr>
        <p:spPr>
          <a:xfrm>
            <a:off x="2589212" y="2133600"/>
            <a:ext cx="8915400"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r" rtl="1"/>
            <a:endParaRPr lang="en-US" dirty="0"/>
          </a:p>
        </p:txBody>
      </p:sp>
      <p:pic>
        <p:nvPicPr>
          <p:cNvPr id="7" name="Picture 6"/>
          <p:cNvPicPr>
            <a:picLocks noChangeAspect="1"/>
          </p:cNvPicPr>
          <p:nvPr/>
        </p:nvPicPr>
        <p:blipFill>
          <a:blip r:embed="rId4"/>
          <a:stretch>
            <a:fillRect/>
          </a:stretch>
        </p:blipFill>
        <p:spPr>
          <a:xfrm>
            <a:off x="4734560" y="2656291"/>
            <a:ext cx="4211136" cy="4100967"/>
          </a:xfrm>
          <a:prstGeom prst="rect">
            <a:avLst/>
          </a:prstGeom>
        </p:spPr>
      </p:pic>
    </p:spTree>
    <p:extLst>
      <p:ext uri="{BB962C8B-B14F-4D97-AF65-F5344CB8AC3E}">
        <p14:creationId xmlns:p14="http://schemas.microsoft.com/office/powerpoint/2010/main" val="690302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chemeClr val="tx1">
                    <a:lumMod val="95000"/>
                    <a:lumOff val="5000"/>
                  </a:schemeClr>
                </a:solidFill>
                <a:latin typeface="AdvPTimes"/>
              </a:rPr>
              <a:t>Olea </a:t>
            </a:r>
            <a:r>
              <a:rPr lang="en-US" sz="2800" b="1" dirty="0" err="1" smtClean="0">
                <a:solidFill>
                  <a:schemeClr val="tx1">
                    <a:lumMod val="95000"/>
                    <a:lumOff val="5000"/>
                  </a:schemeClr>
                </a:solidFill>
                <a:latin typeface="AdvPTimes"/>
              </a:rPr>
              <a:t>uropaea</a:t>
            </a:r>
            <a:r>
              <a:rPr lang="en-US" sz="2800" b="1" dirty="0" smtClean="0">
                <a:solidFill>
                  <a:schemeClr val="tx1">
                    <a:lumMod val="95000"/>
                    <a:lumOff val="5000"/>
                  </a:schemeClr>
                </a:solidFill>
                <a:latin typeface="AdvPTimes"/>
              </a:rPr>
              <a:t> L. (Zeitun)</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994730"/>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84037" y="6309591"/>
            <a:ext cx="8884228" cy="461665"/>
          </a:xfrm>
          <a:prstGeom prst="rect">
            <a:avLst/>
          </a:prstGeom>
          <a:noFill/>
        </p:spPr>
        <p:txBody>
          <a:bodyPr wrap="square" rtlCol="0">
            <a:spAutoFit/>
          </a:bodyPr>
          <a:lstStyle/>
          <a:p>
            <a:r>
              <a:rPr lang="en-US" sz="1200" dirty="0" err="1" smtClean="0"/>
              <a:t>Suntar</a:t>
            </a:r>
            <a:r>
              <a:rPr lang="en-US" sz="1200" dirty="0" smtClean="0"/>
              <a:t> et al (2010). J Med Food 13:352–356; </a:t>
            </a:r>
            <a:r>
              <a:rPr lang="en-US" sz="1200" dirty="0" err="1" smtClean="0"/>
              <a:t>Chebbi</a:t>
            </a:r>
            <a:r>
              <a:rPr lang="en-US" sz="1200" dirty="0" smtClean="0"/>
              <a:t> et al (2011). ISRN </a:t>
            </a:r>
            <a:r>
              <a:rPr lang="en-US" sz="1200" dirty="0" err="1" smtClean="0"/>
              <a:t>Pharmacol</a:t>
            </a:r>
            <a:r>
              <a:rPr lang="en-US" sz="1200" dirty="0"/>
              <a:t> 2011:1–5; </a:t>
            </a:r>
            <a:r>
              <a:rPr lang="en-US" sz="1200" dirty="0" err="1"/>
              <a:t>Eidi</a:t>
            </a:r>
            <a:r>
              <a:rPr lang="en-US" sz="1200" dirty="0"/>
              <a:t> </a:t>
            </a:r>
            <a:r>
              <a:rPr lang="en-US" sz="1200" dirty="0" smtClean="0"/>
              <a:t>et al (2012). Pharm </a:t>
            </a:r>
            <a:r>
              <a:rPr lang="en-US" sz="1200" dirty="0" err="1"/>
              <a:t>Biol</a:t>
            </a:r>
            <a:r>
              <a:rPr lang="en-US" sz="1200" dirty="0"/>
              <a:t> 50:332–337  </a:t>
            </a:r>
            <a:endParaRPr lang="en-US" sz="12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23</a:t>
            </a:fld>
            <a:endParaRPr lang="en-US"/>
          </a:p>
        </p:txBody>
      </p:sp>
      <p:pic>
        <p:nvPicPr>
          <p:cNvPr id="6" name="Picture 5"/>
          <p:cNvPicPr>
            <a:picLocks noChangeAspect="1"/>
          </p:cNvPicPr>
          <p:nvPr/>
        </p:nvPicPr>
        <p:blipFill>
          <a:blip r:embed="rId8"/>
          <a:stretch>
            <a:fillRect/>
          </a:stretch>
        </p:blipFill>
        <p:spPr>
          <a:xfrm>
            <a:off x="2204184" y="55628"/>
            <a:ext cx="2392199" cy="1736995"/>
          </a:xfrm>
          <a:prstGeom prst="rect">
            <a:avLst/>
          </a:prstGeom>
        </p:spPr>
      </p:pic>
      <p:sp>
        <p:nvSpPr>
          <p:cNvPr id="3" name="TextBox 2"/>
          <p:cNvSpPr txBox="1"/>
          <p:nvPr/>
        </p:nvSpPr>
        <p:spPr>
          <a:xfrm>
            <a:off x="2359205" y="1905000"/>
            <a:ext cx="9145407" cy="41960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defTabSz="457200">
              <a:spcBef>
                <a:spcPts val="1000"/>
              </a:spcBef>
              <a:buClr>
                <a:srgbClr val="C00000"/>
              </a:buClr>
              <a:buFont typeface="Arial" panose="020B0604020202020204" pitchFamily="34" charset="0"/>
              <a:buChar char="•"/>
            </a:pPr>
            <a:r>
              <a:rPr lang="en-US" sz="2000" dirty="0" smtClean="0">
                <a:solidFill>
                  <a:schemeClr val="tx1"/>
                </a:solidFill>
              </a:rPr>
              <a:t>Phenolic </a:t>
            </a:r>
            <a:r>
              <a:rPr lang="en-US" sz="2000" dirty="0">
                <a:solidFill>
                  <a:schemeClr val="tx1"/>
                </a:solidFill>
              </a:rPr>
              <a:t>compounds of this plant found in olive leaves exhibiting marked </a:t>
            </a:r>
            <a:r>
              <a:rPr lang="en-US" sz="2000" b="1" dirty="0">
                <a:solidFill>
                  <a:srgbClr val="C00000"/>
                </a:solidFill>
              </a:rPr>
              <a:t>anti-inflammatory</a:t>
            </a:r>
            <a:r>
              <a:rPr lang="en-US" sz="2000" dirty="0">
                <a:solidFill>
                  <a:prstClr val="black">
                    <a:lumMod val="75000"/>
                    <a:lumOff val="25000"/>
                  </a:prstClr>
                </a:solidFill>
              </a:rPr>
              <a:t> </a:t>
            </a:r>
            <a:r>
              <a:rPr lang="en-US" sz="2000" dirty="0">
                <a:solidFill>
                  <a:schemeClr val="tx1"/>
                </a:solidFill>
              </a:rPr>
              <a:t>and</a:t>
            </a:r>
            <a:r>
              <a:rPr lang="en-US" sz="2000" dirty="0">
                <a:solidFill>
                  <a:prstClr val="black">
                    <a:lumMod val="75000"/>
                    <a:lumOff val="25000"/>
                  </a:prstClr>
                </a:solidFill>
              </a:rPr>
              <a:t> </a:t>
            </a:r>
            <a:r>
              <a:rPr lang="en-US" sz="2000" b="1" dirty="0">
                <a:solidFill>
                  <a:srgbClr val="C00000"/>
                </a:solidFill>
              </a:rPr>
              <a:t>analgesic activities </a:t>
            </a:r>
            <a:r>
              <a:rPr lang="en-US" sz="2000" dirty="0">
                <a:solidFill>
                  <a:schemeClr val="tx1"/>
                </a:solidFill>
              </a:rPr>
              <a:t>in </a:t>
            </a:r>
            <a:r>
              <a:rPr lang="en-US" sz="2000" u="sng" dirty="0">
                <a:solidFill>
                  <a:schemeClr val="tx1"/>
                </a:solidFill>
              </a:rPr>
              <a:t>animal </a:t>
            </a:r>
            <a:r>
              <a:rPr lang="en-US" sz="2000" u="sng" dirty="0" smtClean="0">
                <a:solidFill>
                  <a:schemeClr val="tx1"/>
                </a:solidFill>
              </a:rPr>
              <a:t>models</a:t>
            </a:r>
          </a:p>
          <a:p>
            <a:pPr marL="342900" lvl="0" indent="-342900" defTabSz="457200">
              <a:spcBef>
                <a:spcPts val="1000"/>
              </a:spcBef>
              <a:buClr>
                <a:srgbClr val="C00000"/>
              </a:buClr>
              <a:buFont typeface="Arial" panose="020B0604020202020204" pitchFamily="34" charset="0"/>
              <a:buChar char="•"/>
            </a:pPr>
            <a:r>
              <a:rPr lang="en-US" sz="2000" dirty="0" smtClean="0">
                <a:solidFill>
                  <a:schemeClr val="tx1"/>
                </a:solidFill>
              </a:rPr>
              <a:t>No clinical trial have assessed the efficacy of this herb on AUB</a:t>
            </a:r>
            <a:endParaRPr lang="fa-IR" sz="2000" dirty="0" smtClean="0">
              <a:solidFill>
                <a:schemeClr val="tx1"/>
              </a:solidFill>
            </a:endParaRPr>
          </a:p>
          <a:p>
            <a:pPr marL="342900" lvl="0" indent="-342900" defTabSz="457200">
              <a:spcBef>
                <a:spcPts val="1000"/>
              </a:spcBef>
              <a:buClr>
                <a:srgbClr val="C00000"/>
              </a:buClr>
              <a:buFont typeface="Arial" panose="020B0604020202020204" pitchFamily="34" charset="0"/>
              <a:buChar char="•"/>
            </a:pPr>
            <a:r>
              <a:rPr lang="en-US" sz="2000" dirty="0" smtClean="0">
                <a:solidFill>
                  <a:schemeClr val="tx1"/>
                </a:solidFill>
              </a:rPr>
              <a:t> </a:t>
            </a:r>
            <a:r>
              <a:rPr lang="en-US" sz="2000" dirty="0">
                <a:solidFill>
                  <a:schemeClr val="tx1"/>
                </a:solidFill>
              </a:rPr>
              <a:t>Inhibition of cancer cells </a:t>
            </a:r>
            <a:r>
              <a:rPr lang="en-US" sz="2000" dirty="0" smtClean="0">
                <a:solidFill>
                  <a:schemeClr val="tx1"/>
                </a:solidFill>
              </a:rPr>
              <a:t>proliferation such as in breast</a:t>
            </a:r>
          </a:p>
          <a:p>
            <a:pPr marL="342900" lvl="0" indent="-342900" defTabSz="457200">
              <a:spcBef>
                <a:spcPts val="1000"/>
              </a:spcBef>
              <a:buClr>
                <a:srgbClr val="C00000"/>
              </a:buClr>
              <a:buFont typeface="Arial" panose="020B0604020202020204" pitchFamily="34" charset="0"/>
              <a:buChar char="•"/>
            </a:pPr>
            <a:endParaRPr lang="en-US" sz="2000" dirty="0">
              <a:solidFill>
                <a:schemeClr val="tx1"/>
              </a:solidFill>
            </a:endParaRPr>
          </a:p>
          <a:p>
            <a:pPr marL="342900" lvl="0" indent="-342900" defTabSz="457200">
              <a:spcBef>
                <a:spcPts val="1000"/>
              </a:spcBef>
              <a:buClr>
                <a:srgbClr val="C00000"/>
              </a:buClr>
              <a:buFont typeface="Arial" panose="020B0604020202020204" pitchFamily="34" charset="0"/>
              <a:buChar char="•"/>
            </a:pPr>
            <a:endParaRPr lang="en-US" sz="2000" dirty="0" smtClean="0">
              <a:solidFill>
                <a:schemeClr val="tx1"/>
              </a:solidFill>
            </a:endParaRPr>
          </a:p>
          <a:p>
            <a:pPr marL="342900" lvl="0" indent="-342900" defTabSz="457200">
              <a:spcBef>
                <a:spcPts val="1000"/>
              </a:spcBef>
              <a:buClr>
                <a:srgbClr val="C00000"/>
              </a:buClr>
              <a:buFont typeface="Arial" panose="020B0604020202020204" pitchFamily="34" charset="0"/>
              <a:buChar char="•"/>
            </a:pPr>
            <a:endParaRPr lang="en-US" sz="2000" dirty="0">
              <a:solidFill>
                <a:schemeClr val="tx1"/>
              </a:solidFill>
            </a:endParaRPr>
          </a:p>
          <a:p>
            <a:pPr lvl="0" defTabSz="457200">
              <a:spcBef>
                <a:spcPts val="1000"/>
              </a:spcBef>
              <a:buClr>
                <a:srgbClr val="C00000"/>
              </a:buClr>
            </a:pPr>
            <a:r>
              <a:rPr lang="en-US" sz="2000" dirty="0" smtClean="0">
                <a:solidFill>
                  <a:schemeClr val="tx1"/>
                </a:solidFill>
              </a:rPr>
              <a:t> </a:t>
            </a:r>
          </a:p>
          <a:p>
            <a:pPr lvl="0" defTabSz="457200">
              <a:spcBef>
                <a:spcPts val="1000"/>
              </a:spcBef>
              <a:buClr>
                <a:srgbClr val="C00000"/>
              </a:buClr>
            </a:pPr>
            <a:endParaRPr lang="en-US" sz="2000" dirty="0" smtClean="0">
              <a:solidFill>
                <a:schemeClr val="tx1"/>
              </a:solidFill>
            </a:endParaRPr>
          </a:p>
          <a:p>
            <a:pPr marL="342900" lvl="0" indent="-342900" defTabSz="457200">
              <a:spcBef>
                <a:spcPts val="1000"/>
              </a:spcBef>
              <a:buClr>
                <a:srgbClr val="C00000"/>
              </a:buClr>
              <a:buFont typeface="Arial" panose="020B0604020202020204" pitchFamily="34" charset="0"/>
              <a:buChar char="•"/>
            </a:pPr>
            <a:endParaRPr lang="en-US" sz="2000" u="sng" dirty="0">
              <a:solidFill>
                <a:prstClr val="black">
                  <a:lumMod val="75000"/>
                  <a:lumOff val="25000"/>
                </a:prstClr>
              </a:solidFill>
            </a:endParaRPr>
          </a:p>
        </p:txBody>
      </p:sp>
    </p:spTree>
    <p:extLst>
      <p:ext uri="{BB962C8B-B14F-4D97-AF65-F5344CB8AC3E}">
        <p14:creationId xmlns:p14="http://schemas.microsoft.com/office/powerpoint/2010/main" val="17209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chemeClr val="tx1">
                    <a:lumMod val="95000"/>
                    <a:lumOff val="5000"/>
                  </a:schemeClr>
                </a:solidFill>
                <a:latin typeface="AdvPTimes"/>
              </a:rPr>
              <a:t>Olea </a:t>
            </a:r>
            <a:r>
              <a:rPr lang="en-US" sz="2800" b="1" dirty="0" err="1" smtClean="0">
                <a:solidFill>
                  <a:schemeClr val="tx1">
                    <a:lumMod val="95000"/>
                    <a:lumOff val="5000"/>
                  </a:schemeClr>
                </a:solidFill>
                <a:latin typeface="AdvPTimes"/>
              </a:rPr>
              <a:t>uropaea</a:t>
            </a:r>
            <a:r>
              <a:rPr lang="en-US" sz="2800" b="1" dirty="0" smtClean="0">
                <a:solidFill>
                  <a:schemeClr val="tx1">
                    <a:lumMod val="95000"/>
                    <a:lumOff val="5000"/>
                  </a:schemeClr>
                </a:solidFill>
                <a:latin typeface="AdvPTimes"/>
              </a:rPr>
              <a:t> L. (</a:t>
            </a:r>
            <a:r>
              <a:rPr lang="en-US" sz="2800" b="1" dirty="0" err="1" smtClean="0">
                <a:solidFill>
                  <a:schemeClr val="tx1">
                    <a:lumMod val="95000"/>
                    <a:lumOff val="5000"/>
                  </a:schemeClr>
                </a:solidFill>
                <a:latin typeface="AdvPTimes"/>
              </a:rPr>
              <a:t>Zeitun</a:t>
            </a:r>
            <a:r>
              <a:rPr lang="en-US" sz="2800" b="1" dirty="0" smtClean="0">
                <a:solidFill>
                  <a:schemeClr val="tx1">
                    <a:lumMod val="95000"/>
                    <a:lumOff val="5000"/>
                  </a:schemeClr>
                </a:solidFill>
                <a:latin typeface="AdvPTimes"/>
              </a:rPr>
              <a:t>)</a:t>
            </a:r>
            <a:br>
              <a:rPr lang="en-US" sz="2800" b="1" dirty="0" smtClean="0">
                <a:solidFill>
                  <a:schemeClr val="tx1">
                    <a:lumMod val="95000"/>
                    <a:lumOff val="5000"/>
                  </a:schemeClr>
                </a:solidFill>
                <a:latin typeface="AdvPTimes"/>
              </a:rPr>
            </a:br>
            <a:r>
              <a:rPr lang="fa-IR" sz="2800" b="1" dirty="0" smtClean="0">
                <a:solidFill>
                  <a:schemeClr val="tx1">
                    <a:lumMod val="95000"/>
                    <a:lumOff val="5000"/>
                  </a:schemeClr>
                </a:solidFill>
                <a:latin typeface="AdvPTimes"/>
              </a:rPr>
              <a:t>(زیتون)</a:t>
            </a:r>
            <a:endParaRPr lang="en-US" sz="2800" b="1" dirty="0">
              <a:solidFill>
                <a:schemeClr val="tx1">
                  <a:lumMod val="95000"/>
                  <a:lumOff val="5000"/>
                </a:schemeClr>
              </a:solidFill>
              <a:latin typeface="AdvPTimes"/>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t>24</a:t>
            </a:fld>
            <a:endParaRPr lang="en-US"/>
          </a:p>
        </p:txBody>
      </p:sp>
      <p:pic>
        <p:nvPicPr>
          <p:cNvPr id="6" name="Picture 5"/>
          <p:cNvPicPr>
            <a:picLocks noChangeAspect="1"/>
          </p:cNvPicPr>
          <p:nvPr/>
        </p:nvPicPr>
        <p:blipFill>
          <a:blip r:embed="rId3"/>
          <a:stretch>
            <a:fillRect/>
          </a:stretch>
        </p:blipFill>
        <p:spPr>
          <a:xfrm>
            <a:off x="2204184" y="36377"/>
            <a:ext cx="2392199" cy="1736995"/>
          </a:xfrm>
          <a:prstGeom prst="rect">
            <a:avLst/>
          </a:prstGeom>
        </p:spPr>
      </p:pic>
      <p:pic>
        <p:nvPicPr>
          <p:cNvPr id="11" name="Content Placeholder 10"/>
          <p:cNvPicPr>
            <a:picLocks noGrp="1" noChangeAspect="1"/>
          </p:cNvPicPr>
          <p:nvPr>
            <p:ph idx="1"/>
          </p:nvPr>
        </p:nvPicPr>
        <p:blipFill>
          <a:blip r:embed="rId4"/>
          <a:stretch>
            <a:fillRect/>
          </a:stretch>
        </p:blipFill>
        <p:spPr>
          <a:xfrm>
            <a:off x="1760070" y="2473482"/>
            <a:ext cx="3091063" cy="3778250"/>
          </a:xfrm>
          <a:prstGeom prst="rect">
            <a:avLst/>
          </a:prstGeom>
        </p:spPr>
      </p:pic>
      <p:pic>
        <p:nvPicPr>
          <p:cNvPr id="12" name="Picture 11"/>
          <p:cNvPicPr>
            <a:picLocks noChangeAspect="1"/>
          </p:cNvPicPr>
          <p:nvPr/>
        </p:nvPicPr>
        <p:blipFill>
          <a:blip r:embed="rId5"/>
          <a:stretch>
            <a:fillRect/>
          </a:stretch>
        </p:blipFill>
        <p:spPr>
          <a:xfrm>
            <a:off x="5251885" y="2473482"/>
            <a:ext cx="3179846" cy="3836109"/>
          </a:xfrm>
          <a:prstGeom prst="rect">
            <a:avLst/>
          </a:prstGeom>
        </p:spPr>
      </p:pic>
      <p:pic>
        <p:nvPicPr>
          <p:cNvPr id="13" name="Picture 12"/>
          <p:cNvPicPr>
            <a:picLocks noChangeAspect="1"/>
          </p:cNvPicPr>
          <p:nvPr/>
        </p:nvPicPr>
        <p:blipFill>
          <a:blip r:embed="rId6"/>
          <a:stretch>
            <a:fillRect/>
          </a:stretch>
        </p:blipFill>
        <p:spPr>
          <a:xfrm>
            <a:off x="8672363" y="2473482"/>
            <a:ext cx="2832250" cy="3778250"/>
          </a:xfrm>
          <a:prstGeom prst="rect">
            <a:avLst/>
          </a:prstGeom>
        </p:spPr>
      </p:pic>
    </p:spTree>
    <p:extLst>
      <p:ext uri="{BB962C8B-B14F-4D97-AF65-F5344CB8AC3E}">
        <p14:creationId xmlns:p14="http://schemas.microsoft.com/office/powerpoint/2010/main" val="45300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latin typeface="AdvPTimesI"/>
              </a:rPr>
              <a:t>Portulaca </a:t>
            </a:r>
            <a:r>
              <a:rPr lang="en-US" sz="2800" b="1" dirty="0" err="1">
                <a:latin typeface="AdvPTimesI"/>
              </a:rPr>
              <a:t>oleracea</a:t>
            </a:r>
            <a:r>
              <a:rPr lang="en-US" sz="2800" b="1" dirty="0">
                <a:latin typeface="AdvPTimesI"/>
              </a:rPr>
              <a:t> L</a:t>
            </a:r>
            <a:r>
              <a:rPr lang="en-US" sz="2800" b="1" dirty="0" smtClean="0">
                <a:latin typeface="AdvPTimesI"/>
              </a:rPr>
              <a:t>. </a:t>
            </a:r>
            <a:br>
              <a:rPr lang="en-US" sz="2800" b="1" dirty="0" smtClean="0">
                <a:latin typeface="AdvPTimesI"/>
              </a:rPr>
            </a:br>
            <a:r>
              <a:rPr lang="en-US" sz="2000" b="1" dirty="0" smtClean="0">
                <a:latin typeface="AdvPTimesI"/>
              </a:rPr>
              <a:t>(</a:t>
            </a:r>
            <a:r>
              <a:rPr lang="en-US" sz="2000" b="1" dirty="0" err="1">
                <a:solidFill>
                  <a:schemeClr val="tx1"/>
                </a:solidFill>
                <a:latin typeface="AdvPTimes"/>
              </a:rPr>
              <a:t>Boghla</a:t>
            </a:r>
            <a:r>
              <a:rPr lang="en-US" sz="2000" b="1" dirty="0">
                <a:solidFill>
                  <a:schemeClr val="tx1"/>
                </a:solidFill>
                <a:latin typeface="AdvPTimes"/>
              </a:rPr>
              <a:t>-al-</a:t>
            </a:r>
            <a:r>
              <a:rPr lang="en-US" sz="2000" b="1" dirty="0" err="1">
                <a:solidFill>
                  <a:schemeClr val="tx1"/>
                </a:solidFill>
                <a:latin typeface="AdvPTimes"/>
              </a:rPr>
              <a:t>homgha</a:t>
            </a:r>
            <a:r>
              <a:rPr lang="en-US" sz="2000" b="1" dirty="0" smtClean="0">
                <a:solidFill>
                  <a:schemeClr val="tx1"/>
                </a:solidFill>
                <a:latin typeface="AdvPTimes"/>
              </a:rPr>
              <a:t>)</a:t>
            </a:r>
            <a:br>
              <a:rPr lang="en-US" sz="2000" b="1" dirty="0" smtClean="0">
                <a:solidFill>
                  <a:schemeClr val="tx1"/>
                </a:solidFill>
                <a:latin typeface="AdvPTimes"/>
              </a:rPr>
            </a:br>
            <a:r>
              <a:rPr lang="fa-IR" sz="2000" b="1" dirty="0" smtClean="0">
                <a:solidFill>
                  <a:schemeClr val="tx1"/>
                </a:solidFill>
                <a:latin typeface="AdvPTimes"/>
              </a:rPr>
              <a:t>(تخم خرفه)</a:t>
            </a:r>
            <a:endParaRPr lang="en-US" sz="2000" b="1"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9611299"/>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276999"/>
          </a:xfrm>
          <a:prstGeom prst="rect">
            <a:avLst/>
          </a:prstGeom>
          <a:noFill/>
        </p:spPr>
        <p:txBody>
          <a:bodyPr wrap="square" rtlCol="0">
            <a:spAutoFit/>
          </a:bodyPr>
          <a:lstStyle/>
          <a:p>
            <a:r>
              <a:rPr lang="en-US" sz="1200" dirty="0" err="1" smtClean="0">
                <a:solidFill>
                  <a:prstClr val="black"/>
                </a:solidFill>
              </a:rPr>
              <a:t>Shobeiri</a:t>
            </a:r>
            <a:r>
              <a:rPr lang="en-US" sz="1200" dirty="0" smtClean="0">
                <a:solidFill>
                  <a:prstClr val="black"/>
                </a:solidFill>
              </a:rPr>
              <a:t> et al. (2009</a:t>
            </a:r>
            <a:r>
              <a:rPr lang="en-US" sz="1200" dirty="0">
                <a:solidFill>
                  <a:prstClr val="black"/>
                </a:solidFill>
              </a:rPr>
              <a:t>). </a:t>
            </a:r>
            <a:r>
              <a:rPr lang="en-US" sz="1200" dirty="0" err="1">
                <a:solidFill>
                  <a:prstClr val="black"/>
                </a:solidFill>
              </a:rPr>
              <a:t>Phytother</a:t>
            </a:r>
            <a:r>
              <a:rPr lang="en-US" sz="1200" dirty="0">
                <a:solidFill>
                  <a:prstClr val="black"/>
                </a:solidFill>
              </a:rPr>
              <a:t>. Res. 23, 1411–1414</a:t>
            </a:r>
            <a:endParaRPr lang="en-US" sz="1200" b="1" dirty="0">
              <a:solidFill>
                <a:prstClr val="black"/>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25</a:t>
            </a:fld>
            <a:endParaRPr lang="en-US"/>
          </a:p>
        </p:txBody>
      </p:sp>
      <p:pic>
        <p:nvPicPr>
          <p:cNvPr id="3" name="Picture 2"/>
          <p:cNvPicPr>
            <a:picLocks noChangeAspect="1"/>
          </p:cNvPicPr>
          <p:nvPr/>
        </p:nvPicPr>
        <p:blipFill>
          <a:blip r:embed="rId8"/>
          <a:stretch>
            <a:fillRect/>
          </a:stretch>
        </p:blipFill>
        <p:spPr>
          <a:xfrm>
            <a:off x="1767840" y="-38500"/>
            <a:ext cx="3206496" cy="2145791"/>
          </a:xfrm>
          <a:prstGeom prst="rect">
            <a:avLst/>
          </a:prstGeom>
        </p:spPr>
      </p:pic>
      <p:sp>
        <p:nvSpPr>
          <p:cNvPr id="6" name="TextBox 5"/>
          <p:cNvSpPr txBox="1"/>
          <p:nvPr/>
        </p:nvSpPr>
        <p:spPr>
          <a:xfrm>
            <a:off x="2444817" y="2241606"/>
            <a:ext cx="9059795" cy="399596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algn="justLow" defTabSz="457200">
              <a:spcBef>
                <a:spcPts val="1000"/>
              </a:spcBef>
              <a:buClr>
                <a:srgbClr val="C00000"/>
              </a:buClr>
              <a:buFont typeface="Courier New" panose="02070309020205020404" pitchFamily="49" charset="0"/>
              <a:buChar char="o"/>
            </a:pPr>
            <a:r>
              <a:rPr lang="en-US" sz="1700" dirty="0">
                <a:solidFill>
                  <a:schemeClr val="tx1"/>
                </a:solidFill>
              </a:rPr>
              <a:t>In a pilot clinical trial, the effectiveness of P. </a:t>
            </a:r>
            <a:r>
              <a:rPr lang="en-US" sz="1700" dirty="0" err="1">
                <a:solidFill>
                  <a:schemeClr val="tx1"/>
                </a:solidFill>
              </a:rPr>
              <a:t>oleracea</a:t>
            </a:r>
            <a:r>
              <a:rPr lang="en-US" sz="1700" dirty="0">
                <a:solidFill>
                  <a:schemeClr val="tx1"/>
                </a:solidFill>
              </a:rPr>
              <a:t> seeds on AUB was studied. </a:t>
            </a:r>
            <a:endParaRPr lang="fa-IR" sz="1700" dirty="0" smtClean="0">
              <a:solidFill>
                <a:schemeClr val="tx1"/>
              </a:solidFill>
            </a:endParaRPr>
          </a:p>
          <a:p>
            <a:pPr marL="342900" lvl="0" indent="-342900" algn="justLow" defTabSz="457200">
              <a:spcBef>
                <a:spcPts val="1000"/>
              </a:spcBef>
              <a:buClr>
                <a:srgbClr val="C00000"/>
              </a:buClr>
              <a:buFont typeface="Courier New" panose="02070309020205020404" pitchFamily="49" charset="0"/>
              <a:buChar char="o"/>
            </a:pPr>
            <a:r>
              <a:rPr lang="en-US" sz="1700" dirty="0" smtClean="0">
                <a:solidFill>
                  <a:schemeClr val="tx1"/>
                </a:solidFill>
              </a:rPr>
              <a:t>The seeds powder </a:t>
            </a:r>
            <a:r>
              <a:rPr lang="en-US" sz="1700" dirty="0">
                <a:solidFill>
                  <a:schemeClr val="tx1"/>
                </a:solidFill>
              </a:rPr>
              <a:t>was packaged in sachets each containing </a:t>
            </a:r>
            <a:r>
              <a:rPr lang="en-US" sz="1700" dirty="0">
                <a:solidFill>
                  <a:srgbClr val="C00000"/>
                </a:solidFill>
              </a:rPr>
              <a:t>5 g </a:t>
            </a:r>
            <a:r>
              <a:rPr lang="en-US" sz="1700" dirty="0" smtClean="0">
                <a:solidFill>
                  <a:srgbClr val="C00000"/>
                </a:solidFill>
              </a:rPr>
              <a:t>of the powder</a:t>
            </a:r>
            <a:r>
              <a:rPr lang="fa-IR" sz="1700" dirty="0">
                <a:solidFill>
                  <a:srgbClr val="C00000"/>
                </a:solidFill>
              </a:rPr>
              <a:t> </a:t>
            </a:r>
            <a:r>
              <a:rPr lang="en-US" sz="1700" dirty="0" smtClean="0">
                <a:solidFill>
                  <a:schemeClr val="tx1"/>
                </a:solidFill>
              </a:rPr>
              <a:t>in</a:t>
            </a:r>
            <a:r>
              <a:rPr lang="fa-IR" sz="1700" dirty="0" smtClean="0">
                <a:solidFill>
                  <a:schemeClr val="tx1"/>
                </a:solidFill>
              </a:rPr>
              <a:t> </a:t>
            </a:r>
            <a:r>
              <a:rPr lang="en-US" sz="1700" dirty="0" smtClean="0">
                <a:solidFill>
                  <a:schemeClr val="tx1"/>
                </a:solidFill>
              </a:rPr>
              <a:t>a </a:t>
            </a:r>
            <a:r>
              <a:rPr lang="en-US" sz="1700" dirty="0">
                <a:solidFill>
                  <a:schemeClr val="tx1"/>
                </a:solidFill>
              </a:rPr>
              <a:t>glass of hot water sweetened with sugar</a:t>
            </a:r>
            <a:endParaRPr lang="en-US" sz="1700" dirty="0" smtClean="0">
              <a:solidFill>
                <a:schemeClr val="tx1"/>
              </a:solidFill>
            </a:endParaRPr>
          </a:p>
          <a:p>
            <a:pPr marL="342900" lvl="0" indent="-342900" algn="justLow" defTabSz="457200">
              <a:spcBef>
                <a:spcPts val="1000"/>
              </a:spcBef>
              <a:buClr>
                <a:srgbClr val="C00000"/>
              </a:buClr>
              <a:buFont typeface="Courier New" panose="02070309020205020404" pitchFamily="49" charset="0"/>
              <a:buChar char="o"/>
            </a:pPr>
            <a:r>
              <a:rPr lang="en-US" sz="1700" dirty="0" smtClean="0">
                <a:solidFill>
                  <a:schemeClr val="tx1"/>
                </a:solidFill>
              </a:rPr>
              <a:t>This herb is one of the components of </a:t>
            </a:r>
            <a:r>
              <a:rPr lang="en-US" sz="1700" dirty="0" err="1" smtClean="0">
                <a:solidFill>
                  <a:schemeClr val="tx1"/>
                </a:solidFill>
              </a:rPr>
              <a:t>Lipoherb</a:t>
            </a:r>
            <a:r>
              <a:rPr lang="en-US" sz="1700" dirty="0" smtClean="0">
                <a:solidFill>
                  <a:schemeClr val="tx1"/>
                </a:solidFill>
              </a:rPr>
              <a:t> in Iran (640 mg </a:t>
            </a:r>
            <a:r>
              <a:rPr lang="en-US" sz="1700" dirty="0" err="1" smtClean="0">
                <a:solidFill>
                  <a:schemeClr val="tx1"/>
                </a:solidFill>
              </a:rPr>
              <a:t>portulaca</a:t>
            </a:r>
            <a:r>
              <a:rPr lang="en-US" sz="1700" dirty="0" smtClean="0">
                <a:solidFill>
                  <a:schemeClr val="tx1"/>
                </a:solidFill>
              </a:rPr>
              <a:t> TID) </a:t>
            </a:r>
            <a:endParaRPr lang="en-US" sz="1700" dirty="0">
              <a:solidFill>
                <a:schemeClr val="tx1"/>
              </a:solidFill>
            </a:endParaRPr>
          </a:p>
          <a:p>
            <a:pPr marL="342900" lvl="0" indent="-342900" algn="justLow" defTabSz="457200">
              <a:spcBef>
                <a:spcPts val="1000"/>
              </a:spcBef>
              <a:buClr>
                <a:srgbClr val="C00000"/>
              </a:buClr>
              <a:buFont typeface="Courier New" panose="02070309020205020404" pitchFamily="49" charset="0"/>
              <a:buChar char="o"/>
            </a:pPr>
            <a:r>
              <a:rPr lang="en-US" sz="1700" dirty="0" smtClean="0">
                <a:solidFill>
                  <a:schemeClr val="tx1"/>
                </a:solidFill>
              </a:rPr>
              <a:t>The </a:t>
            </a:r>
            <a:r>
              <a:rPr lang="en-US" sz="1700" dirty="0">
                <a:solidFill>
                  <a:schemeClr val="tx1"/>
                </a:solidFill>
              </a:rPr>
              <a:t>aerial parts of </a:t>
            </a:r>
            <a:r>
              <a:rPr lang="en-US" sz="1700" dirty="0" smtClean="0">
                <a:solidFill>
                  <a:schemeClr val="tx1"/>
                </a:solidFill>
              </a:rPr>
              <a:t>this herb </a:t>
            </a:r>
            <a:r>
              <a:rPr lang="en-US" sz="1700" dirty="0">
                <a:solidFill>
                  <a:schemeClr val="tx1"/>
                </a:solidFill>
              </a:rPr>
              <a:t>exhibited estrogenic activity in </a:t>
            </a:r>
            <a:r>
              <a:rPr lang="en-US" sz="1700" dirty="0" err="1">
                <a:solidFill>
                  <a:schemeClr val="tx1"/>
                </a:solidFill>
              </a:rPr>
              <a:t>ovariectomized</a:t>
            </a:r>
            <a:r>
              <a:rPr lang="en-US" sz="1700" dirty="0">
                <a:solidFill>
                  <a:schemeClr val="tx1"/>
                </a:solidFill>
              </a:rPr>
              <a:t> rats</a:t>
            </a:r>
          </a:p>
          <a:p>
            <a:pPr marL="342900" lvl="0" indent="-342900" algn="justLow" defTabSz="457200">
              <a:spcBef>
                <a:spcPts val="1000"/>
              </a:spcBef>
              <a:buClr>
                <a:srgbClr val="C00000"/>
              </a:buClr>
              <a:buFont typeface="Courier New" panose="02070309020205020404" pitchFamily="49" charset="0"/>
              <a:buChar char="o"/>
            </a:pPr>
            <a:r>
              <a:rPr lang="en-US" sz="1700" dirty="0" smtClean="0">
                <a:solidFill>
                  <a:schemeClr val="tx1"/>
                </a:solidFill>
              </a:rPr>
              <a:t>Water-soluble </a:t>
            </a:r>
            <a:r>
              <a:rPr lang="en-US" sz="1700" dirty="0">
                <a:solidFill>
                  <a:schemeClr val="tx1"/>
                </a:solidFill>
              </a:rPr>
              <a:t>polysaccharide from P. </a:t>
            </a:r>
            <a:r>
              <a:rPr lang="en-US" sz="1700" dirty="0" err="1">
                <a:solidFill>
                  <a:schemeClr val="tx1"/>
                </a:solidFill>
              </a:rPr>
              <a:t>oleracea</a:t>
            </a:r>
            <a:r>
              <a:rPr lang="en-US" sz="1700" dirty="0">
                <a:solidFill>
                  <a:schemeClr val="tx1"/>
                </a:solidFill>
              </a:rPr>
              <a:t> </a:t>
            </a:r>
            <a:r>
              <a:rPr lang="en-US" sz="1700" b="1" dirty="0">
                <a:solidFill>
                  <a:srgbClr val="C00000"/>
                </a:solidFill>
              </a:rPr>
              <a:t>inhibited cervical cancer cell </a:t>
            </a:r>
            <a:r>
              <a:rPr lang="en-US" sz="1700" dirty="0">
                <a:solidFill>
                  <a:schemeClr val="tx1"/>
                </a:solidFill>
              </a:rPr>
              <a:t>proliferation and significantly inhibited tumor growth in </a:t>
            </a:r>
            <a:r>
              <a:rPr lang="en-US" sz="1700" b="1" u="sng" dirty="0" smtClean="0">
                <a:solidFill>
                  <a:schemeClr val="tx1"/>
                </a:solidFill>
              </a:rPr>
              <a:t>mice</a:t>
            </a:r>
          </a:p>
          <a:p>
            <a:pPr marL="342900" lvl="0" indent="-342900" algn="justLow" defTabSz="457200">
              <a:spcBef>
                <a:spcPts val="1000"/>
              </a:spcBef>
              <a:buClr>
                <a:srgbClr val="C00000"/>
              </a:buClr>
              <a:buFont typeface="Courier New" panose="02070309020205020404" pitchFamily="49" charset="0"/>
              <a:buChar char="o"/>
            </a:pPr>
            <a:endParaRPr lang="en-US" sz="1700" b="1" u="sng" dirty="0">
              <a:solidFill>
                <a:schemeClr val="tx1"/>
              </a:solidFill>
            </a:endParaRPr>
          </a:p>
          <a:p>
            <a:pPr marL="342900" lvl="0" indent="-342900" algn="justLow" defTabSz="457200">
              <a:spcBef>
                <a:spcPts val="1000"/>
              </a:spcBef>
              <a:buClr>
                <a:srgbClr val="C00000"/>
              </a:buClr>
              <a:buFont typeface="Courier New" panose="02070309020205020404" pitchFamily="49" charset="0"/>
              <a:buChar char="o"/>
            </a:pPr>
            <a:r>
              <a:rPr lang="en-US" sz="1700" dirty="0" smtClean="0">
                <a:solidFill>
                  <a:schemeClr val="tx1"/>
                </a:solidFill>
              </a:rPr>
              <a:t>No serious adverse events are reported with use of this herb. </a:t>
            </a:r>
            <a:endParaRPr lang="fa-IR" sz="1700" dirty="0" smtClean="0">
              <a:solidFill>
                <a:schemeClr val="tx1"/>
              </a:solidFill>
            </a:endParaRPr>
          </a:p>
          <a:p>
            <a:pPr marL="342900" lvl="0" indent="-342900" algn="justLow" defTabSz="457200">
              <a:spcBef>
                <a:spcPts val="1000"/>
              </a:spcBef>
              <a:buClr>
                <a:srgbClr val="C00000"/>
              </a:buClr>
              <a:buFont typeface="Courier New" panose="02070309020205020404" pitchFamily="49" charset="0"/>
              <a:buChar char="o"/>
            </a:pPr>
            <a:endParaRPr lang="fa-IR" sz="1700" dirty="0">
              <a:solidFill>
                <a:schemeClr val="tx1"/>
              </a:solidFill>
            </a:endParaRPr>
          </a:p>
          <a:p>
            <a:pPr lvl="0" algn="justLow" defTabSz="457200">
              <a:spcBef>
                <a:spcPts val="1000"/>
              </a:spcBef>
              <a:buClr>
                <a:srgbClr val="C00000"/>
              </a:buClr>
            </a:pPr>
            <a:endParaRPr lang="fa-IR" sz="1700" dirty="0" smtClean="0">
              <a:solidFill>
                <a:schemeClr val="tx1"/>
              </a:solidFill>
            </a:endParaRPr>
          </a:p>
        </p:txBody>
      </p:sp>
      <p:pic>
        <p:nvPicPr>
          <p:cNvPr id="7" name="Picture 6"/>
          <p:cNvPicPr>
            <a:picLocks noChangeAspect="1"/>
          </p:cNvPicPr>
          <p:nvPr/>
        </p:nvPicPr>
        <p:blipFill>
          <a:blip r:embed="rId9"/>
          <a:stretch>
            <a:fillRect/>
          </a:stretch>
        </p:blipFill>
        <p:spPr>
          <a:xfrm>
            <a:off x="9007752" y="0"/>
            <a:ext cx="2666390" cy="1999793"/>
          </a:xfrm>
          <a:prstGeom prst="rect">
            <a:avLst/>
          </a:prstGeom>
        </p:spPr>
      </p:pic>
    </p:spTree>
    <p:extLst>
      <p:ext uri="{BB962C8B-B14F-4D97-AF65-F5344CB8AC3E}">
        <p14:creationId xmlns:p14="http://schemas.microsoft.com/office/powerpoint/2010/main" val="36870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Punica </a:t>
            </a:r>
            <a:r>
              <a:rPr lang="en-US" sz="2800" b="1" dirty="0" err="1">
                <a:solidFill>
                  <a:schemeClr val="tx1">
                    <a:lumMod val="95000"/>
                    <a:lumOff val="5000"/>
                  </a:schemeClr>
                </a:solidFill>
                <a:latin typeface="AdvPTimes"/>
              </a:rPr>
              <a:t>granatum</a:t>
            </a:r>
            <a:r>
              <a:rPr lang="en-US" sz="2800" b="1" dirty="0">
                <a:solidFill>
                  <a:schemeClr val="tx1">
                    <a:lumMod val="95000"/>
                    <a:lumOff val="5000"/>
                  </a:schemeClr>
                </a:solidFill>
                <a:latin typeface="AdvPTimes"/>
              </a:rPr>
              <a:t> </a:t>
            </a:r>
            <a:r>
              <a:rPr lang="en-US" sz="2800" b="1" dirty="0" smtClean="0">
                <a:solidFill>
                  <a:schemeClr val="tx1">
                    <a:lumMod val="95000"/>
                    <a:lumOff val="5000"/>
                  </a:schemeClr>
                </a:solidFill>
                <a:latin typeface="AdvPTimes"/>
              </a:rPr>
              <a:t>L. </a:t>
            </a:r>
            <a:br>
              <a:rPr lang="en-US" sz="2800" b="1" dirty="0" smtClean="0">
                <a:solidFill>
                  <a:schemeClr val="tx1">
                    <a:lumMod val="95000"/>
                    <a:lumOff val="5000"/>
                  </a:schemeClr>
                </a:solidFill>
                <a:latin typeface="AdvPTimes"/>
              </a:rPr>
            </a:br>
            <a:r>
              <a:rPr lang="en-US" sz="2800" b="1" dirty="0" smtClean="0">
                <a:solidFill>
                  <a:schemeClr val="tx1">
                    <a:lumMod val="95000"/>
                    <a:lumOff val="5000"/>
                  </a:schemeClr>
                </a:solidFill>
                <a:latin typeface="AdvPTimes"/>
              </a:rPr>
              <a:t>(</a:t>
            </a:r>
            <a:r>
              <a:rPr lang="en-US" sz="2800" b="1" dirty="0" err="1">
                <a:solidFill>
                  <a:schemeClr val="tx1">
                    <a:lumMod val="95000"/>
                    <a:lumOff val="5000"/>
                  </a:schemeClr>
                </a:solidFill>
                <a:latin typeface="AdvPTimes"/>
              </a:rPr>
              <a:t>g</a:t>
            </a:r>
            <a:r>
              <a:rPr lang="en-US" sz="2800" b="1" dirty="0" err="1" smtClean="0">
                <a:solidFill>
                  <a:schemeClr val="tx1">
                    <a:lumMod val="95000"/>
                    <a:lumOff val="5000"/>
                  </a:schemeClr>
                </a:solidFill>
                <a:latin typeface="AdvPTimes"/>
              </a:rPr>
              <a:t>olnar</a:t>
            </a:r>
            <a:r>
              <a:rPr lang="en-US" sz="2800" b="1" dirty="0">
                <a:solidFill>
                  <a:schemeClr val="tx1">
                    <a:lumMod val="95000"/>
                    <a:lumOff val="5000"/>
                  </a:schemeClr>
                </a:solidFill>
                <a:latin typeface="AdvPTimes"/>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9545344"/>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523220"/>
          </a:xfrm>
          <a:prstGeom prst="rect">
            <a:avLst/>
          </a:prstGeom>
          <a:noFill/>
        </p:spPr>
        <p:txBody>
          <a:bodyPr wrap="square" rtlCol="0">
            <a:spAutoFit/>
          </a:bodyPr>
          <a:lstStyle/>
          <a:p>
            <a:r>
              <a:rPr lang="en-US" sz="1400" dirty="0" err="1"/>
              <a:t>Ouachrif</a:t>
            </a:r>
            <a:r>
              <a:rPr lang="en-US" sz="1400" dirty="0"/>
              <a:t> </a:t>
            </a:r>
            <a:r>
              <a:rPr lang="en-US" sz="1400" dirty="0" smtClean="0"/>
              <a:t>et al (2012). Pharm </a:t>
            </a:r>
            <a:r>
              <a:rPr lang="en-US" sz="1400" dirty="0" err="1"/>
              <a:t>Biol</a:t>
            </a:r>
            <a:r>
              <a:rPr lang="en-US" sz="1400" dirty="0"/>
              <a:t> </a:t>
            </a:r>
            <a:r>
              <a:rPr lang="en-US" sz="1400" dirty="0" smtClean="0"/>
              <a:t>50:429–438; </a:t>
            </a:r>
            <a:r>
              <a:rPr lang="en-US" sz="1400" dirty="0"/>
              <a:t> </a:t>
            </a:r>
            <a:r>
              <a:rPr lang="en-US" sz="1400" dirty="0" err="1" smtClean="0"/>
              <a:t>Sarker</a:t>
            </a:r>
            <a:r>
              <a:rPr lang="en-US" sz="1400" dirty="0" smtClean="0"/>
              <a:t> et al (2012). J </a:t>
            </a:r>
            <a:r>
              <a:rPr lang="en-US" sz="1400" dirty="0" err="1"/>
              <a:t>Appl</a:t>
            </a:r>
            <a:r>
              <a:rPr lang="en-US" sz="1400" dirty="0"/>
              <a:t> </a:t>
            </a:r>
            <a:r>
              <a:rPr lang="en-US" sz="1400" dirty="0" err="1"/>
              <a:t>Pharmaceut</a:t>
            </a:r>
            <a:r>
              <a:rPr lang="en-US" sz="1400" dirty="0"/>
              <a:t> </a:t>
            </a:r>
            <a:r>
              <a:rPr lang="en-US" sz="1400" dirty="0" err="1" smtClean="0"/>
              <a:t>Sci</a:t>
            </a:r>
            <a:r>
              <a:rPr lang="en-US" sz="1400" dirty="0" smtClean="0"/>
              <a:t> 2:133–136; Bagri et al (2010). </a:t>
            </a:r>
            <a:r>
              <a:rPr lang="en-US" sz="1400" dirty="0" err="1" smtClean="0"/>
              <a:t>Int</a:t>
            </a:r>
            <a:r>
              <a:rPr lang="en-US" sz="1400" dirty="0" smtClean="0"/>
              <a:t> J Drug </a:t>
            </a:r>
            <a:r>
              <a:rPr lang="en-US" sz="1400" dirty="0" err="1" smtClean="0"/>
              <a:t>Dev</a:t>
            </a:r>
            <a:r>
              <a:rPr lang="en-US" sz="1400" dirty="0" smtClean="0"/>
              <a:t> Res 2:698–702</a:t>
            </a:r>
            <a:endParaRPr lang="en-US" sz="14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26</a:t>
            </a:fld>
            <a:endParaRPr lang="en-US"/>
          </a:p>
        </p:txBody>
      </p:sp>
      <p:pic>
        <p:nvPicPr>
          <p:cNvPr id="7" name="Picture 6"/>
          <p:cNvPicPr>
            <a:picLocks noChangeAspect="1"/>
          </p:cNvPicPr>
          <p:nvPr/>
        </p:nvPicPr>
        <p:blipFill>
          <a:blip r:embed="rId8"/>
          <a:stretch>
            <a:fillRect/>
          </a:stretch>
        </p:blipFill>
        <p:spPr>
          <a:xfrm>
            <a:off x="1865376" y="-4698"/>
            <a:ext cx="2889504" cy="2167128"/>
          </a:xfrm>
          <a:prstGeom prst="rect">
            <a:avLst/>
          </a:prstGeom>
        </p:spPr>
      </p:pic>
      <p:sp>
        <p:nvSpPr>
          <p:cNvPr id="3" name="TextBox 2"/>
          <p:cNvSpPr txBox="1"/>
          <p:nvPr/>
        </p:nvSpPr>
        <p:spPr>
          <a:xfrm>
            <a:off x="2438400" y="2203960"/>
            <a:ext cx="9066212" cy="403700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algn="just" defTabSz="457200">
              <a:spcBef>
                <a:spcPts val="1000"/>
              </a:spcBef>
              <a:buClr>
                <a:srgbClr val="C00000"/>
              </a:buClr>
              <a:buFont typeface="Arial" panose="020B0604020202020204" pitchFamily="34" charset="0"/>
              <a:buChar char="•"/>
            </a:pPr>
            <a:r>
              <a:rPr lang="en-US" dirty="0">
                <a:solidFill>
                  <a:prstClr val="black"/>
                </a:solidFill>
              </a:rPr>
              <a:t> </a:t>
            </a:r>
            <a:r>
              <a:rPr lang="en-US" dirty="0" err="1">
                <a:solidFill>
                  <a:schemeClr val="tx1"/>
                </a:solidFill>
              </a:rPr>
              <a:t>Golnar</a:t>
            </a:r>
            <a:r>
              <a:rPr lang="en-US" dirty="0">
                <a:solidFill>
                  <a:schemeClr val="tx1"/>
                </a:solidFill>
              </a:rPr>
              <a:t> is one plant with an effect on AUB.</a:t>
            </a:r>
          </a:p>
          <a:p>
            <a:pPr marL="342900" lvl="0" indent="-342900" algn="just" defTabSz="457200">
              <a:spcBef>
                <a:spcPts val="1000"/>
              </a:spcBef>
              <a:buClr>
                <a:srgbClr val="C00000"/>
              </a:buClr>
              <a:buFont typeface="Arial" panose="020B0604020202020204" pitchFamily="34" charset="0"/>
              <a:buChar char="•"/>
            </a:pPr>
            <a:r>
              <a:rPr lang="en-US" dirty="0">
                <a:solidFill>
                  <a:prstClr val="black"/>
                </a:solidFill>
              </a:rPr>
              <a:t> </a:t>
            </a:r>
            <a:r>
              <a:rPr lang="en-US" dirty="0">
                <a:solidFill>
                  <a:schemeClr val="tx1"/>
                </a:solidFill>
              </a:rPr>
              <a:t>This </a:t>
            </a:r>
            <a:r>
              <a:rPr lang="en-US" dirty="0" smtClean="0">
                <a:solidFill>
                  <a:schemeClr val="tx1"/>
                </a:solidFill>
              </a:rPr>
              <a:t>plant</a:t>
            </a:r>
            <a:r>
              <a:rPr lang="en-US" b="1" dirty="0" smtClean="0">
                <a:solidFill>
                  <a:srgbClr val="C00000"/>
                </a:solidFill>
              </a:rPr>
              <a:t> </a:t>
            </a:r>
            <a:r>
              <a:rPr lang="en-US" dirty="0">
                <a:solidFill>
                  <a:schemeClr val="tx1"/>
                </a:solidFill>
              </a:rPr>
              <a:t>contains unique phenols (tannins and flavonoids).</a:t>
            </a:r>
          </a:p>
          <a:p>
            <a:pPr marL="342900" lvl="0" indent="-342900" algn="just" defTabSz="457200">
              <a:spcBef>
                <a:spcPts val="1000"/>
              </a:spcBef>
              <a:buClr>
                <a:srgbClr val="C00000"/>
              </a:buClr>
              <a:buFont typeface="Arial" panose="020B0604020202020204" pitchFamily="34" charset="0"/>
              <a:buChar char="•"/>
            </a:pPr>
            <a:r>
              <a:rPr lang="en-US" dirty="0" smtClean="0">
                <a:solidFill>
                  <a:schemeClr val="tx1"/>
                </a:solidFill>
              </a:rPr>
              <a:t>Polyphenol-rich </a:t>
            </a:r>
            <a:r>
              <a:rPr lang="en-US" dirty="0">
                <a:solidFill>
                  <a:schemeClr val="tx1"/>
                </a:solidFill>
              </a:rPr>
              <a:t>extract of </a:t>
            </a:r>
            <a:r>
              <a:rPr lang="en-US" u="sng" dirty="0">
                <a:solidFill>
                  <a:schemeClr val="tx1"/>
                </a:solidFill>
              </a:rPr>
              <a:t>fruit</a:t>
            </a:r>
            <a:r>
              <a:rPr lang="en-US" dirty="0">
                <a:solidFill>
                  <a:schemeClr val="tx1"/>
                </a:solidFill>
              </a:rPr>
              <a:t> exerted an </a:t>
            </a:r>
            <a:r>
              <a:rPr lang="en-US" b="1" dirty="0">
                <a:solidFill>
                  <a:srgbClr val="C00000"/>
                </a:solidFill>
              </a:rPr>
              <a:t>anti-inflammatory effect </a:t>
            </a:r>
            <a:r>
              <a:rPr lang="en-US" dirty="0">
                <a:solidFill>
                  <a:schemeClr val="tx1"/>
                </a:solidFill>
              </a:rPr>
              <a:t>in </a:t>
            </a:r>
            <a:r>
              <a:rPr lang="en-US" b="1" u="sng" dirty="0">
                <a:solidFill>
                  <a:schemeClr val="tx1"/>
                </a:solidFill>
              </a:rPr>
              <a:t>animal model </a:t>
            </a:r>
            <a:r>
              <a:rPr lang="en-US" dirty="0">
                <a:solidFill>
                  <a:schemeClr val="tx1"/>
                </a:solidFill>
              </a:rPr>
              <a:t>by</a:t>
            </a:r>
            <a:r>
              <a:rPr lang="en-US" dirty="0">
                <a:solidFill>
                  <a:prstClr val="black">
                    <a:lumMod val="75000"/>
                    <a:lumOff val="25000"/>
                  </a:prstClr>
                </a:solidFill>
              </a:rPr>
              <a:t> </a:t>
            </a:r>
            <a:r>
              <a:rPr lang="en-US" b="1" dirty="0">
                <a:solidFill>
                  <a:srgbClr val="C00000"/>
                </a:solidFill>
              </a:rPr>
              <a:t>inhibiting the production of PGE2 and NO </a:t>
            </a:r>
          </a:p>
          <a:p>
            <a:pPr marL="342900" lvl="0" indent="-342900" algn="just" defTabSz="457200">
              <a:spcBef>
                <a:spcPts val="1000"/>
              </a:spcBef>
              <a:buClr>
                <a:srgbClr val="C00000"/>
              </a:buClr>
              <a:buFont typeface="Arial" panose="020B0604020202020204" pitchFamily="34" charset="0"/>
              <a:buChar char="•"/>
            </a:pPr>
            <a:r>
              <a:rPr lang="en-US" dirty="0">
                <a:solidFill>
                  <a:schemeClr val="tx1"/>
                </a:solidFill>
              </a:rPr>
              <a:t>Extracts of P. </a:t>
            </a:r>
            <a:r>
              <a:rPr lang="en-US" u="sng" dirty="0" err="1">
                <a:solidFill>
                  <a:schemeClr val="tx1"/>
                </a:solidFill>
              </a:rPr>
              <a:t>granatum</a:t>
            </a:r>
            <a:r>
              <a:rPr lang="en-US" u="sng" dirty="0">
                <a:solidFill>
                  <a:schemeClr val="tx1"/>
                </a:solidFill>
              </a:rPr>
              <a:t> flower </a:t>
            </a:r>
            <a:r>
              <a:rPr lang="en-US" dirty="0">
                <a:solidFill>
                  <a:schemeClr val="tx1"/>
                </a:solidFill>
              </a:rPr>
              <a:t>exhibited </a:t>
            </a:r>
            <a:r>
              <a:rPr lang="en-US" b="1" dirty="0">
                <a:solidFill>
                  <a:srgbClr val="C00000"/>
                </a:solidFill>
              </a:rPr>
              <a:t>antispasmodic effect on the uterus </a:t>
            </a:r>
            <a:r>
              <a:rPr lang="en-US" dirty="0">
                <a:solidFill>
                  <a:schemeClr val="tx1"/>
                </a:solidFill>
              </a:rPr>
              <a:t>of non-pregnant </a:t>
            </a:r>
            <a:r>
              <a:rPr lang="en-US" b="1" u="sng" dirty="0">
                <a:solidFill>
                  <a:schemeClr val="tx1"/>
                </a:solidFill>
              </a:rPr>
              <a:t>rats</a:t>
            </a:r>
            <a:r>
              <a:rPr lang="en-US" dirty="0">
                <a:solidFill>
                  <a:schemeClr val="tx1"/>
                </a:solidFill>
              </a:rPr>
              <a:t> and diminished contraction of uterus </a:t>
            </a:r>
            <a:endParaRPr lang="fa-IR" dirty="0">
              <a:solidFill>
                <a:schemeClr val="tx1"/>
              </a:solidFill>
            </a:endParaRPr>
          </a:p>
          <a:p>
            <a:pPr marL="342900" lvl="0" indent="-342900" algn="just" defTabSz="457200">
              <a:spcBef>
                <a:spcPts val="1000"/>
              </a:spcBef>
              <a:buClr>
                <a:srgbClr val="C00000"/>
              </a:buClr>
              <a:buFont typeface="Arial" panose="020B0604020202020204" pitchFamily="34" charset="0"/>
              <a:buChar char="•"/>
            </a:pPr>
            <a:r>
              <a:rPr lang="en-US" dirty="0" smtClean="0">
                <a:solidFill>
                  <a:schemeClr val="tx1"/>
                </a:solidFill>
              </a:rPr>
              <a:t>Some studies suggest the </a:t>
            </a:r>
            <a:r>
              <a:rPr lang="en-US" dirty="0">
                <a:solidFill>
                  <a:schemeClr val="tx1"/>
                </a:solidFill>
              </a:rPr>
              <a:t>Antioxidant Potency of </a:t>
            </a:r>
            <a:r>
              <a:rPr lang="en-US" dirty="0" err="1">
                <a:solidFill>
                  <a:schemeClr val="tx1"/>
                </a:solidFill>
              </a:rPr>
              <a:t>Punica</a:t>
            </a:r>
            <a:r>
              <a:rPr lang="en-US" dirty="0">
                <a:solidFill>
                  <a:schemeClr val="tx1"/>
                </a:solidFill>
              </a:rPr>
              <a:t> </a:t>
            </a:r>
            <a:r>
              <a:rPr lang="en-US" dirty="0" err="1">
                <a:solidFill>
                  <a:schemeClr val="tx1"/>
                </a:solidFill>
              </a:rPr>
              <a:t>granatum</a:t>
            </a:r>
            <a:r>
              <a:rPr lang="en-US" dirty="0">
                <a:solidFill>
                  <a:schemeClr val="tx1"/>
                </a:solidFill>
              </a:rPr>
              <a:t> L. Fruit p</a:t>
            </a:r>
            <a:r>
              <a:rPr lang="en-US" dirty="0" smtClean="0">
                <a:solidFill>
                  <a:schemeClr val="tx1"/>
                </a:solidFill>
              </a:rPr>
              <a:t>eel</a:t>
            </a:r>
            <a:r>
              <a:rPr lang="fa-IR" dirty="0" smtClean="0">
                <a:solidFill>
                  <a:schemeClr val="tx1"/>
                </a:solidFill>
              </a:rPr>
              <a:t> </a:t>
            </a:r>
            <a:r>
              <a:rPr lang="en-US" dirty="0" smtClean="0">
                <a:solidFill>
                  <a:schemeClr val="tx1"/>
                </a:solidFill>
              </a:rPr>
              <a:t>reduces </a:t>
            </a:r>
            <a:r>
              <a:rPr lang="en-US" dirty="0">
                <a:solidFill>
                  <a:schemeClr val="tx1"/>
                </a:solidFill>
              </a:rPr>
              <a:t>c</a:t>
            </a:r>
            <a:r>
              <a:rPr lang="en-US" dirty="0" smtClean="0">
                <a:solidFill>
                  <a:schemeClr val="tx1"/>
                </a:solidFill>
              </a:rPr>
              <a:t>ell </a:t>
            </a:r>
            <a:r>
              <a:rPr lang="en-US" dirty="0">
                <a:solidFill>
                  <a:schemeClr val="tx1"/>
                </a:solidFill>
              </a:rPr>
              <a:t>p</a:t>
            </a:r>
            <a:r>
              <a:rPr lang="en-US" dirty="0" smtClean="0">
                <a:solidFill>
                  <a:schemeClr val="tx1"/>
                </a:solidFill>
              </a:rPr>
              <a:t>roliferation </a:t>
            </a:r>
            <a:r>
              <a:rPr lang="en-US" dirty="0">
                <a:solidFill>
                  <a:schemeClr val="tx1"/>
                </a:solidFill>
              </a:rPr>
              <a:t>and Induces a</a:t>
            </a:r>
            <a:r>
              <a:rPr lang="en-US" dirty="0" smtClean="0">
                <a:solidFill>
                  <a:schemeClr val="tx1"/>
                </a:solidFill>
              </a:rPr>
              <a:t>poptosis </a:t>
            </a:r>
            <a:r>
              <a:rPr lang="en-US" dirty="0">
                <a:solidFill>
                  <a:schemeClr val="tx1"/>
                </a:solidFill>
              </a:rPr>
              <a:t>on Breast </a:t>
            </a:r>
            <a:r>
              <a:rPr lang="en-US" dirty="0" smtClean="0">
                <a:solidFill>
                  <a:schemeClr val="tx1"/>
                </a:solidFill>
              </a:rPr>
              <a:t>Cancer</a:t>
            </a:r>
            <a:endParaRPr lang="fa-IR" dirty="0" smtClean="0">
              <a:solidFill>
                <a:schemeClr val="tx1"/>
              </a:solidFill>
            </a:endParaRPr>
          </a:p>
          <a:p>
            <a:pPr marL="342900" lvl="0" indent="-342900" algn="just" defTabSz="457200">
              <a:spcBef>
                <a:spcPts val="1000"/>
              </a:spcBef>
              <a:buClr>
                <a:srgbClr val="C00000"/>
              </a:buClr>
              <a:buFont typeface="Arial" panose="020B0604020202020204" pitchFamily="34" charset="0"/>
              <a:buChar char="•"/>
            </a:pPr>
            <a:endParaRPr lang="fa-IR" dirty="0">
              <a:solidFill>
                <a:schemeClr val="tx1"/>
              </a:solidFill>
            </a:endParaRPr>
          </a:p>
          <a:p>
            <a:pPr marL="342900" lvl="0" indent="-342900" algn="just" defTabSz="457200">
              <a:spcBef>
                <a:spcPts val="1000"/>
              </a:spcBef>
              <a:buClr>
                <a:srgbClr val="C00000"/>
              </a:buClr>
              <a:buFont typeface="Arial" panose="020B0604020202020204" pitchFamily="34" charset="0"/>
              <a:buChar char="•"/>
            </a:pPr>
            <a:endParaRPr lang="fa-IR" dirty="0" smtClean="0">
              <a:solidFill>
                <a:schemeClr val="tx1"/>
              </a:solidFill>
            </a:endParaRPr>
          </a:p>
          <a:p>
            <a:pPr marL="342900" lvl="0" indent="-342900" algn="just" defTabSz="457200">
              <a:spcBef>
                <a:spcPts val="1000"/>
              </a:spcBef>
              <a:buClr>
                <a:srgbClr val="C00000"/>
              </a:buClr>
              <a:buFont typeface="Arial" panose="020B0604020202020204" pitchFamily="34" charset="0"/>
              <a:buChar char="•"/>
            </a:pPr>
            <a:endParaRPr lang="en-US" dirty="0" smtClean="0">
              <a:solidFill>
                <a:schemeClr val="tx1"/>
              </a:solidFill>
            </a:endParaRPr>
          </a:p>
        </p:txBody>
      </p:sp>
    </p:spTree>
    <p:extLst>
      <p:ext uri="{BB962C8B-B14F-4D97-AF65-F5344CB8AC3E}">
        <p14:creationId xmlns:p14="http://schemas.microsoft.com/office/powerpoint/2010/main" val="132063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Punica </a:t>
            </a:r>
            <a:r>
              <a:rPr lang="en-US" sz="2800" b="1" dirty="0" err="1">
                <a:solidFill>
                  <a:schemeClr val="tx1">
                    <a:lumMod val="95000"/>
                    <a:lumOff val="5000"/>
                  </a:schemeClr>
                </a:solidFill>
                <a:latin typeface="AdvPTimes"/>
              </a:rPr>
              <a:t>granatum</a:t>
            </a:r>
            <a:r>
              <a:rPr lang="en-US" sz="2800" b="1" dirty="0">
                <a:solidFill>
                  <a:schemeClr val="tx1">
                    <a:lumMod val="95000"/>
                    <a:lumOff val="5000"/>
                  </a:schemeClr>
                </a:solidFill>
                <a:latin typeface="AdvPTimes"/>
              </a:rPr>
              <a:t> </a:t>
            </a:r>
            <a:r>
              <a:rPr lang="en-US" sz="2800" b="1" dirty="0" smtClean="0">
                <a:solidFill>
                  <a:schemeClr val="tx1">
                    <a:lumMod val="95000"/>
                    <a:lumOff val="5000"/>
                  </a:schemeClr>
                </a:solidFill>
                <a:latin typeface="AdvPTimes"/>
              </a:rPr>
              <a:t>L. </a:t>
            </a:r>
            <a:br>
              <a:rPr lang="en-US" sz="2800" b="1" dirty="0" smtClean="0">
                <a:solidFill>
                  <a:schemeClr val="tx1">
                    <a:lumMod val="95000"/>
                    <a:lumOff val="5000"/>
                  </a:schemeClr>
                </a:solidFill>
                <a:latin typeface="AdvPTimes"/>
              </a:rPr>
            </a:br>
            <a:r>
              <a:rPr lang="en-US" sz="2800" b="1" dirty="0" smtClean="0">
                <a:solidFill>
                  <a:schemeClr val="tx1">
                    <a:lumMod val="95000"/>
                    <a:lumOff val="5000"/>
                  </a:schemeClr>
                </a:solidFill>
                <a:latin typeface="AdvPTimes"/>
              </a:rPr>
              <a:t>(</a:t>
            </a:r>
            <a:r>
              <a:rPr lang="en-US" sz="2800" b="1" dirty="0" err="1">
                <a:solidFill>
                  <a:schemeClr val="tx1">
                    <a:lumMod val="95000"/>
                    <a:lumOff val="5000"/>
                  </a:schemeClr>
                </a:solidFill>
                <a:latin typeface="AdvPTimes"/>
              </a:rPr>
              <a:t>g</a:t>
            </a:r>
            <a:r>
              <a:rPr lang="en-US" sz="2800" b="1" dirty="0" err="1" smtClean="0">
                <a:solidFill>
                  <a:schemeClr val="tx1">
                    <a:lumMod val="95000"/>
                    <a:lumOff val="5000"/>
                  </a:schemeClr>
                </a:solidFill>
                <a:latin typeface="AdvPTimes"/>
              </a:rPr>
              <a:t>olnar</a:t>
            </a:r>
            <a:r>
              <a:rPr lang="en-US" sz="2800" b="1" dirty="0">
                <a:solidFill>
                  <a:schemeClr val="tx1">
                    <a:lumMod val="95000"/>
                    <a:lumOff val="5000"/>
                  </a:schemeClr>
                </a:solidFill>
                <a:latin typeface="AdvPTimes"/>
              </a:rPr>
              <a:t>)</a:t>
            </a:r>
          </a:p>
        </p:txBody>
      </p:sp>
      <p:sp>
        <p:nvSpPr>
          <p:cNvPr id="8" name="TextBox 7"/>
          <p:cNvSpPr txBox="1"/>
          <p:nvPr/>
        </p:nvSpPr>
        <p:spPr>
          <a:xfrm>
            <a:off x="1558637" y="6296891"/>
            <a:ext cx="8884228" cy="830997"/>
          </a:xfrm>
          <a:prstGeom prst="rect">
            <a:avLst/>
          </a:prstGeom>
          <a:noFill/>
        </p:spPr>
        <p:txBody>
          <a:bodyPr wrap="square" rtlCol="0">
            <a:spAutoFit/>
          </a:bodyPr>
          <a:lstStyle/>
          <a:p>
            <a:r>
              <a:rPr lang="en-US" sz="1200" dirty="0" smtClean="0"/>
              <a:t>Prasad et al. </a:t>
            </a:r>
            <a:r>
              <a:rPr lang="en-US" sz="1200" dirty="0"/>
              <a:t>(2014). J Indian </a:t>
            </a:r>
            <a:r>
              <a:rPr lang="en-US" sz="1200" dirty="0" err="1"/>
              <a:t>Soc</a:t>
            </a:r>
            <a:r>
              <a:rPr lang="en-US" sz="1200" dirty="0"/>
              <a:t> </a:t>
            </a:r>
            <a:r>
              <a:rPr lang="en-US" sz="1200" dirty="0" err="1"/>
              <a:t>Periodontol</a:t>
            </a:r>
            <a:r>
              <a:rPr lang="en-US" sz="1200" dirty="0"/>
              <a:t>. 2014 Jul-Aug; 18(4): </a:t>
            </a:r>
            <a:r>
              <a:rPr lang="en-US" sz="1200" dirty="0" smtClean="0"/>
              <a:t>428–432</a:t>
            </a:r>
          </a:p>
          <a:p>
            <a:r>
              <a:rPr lang="en-US" sz="1200" dirty="0" err="1" smtClean="0"/>
              <a:t>Javan</a:t>
            </a:r>
            <a:r>
              <a:rPr lang="en-US" sz="1200" dirty="0" smtClean="0"/>
              <a:t> et al. (2016). </a:t>
            </a:r>
            <a:r>
              <a:rPr lang="en-US" sz="1200" dirty="0" err="1" smtClean="0"/>
              <a:t>Phytotherapy</a:t>
            </a:r>
            <a:r>
              <a:rPr lang="en-US" sz="1200" dirty="0" smtClean="0"/>
              <a:t> Research</a:t>
            </a:r>
          </a:p>
          <a:p>
            <a:endParaRPr lang="en-US" sz="1200" dirty="0" smtClean="0"/>
          </a:p>
          <a:p>
            <a:r>
              <a:rPr lang="en-US" sz="1200" dirty="0" smtClean="0">
                <a:solidFill>
                  <a:srgbClr val="C00000"/>
                </a:solidFill>
              </a:rPr>
              <a:t> </a:t>
            </a:r>
            <a:endParaRPr lang="en-US" sz="1200" b="1" dirty="0">
              <a:solidFill>
                <a:srgbClr val="C00000"/>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t>27</a:t>
            </a:fld>
            <a:endParaRPr lang="en-US"/>
          </a:p>
        </p:txBody>
      </p:sp>
      <p:pic>
        <p:nvPicPr>
          <p:cNvPr id="7" name="Picture 6"/>
          <p:cNvPicPr>
            <a:picLocks noChangeAspect="1"/>
          </p:cNvPicPr>
          <p:nvPr/>
        </p:nvPicPr>
        <p:blipFill>
          <a:blip r:embed="rId3"/>
          <a:stretch>
            <a:fillRect/>
          </a:stretch>
        </p:blipFill>
        <p:spPr>
          <a:xfrm>
            <a:off x="1865376" y="-4698"/>
            <a:ext cx="2889504" cy="2167128"/>
          </a:xfrm>
          <a:prstGeom prst="rect">
            <a:avLst/>
          </a:prstGeom>
        </p:spPr>
      </p:pic>
      <p:sp>
        <p:nvSpPr>
          <p:cNvPr id="3" name="Content Placeholder 2"/>
          <p:cNvSpPr>
            <a:spLocks noGrp="1"/>
          </p:cNvSpPr>
          <p:nvPr>
            <p:ph idx="1"/>
          </p:nvPr>
        </p:nvSpPr>
        <p:spPr/>
        <p:txBody>
          <a:bodyPr>
            <a:normAutofit/>
          </a:bodyPr>
          <a:lstStyle/>
          <a:p>
            <a:endParaRPr lang="en-US" dirty="0" smtClean="0"/>
          </a:p>
          <a:p>
            <a:pPr algn="just">
              <a:buClr>
                <a:srgbClr val="C00000"/>
              </a:buClr>
              <a:buFont typeface="Arial" panose="020B0604020202020204" pitchFamily="34" charset="0"/>
              <a:buChar char="•"/>
            </a:pPr>
            <a:r>
              <a:rPr lang="en-US" sz="2000" dirty="0" smtClean="0">
                <a:solidFill>
                  <a:schemeClr val="tx1"/>
                </a:solidFill>
              </a:rPr>
              <a:t>Prasad et al (2014) showed a reduction </a:t>
            </a:r>
            <a:r>
              <a:rPr lang="en-US" sz="2000" dirty="0">
                <a:solidFill>
                  <a:schemeClr val="tx1"/>
                </a:solidFill>
              </a:rPr>
              <a:t>in gingival bleeding </a:t>
            </a:r>
            <a:r>
              <a:rPr lang="en-US" sz="2000" dirty="0" smtClean="0">
                <a:solidFill>
                  <a:schemeClr val="tx1"/>
                </a:solidFill>
              </a:rPr>
              <a:t>after using </a:t>
            </a:r>
            <a:r>
              <a:rPr lang="en-US" sz="2000" dirty="0">
                <a:solidFill>
                  <a:schemeClr val="tx1"/>
                </a:solidFill>
              </a:rPr>
              <a:t>toothpaste containing Persian </a:t>
            </a:r>
            <a:r>
              <a:rPr lang="en-US" sz="2000" dirty="0" err="1">
                <a:solidFill>
                  <a:schemeClr val="tx1"/>
                </a:solidFill>
              </a:rPr>
              <a:t>Golnar</a:t>
            </a:r>
            <a:r>
              <a:rPr lang="en-US" sz="2000" dirty="0">
                <a:solidFill>
                  <a:schemeClr val="tx1"/>
                </a:solidFill>
              </a:rPr>
              <a:t> </a:t>
            </a:r>
            <a:endParaRPr lang="en-US" sz="2000" dirty="0" smtClean="0">
              <a:solidFill>
                <a:schemeClr val="tx1"/>
              </a:solidFill>
            </a:endParaRPr>
          </a:p>
          <a:p>
            <a:pPr algn="just">
              <a:buClr>
                <a:srgbClr val="C00000"/>
              </a:buClr>
              <a:buFont typeface="Arial" panose="020B0604020202020204" pitchFamily="34" charset="0"/>
              <a:buChar char="•"/>
            </a:pPr>
            <a:r>
              <a:rPr lang="en-US" sz="2000" dirty="0" smtClean="0">
                <a:solidFill>
                  <a:schemeClr val="tx1"/>
                </a:solidFill>
              </a:rPr>
              <a:t>Memarzadeh et al. (2016) also reported a</a:t>
            </a:r>
            <a:r>
              <a:rPr lang="fa-IR" sz="2000" dirty="0" smtClean="0">
                <a:solidFill>
                  <a:schemeClr val="tx1"/>
                </a:solidFill>
              </a:rPr>
              <a:t> </a:t>
            </a:r>
            <a:r>
              <a:rPr lang="en-US" sz="2000" dirty="0" smtClean="0">
                <a:solidFill>
                  <a:schemeClr val="tx1"/>
                </a:solidFill>
              </a:rPr>
              <a:t>significant decrease in blood loss after 3 months </a:t>
            </a:r>
            <a:r>
              <a:rPr lang="en-US" sz="2000" dirty="0">
                <a:solidFill>
                  <a:schemeClr val="tx1"/>
                </a:solidFill>
              </a:rPr>
              <a:t>of treatment </a:t>
            </a:r>
            <a:r>
              <a:rPr lang="en-US" sz="2000" dirty="0" smtClean="0">
                <a:solidFill>
                  <a:schemeClr val="tx1"/>
                </a:solidFill>
              </a:rPr>
              <a:t>with Persian </a:t>
            </a:r>
            <a:r>
              <a:rPr lang="en-US" sz="2000" dirty="0" err="1">
                <a:solidFill>
                  <a:schemeClr val="tx1"/>
                </a:solidFill>
              </a:rPr>
              <a:t>Golnar</a:t>
            </a:r>
            <a:r>
              <a:rPr lang="en-US" sz="2000" dirty="0">
                <a:solidFill>
                  <a:schemeClr val="tx1"/>
                </a:solidFill>
              </a:rPr>
              <a:t> syrup in premenopausal women </a:t>
            </a:r>
            <a:r>
              <a:rPr lang="en-US" sz="2000" dirty="0" smtClean="0">
                <a:solidFill>
                  <a:schemeClr val="tx1"/>
                </a:solidFill>
              </a:rPr>
              <a:t>with menorrhagia </a:t>
            </a:r>
            <a:r>
              <a:rPr lang="en-US" sz="2000" dirty="0">
                <a:solidFill>
                  <a:schemeClr val="tx1"/>
                </a:solidFill>
              </a:rPr>
              <a:t>related to uterine leiomyoma. </a:t>
            </a:r>
            <a:endParaRPr lang="en-US" sz="2000" dirty="0" smtClean="0">
              <a:solidFill>
                <a:schemeClr val="tx1"/>
              </a:solidFill>
            </a:endParaRPr>
          </a:p>
        </p:txBody>
      </p:sp>
    </p:spTree>
    <p:extLst>
      <p:ext uri="{BB962C8B-B14F-4D97-AF65-F5344CB8AC3E}">
        <p14:creationId xmlns:p14="http://schemas.microsoft.com/office/powerpoint/2010/main" val="2206779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Punica </a:t>
            </a:r>
            <a:r>
              <a:rPr lang="en-US" sz="2800" b="1" dirty="0" err="1">
                <a:solidFill>
                  <a:schemeClr val="tx1">
                    <a:lumMod val="95000"/>
                    <a:lumOff val="5000"/>
                  </a:schemeClr>
                </a:solidFill>
                <a:latin typeface="AdvPTimes"/>
              </a:rPr>
              <a:t>granatum</a:t>
            </a:r>
            <a:r>
              <a:rPr lang="en-US" sz="2800" b="1" dirty="0">
                <a:solidFill>
                  <a:schemeClr val="tx1">
                    <a:lumMod val="95000"/>
                    <a:lumOff val="5000"/>
                  </a:schemeClr>
                </a:solidFill>
                <a:latin typeface="AdvPTimes"/>
              </a:rPr>
              <a:t> </a:t>
            </a:r>
            <a:r>
              <a:rPr lang="en-US" sz="2800" b="1" dirty="0" smtClean="0">
                <a:solidFill>
                  <a:schemeClr val="tx1">
                    <a:lumMod val="95000"/>
                    <a:lumOff val="5000"/>
                  </a:schemeClr>
                </a:solidFill>
                <a:latin typeface="AdvPTimes"/>
              </a:rPr>
              <a:t>L. </a:t>
            </a:r>
            <a:br>
              <a:rPr lang="en-US" sz="2800" b="1" dirty="0" smtClean="0">
                <a:solidFill>
                  <a:schemeClr val="tx1">
                    <a:lumMod val="95000"/>
                    <a:lumOff val="5000"/>
                  </a:schemeClr>
                </a:solidFill>
                <a:latin typeface="AdvPTimes"/>
              </a:rPr>
            </a:br>
            <a:r>
              <a:rPr lang="en-US" sz="2800" b="1" dirty="0" smtClean="0">
                <a:solidFill>
                  <a:schemeClr val="tx1">
                    <a:lumMod val="95000"/>
                    <a:lumOff val="5000"/>
                  </a:schemeClr>
                </a:solidFill>
                <a:latin typeface="AdvPTimes"/>
              </a:rPr>
              <a:t>(</a:t>
            </a:r>
            <a:r>
              <a:rPr lang="en-US" sz="2800" b="1" dirty="0" err="1">
                <a:solidFill>
                  <a:schemeClr val="tx1">
                    <a:lumMod val="95000"/>
                    <a:lumOff val="5000"/>
                  </a:schemeClr>
                </a:solidFill>
                <a:latin typeface="AdvPTimes"/>
              </a:rPr>
              <a:t>g</a:t>
            </a:r>
            <a:r>
              <a:rPr lang="en-US" sz="2800" b="1" dirty="0" err="1" smtClean="0">
                <a:solidFill>
                  <a:schemeClr val="tx1">
                    <a:lumMod val="95000"/>
                    <a:lumOff val="5000"/>
                  </a:schemeClr>
                </a:solidFill>
                <a:latin typeface="AdvPTimes"/>
              </a:rPr>
              <a:t>olnar</a:t>
            </a:r>
            <a:r>
              <a:rPr lang="en-US" sz="2800" b="1" dirty="0">
                <a:solidFill>
                  <a:schemeClr val="tx1">
                    <a:lumMod val="95000"/>
                    <a:lumOff val="5000"/>
                  </a:schemeClr>
                </a:solidFill>
                <a:latin typeface="AdvPTimes"/>
              </a:rPr>
              <a:t>)</a:t>
            </a:r>
          </a:p>
        </p:txBody>
      </p:sp>
      <p:sp>
        <p:nvSpPr>
          <p:cNvPr id="5" name="Slide Number Placeholder 4"/>
          <p:cNvSpPr>
            <a:spLocks noGrp="1"/>
          </p:cNvSpPr>
          <p:nvPr>
            <p:ph type="sldNum" sz="quarter" idx="12"/>
          </p:nvPr>
        </p:nvSpPr>
        <p:spPr/>
        <p:txBody>
          <a:bodyPr/>
          <a:lstStyle/>
          <a:p>
            <a:fld id="{EF06584A-8DC7-4A81-B464-048080CAB95D}" type="slidenum">
              <a:rPr lang="en-US" smtClean="0"/>
              <a:t>28</a:t>
            </a:fld>
            <a:endParaRPr lang="en-US"/>
          </a:p>
        </p:txBody>
      </p:sp>
      <p:pic>
        <p:nvPicPr>
          <p:cNvPr id="7" name="Picture 6"/>
          <p:cNvPicPr>
            <a:picLocks noChangeAspect="1"/>
          </p:cNvPicPr>
          <p:nvPr/>
        </p:nvPicPr>
        <p:blipFill>
          <a:blip r:embed="rId3"/>
          <a:stretch>
            <a:fillRect/>
          </a:stretch>
        </p:blipFill>
        <p:spPr>
          <a:xfrm>
            <a:off x="1865376" y="-4698"/>
            <a:ext cx="2889504" cy="2167128"/>
          </a:xfrm>
          <a:prstGeom prst="rect">
            <a:avLst/>
          </a:prstGeom>
        </p:spPr>
      </p:pic>
      <p:sp>
        <p:nvSpPr>
          <p:cNvPr id="3" name="Content Placeholder 2"/>
          <p:cNvSpPr>
            <a:spLocks noGrp="1"/>
          </p:cNvSpPr>
          <p:nvPr>
            <p:ph idx="1"/>
          </p:nvPr>
        </p:nvSpPr>
        <p:spPr/>
        <p:txBody>
          <a:bodyPr>
            <a:normAutofit/>
          </a:bodyPr>
          <a:lstStyle/>
          <a:p>
            <a:pPr>
              <a:buClr>
                <a:srgbClr val="C00000"/>
              </a:buClr>
              <a:buFont typeface="Courier New" panose="02070309020205020404" pitchFamily="49" charset="0"/>
              <a:buChar char="o"/>
            </a:pPr>
            <a:r>
              <a:rPr lang="en-US" sz="2000" dirty="0" smtClean="0">
                <a:solidFill>
                  <a:schemeClr val="tx1"/>
                </a:solidFill>
              </a:rPr>
              <a:t>Syrup 120 ml (5 ml TID for 7 day from onset of bleeding)</a:t>
            </a:r>
          </a:p>
          <a:p>
            <a:pPr>
              <a:buClr>
                <a:srgbClr val="C00000"/>
              </a:buClr>
              <a:buFont typeface="Courier New" panose="02070309020205020404" pitchFamily="49" charset="0"/>
              <a:buChar char="o"/>
            </a:pPr>
            <a:r>
              <a:rPr lang="en-US" sz="2000" dirty="0" smtClean="0">
                <a:solidFill>
                  <a:schemeClr val="tx1"/>
                </a:solidFill>
              </a:rPr>
              <a:t>Capsule 500 mg </a:t>
            </a:r>
            <a:r>
              <a:rPr lang="en-US" sz="2000" dirty="0" smtClean="0">
                <a:solidFill>
                  <a:schemeClr val="tx1"/>
                </a:solidFill>
              </a:rPr>
              <a:t>(BID) </a:t>
            </a:r>
          </a:p>
          <a:p>
            <a:pPr>
              <a:buClr>
                <a:srgbClr val="C00000"/>
              </a:buClr>
              <a:buFont typeface="Courier New" panose="02070309020205020404" pitchFamily="49" charset="0"/>
              <a:buChar char="o"/>
            </a:pPr>
            <a:endParaRPr lang="en-US" sz="2000" dirty="0">
              <a:solidFill>
                <a:schemeClr val="tx1"/>
              </a:solidFill>
            </a:endParaRPr>
          </a:p>
        </p:txBody>
      </p:sp>
      <p:pic>
        <p:nvPicPr>
          <p:cNvPr id="4" name="Picture 3"/>
          <p:cNvPicPr>
            <a:picLocks noChangeAspect="1"/>
          </p:cNvPicPr>
          <p:nvPr/>
        </p:nvPicPr>
        <p:blipFill>
          <a:blip r:embed="rId4"/>
          <a:stretch>
            <a:fillRect/>
          </a:stretch>
        </p:blipFill>
        <p:spPr>
          <a:xfrm>
            <a:off x="2405122" y="3099335"/>
            <a:ext cx="3052402" cy="3599778"/>
          </a:xfrm>
          <a:prstGeom prst="rect">
            <a:avLst/>
          </a:prstGeom>
        </p:spPr>
      </p:pic>
      <p:pic>
        <p:nvPicPr>
          <p:cNvPr id="6" name="Picture 5"/>
          <p:cNvPicPr>
            <a:picLocks noChangeAspect="1"/>
          </p:cNvPicPr>
          <p:nvPr/>
        </p:nvPicPr>
        <p:blipFill>
          <a:blip r:embed="rId5"/>
          <a:stretch>
            <a:fillRect/>
          </a:stretch>
        </p:blipFill>
        <p:spPr>
          <a:xfrm>
            <a:off x="6352674" y="3066334"/>
            <a:ext cx="3484345" cy="3697255"/>
          </a:xfrm>
          <a:prstGeom prst="rect">
            <a:avLst/>
          </a:prstGeom>
        </p:spPr>
      </p:pic>
    </p:spTree>
    <p:extLst>
      <p:ext uri="{BB962C8B-B14F-4D97-AF65-F5344CB8AC3E}">
        <p14:creationId xmlns:p14="http://schemas.microsoft.com/office/powerpoint/2010/main" val="627200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t-IT" sz="2800" b="1" dirty="0">
                <a:solidFill>
                  <a:schemeClr val="tx1">
                    <a:lumMod val="95000"/>
                    <a:lumOff val="5000"/>
                  </a:schemeClr>
                </a:solidFill>
                <a:latin typeface="AdvPTimes"/>
              </a:rPr>
              <a:t>Ginger rhizome </a:t>
            </a:r>
            <a:br>
              <a:rPr lang="it-IT" sz="2800" b="1" dirty="0">
                <a:solidFill>
                  <a:schemeClr val="tx1">
                    <a:lumMod val="95000"/>
                    <a:lumOff val="5000"/>
                  </a:schemeClr>
                </a:solidFill>
                <a:latin typeface="AdvPTimes"/>
              </a:rPr>
            </a:br>
            <a:r>
              <a:rPr lang="it-IT" sz="2800" b="1" dirty="0">
                <a:solidFill>
                  <a:schemeClr val="tx1">
                    <a:lumMod val="95000"/>
                    <a:lumOff val="5000"/>
                  </a:schemeClr>
                </a:solidFill>
                <a:latin typeface="AdvPTimes"/>
              </a:rPr>
              <a:t>(Z. officinale Roscoe</a:t>
            </a:r>
            <a:r>
              <a:rPr lang="it-IT" sz="2800" b="1" dirty="0" smtClean="0">
                <a:solidFill>
                  <a:schemeClr val="tx1">
                    <a:lumMod val="95000"/>
                    <a:lumOff val="5000"/>
                  </a:schemeClr>
                </a:solidFill>
                <a:latin typeface="AdvPTimes"/>
              </a:rPr>
              <a:t>)</a:t>
            </a:r>
            <a:br>
              <a:rPr lang="it-IT" sz="2800" b="1" dirty="0" smtClean="0">
                <a:solidFill>
                  <a:schemeClr val="tx1">
                    <a:lumMod val="95000"/>
                    <a:lumOff val="5000"/>
                  </a:schemeClr>
                </a:solidFill>
                <a:latin typeface="AdvPTimes"/>
              </a:rPr>
            </a:br>
            <a:r>
              <a:rPr lang="fa-IR" sz="2800" b="1" dirty="0" smtClean="0">
                <a:solidFill>
                  <a:schemeClr val="tx1">
                    <a:lumMod val="95000"/>
                    <a:lumOff val="5000"/>
                  </a:schemeClr>
                </a:solidFill>
                <a:latin typeface="AdvPTimes"/>
              </a:rPr>
              <a:t>(زنجبیل)</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3059196"/>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738664"/>
          </a:xfrm>
          <a:prstGeom prst="rect">
            <a:avLst/>
          </a:prstGeom>
          <a:noFill/>
        </p:spPr>
        <p:txBody>
          <a:bodyPr wrap="square" rtlCol="0">
            <a:spAutoFit/>
          </a:bodyPr>
          <a:lstStyle/>
          <a:p>
            <a:r>
              <a:rPr lang="en-US" sz="1400" dirty="0" err="1">
                <a:solidFill>
                  <a:prstClr val="black"/>
                </a:solidFill>
              </a:rPr>
              <a:t>Ghasemzadeh</a:t>
            </a:r>
            <a:r>
              <a:rPr lang="en-US" sz="1400" dirty="0">
                <a:solidFill>
                  <a:prstClr val="black"/>
                </a:solidFill>
              </a:rPr>
              <a:t> et al., 2015; </a:t>
            </a:r>
            <a:r>
              <a:rPr lang="en-US" sz="1400" dirty="0" err="1">
                <a:solidFill>
                  <a:prstClr val="black"/>
                </a:solidFill>
              </a:rPr>
              <a:t>Shirvani</a:t>
            </a:r>
            <a:r>
              <a:rPr lang="en-US" sz="1400" dirty="0">
                <a:solidFill>
                  <a:prstClr val="black"/>
                </a:solidFill>
              </a:rPr>
              <a:t> et al. (2015), (</a:t>
            </a:r>
            <a:r>
              <a:rPr lang="en-US" sz="1400" dirty="0" err="1">
                <a:solidFill>
                  <a:prstClr val="black"/>
                </a:solidFill>
              </a:rPr>
              <a:t>Aryaeian</a:t>
            </a:r>
            <a:r>
              <a:rPr lang="en-US" sz="1400" dirty="0">
                <a:solidFill>
                  <a:prstClr val="black"/>
                </a:solidFill>
              </a:rPr>
              <a:t> and </a:t>
            </a:r>
            <a:r>
              <a:rPr lang="en-US" sz="1400" dirty="0" err="1">
                <a:solidFill>
                  <a:prstClr val="black"/>
                </a:solidFill>
              </a:rPr>
              <a:t>Tavakkoli</a:t>
            </a:r>
            <a:r>
              <a:rPr lang="en-US" sz="1400" dirty="0">
                <a:solidFill>
                  <a:prstClr val="black"/>
                </a:solidFill>
              </a:rPr>
              <a:t>, 2015). ; Avicenna (</a:t>
            </a:r>
            <a:r>
              <a:rPr lang="en-US" sz="1400" dirty="0" err="1">
                <a:solidFill>
                  <a:prstClr val="black"/>
                </a:solidFill>
              </a:rPr>
              <a:t>Ibn</a:t>
            </a:r>
            <a:r>
              <a:rPr lang="en-US" sz="1400" dirty="0">
                <a:solidFill>
                  <a:prstClr val="black"/>
                </a:solidFill>
              </a:rPr>
              <a:t> </a:t>
            </a:r>
            <a:r>
              <a:rPr lang="en-US" sz="1400" dirty="0" err="1">
                <a:solidFill>
                  <a:prstClr val="black"/>
                </a:solidFill>
              </a:rPr>
              <a:t>Sina</a:t>
            </a:r>
            <a:r>
              <a:rPr lang="en-US" sz="1400" dirty="0">
                <a:solidFill>
                  <a:prstClr val="black"/>
                </a:solidFill>
              </a:rPr>
              <a:t>) AH. 2005;  </a:t>
            </a:r>
            <a:r>
              <a:rPr lang="en-US" sz="1400" dirty="0" err="1">
                <a:solidFill>
                  <a:prstClr val="black"/>
                </a:solidFill>
              </a:rPr>
              <a:t>Pizzorno</a:t>
            </a:r>
            <a:r>
              <a:rPr lang="en-US" sz="1400" dirty="0">
                <a:solidFill>
                  <a:prstClr val="black"/>
                </a:solidFill>
              </a:rPr>
              <a:t> and Murray, 2013 </a:t>
            </a:r>
          </a:p>
          <a:p>
            <a:endParaRPr lang="en-US" sz="1400" dirty="0" err="1">
              <a:solidFill>
                <a:prstClr val="black"/>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29</a:t>
            </a:fld>
            <a:endParaRPr lang="en-US"/>
          </a:p>
        </p:txBody>
      </p:sp>
      <p:pic>
        <p:nvPicPr>
          <p:cNvPr id="9" name="Picture 8"/>
          <p:cNvPicPr>
            <a:picLocks noChangeAspect="1"/>
          </p:cNvPicPr>
          <p:nvPr/>
        </p:nvPicPr>
        <p:blipFill>
          <a:blip r:embed="rId8"/>
          <a:stretch>
            <a:fillRect/>
          </a:stretch>
        </p:blipFill>
        <p:spPr>
          <a:xfrm>
            <a:off x="1799925" y="96476"/>
            <a:ext cx="2531444" cy="1967622"/>
          </a:xfrm>
          <a:prstGeom prst="rect">
            <a:avLst/>
          </a:prstGeom>
        </p:spPr>
      </p:pic>
      <p:pic>
        <p:nvPicPr>
          <p:cNvPr id="6" name="Picture 5"/>
          <p:cNvPicPr>
            <a:picLocks noChangeAspect="1"/>
          </p:cNvPicPr>
          <p:nvPr/>
        </p:nvPicPr>
        <p:blipFill>
          <a:blip r:embed="rId9"/>
          <a:stretch>
            <a:fillRect/>
          </a:stretch>
        </p:blipFill>
        <p:spPr>
          <a:xfrm>
            <a:off x="9750392" y="96476"/>
            <a:ext cx="1536331" cy="2048441"/>
          </a:xfrm>
          <a:prstGeom prst="rect">
            <a:avLst/>
          </a:prstGeom>
        </p:spPr>
      </p:pic>
      <p:sp>
        <p:nvSpPr>
          <p:cNvPr id="10" name="TextBox 9"/>
          <p:cNvSpPr txBox="1"/>
          <p:nvPr/>
        </p:nvSpPr>
        <p:spPr>
          <a:xfrm>
            <a:off x="2367815" y="2064098"/>
            <a:ext cx="9136797" cy="407291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algn="justLow" defTabSz="457200">
              <a:spcBef>
                <a:spcPts val="1000"/>
              </a:spcBef>
              <a:buClr>
                <a:srgbClr val="C00000"/>
              </a:buClr>
              <a:buFont typeface="Arial" panose="020B0604020202020204" pitchFamily="34" charset="0"/>
              <a:buChar char="•"/>
            </a:pPr>
            <a:r>
              <a:rPr lang="en-US" sz="2000" dirty="0" smtClean="0">
                <a:solidFill>
                  <a:prstClr val="black"/>
                </a:solidFill>
              </a:rPr>
              <a:t>In </a:t>
            </a:r>
            <a:r>
              <a:rPr lang="en-US" sz="2000" dirty="0">
                <a:solidFill>
                  <a:prstClr val="black"/>
                </a:solidFill>
              </a:rPr>
              <a:t>a clinical trial by </a:t>
            </a:r>
            <a:r>
              <a:rPr lang="en-US" sz="2000" dirty="0" err="1">
                <a:solidFill>
                  <a:prstClr val="black"/>
                </a:solidFill>
              </a:rPr>
              <a:t>Shirvani</a:t>
            </a:r>
            <a:r>
              <a:rPr lang="en-US" sz="2000" dirty="0">
                <a:solidFill>
                  <a:prstClr val="black"/>
                </a:solidFill>
              </a:rPr>
              <a:t> et al. (2015), the effect of ginger on dysmenorrhea was demonstrated </a:t>
            </a:r>
          </a:p>
          <a:p>
            <a:pPr marL="342900" lvl="0" indent="-342900" algn="justLow" defTabSz="457200">
              <a:spcBef>
                <a:spcPts val="1000"/>
              </a:spcBef>
              <a:buClr>
                <a:srgbClr val="C00000"/>
              </a:buClr>
              <a:buFont typeface="Arial" panose="020B0604020202020204" pitchFamily="34" charset="0"/>
              <a:buChar char="•"/>
            </a:pPr>
            <a:r>
              <a:rPr lang="en-US" sz="2000" dirty="0">
                <a:solidFill>
                  <a:prstClr val="black"/>
                </a:solidFill>
              </a:rPr>
              <a:t>Ginger relieves dysmenorrhea by </a:t>
            </a:r>
            <a:r>
              <a:rPr lang="en-US" sz="2000" b="1" dirty="0">
                <a:solidFill>
                  <a:srgbClr val="C00000"/>
                </a:solidFill>
              </a:rPr>
              <a:t>inhibiting thromboxane </a:t>
            </a:r>
            <a:r>
              <a:rPr lang="en-US" sz="2000" dirty="0">
                <a:solidFill>
                  <a:prstClr val="black"/>
                </a:solidFill>
              </a:rPr>
              <a:t>and </a:t>
            </a:r>
            <a:r>
              <a:rPr lang="en-US" sz="2000" b="1" dirty="0">
                <a:solidFill>
                  <a:srgbClr val="C00000"/>
                </a:solidFill>
              </a:rPr>
              <a:t>prostaglandin</a:t>
            </a:r>
            <a:r>
              <a:rPr lang="en-US" sz="2000" dirty="0">
                <a:solidFill>
                  <a:prstClr val="black"/>
                </a:solidFill>
              </a:rPr>
              <a:t> activities </a:t>
            </a:r>
          </a:p>
          <a:p>
            <a:pPr marL="342900" lvl="0" indent="-342900" algn="justLow" defTabSz="457200">
              <a:spcBef>
                <a:spcPts val="1000"/>
              </a:spcBef>
              <a:buClr>
                <a:srgbClr val="C00000"/>
              </a:buClr>
              <a:buFont typeface="Arial" panose="020B0604020202020204" pitchFamily="34" charset="0"/>
              <a:buChar char="•"/>
            </a:pPr>
            <a:r>
              <a:rPr lang="en-US" sz="2000" dirty="0">
                <a:solidFill>
                  <a:prstClr val="black"/>
                </a:solidFill>
              </a:rPr>
              <a:t>Ginger can also be used for the treatment of inflammatory chronic diseases as a result of its anti-inflammatory and </a:t>
            </a:r>
            <a:r>
              <a:rPr lang="en-US" sz="2000" dirty="0" err="1">
                <a:solidFill>
                  <a:prstClr val="black"/>
                </a:solidFill>
              </a:rPr>
              <a:t>antioxidative</a:t>
            </a:r>
            <a:r>
              <a:rPr lang="en-US" sz="2000" dirty="0">
                <a:solidFill>
                  <a:prstClr val="black"/>
                </a:solidFill>
              </a:rPr>
              <a:t> properties</a:t>
            </a:r>
          </a:p>
          <a:p>
            <a:pPr marL="342900" lvl="0" indent="-342900" algn="justLow" defTabSz="457200">
              <a:spcBef>
                <a:spcPts val="1000"/>
              </a:spcBef>
              <a:buClr>
                <a:srgbClr val="C00000"/>
              </a:buClr>
              <a:buFont typeface="Arial" panose="020B0604020202020204" pitchFamily="34" charset="0"/>
              <a:buChar char="•"/>
            </a:pPr>
            <a:r>
              <a:rPr lang="en-US" sz="2000" dirty="0">
                <a:solidFill>
                  <a:prstClr val="black"/>
                </a:solidFill>
              </a:rPr>
              <a:t>T</a:t>
            </a:r>
            <a:r>
              <a:rPr lang="en-US" sz="2000" dirty="0" smtClean="0">
                <a:solidFill>
                  <a:prstClr val="black"/>
                </a:solidFill>
              </a:rPr>
              <a:t>raditional use of this herb </a:t>
            </a:r>
            <a:r>
              <a:rPr lang="en-US" sz="2000" dirty="0">
                <a:solidFill>
                  <a:prstClr val="black"/>
                </a:solidFill>
              </a:rPr>
              <a:t>for AUB may be a result of its </a:t>
            </a:r>
            <a:r>
              <a:rPr lang="en-US" sz="2000" dirty="0" smtClean="0">
                <a:solidFill>
                  <a:prstClr val="black"/>
                </a:solidFill>
              </a:rPr>
              <a:t>anti-inflammatory effect</a:t>
            </a:r>
          </a:p>
          <a:p>
            <a:pPr marL="342900" lvl="0" indent="-342900" algn="justLow" defTabSz="457200">
              <a:spcBef>
                <a:spcPts val="1000"/>
              </a:spcBef>
              <a:buClr>
                <a:srgbClr val="C00000"/>
              </a:buClr>
              <a:buFont typeface="Arial" panose="020B0604020202020204" pitchFamily="34" charset="0"/>
              <a:buChar char="•"/>
            </a:pPr>
            <a:r>
              <a:rPr lang="en-US" sz="2000" dirty="0" smtClean="0">
                <a:solidFill>
                  <a:prstClr val="black"/>
                </a:solidFill>
              </a:rPr>
              <a:t>Side-effects: </a:t>
            </a:r>
            <a:r>
              <a:rPr lang="en-US" sz="1700" dirty="0" smtClean="0">
                <a:solidFill>
                  <a:prstClr val="black"/>
                </a:solidFill>
              </a:rPr>
              <a:t>↓ FBS, a strong anticoagulation effect</a:t>
            </a:r>
            <a:r>
              <a:rPr lang="en-US" sz="1700" dirty="0">
                <a:solidFill>
                  <a:prstClr val="black"/>
                </a:solidFill>
              </a:rPr>
              <a:t>, allergy, m</a:t>
            </a:r>
            <a:r>
              <a:rPr lang="en-US" sz="1700" dirty="0" smtClean="0">
                <a:solidFill>
                  <a:prstClr val="black"/>
                </a:solidFill>
              </a:rPr>
              <a:t>outh inflammation</a:t>
            </a:r>
          </a:p>
          <a:p>
            <a:pPr lvl="0" algn="justLow" defTabSz="457200">
              <a:spcBef>
                <a:spcPts val="1000"/>
              </a:spcBef>
              <a:buClr>
                <a:srgbClr val="C00000"/>
              </a:buClr>
            </a:pPr>
            <a:r>
              <a:rPr lang="en-US" sz="1700" dirty="0" smtClean="0">
                <a:solidFill>
                  <a:prstClr val="black"/>
                </a:solidFill>
              </a:rPr>
              <a:t>   </a:t>
            </a:r>
          </a:p>
        </p:txBody>
      </p:sp>
    </p:spTree>
    <p:extLst>
      <p:ext uri="{BB962C8B-B14F-4D97-AF65-F5344CB8AC3E}">
        <p14:creationId xmlns:p14="http://schemas.microsoft.com/office/powerpoint/2010/main" val="269214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chemeClr val="tx1"/>
                </a:solidFill>
                <a:latin typeface="AdvPTimes"/>
              </a:rPr>
              <a:t>Outlines </a:t>
            </a:r>
            <a:endParaRPr lang="en-US" sz="2800" b="1" dirty="0">
              <a:solidFill>
                <a:schemeClr val="tx1"/>
              </a:solidFill>
              <a:latin typeface="AdvPTimes"/>
            </a:endParaRPr>
          </a:p>
        </p:txBody>
      </p:sp>
      <p:sp>
        <p:nvSpPr>
          <p:cNvPr id="3" name="Content Placeholder 2"/>
          <p:cNvSpPr>
            <a:spLocks noGrp="1"/>
          </p:cNvSpPr>
          <p:nvPr>
            <p:ph idx="1"/>
          </p:nvPr>
        </p:nvSpPr>
        <p:spPr/>
        <p:txBody>
          <a:bodyPr>
            <a:noAutofit/>
          </a:bodyPr>
          <a:lstStyle/>
          <a:p>
            <a:pPr>
              <a:buClr>
                <a:srgbClr val="C00000"/>
              </a:buClr>
              <a:buFont typeface="Courier New" panose="02070309020205020404" pitchFamily="49" charset="0"/>
              <a:buChar char="o"/>
            </a:pPr>
            <a:r>
              <a:rPr lang="en-US" sz="2000" b="1" dirty="0" smtClean="0">
                <a:solidFill>
                  <a:schemeClr val="tx1">
                    <a:lumMod val="95000"/>
                    <a:lumOff val="5000"/>
                  </a:schemeClr>
                </a:solidFill>
              </a:rPr>
              <a:t>Introduction</a:t>
            </a:r>
          </a:p>
          <a:p>
            <a:pPr>
              <a:buClr>
                <a:srgbClr val="C00000"/>
              </a:buClr>
              <a:buFont typeface="Courier New" panose="02070309020205020404" pitchFamily="49" charset="0"/>
              <a:buChar char="o"/>
            </a:pPr>
            <a:r>
              <a:rPr lang="en-US" sz="2000" b="1" dirty="0" smtClean="0">
                <a:solidFill>
                  <a:schemeClr val="tx1">
                    <a:lumMod val="95000"/>
                    <a:lumOff val="5000"/>
                  </a:schemeClr>
                </a:solidFill>
              </a:rPr>
              <a:t>Medicinal </a:t>
            </a:r>
            <a:r>
              <a:rPr lang="en-US" sz="2000" b="1" dirty="0" smtClean="0">
                <a:solidFill>
                  <a:schemeClr val="tx1">
                    <a:lumMod val="95000"/>
                    <a:lumOff val="5000"/>
                  </a:schemeClr>
                </a:solidFill>
              </a:rPr>
              <a:t>plants used for treatment of AUB </a:t>
            </a:r>
          </a:p>
          <a:p>
            <a:pPr>
              <a:buClr>
                <a:srgbClr val="C00000"/>
              </a:buClr>
              <a:buFont typeface="Courier New" panose="02070309020205020404" pitchFamily="49" charset="0"/>
              <a:buChar char="o"/>
            </a:pPr>
            <a:r>
              <a:rPr lang="en-US" sz="2000" b="1" dirty="0" smtClean="0">
                <a:solidFill>
                  <a:schemeClr val="tx1">
                    <a:lumMod val="95000"/>
                    <a:lumOff val="5000"/>
                  </a:schemeClr>
                </a:solidFill>
              </a:rPr>
              <a:t>Mechanisms Herbal medicine for managing AUB</a:t>
            </a:r>
          </a:p>
          <a:p>
            <a:pPr>
              <a:buClr>
                <a:srgbClr val="C00000"/>
              </a:buClr>
              <a:buFont typeface="Courier New" panose="02070309020205020404" pitchFamily="49" charset="0"/>
              <a:buChar char="o"/>
            </a:pPr>
            <a:r>
              <a:rPr lang="en-US" sz="2000" b="1" dirty="0" smtClean="0">
                <a:solidFill>
                  <a:schemeClr val="tx1">
                    <a:lumMod val="95000"/>
                    <a:lumOff val="5000"/>
                  </a:schemeClr>
                </a:solidFill>
              </a:rPr>
              <a:t>Types of herbal medicines in AUB</a:t>
            </a:r>
          </a:p>
          <a:p>
            <a:pPr>
              <a:buClr>
                <a:srgbClr val="C00000"/>
              </a:buClr>
              <a:buFont typeface="Courier New" panose="02070309020205020404" pitchFamily="49" charset="0"/>
              <a:buChar char="o"/>
            </a:pPr>
            <a:r>
              <a:rPr lang="en-US" sz="2000" b="1" dirty="0" smtClean="0">
                <a:solidFill>
                  <a:schemeClr val="tx1">
                    <a:lumMod val="95000"/>
                    <a:lumOff val="5000"/>
                  </a:schemeClr>
                </a:solidFill>
              </a:rPr>
              <a:t>Review of literature</a:t>
            </a:r>
          </a:p>
          <a:p>
            <a:pPr>
              <a:buClr>
                <a:srgbClr val="C00000"/>
              </a:buClr>
              <a:buFont typeface="Courier New" panose="02070309020205020404" pitchFamily="49" charset="0"/>
              <a:buChar char="o"/>
            </a:pPr>
            <a:r>
              <a:rPr lang="en-US" sz="2000" b="1" dirty="0" smtClean="0">
                <a:solidFill>
                  <a:schemeClr val="tx1">
                    <a:lumMod val="95000"/>
                    <a:lumOff val="5000"/>
                  </a:schemeClr>
                </a:solidFill>
              </a:rPr>
              <a:t>Key points</a:t>
            </a:r>
            <a:r>
              <a:rPr lang="fa-IR" sz="2000" b="1" dirty="0" smtClean="0">
                <a:solidFill>
                  <a:schemeClr val="tx1">
                    <a:lumMod val="95000"/>
                    <a:lumOff val="5000"/>
                  </a:schemeClr>
                </a:solidFill>
              </a:rPr>
              <a:t> </a:t>
            </a:r>
            <a:r>
              <a:rPr lang="en-US" sz="2000" b="1" dirty="0" smtClean="0">
                <a:solidFill>
                  <a:schemeClr val="tx1">
                    <a:lumMod val="95000"/>
                    <a:lumOff val="5000"/>
                  </a:schemeClr>
                </a:solidFill>
              </a:rPr>
              <a:t> and precautions</a:t>
            </a:r>
          </a:p>
          <a:p>
            <a:pPr>
              <a:buClr>
                <a:srgbClr val="C00000"/>
              </a:buClr>
              <a:buFont typeface="Courier New" panose="02070309020205020404" pitchFamily="49" charset="0"/>
              <a:buChar char="o"/>
            </a:pPr>
            <a:r>
              <a:rPr lang="en-US" sz="2000" b="1" dirty="0" smtClean="0">
                <a:solidFill>
                  <a:schemeClr val="tx1">
                    <a:lumMod val="95000"/>
                    <a:lumOff val="5000"/>
                  </a:schemeClr>
                </a:solidFill>
              </a:rPr>
              <a:t>Conclusion </a:t>
            </a:r>
          </a:p>
          <a:p>
            <a:pPr>
              <a:buClr>
                <a:srgbClr val="C00000"/>
              </a:buClr>
              <a:buFont typeface="Courier New" panose="02070309020205020404" pitchFamily="49" charset="0"/>
              <a:buChar char="o"/>
            </a:pPr>
            <a:endParaRPr lang="en-US" sz="2000" b="1" dirty="0" smtClean="0">
              <a:solidFill>
                <a:schemeClr val="tx1">
                  <a:lumMod val="95000"/>
                  <a:lumOff val="5000"/>
                </a:schemeClr>
              </a:solidFill>
            </a:endParaRPr>
          </a:p>
          <a:p>
            <a:pPr>
              <a:buClr>
                <a:srgbClr val="C00000"/>
              </a:buClr>
              <a:buFont typeface="Courier New" panose="02070309020205020404" pitchFamily="49" charset="0"/>
              <a:buChar char="o"/>
            </a:pPr>
            <a:endParaRPr lang="en-US" sz="2000" b="1" dirty="0" smtClean="0">
              <a:solidFill>
                <a:schemeClr val="tx1">
                  <a:lumMod val="95000"/>
                  <a:lumOff val="5000"/>
                </a:schemeClr>
              </a:solidFill>
            </a:endParaRPr>
          </a:p>
          <a:p>
            <a:pPr>
              <a:buClr>
                <a:srgbClr val="C00000"/>
              </a:buClr>
              <a:buFont typeface="Courier New" panose="02070309020205020404" pitchFamily="49" charset="0"/>
              <a:buChar char="o"/>
            </a:pPr>
            <a:endParaRPr lang="en-US" sz="2000" b="1" dirty="0" smtClean="0">
              <a:solidFill>
                <a:schemeClr val="tx1">
                  <a:lumMod val="95000"/>
                  <a:lumOff val="5000"/>
                </a:schemeClr>
              </a:solidFill>
            </a:endParaRPr>
          </a:p>
          <a:p>
            <a:pPr>
              <a:buClr>
                <a:srgbClr val="C00000"/>
              </a:buClr>
              <a:buFont typeface="Courier New" panose="02070309020205020404" pitchFamily="49" charset="0"/>
              <a:buChar char="o"/>
            </a:pPr>
            <a:endParaRPr lang="en-US" sz="2000" b="1" dirty="0" smtClean="0">
              <a:solidFill>
                <a:schemeClr val="tx1">
                  <a:lumMod val="95000"/>
                  <a:lumOff val="5000"/>
                </a:schemeClr>
              </a:solidFill>
            </a:endParaRPr>
          </a:p>
          <a:p>
            <a:pPr>
              <a:buClr>
                <a:srgbClr val="C00000"/>
              </a:buClr>
              <a:buFont typeface="Courier New" panose="02070309020205020404" pitchFamily="49" charset="0"/>
              <a:buChar char="o"/>
            </a:pPr>
            <a:endParaRPr lang="en-US" sz="2000" b="1" dirty="0" smtClean="0">
              <a:solidFill>
                <a:schemeClr val="tx1">
                  <a:lumMod val="95000"/>
                  <a:lumOff val="5000"/>
                </a:schemeClr>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3</a:t>
            </a:fld>
            <a:endParaRPr lang="en-US" dirty="0"/>
          </a:p>
        </p:txBody>
      </p:sp>
      <p:sp>
        <p:nvSpPr>
          <p:cNvPr id="4" name="TextBox 3"/>
          <p:cNvSpPr txBox="1"/>
          <p:nvPr/>
        </p:nvSpPr>
        <p:spPr>
          <a:xfrm>
            <a:off x="9008198" y="923453"/>
            <a:ext cx="18745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287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l="33000" t="-8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t-IT" sz="2800" b="1" dirty="0">
                <a:solidFill>
                  <a:schemeClr val="tx1">
                    <a:lumMod val="95000"/>
                    <a:lumOff val="5000"/>
                  </a:schemeClr>
                </a:solidFill>
                <a:latin typeface="AdvPTimes"/>
              </a:rPr>
              <a:t>Ginger rhizome </a:t>
            </a:r>
            <a:r>
              <a:rPr lang="it-IT" sz="2800" b="1" dirty="0" smtClean="0">
                <a:solidFill>
                  <a:schemeClr val="tx1">
                    <a:lumMod val="95000"/>
                    <a:lumOff val="5000"/>
                  </a:schemeClr>
                </a:solidFill>
                <a:latin typeface="AdvPTimes"/>
              </a:rPr>
              <a:t/>
            </a:r>
            <a:br>
              <a:rPr lang="it-IT" sz="2800" b="1" dirty="0" smtClean="0">
                <a:solidFill>
                  <a:schemeClr val="tx1">
                    <a:lumMod val="95000"/>
                    <a:lumOff val="5000"/>
                  </a:schemeClr>
                </a:solidFill>
                <a:latin typeface="AdvPTimes"/>
              </a:rPr>
            </a:br>
            <a:r>
              <a:rPr lang="it-IT" sz="2800" b="1" dirty="0" smtClean="0">
                <a:solidFill>
                  <a:schemeClr val="tx1">
                    <a:lumMod val="95000"/>
                    <a:lumOff val="5000"/>
                  </a:schemeClr>
                </a:solidFill>
                <a:latin typeface="AdvPTimes"/>
              </a:rPr>
              <a:t>(</a:t>
            </a:r>
            <a:r>
              <a:rPr lang="it-IT" sz="2800" b="1" dirty="0">
                <a:solidFill>
                  <a:schemeClr val="tx1">
                    <a:lumMod val="95000"/>
                    <a:lumOff val="5000"/>
                  </a:schemeClr>
                </a:solidFill>
                <a:latin typeface="AdvPTimes"/>
              </a:rPr>
              <a:t>Z. officinale Roscoe)</a:t>
            </a:r>
            <a:endParaRPr lang="en-US" sz="2800" b="1" dirty="0">
              <a:solidFill>
                <a:schemeClr val="tx1">
                  <a:lumMod val="95000"/>
                  <a:lumOff val="5000"/>
                </a:schemeClr>
              </a:solidFill>
              <a:latin typeface="AdvPTimes"/>
            </a:endParaRPr>
          </a:p>
        </p:txBody>
      </p:sp>
      <p:sp>
        <p:nvSpPr>
          <p:cNvPr id="8" name="TextBox 7"/>
          <p:cNvSpPr txBox="1"/>
          <p:nvPr/>
        </p:nvSpPr>
        <p:spPr>
          <a:xfrm>
            <a:off x="1558637" y="6296891"/>
            <a:ext cx="8884228" cy="307777"/>
          </a:xfrm>
          <a:prstGeom prst="rect">
            <a:avLst/>
          </a:prstGeom>
          <a:noFill/>
        </p:spPr>
        <p:txBody>
          <a:bodyPr wrap="square" rtlCol="0">
            <a:spAutoFit/>
          </a:bodyPr>
          <a:lstStyle/>
          <a:p>
            <a:endParaRPr lang="en-US" sz="1400" dirty="0"/>
          </a:p>
        </p:txBody>
      </p:sp>
      <p:sp>
        <p:nvSpPr>
          <p:cNvPr id="5" name="Slide Number Placeholder 4"/>
          <p:cNvSpPr>
            <a:spLocks noGrp="1"/>
          </p:cNvSpPr>
          <p:nvPr>
            <p:ph type="sldNum" sz="quarter" idx="12"/>
          </p:nvPr>
        </p:nvSpPr>
        <p:spPr/>
        <p:txBody>
          <a:bodyPr/>
          <a:lstStyle/>
          <a:p>
            <a:fld id="{EF06584A-8DC7-4A81-B464-048080CAB95D}" type="slidenum">
              <a:rPr lang="en-US" smtClean="0"/>
              <a:t>30</a:t>
            </a:fld>
            <a:endParaRPr lang="en-US"/>
          </a:p>
        </p:txBody>
      </p:sp>
      <p:sp>
        <p:nvSpPr>
          <p:cNvPr id="3" name="Content Placeholder 2"/>
          <p:cNvSpPr>
            <a:spLocks noGrp="1"/>
          </p:cNvSpPr>
          <p:nvPr>
            <p:ph idx="1"/>
          </p:nvPr>
        </p:nvSpPr>
        <p:spPr/>
        <p:txBody>
          <a:bodyPr>
            <a:normAutofit/>
          </a:bodyPr>
          <a:lstStyle/>
          <a:p>
            <a:pPr lvl="0" algn="justLow">
              <a:buClr>
                <a:srgbClr val="C00000"/>
              </a:buClr>
              <a:buFont typeface="Arial" panose="020B0604020202020204" pitchFamily="34" charset="0"/>
              <a:buChar char="•"/>
            </a:pPr>
            <a:endParaRPr lang="en-US" sz="2000" dirty="0">
              <a:solidFill>
                <a:schemeClr val="tx1"/>
              </a:solidFill>
            </a:endParaRPr>
          </a:p>
          <a:p>
            <a:pPr algn="justLow">
              <a:buClr>
                <a:srgbClr val="C00000"/>
              </a:buClr>
              <a:buFont typeface="Courier New" panose="02070309020205020404" pitchFamily="49" charset="0"/>
              <a:buChar char="o"/>
            </a:pPr>
            <a:r>
              <a:rPr lang="en-US" dirty="0" smtClean="0">
                <a:solidFill>
                  <a:schemeClr val="tx1"/>
                </a:solidFill>
              </a:rPr>
              <a:t>In Iran: Capsule 250 mg/ 3-4 capsule daily</a:t>
            </a:r>
          </a:p>
          <a:p>
            <a:pPr algn="justLow"/>
            <a:endParaRPr lang="en-US" dirty="0"/>
          </a:p>
        </p:txBody>
      </p:sp>
      <p:pic>
        <p:nvPicPr>
          <p:cNvPr id="4" name="Picture 3"/>
          <p:cNvPicPr>
            <a:picLocks noChangeAspect="1"/>
          </p:cNvPicPr>
          <p:nvPr/>
        </p:nvPicPr>
        <p:blipFill>
          <a:blip r:embed="rId4"/>
          <a:stretch>
            <a:fillRect/>
          </a:stretch>
        </p:blipFill>
        <p:spPr>
          <a:xfrm>
            <a:off x="1799925" y="115727"/>
            <a:ext cx="2531444" cy="1967622"/>
          </a:xfrm>
          <a:prstGeom prst="rect">
            <a:avLst/>
          </a:prstGeom>
        </p:spPr>
      </p:pic>
      <p:pic>
        <p:nvPicPr>
          <p:cNvPr id="7" name="Picture 6"/>
          <p:cNvPicPr>
            <a:picLocks noChangeAspect="1"/>
          </p:cNvPicPr>
          <p:nvPr/>
        </p:nvPicPr>
        <p:blipFill>
          <a:blip r:embed="rId5"/>
          <a:stretch>
            <a:fillRect/>
          </a:stretch>
        </p:blipFill>
        <p:spPr>
          <a:xfrm>
            <a:off x="3373854" y="3349263"/>
            <a:ext cx="3941346" cy="2956009"/>
          </a:xfrm>
          <a:prstGeom prst="rect">
            <a:avLst/>
          </a:prstGeom>
        </p:spPr>
      </p:pic>
    </p:spTree>
    <p:extLst>
      <p:ext uri="{BB962C8B-B14F-4D97-AF65-F5344CB8AC3E}">
        <p14:creationId xmlns:p14="http://schemas.microsoft.com/office/powerpoint/2010/main" val="6779354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t-IT" sz="2800" b="1" dirty="0">
                <a:solidFill>
                  <a:prstClr val="black">
                    <a:lumMod val="95000"/>
                    <a:lumOff val="5000"/>
                  </a:prstClr>
                </a:solidFill>
                <a:latin typeface="AdvPTimes"/>
              </a:rPr>
              <a:t>Vitex angnus –castus</a:t>
            </a:r>
            <a:br>
              <a:rPr lang="it-IT" sz="2800" b="1" dirty="0">
                <a:solidFill>
                  <a:prstClr val="black">
                    <a:lumMod val="95000"/>
                    <a:lumOff val="5000"/>
                  </a:prstClr>
                </a:solidFill>
                <a:latin typeface="AdvPTimes"/>
              </a:rPr>
            </a:br>
            <a:r>
              <a:rPr lang="it-IT" sz="2800" b="1" dirty="0">
                <a:solidFill>
                  <a:prstClr val="black">
                    <a:lumMod val="95000"/>
                    <a:lumOff val="5000"/>
                  </a:prstClr>
                </a:solidFill>
                <a:latin typeface="AdvPTimes"/>
              </a:rPr>
              <a:t>(</a:t>
            </a:r>
            <a:r>
              <a:rPr lang="it-IT" sz="2800" b="1" dirty="0" smtClean="0">
                <a:solidFill>
                  <a:prstClr val="black">
                    <a:lumMod val="95000"/>
                    <a:lumOff val="5000"/>
                  </a:prstClr>
                </a:solidFill>
                <a:latin typeface="AdvPTimes"/>
              </a:rPr>
              <a:t>chastetree)</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9840401"/>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523220"/>
          </a:xfrm>
          <a:prstGeom prst="rect">
            <a:avLst/>
          </a:prstGeom>
          <a:noFill/>
        </p:spPr>
        <p:txBody>
          <a:bodyPr wrap="square" rtlCol="0">
            <a:spAutoFit/>
          </a:bodyPr>
          <a:lstStyle/>
          <a:p>
            <a:r>
              <a:rPr lang="en-US" sz="1400" dirty="0">
                <a:solidFill>
                  <a:prstClr val="black"/>
                </a:solidFill>
              </a:rPr>
              <a:t>Arokiyaraj et al. (2009). International Journal of Green Pharmacy</a:t>
            </a:r>
          </a:p>
          <a:p>
            <a:endParaRPr lang="en-US" sz="1400" dirty="0" err="1">
              <a:solidFill>
                <a:prstClr val="black"/>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31</a:t>
            </a:fld>
            <a:endParaRPr lang="en-US"/>
          </a:p>
        </p:txBody>
      </p:sp>
      <p:pic>
        <p:nvPicPr>
          <p:cNvPr id="3" name="Picture 2"/>
          <p:cNvPicPr>
            <a:picLocks noChangeAspect="1"/>
          </p:cNvPicPr>
          <p:nvPr/>
        </p:nvPicPr>
        <p:blipFill>
          <a:blip r:embed="rId8"/>
          <a:stretch>
            <a:fillRect/>
          </a:stretch>
        </p:blipFill>
        <p:spPr>
          <a:xfrm>
            <a:off x="2050181" y="32792"/>
            <a:ext cx="2556480" cy="1921142"/>
          </a:xfrm>
          <a:prstGeom prst="rect">
            <a:avLst/>
          </a:prstGeom>
        </p:spPr>
      </p:pic>
      <p:sp>
        <p:nvSpPr>
          <p:cNvPr id="6" name="TextBox 5"/>
          <p:cNvSpPr txBox="1"/>
          <p:nvPr/>
        </p:nvSpPr>
        <p:spPr>
          <a:xfrm>
            <a:off x="2184935" y="2111130"/>
            <a:ext cx="9319677" cy="41857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algn="justLow" defTabSz="457200">
              <a:spcBef>
                <a:spcPts val="1000"/>
              </a:spcBef>
              <a:buClr>
                <a:srgbClr val="C00000"/>
              </a:buClr>
              <a:buFont typeface="Courier New" panose="02070309020205020404" pitchFamily="49" charset="0"/>
              <a:buChar char="o"/>
            </a:pPr>
            <a:r>
              <a:rPr lang="en-US" dirty="0" err="1">
                <a:solidFill>
                  <a:schemeClr val="tx1"/>
                </a:solidFill>
              </a:rPr>
              <a:t>Vitex</a:t>
            </a:r>
            <a:r>
              <a:rPr lang="en-US" dirty="0">
                <a:solidFill>
                  <a:schemeClr val="tx1"/>
                </a:solidFill>
              </a:rPr>
              <a:t> </a:t>
            </a:r>
            <a:r>
              <a:rPr lang="en-US" dirty="0" err="1" smtClean="0">
                <a:solidFill>
                  <a:schemeClr val="tx1"/>
                </a:solidFill>
              </a:rPr>
              <a:t>agnus-castus</a:t>
            </a:r>
            <a:r>
              <a:rPr lang="en-US" dirty="0" smtClean="0">
                <a:solidFill>
                  <a:schemeClr val="tx1"/>
                </a:solidFill>
              </a:rPr>
              <a:t>, </a:t>
            </a:r>
            <a:r>
              <a:rPr lang="en-US" dirty="0">
                <a:solidFill>
                  <a:schemeClr val="tx1"/>
                </a:solidFill>
              </a:rPr>
              <a:t>commonly called “</a:t>
            </a:r>
            <a:r>
              <a:rPr lang="en-US" dirty="0" err="1">
                <a:solidFill>
                  <a:schemeClr val="tx1"/>
                </a:solidFill>
              </a:rPr>
              <a:t>chasteberry</a:t>
            </a:r>
            <a:r>
              <a:rPr lang="en-US" dirty="0">
                <a:solidFill>
                  <a:schemeClr val="tx1"/>
                </a:solidFill>
              </a:rPr>
              <a:t>”, a small deciduous tree that grows in Asia, </a:t>
            </a:r>
            <a:r>
              <a:rPr lang="en-US" dirty="0" smtClean="0">
                <a:solidFill>
                  <a:schemeClr val="tx1"/>
                </a:solidFill>
              </a:rPr>
              <a:t>Mediterranean Europe and </a:t>
            </a:r>
            <a:r>
              <a:rPr lang="en-US" dirty="0">
                <a:solidFill>
                  <a:schemeClr val="tx1"/>
                </a:solidFill>
              </a:rPr>
              <a:t>North America.</a:t>
            </a:r>
          </a:p>
          <a:p>
            <a:pPr marL="342900" lvl="0" indent="-342900" algn="justLow" defTabSz="457200">
              <a:spcBef>
                <a:spcPts val="1000"/>
              </a:spcBef>
              <a:buClr>
                <a:srgbClr val="C00000"/>
              </a:buClr>
              <a:buFont typeface="Courier New" panose="02070309020205020404" pitchFamily="49" charset="0"/>
              <a:buChar char="o"/>
            </a:pPr>
            <a:r>
              <a:rPr lang="en-US" dirty="0">
                <a:solidFill>
                  <a:schemeClr val="tx1"/>
                </a:solidFill>
              </a:rPr>
              <a:t>It is popularly used in folk medicine to treat ovarian insufficiency, uterine bleeding, premenstrual syndrome, </a:t>
            </a:r>
            <a:r>
              <a:rPr lang="en-US" dirty="0" smtClean="0">
                <a:solidFill>
                  <a:schemeClr val="tx1"/>
                </a:solidFill>
              </a:rPr>
              <a:t>and </a:t>
            </a:r>
            <a:r>
              <a:rPr lang="en-US" dirty="0" smtClean="0">
                <a:solidFill>
                  <a:schemeClr val="tx1"/>
                </a:solidFill>
              </a:rPr>
              <a:t>infertility.</a:t>
            </a:r>
            <a:endParaRPr lang="en-US" dirty="0">
              <a:solidFill>
                <a:schemeClr val="tx1"/>
              </a:solidFill>
            </a:endParaRPr>
          </a:p>
          <a:p>
            <a:pPr marL="342900" lvl="0" indent="-342900" algn="justLow" defTabSz="457200">
              <a:spcBef>
                <a:spcPts val="1000"/>
              </a:spcBef>
              <a:buClr>
                <a:srgbClr val="C00000"/>
              </a:buClr>
              <a:buFont typeface="Courier New" panose="02070309020205020404" pitchFamily="49" charset="0"/>
              <a:buChar char="o"/>
            </a:pPr>
            <a:r>
              <a:rPr lang="en-US" dirty="0">
                <a:solidFill>
                  <a:schemeClr val="tx1"/>
                </a:solidFill>
              </a:rPr>
              <a:t>It includes </a:t>
            </a:r>
            <a:r>
              <a:rPr lang="en-US" dirty="0" smtClean="0">
                <a:solidFill>
                  <a:schemeClr val="tx1"/>
                </a:solidFill>
              </a:rPr>
              <a:t>glycosides</a:t>
            </a:r>
            <a:r>
              <a:rPr lang="en-US" dirty="0">
                <a:solidFill>
                  <a:schemeClr val="tx1"/>
                </a:solidFill>
              </a:rPr>
              <a:t>; </a:t>
            </a:r>
            <a:r>
              <a:rPr lang="en-US" dirty="0" smtClean="0">
                <a:solidFill>
                  <a:schemeClr val="tx1"/>
                </a:solidFill>
              </a:rPr>
              <a:t>flavonoids; </a:t>
            </a:r>
            <a:r>
              <a:rPr lang="en-US" dirty="0" err="1">
                <a:solidFill>
                  <a:schemeClr val="tx1"/>
                </a:solidFill>
              </a:rPr>
              <a:t>progestins</a:t>
            </a:r>
            <a:r>
              <a:rPr lang="en-US" dirty="0">
                <a:solidFill>
                  <a:schemeClr val="tx1"/>
                </a:solidFill>
              </a:rPr>
              <a:t>; </a:t>
            </a:r>
            <a:r>
              <a:rPr lang="en-US" dirty="0" smtClean="0">
                <a:solidFill>
                  <a:schemeClr val="tx1"/>
                </a:solidFill>
              </a:rPr>
              <a:t>alkaloids; </a:t>
            </a:r>
            <a:r>
              <a:rPr lang="en-US" dirty="0">
                <a:solidFill>
                  <a:schemeClr val="tx1"/>
                </a:solidFill>
              </a:rPr>
              <a:t>and essential fatty </a:t>
            </a:r>
            <a:r>
              <a:rPr lang="en-US" dirty="0" smtClean="0">
                <a:solidFill>
                  <a:schemeClr val="tx1"/>
                </a:solidFill>
              </a:rPr>
              <a:t>acids</a:t>
            </a:r>
          </a:p>
          <a:p>
            <a:pPr marL="342900" lvl="0" indent="-342900" algn="justLow" defTabSz="457200">
              <a:spcBef>
                <a:spcPts val="1000"/>
              </a:spcBef>
              <a:buClr>
                <a:srgbClr val="C00000"/>
              </a:buClr>
              <a:buFont typeface="Courier New" panose="02070309020205020404" pitchFamily="49" charset="0"/>
              <a:buChar char="o"/>
            </a:pPr>
            <a:r>
              <a:rPr lang="en-US" b="1" dirty="0" smtClean="0">
                <a:solidFill>
                  <a:schemeClr val="tx1"/>
                </a:solidFill>
              </a:rPr>
              <a:t>Effects on breast: </a:t>
            </a:r>
            <a:r>
              <a:rPr lang="en-US" dirty="0" smtClean="0">
                <a:solidFill>
                  <a:schemeClr val="tx1"/>
                </a:solidFill>
              </a:rPr>
              <a:t>↓ </a:t>
            </a:r>
            <a:r>
              <a:rPr lang="en-US" dirty="0">
                <a:solidFill>
                  <a:schemeClr val="tx1"/>
                </a:solidFill>
              </a:rPr>
              <a:t>prolactin by blocking Dopamine-2 </a:t>
            </a:r>
            <a:r>
              <a:rPr lang="en-US" dirty="0" smtClean="0">
                <a:solidFill>
                  <a:schemeClr val="tx1"/>
                </a:solidFill>
              </a:rPr>
              <a:t>receptor, Cytotoxicity effects </a:t>
            </a:r>
            <a:r>
              <a:rPr lang="en-US" dirty="0">
                <a:solidFill>
                  <a:schemeClr val="tx1"/>
                </a:solidFill>
              </a:rPr>
              <a:t>and </a:t>
            </a:r>
            <a:r>
              <a:rPr lang="en-US" dirty="0" smtClean="0">
                <a:solidFill>
                  <a:schemeClr val="tx1"/>
                </a:solidFill>
              </a:rPr>
              <a:t>apoptotic Inducing </a:t>
            </a:r>
            <a:r>
              <a:rPr lang="en-US" dirty="0" err="1" smtClean="0">
                <a:solidFill>
                  <a:schemeClr val="tx1"/>
                </a:solidFill>
              </a:rPr>
              <a:t>apopetosis</a:t>
            </a:r>
            <a:r>
              <a:rPr lang="en-US" dirty="0" smtClean="0">
                <a:solidFill>
                  <a:schemeClr val="tx1"/>
                </a:solidFill>
              </a:rPr>
              <a:t> of </a:t>
            </a:r>
            <a:r>
              <a:rPr lang="en-US" dirty="0" err="1" smtClean="0">
                <a:solidFill>
                  <a:schemeClr val="tx1"/>
                </a:solidFill>
              </a:rPr>
              <a:t>vitex</a:t>
            </a:r>
            <a:r>
              <a:rPr lang="en-US" dirty="0" smtClean="0">
                <a:solidFill>
                  <a:schemeClr val="tx1"/>
                </a:solidFill>
              </a:rPr>
              <a:t> </a:t>
            </a:r>
            <a:r>
              <a:rPr lang="en-US" dirty="0" err="1" smtClean="0">
                <a:solidFill>
                  <a:schemeClr val="tx1"/>
                </a:solidFill>
              </a:rPr>
              <a:t>agnus</a:t>
            </a:r>
            <a:r>
              <a:rPr lang="en-US" dirty="0" smtClean="0">
                <a:solidFill>
                  <a:schemeClr val="tx1"/>
                </a:solidFill>
              </a:rPr>
              <a:t> </a:t>
            </a:r>
            <a:r>
              <a:rPr lang="en-US" dirty="0">
                <a:solidFill>
                  <a:schemeClr val="tx1"/>
                </a:solidFill>
              </a:rPr>
              <a:t>on Normal and </a:t>
            </a:r>
            <a:r>
              <a:rPr lang="en-US" dirty="0" smtClean="0">
                <a:solidFill>
                  <a:schemeClr val="tx1"/>
                </a:solidFill>
              </a:rPr>
              <a:t>cancer </a:t>
            </a:r>
            <a:r>
              <a:rPr lang="en-US" dirty="0">
                <a:solidFill>
                  <a:schemeClr val="tx1"/>
                </a:solidFill>
              </a:rPr>
              <a:t>Cells </a:t>
            </a:r>
            <a:endParaRPr lang="en-US" dirty="0" smtClean="0">
              <a:solidFill>
                <a:schemeClr val="tx1"/>
              </a:solidFill>
            </a:endParaRPr>
          </a:p>
          <a:p>
            <a:pPr marL="342900" lvl="0" indent="-342900" algn="justLow" defTabSz="457200">
              <a:spcBef>
                <a:spcPts val="1000"/>
              </a:spcBef>
              <a:buClr>
                <a:srgbClr val="C00000"/>
              </a:buClr>
              <a:buFont typeface="Courier New" panose="02070309020205020404" pitchFamily="49" charset="0"/>
              <a:buChar char="o"/>
            </a:pPr>
            <a:r>
              <a:rPr lang="en-US" b="1" dirty="0" smtClean="0">
                <a:solidFill>
                  <a:schemeClr val="tx1"/>
                </a:solidFill>
              </a:rPr>
              <a:t>Side-effects</a:t>
            </a:r>
            <a:r>
              <a:rPr lang="en-US" b="1" dirty="0">
                <a:solidFill>
                  <a:schemeClr val="tx1"/>
                </a:solidFill>
              </a:rPr>
              <a:t>: </a:t>
            </a:r>
            <a:r>
              <a:rPr lang="en-US" dirty="0">
                <a:solidFill>
                  <a:schemeClr val="tx1"/>
                </a:solidFill>
              </a:rPr>
              <a:t>nausea, headache, gastrointestinal discomfort, </a:t>
            </a:r>
            <a:r>
              <a:rPr lang="en-US" dirty="0" smtClean="0">
                <a:solidFill>
                  <a:schemeClr val="tx1"/>
                </a:solidFill>
              </a:rPr>
              <a:t>fatigue, allergic reactions, and heavy menstrual bleeding </a:t>
            </a:r>
          </a:p>
          <a:p>
            <a:pPr marL="342900" lvl="0" indent="-342900" algn="justLow" defTabSz="457200">
              <a:spcBef>
                <a:spcPts val="1000"/>
              </a:spcBef>
              <a:buClr>
                <a:srgbClr val="C00000"/>
              </a:buClr>
              <a:buFont typeface="Courier New" panose="02070309020205020404" pitchFamily="49" charset="0"/>
              <a:buChar char="o"/>
            </a:pPr>
            <a:endParaRPr lang="fa-IR" dirty="0" smtClean="0">
              <a:solidFill>
                <a:prstClr val="black">
                  <a:lumMod val="75000"/>
                  <a:lumOff val="25000"/>
                </a:prstClr>
              </a:solidFill>
            </a:endParaRPr>
          </a:p>
          <a:p>
            <a:pPr lvl="0" algn="justLow" defTabSz="457200">
              <a:spcBef>
                <a:spcPts val="1000"/>
              </a:spcBef>
              <a:buClr>
                <a:srgbClr val="C00000"/>
              </a:buClr>
            </a:pPr>
            <a:endParaRPr lang="en-US" dirty="0">
              <a:solidFill>
                <a:prstClr val="black">
                  <a:lumMod val="75000"/>
                  <a:lumOff val="25000"/>
                </a:prstClr>
              </a:solidFill>
            </a:endParaRPr>
          </a:p>
        </p:txBody>
      </p:sp>
    </p:spTree>
    <p:extLst>
      <p:ext uri="{BB962C8B-B14F-4D97-AF65-F5344CB8AC3E}">
        <p14:creationId xmlns:p14="http://schemas.microsoft.com/office/powerpoint/2010/main" val="186229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t-IT" sz="2800" b="1" dirty="0">
                <a:solidFill>
                  <a:schemeClr val="tx1">
                    <a:lumMod val="95000"/>
                    <a:lumOff val="5000"/>
                  </a:schemeClr>
                </a:solidFill>
                <a:latin typeface="AdvPTimes"/>
              </a:rPr>
              <a:t>Vitex angnus </a:t>
            </a:r>
            <a:r>
              <a:rPr lang="it-IT" sz="2800" b="1" dirty="0" smtClean="0">
                <a:solidFill>
                  <a:schemeClr val="tx1">
                    <a:lumMod val="95000"/>
                    <a:lumOff val="5000"/>
                  </a:schemeClr>
                </a:solidFill>
                <a:latin typeface="AdvPTimes"/>
              </a:rPr>
              <a:t>–castus</a:t>
            </a:r>
            <a:br>
              <a:rPr lang="it-IT" sz="2800" b="1" dirty="0" smtClean="0">
                <a:solidFill>
                  <a:schemeClr val="tx1">
                    <a:lumMod val="95000"/>
                    <a:lumOff val="5000"/>
                  </a:schemeClr>
                </a:solidFill>
                <a:latin typeface="AdvPTimes"/>
              </a:rPr>
            </a:br>
            <a:r>
              <a:rPr lang="fa-IR" sz="2800" b="1" dirty="0" smtClean="0">
                <a:solidFill>
                  <a:schemeClr val="tx1">
                    <a:lumMod val="95000"/>
                    <a:lumOff val="5000"/>
                  </a:schemeClr>
                </a:solidFill>
                <a:latin typeface="AdvPTimes"/>
              </a:rPr>
              <a:t>(5 انگشت)</a:t>
            </a:r>
            <a:endParaRPr lang="en-US" sz="2800" b="1" dirty="0">
              <a:solidFill>
                <a:schemeClr val="tx1">
                  <a:lumMod val="95000"/>
                  <a:lumOff val="5000"/>
                </a:schemeClr>
              </a:solidFill>
              <a:latin typeface="AdvPTimes"/>
            </a:endParaRPr>
          </a:p>
        </p:txBody>
      </p:sp>
      <p:sp>
        <p:nvSpPr>
          <p:cNvPr id="8" name="TextBox 7"/>
          <p:cNvSpPr txBox="1"/>
          <p:nvPr/>
        </p:nvSpPr>
        <p:spPr>
          <a:xfrm>
            <a:off x="1558637" y="6296891"/>
            <a:ext cx="8884228" cy="307777"/>
          </a:xfrm>
          <a:prstGeom prst="rect">
            <a:avLst/>
          </a:prstGeom>
          <a:noFill/>
        </p:spPr>
        <p:txBody>
          <a:bodyPr wrap="square" rtlCol="0">
            <a:spAutoFit/>
          </a:bodyPr>
          <a:lstStyle/>
          <a:p>
            <a:endParaRPr lang="en-US" sz="1400" dirty="0"/>
          </a:p>
        </p:txBody>
      </p:sp>
      <p:sp>
        <p:nvSpPr>
          <p:cNvPr id="5" name="Slide Number Placeholder 4"/>
          <p:cNvSpPr>
            <a:spLocks noGrp="1"/>
          </p:cNvSpPr>
          <p:nvPr>
            <p:ph type="sldNum" sz="quarter" idx="12"/>
          </p:nvPr>
        </p:nvSpPr>
        <p:spPr/>
        <p:txBody>
          <a:bodyPr/>
          <a:lstStyle/>
          <a:p>
            <a:fld id="{EF06584A-8DC7-4A81-B464-048080CAB95D}" type="slidenum">
              <a:rPr lang="en-US" smtClean="0"/>
              <a:t>32</a:t>
            </a:fld>
            <a:endParaRPr lang="en-US"/>
          </a:p>
        </p:txBody>
      </p:sp>
      <p:sp>
        <p:nvSpPr>
          <p:cNvPr id="3" name="Content Placeholder 2"/>
          <p:cNvSpPr>
            <a:spLocks noGrp="1"/>
          </p:cNvSpPr>
          <p:nvPr>
            <p:ph idx="1"/>
          </p:nvPr>
        </p:nvSpPr>
        <p:spPr/>
        <p:txBody>
          <a:bodyPr>
            <a:normAutofit/>
          </a:bodyPr>
          <a:lstStyle/>
          <a:p>
            <a:pPr lvl="0" algn="justLow">
              <a:buClr>
                <a:srgbClr val="C00000"/>
              </a:buClr>
              <a:buFont typeface="Arial" panose="020B0604020202020204" pitchFamily="34" charset="0"/>
              <a:buChar char="•"/>
            </a:pPr>
            <a:endParaRPr lang="en-US" sz="2000" dirty="0">
              <a:solidFill>
                <a:schemeClr val="tx1"/>
              </a:solidFill>
            </a:endParaRPr>
          </a:p>
          <a:p>
            <a:pPr algn="justLow">
              <a:buClr>
                <a:srgbClr val="C00000"/>
              </a:buClr>
              <a:buFont typeface="Courier New" panose="02070309020205020404" pitchFamily="49" charset="0"/>
              <a:buChar char="o"/>
            </a:pPr>
            <a:r>
              <a:rPr lang="en-US" dirty="0" smtClean="0"/>
              <a:t>In Iran: Tablet </a:t>
            </a:r>
            <a:r>
              <a:rPr lang="en-US" dirty="0" smtClean="0"/>
              <a:t>3.3 mg BID</a:t>
            </a:r>
            <a:r>
              <a:rPr lang="en-US" dirty="0" smtClean="0"/>
              <a:t>; Drop 30 ml (40 drop daily)</a:t>
            </a:r>
          </a:p>
          <a:p>
            <a:pPr algn="justLow"/>
            <a:r>
              <a:rPr lang="en-US" dirty="0" smtClean="0"/>
              <a:t> </a:t>
            </a:r>
            <a:endParaRPr lang="en-US" dirty="0"/>
          </a:p>
        </p:txBody>
      </p:sp>
      <p:pic>
        <p:nvPicPr>
          <p:cNvPr id="6" name="Picture 5"/>
          <p:cNvPicPr>
            <a:picLocks noChangeAspect="1"/>
          </p:cNvPicPr>
          <p:nvPr/>
        </p:nvPicPr>
        <p:blipFill>
          <a:blip r:embed="rId3"/>
          <a:stretch>
            <a:fillRect/>
          </a:stretch>
        </p:blipFill>
        <p:spPr>
          <a:xfrm>
            <a:off x="2108185" y="2968022"/>
            <a:ext cx="2800700" cy="3889978"/>
          </a:xfrm>
          <a:prstGeom prst="rect">
            <a:avLst/>
          </a:prstGeom>
        </p:spPr>
      </p:pic>
      <p:pic>
        <p:nvPicPr>
          <p:cNvPr id="10" name="Picture 9"/>
          <p:cNvPicPr>
            <a:picLocks noChangeAspect="1"/>
          </p:cNvPicPr>
          <p:nvPr/>
        </p:nvPicPr>
        <p:blipFill>
          <a:blip r:embed="rId4"/>
          <a:stretch>
            <a:fillRect/>
          </a:stretch>
        </p:blipFill>
        <p:spPr>
          <a:xfrm>
            <a:off x="1558637" y="82001"/>
            <a:ext cx="3090365" cy="2317774"/>
          </a:xfrm>
          <a:prstGeom prst="rect">
            <a:avLst/>
          </a:prstGeom>
        </p:spPr>
      </p:pic>
      <p:pic>
        <p:nvPicPr>
          <p:cNvPr id="4" name="Picture 3"/>
          <p:cNvPicPr>
            <a:picLocks noChangeAspect="1"/>
          </p:cNvPicPr>
          <p:nvPr/>
        </p:nvPicPr>
        <p:blipFill>
          <a:blip r:embed="rId5"/>
          <a:stretch>
            <a:fillRect/>
          </a:stretch>
        </p:blipFill>
        <p:spPr>
          <a:xfrm>
            <a:off x="4908885" y="2968022"/>
            <a:ext cx="3137835" cy="3777622"/>
          </a:xfrm>
          <a:prstGeom prst="rect">
            <a:avLst/>
          </a:prstGeom>
        </p:spPr>
      </p:pic>
      <p:pic>
        <p:nvPicPr>
          <p:cNvPr id="7" name="Picture 6"/>
          <p:cNvPicPr>
            <a:picLocks noChangeAspect="1"/>
          </p:cNvPicPr>
          <p:nvPr/>
        </p:nvPicPr>
        <p:blipFill>
          <a:blip r:embed="rId6"/>
          <a:stretch>
            <a:fillRect/>
          </a:stretch>
        </p:blipFill>
        <p:spPr>
          <a:xfrm>
            <a:off x="8130685" y="2968022"/>
            <a:ext cx="3854954" cy="3777622"/>
          </a:xfrm>
          <a:prstGeom prst="rect">
            <a:avLst/>
          </a:prstGeom>
        </p:spPr>
      </p:pic>
    </p:spTree>
    <p:extLst>
      <p:ext uri="{BB962C8B-B14F-4D97-AF65-F5344CB8AC3E}">
        <p14:creationId xmlns:p14="http://schemas.microsoft.com/office/powerpoint/2010/main" val="1410336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t-IT" sz="2800" b="1" dirty="0">
                <a:solidFill>
                  <a:prstClr val="black">
                    <a:lumMod val="95000"/>
                    <a:lumOff val="5000"/>
                  </a:prstClr>
                </a:solidFill>
                <a:latin typeface="AdvPTimes"/>
              </a:rPr>
              <a:t>Fennel</a:t>
            </a:r>
            <a:br>
              <a:rPr lang="it-IT" sz="2800" b="1" dirty="0">
                <a:solidFill>
                  <a:prstClr val="black">
                    <a:lumMod val="95000"/>
                    <a:lumOff val="5000"/>
                  </a:prstClr>
                </a:solidFill>
                <a:latin typeface="AdvPTimes"/>
              </a:rPr>
            </a:br>
            <a:r>
              <a:rPr lang="it-IT" sz="2800" b="1" dirty="0" smtClean="0">
                <a:solidFill>
                  <a:prstClr val="black">
                    <a:lumMod val="95000"/>
                    <a:lumOff val="5000"/>
                  </a:prstClr>
                </a:solidFill>
                <a:latin typeface="AdvPTimes"/>
              </a:rPr>
              <a:t>(</a:t>
            </a:r>
            <a:r>
              <a:rPr lang="fa-IR" sz="2800" b="1" dirty="0" smtClean="0">
                <a:solidFill>
                  <a:prstClr val="black">
                    <a:lumMod val="95000"/>
                    <a:lumOff val="5000"/>
                  </a:prstClr>
                </a:solidFill>
                <a:latin typeface="AdvPTimes"/>
              </a:rPr>
              <a:t>رازیانه</a:t>
            </a:r>
            <a:r>
              <a:rPr lang="it-IT" sz="2800" b="1" dirty="0" smtClean="0">
                <a:solidFill>
                  <a:prstClr val="black">
                    <a:lumMod val="95000"/>
                    <a:lumOff val="5000"/>
                  </a:prstClr>
                </a:solidFill>
                <a:latin typeface="AdvPTimes"/>
              </a:rPr>
              <a:t>)</a:t>
            </a:r>
            <a:endParaRPr lang="en-US" sz="2800" b="1" dirty="0">
              <a:solidFill>
                <a:schemeClr val="tx1">
                  <a:lumMod val="95000"/>
                  <a:lumOff val="5000"/>
                </a:schemeClr>
              </a:solidFill>
              <a:latin typeface="AdvP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6693223"/>
              </p:ext>
            </p:extLst>
          </p:nvPr>
        </p:nvGraphicFramePr>
        <p:xfrm>
          <a:off x="2404533" y="2133600"/>
          <a:ext cx="9100080" cy="399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58637" y="6296891"/>
            <a:ext cx="8884228" cy="307777"/>
          </a:xfrm>
          <a:prstGeom prst="rect">
            <a:avLst/>
          </a:prstGeom>
          <a:noFill/>
        </p:spPr>
        <p:txBody>
          <a:bodyPr wrap="square" rtlCol="0">
            <a:spAutoFit/>
          </a:bodyPr>
          <a:lstStyle/>
          <a:p>
            <a:r>
              <a:rPr lang="en-US" sz="1400" dirty="0" err="1">
                <a:solidFill>
                  <a:prstClr val="black"/>
                </a:solidFill>
              </a:rPr>
              <a:t>Mohebbi-kian</a:t>
            </a:r>
            <a:r>
              <a:rPr lang="en-US" sz="1400" dirty="0">
                <a:solidFill>
                  <a:prstClr val="black"/>
                </a:solidFill>
              </a:rPr>
              <a:t> et al. (2014). Contraception; </a:t>
            </a:r>
            <a:r>
              <a:rPr lang="en-US" sz="1400" dirty="0" err="1">
                <a:solidFill>
                  <a:prstClr val="black"/>
                </a:solidFill>
              </a:rPr>
              <a:t>Khorshidi</a:t>
            </a:r>
            <a:r>
              <a:rPr lang="en-US" sz="1400" dirty="0">
                <a:solidFill>
                  <a:prstClr val="black"/>
                </a:solidFill>
              </a:rPr>
              <a:t> et al. (2003). Iranian Journal of </a:t>
            </a:r>
            <a:r>
              <a:rPr lang="en-US" sz="1400" dirty="0" smtClean="0">
                <a:solidFill>
                  <a:prstClr val="black"/>
                </a:solidFill>
              </a:rPr>
              <a:t>Pharmaceutical</a:t>
            </a:r>
            <a:endParaRPr lang="en-US" sz="1400" dirty="0">
              <a:solidFill>
                <a:prstClr val="black"/>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33</a:t>
            </a:fld>
            <a:endParaRPr lang="en-US"/>
          </a:p>
        </p:txBody>
      </p:sp>
      <p:pic>
        <p:nvPicPr>
          <p:cNvPr id="7" name="Picture 6"/>
          <p:cNvPicPr>
            <a:picLocks noChangeAspect="1"/>
          </p:cNvPicPr>
          <p:nvPr/>
        </p:nvPicPr>
        <p:blipFill>
          <a:blip r:embed="rId8"/>
          <a:stretch>
            <a:fillRect/>
          </a:stretch>
        </p:blipFill>
        <p:spPr>
          <a:xfrm>
            <a:off x="1871330" y="23812"/>
            <a:ext cx="3276378" cy="2101785"/>
          </a:xfrm>
          <a:prstGeom prst="rect">
            <a:avLst/>
          </a:prstGeom>
        </p:spPr>
      </p:pic>
      <p:pic>
        <p:nvPicPr>
          <p:cNvPr id="9" name="Picture 8"/>
          <p:cNvPicPr>
            <a:picLocks noChangeAspect="1"/>
          </p:cNvPicPr>
          <p:nvPr/>
        </p:nvPicPr>
        <p:blipFill>
          <a:blip r:embed="rId9"/>
          <a:stretch>
            <a:fillRect/>
          </a:stretch>
        </p:blipFill>
        <p:spPr>
          <a:xfrm>
            <a:off x="8871240" y="26859"/>
            <a:ext cx="2792676" cy="2098738"/>
          </a:xfrm>
          <a:prstGeom prst="rect">
            <a:avLst/>
          </a:prstGeom>
        </p:spPr>
      </p:pic>
      <p:sp>
        <p:nvSpPr>
          <p:cNvPr id="3" name="TextBox 2"/>
          <p:cNvSpPr txBox="1"/>
          <p:nvPr/>
        </p:nvSpPr>
        <p:spPr>
          <a:xfrm>
            <a:off x="2387065" y="2125597"/>
            <a:ext cx="9117547" cy="41857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defTabSz="457200">
              <a:spcBef>
                <a:spcPts val="1000"/>
              </a:spcBef>
              <a:buClr>
                <a:srgbClr val="C00000"/>
              </a:buClr>
              <a:buFont typeface="Courier New" panose="02070309020205020404" pitchFamily="49" charset="0"/>
              <a:buChar char="o"/>
            </a:pPr>
            <a:r>
              <a:rPr lang="en-US" dirty="0">
                <a:solidFill>
                  <a:prstClr val="black"/>
                </a:solidFill>
              </a:rPr>
              <a:t>Fennel </a:t>
            </a:r>
            <a:r>
              <a:rPr lang="en-US" dirty="0" smtClean="0">
                <a:solidFill>
                  <a:prstClr val="black"/>
                </a:solidFill>
              </a:rPr>
              <a:t>had mild </a:t>
            </a:r>
            <a:r>
              <a:rPr lang="en-US" dirty="0">
                <a:solidFill>
                  <a:prstClr val="black"/>
                </a:solidFill>
              </a:rPr>
              <a:t>estrogen-like activity</a:t>
            </a:r>
          </a:p>
          <a:p>
            <a:pPr marL="342900" lvl="0" indent="-342900" defTabSz="457200">
              <a:spcBef>
                <a:spcPts val="1000"/>
              </a:spcBef>
              <a:buClr>
                <a:srgbClr val="C00000"/>
              </a:buClr>
              <a:buFont typeface="Courier New" panose="02070309020205020404" pitchFamily="49" charset="0"/>
              <a:buChar char="o"/>
            </a:pPr>
            <a:r>
              <a:rPr lang="en-US" dirty="0">
                <a:solidFill>
                  <a:prstClr val="black"/>
                </a:solidFill>
              </a:rPr>
              <a:t>It inhibits spasms in smooth </a:t>
            </a:r>
            <a:r>
              <a:rPr lang="en-US" dirty="0" smtClean="0">
                <a:solidFill>
                  <a:prstClr val="black"/>
                </a:solidFill>
              </a:rPr>
              <a:t>muscles; its </a:t>
            </a:r>
            <a:r>
              <a:rPr lang="en-US" dirty="0">
                <a:solidFill>
                  <a:prstClr val="black"/>
                </a:solidFill>
              </a:rPr>
              <a:t>efficacy is comparable with </a:t>
            </a:r>
            <a:r>
              <a:rPr lang="en-US" dirty="0" smtClean="0">
                <a:solidFill>
                  <a:prstClr val="black"/>
                </a:solidFill>
              </a:rPr>
              <a:t>NSAIDs</a:t>
            </a:r>
            <a:endParaRPr lang="en-US" dirty="0" smtClean="0">
              <a:solidFill>
                <a:prstClr val="black"/>
              </a:solidFill>
            </a:endParaRPr>
          </a:p>
          <a:p>
            <a:pPr marL="342900" lvl="0" indent="-342900" defTabSz="457200">
              <a:spcBef>
                <a:spcPts val="1000"/>
              </a:spcBef>
              <a:buClr>
                <a:srgbClr val="C00000"/>
              </a:buClr>
              <a:buFont typeface="Courier New" panose="02070309020205020404" pitchFamily="49" charset="0"/>
              <a:buChar char="o"/>
            </a:pPr>
            <a:r>
              <a:rPr lang="en-US" dirty="0">
                <a:solidFill>
                  <a:prstClr val="black"/>
                </a:solidFill>
              </a:rPr>
              <a:t>It also contains natural estrogenic substances like flavonoids, a kind of </a:t>
            </a:r>
            <a:r>
              <a:rPr lang="en-US" dirty="0" smtClean="0">
                <a:solidFill>
                  <a:prstClr val="black"/>
                </a:solidFill>
              </a:rPr>
              <a:t>phytoestrogens </a:t>
            </a:r>
          </a:p>
          <a:p>
            <a:pPr marL="342900" lvl="0" indent="-342900" defTabSz="457200">
              <a:spcBef>
                <a:spcPts val="1000"/>
              </a:spcBef>
              <a:buClr>
                <a:srgbClr val="C00000"/>
              </a:buClr>
              <a:buFont typeface="Courier New" panose="02070309020205020404" pitchFamily="49" charset="0"/>
              <a:buChar char="o"/>
            </a:pPr>
            <a:r>
              <a:rPr lang="en-US" dirty="0">
                <a:solidFill>
                  <a:prstClr val="black"/>
                </a:solidFill>
              </a:rPr>
              <a:t>Moreover, the seeds of fennel is traditionally known to be able to induce menstruation, </a:t>
            </a:r>
            <a:r>
              <a:rPr lang="en-US" dirty="0" smtClean="0">
                <a:solidFill>
                  <a:prstClr val="black"/>
                </a:solidFill>
              </a:rPr>
              <a:t>are </a:t>
            </a:r>
            <a:r>
              <a:rPr lang="en-US" dirty="0">
                <a:solidFill>
                  <a:prstClr val="black"/>
                </a:solidFill>
              </a:rPr>
              <a:t>used to induce menstrual bleeding in women who have menstrual </a:t>
            </a:r>
            <a:r>
              <a:rPr lang="en-US" dirty="0" smtClean="0">
                <a:solidFill>
                  <a:prstClr val="black"/>
                </a:solidFill>
              </a:rPr>
              <a:t>cessation</a:t>
            </a:r>
          </a:p>
          <a:p>
            <a:pPr marL="342900" lvl="0" indent="-342900" defTabSz="457200">
              <a:spcBef>
                <a:spcPts val="1000"/>
              </a:spcBef>
              <a:buClr>
                <a:srgbClr val="C00000"/>
              </a:buClr>
              <a:buFont typeface="Courier New" panose="02070309020205020404" pitchFamily="49" charset="0"/>
              <a:buChar char="o"/>
            </a:pPr>
            <a:r>
              <a:rPr lang="en-US" dirty="0">
                <a:solidFill>
                  <a:schemeClr val="tx1"/>
                </a:solidFill>
              </a:rPr>
              <a:t>One of the mechanisms is direct effect of </a:t>
            </a:r>
            <a:r>
              <a:rPr lang="en-US" dirty="0" smtClean="0">
                <a:solidFill>
                  <a:schemeClr val="tx1"/>
                </a:solidFill>
              </a:rPr>
              <a:t>Fennel </a:t>
            </a:r>
            <a:r>
              <a:rPr lang="en-US" dirty="0">
                <a:solidFill>
                  <a:schemeClr val="tx1"/>
                </a:solidFill>
              </a:rPr>
              <a:t>on uterine muscle rather than its effect on the released </a:t>
            </a:r>
            <a:r>
              <a:rPr lang="en-US" dirty="0" smtClean="0">
                <a:solidFill>
                  <a:schemeClr val="tx1"/>
                </a:solidFill>
              </a:rPr>
              <a:t>mediators</a:t>
            </a:r>
          </a:p>
          <a:p>
            <a:pPr marL="342900" lvl="0" indent="-342900" defTabSz="457200">
              <a:spcBef>
                <a:spcPts val="1000"/>
              </a:spcBef>
              <a:buClr>
                <a:srgbClr val="C00000"/>
              </a:buClr>
              <a:buFont typeface="Courier New" panose="02070309020205020404" pitchFamily="49" charset="0"/>
              <a:buChar char="o"/>
            </a:pPr>
            <a:r>
              <a:rPr lang="en-US" dirty="0" smtClean="0">
                <a:solidFill>
                  <a:schemeClr val="tx1"/>
                </a:solidFill>
              </a:rPr>
              <a:t>This herb has antioxidant effects; animal studies showed protective effect on prostate and cervix cells</a:t>
            </a:r>
            <a:endParaRPr lang="en-US" dirty="0">
              <a:solidFill>
                <a:schemeClr val="tx1"/>
              </a:solidFill>
            </a:endParaRPr>
          </a:p>
          <a:p>
            <a:pPr marL="342900" lvl="0" indent="-342900" defTabSz="457200">
              <a:spcBef>
                <a:spcPts val="1000"/>
              </a:spcBef>
              <a:buClr>
                <a:srgbClr val="C00000"/>
              </a:buClr>
              <a:buFont typeface="Courier New" panose="02070309020205020404" pitchFamily="49" charset="0"/>
              <a:buChar char="o"/>
            </a:pPr>
            <a:r>
              <a:rPr lang="en-US" b="1" dirty="0">
                <a:solidFill>
                  <a:prstClr val="black"/>
                </a:solidFill>
              </a:rPr>
              <a:t>Side </a:t>
            </a:r>
            <a:r>
              <a:rPr lang="en-US" b="1" dirty="0" smtClean="0">
                <a:solidFill>
                  <a:prstClr val="black"/>
                </a:solidFill>
              </a:rPr>
              <a:t>effects</a:t>
            </a:r>
            <a:r>
              <a:rPr lang="en-US" b="1" dirty="0" smtClean="0">
                <a:solidFill>
                  <a:prstClr val="black"/>
                </a:solidFill>
              </a:rPr>
              <a:t>:</a:t>
            </a:r>
            <a:r>
              <a:rPr lang="en-US" sz="1700" b="1" dirty="0">
                <a:solidFill>
                  <a:prstClr val="black"/>
                </a:solidFill>
              </a:rPr>
              <a:t> </a:t>
            </a:r>
            <a:r>
              <a:rPr lang="en-US" sz="1700" dirty="0" smtClean="0">
                <a:solidFill>
                  <a:prstClr val="black"/>
                </a:solidFill>
              </a:rPr>
              <a:t>no serous side effects are reported</a:t>
            </a:r>
            <a:endParaRPr lang="en-US" sz="1700" dirty="0">
              <a:solidFill>
                <a:prstClr val="black"/>
              </a:solidFill>
            </a:endParaRPr>
          </a:p>
        </p:txBody>
      </p:sp>
    </p:spTree>
    <p:extLst>
      <p:ext uri="{BB962C8B-B14F-4D97-AF65-F5344CB8AC3E}">
        <p14:creationId xmlns:p14="http://schemas.microsoft.com/office/powerpoint/2010/main" val="33626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t-IT" sz="2800" b="1" dirty="0">
                <a:solidFill>
                  <a:prstClr val="black">
                    <a:lumMod val="95000"/>
                    <a:lumOff val="5000"/>
                  </a:prstClr>
                </a:solidFill>
                <a:latin typeface="AdvPTimes"/>
              </a:rPr>
              <a:t>Fennel</a:t>
            </a:r>
            <a:br>
              <a:rPr lang="it-IT" sz="2800" b="1" dirty="0">
                <a:solidFill>
                  <a:prstClr val="black">
                    <a:lumMod val="95000"/>
                    <a:lumOff val="5000"/>
                  </a:prstClr>
                </a:solidFill>
                <a:latin typeface="AdvPTimes"/>
              </a:rPr>
            </a:br>
            <a:r>
              <a:rPr lang="it-IT" sz="2800" b="1" dirty="0" smtClean="0">
                <a:solidFill>
                  <a:prstClr val="black">
                    <a:lumMod val="95000"/>
                    <a:lumOff val="5000"/>
                  </a:prstClr>
                </a:solidFill>
                <a:latin typeface="AdvPTimes"/>
              </a:rPr>
              <a:t>(</a:t>
            </a:r>
            <a:r>
              <a:rPr lang="fa-IR" sz="2800" b="1" dirty="0" smtClean="0">
                <a:solidFill>
                  <a:prstClr val="black">
                    <a:lumMod val="95000"/>
                    <a:lumOff val="5000"/>
                  </a:prstClr>
                </a:solidFill>
                <a:latin typeface="AdvPTimes"/>
              </a:rPr>
              <a:t>رازیانه</a:t>
            </a:r>
            <a:r>
              <a:rPr lang="it-IT" sz="2800" b="1" dirty="0" smtClean="0">
                <a:solidFill>
                  <a:prstClr val="black">
                    <a:lumMod val="95000"/>
                    <a:lumOff val="5000"/>
                  </a:prstClr>
                </a:solidFill>
                <a:latin typeface="AdvPTimes"/>
              </a:rPr>
              <a:t>)</a:t>
            </a:r>
            <a:endParaRPr lang="en-US" sz="2800" b="1" dirty="0">
              <a:solidFill>
                <a:schemeClr val="tx1">
                  <a:lumMod val="95000"/>
                  <a:lumOff val="5000"/>
                </a:schemeClr>
              </a:solidFill>
              <a:latin typeface="AdvPTimes"/>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34</a:t>
            </a:fld>
            <a:endParaRPr lang="en-US"/>
          </a:p>
        </p:txBody>
      </p:sp>
      <p:pic>
        <p:nvPicPr>
          <p:cNvPr id="7" name="Picture 6"/>
          <p:cNvPicPr>
            <a:picLocks noChangeAspect="1"/>
          </p:cNvPicPr>
          <p:nvPr/>
        </p:nvPicPr>
        <p:blipFill>
          <a:blip r:embed="rId3"/>
          <a:stretch>
            <a:fillRect/>
          </a:stretch>
        </p:blipFill>
        <p:spPr>
          <a:xfrm>
            <a:off x="1871330" y="23812"/>
            <a:ext cx="3276378" cy="2101785"/>
          </a:xfrm>
          <a:prstGeom prst="rect">
            <a:avLst/>
          </a:prstGeom>
        </p:spPr>
      </p:pic>
      <p:pic>
        <p:nvPicPr>
          <p:cNvPr id="9" name="Picture 8"/>
          <p:cNvPicPr>
            <a:picLocks noChangeAspect="1"/>
          </p:cNvPicPr>
          <p:nvPr/>
        </p:nvPicPr>
        <p:blipFill>
          <a:blip r:embed="rId4"/>
          <a:stretch>
            <a:fillRect/>
          </a:stretch>
        </p:blipFill>
        <p:spPr>
          <a:xfrm>
            <a:off x="8871240" y="26859"/>
            <a:ext cx="2792676" cy="2098738"/>
          </a:xfrm>
          <a:prstGeom prst="rect">
            <a:avLst/>
          </a:prstGeom>
        </p:spPr>
      </p:pic>
      <p:sp>
        <p:nvSpPr>
          <p:cNvPr id="3" name="Content Placeholder 2"/>
          <p:cNvSpPr>
            <a:spLocks noGrp="1"/>
          </p:cNvSpPr>
          <p:nvPr>
            <p:ph idx="1"/>
          </p:nvPr>
        </p:nvSpPr>
        <p:spPr/>
        <p:txBody>
          <a:bodyPr/>
          <a:lstStyle/>
          <a:p>
            <a:pPr>
              <a:buClr>
                <a:srgbClr val="C00000"/>
              </a:buClr>
              <a:buFont typeface="Courier New" panose="02070309020205020404" pitchFamily="49" charset="0"/>
              <a:buChar char="o"/>
            </a:pPr>
            <a:r>
              <a:rPr lang="en-US" dirty="0" smtClean="0"/>
              <a:t>Capsule 30 mg (every 4 h</a:t>
            </a:r>
            <a:r>
              <a:rPr lang="en-US" dirty="0" smtClean="0"/>
              <a:t>)</a:t>
            </a:r>
          </a:p>
          <a:p>
            <a:pPr>
              <a:buClr>
                <a:srgbClr val="C00000"/>
              </a:buClr>
              <a:buFont typeface="Courier New" panose="02070309020205020404" pitchFamily="49" charset="0"/>
              <a:buChar char="o"/>
            </a:pPr>
            <a:r>
              <a:rPr lang="en-US" dirty="0" smtClean="0"/>
              <a:t> </a:t>
            </a:r>
            <a:r>
              <a:rPr lang="en-US" dirty="0" smtClean="0"/>
              <a:t>Drop 18 ml (every 4 h 30 drop with fluids)</a:t>
            </a:r>
          </a:p>
          <a:p>
            <a:endParaRPr lang="fa-IR" dirty="0" smtClean="0"/>
          </a:p>
        </p:txBody>
      </p:sp>
      <p:pic>
        <p:nvPicPr>
          <p:cNvPr id="4" name="Picture 3"/>
          <p:cNvPicPr>
            <a:picLocks noChangeAspect="1"/>
          </p:cNvPicPr>
          <p:nvPr/>
        </p:nvPicPr>
        <p:blipFill>
          <a:blip r:embed="rId5"/>
          <a:stretch>
            <a:fillRect/>
          </a:stretch>
        </p:blipFill>
        <p:spPr>
          <a:xfrm>
            <a:off x="2299832" y="2904809"/>
            <a:ext cx="4158720" cy="3344194"/>
          </a:xfrm>
          <a:prstGeom prst="rect">
            <a:avLst/>
          </a:prstGeom>
        </p:spPr>
      </p:pic>
      <p:pic>
        <p:nvPicPr>
          <p:cNvPr id="6" name="Picture 5"/>
          <p:cNvPicPr>
            <a:picLocks noChangeAspect="1"/>
          </p:cNvPicPr>
          <p:nvPr/>
        </p:nvPicPr>
        <p:blipFill>
          <a:blip r:embed="rId6"/>
          <a:stretch>
            <a:fillRect/>
          </a:stretch>
        </p:blipFill>
        <p:spPr>
          <a:xfrm>
            <a:off x="6751349" y="2903450"/>
            <a:ext cx="3345552" cy="3345552"/>
          </a:xfrm>
          <a:prstGeom prst="rect">
            <a:avLst/>
          </a:prstGeom>
        </p:spPr>
      </p:pic>
    </p:spTree>
    <p:extLst>
      <p:ext uri="{BB962C8B-B14F-4D97-AF65-F5344CB8AC3E}">
        <p14:creationId xmlns:p14="http://schemas.microsoft.com/office/powerpoint/2010/main" val="3994781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F06584A-8DC7-4A81-B464-048080CAB95D}" type="slidenum">
              <a:rPr lang="en-US" smtClean="0"/>
              <a:t>35</a:t>
            </a:fld>
            <a:endParaRPr lang="en-US"/>
          </a:p>
        </p:txBody>
      </p:sp>
      <p:pic>
        <p:nvPicPr>
          <p:cNvPr id="7" name="Content Placeholder 6"/>
          <p:cNvPicPr>
            <a:picLocks noGrp="1" noChangeAspect="1"/>
          </p:cNvPicPr>
          <p:nvPr>
            <p:ph idx="1"/>
          </p:nvPr>
        </p:nvPicPr>
        <p:blipFill>
          <a:blip r:embed="rId2"/>
          <a:stretch>
            <a:fillRect/>
          </a:stretch>
        </p:blipFill>
        <p:spPr>
          <a:xfrm>
            <a:off x="0" y="0"/>
            <a:ext cx="12192000" cy="6900271"/>
          </a:xfrm>
          <a:prstGeom prst="rect">
            <a:avLst/>
          </a:prstGeom>
        </p:spPr>
      </p:pic>
    </p:spTree>
    <p:extLst>
      <p:ext uri="{BB962C8B-B14F-4D97-AF65-F5344CB8AC3E}">
        <p14:creationId xmlns:p14="http://schemas.microsoft.com/office/powerpoint/2010/main" val="403378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828801" y="232846"/>
            <a:ext cx="9675812" cy="1798650"/>
          </a:xfrm>
          <a:prstGeom prst="rect">
            <a:avLst/>
          </a:prstGeom>
        </p:spPr>
      </p:pic>
      <p:sp>
        <p:nvSpPr>
          <p:cNvPr id="2" name="Title 1"/>
          <p:cNvSpPr>
            <a:spLocks noGrp="1"/>
          </p:cNvSpPr>
          <p:nvPr>
            <p:ph type="title"/>
          </p:nvPr>
        </p:nvSpPr>
        <p:spPr/>
        <p:txBody>
          <a:bodyPr>
            <a:normAutofit/>
          </a:bodyPr>
          <a:lstStyle/>
          <a:p>
            <a:pPr algn="ctr"/>
            <a:endParaRPr lang="en-US" sz="2800" b="1" dirty="0">
              <a:solidFill>
                <a:schemeClr val="tx1">
                  <a:lumMod val="95000"/>
                  <a:lumOff val="5000"/>
                </a:schemeClr>
              </a:solidFill>
              <a:latin typeface="AdvPTimes"/>
            </a:endParaRPr>
          </a:p>
        </p:txBody>
      </p:sp>
      <p:sp>
        <p:nvSpPr>
          <p:cNvPr id="8" name="TextBox 7"/>
          <p:cNvSpPr txBox="1"/>
          <p:nvPr/>
        </p:nvSpPr>
        <p:spPr>
          <a:xfrm>
            <a:off x="1558637" y="6296891"/>
            <a:ext cx="8884228" cy="307777"/>
          </a:xfrm>
          <a:prstGeom prst="rect">
            <a:avLst/>
          </a:prstGeom>
          <a:noFill/>
        </p:spPr>
        <p:txBody>
          <a:bodyPr wrap="square" rtlCol="0">
            <a:spAutoFit/>
          </a:bodyPr>
          <a:lstStyle/>
          <a:p>
            <a:r>
              <a:rPr lang="en-US" sz="1400" dirty="0" smtClean="0">
                <a:solidFill>
                  <a:prstClr val="black"/>
                </a:solidFill>
              </a:rPr>
              <a:t>Mohebbi-kian et al. (2014). Contraception</a:t>
            </a:r>
            <a:endParaRPr lang="en-US" sz="1400" dirty="0">
              <a:solidFill>
                <a:prstClr val="black"/>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36</a:t>
            </a:fld>
            <a:endParaRPr lang="en-US"/>
          </a:p>
        </p:txBody>
      </p:sp>
      <p:sp>
        <p:nvSpPr>
          <p:cNvPr id="3" name="Content Placeholder 2"/>
          <p:cNvSpPr>
            <a:spLocks noGrp="1"/>
          </p:cNvSpPr>
          <p:nvPr>
            <p:ph idx="1"/>
          </p:nvPr>
        </p:nvSpPr>
        <p:spPr/>
        <p:txBody>
          <a:bodyPr/>
          <a:lstStyle/>
          <a:p>
            <a:pPr marL="0" indent="0">
              <a:buNone/>
            </a:pPr>
            <a:endParaRPr lang="fa-IR" dirty="0" smtClean="0"/>
          </a:p>
          <a:p>
            <a:endParaRPr lang="en-US" dirty="0"/>
          </a:p>
        </p:txBody>
      </p:sp>
      <p:pic>
        <p:nvPicPr>
          <p:cNvPr id="4" name="Picture 3"/>
          <p:cNvPicPr>
            <a:picLocks noChangeAspect="1"/>
          </p:cNvPicPr>
          <p:nvPr/>
        </p:nvPicPr>
        <p:blipFill>
          <a:blip r:embed="rId4"/>
          <a:stretch>
            <a:fillRect/>
          </a:stretch>
        </p:blipFill>
        <p:spPr>
          <a:xfrm>
            <a:off x="1454799" y="2181510"/>
            <a:ext cx="9497710" cy="1473837"/>
          </a:xfrm>
          <a:prstGeom prst="rect">
            <a:avLst/>
          </a:prstGeom>
          <a:noFill/>
        </p:spPr>
      </p:pic>
      <p:pic>
        <p:nvPicPr>
          <p:cNvPr id="6" name="Picture 5"/>
          <p:cNvPicPr>
            <a:picLocks noChangeAspect="1"/>
          </p:cNvPicPr>
          <p:nvPr/>
        </p:nvPicPr>
        <p:blipFill>
          <a:blip r:embed="rId5"/>
          <a:stretch>
            <a:fillRect/>
          </a:stretch>
        </p:blipFill>
        <p:spPr>
          <a:xfrm>
            <a:off x="1454799" y="3805361"/>
            <a:ext cx="9497710" cy="2547398"/>
          </a:xfrm>
          <a:prstGeom prst="rect">
            <a:avLst/>
          </a:prstGeom>
        </p:spPr>
      </p:pic>
      <p:sp>
        <p:nvSpPr>
          <p:cNvPr id="9" name="Rounded Rectangle 8"/>
          <p:cNvSpPr/>
          <p:nvPr/>
        </p:nvSpPr>
        <p:spPr>
          <a:xfrm>
            <a:off x="1558637" y="3272589"/>
            <a:ext cx="1401131" cy="37297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7-Point Star 9"/>
          <p:cNvSpPr/>
          <p:nvPr/>
        </p:nvSpPr>
        <p:spPr>
          <a:xfrm>
            <a:off x="6593305" y="3044384"/>
            <a:ext cx="634150" cy="522018"/>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7-Point Star 12"/>
          <p:cNvSpPr/>
          <p:nvPr/>
        </p:nvSpPr>
        <p:spPr>
          <a:xfrm>
            <a:off x="8361868" y="3083715"/>
            <a:ext cx="601658" cy="482688"/>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p:cNvSpPr/>
          <p:nvPr/>
        </p:nvSpPr>
        <p:spPr>
          <a:xfrm>
            <a:off x="10335126" y="3083714"/>
            <a:ext cx="529390" cy="482688"/>
          </a:xfrm>
          <a:prstGeom prst="flowChartDelay">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58637" y="5101389"/>
            <a:ext cx="1533479" cy="3248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84421" y="5582653"/>
            <a:ext cx="1528011" cy="3285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696453" y="5954730"/>
            <a:ext cx="1395663" cy="34216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7-Point Star 17"/>
          <p:cNvSpPr/>
          <p:nvPr/>
        </p:nvSpPr>
        <p:spPr>
          <a:xfrm>
            <a:off x="7079889" y="4928272"/>
            <a:ext cx="601580" cy="452587"/>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7-Point Star 18"/>
          <p:cNvSpPr/>
          <p:nvPr/>
        </p:nvSpPr>
        <p:spPr>
          <a:xfrm>
            <a:off x="7040786" y="5378506"/>
            <a:ext cx="601580" cy="408293"/>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7-Point Star 19"/>
          <p:cNvSpPr/>
          <p:nvPr/>
        </p:nvSpPr>
        <p:spPr>
          <a:xfrm>
            <a:off x="7088947" y="5780412"/>
            <a:ext cx="583464" cy="441472"/>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7-Point Star 20"/>
          <p:cNvSpPr/>
          <p:nvPr/>
        </p:nvSpPr>
        <p:spPr>
          <a:xfrm>
            <a:off x="8800405" y="4973655"/>
            <a:ext cx="661737" cy="429963"/>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7-Point Star 21"/>
          <p:cNvSpPr/>
          <p:nvPr/>
        </p:nvSpPr>
        <p:spPr>
          <a:xfrm>
            <a:off x="8800405" y="5393329"/>
            <a:ext cx="583532" cy="428869"/>
          </a:xfrm>
          <a:prstGeom prst="star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7-Point Star 22"/>
          <p:cNvSpPr/>
          <p:nvPr/>
        </p:nvSpPr>
        <p:spPr>
          <a:xfrm>
            <a:off x="8791382" y="5822198"/>
            <a:ext cx="592556" cy="452069"/>
          </a:xfrm>
          <a:prstGeom prst="star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lay 23"/>
          <p:cNvSpPr/>
          <p:nvPr/>
        </p:nvSpPr>
        <p:spPr>
          <a:xfrm>
            <a:off x="10442865" y="5011880"/>
            <a:ext cx="509644" cy="348664"/>
          </a:xfrm>
          <a:prstGeom prst="flowChartDelay">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p:cNvSpPr/>
          <p:nvPr/>
        </p:nvSpPr>
        <p:spPr>
          <a:xfrm>
            <a:off x="10442865" y="5506514"/>
            <a:ext cx="527760" cy="315684"/>
          </a:xfrm>
          <a:prstGeom prst="flowChartDelay">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p:cNvSpPr/>
          <p:nvPr/>
        </p:nvSpPr>
        <p:spPr>
          <a:xfrm>
            <a:off x="10442865" y="5869084"/>
            <a:ext cx="509644" cy="399686"/>
          </a:xfrm>
          <a:prstGeom prst="flowChartDelay">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238031" y="2054120"/>
            <a:ext cx="9931245" cy="4334632"/>
          </a:xfrm>
          <a:prstGeom prst="rect">
            <a:avLst/>
          </a:prstGeom>
        </p:spPr>
      </p:pic>
    </p:spTree>
    <p:extLst>
      <p:ext uri="{BB962C8B-B14F-4D97-AF65-F5344CB8AC3E}">
        <p14:creationId xmlns:p14="http://schemas.microsoft.com/office/powerpoint/2010/main" val="198339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733575" y="653424"/>
            <a:ext cx="8566484" cy="1251576"/>
          </a:xfrm>
          <a:prstGeom prst="rect">
            <a:avLst/>
          </a:prstGeom>
        </p:spPr>
      </p:pic>
      <p:sp>
        <p:nvSpPr>
          <p:cNvPr id="2" name="Title 1"/>
          <p:cNvSpPr>
            <a:spLocks noGrp="1"/>
          </p:cNvSpPr>
          <p:nvPr>
            <p:ph type="title"/>
          </p:nvPr>
        </p:nvSpPr>
        <p:spPr>
          <a:xfrm>
            <a:off x="2592925" y="624110"/>
            <a:ext cx="8911687" cy="1280890"/>
          </a:xfrm>
        </p:spPr>
        <p:txBody>
          <a:bodyPr>
            <a:normAutofit/>
          </a:bodyPr>
          <a:lstStyle/>
          <a:p>
            <a:pPr algn="ctr"/>
            <a:endParaRPr lang="en-US" sz="2800" b="1" dirty="0">
              <a:solidFill>
                <a:schemeClr val="tx1">
                  <a:lumMod val="95000"/>
                  <a:lumOff val="5000"/>
                </a:schemeClr>
              </a:solidFill>
              <a:latin typeface="AdvPTimes"/>
            </a:endParaRPr>
          </a:p>
        </p:txBody>
      </p:sp>
      <p:sp>
        <p:nvSpPr>
          <p:cNvPr id="8" name="TextBox 7"/>
          <p:cNvSpPr txBox="1"/>
          <p:nvPr/>
        </p:nvSpPr>
        <p:spPr>
          <a:xfrm>
            <a:off x="1558637" y="6296891"/>
            <a:ext cx="8884228" cy="307777"/>
          </a:xfrm>
          <a:prstGeom prst="rect">
            <a:avLst/>
          </a:prstGeom>
          <a:noFill/>
        </p:spPr>
        <p:txBody>
          <a:bodyPr wrap="square" rtlCol="0">
            <a:spAutoFit/>
          </a:bodyPr>
          <a:lstStyle/>
          <a:p>
            <a:pPr algn="r" rtl="1"/>
            <a:r>
              <a:rPr lang="fa-IR" sz="1400" dirty="0" smtClean="0">
                <a:solidFill>
                  <a:prstClr val="black"/>
                </a:solidFill>
              </a:rPr>
              <a:t>زمانی و همگاران (1386). مجله </a:t>
            </a:r>
            <a:r>
              <a:rPr lang="fa-IR" sz="1400" dirty="0">
                <a:solidFill>
                  <a:prstClr val="black"/>
                </a:solidFill>
              </a:rPr>
              <a:t>زنان مامايي و نازايي </a:t>
            </a:r>
            <a:r>
              <a:rPr lang="fa-IR" sz="1400" dirty="0" smtClean="0">
                <a:solidFill>
                  <a:prstClr val="black"/>
                </a:solidFill>
              </a:rPr>
              <a:t>ايران:دوره  </a:t>
            </a:r>
            <a:r>
              <a:rPr lang="fa-IR" sz="1400" dirty="0">
                <a:solidFill>
                  <a:prstClr val="black"/>
                </a:solidFill>
              </a:rPr>
              <a:t>10 , شماره  1 </a:t>
            </a:r>
            <a:endParaRPr lang="en-US" sz="1400" dirty="0">
              <a:solidFill>
                <a:prstClr val="black"/>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37</a:t>
            </a:fld>
            <a:endParaRPr lang="en-US"/>
          </a:p>
        </p:txBody>
      </p:sp>
      <p:sp>
        <p:nvSpPr>
          <p:cNvPr id="6" name="Content Placeholder 5"/>
          <p:cNvSpPr>
            <a:spLocks noGrp="1"/>
          </p:cNvSpPr>
          <p:nvPr>
            <p:ph idx="1"/>
          </p:nvPr>
        </p:nvSpPr>
        <p:spPr/>
        <p:txBody>
          <a:bodyPr>
            <a:normAutofit/>
          </a:bodyPr>
          <a:lstStyle/>
          <a:p>
            <a:pPr>
              <a:buClr>
                <a:srgbClr val="C00000"/>
              </a:buClr>
              <a:buFont typeface="Arial" panose="020B0604020202020204" pitchFamily="34" charset="0"/>
              <a:buChar char="•"/>
            </a:pPr>
            <a:r>
              <a:rPr lang="en-US" b="1" u="sng" dirty="0" smtClean="0">
                <a:latin typeface="+mj-lt"/>
              </a:rPr>
              <a:t>Participants: </a:t>
            </a:r>
            <a:r>
              <a:rPr lang="en-US" dirty="0" smtClean="0">
                <a:latin typeface="+mj-lt"/>
              </a:rPr>
              <a:t>90 patients less than 45 with menorrhagia</a:t>
            </a:r>
          </a:p>
          <a:p>
            <a:pPr>
              <a:buClr>
                <a:srgbClr val="C00000"/>
              </a:buClr>
              <a:buFont typeface="Arial" panose="020B0604020202020204" pitchFamily="34" charset="0"/>
              <a:buChar char="•"/>
            </a:pPr>
            <a:r>
              <a:rPr lang="en-US" b="1" u="sng" dirty="0" smtClean="0">
                <a:latin typeface="+mj-lt"/>
              </a:rPr>
              <a:t>Intervention: </a:t>
            </a:r>
            <a:r>
              <a:rPr lang="en-US" dirty="0" smtClean="0">
                <a:latin typeface="+mj-lt"/>
              </a:rPr>
              <a:t>45 patient Vitagnus group (30-40 mg or 40 drop daily</a:t>
            </a:r>
            <a:r>
              <a:rPr lang="fa-IR" dirty="0" smtClean="0">
                <a:latin typeface="+mj-lt"/>
              </a:rPr>
              <a:t>(</a:t>
            </a:r>
            <a:r>
              <a:rPr lang="en-US" dirty="0" smtClean="0">
                <a:latin typeface="+mj-lt"/>
              </a:rPr>
              <a:t> Vs. 45 pat</a:t>
            </a:r>
            <a:r>
              <a:rPr lang="en-US" dirty="0">
                <a:latin typeface="+mj-lt"/>
              </a:rPr>
              <a:t>i</a:t>
            </a:r>
            <a:r>
              <a:rPr lang="en-US" dirty="0" smtClean="0">
                <a:latin typeface="+mj-lt"/>
              </a:rPr>
              <a:t>ents </a:t>
            </a:r>
            <a:r>
              <a:rPr lang="fa-IR" dirty="0" smtClean="0">
                <a:latin typeface="+mj-lt"/>
              </a:rPr>
              <a:t>)</a:t>
            </a:r>
            <a:r>
              <a:rPr lang="en-US" dirty="0" smtClean="0">
                <a:latin typeface="+mj-lt"/>
              </a:rPr>
              <a:t>500 mg mefenamic acid group </a:t>
            </a:r>
            <a:r>
              <a:rPr lang="en-US" dirty="0" err="1" smtClean="0">
                <a:latin typeface="+mj-lt"/>
              </a:rPr>
              <a:t>tid</a:t>
            </a:r>
            <a:r>
              <a:rPr lang="fa-IR" dirty="0" smtClean="0">
                <a:latin typeface="+mj-lt"/>
              </a:rPr>
              <a:t>(</a:t>
            </a:r>
            <a:r>
              <a:rPr lang="en-US" dirty="0" smtClean="0">
                <a:latin typeface="+mj-lt"/>
              </a:rPr>
              <a:t> from beginning menstrual bleeding to end of bleeding for 4 months</a:t>
            </a:r>
          </a:p>
          <a:p>
            <a:pPr>
              <a:buClr>
                <a:srgbClr val="C00000"/>
              </a:buClr>
              <a:buFont typeface="Arial" panose="020B0604020202020204" pitchFamily="34" charset="0"/>
              <a:buChar char="•"/>
            </a:pPr>
            <a:r>
              <a:rPr lang="en-US" b="1" u="sng" dirty="0" smtClean="0">
                <a:latin typeface="+mj-lt"/>
              </a:rPr>
              <a:t>Outcomes: </a:t>
            </a:r>
            <a:r>
              <a:rPr lang="en-US" dirty="0" err="1" smtClean="0">
                <a:latin typeface="+mj-lt"/>
              </a:rPr>
              <a:t>Hb</a:t>
            </a:r>
            <a:r>
              <a:rPr lang="en-US" dirty="0" smtClean="0">
                <a:latin typeface="+mj-lt"/>
              </a:rPr>
              <a:t> content, estimation of menstrual blood loss by </a:t>
            </a:r>
            <a:r>
              <a:rPr lang="en-US" dirty="0" err="1" smtClean="0">
                <a:latin typeface="+mj-lt"/>
              </a:rPr>
              <a:t>Higham</a:t>
            </a:r>
            <a:r>
              <a:rPr lang="en-US" dirty="0" smtClean="0">
                <a:latin typeface="+mj-lt"/>
              </a:rPr>
              <a:t> table</a:t>
            </a:r>
          </a:p>
          <a:p>
            <a:pPr>
              <a:buClr>
                <a:srgbClr val="C00000"/>
              </a:buClr>
              <a:buFont typeface="Arial" panose="020B0604020202020204" pitchFamily="34" charset="0"/>
              <a:buChar char="•"/>
            </a:pPr>
            <a:r>
              <a:rPr lang="en-US" b="1" u="sng" dirty="0" smtClean="0">
                <a:latin typeface="+mj-lt"/>
              </a:rPr>
              <a:t>Results:</a:t>
            </a:r>
          </a:p>
          <a:p>
            <a:pPr lvl="1">
              <a:buClr>
                <a:srgbClr val="C00000"/>
              </a:buClr>
              <a:buFont typeface="Courier New" panose="02070309020205020404" pitchFamily="49" charset="0"/>
              <a:buChar char="o"/>
            </a:pPr>
            <a:r>
              <a:rPr lang="en-US" dirty="0" smtClean="0">
                <a:latin typeface="+mj-lt"/>
              </a:rPr>
              <a:t>both groups </a:t>
            </a:r>
            <a:r>
              <a:rPr lang="en-US" dirty="0" smtClean="0">
                <a:latin typeface="+mj-lt"/>
                <a:cs typeface="Times New Roman" panose="02020603050405020304" pitchFamily="18" charset="0"/>
              </a:rPr>
              <a:t>↑</a:t>
            </a:r>
            <a:r>
              <a:rPr lang="en-US" dirty="0" err="1" smtClean="0">
                <a:latin typeface="+mj-lt"/>
                <a:cs typeface="Times New Roman" panose="02020603050405020304" pitchFamily="18" charset="0"/>
              </a:rPr>
              <a:t>Hb</a:t>
            </a:r>
            <a:r>
              <a:rPr lang="en-US" dirty="0">
                <a:latin typeface="+mj-lt"/>
                <a:cs typeface="Times New Roman" panose="02020603050405020304" pitchFamily="18" charset="0"/>
              </a:rPr>
              <a:t>, ↓</a:t>
            </a:r>
            <a:r>
              <a:rPr lang="en-US" dirty="0" smtClean="0">
                <a:latin typeface="+mj-lt"/>
                <a:cs typeface="Times New Roman" panose="02020603050405020304" pitchFamily="18" charset="0"/>
              </a:rPr>
              <a:t>menstrual </a:t>
            </a:r>
            <a:r>
              <a:rPr lang="en-US" dirty="0">
                <a:latin typeface="+mj-lt"/>
                <a:cs typeface="Times New Roman" panose="02020603050405020304" pitchFamily="18" charset="0"/>
              </a:rPr>
              <a:t>blood </a:t>
            </a:r>
            <a:r>
              <a:rPr lang="en-US" dirty="0" smtClean="0">
                <a:latin typeface="+mj-lt"/>
                <a:cs typeface="Times New Roman" panose="02020603050405020304" pitchFamily="18" charset="0"/>
              </a:rPr>
              <a:t>loss</a:t>
            </a:r>
          </a:p>
          <a:p>
            <a:pPr lvl="1">
              <a:buClr>
                <a:srgbClr val="C00000"/>
              </a:buClr>
              <a:buFont typeface="Courier New" panose="02070309020205020404" pitchFamily="49" charset="0"/>
              <a:buChar char="o"/>
            </a:pPr>
            <a:r>
              <a:rPr lang="en-US" dirty="0" smtClean="0">
                <a:latin typeface="+mj-lt"/>
                <a:cs typeface="Times New Roman" panose="02020603050405020304" pitchFamily="18" charset="0"/>
              </a:rPr>
              <a:t>No significant difference between two groups</a:t>
            </a:r>
          </a:p>
          <a:p>
            <a:pPr lvl="1">
              <a:buClr>
                <a:srgbClr val="C00000"/>
              </a:buClr>
              <a:buFont typeface="Courier New" panose="02070309020205020404" pitchFamily="49" charset="0"/>
              <a:buChar char="o"/>
            </a:pPr>
            <a:r>
              <a:rPr lang="en-US" dirty="0">
                <a:latin typeface="+mj-lt"/>
                <a:cs typeface="Times New Roman" panose="02020603050405020304" pitchFamily="18" charset="0"/>
              </a:rPr>
              <a:t> Mefenamic acid had more complications in comparison with </a:t>
            </a:r>
            <a:r>
              <a:rPr lang="en-US" dirty="0" err="1">
                <a:latin typeface="+mj-lt"/>
                <a:cs typeface="Times New Roman" panose="02020603050405020304" pitchFamily="18" charset="0"/>
              </a:rPr>
              <a:t>vitex</a:t>
            </a:r>
            <a:r>
              <a:rPr lang="en-US" dirty="0">
                <a:latin typeface="+mj-lt"/>
                <a:cs typeface="Times New Roman" panose="02020603050405020304" pitchFamily="18" charset="0"/>
              </a:rPr>
              <a:t> </a:t>
            </a:r>
            <a:endParaRPr lang="en-US" dirty="0">
              <a:latin typeface="+mj-lt"/>
            </a:endParaRPr>
          </a:p>
        </p:txBody>
      </p:sp>
      <p:sp>
        <p:nvSpPr>
          <p:cNvPr id="3" name="Rectangle 2"/>
          <p:cNvSpPr/>
          <p:nvPr/>
        </p:nvSpPr>
        <p:spPr>
          <a:xfrm>
            <a:off x="3321424" y="4316506"/>
            <a:ext cx="4114800" cy="2958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3321424" y="4988859"/>
            <a:ext cx="4948517" cy="13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55894" y="5351930"/>
            <a:ext cx="67235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634318" y="2568388"/>
            <a:ext cx="1707776" cy="28157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08176" y="2850776"/>
            <a:ext cx="1909483" cy="34880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16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58637" y="6296891"/>
            <a:ext cx="8884228" cy="307777"/>
          </a:xfrm>
          <a:prstGeom prst="rect">
            <a:avLst/>
          </a:prstGeom>
          <a:noFill/>
        </p:spPr>
        <p:txBody>
          <a:bodyPr wrap="square" rtlCol="0">
            <a:spAutoFit/>
          </a:bodyPr>
          <a:lstStyle/>
          <a:p>
            <a:pPr algn="r" rtl="1"/>
            <a:r>
              <a:rPr lang="fa-IR" sz="1400" dirty="0" smtClean="0">
                <a:solidFill>
                  <a:prstClr val="black"/>
                </a:solidFill>
              </a:rPr>
              <a:t>شبیری و همگاران (1393). مجله علوم پزشکی همدان، دوره 21، شماره 3. </a:t>
            </a:r>
            <a:endParaRPr lang="en-US" sz="1400" dirty="0">
              <a:solidFill>
                <a:prstClr val="black"/>
              </a:solidFill>
            </a:endParaRPr>
          </a:p>
        </p:txBody>
      </p:sp>
      <p:pic>
        <p:nvPicPr>
          <p:cNvPr id="7" name="Picture 6"/>
          <p:cNvPicPr>
            <a:picLocks noChangeAspect="1"/>
          </p:cNvPicPr>
          <p:nvPr/>
        </p:nvPicPr>
        <p:blipFill>
          <a:blip r:embed="rId3"/>
          <a:stretch>
            <a:fillRect/>
          </a:stretch>
        </p:blipFill>
        <p:spPr>
          <a:xfrm>
            <a:off x="2704699" y="699651"/>
            <a:ext cx="8799913" cy="1153227"/>
          </a:xfrm>
          <a:prstGeom prst="rect">
            <a:avLst/>
          </a:prstGeom>
        </p:spPr>
      </p:pic>
      <p:sp>
        <p:nvSpPr>
          <p:cNvPr id="3" name="Title 2"/>
          <p:cNvSpPr>
            <a:spLocks noGrp="1"/>
          </p:cNvSpPr>
          <p:nvPr>
            <p:ph type="title"/>
          </p:nvPr>
        </p:nvSpPr>
        <p:spPr>
          <a:xfrm>
            <a:off x="2592925" y="699650"/>
            <a:ext cx="8911687" cy="1205349"/>
          </a:xfrm>
        </p:spPr>
        <p:txBody>
          <a:bodyPr/>
          <a:lstStyle/>
          <a:p>
            <a:endParaRPr lang="en-US" dirty="0"/>
          </a:p>
        </p:txBody>
      </p:sp>
      <p:sp>
        <p:nvSpPr>
          <p:cNvPr id="6" name="Content Placeholder 5"/>
          <p:cNvSpPr>
            <a:spLocks noGrp="1"/>
          </p:cNvSpPr>
          <p:nvPr>
            <p:ph idx="1"/>
          </p:nvPr>
        </p:nvSpPr>
        <p:spPr/>
        <p:txBody>
          <a:bodyPr>
            <a:normAutofit/>
          </a:bodyPr>
          <a:lstStyle/>
          <a:p>
            <a:pPr>
              <a:buClr>
                <a:srgbClr val="C00000"/>
              </a:buClr>
              <a:buFont typeface="Arial" panose="020B0604020202020204" pitchFamily="34" charset="0"/>
              <a:buChar char="•"/>
            </a:pPr>
            <a:r>
              <a:rPr lang="en-US" b="1" u="sng" dirty="0" smtClean="0">
                <a:latin typeface="+mj-lt"/>
              </a:rPr>
              <a:t>Participants: </a:t>
            </a:r>
            <a:r>
              <a:rPr lang="fa-IR" dirty="0" smtClean="0">
                <a:latin typeface="+mj-lt"/>
              </a:rPr>
              <a:t>105</a:t>
            </a:r>
            <a:r>
              <a:rPr lang="en-US" dirty="0" smtClean="0">
                <a:latin typeface="+mj-lt"/>
              </a:rPr>
              <a:t> reproductive ages patients with menorrhagia</a:t>
            </a:r>
          </a:p>
          <a:p>
            <a:pPr>
              <a:buClr>
                <a:srgbClr val="C00000"/>
              </a:buClr>
              <a:buFont typeface="Arial" panose="020B0604020202020204" pitchFamily="34" charset="0"/>
              <a:buChar char="•"/>
            </a:pPr>
            <a:r>
              <a:rPr lang="en-US" b="1" u="sng" dirty="0" smtClean="0">
                <a:latin typeface="+mj-lt"/>
              </a:rPr>
              <a:t>Intervention:  </a:t>
            </a:r>
            <a:r>
              <a:rPr lang="en-US" b="1" i="1" dirty="0" smtClean="0">
                <a:latin typeface="+mj-lt"/>
              </a:rPr>
              <a:t>Group 1: </a:t>
            </a:r>
            <a:r>
              <a:rPr lang="fa-IR" dirty="0" smtClean="0">
                <a:latin typeface="+mj-lt"/>
              </a:rPr>
              <a:t>30</a:t>
            </a:r>
            <a:r>
              <a:rPr lang="en-US" dirty="0" smtClean="0">
                <a:latin typeface="+mj-lt"/>
              </a:rPr>
              <a:t> patient</a:t>
            </a:r>
            <a:r>
              <a:rPr lang="en-US" dirty="0">
                <a:latin typeface="+mj-lt"/>
              </a:rPr>
              <a:t>s</a:t>
            </a:r>
            <a:r>
              <a:rPr lang="en-US" dirty="0" smtClean="0">
                <a:latin typeface="+mj-lt"/>
              </a:rPr>
              <a:t> (250 </a:t>
            </a:r>
            <a:r>
              <a:rPr lang="en-US" dirty="0">
                <a:latin typeface="+mj-lt"/>
              </a:rPr>
              <a:t>mg mefenamic acid </a:t>
            </a:r>
            <a:r>
              <a:rPr lang="en-US" dirty="0" err="1" smtClean="0">
                <a:latin typeface="+mj-lt"/>
              </a:rPr>
              <a:t>tid</a:t>
            </a:r>
            <a:r>
              <a:rPr lang="en-US" dirty="0" smtClean="0">
                <a:latin typeface="+mj-lt"/>
              </a:rPr>
              <a:t>); </a:t>
            </a:r>
            <a:r>
              <a:rPr lang="en-US" b="1" i="1" dirty="0" smtClean="0">
                <a:latin typeface="+mj-lt"/>
              </a:rPr>
              <a:t>Group 2: </a:t>
            </a:r>
            <a:r>
              <a:rPr lang="en-US" dirty="0" smtClean="0">
                <a:latin typeface="+mj-lt"/>
              </a:rPr>
              <a:t>25 patients </a:t>
            </a:r>
            <a:r>
              <a:rPr lang="en-US" dirty="0">
                <a:latin typeface="+mj-lt"/>
              </a:rPr>
              <a:t>Vitagnus </a:t>
            </a:r>
            <a:r>
              <a:rPr lang="en-US" dirty="0" smtClean="0">
                <a:latin typeface="+mj-lt"/>
              </a:rPr>
              <a:t>drop 30-40 mg or 40 drop daily</a:t>
            </a:r>
            <a:r>
              <a:rPr lang="fa-IR" dirty="0" smtClean="0">
                <a:latin typeface="+mj-lt"/>
              </a:rPr>
              <a:t>(</a:t>
            </a:r>
            <a:r>
              <a:rPr lang="en-US" dirty="0" smtClean="0">
                <a:latin typeface="+mj-lt"/>
              </a:rPr>
              <a:t> </a:t>
            </a:r>
            <a:r>
              <a:rPr lang="en-US" b="1" i="1" dirty="0" smtClean="0">
                <a:latin typeface="+mj-lt"/>
              </a:rPr>
              <a:t>Group 3: </a:t>
            </a:r>
            <a:r>
              <a:rPr lang="en-US" dirty="0" smtClean="0">
                <a:latin typeface="+mj-lt"/>
              </a:rPr>
              <a:t>25 patients </a:t>
            </a:r>
            <a:r>
              <a:rPr lang="en-US" dirty="0" err="1" smtClean="0">
                <a:latin typeface="+mj-lt"/>
              </a:rPr>
              <a:t>Fennelin</a:t>
            </a:r>
            <a:r>
              <a:rPr lang="en-US" dirty="0" smtClean="0">
                <a:latin typeface="+mj-lt"/>
              </a:rPr>
              <a:t> drop (30 drop, every 4 h) and </a:t>
            </a:r>
            <a:r>
              <a:rPr lang="en-US" b="1" i="1" dirty="0" smtClean="0">
                <a:latin typeface="+mj-lt"/>
              </a:rPr>
              <a:t>Group 4: </a:t>
            </a:r>
            <a:r>
              <a:rPr lang="en-US" dirty="0" smtClean="0">
                <a:latin typeface="+mj-lt"/>
              </a:rPr>
              <a:t>25 patients placebo</a:t>
            </a:r>
            <a:r>
              <a:rPr lang="en-US" b="1" i="1" dirty="0" smtClean="0">
                <a:latin typeface="+mj-lt"/>
              </a:rPr>
              <a:t> </a:t>
            </a:r>
            <a:r>
              <a:rPr lang="en-US" dirty="0" smtClean="0">
                <a:latin typeface="+mj-lt"/>
              </a:rPr>
              <a:t>before starting bleeding to 3 days after </a:t>
            </a:r>
            <a:r>
              <a:rPr lang="en-US" dirty="0" err="1" smtClean="0">
                <a:latin typeface="+mj-lt"/>
              </a:rPr>
              <a:t>mens</a:t>
            </a:r>
            <a:r>
              <a:rPr lang="en-US" dirty="0" smtClean="0">
                <a:latin typeface="+mj-lt"/>
              </a:rPr>
              <a:t> for 3 months</a:t>
            </a:r>
          </a:p>
          <a:p>
            <a:pPr>
              <a:buClr>
                <a:srgbClr val="C00000"/>
              </a:buClr>
              <a:buFont typeface="Arial" panose="020B0604020202020204" pitchFamily="34" charset="0"/>
              <a:buChar char="•"/>
            </a:pPr>
            <a:r>
              <a:rPr lang="en-US" b="1" u="sng" dirty="0" smtClean="0">
                <a:latin typeface="+mj-lt"/>
              </a:rPr>
              <a:t>Outcomes: </a:t>
            </a:r>
            <a:r>
              <a:rPr lang="en-US" dirty="0" smtClean="0">
                <a:latin typeface="+mj-lt"/>
              </a:rPr>
              <a:t>estimation of menstrual blood loss by </a:t>
            </a:r>
            <a:r>
              <a:rPr lang="en-US" dirty="0" err="1" smtClean="0">
                <a:latin typeface="+mj-lt"/>
              </a:rPr>
              <a:t>Higham</a:t>
            </a:r>
            <a:r>
              <a:rPr lang="en-US" dirty="0" smtClean="0">
                <a:latin typeface="+mj-lt"/>
              </a:rPr>
              <a:t> table</a:t>
            </a:r>
          </a:p>
          <a:p>
            <a:pPr>
              <a:buClr>
                <a:srgbClr val="C00000"/>
              </a:buClr>
              <a:buFont typeface="Arial" panose="020B0604020202020204" pitchFamily="34" charset="0"/>
              <a:buChar char="•"/>
            </a:pPr>
            <a:r>
              <a:rPr lang="en-US" b="1" u="sng" dirty="0" smtClean="0">
                <a:latin typeface="+mj-lt"/>
              </a:rPr>
              <a:t>Results:</a:t>
            </a:r>
          </a:p>
          <a:p>
            <a:pPr lvl="1">
              <a:buClr>
                <a:srgbClr val="C00000"/>
              </a:buClr>
              <a:buFont typeface="Courier New" panose="02070309020205020404" pitchFamily="49" charset="0"/>
              <a:buChar char="o"/>
            </a:pPr>
            <a:r>
              <a:rPr lang="en-US" dirty="0">
                <a:latin typeface="+mj-lt"/>
              </a:rPr>
              <a:t>3</a:t>
            </a:r>
            <a:r>
              <a:rPr lang="en-US" dirty="0" smtClean="0">
                <a:latin typeface="+mj-lt"/>
              </a:rPr>
              <a:t> </a:t>
            </a:r>
            <a:r>
              <a:rPr lang="en-US" dirty="0">
                <a:latin typeface="+mj-lt"/>
              </a:rPr>
              <a:t>groups (mefenamic </a:t>
            </a:r>
            <a:r>
              <a:rPr lang="en-US" dirty="0" smtClean="0">
                <a:latin typeface="+mj-lt"/>
              </a:rPr>
              <a:t>acid, </a:t>
            </a:r>
            <a:r>
              <a:rPr lang="en-US" dirty="0" err="1" smtClean="0">
                <a:latin typeface="+mj-lt"/>
              </a:rPr>
              <a:t>Fennelin</a:t>
            </a:r>
            <a:r>
              <a:rPr lang="en-US" dirty="0" smtClean="0">
                <a:latin typeface="+mj-lt"/>
              </a:rPr>
              <a:t> and Vitagnus): </a:t>
            </a:r>
            <a:r>
              <a:rPr lang="en-US" b="1" dirty="0" smtClean="0">
                <a:latin typeface="+mj-lt"/>
                <a:cs typeface="Times New Roman" panose="02020603050405020304" pitchFamily="18" charset="0"/>
              </a:rPr>
              <a:t>↓</a:t>
            </a:r>
            <a:r>
              <a:rPr lang="en-US" dirty="0" smtClean="0">
                <a:latin typeface="+mj-lt"/>
                <a:cs typeface="Times New Roman" panose="02020603050405020304" pitchFamily="18" charset="0"/>
              </a:rPr>
              <a:t>menstrual </a:t>
            </a:r>
            <a:r>
              <a:rPr lang="en-US" dirty="0">
                <a:latin typeface="+mj-lt"/>
                <a:cs typeface="Times New Roman" panose="02020603050405020304" pitchFamily="18" charset="0"/>
              </a:rPr>
              <a:t>blood </a:t>
            </a:r>
            <a:r>
              <a:rPr lang="en-US" dirty="0" smtClean="0">
                <a:latin typeface="+mj-lt"/>
                <a:cs typeface="Times New Roman" panose="02020603050405020304" pitchFamily="18" charset="0"/>
              </a:rPr>
              <a:t>loss</a:t>
            </a:r>
          </a:p>
          <a:p>
            <a:pPr lvl="1">
              <a:buClr>
                <a:srgbClr val="C00000"/>
              </a:buClr>
              <a:buFont typeface="Courier New" panose="02070309020205020404" pitchFamily="49" charset="0"/>
              <a:buChar char="o"/>
            </a:pPr>
            <a:r>
              <a:rPr lang="en-US" dirty="0" smtClean="0">
                <a:latin typeface="+mj-lt"/>
                <a:cs typeface="Times New Roman" panose="02020603050405020304" pitchFamily="18" charset="0"/>
              </a:rPr>
              <a:t>No significant difference between 3 groups</a:t>
            </a:r>
          </a:p>
          <a:p>
            <a:pPr lvl="1">
              <a:buClr>
                <a:srgbClr val="C00000"/>
              </a:buClr>
              <a:buFont typeface="Courier New" panose="02070309020205020404" pitchFamily="49" charset="0"/>
              <a:buChar char="o"/>
            </a:pPr>
            <a:r>
              <a:rPr lang="en-US" dirty="0" smtClean="0">
                <a:latin typeface="+mj-lt"/>
                <a:cs typeface="Times New Roman" panose="02020603050405020304" pitchFamily="18" charset="0"/>
              </a:rPr>
              <a:t>In this study, side effects did not assess. </a:t>
            </a:r>
            <a:endParaRPr lang="en-US" dirty="0">
              <a:latin typeface="+mj-lt"/>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pPr/>
              <a:t>38</a:t>
            </a:fld>
            <a:endParaRPr lang="en-US"/>
          </a:p>
        </p:txBody>
      </p:sp>
      <p:sp>
        <p:nvSpPr>
          <p:cNvPr id="2" name="Rectangle 1"/>
          <p:cNvSpPr/>
          <p:nvPr/>
        </p:nvSpPr>
        <p:spPr>
          <a:xfrm>
            <a:off x="8498542" y="4531659"/>
            <a:ext cx="2151530" cy="4034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455894" y="5244353"/>
            <a:ext cx="4222377" cy="268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844553" y="2541494"/>
            <a:ext cx="2810435" cy="33702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262719" y="2878523"/>
            <a:ext cx="3872752" cy="228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985247" y="3107123"/>
            <a:ext cx="2581835" cy="3218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9574307" y="3106271"/>
            <a:ext cx="1075765" cy="32272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87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latin typeface="AdvPTimes"/>
              </a:rPr>
              <a:t>Clinical studies on plants used for treatment of AUB mentioned in ‘‘Canon of Medicine’’</a:t>
            </a:r>
            <a:endParaRPr lang="en-US" sz="2400" b="1" dirty="0">
              <a:solidFill>
                <a:schemeClr val="tx1"/>
              </a:solidFill>
            </a:endParaRPr>
          </a:p>
        </p:txBody>
      </p:sp>
      <p:sp>
        <p:nvSpPr>
          <p:cNvPr id="8" name="TextBox 7"/>
          <p:cNvSpPr txBox="1"/>
          <p:nvPr/>
        </p:nvSpPr>
        <p:spPr>
          <a:xfrm>
            <a:off x="1558637" y="6296891"/>
            <a:ext cx="8884228" cy="523220"/>
          </a:xfrm>
          <a:prstGeom prst="rect">
            <a:avLst/>
          </a:prstGeom>
          <a:noFill/>
        </p:spPr>
        <p:txBody>
          <a:bodyPr wrap="square" rtlCol="0">
            <a:spAutoFit/>
          </a:bodyPr>
          <a:lstStyle/>
          <a:p>
            <a:r>
              <a:rPr lang="en-US" sz="1400" dirty="0" err="1" smtClean="0"/>
              <a:t>Mobli</a:t>
            </a:r>
            <a:r>
              <a:rPr lang="en-US" sz="1400" dirty="0" smtClean="0"/>
              <a:t> et al (2015). Scientific </a:t>
            </a:r>
            <a:r>
              <a:rPr lang="en-US" sz="1400" dirty="0"/>
              <a:t>evaluation of medicinal plants used for the treatment of </a:t>
            </a:r>
            <a:r>
              <a:rPr lang="en-US" sz="1400" dirty="0" smtClean="0"/>
              <a:t>abnormal uterine </a:t>
            </a:r>
            <a:r>
              <a:rPr lang="en-US" sz="1400" dirty="0"/>
              <a:t>bleeding by Avicenna. Arch </a:t>
            </a:r>
            <a:r>
              <a:rPr lang="en-US" sz="1400" dirty="0" err="1"/>
              <a:t>Gynecol</a:t>
            </a:r>
            <a:r>
              <a:rPr lang="en-US" sz="1400" dirty="0"/>
              <a:t> </a:t>
            </a:r>
            <a:r>
              <a:rPr lang="en-US" sz="1400" dirty="0" err="1" smtClean="0"/>
              <a:t>Obstet</a:t>
            </a:r>
            <a:r>
              <a:rPr lang="en-US" sz="1400" dirty="0" smtClean="0"/>
              <a:t> 31</a:t>
            </a:r>
            <a:endParaRPr lang="en-US" sz="1400" dirty="0"/>
          </a:p>
        </p:txBody>
      </p:sp>
      <p:sp>
        <p:nvSpPr>
          <p:cNvPr id="5" name="Slide Number Placeholder 4"/>
          <p:cNvSpPr>
            <a:spLocks noGrp="1"/>
          </p:cNvSpPr>
          <p:nvPr>
            <p:ph type="sldNum" sz="quarter" idx="12"/>
          </p:nvPr>
        </p:nvSpPr>
        <p:spPr/>
        <p:txBody>
          <a:bodyPr/>
          <a:lstStyle/>
          <a:p>
            <a:fld id="{EF06584A-8DC7-4A81-B464-048080CAB95D}" type="slidenum">
              <a:rPr lang="en-US" smtClean="0"/>
              <a:t>39</a:t>
            </a:fld>
            <a:endParaRPr lang="en-US"/>
          </a:p>
        </p:txBody>
      </p:sp>
      <p:pic>
        <p:nvPicPr>
          <p:cNvPr id="9" name="Content Placeholder 8"/>
          <p:cNvPicPr>
            <a:picLocks noGrp="1" noChangeAspect="1"/>
          </p:cNvPicPr>
          <p:nvPr>
            <p:ph idx="1"/>
          </p:nvPr>
        </p:nvPicPr>
        <p:blipFill>
          <a:blip r:embed="rId3"/>
          <a:stretch>
            <a:fillRect/>
          </a:stretch>
        </p:blipFill>
        <p:spPr>
          <a:xfrm>
            <a:off x="2589212" y="2786831"/>
            <a:ext cx="8915400" cy="2677637"/>
          </a:xfrm>
          <a:prstGeom prst="rect">
            <a:avLst/>
          </a:prstGeom>
        </p:spPr>
      </p:pic>
      <p:sp>
        <p:nvSpPr>
          <p:cNvPr id="10" name="Oval 9"/>
          <p:cNvSpPr/>
          <p:nvPr/>
        </p:nvSpPr>
        <p:spPr>
          <a:xfrm>
            <a:off x="2511846" y="3415229"/>
            <a:ext cx="1035585" cy="6610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592925" y="4330880"/>
            <a:ext cx="954506" cy="8066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34926" y="3415229"/>
            <a:ext cx="2346158" cy="2664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734926" y="4439654"/>
            <a:ext cx="2683042" cy="4932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345479" y="3847748"/>
            <a:ext cx="925033" cy="2779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1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chemeClr val="tx1">
                    <a:lumMod val="95000"/>
                    <a:lumOff val="5000"/>
                  </a:schemeClr>
                </a:solidFill>
                <a:latin typeface="AdvPTimes"/>
              </a:rPr>
              <a:t>Introduction</a:t>
            </a:r>
            <a:r>
              <a:rPr lang="en-US" sz="2800" dirty="0" smtClean="0">
                <a:solidFill>
                  <a:schemeClr val="tx1">
                    <a:lumMod val="95000"/>
                    <a:lumOff val="5000"/>
                  </a:schemeClr>
                </a:solidFill>
                <a:latin typeface="AdvPTimes"/>
              </a:rPr>
              <a:t> </a:t>
            </a:r>
            <a:endParaRPr lang="en-US" sz="2800" dirty="0">
              <a:solidFill>
                <a:schemeClr val="tx1">
                  <a:lumMod val="95000"/>
                  <a:lumOff val="5000"/>
                </a:schemeClr>
              </a:solidFill>
              <a:latin typeface="AdvPTimes"/>
            </a:endParaRPr>
          </a:p>
        </p:txBody>
      </p:sp>
      <p:sp>
        <p:nvSpPr>
          <p:cNvPr id="3" name="Content Placeholder 2"/>
          <p:cNvSpPr>
            <a:spLocks noGrp="1"/>
          </p:cNvSpPr>
          <p:nvPr>
            <p:ph idx="1"/>
          </p:nvPr>
        </p:nvSpPr>
        <p:spPr>
          <a:xfrm>
            <a:off x="2589212" y="1597794"/>
            <a:ext cx="8915400" cy="4620126"/>
          </a:xfrm>
        </p:spPr>
        <p:txBody>
          <a:bodyPr>
            <a:normAutofit/>
          </a:bodyPr>
          <a:lstStyle/>
          <a:p>
            <a:pPr algn="justLow">
              <a:buClr>
                <a:srgbClr val="C00000"/>
              </a:buClr>
              <a:buFont typeface="Courier New" panose="02070309020205020404" pitchFamily="49" charset="0"/>
              <a:buChar char="o"/>
            </a:pPr>
            <a:r>
              <a:rPr lang="en-US" sz="2000" dirty="0" smtClean="0">
                <a:solidFill>
                  <a:schemeClr val="tx1"/>
                </a:solidFill>
                <a:cs typeface="Times New Roman" panose="02020603050405020304" pitchFamily="18" charset="0"/>
              </a:rPr>
              <a:t>Improving </a:t>
            </a:r>
            <a:r>
              <a:rPr lang="en-US" sz="2000" dirty="0">
                <a:solidFill>
                  <a:schemeClr val="tx1"/>
                </a:solidFill>
                <a:cs typeface="Times New Roman" panose="02020603050405020304" pitchFamily="18" charset="0"/>
              </a:rPr>
              <a:t>reproductive health of women requires access to safe and effective medication </a:t>
            </a:r>
            <a:endParaRPr lang="en-US" sz="2000" dirty="0" smtClean="0">
              <a:solidFill>
                <a:schemeClr val="tx1"/>
              </a:solidFill>
              <a:cs typeface="Times New Roman" panose="02020603050405020304" pitchFamily="18" charset="0"/>
            </a:endParaRPr>
          </a:p>
          <a:p>
            <a:pPr algn="justLow">
              <a:buClr>
                <a:srgbClr val="C00000"/>
              </a:buClr>
              <a:buFont typeface="Courier New" panose="02070309020205020404" pitchFamily="49" charset="0"/>
              <a:buChar char="o"/>
            </a:pPr>
            <a:r>
              <a:rPr lang="en-US" sz="2000" dirty="0" smtClean="0">
                <a:solidFill>
                  <a:schemeClr val="tx1"/>
                </a:solidFill>
                <a:cs typeface="Times New Roman" panose="02020603050405020304" pitchFamily="18" charset="0"/>
              </a:rPr>
              <a:t>Hormonal </a:t>
            </a:r>
            <a:r>
              <a:rPr lang="en-US" sz="2000" dirty="0">
                <a:solidFill>
                  <a:schemeClr val="tx1"/>
                </a:solidFill>
                <a:cs typeface="Times New Roman" panose="02020603050405020304" pitchFamily="18" charset="0"/>
              </a:rPr>
              <a:t>drugs </a:t>
            </a:r>
            <a:r>
              <a:rPr lang="en-US" sz="2000" dirty="0" smtClean="0">
                <a:solidFill>
                  <a:schemeClr val="tx1"/>
                </a:solidFill>
                <a:cs typeface="Times New Roman" panose="02020603050405020304" pitchFamily="18" charset="0"/>
              </a:rPr>
              <a:t>or NSAIDs are </a:t>
            </a:r>
            <a:r>
              <a:rPr lang="en-US" sz="2000" dirty="0">
                <a:solidFill>
                  <a:schemeClr val="tx1"/>
                </a:solidFill>
                <a:cs typeface="Times New Roman" panose="02020603050405020304" pitchFamily="18" charset="0"/>
              </a:rPr>
              <a:t>considered as the </a:t>
            </a:r>
            <a:r>
              <a:rPr lang="en-US" sz="2000" dirty="0" smtClean="0">
                <a:solidFill>
                  <a:schemeClr val="tx1"/>
                </a:solidFill>
                <a:cs typeface="Times New Roman" panose="02020603050405020304" pitchFamily="18" charset="0"/>
              </a:rPr>
              <a:t>first-line pharmacological </a:t>
            </a:r>
            <a:r>
              <a:rPr lang="en-US" sz="2000" dirty="0">
                <a:solidFill>
                  <a:schemeClr val="tx1"/>
                </a:solidFill>
                <a:cs typeface="Times New Roman" panose="02020603050405020304" pitchFamily="18" charset="0"/>
              </a:rPr>
              <a:t>treatments in the management of </a:t>
            </a:r>
            <a:r>
              <a:rPr lang="en-US" sz="2000" dirty="0" smtClean="0">
                <a:solidFill>
                  <a:schemeClr val="tx1"/>
                </a:solidFill>
                <a:cs typeface="Times New Roman" panose="02020603050405020304" pitchFamily="18" charset="0"/>
              </a:rPr>
              <a:t>AUB</a:t>
            </a:r>
          </a:p>
          <a:p>
            <a:pPr algn="justLow">
              <a:buClr>
                <a:srgbClr val="C00000"/>
              </a:buClr>
              <a:buFont typeface="Courier New" panose="02070309020205020404" pitchFamily="49" charset="0"/>
              <a:buChar char="o"/>
            </a:pPr>
            <a:r>
              <a:rPr lang="en-US" sz="2000" dirty="0" smtClean="0">
                <a:solidFill>
                  <a:schemeClr val="tx1"/>
                </a:solidFill>
                <a:cs typeface="Times New Roman" panose="02020603050405020304" pitchFamily="18" charset="0"/>
              </a:rPr>
              <a:t>For </a:t>
            </a:r>
            <a:r>
              <a:rPr lang="en-US" sz="2000" dirty="0">
                <a:solidFill>
                  <a:schemeClr val="tx1"/>
                </a:solidFill>
                <a:cs typeface="Times New Roman" panose="02020603050405020304" pitchFamily="18" charset="0"/>
              </a:rPr>
              <a:t>many women in low-income countries, these treatments are unavailable or </a:t>
            </a:r>
            <a:r>
              <a:rPr lang="en-US" sz="2000" dirty="0" smtClean="0">
                <a:solidFill>
                  <a:schemeClr val="tx1"/>
                </a:solidFill>
                <a:cs typeface="Times New Roman" panose="02020603050405020304" pitchFamily="18" charset="0"/>
              </a:rPr>
              <a:t>unaffordable</a:t>
            </a:r>
          </a:p>
          <a:p>
            <a:pPr algn="justLow">
              <a:buClr>
                <a:srgbClr val="C00000"/>
              </a:buClr>
              <a:buFont typeface="Courier New" panose="02070309020205020404" pitchFamily="49" charset="0"/>
              <a:buChar char="o"/>
            </a:pPr>
            <a:r>
              <a:rPr lang="en-US" sz="2000" dirty="0">
                <a:solidFill>
                  <a:schemeClr val="tx1"/>
                </a:solidFill>
                <a:cs typeface="Times New Roman" panose="02020603050405020304" pitchFamily="18" charset="0"/>
              </a:rPr>
              <a:t>WHO suggested that in countries where access to modern healthcare facilities is limited or where traditional therapies are generally considered more culturally appropriate, research on the efficacy and safety of herbal therapies for menstrual disorders should be encouraged </a:t>
            </a:r>
            <a:r>
              <a:rPr lang="en-US" sz="2000" dirty="0" smtClean="0">
                <a:solidFill>
                  <a:schemeClr val="tx1"/>
                </a:solidFill>
                <a:cs typeface="Times New Roman" panose="02020603050405020304" pitchFamily="18" charset="0"/>
              </a:rPr>
              <a:t>as </a:t>
            </a:r>
            <a:r>
              <a:rPr lang="en-US" sz="2000" dirty="0">
                <a:solidFill>
                  <a:schemeClr val="tx1"/>
                </a:solidFill>
                <a:cs typeface="Times New Roman" panose="02020603050405020304" pitchFamily="18" charset="0"/>
              </a:rPr>
              <a:t>an acceptable alternative </a:t>
            </a:r>
            <a:endParaRPr lang="en-US" sz="2000" dirty="0" smtClean="0">
              <a:solidFill>
                <a:schemeClr val="tx1"/>
              </a:solidFill>
              <a:cs typeface="Times New Roman" panose="02020603050405020304" pitchFamily="18" charset="0"/>
            </a:endParaRPr>
          </a:p>
          <a:p>
            <a:pPr algn="justLow">
              <a:buClr>
                <a:srgbClr val="C00000"/>
              </a:buClr>
              <a:buFont typeface="Courier New" panose="02070309020205020404" pitchFamily="49" charset="0"/>
              <a:buChar char="o"/>
            </a:pPr>
            <a:endParaRPr lang="en-US" sz="2000" dirty="0" smtClean="0">
              <a:solidFill>
                <a:schemeClr val="tx1"/>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t>4</a:t>
            </a:fld>
            <a:endParaRPr lang="en-US" dirty="0"/>
          </a:p>
        </p:txBody>
      </p:sp>
    </p:spTree>
    <p:extLst>
      <p:ext uri="{BB962C8B-B14F-4D97-AF65-F5344CB8AC3E}">
        <p14:creationId xmlns:p14="http://schemas.microsoft.com/office/powerpoint/2010/main" val="195081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75806" y="94865"/>
            <a:ext cx="9966950" cy="2381661"/>
          </a:xfrm>
          <a:prstGeom prst="rect">
            <a:avLst/>
          </a:prstGeom>
        </p:spPr>
      </p:pic>
      <p:sp>
        <p:nvSpPr>
          <p:cNvPr id="2" name="Title 1"/>
          <p:cNvSpPr>
            <a:spLocks noGrp="1"/>
          </p:cNvSpPr>
          <p:nvPr>
            <p:ph type="title"/>
          </p:nvPr>
        </p:nvSpPr>
        <p:spPr/>
        <p:txBody>
          <a:bodyPr>
            <a:normAutofit/>
          </a:bodyPr>
          <a:lstStyle/>
          <a:p>
            <a:pPr algn="ctr"/>
            <a:endParaRPr lang="en-US" sz="2800" b="1" dirty="0">
              <a:solidFill>
                <a:schemeClr val="tx1"/>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t>40</a:t>
            </a:fld>
            <a:endParaRPr lang="en-US"/>
          </a:p>
        </p:txBody>
      </p:sp>
      <p:pic>
        <p:nvPicPr>
          <p:cNvPr id="4" name="Content Placeholder 3"/>
          <p:cNvPicPr>
            <a:picLocks noGrp="1" noChangeAspect="1"/>
          </p:cNvPicPr>
          <p:nvPr>
            <p:ph idx="1"/>
          </p:nvPr>
        </p:nvPicPr>
        <p:blipFill>
          <a:blip r:embed="rId4"/>
          <a:stretch>
            <a:fillRect/>
          </a:stretch>
        </p:blipFill>
        <p:spPr>
          <a:xfrm>
            <a:off x="1654858" y="2476526"/>
            <a:ext cx="9966950" cy="4168718"/>
          </a:xfrm>
          <a:prstGeom prst="rect">
            <a:avLst/>
          </a:prstGeom>
          <a:noFill/>
          <a:ln>
            <a:solidFill>
              <a:schemeClr val="tx1"/>
            </a:solidFill>
          </a:ln>
        </p:spPr>
      </p:pic>
      <p:sp>
        <p:nvSpPr>
          <p:cNvPr id="6" name="Rounded Rectangle 5"/>
          <p:cNvSpPr/>
          <p:nvPr/>
        </p:nvSpPr>
        <p:spPr>
          <a:xfrm>
            <a:off x="5125453" y="3188368"/>
            <a:ext cx="1756610" cy="7098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125453" y="3898232"/>
            <a:ext cx="1756610" cy="86627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7"/>
          <p:cNvSpPr/>
          <p:nvPr/>
        </p:nvSpPr>
        <p:spPr>
          <a:xfrm>
            <a:off x="6244390" y="4199021"/>
            <a:ext cx="637674" cy="60158"/>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p:cNvSpPr/>
          <p:nvPr/>
        </p:nvSpPr>
        <p:spPr>
          <a:xfrm>
            <a:off x="5931572" y="3537284"/>
            <a:ext cx="1022684" cy="51736"/>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25063" y="3729789"/>
            <a:ext cx="1191126" cy="1684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25063" y="4944979"/>
            <a:ext cx="1407695" cy="5053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025063" y="5450305"/>
            <a:ext cx="1720516" cy="4812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45579" y="3589020"/>
            <a:ext cx="1759033" cy="11754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p:cNvSpPr/>
          <p:nvPr/>
        </p:nvSpPr>
        <p:spPr>
          <a:xfrm>
            <a:off x="9637287" y="5931568"/>
            <a:ext cx="1650749" cy="457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inus 16"/>
          <p:cNvSpPr/>
          <p:nvPr/>
        </p:nvSpPr>
        <p:spPr>
          <a:xfrm>
            <a:off x="9568214" y="6090387"/>
            <a:ext cx="1788893" cy="457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inus 17"/>
          <p:cNvSpPr/>
          <p:nvPr/>
        </p:nvSpPr>
        <p:spPr>
          <a:xfrm>
            <a:off x="9938091" y="6292516"/>
            <a:ext cx="1611528" cy="45719"/>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954256" y="3188368"/>
            <a:ext cx="762746" cy="40065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33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75806" y="112973"/>
            <a:ext cx="9828805" cy="2348650"/>
          </a:xfrm>
          <a:prstGeom prst="rect">
            <a:avLst/>
          </a:prstGeom>
        </p:spPr>
      </p:pic>
      <p:sp>
        <p:nvSpPr>
          <p:cNvPr id="2" name="Title 1"/>
          <p:cNvSpPr>
            <a:spLocks noGrp="1"/>
          </p:cNvSpPr>
          <p:nvPr>
            <p:ph type="title"/>
          </p:nvPr>
        </p:nvSpPr>
        <p:spPr/>
        <p:txBody>
          <a:bodyPr>
            <a:normAutofit/>
          </a:bodyPr>
          <a:lstStyle/>
          <a:p>
            <a:pPr algn="ctr"/>
            <a:endParaRPr lang="en-US" sz="2800" b="1" dirty="0">
              <a:solidFill>
                <a:schemeClr val="tx1"/>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t>41</a:t>
            </a:fld>
            <a:endParaRPr lang="en-US"/>
          </a:p>
        </p:txBody>
      </p:sp>
      <p:pic>
        <p:nvPicPr>
          <p:cNvPr id="14" name="Content Placeholder 13"/>
          <p:cNvPicPr>
            <a:picLocks noGrp="1" noChangeAspect="1"/>
          </p:cNvPicPr>
          <p:nvPr>
            <p:ph idx="1"/>
          </p:nvPr>
        </p:nvPicPr>
        <p:blipFill>
          <a:blip r:embed="rId4"/>
          <a:stretch>
            <a:fillRect/>
          </a:stretch>
        </p:blipFill>
        <p:spPr>
          <a:xfrm>
            <a:off x="1675804" y="3129391"/>
            <a:ext cx="9828806" cy="3728609"/>
          </a:xfrm>
          <a:prstGeom prst="rect">
            <a:avLst/>
          </a:prstGeom>
        </p:spPr>
      </p:pic>
      <p:pic>
        <p:nvPicPr>
          <p:cNvPr id="15" name="Picture 14"/>
          <p:cNvPicPr>
            <a:picLocks noChangeAspect="1"/>
          </p:cNvPicPr>
          <p:nvPr/>
        </p:nvPicPr>
        <p:blipFill>
          <a:blip r:embed="rId5"/>
          <a:stretch>
            <a:fillRect/>
          </a:stretch>
        </p:blipFill>
        <p:spPr>
          <a:xfrm>
            <a:off x="1675805" y="2461623"/>
            <a:ext cx="9828805" cy="691834"/>
          </a:xfrm>
          <a:prstGeom prst="rect">
            <a:avLst/>
          </a:prstGeom>
        </p:spPr>
      </p:pic>
      <p:sp>
        <p:nvSpPr>
          <p:cNvPr id="3" name="Rectangle 2"/>
          <p:cNvSpPr/>
          <p:nvPr/>
        </p:nvSpPr>
        <p:spPr>
          <a:xfrm>
            <a:off x="5113421" y="3153457"/>
            <a:ext cx="1756611" cy="12501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5"/>
          <p:cNvSpPr/>
          <p:nvPr/>
        </p:nvSpPr>
        <p:spPr>
          <a:xfrm>
            <a:off x="6063915" y="3874168"/>
            <a:ext cx="697831" cy="457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7"/>
          <p:cNvSpPr/>
          <p:nvPr/>
        </p:nvSpPr>
        <p:spPr>
          <a:xfrm>
            <a:off x="4981069" y="4102768"/>
            <a:ext cx="1155032" cy="48127"/>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13421" y="4439654"/>
            <a:ext cx="1756611" cy="10347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40841" y="3657600"/>
            <a:ext cx="1756611" cy="22138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inus 3"/>
          <p:cNvSpPr/>
          <p:nvPr/>
        </p:nvSpPr>
        <p:spPr>
          <a:xfrm>
            <a:off x="8420986" y="3874168"/>
            <a:ext cx="1276466" cy="457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6"/>
          <p:cNvSpPr/>
          <p:nvPr/>
        </p:nvSpPr>
        <p:spPr>
          <a:xfrm>
            <a:off x="7940841" y="4590076"/>
            <a:ext cx="650266" cy="457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p:cNvSpPr/>
          <p:nvPr/>
        </p:nvSpPr>
        <p:spPr>
          <a:xfrm>
            <a:off x="8952614" y="4859079"/>
            <a:ext cx="744838" cy="45719"/>
          </a:xfrm>
          <a:prstGeom prst="mathMinus">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176437" y="5124893"/>
            <a:ext cx="563526" cy="2658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4325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56785" y="48876"/>
            <a:ext cx="10175886" cy="2431587"/>
          </a:xfrm>
          <a:prstGeom prst="rect">
            <a:avLst/>
          </a:prstGeom>
        </p:spPr>
      </p:pic>
      <p:sp>
        <p:nvSpPr>
          <p:cNvPr id="2" name="Title 1"/>
          <p:cNvSpPr>
            <a:spLocks noGrp="1"/>
          </p:cNvSpPr>
          <p:nvPr>
            <p:ph type="title"/>
          </p:nvPr>
        </p:nvSpPr>
        <p:spPr/>
        <p:txBody>
          <a:bodyPr>
            <a:normAutofit/>
          </a:bodyPr>
          <a:lstStyle/>
          <a:p>
            <a:pPr algn="ctr"/>
            <a:endParaRPr lang="en-US" sz="2800" b="1" dirty="0">
              <a:solidFill>
                <a:schemeClr val="tx1"/>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t>42</a:t>
            </a:fld>
            <a:endParaRPr lang="en-US"/>
          </a:p>
        </p:txBody>
      </p:sp>
      <p:pic>
        <p:nvPicPr>
          <p:cNvPr id="4" name="Content Placeholder 3"/>
          <p:cNvPicPr>
            <a:picLocks noGrp="1" noChangeAspect="1"/>
          </p:cNvPicPr>
          <p:nvPr>
            <p:ph idx="1"/>
          </p:nvPr>
        </p:nvPicPr>
        <p:blipFill>
          <a:blip r:embed="rId4"/>
          <a:stretch>
            <a:fillRect/>
          </a:stretch>
        </p:blipFill>
        <p:spPr>
          <a:xfrm>
            <a:off x="1656785" y="2480234"/>
            <a:ext cx="10175886" cy="3941125"/>
          </a:xfrm>
          <a:prstGeom prst="rect">
            <a:avLst/>
          </a:prstGeom>
        </p:spPr>
      </p:pic>
      <p:sp>
        <p:nvSpPr>
          <p:cNvPr id="6" name="Rectangle 5"/>
          <p:cNvSpPr/>
          <p:nvPr/>
        </p:nvSpPr>
        <p:spPr>
          <a:xfrm>
            <a:off x="4976037" y="3137836"/>
            <a:ext cx="1541721" cy="1083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27770" y="3055697"/>
            <a:ext cx="1208425" cy="18884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63786" y="3274828"/>
            <a:ext cx="2030819" cy="4731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8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EF06584A-8DC7-4A81-B464-048080CAB95D}" type="slidenum">
              <a:rPr lang="en-US" smtClean="0"/>
              <a:t>43</a:t>
            </a:fld>
            <a:endParaRPr lang="en-US"/>
          </a:p>
        </p:txBody>
      </p:sp>
    </p:spTree>
    <p:extLst>
      <p:ext uri="{BB962C8B-B14F-4D97-AF65-F5344CB8AC3E}">
        <p14:creationId xmlns:p14="http://schemas.microsoft.com/office/powerpoint/2010/main" val="109942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chemeClr val="tx1">
                    <a:lumMod val="95000"/>
                    <a:lumOff val="5000"/>
                  </a:schemeClr>
                </a:solidFill>
                <a:latin typeface="AdvPTimes"/>
              </a:rPr>
              <a:t>Key </a:t>
            </a:r>
            <a:r>
              <a:rPr lang="en-US" sz="2800" b="1" dirty="0" smtClean="0">
                <a:solidFill>
                  <a:schemeClr val="tx1">
                    <a:lumMod val="95000"/>
                    <a:lumOff val="5000"/>
                  </a:schemeClr>
                </a:solidFill>
                <a:latin typeface="AdvPTimes"/>
              </a:rPr>
              <a:t>points and precautions</a:t>
            </a:r>
            <a:endParaRPr lang="en-US" sz="2800" b="1" dirty="0">
              <a:solidFill>
                <a:schemeClr val="tx1">
                  <a:lumMod val="95000"/>
                  <a:lumOff val="5000"/>
                </a:schemeClr>
              </a:solidFill>
            </a:endParaRPr>
          </a:p>
        </p:txBody>
      </p:sp>
      <p:sp>
        <p:nvSpPr>
          <p:cNvPr id="5" name="Slide Number Placeholder 4"/>
          <p:cNvSpPr>
            <a:spLocks noGrp="1"/>
          </p:cNvSpPr>
          <p:nvPr>
            <p:ph type="sldNum" sz="quarter" idx="12"/>
          </p:nvPr>
        </p:nvSpPr>
        <p:spPr/>
        <p:txBody>
          <a:bodyPr/>
          <a:lstStyle/>
          <a:p>
            <a:fld id="{EF06584A-8DC7-4A81-B464-048080CAB95D}" type="slidenum">
              <a:rPr lang="en-US" smtClean="0"/>
              <a:t>44</a:t>
            </a:fld>
            <a:endParaRPr lang="en-US"/>
          </a:p>
        </p:txBody>
      </p:sp>
      <p:sp>
        <p:nvSpPr>
          <p:cNvPr id="3" name="Content Placeholder 2"/>
          <p:cNvSpPr>
            <a:spLocks noGrp="1"/>
          </p:cNvSpPr>
          <p:nvPr>
            <p:ph idx="1"/>
          </p:nvPr>
        </p:nvSpPr>
        <p:spPr/>
        <p:txBody>
          <a:bodyPr>
            <a:noAutofit/>
          </a:bodyPr>
          <a:lstStyle/>
          <a:p>
            <a:pPr algn="justLow">
              <a:buClr>
                <a:srgbClr val="C00000"/>
              </a:buClr>
              <a:buFont typeface="Arial" panose="020B0604020202020204" pitchFamily="34" charset="0"/>
              <a:buChar char="•"/>
            </a:pPr>
            <a:r>
              <a:rPr lang="en-US" sz="2000" dirty="0">
                <a:solidFill>
                  <a:schemeClr val="tx1"/>
                </a:solidFill>
              </a:rPr>
              <a:t>Medicinal plants used in traditional </a:t>
            </a:r>
            <a:r>
              <a:rPr lang="en-US" sz="2000" dirty="0" smtClean="0">
                <a:solidFill>
                  <a:schemeClr val="tx1"/>
                </a:solidFill>
              </a:rPr>
              <a:t>medicine may </a:t>
            </a:r>
            <a:r>
              <a:rPr lang="en-US" sz="2000" dirty="0">
                <a:solidFill>
                  <a:schemeClr val="tx1"/>
                </a:solidFill>
              </a:rPr>
              <a:t>be valuable sources for discovering new drugs</a:t>
            </a:r>
          </a:p>
          <a:p>
            <a:pPr algn="justLow">
              <a:buClr>
                <a:srgbClr val="C00000"/>
              </a:buClr>
              <a:buFont typeface="Arial" panose="020B0604020202020204" pitchFamily="34" charset="0"/>
              <a:buChar char="•"/>
            </a:pPr>
            <a:r>
              <a:rPr lang="en-US" sz="2000" dirty="0" smtClean="0">
                <a:solidFill>
                  <a:schemeClr val="tx1"/>
                </a:solidFill>
              </a:rPr>
              <a:t>Some </a:t>
            </a:r>
            <a:r>
              <a:rPr lang="en-US" sz="2000" dirty="0">
                <a:solidFill>
                  <a:schemeClr val="tx1"/>
                </a:solidFill>
              </a:rPr>
              <a:t>of </a:t>
            </a:r>
            <a:r>
              <a:rPr lang="en-US" sz="2000" dirty="0" smtClean="0">
                <a:solidFill>
                  <a:schemeClr val="tx1"/>
                </a:solidFill>
              </a:rPr>
              <a:t>herbal compounds have </a:t>
            </a:r>
            <a:r>
              <a:rPr lang="en-US" sz="2000" dirty="0">
                <a:solidFill>
                  <a:schemeClr val="tx1"/>
                </a:solidFill>
              </a:rPr>
              <a:t>nutritional value and are routinely used in human </a:t>
            </a:r>
            <a:r>
              <a:rPr lang="en-US" sz="2000" dirty="0" smtClean="0">
                <a:solidFill>
                  <a:schemeClr val="tx1"/>
                </a:solidFill>
              </a:rPr>
              <a:t>diets</a:t>
            </a:r>
            <a:endParaRPr lang="en-US" sz="2000" dirty="0">
              <a:solidFill>
                <a:schemeClr val="tx1"/>
              </a:solidFill>
            </a:endParaRPr>
          </a:p>
          <a:p>
            <a:pPr algn="justLow">
              <a:buClr>
                <a:srgbClr val="C00000"/>
              </a:buClr>
              <a:buFont typeface="Arial" panose="020B0604020202020204" pitchFamily="34" charset="0"/>
              <a:buChar char="•"/>
            </a:pPr>
            <a:r>
              <a:rPr lang="en-US" sz="2000" dirty="0" smtClean="0">
                <a:solidFill>
                  <a:schemeClr val="tx1"/>
                </a:solidFill>
              </a:rPr>
              <a:t>Major </a:t>
            </a:r>
            <a:r>
              <a:rPr lang="en-US" sz="2000" dirty="0" smtClean="0">
                <a:solidFill>
                  <a:schemeClr val="tx1"/>
                </a:solidFill>
              </a:rPr>
              <a:t>mechanisms </a:t>
            </a:r>
            <a:r>
              <a:rPr lang="en-US" sz="2000" dirty="0">
                <a:solidFill>
                  <a:schemeClr val="tx1"/>
                </a:solidFill>
              </a:rPr>
              <a:t>of action these medical herbs is </a:t>
            </a:r>
            <a:r>
              <a:rPr lang="en-US" sz="2000" dirty="0">
                <a:solidFill>
                  <a:srgbClr val="C00000"/>
                </a:solidFill>
              </a:rPr>
              <a:t>inhibition of the inflammatory </a:t>
            </a:r>
            <a:r>
              <a:rPr lang="en-US" sz="2000" dirty="0" smtClean="0">
                <a:solidFill>
                  <a:srgbClr val="C00000"/>
                </a:solidFill>
              </a:rPr>
              <a:t>process </a:t>
            </a:r>
            <a:r>
              <a:rPr lang="en-US" sz="2000" dirty="0" smtClean="0">
                <a:solidFill>
                  <a:schemeClr val="tx1"/>
                </a:solidFill>
              </a:rPr>
              <a:t>and </a:t>
            </a:r>
            <a:r>
              <a:rPr lang="en-US" sz="2000" dirty="0" smtClean="0">
                <a:solidFill>
                  <a:srgbClr val="C00000"/>
                </a:solidFill>
              </a:rPr>
              <a:t>PG </a:t>
            </a:r>
            <a:r>
              <a:rPr lang="en-US" sz="2000" dirty="0" smtClean="0">
                <a:solidFill>
                  <a:srgbClr val="C00000"/>
                </a:solidFill>
              </a:rPr>
              <a:t>production</a:t>
            </a:r>
          </a:p>
          <a:p>
            <a:pPr algn="justLow">
              <a:buClr>
                <a:srgbClr val="C00000"/>
              </a:buClr>
              <a:buFont typeface="Arial" panose="020B0604020202020204" pitchFamily="34" charset="0"/>
              <a:buChar char="•"/>
            </a:pPr>
            <a:r>
              <a:rPr lang="en-US" sz="2000" dirty="0">
                <a:solidFill>
                  <a:schemeClr val="tx1"/>
                </a:solidFill>
              </a:rPr>
              <a:t>Many plants had phytochemical components that can exert special effects; conclusive confirmation of the efficacy and safety of these treatments needs more evaluations</a:t>
            </a:r>
          </a:p>
          <a:p>
            <a:pPr marL="0" indent="0" algn="justLow">
              <a:buClr>
                <a:srgbClr val="C00000"/>
              </a:buClr>
              <a:buNone/>
            </a:pPr>
            <a:endParaRPr lang="en-US" sz="2000" dirty="0">
              <a:solidFill>
                <a:schemeClr val="tx1"/>
              </a:solidFill>
            </a:endParaRPr>
          </a:p>
          <a:p>
            <a:pPr marL="0" indent="0" algn="justLow">
              <a:buClr>
                <a:srgbClr val="C00000"/>
              </a:buClr>
              <a:buNone/>
            </a:pPr>
            <a:endParaRPr lang="en-US" sz="2000" dirty="0">
              <a:solidFill>
                <a:schemeClr val="tx1"/>
              </a:solidFill>
            </a:endParaRPr>
          </a:p>
        </p:txBody>
      </p:sp>
    </p:spTree>
    <p:extLst>
      <p:ext uri="{BB962C8B-B14F-4D97-AF65-F5344CB8AC3E}">
        <p14:creationId xmlns:p14="http://schemas.microsoft.com/office/powerpoint/2010/main" val="12630665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chemeClr val="tx1">
                    <a:lumMod val="95000"/>
                    <a:lumOff val="5000"/>
                  </a:schemeClr>
                </a:solidFill>
                <a:latin typeface="AdvPTimes"/>
              </a:rPr>
              <a:t>Key points and precautions…</a:t>
            </a:r>
            <a:endParaRPr lang="en-US" dirty="0">
              <a:solidFill>
                <a:schemeClr val="tx1">
                  <a:lumMod val="95000"/>
                  <a:lumOff val="5000"/>
                </a:schemeClr>
              </a:solidFill>
            </a:endParaRPr>
          </a:p>
        </p:txBody>
      </p:sp>
      <p:sp>
        <p:nvSpPr>
          <p:cNvPr id="3" name="Content Placeholder 2"/>
          <p:cNvSpPr>
            <a:spLocks noGrp="1"/>
          </p:cNvSpPr>
          <p:nvPr>
            <p:ph idx="1"/>
          </p:nvPr>
        </p:nvSpPr>
        <p:spPr/>
        <p:txBody>
          <a:bodyPr>
            <a:normAutofit/>
          </a:bodyPr>
          <a:lstStyle/>
          <a:p>
            <a:pPr algn="justLow">
              <a:buClr>
                <a:srgbClr val="C00000"/>
              </a:buClr>
              <a:buFont typeface="Arial" panose="020B0604020202020204" pitchFamily="34" charset="0"/>
              <a:buChar char="•"/>
            </a:pPr>
            <a:r>
              <a:rPr lang="en-US" sz="2000" dirty="0" smtClean="0">
                <a:solidFill>
                  <a:schemeClr val="tx1"/>
                </a:solidFill>
              </a:rPr>
              <a:t>A </a:t>
            </a:r>
            <a:r>
              <a:rPr lang="en-US" sz="2000" dirty="0">
                <a:solidFill>
                  <a:schemeClr val="tx1"/>
                </a:solidFill>
              </a:rPr>
              <a:t>belief held by many is that herbs are not drugs and are therefore safe</a:t>
            </a:r>
          </a:p>
          <a:p>
            <a:pPr algn="justLow">
              <a:buClr>
                <a:srgbClr val="C00000"/>
              </a:buClr>
              <a:buFont typeface="Arial" panose="020B0604020202020204" pitchFamily="34" charset="0"/>
              <a:buChar char="•"/>
            </a:pPr>
            <a:r>
              <a:rPr lang="en-US" sz="2000" dirty="0" smtClean="0">
                <a:solidFill>
                  <a:schemeClr val="tx1"/>
                </a:solidFill>
              </a:rPr>
              <a:t>Limited randomized clinical </a:t>
            </a:r>
            <a:r>
              <a:rPr lang="en-US" sz="2000" dirty="0">
                <a:solidFill>
                  <a:schemeClr val="tx1"/>
                </a:solidFill>
              </a:rPr>
              <a:t>trials </a:t>
            </a:r>
            <a:r>
              <a:rPr lang="en-US" sz="2000" dirty="0" smtClean="0">
                <a:solidFill>
                  <a:schemeClr val="tx1"/>
                </a:solidFill>
              </a:rPr>
              <a:t>have assessed the </a:t>
            </a:r>
            <a:r>
              <a:rPr lang="en-US" sz="2000" dirty="0">
                <a:solidFill>
                  <a:schemeClr val="tx1"/>
                </a:solidFill>
              </a:rPr>
              <a:t>efficacy of </a:t>
            </a:r>
            <a:r>
              <a:rPr lang="en-US" sz="2000" dirty="0" smtClean="0">
                <a:solidFill>
                  <a:schemeClr val="tx1"/>
                </a:solidFill>
              </a:rPr>
              <a:t>herbal medicines on AUB; often these studies had no high quality</a:t>
            </a:r>
          </a:p>
          <a:p>
            <a:pPr algn="justLow">
              <a:buClr>
                <a:srgbClr val="C00000"/>
              </a:buClr>
              <a:buFont typeface="Arial" panose="020B0604020202020204" pitchFamily="34" charset="0"/>
              <a:buChar char="•"/>
            </a:pPr>
            <a:r>
              <a:rPr lang="en-US" sz="2000" dirty="0" smtClean="0">
                <a:solidFill>
                  <a:schemeClr val="tx1"/>
                </a:solidFill>
              </a:rPr>
              <a:t>Most studies have not investigated side-effects of these herbs; therefore, safety of them is a concerning </a:t>
            </a:r>
            <a:r>
              <a:rPr lang="en-US" sz="2000" dirty="0" smtClean="0">
                <a:solidFill>
                  <a:schemeClr val="tx1"/>
                </a:solidFill>
              </a:rPr>
              <a:t>issue</a:t>
            </a:r>
            <a:endParaRPr lang="en-US" sz="2000" dirty="0" smtClean="0">
              <a:solidFill>
                <a:schemeClr val="tx1"/>
              </a:solidFill>
            </a:endParaRPr>
          </a:p>
          <a:p>
            <a:pPr algn="justLow">
              <a:buClr>
                <a:srgbClr val="C00000"/>
              </a:buClr>
              <a:buFont typeface="Arial" panose="020B0604020202020204" pitchFamily="34" charset="0"/>
              <a:buChar char="•"/>
            </a:pPr>
            <a:r>
              <a:rPr lang="en-US" sz="2000" dirty="0" smtClean="0">
                <a:solidFill>
                  <a:schemeClr val="tx1"/>
                </a:solidFill>
              </a:rPr>
              <a:t>Standard dose of these medical herbs is not </a:t>
            </a:r>
            <a:r>
              <a:rPr lang="en-US" sz="2000" dirty="0" smtClean="0">
                <a:solidFill>
                  <a:schemeClr val="tx1"/>
                </a:solidFill>
              </a:rPr>
              <a:t>often determined  </a:t>
            </a:r>
            <a:endParaRPr lang="en-US" sz="2000" dirty="0" smtClean="0">
              <a:solidFill>
                <a:schemeClr val="tx1"/>
              </a:solidFill>
            </a:endParaRPr>
          </a:p>
          <a:p>
            <a:pPr marL="0" indent="0" algn="justLow">
              <a:buClr>
                <a:srgbClr val="C00000"/>
              </a:buClr>
              <a:buNone/>
            </a:pPr>
            <a:endParaRPr lang="en-US" sz="2000" dirty="0" smtClean="0">
              <a:solidFill>
                <a:schemeClr val="tx1"/>
              </a:solidFill>
            </a:endParaRPr>
          </a:p>
        </p:txBody>
      </p:sp>
      <p:sp>
        <p:nvSpPr>
          <p:cNvPr id="4" name="Slide Number Placeholder 3"/>
          <p:cNvSpPr>
            <a:spLocks noGrp="1"/>
          </p:cNvSpPr>
          <p:nvPr>
            <p:ph type="sldNum" sz="quarter" idx="12"/>
          </p:nvPr>
        </p:nvSpPr>
        <p:spPr/>
        <p:txBody>
          <a:bodyPr/>
          <a:lstStyle/>
          <a:p>
            <a:fld id="{EF06584A-8DC7-4A81-B464-048080CAB95D}" type="slidenum">
              <a:rPr lang="en-US" smtClean="0"/>
              <a:t>45</a:t>
            </a:fld>
            <a:endParaRPr lang="en-US"/>
          </a:p>
        </p:txBody>
      </p:sp>
    </p:spTree>
    <p:extLst>
      <p:ext uri="{BB962C8B-B14F-4D97-AF65-F5344CB8AC3E}">
        <p14:creationId xmlns:p14="http://schemas.microsoft.com/office/powerpoint/2010/main" val="18629674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chemeClr val="tx1">
                    <a:lumMod val="95000"/>
                    <a:lumOff val="5000"/>
                  </a:schemeClr>
                </a:solidFill>
              </a:rPr>
              <a:t>Conclusion </a:t>
            </a:r>
            <a:endParaRPr lang="en-US" sz="2800" b="1" dirty="0">
              <a:solidFill>
                <a:schemeClr val="tx1">
                  <a:lumMod val="95000"/>
                  <a:lumOff val="5000"/>
                </a:schemeClr>
              </a:solidFill>
            </a:endParaRPr>
          </a:p>
        </p:txBody>
      </p:sp>
      <p:sp>
        <p:nvSpPr>
          <p:cNvPr id="8" name="TextBox 7"/>
          <p:cNvSpPr txBox="1"/>
          <p:nvPr/>
        </p:nvSpPr>
        <p:spPr>
          <a:xfrm>
            <a:off x="1558637" y="6296891"/>
            <a:ext cx="8884228" cy="276999"/>
          </a:xfrm>
          <a:prstGeom prst="rect">
            <a:avLst/>
          </a:prstGeom>
          <a:noFill/>
        </p:spPr>
        <p:txBody>
          <a:bodyPr wrap="square" rtlCol="0">
            <a:spAutoFit/>
          </a:bodyPr>
          <a:lstStyle/>
          <a:p>
            <a:endParaRPr lang="en-US" sz="1200" b="1" dirty="0"/>
          </a:p>
        </p:txBody>
      </p:sp>
      <p:sp>
        <p:nvSpPr>
          <p:cNvPr id="5" name="Slide Number Placeholder 4"/>
          <p:cNvSpPr>
            <a:spLocks noGrp="1"/>
          </p:cNvSpPr>
          <p:nvPr>
            <p:ph type="sldNum" sz="quarter" idx="12"/>
          </p:nvPr>
        </p:nvSpPr>
        <p:spPr/>
        <p:txBody>
          <a:bodyPr/>
          <a:lstStyle/>
          <a:p>
            <a:fld id="{EF06584A-8DC7-4A81-B464-048080CAB95D}" type="slidenum">
              <a:rPr lang="en-US" smtClean="0"/>
              <a:t>46</a:t>
            </a:fld>
            <a:endParaRPr lang="en-US"/>
          </a:p>
        </p:txBody>
      </p:sp>
      <p:sp>
        <p:nvSpPr>
          <p:cNvPr id="3" name="Content Placeholder 2"/>
          <p:cNvSpPr>
            <a:spLocks noGrp="1"/>
          </p:cNvSpPr>
          <p:nvPr>
            <p:ph idx="1"/>
          </p:nvPr>
        </p:nvSpPr>
        <p: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a:normAutofit/>
          </a:bodyPr>
          <a:lstStyle/>
          <a:p>
            <a:pPr lvl="0" algn="justLow">
              <a:buClr>
                <a:srgbClr val="C00000"/>
              </a:buClr>
              <a:buFont typeface="Courier New" panose="02070309020205020404" pitchFamily="49" charset="0"/>
              <a:buChar char="o"/>
            </a:pPr>
            <a:r>
              <a:rPr lang="en-US" sz="2000" dirty="0" smtClean="0">
                <a:solidFill>
                  <a:schemeClr val="tx1"/>
                </a:solidFill>
                <a:cs typeface="Times New Roman" panose="02020603050405020304" pitchFamily="18" charset="0"/>
              </a:rPr>
              <a:t>Therefore, it </a:t>
            </a:r>
            <a:r>
              <a:rPr lang="en-US" sz="2000" dirty="0">
                <a:solidFill>
                  <a:schemeClr val="tx1"/>
                </a:solidFill>
                <a:cs typeface="Times New Roman" panose="02020603050405020304" pitchFamily="18" charset="0"/>
              </a:rPr>
              <a:t>is essential to </a:t>
            </a:r>
            <a:r>
              <a:rPr lang="en-US" sz="2000" dirty="0" smtClean="0">
                <a:solidFill>
                  <a:schemeClr val="tx1"/>
                </a:solidFill>
                <a:cs typeface="Times New Roman" panose="02020603050405020304" pitchFamily="18" charset="0"/>
              </a:rPr>
              <a:t>investigate </a:t>
            </a:r>
            <a:r>
              <a:rPr lang="en-US" sz="2000" dirty="0">
                <a:solidFill>
                  <a:schemeClr val="tx1"/>
                </a:solidFill>
                <a:cs typeface="Times New Roman" panose="02020603050405020304" pitchFamily="18" charset="0"/>
              </a:rPr>
              <a:t>more about the pharmacological properties, possible benefits and adverse effects of traditional remedies before they </a:t>
            </a:r>
            <a:r>
              <a:rPr lang="en-US" sz="2000" dirty="0" smtClean="0">
                <a:solidFill>
                  <a:schemeClr val="tx1"/>
                </a:solidFill>
                <a:cs typeface="Times New Roman" panose="02020603050405020304" pitchFamily="18" charset="0"/>
              </a:rPr>
              <a:t>recommend routinely as a standard treatment </a:t>
            </a:r>
          </a:p>
          <a:p>
            <a:pPr marL="0" lvl="0" indent="0" algn="justLow">
              <a:buClr>
                <a:srgbClr val="C00000"/>
              </a:buClr>
              <a:buNone/>
            </a:pPr>
            <a:endParaRPr lang="en-US" sz="2000" dirty="0">
              <a:solidFill>
                <a:schemeClr val="tx1"/>
              </a:solidFill>
              <a:cs typeface="Times New Roman" panose="02020603050405020304" pitchFamily="18" charset="0"/>
            </a:endParaRPr>
          </a:p>
          <a:p>
            <a:pPr marL="0" lvl="0" indent="0" algn="justLow">
              <a:buClr>
                <a:srgbClr val="C00000"/>
              </a:buClr>
              <a:buNone/>
            </a:pPr>
            <a:endParaRPr lang="en-US" sz="2000" dirty="0">
              <a:solidFill>
                <a:schemeClr val="tx1"/>
              </a:solidFill>
              <a:cs typeface="Times New Roman" panose="02020603050405020304" pitchFamily="18" charset="0"/>
            </a:endParaRPr>
          </a:p>
          <a:p>
            <a:pPr algn="justLow">
              <a:buClr>
                <a:srgbClr val="C00000"/>
              </a:buClr>
              <a:buFont typeface="Courier New" panose="02070309020205020404" pitchFamily="49" charset="0"/>
              <a:buChar char="o"/>
            </a:pPr>
            <a:endParaRPr lang="en-US" dirty="0" smtClean="0">
              <a:solidFill>
                <a:schemeClr val="tx1"/>
              </a:solidFill>
            </a:endParaRPr>
          </a:p>
        </p:txBody>
      </p:sp>
    </p:spTree>
    <p:extLst>
      <p:ext uri="{BB962C8B-B14F-4D97-AF65-F5344CB8AC3E}">
        <p14:creationId xmlns:p14="http://schemas.microsoft.com/office/powerpoint/2010/main" val="9360794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0" y="1"/>
            <a:ext cx="12192000" cy="6858000"/>
          </a:xfrm>
          <a:prstGeom prst="rect">
            <a:avLst/>
          </a:prstGeom>
        </p:spPr>
      </p:pic>
      <p:sp>
        <p:nvSpPr>
          <p:cNvPr id="6" name="TextBox 5"/>
          <p:cNvSpPr txBox="1"/>
          <p:nvPr/>
        </p:nvSpPr>
        <p:spPr>
          <a:xfrm>
            <a:off x="1102659" y="5903259"/>
            <a:ext cx="6884894" cy="707886"/>
          </a:xfrm>
          <a:prstGeom prst="rect">
            <a:avLst/>
          </a:prstGeom>
          <a:noFill/>
        </p:spPr>
        <p:txBody>
          <a:bodyPr wrap="square" rtlCol="0">
            <a:spAutoFit/>
          </a:bodyPr>
          <a:lstStyle/>
          <a:p>
            <a:r>
              <a:rPr lang="en-US" sz="40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 for your attentions</a:t>
            </a:r>
          </a:p>
        </p:txBody>
      </p:sp>
    </p:spTree>
    <p:extLst>
      <p:ext uri="{BB962C8B-B14F-4D97-AF65-F5344CB8AC3E}">
        <p14:creationId xmlns:p14="http://schemas.microsoft.com/office/powerpoint/2010/main" val="270503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chemeClr val="tx1">
                    <a:lumMod val="95000"/>
                    <a:lumOff val="5000"/>
                  </a:schemeClr>
                </a:solidFill>
                <a:latin typeface="AdvPTimes"/>
              </a:rPr>
              <a:t>Introduction…</a:t>
            </a:r>
            <a:r>
              <a:rPr lang="en-US" sz="2800" dirty="0" smtClean="0">
                <a:solidFill>
                  <a:schemeClr val="tx1">
                    <a:lumMod val="95000"/>
                    <a:lumOff val="5000"/>
                  </a:schemeClr>
                </a:solidFill>
                <a:latin typeface="AdvPTimes"/>
              </a:rPr>
              <a:t> </a:t>
            </a:r>
            <a:endParaRPr lang="en-US" sz="2800" dirty="0">
              <a:solidFill>
                <a:schemeClr val="tx1">
                  <a:lumMod val="95000"/>
                  <a:lumOff val="5000"/>
                </a:schemeClr>
              </a:solidFill>
              <a:latin typeface="AdvPTimes"/>
            </a:endParaRPr>
          </a:p>
        </p:txBody>
      </p:sp>
      <p:sp>
        <p:nvSpPr>
          <p:cNvPr id="3" name="Content Placeholder 2"/>
          <p:cNvSpPr>
            <a:spLocks noGrp="1"/>
          </p:cNvSpPr>
          <p:nvPr>
            <p:ph idx="1"/>
          </p:nvPr>
        </p:nvSpPr>
        <p:spPr>
          <a:xfrm>
            <a:off x="2502584" y="1661961"/>
            <a:ext cx="8915400" cy="4902467"/>
          </a:xfrm>
        </p:spPr>
        <p:txBody>
          <a:bodyPr>
            <a:noAutofit/>
          </a:bodyPr>
          <a:lstStyle/>
          <a:p>
            <a:pPr algn="just">
              <a:buClr>
                <a:srgbClr val="C00000"/>
              </a:buClr>
              <a:buFont typeface="Courier New" panose="02070309020205020404" pitchFamily="49" charset="0"/>
              <a:buChar char="o"/>
            </a:pPr>
            <a:r>
              <a:rPr lang="en-US" sz="2000" dirty="0" smtClean="0">
                <a:solidFill>
                  <a:schemeClr val="tx1"/>
                </a:solidFill>
                <a:cs typeface="Times New Roman" panose="02020603050405020304" pitchFamily="18" charset="0"/>
              </a:rPr>
              <a:t>Modern </a:t>
            </a:r>
            <a:r>
              <a:rPr lang="en-US" sz="2000" dirty="0">
                <a:solidFill>
                  <a:schemeClr val="tx1"/>
                </a:solidFill>
                <a:cs typeface="Times New Roman" panose="02020603050405020304" pitchFamily="18" charset="0"/>
              </a:rPr>
              <a:t>oral contraceptives can cause symptoms such as fertility loss, `</a:t>
            </a:r>
            <a:r>
              <a:rPr lang="en-US" sz="2000" dirty="0" smtClean="0">
                <a:solidFill>
                  <a:schemeClr val="tx1"/>
                </a:solidFill>
                <a:cs typeface="Times New Roman" panose="02020603050405020304" pitchFamily="18" charset="0"/>
              </a:rPr>
              <a:t>amenorrhea </a:t>
            </a:r>
            <a:r>
              <a:rPr lang="en-US" sz="2000" dirty="0">
                <a:solidFill>
                  <a:schemeClr val="tx1"/>
                </a:solidFill>
                <a:cs typeface="Times New Roman" panose="02020603050405020304" pitchFamily="18" charset="0"/>
              </a:rPr>
              <a:t>or mid-cycle breakthrough </a:t>
            </a:r>
            <a:r>
              <a:rPr lang="en-US" sz="2000" dirty="0" smtClean="0">
                <a:solidFill>
                  <a:schemeClr val="tx1"/>
                </a:solidFill>
                <a:cs typeface="Times New Roman" panose="02020603050405020304" pitchFamily="18" charset="0"/>
              </a:rPr>
              <a:t>bleeding</a:t>
            </a:r>
            <a:endParaRPr lang="en-US" sz="2000" dirty="0" smtClean="0">
              <a:solidFill>
                <a:schemeClr val="tx1"/>
              </a:solidFill>
              <a:cs typeface="Times New Roman" panose="02020603050405020304" pitchFamily="18" charset="0"/>
            </a:endParaRPr>
          </a:p>
          <a:p>
            <a:pPr algn="just">
              <a:buClr>
                <a:srgbClr val="C00000"/>
              </a:buClr>
              <a:buFont typeface="Courier New" panose="02070309020205020404" pitchFamily="49" charset="0"/>
              <a:buChar char="o"/>
            </a:pPr>
            <a:r>
              <a:rPr lang="en-US" sz="2000" dirty="0" smtClean="0">
                <a:solidFill>
                  <a:schemeClr val="tx1"/>
                </a:solidFill>
                <a:cs typeface="Times New Roman" panose="02020603050405020304" pitchFamily="18" charset="0"/>
              </a:rPr>
              <a:t>In </a:t>
            </a:r>
            <a:r>
              <a:rPr lang="en-US" sz="2000" dirty="0" smtClean="0">
                <a:solidFill>
                  <a:schemeClr val="tx1"/>
                </a:solidFill>
                <a:cs typeface="Times New Roman" panose="02020603050405020304" pitchFamily="18" charset="0"/>
              </a:rPr>
              <a:t>addition, risk of cardiovascular disorders increases during hormone therapy specially in postmenopausal women </a:t>
            </a:r>
          </a:p>
          <a:p>
            <a:pPr algn="just">
              <a:buClr>
                <a:srgbClr val="C00000"/>
              </a:buClr>
              <a:buFont typeface="Courier New" panose="02070309020205020404" pitchFamily="49" charset="0"/>
              <a:buChar char="o"/>
            </a:pPr>
            <a:r>
              <a:rPr lang="en-US" sz="2000" dirty="0" smtClean="0">
                <a:solidFill>
                  <a:schemeClr val="tx1"/>
                </a:solidFill>
                <a:cs typeface="Times New Roman" panose="02020603050405020304" pitchFamily="18" charset="0"/>
              </a:rPr>
              <a:t>Therefore, it </a:t>
            </a:r>
            <a:r>
              <a:rPr lang="en-US" sz="2000" dirty="0">
                <a:solidFill>
                  <a:schemeClr val="tx1"/>
                </a:solidFill>
                <a:cs typeface="Times New Roman" panose="02020603050405020304" pitchFamily="18" charset="0"/>
              </a:rPr>
              <a:t>seems logical to investigate other available sources </a:t>
            </a:r>
            <a:r>
              <a:rPr lang="en-US" sz="2000" dirty="0" smtClean="0">
                <a:solidFill>
                  <a:schemeClr val="tx1"/>
                </a:solidFill>
                <a:cs typeface="Times New Roman" panose="02020603050405020304" pitchFamily="18" charset="0"/>
              </a:rPr>
              <a:t>to discover </a:t>
            </a:r>
            <a:r>
              <a:rPr lang="en-US" sz="2000" dirty="0">
                <a:solidFill>
                  <a:schemeClr val="tx1"/>
                </a:solidFill>
                <a:cs typeface="Times New Roman" panose="02020603050405020304" pitchFamily="18" charset="0"/>
              </a:rPr>
              <a:t>more effective and safe </a:t>
            </a:r>
            <a:r>
              <a:rPr lang="en-US" sz="2000" dirty="0" smtClean="0">
                <a:solidFill>
                  <a:schemeClr val="tx1"/>
                </a:solidFill>
                <a:cs typeface="Times New Roman" panose="02020603050405020304" pitchFamily="18" charset="0"/>
              </a:rPr>
              <a:t>drugs</a:t>
            </a:r>
            <a:endParaRPr lang="en-US" sz="2000" dirty="0">
              <a:solidFill>
                <a:schemeClr val="tx1"/>
              </a:solidFill>
              <a:cs typeface="Times New Roman" panose="02020603050405020304" pitchFamily="18" charset="0"/>
            </a:endParaRPr>
          </a:p>
          <a:p>
            <a:pPr algn="just">
              <a:buClr>
                <a:srgbClr val="C00000"/>
              </a:buClr>
              <a:buFont typeface="Courier New" panose="02070309020205020404" pitchFamily="49" charset="0"/>
              <a:buChar char="o"/>
            </a:pPr>
            <a:r>
              <a:rPr lang="en-US" sz="2000" dirty="0">
                <a:solidFill>
                  <a:schemeClr val="tx1"/>
                </a:solidFill>
                <a:cs typeface="Times New Roman" panose="02020603050405020304" pitchFamily="18" charset="0"/>
              </a:rPr>
              <a:t>One of the </a:t>
            </a:r>
            <a:r>
              <a:rPr lang="en-US" sz="2000" dirty="0" smtClean="0">
                <a:solidFill>
                  <a:schemeClr val="tx1"/>
                </a:solidFill>
                <a:cs typeface="Times New Roman" panose="02020603050405020304" pitchFamily="18" charset="0"/>
              </a:rPr>
              <a:t>most common options to </a:t>
            </a:r>
            <a:r>
              <a:rPr lang="en-US" sz="2000" dirty="0">
                <a:solidFill>
                  <a:schemeClr val="tx1"/>
                </a:solidFill>
                <a:cs typeface="Times New Roman" panose="02020603050405020304" pitchFamily="18" charset="0"/>
              </a:rPr>
              <a:t>achieve this goal is </a:t>
            </a:r>
            <a:r>
              <a:rPr lang="en-US" sz="2000" dirty="0" smtClean="0">
                <a:solidFill>
                  <a:schemeClr val="tx1"/>
                </a:solidFill>
                <a:cs typeface="Times New Roman" panose="02020603050405020304" pitchFamily="18" charset="0"/>
              </a:rPr>
              <a:t>herbal therapy </a:t>
            </a:r>
          </a:p>
          <a:p>
            <a:pPr algn="just">
              <a:buClr>
                <a:srgbClr val="C00000"/>
              </a:buClr>
              <a:buFont typeface="Courier New" panose="02070309020205020404" pitchFamily="49" charset="0"/>
              <a:buChar char="o"/>
            </a:pPr>
            <a:r>
              <a:rPr lang="en-US" sz="2000" dirty="0">
                <a:solidFill>
                  <a:schemeClr val="tx1"/>
                </a:solidFill>
                <a:cs typeface="Times New Roman" panose="02020603050405020304" pitchFamily="18" charset="0"/>
              </a:rPr>
              <a:t>Many plant species are used worldwide </a:t>
            </a:r>
            <a:r>
              <a:rPr lang="en-US" sz="2000" dirty="0" smtClean="0">
                <a:solidFill>
                  <a:schemeClr val="tx1"/>
                </a:solidFill>
                <a:cs typeface="Times New Roman" panose="02020603050405020304" pitchFamily="18" charset="0"/>
              </a:rPr>
              <a:t>for </a:t>
            </a:r>
            <a:r>
              <a:rPr lang="en-US" sz="2000" dirty="0">
                <a:solidFill>
                  <a:schemeClr val="tx1"/>
                </a:solidFill>
                <a:cs typeface="Times New Roman" panose="02020603050405020304" pitchFamily="18" charset="0"/>
              </a:rPr>
              <a:t>reproductive health issues, but very few species have been examined for </a:t>
            </a:r>
            <a:r>
              <a:rPr lang="en-US" sz="2000" dirty="0" smtClean="0">
                <a:solidFill>
                  <a:schemeClr val="tx1"/>
                </a:solidFill>
                <a:cs typeface="Times New Roman" panose="02020603050405020304" pitchFamily="18" charset="0"/>
              </a:rPr>
              <a:t>AUB</a:t>
            </a:r>
            <a:endParaRPr lang="en-US" sz="2000" dirty="0">
              <a:solidFill>
                <a:schemeClr val="tx1"/>
              </a:solidFill>
              <a:cs typeface="Times New Roman" panose="02020603050405020304" pitchFamily="18" charset="0"/>
            </a:endParaRPr>
          </a:p>
          <a:p>
            <a:pPr algn="just">
              <a:buClr>
                <a:srgbClr val="C00000"/>
              </a:buClr>
              <a:buFont typeface="Courier New" panose="02070309020205020404" pitchFamily="49" charset="0"/>
              <a:buChar char="o"/>
            </a:pPr>
            <a:r>
              <a:rPr lang="en-US" sz="2000" dirty="0" smtClean="0">
                <a:solidFill>
                  <a:schemeClr val="tx1"/>
                </a:solidFill>
                <a:cs typeface="Times New Roman" panose="02020603050405020304" pitchFamily="18" charset="0"/>
              </a:rPr>
              <a:t>Limited </a:t>
            </a:r>
            <a:r>
              <a:rPr lang="en-US" sz="2000" dirty="0">
                <a:solidFill>
                  <a:schemeClr val="tx1"/>
                </a:solidFill>
                <a:cs typeface="Times New Roman" panose="02020603050405020304" pitchFamily="18" charset="0"/>
              </a:rPr>
              <a:t>number of clinical trials have demonstrated the beneficial effects of medicinal plants on AUB </a:t>
            </a:r>
          </a:p>
          <a:p>
            <a:pPr algn="just">
              <a:buClr>
                <a:srgbClr val="C00000"/>
              </a:buClr>
              <a:buFont typeface="Courier New" panose="02070309020205020404" pitchFamily="49" charset="0"/>
              <a:buChar char="o"/>
            </a:pPr>
            <a:endParaRPr lang="en-US" sz="2000" dirty="0">
              <a:solidFill>
                <a:schemeClr val="tx1"/>
              </a:solidFill>
              <a:cs typeface="Times New Roman" panose="02020603050405020304" pitchFamily="18" charset="0"/>
            </a:endParaRPr>
          </a:p>
          <a:p>
            <a:pPr algn="just">
              <a:buClr>
                <a:srgbClr val="C00000"/>
              </a:buClr>
              <a:buFont typeface="Courier New" panose="02070309020205020404" pitchFamily="49" charset="0"/>
              <a:buChar char="o"/>
            </a:pPr>
            <a:endParaRPr lang="en-US" sz="2000" dirty="0">
              <a:solidFill>
                <a:schemeClr val="tx1"/>
              </a:solidFill>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EF06584A-8DC7-4A81-B464-048080CAB95D}" type="slidenum">
              <a:rPr lang="en-US" smtClean="0"/>
              <a:t>5</a:t>
            </a:fld>
            <a:endParaRPr lang="en-US"/>
          </a:p>
        </p:txBody>
      </p:sp>
    </p:spTree>
    <p:extLst>
      <p:ext uri="{BB962C8B-B14F-4D97-AF65-F5344CB8AC3E}">
        <p14:creationId xmlns:p14="http://schemas.microsoft.com/office/powerpoint/2010/main" val="336416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472" y="1"/>
            <a:ext cx="12057528" cy="6886012"/>
          </a:xfrm>
        </p:spPr>
      </p:pic>
      <p:sp>
        <p:nvSpPr>
          <p:cNvPr id="4" name="Slide Number Placeholder 3"/>
          <p:cNvSpPr>
            <a:spLocks noGrp="1"/>
          </p:cNvSpPr>
          <p:nvPr>
            <p:ph type="sldNum" sz="quarter" idx="12"/>
          </p:nvPr>
        </p:nvSpPr>
        <p:spPr/>
        <p:txBody>
          <a:bodyPr/>
          <a:lstStyle/>
          <a:p>
            <a:fld id="{EF06584A-8DC7-4A81-B464-048080CAB95D}" type="slidenum">
              <a:rPr lang="en-US" smtClean="0"/>
              <a:t>6</a:t>
            </a:fld>
            <a:endParaRPr lang="en-US"/>
          </a:p>
        </p:txBody>
      </p:sp>
    </p:spTree>
    <p:extLst>
      <p:ext uri="{BB962C8B-B14F-4D97-AF65-F5344CB8AC3E}">
        <p14:creationId xmlns:p14="http://schemas.microsoft.com/office/powerpoint/2010/main" val="227160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smtClean="0">
                <a:solidFill>
                  <a:schemeClr val="tx1">
                    <a:lumMod val="95000"/>
                    <a:lumOff val="5000"/>
                  </a:schemeClr>
                </a:solidFill>
                <a:latin typeface="AdvPTimes"/>
                <a:cs typeface="Times New Roman" panose="02020603050405020304" pitchFamily="18" charset="0"/>
              </a:rPr>
              <a:t/>
            </a:r>
            <a:br>
              <a:rPr lang="en-US" sz="2400" b="1" dirty="0" smtClean="0">
                <a:solidFill>
                  <a:schemeClr val="tx1">
                    <a:lumMod val="95000"/>
                    <a:lumOff val="5000"/>
                  </a:schemeClr>
                </a:solidFill>
                <a:latin typeface="AdvPTimes"/>
                <a:cs typeface="Times New Roman" panose="02020603050405020304" pitchFamily="18" charset="0"/>
              </a:rPr>
            </a:br>
            <a:r>
              <a:rPr lang="en-US" sz="2400" b="1" dirty="0" smtClean="0">
                <a:solidFill>
                  <a:schemeClr val="tx1">
                    <a:lumMod val="95000"/>
                    <a:lumOff val="5000"/>
                  </a:schemeClr>
                </a:solidFill>
                <a:latin typeface="AdvPTimes"/>
                <a:cs typeface="Times New Roman" panose="02020603050405020304" pitchFamily="18" charset="0"/>
              </a:rPr>
              <a:t>Medicinal </a:t>
            </a:r>
            <a:r>
              <a:rPr lang="en-US" sz="2400" b="1" dirty="0">
                <a:solidFill>
                  <a:schemeClr val="tx1">
                    <a:lumMod val="95000"/>
                    <a:lumOff val="5000"/>
                  </a:schemeClr>
                </a:solidFill>
                <a:latin typeface="AdvPTimes"/>
                <a:cs typeface="Times New Roman" panose="02020603050405020304" pitchFamily="18" charset="0"/>
              </a:rPr>
              <a:t>plants used for treatment of AUB mentioned in</a:t>
            </a:r>
            <a:br>
              <a:rPr lang="en-US" sz="2400" b="1" dirty="0">
                <a:solidFill>
                  <a:schemeClr val="tx1">
                    <a:lumMod val="95000"/>
                    <a:lumOff val="5000"/>
                  </a:schemeClr>
                </a:solidFill>
                <a:latin typeface="AdvPTimes"/>
                <a:cs typeface="Times New Roman" panose="02020603050405020304" pitchFamily="18" charset="0"/>
              </a:rPr>
            </a:br>
            <a:r>
              <a:rPr lang="en-US" sz="2400" b="1" dirty="0">
                <a:solidFill>
                  <a:schemeClr val="tx1">
                    <a:lumMod val="95000"/>
                    <a:lumOff val="5000"/>
                  </a:schemeClr>
                </a:solidFill>
                <a:latin typeface="AdvPTimes"/>
                <a:cs typeface="Times New Roman" panose="02020603050405020304" pitchFamily="18" charset="0"/>
              </a:rPr>
              <a:t>‘‘Canon of Medicine</a:t>
            </a:r>
            <a:r>
              <a:rPr lang="en-US" sz="2400" b="1" dirty="0" smtClean="0">
                <a:solidFill>
                  <a:schemeClr val="tx1">
                    <a:lumMod val="95000"/>
                    <a:lumOff val="5000"/>
                  </a:schemeClr>
                </a:solidFill>
                <a:latin typeface="AdvPTimes"/>
                <a:cs typeface="Times New Roman" panose="02020603050405020304" pitchFamily="18" charset="0"/>
              </a:rPr>
              <a:t>’’… </a:t>
            </a:r>
            <a:endParaRPr lang="en-US" sz="2400" b="1" dirty="0">
              <a:solidFill>
                <a:schemeClr val="tx1">
                  <a:lumMod val="95000"/>
                  <a:lumOff val="5000"/>
                </a:schemeClr>
              </a:solidFill>
              <a:latin typeface="AdvPTimes"/>
              <a:cs typeface="Times New Roman" panose="02020603050405020304" pitchFamily="18" charset="0"/>
            </a:endParaRPr>
          </a:p>
        </p:txBody>
      </p:sp>
      <p:sp>
        <p:nvSpPr>
          <p:cNvPr id="8" name="TextBox 7"/>
          <p:cNvSpPr txBox="1"/>
          <p:nvPr/>
        </p:nvSpPr>
        <p:spPr>
          <a:xfrm>
            <a:off x="1558637" y="6296891"/>
            <a:ext cx="8884228" cy="523220"/>
          </a:xfrm>
          <a:prstGeom prst="rect">
            <a:avLst/>
          </a:prstGeom>
          <a:noFill/>
        </p:spPr>
        <p:txBody>
          <a:bodyPr wrap="square" rtlCol="0">
            <a:spAutoFit/>
          </a:bodyPr>
          <a:lstStyle/>
          <a:p>
            <a:r>
              <a:rPr lang="en-US" sz="1400" dirty="0" smtClean="0"/>
              <a:t>Mobli et al. 2015</a:t>
            </a:r>
            <a:r>
              <a:rPr lang="en-US" sz="1400" dirty="0"/>
              <a:t>. Scientific evaluation of medicinal plants used for the </a:t>
            </a:r>
            <a:r>
              <a:rPr lang="en-US" sz="1400" dirty="0" smtClean="0"/>
              <a:t>treatment of </a:t>
            </a:r>
            <a:r>
              <a:rPr lang="en-US" sz="1400" dirty="0"/>
              <a:t>abnormal uterine bleeding by Avicenna</a:t>
            </a:r>
            <a:endParaRPr lang="en-US" sz="1400" dirty="0" smtClean="0"/>
          </a:p>
        </p:txBody>
      </p:sp>
      <p:sp>
        <p:nvSpPr>
          <p:cNvPr id="4" name="Slide Number Placeholder 3"/>
          <p:cNvSpPr>
            <a:spLocks noGrp="1"/>
          </p:cNvSpPr>
          <p:nvPr>
            <p:ph type="sldNum" sz="quarter" idx="12"/>
          </p:nvPr>
        </p:nvSpPr>
        <p:spPr/>
        <p:txBody>
          <a:bodyPr/>
          <a:lstStyle/>
          <a:p>
            <a:fld id="{EF06584A-8DC7-4A81-B464-048080CAB95D}" type="slidenum">
              <a:rPr lang="en-US" smtClean="0"/>
              <a:t>7</a:t>
            </a:fld>
            <a:endParaRPr lang="en-US"/>
          </a:p>
        </p:txBody>
      </p:sp>
      <p:pic>
        <p:nvPicPr>
          <p:cNvPr id="6" name="Content Placeholder 5"/>
          <p:cNvPicPr>
            <a:picLocks noGrp="1" noChangeAspect="1"/>
          </p:cNvPicPr>
          <p:nvPr>
            <p:ph idx="1"/>
          </p:nvPr>
        </p:nvPicPr>
        <p:blipFill>
          <a:blip r:embed="rId2"/>
          <a:stretch>
            <a:fillRect/>
          </a:stretch>
        </p:blipFill>
        <p:spPr>
          <a:xfrm>
            <a:off x="3668356" y="1905000"/>
            <a:ext cx="6485335" cy="4353333"/>
          </a:xfrm>
          <a:prstGeom prst="rect">
            <a:avLst/>
          </a:prstGeom>
        </p:spPr>
      </p:pic>
    </p:spTree>
    <p:extLst>
      <p:ext uri="{BB962C8B-B14F-4D97-AF65-F5344CB8AC3E}">
        <p14:creationId xmlns:p14="http://schemas.microsoft.com/office/powerpoint/2010/main" val="414199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smtClean="0">
                <a:solidFill>
                  <a:schemeClr val="tx1">
                    <a:lumMod val="95000"/>
                    <a:lumOff val="5000"/>
                  </a:schemeClr>
                </a:solidFill>
                <a:latin typeface="AdvPTimes"/>
                <a:cs typeface="Times New Roman" panose="02020603050405020304" pitchFamily="18" charset="0"/>
              </a:rPr>
              <a:t/>
            </a:r>
            <a:br>
              <a:rPr lang="en-US" sz="2400" b="1" dirty="0" smtClean="0">
                <a:solidFill>
                  <a:schemeClr val="tx1">
                    <a:lumMod val="95000"/>
                    <a:lumOff val="5000"/>
                  </a:schemeClr>
                </a:solidFill>
                <a:latin typeface="AdvPTimes"/>
                <a:cs typeface="Times New Roman" panose="02020603050405020304" pitchFamily="18" charset="0"/>
              </a:rPr>
            </a:br>
            <a:r>
              <a:rPr lang="en-US" sz="2400" b="1" dirty="0" smtClean="0">
                <a:solidFill>
                  <a:schemeClr val="tx1">
                    <a:lumMod val="95000"/>
                    <a:lumOff val="5000"/>
                  </a:schemeClr>
                </a:solidFill>
                <a:latin typeface="AdvPTimes"/>
                <a:cs typeface="Times New Roman" panose="02020603050405020304" pitchFamily="18" charset="0"/>
              </a:rPr>
              <a:t>Medicinal </a:t>
            </a:r>
            <a:r>
              <a:rPr lang="en-US" sz="2400" b="1" dirty="0">
                <a:solidFill>
                  <a:schemeClr val="tx1">
                    <a:lumMod val="95000"/>
                    <a:lumOff val="5000"/>
                  </a:schemeClr>
                </a:solidFill>
                <a:latin typeface="AdvPTimes"/>
                <a:cs typeface="Times New Roman" panose="02020603050405020304" pitchFamily="18" charset="0"/>
              </a:rPr>
              <a:t>plants used for treatment of AUB mentioned in</a:t>
            </a:r>
            <a:br>
              <a:rPr lang="en-US" sz="2400" b="1" dirty="0">
                <a:solidFill>
                  <a:schemeClr val="tx1">
                    <a:lumMod val="95000"/>
                    <a:lumOff val="5000"/>
                  </a:schemeClr>
                </a:solidFill>
                <a:latin typeface="AdvPTimes"/>
                <a:cs typeface="Times New Roman" panose="02020603050405020304" pitchFamily="18" charset="0"/>
              </a:rPr>
            </a:br>
            <a:r>
              <a:rPr lang="en-US" sz="2400" b="1" dirty="0">
                <a:solidFill>
                  <a:schemeClr val="tx1">
                    <a:lumMod val="95000"/>
                    <a:lumOff val="5000"/>
                  </a:schemeClr>
                </a:solidFill>
                <a:latin typeface="AdvPTimes"/>
                <a:cs typeface="Times New Roman" panose="02020603050405020304" pitchFamily="18" charset="0"/>
              </a:rPr>
              <a:t>‘‘Canon of Medicine’’ </a:t>
            </a:r>
          </a:p>
        </p:txBody>
      </p:sp>
      <p:pic>
        <p:nvPicPr>
          <p:cNvPr id="5" name="Content Placeholder 4"/>
          <p:cNvPicPr>
            <a:picLocks noGrp="1" noChangeAspect="1"/>
          </p:cNvPicPr>
          <p:nvPr>
            <p:ph idx="1"/>
          </p:nvPr>
        </p:nvPicPr>
        <p:blipFill>
          <a:blip r:embed="rId3"/>
          <a:stretch>
            <a:fillRect/>
          </a:stretch>
        </p:blipFill>
        <p:spPr>
          <a:xfrm>
            <a:off x="3603812" y="1905000"/>
            <a:ext cx="6497619" cy="4476110"/>
          </a:xfrm>
          <a:prstGeom prst="rect">
            <a:avLst/>
          </a:prstGeom>
        </p:spPr>
      </p:pic>
      <p:sp>
        <p:nvSpPr>
          <p:cNvPr id="8" name="TextBox 7"/>
          <p:cNvSpPr txBox="1"/>
          <p:nvPr/>
        </p:nvSpPr>
        <p:spPr>
          <a:xfrm>
            <a:off x="1558637" y="6296891"/>
            <a:ext cx="8884228" cy="523220"/>
          </a:xfrm>
          <a:prstGeom prst="rect">
            <a:avLst/>
          </a:prstGeom>
          <a:noFill/>
        </p:spPr>
        <p:txBody>
          <a:bodyPr wrap="square" rtlCol="0">
            <a:spAutoFit/>
          </a:bodyPr>
          <a:lstStyle/>
          <a:p>
            <a:r>
              <a:rPr lang="en-US" sz="1400" dirty="0" smtClean="0"/>
              <a:t>Mobli et al. 2015</a:t>
            </a:r>
            <a:r>
              <a:rPr lang="en-US" sz="1400" dirty="0"/>
              <a:t>. Scientific evaluation of medicinal plants used for the </a:t>
            </a:r>
            <a:r>
              <a:rPr lang="en-US" sz="1400" dirty="0" smtClean="0"/>
              <a:t>treatment of </a:t>
            </a:r>
            <a:r>
              <a:rPr lang="en-US" sz="1400" dirty="0"/>
              <a:t>abnormal uterine bleeding by Avicenna</a:t>
            </a:r>
            <a:endParaRPr lang="en-US" sz="1400" dirty="0" smtClean="0"/>
          </a:p>
        </p:txBody>
      </p:sp>
      <p:sp>
        <p:nvSpPr>
          <p:cNvPr id="4" name="Slide Number Placeholder 3"/>
          <p:cNvSpPr>
            <a:spLocks noGrp="1"/>
          </p:cNvSpPr>
          <p:nvPr>
            <p:ph type="sldNum" sz="quarter" idx="12"/>
          </p:nvPr>
        </p:nvSpPr>
        <p:spPr/>
        <p:txBody>
          <a:bodyPr/>
          <a:lstStyle/>
          <a:p>
            <a:fld id="{EF06584A-8DC7-4A81-B464-048080CAB95D}" type="slidenum">
              <a:rPr lang="en-US" smtClean="0"/>
              <a:t>8</a:t>
            </a:fld>
            <a:endParaRPr lang="en-US"/>
          </a:p>
        </p:txBody>
      </p:sp>
    </p:spTree>
    <p:extLst>
      <p:ext uri="{BB962C8B-B14F-4D97-AF65-F5344CB8AC3E}">
        <p14:creationId xmlns:p14="http://schemas.microsoft.com/office/powerpoint/2010/main" val="302862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982" y="28458"/>
            <a:ext cx="8911687" cy="1124449"/>
          </a:xfrm>
        </p:spPr>
        <p:txBody>
          <a:bodyPr>
            <a:normAutofit/>
          </a:bodyPr>
          <a:lstStyle/>
          <a:p>
            <a:pPr algn="ctr"/>
            <a:r>
              <a:rPr lang="en-US" sz="2800" b="1" dirty="0">
                <a:solidFill>
                  <a:schemeClr val="tx1">
                    <a:lumMod val="95000"/>
                    <a:lumOff val="5000"/>
                  </a:schemeClr>
                </a:solidFill>
                <a:latin typeface="AdvPTimes"/>
              </a:rPr>
              <a:t/>
            </a:r>
            <a:br>
              <a:rPr lang="en-US" sz="2800" b="1" dirty="0">
                <a:solidFill>
                  <a:schemeClr val="tx1">
                    <a:lumMod val="95000"/>
                    <a:lumOff val="5000"/>
                  </a:schemeClr>
                </a:solidFill>
                <a:latin typeface="AdvPTimes"/>
              </a:rPr>
            </a:br>
            <a:r>
              <a:rPr lang="en-US" sz="2800" b="1" dirty="0">
                <a:solidFill>
                  <a:schemeClr val="tx1">
                    <a:lumMod val="95000"/>
                    <a:lumOff val="5000"/>
                  </a:schemeClr>
                </a:solidFill>
                <a:latin typeface="AdvPTimes"/>
              </a:rPr>
              <a:t>Mechanisms </a:t>
            </a:r>
            <a:r>
              <a:rPr lang="en-US" sz="2800" b="1" dirty="0" smtClean="0">
                <a:solidFill>
                  <a:schemeClr val="tx1">
                    <a:lumMod val="95000"/>
                    <a:lumOff val="5000"/>
                  </a:schemeClr>
                </a:solidFill>
                <a:latin typeface="AdvPTimes"/>
              </a:rPr>
              <a:t>of medical plants for AUB</a:t>
            </a:r>
            <a:endParaRPr lang="en-US" sz="2800" b="1" dirty="0">
              <a:solidFill>
                <a:schemeClr val="tx1">
                  <a:lumMod val="95000"/>
                  <a:lumOff val="5000"/>
                </a:schemeClr>
              </a:solidFill>
              <a:latin typeface="AdvPTimes"/>
            </a:endParaRPr>
          </a:p>
        </p:txBody>
      </p:sp>
      <p:sp>
        <p:nvSpPr>
          <p:cNvPr id="8" name="TextBox 7"/>
          <p:cNvSpPr txBox="1"/>
          <p:nvPr/>
        </p:nvSpPr>
        <p:spPr>
          <a:xfrm>
            <a:off x="1558637" y="6296891"/>
            <a:ext cx="8884228" cy="523220"/>
          </a:xfrm>
          <a:prstGeom prst="rect">
            <a:avLst/>
          </a:prstGeom>
          <a:noFill/>
        </p:spPr>
        <p:txBody>
          <a:bodyPr wrap="square" rtlCol="0">
            <a:spAutoFit/>
          </a:bodyPr>
          <a:lstStyle/>
          <a:p>
            <a:r>
              <a:rPr lang="en-US" sz="1400" dirty="0" smtClean="0"/>
              <a:t>Mobli et al. 2015</a:t>
            </a:r>
            <a:r>
              <a:rPr lang="en-US" sz="1400" dirty="0"/>
              <a:t>. Scientific evaluation of medicinal plants used for the </a:t>
            </a:r>
            <a:r>
              <a:rPr lang="en-US" sz="1400" dirty="0" smtClean="0"/>
              <a:t>treatment of </a:t>
            </a:r>
            <a:r>
              <a:rPr lang="en-US" sz="1400" dirty="0"/>
              <a:t>abnormal uterine bleeding by Avicenna</a:t>
            </a:r>
            <a:endParaRPr lang="en-US" sz="1400" dirty="0" smtClean="0"/>
          </a:p>
        </p:txBody>
      </p:sp>
      <p:sp>
        <p:nvSpPr>
          <p:cNvPr id="3" name="Slide Number Placeholder 2"/>
          <p:cNvSpPr>
            <a:spLocks noGrp="1"/>
          </p:cNvSpPr>
          <p:nvPr>
            <p:ph type="sldNum" sz="quarter" idx="12"/>
          </p:nvPr>
        </p:nvSpPr>
        <p:spPr/>
        <p:txBody>
          <a:bodyPr/>
          <a:lstStyle/>
          <a:p>
            <a:fld id="{EF06584A-8DC7-4A81-B464-048080CAB95D}" type="slidenum">
              <a:rPr lang="en-US" smtClean="0"/>
              <a:t>9</a:t>
            </a:fld>
            <a:endParaRPr lang="en-US"/>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663809630"/>
              </p:ext>
            </p:extLst>
          </p:nvPr>
        </p:nvGraphicFramePr>
        <p:xfrm>
          <a:off x="1710466" y="1430766"/>
          <a:ext cx="10101430" cy="4780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675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E2097C06-5C70-476F-AE9C-37781947A04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dgm id="{447C0D1E-6F8D-4536-BC95-CBA8D6DA8A0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graphicEl>
                                              <a:dgm id="{E70709A0-22DB-4DD9-99B5-E3012016268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graphicEl>
                                              <a:dgm id="{0C69FA9E-C0D2-483B-96B5-8444FEDDE06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graphicEl>
                                              <a:dgm id="{FF119594-04E3-4086-9859-0FD96B6E503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F740F89B-5993-433E-B540-1EA1D677672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graphicEl>
                                              <a:dgm id="{6BED1347-D429-41F0-8E63-ACC299FBC44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graphicEl>
                                              <a:dgm id="{0DA96A23-C993-40D6-B539-D5AAF17E217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graphicEl>
                                              <a:dgm id="{B013931C-6691-4A61-BB8E-35C55D0FB3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theme/theme1.xml><?xml version="1.0" encoding="utf-8"?>
<a:theme xmlns:a="http://schemas.openxmlformats.org/drawingml/2006/main" name="Wisp">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8875</TotalTime>
  <Words>2628</Words>
  <Application>Microsoft Office PowerPoint</Application>
  <PresentationFormat>Widescreen</PresentationFormat>
  <Paragraphs>390</Paragraphs>
  <Slides>47</Slides>
  <Notes>35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AdvPTimes</vt:lpstr>
      <vt:lpstr>AdvPTimesI</vt:lpstr>
      <vt:lpstr>Arial</vt:lpstr>
      <vt:lpstr>Calibri</vt:lpstr>
      <vt:lpstr>Century Gothic</vt:lpstr>
      <vt:lpstr>Courier New</vt:lpstr>
      <vt:lpstr>Tahoma</vt:lpstr>
      <vt:lpstr>Times New Roman</vt:lpstr>
      <vt:lpstr>Wingdings 3</vt:lpstr>
      <vt:lpstr>Wisp</vt:lpstr>
      <vt:lpstr>1_Wisp</vt:lpstr>
      <vt:lpstr>PowerPoint Presentation</vt:lpstr>
      <vt:lpstr>Herbal therapy for Abnormal uterine bleeding </vt:lpstr>
      <vt:lpstr>Outlines </vt:lpstr>
      <vt:lpstr>Introduction </vt:lpstr>
      <vt:lpstr>Introduction… </vt:lpstr>
      <vt:lpstr>PowerPoint Presentation</vt:lpstr>
      <vt:lpstr> Medicinal plants used for treatment of AUB mentioned in ‘‘Canon of Medicine’’… </vt:lpstr>
      <vt:lpstr> Medicinal plants used for treatment of AUB mentioned in ‘‘Canon of Medicine’’ </vt:lpstr>
      <vt:lpstr> Mechanisms of medical plants for AUB</vt:lpstr>
      <vt:lpstr>PowerPoint Presentation</vt:lpstr>
      <vt:lpstr>Boswellia species (Kondur) (کندر)</vt:lpstr>
      <vt:lpstr>Boswellia species (Kondur)</vt:lpstr>
      <vt:lpstr>Cymbopogon flexuosus (Izkher) (علف لیمو)</vt:lpstr>
      <vt:lpstr>Cymbopogon flexuosus (Izkher)</vt:lpstr>
      <vt:lpstr>Cymbopogon flexuosus (Izkher)</vt:lpstr>
      <vt:lpstr>Hyoscyamus niger L.(Banj) (بنگ دانه)</vt:lpstr>
      <vt:lpstr>PowerPoint Presentation</vt:lpstr>
      <vt:lpstr>Juglans regia L.(Juz) (گردوی ایرانی)</vt:lpstr>
      <vt:lpstr>Juglans regia L.(Juz)</vt:lpstr>
      <vt:lpstr>Myrtus communis L.(Aas) (آس یا مورد)</vt:lpstr>
      <vt:lpstr>Myrtus communis L.(Aas)</vt:lpstr>
      <vt:lpstr>Myrtus communis L.(Aas)</vt:lpstr>
      <vt:lpstr>Olea uropaea L. (Zeitun)</vt:lpstr>
      <vt:lpstr>Olea uropaea L. (Zeitun) (زیتون)</vt:lpstr>
      <vt:lpstr>Portulaca oleracea L.  (Boghla-al-homgha) (تخم خرفه)</vt:lpstr>
      <vt:lpstr>Punica granatum L.  (golnar)</vt:lpstr>
      <vt:lpstr>Punica granatum L.  (golnar)</vt:lpstr>
      <vt:lpstr>Punica granatum L.  (golnar)</vt:lpstr>
      <vt:lpstr>Ginger rhizome  (Z. officinale Roscoe) (زنجبیل)</vt:lpstr>
      <vt:lpstr>Ginger rhizome  (Z. officinale Roscoe)</vt:lpstr>
      <vt:lpstr>Vitex angnus –castus (chastetree)</vt:lpstr>
      <vt:lpstr>Vitex angnus –castus (5 انگشت)</vt:lpstr>
      <vt:lpstr>Fennel (رازیانه)</vt:lpstr>
      <vt:lpstr>Fennel (رازیانه)</vt:lpstr>
      <vt:lpstr>PowerPoint Presentation</vt:lpstr>
      <vt:lpstr>PowerPoint Presentation</vt:lpstr>
      <vt:lpstr>PowerPoint Presentation</vt:lpstr>
      <vt:lpstr>PowerPoint Presentation</vt:lpstr>
      <vt:lpstr>Clinical studies on plants used for treatment of AUB mentioned in ‘‘Canon of Medicine’’</vt:lpstr>
      <vt:lpstr>PowerPoint Presentation</vt:lpstr>
      <vt:lpstr>PowerPoint Presentation</vt:lpstr>
      <vt:lpstr>PowerPoint Presentation</vt:lpstr>
      <vt:lpstr>PowerPoint Presentation</vt:lpstr>
      <vt:lpstr>Key points and precautions</vt:lpstr>
      <vt:lpstr>Key points and precautions…</vt:lpstr>
      <vt:lpstr>Conclusion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Abnormal uterine bleeding in adolescents</dc:title>
  <dc:creator>user1</dc:creator>
  <cp:lastModifiedBy>mina</cp:lastModifiedBy>
  <cp:revision>562</cp:revision>
  <dcterms:created xsi:type="dcterms:W3CDTF">2018-01-07T07:05:05Z</dcterms:created>
  <dcterms:modified xsi:type="dcterms:W3CDTF">2018-02-14T21:52:19Z</dcterms:modified>
</cp:coreProperties>
</file>