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62" r:id="rId11"/>
    <p:sldId id="259"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114" y="3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3CE78-EB63-4901-8082-BDF52271D20F}" type="datetimeFigureOut">
              <a:rPr lang="en-US" smtClean="0"/>
              <a:pPr/>
              <a:t>12/31/2014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29EAB-C467-4FDD-8A30-D765443772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3CE78-EB63-4901-8082-BDF52271D20F}" type="datetimeFigureOut">
              <a:rPr lang="en-US" smtClean="0"/>
              <a:pPr/>
              <a:t>12/31/2014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29EAB-C467-4FDD-8A30-D765443772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Case report</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latin typeface="Times New Roman" pitchFamily="18" charset="0"/>
                <a:cs typeface="Times New Roman" pitchFamily="18" charset="0"/>
              </a:rPr>
              <a:t>Case 7</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pPr marL="0" indent="0">
              <a:buNone/>
            </a:pPr>
            <a:r>
              <a:rPr lang="en-US" dirty="0" smtClean="0">
                <a:latin typeface="Times New Roman" pitchFamily="18" charset="0"/>
                <a:cs typeface="Times New Roman" pitchFamily="18" charset="0"/>
              </a:rPr>
              <a:t>A 33 years old patient with history of primary infertility for 3 years was referred to our program for infertility treatment .She was diagnosed as PCOS according to Rotterdam criteria with history of acne, hirsutism and oligomenorrhea. The clinical profile showed that she had BMI 28, LH=4, FSH=1.5, LH/FSH=2. </a:t>
            </a:r>
            <a:r>
              <a:rPr lang="en-US" dirty="0">
                <a:latin typeface="Times New Roman" pitchFamily="18" charset="0"/>
                <a:cs typeface="Times New Roman" pitchFamily="18" charset="0"/>
              </a:rPr>
              <a:t>The patient had history of both </a:t>
            </a:r>
            <a:r>
              <a:rPr lang="en-US" dirty="0" err="1">
                <a:latin typeface="Times New Roman" pitchFamily="18" charset="0"/>
                <a:cs typeface="Times New Roman" pitchFamily="18" charset="0"/>
              </a:rPr>
              <a:t>clomiphen</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failure and metformin administration for more than 6 months. She also underwent laparoscopy and ovarian cauterization approximately 1 year before. Infertility work up for the husband showed normal  </a:t>
            </a:r>
            <a:r>
              <a:rPr lang="en-US" dirty="0" err="1" smtClean="0">
                <a:latin typeface="Times New Roman" pitchFamily="18" charset="0"/>
                <a:cs typeface="Times New Roman" pitchFamily="18" charset="0"/>
              </a:rPr>
              <a:t>spermatogram</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     1-IVF</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2 </a:t>
            </a:r>
            <a:r>
              <a:rPr lang="en-US" dirty="0" smtClean="0">
                <a:latin typeface="Times New Roman" pitchFamily="18" charset="0"/>
                <a:cs typeface="Times New Roman" pitchFamily="18" charset="0"/>
              </a:rPr>
              <a:t>-Life </a:t>
            </a:r>
            <a:r>
              <a:rPr lang="en-US" dirty="0">
                <a:latin typeface="Times New Roman" pitchFamily="18" charset="0"/>
                <a:cs typeface="Times New Roman" pitchFamily="18" charset="0"/>
              </a:rPr>
              <a:t>style modification + </a:t>
            </a:r>
            <a:r>
              <a:rPr lang="en-US" dirty="0" err="1">
                <a:latin typeface="Times New Roman" pitchFamily="18" charset="0"/>
                <a:cs typeface="Times New Roman" pitchFamily="18" charset="0"/>
              </a:rPr>
              <a:t>gluccocorticoid</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3-life </a:t>
            </a:r>
            <a:r>
              <a:rPr lang="en-US" dirty="0">
                <a:latin typeface="Times New Roman" pitchFamily="18" charset="0"/>
                <a:cs typeface="Times New Roman" pitchFamily="18" charset="0"/>
              </a:rPr>
              <a:t>style modification + IUI with gonadotropin</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4- </a:t>
            </a:r>
            <a:r>
              <a:rPr lang="en-US" dirty="0">
                <a:latin typeface="Times New Roman" pitchFamily="18" charset="0"/>
                <a:cs typeface="Times New Roman" pitchFamily="18" charset="0"/>
              </a:rPr>
              <a:t>down regulation before induction ovulation</a:t>
            </a:r>
          </a:p>
          <a:p>
            <a:pPr marL="0" indent="0">
              <a:buNone/>
            </a:pPr>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latin typeface="Times New Roman" pitchFamily="18" charset="0"/>
                <a:cs typeface="Times New Roman" pitchFamily="18" charset="0"/>
              </a:rPr>
              <a:t>Case 8</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a:latin typeface="Times New Roman" pitchFamily="18" charset="0"/>
                <a:cs typeface="Times New Roman" pitchFamily="18" charset="0"/>
              </a:rPr>
              <a:t>A 30-year-old woman with PCOS and primary </a:t>
            </a:r>
            <a:r>
              <a:rPr lang="en-US" dirty="0" smtClean="0">
                <a:latin typeface="Times New Roman" pitchFamily="18" charset="0"/>
                <a:cs typeface="Times New Roman" pitchFamily="18" charset="0"/>
              </a:rPr>
              <a:t>infertility requests </a:t>
            </a:r>
            <a:r>
              <a:rPr lang="en-US" dirty="0">
                <a:latin typeface="Times New Roman" pitchFamily="18" charset="0"/>
                <a:cs typeface="Times New Roman" pitchFamily="18" charset="0"/>
              </a:rPr>
              <a:t>a consultation after failing to ovulate </a:t>
            </a:r>
            <a:r>
              <a:rPr lang="en-US" dirty="0" smtClean="0">
                <a:latin typeface="Times New Roman" pitchFamily="18" charset="0"/>
                <a:cs typeface="Times New Roman" pitchFamily="18" charset="0"/>
              </a:rPr>
              <a:t>with clomiphene</a:t>
            </a:r>
            <a:r>
              <a:rPr lang="en-US" dirty="0">
                <a:latin typeface="Times New Roman" pitchFamily="18" charset="0"/>
                <a:cs typeface="Times New Roman" pitchFamily="18" charset="0"/>
              </a:rPr>
              <a:t>. She has a long history of </a:t>
            </a:r>
            <a:r>
              <a:rPr lang="en-US" dirty="0" smtClean="0">
                <a:latin typeface="Times New Roman" pitchFamily="18" charset="0"/>
                <a:cs typeface="Times New Roman" pitchFamily="18" charset="0"/>
              </a:rPr>
              <a:t>oligomenorrhea, hirsutism</a:t>
            </a:r>
            <a:r>
              <a:rPr lang="en-US" dirty="0">
                <a:latin typeface="Times New Roman" pitchFamily="18" charset="0"/>
                <a:cs typeface="Times New Roman" pitchFamily="18" charset="0"/>
              </a:rPr>
              <a:t>, elevated serum free testosterone, and </a:t>
            </a:r>
            <a:r>
              <a:rPr lang="en-US" dirty="0" smtClean="0">
                <a:latin typeface="Times New Roman" pitchFamily="18" charset="0"/>
                <a:cs typeface="Times New Roman" pitchFamily="18" charset="0"/>
              </a:rPr>
              <a:t>a serum </a:t>
            </a:r>
            <a:r>
              <a:rPr lang="en-US" dirty="0" err="1">
                <a:latin typeface="Times New Roman" pitchFamily="18" charset="0"/>
                <a:cs typeface="Times New Roman" pitchFamily="18" charset="0"/>
              </a:rPr>
              <a:t>dehydroepiandrosterone</a:t>
            </a:r>
            <a:r>
              <a:rPr lang="en-US" dirty="0">
                <a:latin typeface="Times New Roman" pitchFamily="18" charset="0"/>
                <a:cs typeface="Times New Roman" pitchFamily="18" charset="0"/>
              </a:rPr>
              <a:t> (DHEAS) of 2.3 </a:t>
            </a:r>
            <a:r>
              <a:rPr lang="el-GR" dirty="0">
                <a:latin typeface="Times New Roman" pitchFamily="18" charset="0"/>
                <a:cs typeface="Times New Roman" pitchFamily="18" charset="0"/>
              </a:rPr>
              <a:t>μ</a:t>
            </a:r>
            <a:r>
              <a:rPr lang="en-US" dirty="0" smtClean="0">
                <a:latin typeface="Times New Roman" pitchFamily="18" charset="0"/>
                <a:cs typeface="Times New Roman" pitchFamily="18" charset="0"/>
              </a:rPr>
              <a:t>g/</a:t>
            </a:r>
            <a:r>
              <a:rPr lang="en-US" dirty="0" err="1" smtClean="0">
                <a:latin typeface="Times New Roman" pitchFamily="18" charset="0"/>
                <a:cs typeface="Times New Roman" pitchFamily="18" charset="0"/>
              </a:rPr>
              <a:t>mL</a:t>
            </a:r>
            <a:r>
              <a:rPr lang="en-US" dirty="0" smtClean="0">
                <a:latin typeface="Times New Roman" pitchFamily="18" charset="0"/>
                <a:cs typeface="Times New Roman" pitchFamily="18" charset="0"/>
              </a:rPr>
              <a:t> (normal </a:t>
            </a:r>
            <a:r>
              <a:rPr lang="en-US" dirty="0">
                <a:latin typeface="Times New Roman" pitchFamily="18" charset="0"/>
                <a:cs typeface="Times New Roman" pitchFamily="18" charset="0"/>
              </a:rPr>
              <a:t>range: 0.7 to 3.4 </a:t>
            </a:r>
            <a:r>
              <a:rPr lang="en-US" dirty="0" err="1">
                <a:latin typeface="Times New Roman" pitchFamily="18" charset="0"/>
                <a:cs typeface="Times New Roman" pitchFamily="18" charset="0"/>
              </a:rPr>
              <a:t>μg</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mL</a:t>
            </a:r>
            <a:r>
              <a:rPr lang="en-US" dirty="0">
                <a:latin typeface="Times New Roman" pitchFamily="18" charset="0"/>
                <a:cs typeface="Times New Roman" pitchFamily="18" charset="0"/>
              </a:rPr>
              <a:t>). Her BMI is </a:t>
            </a:r>
            <a:r>
              <a:rPr lang="en-US" dirty="0" smtClean="0">
                <a:latin typeface="Times New Roman" pitchFamily="18" charset="0"/>
                <a:cs typeface="Times New Roman" pitchFamily="18" charset="0"/>
              </a:rPr>
              <a:t>27.8</a:t>
            </a:r>
          </a:p>
          <a:p>
            <a:pPr marL="0" indent="0">
              <a:buNone/>
            </a:pPr>
            <a:r>
              <a:rPr lang="en-US" dirty="0">
                <a:latin typeface="Times New Roman" pitchFamily="18" charset="0"/>
                <a:cs typeface="Times New Roman" pitchFamily="18" charset="0"/>
              </a:rPr>
              <a:t>The patient’s </a:t>
            </a:r>
            <a:r>
              <a:rPr lang="en-US" dirty="0" err="1">
                <a:latin typeface="Times New Roman" pitchFamily="18" charset="0"/>
                <a:cs typeface="Times New Roman" pitchFamily="18" charset="0"/>
              </a:rPr>
              <a:t>hysterosalpingogram</a:t>
            </a:r>
            <a:r>
              <a:rPr lang="en-US" dirty="0">
                <a:latin typeface="Times New Roman" pitchFamily="18" charset="0"/>
                <a:cs typeface="Times New Roman" pitchFamily="18" charset="0"/>
              </a:rPr>
              <a:t> is normal, as is her partner’s semen analysis. Her physician prescribed clomiphene 50 mg daily for cycle days 5 to 9, but the patient did not ovulate. She then was given clomiphene 100 mg daily for cycle days 5 to 9, but still did not </a:t>
            </a:r>
            <a:r>
              <a:rPr lang="en-US" dirty="0" smtClean="0">
                <a:latin typeface="Times New Roman" pitchFamily="18" charset="0"/>
                <a:cs typeface="Times New Roman" pitchFamily="18" charset="0"/>
              </a:rPr>
              <a:t>ovulate</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letrozol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5mg from D2 till </a:t>
            </a:r>
            <a:r>
              <a:rPr lang="en-US" dirty="0" smtClean="0">
                <a:latin typeface="Times New Roman" pitchFamily="18" charset="0"/>
                <a:cs typeface="Times New Roman" pitchFamily="18" charset="0"/>
              </a:rPr>
              <a:t>D6</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2-Life </a:t>
            </a:r>
            <a:r>
              <a:rPr lang="en-US" dirty="0">
                <a:latin typeface="Times New Roman" pitchFamily="18" charset="0"/>
                <a:cs typeface="Times New Roman" pitchFamily="18" charset="0"/>
              </a:rPr>
              <a:t>style modification</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3-Metformin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monotherapy</a:t>
            </a:r>
            <a:r>
              <a:rPr lang="en-US"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4-clomiphen  </a:t>
            </a:r>
            <a:r>
              <a:rPr lang="en-US" dirty="0">
                <a:latin typeface="Times New Roman" pitchFamily="18" charset="0"/>
                <a:cs typeface="Times New Roman" pitchFamily="18" charset="0"/>
              </a:rPr>
              <a:t>+ metformin</a:t>
            </a:r>
          </a:p>
          <a:p>
            <a:pPr marL="0" indent="0">
              <a:buNone/>
            </a:pPr>
            <a:endParaRPr lang="en-US" dirty="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Case 9</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38 y/o lady with history of 12 years primary infertility ,with BMI = 25 and AMH =2.5 she was under treatment till 2 years ago and then stopped it </a:t>
            </a:r>
          </a:p>
          <a:p>
            <a:pPr marL="0" indent="0">
              <a:buNone/>
            </a:pPr>
            <a:r>
              <a:rPr lang="en-US" dirty="0" smtClean="0">
                <a:latin typeface="Times New Roman" pitchFamily="18" charset="0"/>
                <a:cs typeface="Times New Roman" pitchFamily="18" charset="0"/>
              </a:rPr>
              <a:t>In previous history she has received induction ovulation with clomiphene and letrozole for 3 cycles and with HMG for 2 </a:t>
            </a:r>
            <a:r>
              <a:rPr lang="en-US" dirty="0" err="1" smtClean="0">
                <a:latin typeface="Times New Roman" pitchFamily="18" charset="0"/>
                <a:cs typeface="Times New Roman" pitchFamily="18" charset="0"/>
              </a:rPr>
              <a:t>cyles</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SFA and HSG are normal</a:t>
            </a:r>
          </a:p>
          <a:p>
            <a:pPr marL="0" indent="0">
              <a:buNone/>
            </a:pP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1.metformin</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2.LOD</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3.IUI </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4.IVF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Case 10</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Times New Roman" pitchFamily="18" charset="0"/>
                <a:cs typeface="Times New Roman" pitchFamily="18" charset="0"/>
              </a:rPr>
              <a:t>25 y/o lady with primary infertility 2 years .she had 3 cycles mensturation with clomiphen without pregnancy and with 25 days interval for her mensturation </a:t>
            </a:r>
          </a:p>
          <a:p>
            <a:pPr marL="0" indent="0">
              <a:buNone/>
            </a:pPr>
            <a:r>
              <a:rPr lang="en-US" dirty="0" smtClean="0">
                <a:latin typeface="Times New Roman" pitchFamily="18" charset="0"/>
                <a:cs typeface="Times New Roman" pitchFamily="18" charset="0"/>
              </a:rPr>
              <a:t>Sperm analysis normal</a:t>
            </a:r>
          </a:p>
          <a:p>
            <a:pPr marL="0" indent="0">
              <a:buNone/>
            </a:pPr>
            <a:r>
              <a:rPr lang="en-US" dirty="0" smtClean="0">
                <a:latin typeface="Times New Roman" pitchFamily="18" charset="0"/>
                <a:cs typeface="Times New Roman" pitchFamily="18" charset="0"/>
              </a:rPr>
              <a:t>HSG  </a:t>
            </a:r>
            <a:r>
              <a:rPr lang="en-US" dirty="0" err="1" smtClean="0">
                <a:latin typeface="Times New Roman" pitchFamily="18" charset="0"/>
                <a:cs typeface="Times New Roman" pitchFamily="18" charset="0"/>
              </a:rPr>
              <a:t>salpingitis</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AMH 4.5</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1.Change </a:t>
            </a:r>
            <a:r>
              <a:rPr lang="en-US" dirty="0">
                <a:latin typeface="Times New Roman" pitchFamily="18" charset="0"/>
                <a:cs typeface="Times New Roman" pitchFamily="18" charset="0"/>
              </a:rPr>
              <a:t>to </a:t>
            </a:r>
            <a:r>
              <a:rPr lang="en-US" dirty="0" err="1">
                <a:latin typeface="Times New Roman" pitchFamily="18" charset="0"/>
                <a:cs typeface="Times New Roman" pitchFamily="18" charset="0"/>
              </a:rPr>
              <a:t>letrozole</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clomiphen</a:t>
            </a:r>
            <a:r>
              <a:rPr lang="en-US" dirty="0">
                <a:latin typeface="Times New Roman" pitchFamily="18" charset="0"/>
                <a:cs typeface="Times New Roman" pitchFamily="18" charset="0"/>
              </a:rPr>
              <a:t> + HCG</a:t>
            </a:r>
          </a:p>
          <a:p>
            <a:pPr marL="0" indent="0">
              <a:buNone/>
            </a:pPr>
            <a:r>
              <a:rPr lang="en-US" dirty="0" smtClean="0">
                <a:latin typeface="Times New Roman" pitchFamily="18" charset="0"/>
                <a:cs typeface="Times New Roman" pitchFamily="18" charset="0"/>
              </a:rPr>
              <a:t>3.metformin</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4.none</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82250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ase1</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9552" y="1196752"/>
            <a:ext cx="8229600" cy="4525963"/>
          </a:xfrm>
        </p:spPr>
        <p:txBody>
          <a:bodyPr>
            <a:normAutofit fontScale="70000" lnSpcReduction="20000"/>
          </a:bodyPr>
          <a:lstStyle/>
          <a:p>
            <a:pPr>
              <a:lnSpc>
                <a:spcPct val="200000"/>
              </a:lnSpc>
              <a:buNone/>
            </a:pPr>
            <a:r>
              <a:rPr lang="en-US" dirty="0">
                <a:latin typeface="Times New Roman" pitchFamily="18" charset="0"/>
                <a:cs typeface="Times New Roman" pitchFamily="18" charset="0"/>
              </a:rPr>
              <a:t>A 32 y woman, BMI 31kg/m</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with hirsutism, hair loss and menstrual cycles with 40-45 days interval and no evidence of Cushing syndrome and no rapid progress of hirsutism referred to your clinic. What are the tests that should be ordered? 1- Total testosterone  3-170HP</a:t>
            </a:r>
          </a:p>
          <a:p>
            <a:pPr>
              <a:lnSpc>
                <a:spcPct val="200000"/>
              </a:lnSpc>
              <a:buNone/>
            </a:pPr>
            <a:r>
              <a:rPr lang="en-US" dirty="0">
                <a:latin typeface="Times New Roman" pitchFamily="18" charset="0"/>
                <a:cs typeface="Times New Roman" pitchFamily="18" charset="0"/>
              </a:rPr>
              <a:t>                    2-DHEAS                  4-TSH-PRL</a:t>
            </a:r>
          </a:p>
          <a:p>
            <a:pPr>
              <a:lnSpc>
                <a:spcPct val="200000"/>
              </a:lnSpc>
              <a:buNone/>
            </a:pPr>
            <a:r>
              <a:rPr lang="en-US" dirty="0">
                <a:latin typeface="Times New Roman" pitchFamily="18" charset="0"/>
                <a:cs typeface="Times New Roman" pitchFamily="18" charset="0"/>
              </a:rPr>
              <a:t>                   5-AMH         6-Ovarian sonography</a:t>
            </a:r>
          </a:p>
          <a:p>
            <a:endParaRPr lang="en-US" dirty="0"/>
          </a:p>
        </p:txBody>
      </p:sp>
    </p:spTree>
    <p:extLst>
      <p:ext uri="{BB962C8B-B14F-4D97-AF65-F5344CB8AC3E}">
        <p14:creationId xmlns:p14="http://schemas.microsoft.com/office/powerpoint/2010/main" xmlns="" val="217218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latin typeface="Times New Roman" pitchFamily="18" charset="0"/>
                <a:cs typeface="Times New Roman" pitchFamily="18" charset="0"/>
              </a:rPr>
              <a:t>Case 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0" indent="0">
              <a:lnSpc>
                <a:spcPct val="170000"/>
              </a:lnSpc>
              <a:buNone/>
            </a:pPr>
            <a:r>
              <a:rPr lang="en-US" dirty="0">
                <a:latin typeface="Times New Roman" pitchFamily="18" charset="0"/>
                <a:cs typeface="Times New Roman" pitchFamily="18" charset="0"/>
              </a:rPr>
              <a:t>A 14y.o girl with chief complaints of excessive hair growth and irregular menses. Menarche occurred 1.5 years ago, and she has 4 cycle/year. She is in Tanner breast stage 5, obese(BMI percentile:97%), has facial hirsutism</a:t>
            </a:r>
            <a:r>
              <a:rPr lang="en-US" dirty="0" smtClean="0">
                <a:latin typeface="Times New Roman" pitchFamily="18" charset="0"/>
                <a:cs typeface="Times New Roman" pitchFamily="18" charset="0"/>
              </a:rPr>
              <a:t>.</a:t>
            </a:r>
          </a:p>
          <a:p>
            <a:pPr marL="0" indent="0">
              <a:lnSpc>
                <a:spcPct val="170000"/>
              </a:lnSpc>
              <a:buNone/>
            </a:pP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What </a:t>
            </a:r>
            <a:r>
              <a:rPr lang="en-US" dirty="0" smtClean="0">
                <a:latin typeface="Times New Roman" pitchFamily="18" charset="0"/>
                <a:cs typeface="Times New Roman" pitchFamily="18" charset="0"/>
              </a:rPr>
              <a:t>are </a:t>
            </a:r>
            <a:r>
              <a:rPr lang="en-US" dirty="0">
                <a:latin typeface="Times New Roman" pitchFamily="18" charset="0"/>
                <a:cs typeface="Times New Roman" pitchFamily="18" charset="0"/>
              </a:rPr>
              <a:t>your requested tests</a:t>
            </a:r>
            <a:r>
              <a:rPr lang="en-US" dirty="0" smtClean="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1- DHEAS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3-Ovary sonography</a:t>
            </a:r>
          </a:p>
          <a:p>
            <a:pPr marL="0" indent="0">
              <a:buNone/>
            </a:pP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2-LH/FSH                  </a:t>
            </a:r>
            <a:r>
              <a:rPr lang="en-US" dirty="0" smtClean="0">
                <a:latin typeface="Times New Roman" pitchFamily="18" charset="0"/>
                <a:cs typeface="Times New Roman" pitchFamily="18" charset="0"/>
              </a:rPr>
              <a:t>                                    4-AMH</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5-Total Testosterone </a:t>
            </a:r>
            <a:r>
              <a:rPr lang="en-US" dirty="0" smtClean="0">
                <a:latin typeface="Times New Roman" pitchFamily="18" charset="0"/>
                <a:cs typeface="Times New Roman" pitchFamily="18" charset="0"/>
              </a:rPr>
              <a:t>                                      6-none, start </a:t>
            </a:r>
            <a:r>
              <a:rPr lang="en-US" dirty="0" err="1" smtClean="0">
                <a:latin typeface="Times New Roman" pitchFamily="18" charset="0"/>
                <a:cs typeface="Times New Roman" pitchFamily="18" charset="0"/>
              </a:rPr>
              <a:t>traetment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877497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latin typeface="Times New Roman" pitchFamily="18" charset="0"/>
                <a:cs typeface="Times New Roman" pitchFamily="18" charset="0"/>
              </a:rPr>
              <a:t>Case 3</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80728"/>
            <a:ext cx="8229600" cy="5877272"/>
          </a:xfrm>
        </p:spPr>
        <p:txBody>
          <a:bodyPr>
            <a:noAutofit/>
          </a:bodyPr>
          <a:lstStyle/>
          <a:p>
            <a:pPr marL="0" indent="0">
              <a:buNone/>
            </a:pPr>
            <a:r>
              <a:rPr lang="en-US" sz="2400" dirty="0">
                <a:latin typeface="Times New Roman" pitchFamily="18" charset="0"/>
                <a:cs typeface="Times New Roman" pitchFamily="18" charset="0"/>
              </a:rPr>
              <a:t>A 23-year-old woman with known PCOS visits her family physician. She has taken oral contraceptive pills in the past but did not tolerate them and is not currently receiving any treatment. She has </a:t>
            </a:r>
            <a:r>
              <a:rPr lang="en-US" sz="2400" dirty="0" err="1">
                <a:latin typeface="Times New Roman" pitchFamily="18" charset="0"/>
                <a:cs typeface="Times New Roman" pitchFamily="18" charset="0"/>
              </a:rPr>
              <a:t>oligomenorrhea</a:t>
            </a:r>
            <a:r>
              <a:rPr lang="en-US" sz="2400" dirty="0">
                <a:latin typeface="Times New Roman" pitchFamily="18" charset="0"/>
                <a:cs typeface="Times New Roman" pitchFamily="18" charset="0"/>
              </a:rPr>
              <a:t>  and is not interested in becoming pregnant now, but she will be getting married in a year. She has heard that the polycystic ovary syndrome is associated with diabetes and is concerned because both her mother and father have type 2 </a:t>
            </a:r>
            <a:r>
              <a:rPr lang="en-US" sz="2400" dirty="0" smtClean="0">
                <a:latin typeface="Times New Roman" pitchFamily="18" charset="0"/>
                <a:cs typeface="Times New Roman" pitchFamily="18" charset="0"/>
              </a:rPr>
              <a:t>diabetes</a:t>
            </a:r>
          </a:p>
          <a:p>
            <a:r>
              <a:rPr lang="en-US" sz="2400" dirty="0" smtClean="0">
                <a:latin typeface="Times New Roman" pitchFamily="18" charset="0"/>
                <a:cs typeface="Times New Roman" pitchFamily="18" charset="0"/>
              </a:rPr>
              <a:t>What do you requested:</a:t>
            </a:r>
          </a:p>
          <a:p>
            <a:pPr marL="0" indent="0">
              <a:buNone/>
            </a:pPr>
            <a:r>
              <a:rPr lang="en-US" sz="2400" dirty="0" smtClean="0">
                <a:latin typeface="Times New Roman" pitchFamily="18" charset="0"/>
                <a:cs typeface="Times New Roman" pitchFamily="18" charset="0"/>
              </a:rPr>
              <a:t>1- FBS</a:t>
            </a:r>
          </a:p>
          <a:p>
            <a:pPr marL="0" indent="0">
              <a:buNone/>
            </a:pPr>
            <a:r>
              <a:rPr lang="en-US" sz="2400" dirty="0" smtClean="0">
                <a:latin typeface="Times New Roman" pitchFamily="18" charset="0"/>
                <a:cs typeface="Times New Roman" pitchFamily="18" charset="0"/>
              </a:rPr>
              <a:t>2-OGTT75 gr</a:t>
            </a:r>
          </a:p>
          <a:p>
            <a:pPr marL="0" indent="0">
              <a:buNone/>
            </a:pPr>
            <a:r>
              <a:rPr lang="en-US" sz="2400" dirty="0" smtClean="0">
                <a:latin typeface="Times New Roman" pitchFamily="18" charset="0"/>
                <a:cs typeface="Times New Roman" pitchFamily="18" charset="0"/>
              </a:rPr>
              <a:t>3-HbA1C</a:t>
            </a:r>
          </a:p>
          <a:p>
            <a:pPr marL="0" indent="0">
              <a:buNone/>
            </a:pPr>
            <a:r>
              <a:rPr lang="en-US" sz="2400" dirty="0" smtClean="0">
                <a:latin typeface="Times New Roman" pitchFamily="18" charset="0"/>
                <a:cs typeface="Times New Roman" pitchFamily="18" charset="0"/>
              </a:rPr>
              <a:t>4-FBS-Insulin</a:t>
            </a:r>
          </a:p>
          <a:p>
            <a:pPr marL="0" indent="0">
              <a:buNone/>
            </a:pPr>
            <a:r>
              <a:rPr lang="en-US" sz="2400" dirty="0" smtClean="0">
                <a:latin typeface="Times New Roman" pitchFamily="18" charset="0"/>
                <a:cs typeface="Times New Roman" pitchFamily="18" charset="0"/>
              </a:rPr>
              <a:t>5- lipid profile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64097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smtClean="0">
                <a:latin typeface="Times New Roman" pitchFamily="18" charset="0"/>
                <a:cs typeface="Times New Roman" pitchFamily="18" charset="0"/>
              </a:rPr>
              <a:t>Case 4</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80728"/>
            <a:ext cx="8229600" cy="5145435"/>
          </a:xfrm>
        </p:spPr>
        <p:txBody>
          <a:bodyPr>
            <a:normAutofit fontScale="77500" lnSpcReduction="20000"/>
          </a:bodyPr>
          <a:lstStyle/>
          <a:p>
            <a:pPr marL="0" indent="0">
              <a:buNone/>
            </a:pPr>
            <a:r>
              <a:rPr lang="en-US" dirty="0" smtClean="0">
                <a:latin typeface="Times New Roman" pitchFamily="18" charset="0"/>
                <a:cs typeface="Times New Roman" pitchFamily="18" charset="0"/>
              </a:rPr>
              <a:t>A 22 </a:t>
            </a:r>
            <a:r>
              <a:rPr lang="en-US" dirty="0" err="1" smtClean="0">
                <a:latin typeface="Times New Roman" pitchFamily="18" charset="0"/>
                <a:cs typeface="Times New Roman" pitchFamily="18" charset="0"/>
              </a:rPr>
              <a:t>y.o</a:t>
            </a:r>
            <a:r>
              <a:rPr lang="en-US" dirty="0" smtClean="0">
                <a:latin typeface="Times New Roman" pitchFamily="18" charset="0"/>
                <a:cs typeface="Times New Roman" pitchFamily="18" charset="0"/>
              </a:rPr>
              <a:t> women with </a:t>
            </a:r>
            <a:r>
              <a:rPr lang="en-US" dirty="0" err="1" smtClean="0">
                <a:latin typeface="Times New Roman" pitchFamily="18" charset="0"/>
                <a:cs typeface="Times New Roman" pitchFamily="18" charset="0"/>
              </a:rPr>
              <a:t>oligomenorrhea</a:t>
            </a:r>
            <a:r>
              <a:rPr lang="en-US" dirty="0" smtClean="0">
                <a:latin typeface="Times New Roman" pitchFamily="18" charset="0"/>
                <a:cs typeface="Times New Roman" pitchFamily="18" charset="0"/>
              </a:rPr>
              <a:t> since menarche and hirsutism has been refereed.</a:t>
            </a:r>
          </a:p>
          <a:p>
            <a:pPr marL="0" indent="0">
              <a:buNone/>
            </a:pPr>
            <a:r>
              <a:rPr lang="en-US" dirty="0" smtClean="0">
                <a:latin typeface="Times New Roman" pitchFamily="18" charset="0"/>
                <a:cs typeface="Times New Roman" pitchFamily="18" charset="0"/>
              </a:rPr>
              <a:t>She has elevated testosterone and the other hormonal assessment is unremarkable. Her mother was diagnosed with type 2 diabetes at 56 years of age, her BMI=34kg/m2, had </a:t>
            </a:r>
            <a:r>
              <a:rPr lang="en-US" dirty="0" err="1" smtClean="0">
                <a:latin typeface="Times New Roman" pitchFamily="18" charset="0"/>
                <a:cs typeface="Times New Roman" pitchFamily="18" charset="0"/>
              </a:rPr>
              <a:t>acanthosis</a:t>
            </a:r>
            <a:r>
              <a:rPr lang="en-US" dirty="0" smtClean="0">
                <a:latin typeface="Times New Roman" pitchFamily="18" charset="0"/>
                <a:cs typeface="Times New Roman" pitchFamily="18" charset="0"/>
              </a:rPr>
              <a:t> nigricans. She had no medication.</a:t>
            </a:r>
          </a:p>
          <a:p>
            <a:pPr marL="0" indent="0">
              <a:buNone/>
            </a:pPr>
            <a:r>
              <a:rPr lang="en-US" dirty="0" smtClean="0">
                <a:latin typeface="Times New Roman" pitchFamily="18" charset="0"/>
                <a:cs typeface="Times New Roman" pitchFamily="18" charset="0"/>
              </a:rPr>
              <a:t>What is your next step?</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measuring fasting Insulin</a:t>
            </a:r>
          </a:p>
          <a:p>
            <a:pPr marL="0" indent="0">
              <a:buNone/>
            </a:pPr>
            <a:r>
              <a:rPr lang="en-US" dirty="0" smtClean="0">
                <a:latin typeface="Times New Roman" pitchFamily="18" charset="0"/>
                <a:cs typeface="Times New Roman" pitchFamily="18" charset="0"/>
              </a:rPr>
              <a:t>2-FBS</a:t>
            </a:r>
          </a:p>
          <a:p>
            <a:pPr marL="0" indent="0">
              <a:buNone/>
            </a:pPr>
            <a:r>
              <a:rPr lang="en-US" dirty="0" smtClean="0">
                <a:latin typeface="Times New Roman" pitchFamily="18" charset="0"/>
                <a:cs typeface="Times New Roman" pitchFamily="18" charset="0"/>
              </a:rPr>
              <a:t>3-Lipid profile and OGTT 75 gr</a:t>
            </a:r>
          </a:p>
          <a:p>
            <a:pPr marL="0" indent="0">
              <a:buNone/>
            </a:pPr>
            <a:r>
              <a:rPr lang="en-US" dirty="0" smtClean="0">
                <a:latin typeface="Times New Roman" pitchFamily="18" charset="0"/>
                <a:cs typeface="Times New Roman" pitchFamily="18" charset="0"/>
              </a:rPr>
              <a:t>4- begin pharmacologic treatment without further testing</a:t>
            </a:r>
          </a:p>
          <a:p>
            <a:pPr marL="0" indent="0">
              <a:buNone/>
            </a:pPr>
            <a:r>
              <a:rPr lang="en-US" dirty="0" smtClean="0">
                <a:latin typeface="Times New Roman" pitchFamily="18" charset="0"/>
                <a:cs typeface="Times New Roman" pitchFamily="18" charset="0"/>
              </a:rPr>
              <a:t>5- none of above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0115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smtClean="0">
                <a:latin typeface="Times New Roman" pitchFamily="18" charset="0"/>
                <a:cs typeface="Times New Roman" pitchFamily="18" charset="0"/>
              </a:rPr>
              <a:t>Case 5</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80728"/>
            <a:ext cx="8229600" cy="5145435"/>
          </a:xfrm>
        </p:spPr>
        <p:txBody>
          <a:bodyPr>
            <a:normAutofit fontScale="85000" lnSpcReduction="20000"/>
          </a:bodyPr>
          <a:lstStyle/>
          <a:p>
            <a:r>
              <a:rPr lang="en-US" dirty="0" smtClean="0">
                <a:latin typeface="Times New Roman" pitchFamily="18" charset="0"/>
                <a:cs typeface="Times New Roman" pitchFamily="18" charset="0"/>
              </a:rPr>
              <a:t>A 32 </a:t>
            </a:r>
            <a:r>
              <a:rPr lang="en-US" dirty="0" err="1" smtClean="0">
                <a:latin typeface="Times New Roman" pitchFamily="18" charset="0"/>
                <a:cs typeface="Times New Roman" pitchFamily="18" charset="0"/>
              </a:rPr>
              <a:t>y.o</a:t>
            </a:r>
            <a:r>
              <a:rPr lang="en-US" dirty="0" smtClean="0">
                <a:latin typeface="Times New Roman" pitchFamily="18" charset="0"/>
                <a:cs typeface="Times New Roman" pitchFamily="18" charset="0"/>
              </a:rPr>
              <a:t> woman with a BMI 30.5 kg/m2, with irregular </a:t>
            </a:r>
            <a:r>
              <a:rPr lang="en-US" dirty="0" err="1" smtClean="0">
                <a:latin typeface="Times New Roman" pitchFamily="18" charset="0"/>
                <a:cs typeface="Times New Roman" pitchFamily="18" charset="0"/>
              </a:rPr>
              <a:t>mense</a:t>
            </a:r>
            <a:r>
              <a:rPr lang="en-US" dirty="0" smtClean="0">
                <a:latin typeface="Times New Roman" pitchFamily="18" charset="0"/>
                <a:cs typeface="Times New Roman" pitchFamily="18" charset="0"/>
              </a:rPr>
              <a:t> and hirsutism interested in using OCP. She had gestational diabetes and pre-</a:t>
            </a:r>
            <a:r>
              <a:rPr lang="en-US" dirty="0" err="1" smtClean="0">
                <a:latin typeface="Times New Roman" pitchFamily="18" charset="0"/>
                <a:cs typeface="Times New Roman" pitchFamily="18" charset="0"/>
              </a:rPr>
              <a:t>eclampsia</a:t>
            </a:r>
            <a:r>
              <a:rPr lang="en-US" dirty="0" smtClean="0">
                <a:latin typeface="Times New Roman" pitchFamily="18" charset="0"/>
                <a:cs typeface="Times New Roman" pitchFamily="18" charset="0"/>
              </a:rPr>
              <a:t>. Her OGTT demonstrated IGT. She has normal BP and lipid profile. What do you recommend?</a:t>
            </a:r>
          </a:p>
          <a:p>
            <a:pPr marL="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 OCP due to her risk of diabetes</a:t>
            </a:r>
          </a:p>
          <a:p>
            <a:r>
              <a:rPr lang="en-US" dirty="0" smtClean="0">
                <a:latin typeface="Times New Roman" pitchFamily="18" charset="0"/>
                <a:cs typeface="Times New Roman" pitchFamily="18" charset="0"/>
              </a:rPr>
              <a:t>No OCP due to her BMI</a:t>
            </a:r>
          </a:p>
          <a:p>
            <a:r>
              <a:rPr lang="en-US" dirty="0" smtClean="0">
                <a:latin typeface="Times New Roman" pitchFamily="18" charset="0"/>
                <a:cs typeface="Times New Roman" pitchFamily="18" charset="0"/>
              </a:rPr>
              <a:t>Can use OCP but need frequent monitoring of lipid profiles </a:t>
            </a:r>
          </a:p>
          <a:p>
            <a:r>
              <a:rPr lang="en-US" dirty="0" smtClean="0">
                <a:latin typeface="Times New Roman" pitchFamily="18" charset="0"/>
                <a:cs typeface="Times New Roman" pitchFamily="18" charset="0"/>
              </a:rPr>
              <a:t>She is candidate for OCPs and should be advised regarding lifestyle change to reduce her diabetes risk</a:t>
            </a:r>
          </a:p>
          <a:p>
            <a:r>
              <a:rPr lang="en-US" dirty="0" smtClean="0">
                <a:latin typeface="Times New Roman" pitchFamily="18" charset="0"/>
                <a:cs typeface="Times New Roman" pitchFamily="18" charset="0"/>
              </a:rPr>
              <a:t>No OCP due to pre-</a:t>
            </a:r>
            <a:r>
              <a:rPr lang="en-US" dirty="0" err="1" smtClean="0">
                <a:latin typeface="Times New Roman" pitchFamily="18" charset="0"/>
                <a:cs typeface="Times New Roman" pitchFamily="18" charset="0"/>
              </a:rPr>
              <a:t>eclampsia</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975706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latin typeface="Times New Roman" pitchFamily="18" charset="0"/>
                <a:cs typeface="Times New Roman" pitchFamily="18" charset="0"/>
              </a:rPr>
              <a:t>Case 6</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52736"/>
            <a:ext cx="8229600" cy="5073427"/>
          </a:xfrm>
        </p:spPr>
        <p:txBody>
          <a:bodyPr>
            <a:normAutofit fontScale="40000" lnSpcReduction="20000"/>
          </a:bodyPr>
          <a:lstStyle/>
          <a:p>
            <a:pPr marL="0" indent="0">
              <a:lnSpc>
                <a:spcPct val="170000"/>
              </a:lnSpc>
              <a:buNone/>
            </a:pPr>
            <a:r>
              <a:rPr lang="en-US" sz="4200" dirty="0" smtClean="0">
                <a:latin typeface="Times New Roman" pitchFamily="18" charset="0"/>
                <a:cs typeface="Times New Roman" pitchFamily="18" charset="0"/>
              </a:rPr>
              <a:t>A 25 </a:t>
            </a:r>
            <a:r>
              <a:rPr lang="en-US" sz="4200" dirty="0" err="1" smtClean="0">
                <a:latin typeface="Times New Roman" pitchFamily="18" charset="0"/>
                <a:cs typeface="Times New Roman" pitchFamily="18" charset="0"/>
              </a:rPr>
              <a:t>y.o</a:t>
            </a:r>
            <a:r>
              <a:rPr lang="en-US" sz="4200" dirty="0" smtClean="0">
                <a:latin typeface="Times New Roman" pitchFamily="18" charset="0"/>
                <a:cs typeface="Times New Roman" pitchFamily="18" charset="0"/>
              </a:rPr>
              <a:t> women with BMI 36 kg/m2 seeks treatment for chronic excessive hair growth and </a:t>
            </a:r>
            <a:r>
              <a:rPr lang="en-US" sz="4200" dirty="0" err="1" smtClean="0">
                <a:latin typeface="Times New Roman" pitchFamily="18" charset="0"/>
                <a:cs typeface="Times New Roman" pitchFamily="18" charset="0"/>
              </a:rPr>
              <a:t>oligomenorrhea</a:t>
            </a:r>
            <a:r>
              <a:rPr lang="en-US" sz="4200" dirty="0" smtClean="0">
                <a:latin typeface="Times New Roman" pitchFamily="18" charset="0"/>
                <a:cs typeface="Times New Roman" pitchFamily="18" charset="0"/>
              </a:rPr>
              <a:t>. Clinical features do not suggest symptoms of estrogen deficiency, Cushing. BP=120/70, T: upper limit of normal, normal TSH, normal 17-OH-P. normal OGTT and lipid profile.</a:t>
            </a:r>
          </a:p>
          <a:p>
            <a:pPr marL="0" indent="0">
              <a:buNone/>
            </a:pPr>
            <a:endParaRPr lang="en-US" sz="4200" dirty="0" smtClean="0">
              <a:latin typeface="Times New Roman" pitchFamily="18" charset="0"/>
              <a:cs typeface="Times New Roman" pitchFamily="18" charset="0"/>
            </a:endParaRPr>
          </a:p>
          <a:p>
            <a:pPr marL="514350" indent="-514350">
              <a:lnSpc>
                <a:spcPct val="170000"/>
              </a:lnSpc>
              <a:buFont typeface="+mj-lt"/>
              <a:buAutoNum type="arabicPeriod"/>
            </a:pPr>
            <a:r>
              <a:rPr lang="en-US" sz="4200" dirty="0" smtClean="0">
                <a:latin typeface="Times New Roman" pitchFamily="18" charset="0"/>
                <a:cs typeface="Times New Roman" pitchFamily="18" charset="0"/>
              </a:rPr>
              <a:t>What is the most appropriate first line treatment for her symptoms?</a:t>
            </a:r>
          </a:p>
          <a:p>
            <a:pPr marL="514350" indent="-514350">
              <a:lnSpc>
                <a:spcPct val="170000"/>
              </a:lnSpc>
              <a:buFont typeface="+mj-lt"/>
              <a:buAutoNum type="arabicPeriod"/>
            </a:pPr>
            <a:r>
              <a:rPr lang="en-US" sz="4200" dirty="0" smtClean="0">
                <a:latin typeface="Times New Roman" pitchFamily="18" charset="0"/>
                <a:cs typeface="Times New Roman" pitchFamily="18" charset="0"/>
              </a:rPr>
              <a:t>Metformin</a:t>
            </a:r>
          </a:p>
          <a:p>
            <a:pPr marL="514350" indent="-514350">
              <a:lnSpc>
                <a:spcPct val="170000"/>
              </a:lnSpc>
              <a:buFont typeface="+mj-lt"/>
              <a:buAutoNum type="arabicPeriod"/>
            </a:pPr>
            <a:r>
              <a:rPr lang="en-US" sz="4200" dirty="0" smtClean="0">
                <a:latin typeface="Times New Roman" pitchFamily="18" charset="0"/>
                <a:cs typeface="Times New Roman" pitchFamily="18" charset="0"/>
              </a:rPr>
              <a:t>Dian</a:t>
            </a:r>
          </a:p>
          <a:p>
            <a:pPr marL="514350" indent="-514350">
              <a:lnSpc>
                <a:spcPct val="170000"/>
              </a:lnSpc>
              <a:buFont typeface="+mj-lt"/>
              <a:buAutoNum type="arabicPeriod"/>
            </a:pPr>
            <a:r>
              <a:rPr lang="en-US" sz="4200" dirty="0" err="1" smtClean="0">
                <a:latin typeface="Times New Roman" pitchFamily="18" charset="0"/>
                <a:cs typeface="Times New Roman" pitchFamily="18" charset="0"/>
              </a:rPr>
              <a:t>Yasmin</a:t>
            </a:r>
            <a:r>
              <a:rPr lang="en-US" sz="4200" dirty="0" smtClean="0">
                <a:latin typeface="Times New Roman" pitchFamily="18" charset="0"/>
                <a:cs typeface="Times New Roman" pitchFamily="18" charset="0"/>
              </a:rPr>
              <a:t> </a:t>
            </a:r>
          </a:p>
          <a:p>
            <a:pPr marL="514350" indent="-514350">
              <a:lnSpc>
                <a:spcPct val="170000"/>
              </a:lnSpc>
              <a:buFont typeface="+mj-lt"/>
              <a:buAutoNum type="arabicPeriod"/>
            </a:pPr>
            <a:r>
              <a:rPr lang="en-US" sz="4200" dirty="0" smtClean="0">
                <a:latin typeface="Times New Roman" pitchFamily="18" charset="0"/>
                <a:cs typeface="Times New Roman" pitchFamily="18" charset="0"/>
              </a:rPr>
              <a:t>Diet and exercise aiming for 5-10% weight loss</a:t>
            </a:r>
          </a:p>
          <a:p>
            <a:pPr marL="514350" indent="-514350">
              <a:lnSpc>
                <a:spcPct val="170000"/>
              </a:lnSpc>
              <a:buFont typeface="+mj-lt"/>
              <a:buAutoNum type="arabicPeriod"/>
            </a:pPr>
            <a:r>
              <a:rPr lang="en-US" sz="4200" dirty="0" smtClean="0">
                <a:latin typeface="Times New Roman" pitchFamily="18" charset="0"/>
                <a:cs typeface="Times New Roman" pitchFamily="18" charset="0"/>
              </a:rPr>
              <a:t>Pioglitazone</a:t>
            </a:r>
          </a:p>
          <a:p>
            <a:pPr marL="514350" indent="-514350">
              <a:lnSpc>
                <a:spcPct val="170000"/>
              </a:lnSpc>
              <a:buFont typeface="+mj-lt"/>
              <a:buAutoNum type="arabicPeriod"/>
            </a:pPr>
            <a:r>
              <a:rPr lang="en-US" sz="4200" dirty="0" err="1" smtClean="0">
                <a:latin typeface="Times New Roman" pitchFamily="18" charset="0"/>
                <a:cs typeface="Times New Roman" pitchFamily="18" charset="0"/>
              </a:rPr>
              <a:t>Atrovastatin</a:t>
            </a:r>
            <a:endParaRPr lang="en-US" sz="4200" dirty="0" smtClean="0">
              <a:latin typeface="Times New Roman" pitchFamily="18" charset="0"/>
              <a:cs typeface="Times New Roman" pitchFamily="18" charset="0"/>
            </a:endParaRPr>
          </a:p>
          <a:p>
            <a:pPr marL="0" indent="0">
              <a:buNone/>
            </a:pPr>
            <a:endParaRPr lang="en-US" dirty="0" smtClean="0"/>
          </a:p>
          <a:p>
            <a:endParaRPr lang="en-US" dirty="0"/>
          </a:p>
        </p:txBody>
      </p:sp>
    </p:spTree>
    <p:extLst>
      <p:ext uri="{BB962C8B-B14F-4D97-AF65-F5344CB8AC3E}">
        <p14:creationId xmlns:p14="http://schemas.microsoft.com/office/powerpoint/2010/main" xmlns="" val="142292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خانمی 45 ساله مبتلا به سندروم تخمدان پلی کیستیک که سالهاست تحت درمان هیرسوتیسم می باشد از شما در مورد انجام هیسترکتومی و اوفورکتومی دو طرفه برای کنترل بهتر بیماری خود سوال می کند. شما به او توضیح می دهید.</a:t>
            </a:r>
          </a:p>
          <a:p>
            <a:pPr marL="0" indent="0" algn="r" rtl="1">
              <a:buNone/>
            </a:pPr>
            <a:r>
              <a:rPr lang="fa-IR" dirty="0" smtClean="0"/>
              <a:t>1- این عمل نقشی در درمان بیماری او ندارد.</a:t>
            </a:r>
          </a:p>
          <a:p>
            <a:pPr marL="0" indent="0" algn="r" rtl="1">
              <a:buNone/>
            </a:pPr>
            <a:r>
              <a:rPr lang="fa-IR" dirty="0" smtClean="0"/>
              <a:t>2- انجام این عمل به کنترل بیماری </a:t>
            </a:r>
            <a:r>
              <a:rPr lang="fa-IR" smtClean="0"/>
              <a:t>او کمک می کند.</a:t>
            </a:r>
            <a:endParaRPr lang="fa-IR" dirty="0" smtClean="0"/>
          </a:p>
          <a:p>
            <a:pPr marL="0" indent="0" algn="r" rtl="1">
              <a:buNone/>
            </a:pPr>
            <a:r>
              <a:rPr lang="fa-IR" dirty="0" smtClean="0"/>
              <a:t>3- انجام این عمل پس از یائسگی توصیه می شود.</a:t>
            </a:r>
          </a:p>
          <a:p>
            <a:pPr marL="0" indent="0" algn="r" rtl="1">
              <a:buNone/>
            </a:pPr>
            <a:r>
              <a:rPr lang="fa-IR" dirty="0" smtClean="0"/>
              <a:t>4- این عمل سبب تشدید بیماری او می شود.</a:t>
            </a:r>
            <a:endParaRPr lang="en-US" dirty="0"/>
          </a:p>
        </p:txBody>
      </p:sp>
    </p:spTree>
    <p:extLst>
      <p:ext uri="{BB962C8B-B14F-4D97-AF65-F5344CB8AC3E}">
        <p14:creationId xmlns:p14="http://schemas.microsoft.com/office/powerpoint/2010/main" xmlns="" val="378963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خانمی 43 ساله </a:t>
            </a:r>
            <a:r>
              <a:rPr lang="en-US" dirty="0" smtClean="0"/>
              <a:t>G2P2</a:t>
            </a:r>
            <a:r>
              <a:rPr lang="fa-IR" dirty="0" smtClean="0"/>
              <a:t>  مبتلا به سندروم تخمدان پلی کیستیک به مدت 14 سال است از قرص های ضد بارداری استفاده می کند. او اظهار می کند که خواهرش در سال جاری به واسطه ی ابتلا به کانسر پستان تحت عمل جراحی قرار گرفته است. در مورد ادامه استفاده از قرص های ضد بارداری به او چه توصیه ای می کنید؟</a:t>
            </a:r>
          </a:p>
          <a:p>
            <a:pPr marL="0" indent="0" algn="r" rtl="1">
              <a:buNone/>
            </a:pPr>
            <a:r>
              <a:rPr lang="fa-IR" dirty="0" smtClean="0"/>
              <a:t>الف: ادامه قرص تا زمان یائسگی بلامانع است.</a:t>
            </a:r>
          </a:p>
          <a:p>
            <a:pPr marL="0" indent="0" algn="r" rtl="1">
              <a:buNone/>
            </a:pPr>
            <a:r>
              <a:rPr lang="fa-IR" dirty="0" smtClean="0"/>
              <a:t>ب: ادامه قرص منع مصرف دارد.</a:t>
            </a:r>
          </a:p>
          <a:p>
            <a:pPr marL="0" indent="0" algn="r" rtl="1">
              <a:buNone/>
            </a:pPr>
            <a:r>
              <a:rPr lang="fa-IR" dirty="0" smtClean="0"/>
              <a:t>ج: ادامه قرص در صورت اثبات موتاسیون منع مصرف دارد.</a:t>
            </a:r>
          </a:p>
          <a:p>
            <a:pPr marL="0" indent="0" algn="r" rtl="1">
              <a:buNone/>
            </a:pPr>
            <a:endParaRPr lang="en-US" dirty="0"/>
          </a:p>
        </p:txBody>
      </p:sp>
    </p:spTree>
    <p:extLst>
      <p:ext uri="{BB962C8B-B14F-4D97-AF65-F5344CB8AC3E}">
        <p14:creationId xmlns:p14="http://schemas.microsoft.com/office/powerpoint/2010/main" xmlns="" val="1616594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1016</Words>
  <Application>Microsoft Office PowerPoint</Application>
  <PresentationFormat>On-screen Show (4:3)</PresentationFormat>
  <Paragraphs>97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Case report</vt:lpstr>
      <vt:lpstr>Case1</vt:lpstr>
      <vt:lpstr>Case 2</vt:lpstr>
      <vt:lpstr>Case 3</vt:lpstr>
      <vt:lpstr>Case 4</vt:lpstr>
      <vt:lpstr>Case 5</vt:lpstr>
      <vt:lpstr>Case 6</vt:lpstr>
      <vt:lpstr>Slide 8</vt:lpstr>
      <vt:lpstr>Slide 9</vt:lpstr>
      <vt:lpstr>Case 7</vt:lpstr>
      <vt:lpstr>Case 8</vt:lpstr>
      <vt:lpstr>Case 9</vt:lpstr>
      <vt:lpstr>Case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report</dc:title>
  <dc:creator>user</dc:creator>
  <cp:lastModifiedBy>behdad</cp:lastModifiedBy>
  <cp:revision>24</cp:revision>
  <dcterms:created xsi:type="dcterms:W3CDTF">2014-12-27T16:13:28Z</dcterms:created>
  <dcterms:modified xsi:type="dcterms:W3CDTF">2014-12-31T19:45:18Z</dcterms:modified>
</cp:coreProperties>
</file>