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  <p:sldMasterId id="2147483680" r:id="rId2"/>
  </p:sldMasterIdLst>
  <p:sldIdLst>
    <p:sldId id="256" r:id="rId3"/>
    <p:sldId id="257" r:id="rId4"/>
    <p:sldId id="258" r:id="rId5"/>
    <p:sldId id="265" r:id="rId6"/>
    <p:sldId id="269" r:id="rId7"/>
    <p:sldId id="305" r:id="rId8"/>
    <p:sldId id="306" r:id="rId9"/>
    <p:sldId id="270" r:id="rId10"/>
    <p:sldId id="271" r:id="rId11"/>
    <p:sldId id="272" r:id="rId12"/>
    <p:sldId id="307" r:id="rId13"/>
    <p:sldId id="309" r:id="rId14"/>
    <p:sldId id="273" r:id="rId15"/>
    <p:sldId id="274" r:id="rId16"/>
    <p:sldId id="275" r:id="rId17"/>
    <p:sldId id="276" r:id="rId18"/>
    <p:sldId id="285" r:id="rId19"/>
    <p:sldId id="298" r:id="rId20"/>
    <p:sldId id="297" r:id="rId21"/>
    <p:sldId id="277" r:id="rId22"/>
    <p:sldId id="264" r:id="rId23"/>
    <p:sldId id="310" r:id="rId24"/>
    <p:sldId id="311" r:id="rId25"/>
    <p:sldId id="279" r:id="rId26"/>
    <p:sldId id="29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33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0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89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5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56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00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34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17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6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54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455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75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339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44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7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0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5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9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0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4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8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9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896" y="1251280"/>
            <a:ext cx="8888611" cy="2663897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IN THE NAME OF GOD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222" y="4408391"/>
            <a:ext cx="6987645" cy="13885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659" y="173349"/>
            <a:ext cx="9070505" cy="663777"/>
          </a:xfrm>
        </p:spPr>
        <p:txBody>
          <a:bodyPr/>
          <a:lstStyle/>
          <a:p>
            <a:r>
              <a:rPr lang="en-US" b="1" i="1" dirty="0"/>
              <a:t>Universal thyroid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75009"/>
            <a:ext cx="8915400" cy="5164428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perinatal </a:t>
            </a:r>
            <a:r>
              <a:rPr lang="en-US" b="1" i="1" dirty="0" smtClean="0">
                <a:solidFill>
                  <a:srgbClr val="FF0000"/>
                </a:solidFill>
              </a:rPr>
              <a:t>outcome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There are conflicting data  about thyroid </a:t>
            </a:r>
            <a:r>
              <a:rPr lang="en-US" dirty="0"/>
              <a:t>replacement </a:t>
            </a:r>
            <a:r>
              <a:rPr lang="en-US" dirty="0" smtClean="0"/>
              <a:t>benefits in  </a:t>
            </a:r>
            <a:r>
              <a:rPr lang="en-US" dirty="0"/>
              <a:t>pregnant women and their </a:t>
            </a:r>
            <a:r>
              <a:rPr lang="en-US" dirty="0" smtClean="0"/>
              <a:t>offspring</a:t>
            </a:r>
            <a:r>
              <a:rPr lang="en-US" dirty="0"/>
              <a:t> who are identified with milder thyroid dysfunction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Several </a:t>
            </a:r>
            <a:r>
              <a:rPr lang="en-US" dirty="0"/>
              <a:t>observational studies have suggested </a:t>
            </a:r>
            <a:r>
              <a:rPr lang="en-US" dirty="0" smtClean="0"/>
              <a:t>a benefit </a:t>
            </a:r>
            <a:r>
              <a:rPr lang="en-US" dirty="0"/>
              <a:t>to screening and treatment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Thyroid. </a:t>
            </a:r>
            <a:r>
              <a:rPr lang="en-US" sz="1200" dirty="0">
                <a:solidFill>
                  <a:srgbClr val="FF0000"/>
                </a:solidFill>
              </a:rPr>
              <a:t>2011;21:1053-5</a:t>
            </a:r>
          </a:p>
          <a:p>
            <a:r>
              <a:rPr lang="en-US" sz="1200" dirty="0" err="1" smtClean="0">
                <a:solidFill>
                  <a:srgbClr val="FF0000"/>
                </a:solidFill>
              </a:rPr>
              <a:t>Clin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Endocrinol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2010;72:825-9</a:t>
            </a:r>
          </a:p>
          <a:p>
            <a:r>
              <a:rPr lang="en-US" sz="1200" dirty="0">
                <a:solidFill>
                  <a:srgbClr val="FF0000"/>
                </a:solidFill>
              </a:rPr>
              <a:t>J </a:t>
            </a:r>
            <a:r>
              <a:rPr lang="en-US" sz="1200" dirty="0" err="1">
                <a:solidFill>
                  <a:srgbClr val="FF0000"/>
                </a:solidFill>
              </a:rPr>
              <a:t>Clin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Endocrinol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Metab</a:t>
            </a:r>
            <a:r>
              <a:rPr lang="en-US" sz="1200" dirty="0" smtClean="0">
                <a:solidFill>
                  <a:srgbClr val="FF0000"/>
                </a:solidFill>
              </a:rPr>
              <a:t> 2006;91:2587-91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33" y="393017"/>
            <a:ext cx="7839075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654" y="579549"/>
            <a:ext cx="8915958" cy="132545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1534" y="2367185"/>
            <a:ext cx="708338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575" y="314325"/>
            <a:ext cx="7972425" cy="17049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1409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89212" y="2163651"/>
            <a:ext cx="9207835" cy="24083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575" y="4716351"/>
            <a:ext cx="8808591" cy="1336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975020" y="2314575"/>
            <a:ext cx="6709893" cy="20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167" y="180305"/>
            <a:ext cx="9289446" cy="734096"/>
          </a:xfrm>
        </p:spPr>
        <p:txBody>
          <a:bodyPr/>
          <a:lstStyle/>
          <a:p>
            <a:r>
              <a:rPr lang="en-US" b="1" i="1" dirty="0"/>
              <a:t>Universal thyroid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086" y="1412383"/>
            <a:ext cx="8915400" cy="4911144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Missing </a:t>
            </a:r>
            <a:r>
              <a:rPr lang="en-US" b="1" i="1" dirty="0" err="1" smtClean="0">
                <a:solidFill>
                  <a:srgbClr val="FF0000"/>
                </a:solidFill>
              </a:rPr>
              <a:t>oF</a:t>
            </a:r>
            <a:r>
              <a:rPr lang="en-US" b="1" i="1" dirty="0" smtClean="0">
                <a:solidFill>
                  <a:srgbClr val="FF0000"/>
                </a:solidFill>
              </a:rPr>
              <a:t> overt </a:t>
            </a:r>
            <a:r>
              <a:rPr lang="en-US" b="1" i="1" dirty="0">
                <a:solidFill>
                  <a:srgbClr val="FF0000"/>
                </a:solidFill>
              </a:rPr>
              <a:t>hypothyroid pregnant </a:t>
            </a:r>
            <a:r>
              <a:rPr lang="en-US" b="1" i="1" dirty="0" smtClean="0">
                <a:solidFill>
                  <a:srgbClr val="FF0000"/>
                </a:solidFill>
              </a:rPr>
              <a:t>women</a:t>
            </a:r>
          </a:p>
          <a:p>
            <a:r>
              <a:rPr lang="en-US" dirty="0" smtClean="0"/>
              <a:t>Incidence </a:t>
            </a:r>
            <a:r>
              <a:rPr lang="en-US" dirty="0"/>
              <a:t>of overt hypothyroidism in the United States are </a:t>
            </a:r>
            <a:r>
              <a:rPr lang="en-US" dirty="0" smtClean="0"/>
              <a:t>on the </a:t>
            </a:r>
            <a:r>
              <a:rPr lang="en-US" dirty="0"/>
              <a:t>order of 2 in </a:t>
            </a:r>
            <a:r>
              <a:rPr lang="en-US" dirty="0" smtClean="0"/>
              <a:t>1000</a:t>
            </a:r>
          </a:p>
          <a:p>
            <a:r>
              <a:rPr lang="en-US" dirty="0"/>
              <a:t>A substantial proportion of </a:t>
            </a:r>
            <a:r>
              <a:rPr lang="en-US" dirty="0" smtClean="0"/>
              <a:t>these women </a:t>
            </a:r>
            <a:r>
              <a:rPr lang="en-US" dirty="0"/>
              <a:t>will not exhibit symptoms of hypothyroidism in </a:t>
            </a:r>
            <a:r>
              <a:rPr lang="en-US" dirty="0" smtClean="0"/>
              <a:t>the</a:t>
            </a:r>
            <a:r>
              <a:rPr lang="en-US" dirty="0"/>
              <a:t> early stages of disease</a:t>
            </a:r>
          </a:p>
          <a:p>
            <a:r>
              <a:rPr lang="en-US" dirty="0"/>
              <a:t>If we were to assume that 50% of </a:t>
            </a:r>
            <a:r>
              <a:rPr lang="en-US" dirty="0" smtClean="0"/>
              <a:t>these</a:t>
            </a:r>
            <a:r>
              <a:rPr lang="en-US" dirty="0"/>
              <a:t> patients might be identified through a case-finding </a:t>
            </a:r>
            <a:r>
              <a:rPr lang="en-US" dirty="0" smtClean="0"/>
              <a:t>approach,</a:t>
            </a:r>
            <a:r>
              <a:rPr lang="en-US" dirty="0"/>
              <a:t> then 1 in 1000 pregnant women would remain </a:t>
            </a:r>
            <a:r>
              <a:rPr lang="en-US" dirty="0" smtClean="0"/>
              <a:t>undiagnosed</a:t>
            </a:r>
          </a:p>
          <a:p>
            <a:r>
              <a:rPr lang="en-US" dirty="0" smtClean="0"/>
              <a:t>Pregnant women and neonate are screened </a:t>
            </a:r>
            <a:r>
              <a:rPr lang="en-US" dirty="0"/>
              <a:t>for conditions with lower incidence </a:t>
            </a:r>
            <a:r>
              <a:rPr lang="en-US" dirty="0" smtClean="0"/>
              <a:t>rates</a:t>
            </a:r>
          </a:p>
          <a:p>
            <a:r>
              <a:rPr lang="en-US" dirty="0" smtClean="0"/>
              <a:t>Therefore it </a:t>
            </a:r>
            <a:r>
              <a:rPr lang="en-US" dirty="0"/>
              <a:t>is difficult to </a:t>
            </a:r>
            <a:r>
              <a:rPr lang="en-US" dirty="0" smtClean="0"/>
              <a:t>justify missing </a:t>
            </a:r>
            <a:r>
              <a:rPr lang="en-US" dirty="0"/>
              <a:t>this important diagnosis, given the beneficial </a:t>
            </a:r>
            <a:r>
              <a:rPr lang="en-US" dirty="0" smtClean="0"/>
              <a:t>effects treatment </a:t>
            </a:r>
            <a:r>
              <a:rPr lang="en-US" dirty="0"/>
              <a:t>may have on both maternal and neonatal outcome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Obstet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Gynecol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2006;108:1283-92.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Obstet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Gynecol</a:t>
            </a:r>
            <a:r>
              <a:rPr lang="en-US" sz="1400" dirty="0">
                <a:solidFill>
                  <a:srgbClr val="FF0000"/>
                </a:solidFill>
              </a:rPr>
              <a:t> 2009;113:1372</a:t>
            </a:r>
          </a:p>
          <a:p>
            <a:endParaRPr lang="en-US" dirty="0"/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864" y="0"/>
            <a:ext cx="8911687" cy="1113465"/>
          </a:xfrm>
        </p:spPr>
        <p:txBody>
          <a:bodyPr>
            <a:normAutofit/>
          </a:bodyPr>
          <a:lstStyle/>
          <a:p>
            <a:r>
              <a:rPr lang="en-US" sz="3200" b="1" i="1" dirty="0"/>
              <a:t>Against universal thyroid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78794"/>
            <a:ext cx="8915400" cy="5422006"/>
          </a:xfrm>
        </p:spPr>
        <p:txBody>
          <a:bodyPr/>
          <a:lstStyle/>
          <a:p>
            <a:r>
              <a:rPr lang="en-US" dirty="0" smtClean="0"/>
              <a:t>According the </a:t>
            </a:r>
            <a:r>
              <a:rPr lang="en-US" dirty="0"/>
              <a:t>US Preventative Services Task Force </a:t>
            </a:r>
            <a:r>
              <a:rPr lang="en-US" dirty="0" smtClean="0"/>
              <a:t>, new </a:t>
            </a:r>
            <a:r>
              <a:rPr lang="en-US" dirty="0"/>
              <a:t>population</a:t>
            </a:r>
          </a:p>
          <a:p>
            <a:pPr marL="0" indent="0">
              <a:buNone/>
            </a:pPr>
            <a:r>
              <a:rPr lang="en-US" dirty="0" smtClean="0"/>
              <a:t>      screening tests criteria  are included: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1) </a:t>
            </a:r>
            <a:r>
              <a:rPr lang="en-US" dirty="0" smtClean="0"/>
              <a:t>The </a:t>
            </a:r>
            <a:r>
              <a:rPr lang="en-US" dirty="0"/>
              <a:t>diagnosis </a:t>
            </a:r>
            <a:r>
              <a:rPr lang="en-US" dirty="0" smtClean="0"/>
              <a:t>for</a:t>
            </a:r>
            <a:r>
              <a:rPr lang="en-US" dirty="0"/>
              <a:t> which you are screening should be prevalent or important</a:t>
            </a:r>
          </a:p>
          <a:p>
            <a:pPr marL="0" indent="0">
              <a:buNone/>
            </a:pPr>
            <a:r>
              <a:rPr lang="en-US" dirty="0" smtClean="0"/>
              <a:t>     enough </a:t>
            </a:r>
            <a:r>
              <a:rPr lang="en-US" dirty="0"/>
              <a:t>to warrant population </a:t>
            </a:r>
            <a:r>
              <a:rPr lang="en-US" dirty="0" smtClean="0"/>
              <a:t>screening</a:t>
            </a:r>
          </a:p>
          <a:p>
            <a:pPr marL="0" indent="0">
              <a:buNone/>
            </a:pPr>
            <a:r>
              <a:rPr lang="en-US" dirty="0" smtClean="0"/>
              <a:t> (</a:t>
            </a:r>
            <a:r>
              <a:rPr lang="en-US" dirty="0"/>
              <a:t>2) </a:t>
            </a:r>
            <a:r>
              <a:rPr lang="en-US" dirty="0" smtClean="0"/>
              <a:t>Clear </a:t>
            </a:r>
            <a:r>
              <a:rPr lang="en-US" dirty="0"/>
              <a:t>evidence </a:t>
            </a:r>
            <a:r>
              <a:rPr lang="en-US" dirty="0" smtClean="0"/>
              <a:t>of</a:t>
            </a:r>
            <a:r>
              <a:rPr lang="en-US" dirty="0"/>
              <a:t> bad outcomes associated with the diagnosis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3) </a:t>
            </a:r>
            <a:r>
              <a:rPr lang="en-US" dirty="0" smtClean="0"/>
              <a:t>An intervention</a:t>
            </a:r>
            <a:r>
              <a:rPr lang="en-US" dirty="0"/>
              <a:t> that shows improvements in the outcome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4) </a:t>
            </a:r>
            <a:r>
              <a:rPr lang="en-US" dirty="0" smtClean="0"/>
              <a:t>The </a:t>
            </a:r>
            <a:r>
              <a:rPr lang="en-US" dirty="0"/>
              <a:t>screen should be </a:t>
            </a:r>
            <a:r>
              <a:rPr lang="en-US" dirty="0" smtClean="0"/>
              <a:t>cost-effective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sz="1400" dirty="0">
                <a:solidFill>
                  <a:srgbClr val="FF0000"/>
                </a:solidFill>
              </a:rPr>
              <a:t>Agency for Healthcare Research and Quality. US preventative services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      task </a:t>
            </a:r>
            <a:r>
              <a:rPr lang="en-US" sz="1400" dirty="0">
                <a:solidFill>
                  <a:srgbClr val="FF0000"/>
                </a:solidFill>
              </a:rPr>
              <a:t>force procedure manual. AHRQ Publication no. 08-05118-EF.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      US </a:t>
            </a:r>
            <a:r>
              <a:rPr lang="en-US" sz="1400" dirty="0">
                <a:solidFill>
                  <a:srgbClr val="FF0000"/>
                </a:solidFill>
              </a:rPr>
              <a:t>Preventive Task Force Reference; July 2008;93</a:t>
            </a:r>
          </a:p>
        </p:txBody>
      </p:sp>
    </p:spTree>
    <p:extLst>
      <p:ext uri="{BB962C8B-B14F-4D97-AF65-F5344CB8AC3E}">
        <p14:creationId xmlns:p14="http://schemas.microsoft.com/office/powerpoint/2010/main" val="41815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42" y="96076"/>
            <a:ext cx="9353840" cy="741051"/>
          </a:xfrm>
        </p:spPr>
        <p:txBody>
          <a:bodyPr/>
          <a:lstStyle/>
          <a:p>
            <a:r>
              <a:rPr lang="en-US" b="1" i="1" dirty="0"/>
              <a:t>Against universal thyroid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194" y="1094704"/>
            <a:ext cx="9611418" cy="4816518"/>
          </a:xfrm>
        </p:spPr>
        <p:txBody>
          <a:bodyPr>
            <a:normAutofit/>
          </a:bodyPr>
          <a:lstStyle/>
          <a:p>
            <a:r>
              <a:rPr lang="en-US" dirty="0"/>
              <a:t>The prevalence of overt thyroid disease is estimated to </a:t>
            </a:r>
            <a:r>
              <a:rPr lang="en-US" dirty="0" smtClean="0"/>
              <a:t>be</a:t>
            </a:r>
            <a:r>
              <a:rPr lang="en-US" dirty="0"/>
              <a:t> 1-3 per 1000 pregnancies </a:t>
            </a:r>
            <a:r>
              <a:rPr lang="en-US" dirty="0" smtClean="0"/>
              <a:t>(not enough high)</a:t>
            </a:r>
            <a:endParaRPr lang="en-US" dirty="0"/>
          </a:p>
          <a:p>
            <a:r>
              <a:rPr lang="en-US" dirty="0" smtClean="0"/>
              <a:t>TSH </a:t>
            </a:r>
            <a:r>
              <a:rPr lang="en-US" dirty="0"/>
              <a:t>thresholds </a:t>
            </a:r>
            <a:r>
              <a:rPr lang="en-US" dirty="0" smtClean="0"/>
              <a:t>&gt;</a:t>
            </a:r>
            <a:r>
              <a:rPr lang="en-US" dirty="0"/>
              <a:t>2.5 </a:t>
            </a:r>
            <a:r>
              <a:rPr lang="en-US" dirty="0" err="1" smtClean="0"/>
              <a:t>mU</a:t>
            </a:r>
            <a:r>
              <a:rPr lang="en-US" dirty="0" smtClean="0"/>
              <a:t>/L </a:t>
            </a:r>
            <a:r>
              <a:rPr lang="en-US" dirty="0"/>
              <a:t>for </a:t>
            </a:r>
            <a:r>
              <a:rPr lang="en-US" dirty="0" smtClean="0"/>
              <a:t>the</a:t>
            </a:r>
            <a:r>
              <a:rPr lang="en-US" dirty="0"/>
              <a:t> diagnosis of hypothyroidism have been </a:t>
            </a:r>
            <a:r>
              <a:rPr lang="en-US" dirty="0" smtClean="0"/>
              <a:t>promoted and women </a:t>
            </a:r>
            <a:r>
              <a:rPr lang="en-US" dirty="0"/>
              <a:t>with subclinical thyroid dysfunction commonly </a:t>
            </a:r>
            <a:r>
              <a:rPr lang="en-US" dirty="0" smtClean="0"/>
              <a:t>are included </a:t>
            </a:r>
            <a:r>
              <a:rPr lang="en-US" dirty="0"/>
              <a:t>in estimates of thyroid disease during pregnancy</a:t>
            </a:r>
          </a:p>
          <a:p>
            <a:r>
              <a:rPr lang="en-US" dirty="0" smtClean="0"/>
              <a:t>Additionally, based largely on the findings from 1 study of euthyroid pregnant women with TPO ab,</a:t>
            </a:r>
            <a:r>
              <a:rPr lang="en-US" dirty="0"/>
              <a:t> routine assessment of thyroid autoimmunity has </a:t>
            </a:r>
            <a:r>
              <a:rPr lang="en-US" dirty="0" smtClean="0"/>
              <a:t>also been suggested         the </a:t>
            </a:r>
            <a:r>
              <a:rPr lang="en-US" dirty="0"/>
              <a:t>prevalence of disease in the United States </a:t>
            </a:r>
            <a:r>
              <a:rPr lang="en-US" dirty="0" smtClean="0"/>
              <a:t>might exceed </a:t>
            </a:r>
            <a:r>
              <a:rPr lang="en-US" dirty="0"/>
              <a:t>5%</a:t>
            </a:r>
          </a:p>
          <a:p>
            <a:r>
              <a:rPr lang="en-US" dirty="0"/>
              <a:t>Although this exaggerated prevalence rate </a:t>
            </a:r>
            <a:r>
              <a:rPr lang="en-US" dirty="0" smtClean="0"/>
              <a:t>alone would </a:t>
            </a:r>
            <a:r>
              <a:rPr lang="en-US" dirty="0"/>
              <a:t>seem to justify screening, it includes a majority </a:t>
            </a:r>
            <a:r>
              <a:rPr lang="en-US" dirty="0" smtClean="0"/>
              <a:t>of women </a:t>
            </a:r>
            <a:r>
              <a:rPr lang="en-US" dirty="0"/>
              <a:t>without clear evidence of associated poor outcomes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J </a:t>
            </a:r>
            <a:r>
              <a:rPr lang="en-US" sz="1200" dirty="0" err="1" smtClean="0">
                <a:solidFill>
                  <a:srgbClr val="FF0000"/>
                </a:solidFill>
              </a:rPr>
              <a:t>Clin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Endocrinol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Metab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2006;91:2587-91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631843" y="3415709"/>
            <a:ext cx="321972" cy="174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Against universal thyroid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9555"/>
            <a:ext cx="8915400" cy="4481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Impaired neurodevelopment in offspring is </a:t>
            </a:r>
            <a:r>
              <a:rPr lang="en-US" dirty="0" smtClean="0"/>
              <a:t>commonly</a:t>
            </a:r>
            <a:r>
              <a:rPr lang="en-US" dirty="0"/>
              <a:t> linked to pregnant women with subclinical thyroid </a:t>
            </a:r>
            <a:r>
              <a:rPr lang="en-US" dirty="0" smtClean="0"/>
              <a:t>disease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Assessment </a:t>
            </a:r>
            <a:r>
              <a:rPr lang="en-US" dirty="0"/>
              <a:t>of this evidence is hampered by the fact that </a:t>
            </a:r>
            <a:r>
              <a:rPr lang="en-US" dirty="0" smtClean="0"/>
              <a:t>2 distinct </a:t>
            </a:r>
            <a:r>
              <a:rPr lang="en-US" dirty="0"/>
              <a:t>laboratory entities (isolated elevated TSH and </a:t>
            </a:r>
            <a:r>
              <a:rPr lang="en-US" dirty="0" smtClean="0"/>
              <a:t>isolated low </a:t>
            </a:r>
            <a:r>
              <a:rPr lang="en-US" dirty="0"/>
              <a:t>fT4) are often erroneously considered together as </a:t>
            </a:r>
            <a:r>
              <a:rPr lang="en-US" dirty="0" smtClean="0"/>
              <a:t>subclinical hypothyroidism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most compelling current evidence on this issue is </a:t>
            </a:r>
            <a:r>
              <a:rPr lang="en-US" dirty="0" smtClean="0"/>
              <a:t>the recently </a:t>
            </a:r>
            <a:r>
              <a:rPr lang="en-US" dirty="0"/>
              <a:t>completed Controlled Antenatal Thyroid </a:t>
            </a:r>
            <a:r>
              <a:rPr lang="en-US" dirty="0" smtClean="0"/>
              <a:t>Screening Trial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0000"/>
                </a:solidFill>
              </a:rPr>
              <a:t>N </a:t>
            </a:r>
            <a:r>
              <a:rPr lang="en-US" sz="1400" dirty="0" err="1">
                <a:solidFill>
                  <a:srgbClr val="FF0000"/>
                </a:solidFill>
              </a:rPr>
              <a:t>Engl</a:t>
            </a:r>
            <a:r>
              <a:rPr lang="en-US" sz="1400" dirty="0">
                <a:solidFill>
                  <a:srgbClr val="FF0000"/>
                </a:solidFill>
              </a:rPr>
              <a:t> J Med </a:t>
            </a:r>
            <a:r>
              <a:rPr lang="en-US" sz="1400" dirty="0" smtClean="0">
                <a:solidFill>
                  <a:srgbClr val="FF0000"/>
                </a:solidFill>
              </a:rPr>
              <a:t>1999;341:549-55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rgbClr val="FF0000"/>
                </a:solidFill>
              </a:rPr>
              <a:t>Clin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Endocrinol</a:t>
            </a:r>
            <a:r>
              <a:rPr lang="en-US" sz="1400" dirty="0">
                <a:solidFill>
                  <a:srgbClr val="FF0000"/>
                </a:solidFill>
              </a:rPr>
              <a:t> (</a:t>
            </a:r>
            <a:r>
              <a:rPr lang="en-US" sz="1400" dirty="0" err="1">
                <a:solidFill>
                  <a:srgbClr val="FF0000"/>
                </a:solidFill>
              </a:rPr>
              <a:t>Oxf</a:t>
            </a:r>
            <a:r>
              <a:rPr lang="en-US" sz="1400" dirty="0">
                <a:solidFill>
                  <a:srgbClr val="FF0000"/>
                </a:solidFill>
              </a:rPr>
              <a:t>) </a:t>
            </a:r>
            <a:r>
              <a:rPr lang="en-US" sz="1400" dirty="0" smtClean="0">
                <a:solidFill>
                  <a:srgbClr val="FF0000"/>
                </a:solidFill>
              </a:rPr>
              <a:t>1999;50:149-55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531" y="838200"/>
            <a:ext cx="8911687" cy="12808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528" y="3296991"/>
            <a:ext cx="8915400" cy="371555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90152"/>
            <a:ext cx="12153364" cy="2743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528" y="3094954"/>
            <a:ext cx="75628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100" y="3078956"/>
            <a:ext cx="8753475" cy="3629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6" y="90152"/>
            <a:ext cx="12153364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3747752"/>
            <a:ext cx="8915400" cy="2163470"/>
          </a:xfrm>
        </p:spPr>
        <p:txBody>
          <a:bodyPr/>
          <a:lstStyle/>
          <a:p>
            <a:r>
              <a:rPr lang="en-US" dirty="0" smtClean="0"/>
              <a:t>Treatment </a:t>
            </a:r>
            <a:r>
              <a:rPr lang="en-US" dirty="0"/>
              <a:t>had no effect on mean offspring IQ at age 3 years or the number of children with an IQ &lt;</a:t>
            </a:r>
            <a:r>
              <a:rPr lang="en-US" dirty="0" smtClean="0"/>
              <a:t>85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CONCLUSION</a:t>
            </a:r>
          </a:p>
          <a:p>
            <a:r>
              <a:rPr lang="en-US" dirty="0" smtClean="0"/>
              <a:t>Antenatal </a:t>
            </a:r>
            <a:r>
              <a:rPr lang="en-US" dirty="0"/>
              <a:t>screening and maternal treatment for women with </a:t>
            </a:r>
            <a:r>
              <a:rPr lang="en-US" dirty="0" smtClean="0"/>
              <a:t>subclinical thyroid </a:t>
            </a:r>
            <a:r>
              <a:rPr lang="en-US" dirty="0"/>
              <a:t>dysfunction did not result in improved cognitive function in children at 3 years old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" y="0"/>
            <a:ext cx="12153364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Disease Screening And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973" y="3773510"/>
            <a:ext cx="8915400" cy="2936384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MS, Hosseini,associate professor of </a:t>
            </a:r>
            <a:r>
              <a:rPr lang="en-US" b="1" i="1" dirty="0" err="1" smtClean="0">
                <a:solidFill>
                  <a:srgbClr val="FF0000"/>
                </a:solidFill>
              </a:rPr>
              <a:t>endocrinology,Baqiatallah</a:t>
            </a:r>
            <a:r>
              <a:rPr lang="en-US" b="1" i="1" dirty="0" smtClean="0">
                <a:solidFill>
                  <a:srgbClr val="FF0000"/>
                </a:solidFill>
              </a:rPr>
              <a:t> university of medical science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468" y="96076"/>
            <a:ext cx="8911687" cy="1280890"/>
          </a:xfrm>
        </p:spPr>
        <p:txBody>
          <a:bodyPr/>
          <a:lstStyle/>
          <a:p>
            <a:r>
              <a:rPr lang="en-US" b="1" i="1" dirty="0"/>
              <a:t>Against universal thyroid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87" y="1554050"/>
            <a:ext cx="8915400" cy="4524777"/>
          </a:xfrm>
        </p:spPr>
        <p:txBody>
          <a:bodyPr/>
          <a:lstStyle/>
          <a:p>
            <a:r>
              <a:rPr lang="en-US" dirty="0" err="1" smtClean="0"/>
              <a:t>Dta</a:t>
            </a:r>
            <a:r>
              <a:rPr lang="en-US" dirty="0" smtClean="0"/>
              <a:t> </a:t>
            </a:r>
            <a:r>
              <a:rPr lang="en-US" dirty="0"/>
              <a:t>that link </a:t>
            </a:r>
            <a:r>
              <a:rPr lang="en-US" dirty="0" smtClean="0"/>
              <a:t>subclinical thyroid </a:t>
            </a:r>
            <a:r>
              <a:rPr lang="en-US" dirty="0"/>
              <a:t>dysfunction to poor pregnancy outcomes are </a:t>
            </a:r>
            <a:r>
              <a:rPr lang="en-US" dirty="0" smtClean="0"/>
              <a:t>also</a:t>
            </a:r>
            <a:r>
              <a:rPr lang="fa-IR" dirty="0" smtClean="0"/>
              <a:t> </a:t>
            </a:r>
            <a:r>
              <a:rPr lang="en-US" dirty="0" smtClean="0"/>
              <a:t>not consistent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1400" dirty="0" err="1" smtClean="0">
                <a:solidFill>
                  <a:srgbClr val="FF0000"/>
                </a:solidFill>
              </a:rPr>
              <a:t>Obstet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Gynecol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2005;105:239-45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Obstet</a:t>
            </a:r>
            <a:r>
              <a:rPr lang="en-US" sz="1400" dirty="0" smtClean="0">
                <a:solidFill>
                  <a:srgbClr val="FF0000"/>
                </a:solidFill>
              </a:rPr>
              <a:t> Gynecol</a:t>
            </a:r>
            <a:r>
              <a:rPr lang="en-US" sz="1400" dirty="0">
                <a:solidFill>
                  <a:srgbClr val="FF0000"/>
                </a:solidFill>
              </a:rPr>
              <a:t>2008;112:85-92</a:t>
            </a:r>
          </a:p>
          <a:p>
            <a:endParaRPr lang="en-US" sz="1400" dirty="0"/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30" y="45624"/>
            <a:ext cx="10018713" cy="65360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000779" y="1688307"/>
            <a:ext cx="4607188" cy="5762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906" y="1035687"/>
            <a:ext cx="7314933" cy="606853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8073176" y="5550201"/>
            <a:ext cx="3958268" cy="38696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Journal of Thyroid </a:t>
            </a:r>
            <a:r>
              <a:rPr lang="en-US" sz="1400" dirty="0" smtClean="0">
                <a:solidFill>
                  <a:srgbClr val="FF0000"/>
                </a:solidFill>
              </a:rPr>
              <a:t>Research.2013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073176" y="1830432"/>
            <a:ext cx="3609975" cy="3719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941" y="1159099"/>
            <a:ext cx="2897746" cy="2189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63" y="-1603409"/>
            <a:ext cx="9753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09" y="0"/>
            <a:ext cx="9926198" cy="207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656824"/>
            <a:ext cx="9867407" cy="17815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3194" y="2438398"/>
            <a:ext cx="8860665" cy="36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3" y="-70834"/>
            <a:ext cx="12277725" cy="2125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767" y="0"/>
            <a:ext cx="10018713" cy="1752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2841" y="2343954"/>
            <a:ext cx="7861647" cy="28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603" y="2223752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issue of universal screening for thyroid dysfunction and thyroid autoimmune disease in pregnancy remains controversial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date, there is limited </a:t>
            </a:r>
            <a:r>
              <a:rPr lang="en-US" dirty="0" smtClean="0"/>
              <a:t>evidence to </a:t>
            </a:r>
            <a:r>
              <a:rPr lang="en-US" dirty="0"/>
              <a:t>demonstrate that LT4 treatment can improve </a:t>
            </a:r>
            <a:r>
              <a:rPr lang="en-US" dirty="0" smtClean="0"/>
              <a:t>outcomes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FF0000"/>
                </a:solidFill>
              </a:rPr>
              <a:t>More RCTs are urgently needed, primarily to confirm the beneficial effects of universal screening as well as of treatment of pregnant women with subclinical hypothyroidism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uredownloadCAVK9X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41690" y="746975"/>
            <a:ext cx="5228823" cy="108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Thanks For Attention 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948" y="0"/>
            <a:ext cx="10018713" cy="1752599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404" y="1184857"/>
            <a:ext cx="9918922" cy="407831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Universal </a:t>
            </a:r>
            <a:r>
              <a:rPr lang="en-US" dirty="0"/>
              <a:t>thyroid </a:t>
            </a:r>
            <a:r>
              <a:rPr lang="en-US" dirty="0" smtClean="0"/>
              <a:t>screening</a:t>
            </a:r>
          </a:p>
          <a:p>
            <a:r>
              <a:rPr lang="en-US" dirty="0"/>
              <a:t>Against universal thyroid </a:t>
            </a:r>
            <a:r>
              <a:rPr lang="en-US" dirty="0" smtClean="0"/>
              <a:t>screening</a:t>
            </a:r>
          </a:p>
          <a:p>
            <a:r>
              <a:rPr lang="en-US" dirty="0"/>
              <a:t>Screening recommendations for thyroid disorders in pregnancy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581" y="386366"/>
            <a:ext cx="10018713" cy="77273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Introduction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400" y="1250323"/>
            <a:ext cx="10018713" cy="4802747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more than a decade, endocrinologists and </a:t>
            </a:r>
            <a:r>
              <a:rPr lang="en-US" dirty="0" smtClean="0"/>
              <a:t>obstetricians have </a:t>
            </a:r>
            <a:r>
              <a:rPr lang="en-US" dirty="0"/>
              <a:t>been debating whether screening for </a:t>
            </a:r>
            <a:r>
              <a:rPr lang="en-US" dirty="0" smtClean="0"/>
              <a:t>thyroid disorders </a:t>
            </a:r>
            <a:r>
              <a:rPr lang="en-US" dirty="0"/>
              <a:t>during pregnancy should be routine or </a:t>
            </a:r>
            <a:r>
              <a:rPr lang="en-US" dirty="0" smtClean="0"/>
              <a:t>should</a:t>
            </a:r>
            <a:r>
              <a:rPr lang="en-US" dirty="0"/>
              <a:t> continue to be based on symptoms and risk </a:t>
            </a:r>
            <a:r>
              <a:rPr lang="en-US" dirty="0" smtClean="0"/>
              <a:t>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The primary </a:t>
            </a:r>
            <a:r>
              <a:rPr lang="en-US" dirty="0"/>
              <a:t>impetus behind this debate was the publication of </a:t>
            </a:r>
            <a:r>
              <a:rPr lang="en-US" dirty="0" smtClean="0"/>
              <a:t>2 observational </a:t>
            </a:r>
            <a:r>
              <a:rPr lang="en-US" dirty="0"/>
              <a:t>studies in </a:t>
            </a:r>
            <a:r>
              <a:rPr lang="en-US" dirty="0" smtClean="0"/>
              <a:t>1999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Both demonstrated </a:t>
            </a:r>
            <a:r>
              <a:rPr lang="en-US" dirty="0" smtClean="0"/>
              <a:t>that offspring </a:t>
            </a:r>
            <a:r>
              <a:rPr lang="en-US" dirty="0"/>
              <a:t>of women with asymptomatic thyroid dysfunction were at increased risk for impaired neurodevelopment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N </a:t>
            </a:r>
            <a:r>
              <a:rPr lang="en-US" sz="1400" dirty="0" err="1">
                <a:solidFill>
                  <a:srgbClr val="FF0000"/>
                </a:solidFill>
              </a:rPr>
              <a:t>Engl</a:t>
            </a:r>
            <a:r>
              <a:rPr lang="en-US" sz="1400" dirty="0">
                <a:solidFill>
                  <a:srgbClr val="FF0000"/>
                </a:solidFill>
              </a:rPr>
              <a:t> J Med </a:t>
            </a:r>
            <a:r>
              <a:rPr lang="en-US" sz="1400" dirty="0" smtClean="0">
                <a:solidFill>
                  <a:srgbClr val="FF0000"/>
                </a:solidFill>
              </a:rPr>
              <a:t>1999;341:549-55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FF0000"/>
                </a:solidFill>
              </a:rPr>
              <a:t>Clin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Endocrinol</a:t>
            </a:r>
            <a:r>
              <a:rPr lang="en-US" sz="1400" dirty="0">
                <a:solidFill>
                  <a:srgbClr val="FF0000"/>
                </a:solidFill>
              </a:rPr>
              <a:t> (</a:t>
            </a:r>
            <a:r>
              <a:rPr lang="en-US" sz="1400" dirty="0" err="1">
                <a:solidFill>
                  <a:srgbClr val="FF0000"/>
                </a:solidFill>
              </a:rPr>
              <a:t>Oxf</a:t>
            </a:r>
            <a:r>
              <a:rPr lang="en-US" sz="1400" dirty="0">
                <a:solidFill>
                  <a:srgbClr val="FF0000"/>
                </a:solidFill>
              </a:rPr>
              <a:t>) 1999;50</a:t>
            </a:r>
            <a:r>
              <a:rPr lang="en-US" sz="1400" dirty="0" smtClean="0">
                <a:solidFill>
                  <a:srgbClr val="FF0000"/>
                </a:solidFill>
              </a:rPr>
              <a:t>:</a:t>
            </a:r>
            <a:r>
              <a:rPr lang="en-US" sz="1400" dirty="0">
                <a:solidFill>
                  <a:srgbClr val="FF0000"/>
                </a:solidFill>
              </a:rPr>
              <a:t> 149-55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738" y="51516"/>
            <a:ext cx="9880286" cy="114622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Universal thyroid screening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850007"/>
            <a:ext cx="10807565" cy="543488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i="1" dirty="0">
                <a:solidFill>
                  <a:srgbClr val="FF0000"/>
                </a:solidFill>
              </a:rPr>
              <a:t>Efficacy of Case Finding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Targeted thyroid </a:t>
            </a:r>
            <a:r>
              <a:rPr lang="en-US" dirty="0"/>
              <a:t>screening in the Endocrine Society </a:t>
            </a:r>
            <a:r>
              <a:rPr lang="en-US" dirty="0" smtClean="0"/>
              <a:t>Practice Guidelines </a:t>
            </a:r>
            <a:r>
              <a:rPr lang="en-US" dirty="0"/>
              <a:t>is very </a:t>
            </a:r>
            <a:r>
              <a:rPr lang="en-US" dirty="0" smtClean="0"/>
              <a:t>comprehensive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many clinical </a:t>
            </a:r>
            <a:r>
              <a:rPr lang="en-US" dirty="0"/>
              <a:t>practices, few patients would escape screening if </a:t>
            </a:r>
            <a:r>
              <a:rPr lang="en-US" dirty="0" smtClean="0"/>
              <a:t>  mentioned </a:t>
            </a:r>
            <a:r>
              <a:rPr lang="en-US" dirty="0"/>
              <a:t>criteria for screening during pregnancy </a:t>
            </a:r>
            <a:r>
              <a:rPr lang="en-US" dirty="0" smtClean="0"/>
              <a:t>were</a:t>
            </a:r>
            <a:r>
              <a:rPr lang="en-US" dirty="0"/>
              <a:t> </a:t>
            </a:r>
            <a:r>
              <a:rPr lang="en-US" dirty="0" smtClean="0"/>
              <a:t>followed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It has </a:t>
            </a:r>
            <a:r>
              <a:rPr lang="en-US" dirty="0"/>
              <a:t>been estimated that only 30-80% of women with </a:t>
            </a:r>
            <a:r>
              <a:rPr lang="en-US" dirty="0" smtClean="0"/>
              <a:t>hypothyroidism</a:t>
            </a:r>
          </a:p>
          <a:p>
            <a:pPr marL="0" indent="0">
              <a:buNone/>
            </a:pPr>
            <a:r>
              <a:rPr lang="en-US" dirty="0" smtClean="0"/>
              <a:t>     would </a:t>
            </a:r>
            <a:r>
              <a:rPr lang="en-US" dirty="0"/>
              <a:t>be identified through screening based </a:t>
            </a:r>
            <a:r>
              <a:rPr lang="en-US" dirty="0" smtClean="0"/>
              <a:t>on symptoms/risk </a:t>
            </a:r>
            <a:r>
              <a:rPr lang="en-US" dirty="0"/>
              <a:t>factors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Thus, it appears that </a:t>
            </a:r>
            <a:r>
              <a:rPr lang="en-US" dirty="0" smtClean="0"/>
              <a:t>case-finding guidelines </a:t>
            </a:r>
            <a:r>
              <a:rPr lang="en-US" dirty="0"/>
              <a:t>are inadequate for the identification of all </a:t>
            </a:r>
            <a:r>
              <a:rPr lang="en-US" dirty="0" smtClean="0"/>
              <a:t>women with </a:t>
            </a:r>
            <a:r>
              <a:rPr lang="en-US" dirty="0"/>
              <a:t>thyroid </a:t>
            </a:r>
            <a:r>
              <a:rPr lang="en-US" dirty="0" smtClean="0"/>
              <a:t>dysfunction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Endocrinol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Nutr</a:t>
            </a:r>
            <a:r>
              <a:rPr lang="en-US" sz="1400" dirty="0" smtClean="0">
                <a:solidFill>
                  <a:srgbClr val="FF0000"/>
                </a:solidFill>
              </a:rPr>
              <a:t> .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2012;59:547-60</a:t>
            </a:r>
          </a:p>
          <a:p>
            <a:r>
              <a:rPr lang="en-US" sz="1400" dirty="0">
                <a:solidFill>
                  <a:srgbClr val="FF0000"/>
                </a:solidFill>
              </a:rPr>
              <a:t>J </a:t>
            </a:r>
            <a:r>
              <a:rPr lang="en-US" sz="1400" dirty="0" err="1">
                <a:solidFill>
                  <a:srgbClr val="FF0000"/>
                </a:solidFill>
              </a:rPr>
              <a:t>Endocrinol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Metab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2007;92:203-7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Eur</a:t>
            </a:r>
            <a:r>
              <a:rPr lang="en-US" sz="1400" dirty="0">
                <a:solidFill>
                  <a:srgbClr val="FF0000"/>
                </a:solidFill>
              </a:rPr>
              <a:t> J </a:t>
            </a:r>
            <a:r>
              <a:rPr lang="en-US" sz="1400" dirty="0" err="1">
                <a:solidFill>
                  <a:srgbClr val="FF0000"/>
                </a:solidFill>
              </a:rPr>
              <a:t>Endocrinol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2010;163:645-50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J </a:t>
            </a:r>
            <a:r>
              <a:rPr lang="en-US" sz="1400" dirty="0" err="1" smtClean="0">
                <a:solidFill>
                  <a:srgbClr val="FF0000"/>
                </a:solidFill>
              </a:rPr>
              <a:t>Clin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Endocrinol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Metab</a:t>
            </a:r>
            <a:r>
              <a:rPr lang="en-US" sz="1400" dirty="0" smtClean="0">
                <a:solidFill>
                  <a:srgbClr val="FF0000"/>
                </a:solidFill>
              </a:rPr>
              <a:t> 2011;96:E1452-6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896" y="2898171"/>
            <a:ext cx="8048625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17" y="400587"/>
            <a:ext cx="10071279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86" y="5410033"/>
            <a:ext cx="8162925" cy="75247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15921" y="5575595"/>
            <a:ext cx="89154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532586" y="1962379"/>
            <a:ext cx="7883525" cy="322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03" y="0"/>
            <a:ext cx="10909814" cy="17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89" y="0"/>
            <a:ext cx="9547023" cy="86288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Universal thyroid screening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175" y="1296473"/>
            <a:ext cx="8915400" cy="53490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If a disease is frequent enough and interventions </a:t>
            </a:r>
            <a:r>
              <a:rPr lang="en-US" dirty="0" smtClean="0"/>
              <a:t>can improve </a:t>
            </a:r>
            <a:r>
              <a:rPr lang="en-US" dirty="0"/>
              <a:t>perinatal outcome, then screening usually is </a:t>
            </a:r>
            <a:r>
              <a:rPr lang="en-US" dirty="0" smtClean="0"/>
              <a:t>justified</a:t>
            </a:r>
            <a:r>
              <a:rPr lang="en-US" dirty="0"/>
              <a:t> and will likely be </a:t>
            </a:r>
            <a:r>
              <a:rPr lang="en-US" dirty="0" smtClean="0"/>
              <a:t>cost-effective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Thyroid dysfunction is </a:t>
            </a:r>
            <a:r>
              <a:rPr lang="en-US" dirty="0" smtClean="0"/>
              <a:t>the second </a:t>
            </a:r>
            <a:r>
              <a:rPr lang="en-US" dirty="0"/>
              <a:t>most common endocrine disorder to affect women </a:t>
            </a:r>
            <a:r>
              <a:rPr lang="en-US" dirty="0" smtClean="0"/>
              <a:t>of reproductive age</a:t>
            </a:r>
          </a:p>
          <a:p>
            <a:endParaRPr lang="en-US" dirty="0"/>
          </a:p>
          <a:p>
            <a:r>
              <a:rPr lang="en-US" sz="1400" dirty="0" err="1" smtClean="0">
                <a:solidFill>
                  <a:srgbClr val="FF0000"/>
                </a:solidFill>
              </a:rPr>
              <a:t>Obstet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Gynecol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2005;105:239-45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Obstet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Gynecol</a:t>
            </a:r>
            <a:r>
              <a:rPr lang="en-US" sz="1400" dirty="0">
                <a:solidFill>
                  <a:srgbClr val="FF0000"/>
                </a:solidFill>
              </a:rPr>
              <a:t> 2002;100:387-96</a:t>
            </a:r>
            <a:endParaRPr lang="en-US" sz="1400" dirty="0" smtClean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105" y="0"/>
            <a:ext cx="8911687" cy="1280890"/>
          </a:xfrm>
        </p:spPr>
        <p:txBody>
          <a:bodyPr/>
          <a:lstStyle/>
          <a:p>
            <a:r>
              <a:rPr lang="en-US" b="1" i="1" dirty="0"/>
              <a:t>Universal thyroid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043189"/>
            <a:ext cx="8915400" cy="4868033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Cost-Effectiveness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published cost-effectiveness studies include </a:t>
            </a:r>
            <a:r>
              <a:rPr lang="en-US" dirty="0" smtClean="0"/>
              <a:t>theoretic models </a:t>
            </a:r>
            <a:r>
              <a:rPr lang="en-US" dirty="0"/>
              <a:t>based on the observational study by </a:t>
            </a:r>
            <a:r>
              <a:rPr lang="en-US" dirty="0" err="1"/>
              <a:t>Haddow</a:t>
            </a:r>
            <a:r>
              <a:rPr lang="en-US" dirty="0"/>
              <a:t> et </a:t>
            </a:r>
            <a:r>
              <a:rPr lang="en-US" dirty="0" smtClean="0"/>
              <a:t>al  in</a:t>
            </a:r>
            <a:r>
              <a:rPr lang="en-US" dirty="0"/>
              <a:t>1999</a:t>
            </a:r>
            <a:endParaRPr lang="en-US" b="1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Assuming </a:t>
            </a:r>
            <a:r>
              <a:rPr lang="en-US" dirty="0"/>
              <a:t>a two-thirds </a:t>
            </a:r>
            <a:r>
              <a:rPr lang="en-US" dirty="0" smtClean="0"/>
              <a:t>reduction in </a:t>
            </a:r>
            <a:r>
              <a:rPr lang="en-US" dirty="0"/>
              <a:t>offspring with an IQ &lt;85 through identification </a:t>
            </a:r>
            <a:r>
              <a:rPr lang="en-US" dirty="0" smtClean="0"/>
              <a:t>and treatment</a:t>
            </a:r>
            <a:r>
              <a:rPr lang="en-US" dirty="0"/>
              <a:t>, this model predicted routine screening would</a:t>
            </a:r>
          </a:p>
          <a:p>
            <a:pPr marL="0" indent="0">
              <a:buNone/>
            </a:pPr>
            <a:r>
              <a:rPr lang="en-US" dirty="0" smtClean="0"/>
              <a:t>      result </a:t>
            </a:r>
            <a:r>
              <a:rPr lang="en-US" dirty="0"/>
              <a:t>in fewer children born with low IQ and save 8.3 million </a:t>
            </a:r>
            <a:r>
              <a:rPr lang="en-US" dirty="0" smtClean="0"/>
              <a:t>dollars per                     100,000 women screened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Similar </a:t>
            </a:r>
            <a:r>
              <a:rPr lang="en-US" dirty="0"/>
              <a:t>findings </a:t>
            </a:r>
            <a:r>
              <a:rPr lang="en-US" dirty="0" smtClean="0"/>
              <a:t>were noted </a:t>
            </a:r>
            <a:r>
              <a:rPr lang="en-US" dirty="0"/>
              <a:t>in a Markov model constructed by </a:t>
            </a:r>
            <a:r>
              <a:rPr lang="en-US" dirty="0" err="1"/>
              <a:t>Dosiou</a:t>
            </a:r>
            <a:r>
              <a:rPr lang="en-US" dirty="0"/>
              <a:t> et </a:t>
            </a:r>
            <a:r>
              <a:rPr lang="en-US" dirty="0" smtClean="0"/>
              <a:t>al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i="1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Am J </a:t>
            </a:r>
            <a:r>
              <a:rPr lang="en-US" sz="1400" dirty="0" err="1" smtClean="0">
                <a:solidFill>
                  <a:srgbClr val="FF0000"/>
                </a:solidFill>
              </a:rPr>
              <a:t>Obstet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Gynecol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2009;200:267.e1-7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Eur</a:t>
            </a:r>
            <a:r>
              <a:rPr lang="en-US" sz="1400" dirty="0">
                <a:solidFill>
                  <a:srgbClr val="FF0000"/>
                </a:solidFill>
              </a:rPr>
              <a:t> J </a:t>
            </a:r>
            <a:r>
              <a:rPr lang="en-US" sz="1400" dirty="0" err="1">
                <a:solidFill>
                  <a:srgbClr val="FF0000"/>
                </a:solidFill>
              </a:rPr>
              <a:t>Endocrinol</a:t>
            </a:r>
            <a:r>
              <a:rPr lang="en-US" sz="1400" dirty="0">
                <a:solidFill>
                  <a:srgbClr val="FF0000"/>
                </a:solidFill>
              </a:rPr>
              <a:t> 2008;158:841-51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1288</TotalTime>
  <Words>947</Words>
  <Application>Microsoft Office PowerPoint</Application>
  <PresentationFormat>Widescreen</PresentationFormat>
  <Paragraphs>131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Tahoma</vt:lpstr>
      <vt:lpstr>Wingdings</vt:lpstr>
      <vt:lpstr>Wingdings 3</vt:lpstr>
      <vt:lpstr>Retrospect</vt:lpstr>
      <vt:lpstr>Wisp</vt:lpstr>
      <vt:lpstr>IN THE NAME OF GOD</vt:lpstr>
      <vt:lpstr>Thyroid Disease Screening And Pregnancy</vt:lpstr>
      <vt:lpstr>Agenda</vt:lpstr>
      <vt:lpstr>Introduction </vt:lpstr>
      <vt:lpstr>Universal thyroid screening </vt:lpstr>
      <vt:lpstr>PowerPoint Presentation</vt:lpstr>
      <vt:lpstr>PowerPoint Presentation</vt:lpstr>
      <vt:lpstr>Universal thyroid screening </vt:lpstr>
      <vt:lpstr>Universal thyroid screening</vt:lpstr>
      <vt:lpstr>Universal thyroid screening</vt:lpstr>
      <vt:lpstr>PowerPoint Presentation</vt:lpstr>
      <vt:lpstr>PowerPoint Presentation</vt:lpstr>
      <vt:lpstr>Universal thyroid screening</vt:lpstr>
      <vt:lpstr>Against universal thyroid screening</vt:lpstr>
      <vt:lpstr>Against universal thyroid screening</vt:lpstr>
      <vt:lpstr>Against universal thyroid screening</vt:lpstr>
      <vt:lpstr>PowerPoint Presentation</vt:lpstr>
      <vt:lpstr>PowerPoint Presentation</vt:lpstr>
      <vt:lpstr>PowerPoint Presentation</vt:lpstr>
      <vt:lpstr>Against universal thyroid screening</vt:lpstr>
      <vt:lpstr> 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Staunch</dc:creator>
  <cp:lastModifiedBy>Staunch</cp:lastModifiedBy>
  <cp:revision>125</cp:revision>
  <dcterms:created xsi:type="dcterms:W3CDTF">2015-10-04T06:39:02Z</dcterms:created>
  <dcterms:modified xsi:type="dcterms:W3CDTF">2016-01-27T14:49:15Z</dcterms:modified>
</cp:coreProperties>
</file>