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92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08C9A1-F65B-45F6-A800-FC3A9199BB16}" type="datetimeFigureOut">
              <a:rPr lang="en-US" smtClean="0"/>
              <a:t>11/16/2010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8C9A1-F65B-45F6-A800-FC3A9199BB16}" type="datetimeFigureOut">
              <a:rPr lang="en-US" smtClean="0"/>
              <a:t>11/16/2010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8C9A1-F65B-45F6-A800-FC3A9199BB16}" type="datetimeFigureOut">
              <a:rPr lang="en-US" smtClean="0"/>
              <a:t>11/16/2010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8C9A1-F65B-45F6-A800-FC3A9199BB16}" type="datetimeFigureOut">
              <a:rPr lang="en-US" smtClean="0"/>
              <a:t>11/16/2010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08C9A1-F65B-45F6-A800-FC3A9199BB16}" type="datetimeFigureOut">
              <a:rPr lang="en-US" smtClean="0"/>
              <a:t>11/16/2010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08C9A1-F65B-45F6-A800-FC3A9199BB16}" type="datetimeFigureOut">
              <a:rPr lang="en-US" smtClean="0"/>
              <a:t>11/16/2010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08C9A1-F65B-45F6-A800-FC3A9199BB16}" type="datetimeFigureOut">
              <a:rPr lang="en-US" smtClean="0"/>
              <a:t>11/16/2010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08C9A1-F65B-45F6-A800-FC3A9199BB16}" type="datetimeFigureOut">
              <a:rPr lang="en-US" smtClean="0"/>
              <a:t>11/16/2010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8C9A1-F65B-45F6-A800-FC3A9199BB16}" type="datetimeFigureOut">
              <a:rPr lang="en-US" smtClean="0"/>
              <a:t>11/16/2010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8C9A1-F65B-45F6-A800-FC3A9199BB16}" type="datetimeFigureOut">
              <a:rPr lang="en-US" smtClean="0"/>
              <a:t>11/16/2010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8C9A1-F65B-45F6-A800-FC3A9199BB16}" type="datetimeFigureOut">
              <a:rPr lang="en-US" smtClean="0"/>
              <a:t>11/16/2010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87A93-29AB-49AD-B1CE-88B981497D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8C9A1-F65B-45F6-A800-FC3A9199BB16}" type="datetimeFigureOut">
              <a:rPr lang="en-US" smtClean="0"/>
              <a:t>11/16/2010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87A93-29AB-49AD-B1CE-88B981497D7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investigator undertakes a case control study to address the research question, Does eating more fruits and vegetables reduce the risk of coronary heart disease (CHD) in the elderly? Suppose that her study shows that people in the control group report a higher intake of fruits and vegetables than people with CHD.</a:t>
            </a:r>
          </a:p>
          <a:p>
            <a:r>
              <a:rPr lang="en-US" dirty="0" smtClean="0"/>
              <a:t>What are the possible explanations for this inverse association between intake of fruits and vegetables and CHD? How could each of these possibilities be altered in the design phase of the study? How could they be addressed in the analysis phase?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a:t>
            </a:r>
            <a:endParaRPr lang="en-US" dirty="0"/>
          </a:p>
        </p:txBody>
      </p:sp>
      <p:sp>
        <p:nvSpPr>
          <p:cNvPr id="3" name="Content Placeholder 2"/>
          <p:cNvSpPr>
            <a:spLocks noGrp="1"/>
          </p:cNvSpPr>
          <p:nvPr>
            <p:ph idx="1"/>
          </p:nvPr>
        </p:nvSpPr>
        <p:spPr/>
        <p:txBody>
          <a:bodyPr>
            <a:normAutofit lnSpcReduction="10000"/>
          </a:bodyPr>
          <a:lstStyle/>
          <a:p>
            <a:r>
              <a:rPr lang="en-US" dirty="0" smtClean="0"/>
              <a:t>Give special attention to the possibility that the association between eating fruits and vegetables and CHD may be confounded by exercise (if people who eat more fruits and vegetables also exercise more, and this is the cause of their lower CHD rates). What approaches could you use to cope with exercise as a possible confounder, and what are the advantages and disadvantages of each plan?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 are interested in studying the erythrocyte sedimentation rate (ESR) as a test for pelvic inflammatory disease (PID) in women with abdominal pain.</a:t>
            </a:r>
          </a:p>
          <a:p>
            <a:pPr lvl="1"/>
            <a:r>
              <a:rPr lang="en-US" dirty="0" smtClean="0"/>
              <a:t>To do this, you will need to assemble groups of women who do and do not have PID. What would be the best way to sample these women?</a:t>
            </a:r>
          </a:p>
          <a:p>
            <a:pPr lvl="1">
              <a:buNone/>
            </a:pPr>
            <a:r>
              <a:rPr lang="en-US" dirty="0" smtClean="0"/>
              <a:t/>
            </a:r>
            <a:br>
              <a:rPr lang="en-US" dirty="0" smtClean="0"/>
            </a:br>
            <a:endParaRPr lang="en-US" dirty="0" smtClean="0"/>
          </a:p>
          <a:p>
            <a:pPr lvl="1"/>
            <a:r>
              <a:rPr lang="en-US" dirty="0" smtClean="0"/>
              <a:t>How might the results be biased if you used final diagnosis of PID as the gold standard and those assigning that diagnosis were aware of the ESR?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You find that the sensitivity of an ESR of at least 20 mm/hr is 90%, but the specificity is only 50%. On the other hand, the sensitivity of an ESR of at least 50 mm/hr is only 75%, but the specificity is 85%. How should you present these results?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295</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Exercise 1</vt:lpstr>
      <vt:lpstr>Exercise 1….</vt:lpstr>
      <vt:lpstr>Exercise 2</vt:lpstr>
      <vt:lpstr>Exercise 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dc:title>
  <dc:creator>Dr. HosseinPanah</dc:creator>
  <cp:lastModifiedBy>Dr. HosseinPanah</cp:lastModifiedBy>
  <cp:revision>1</cp:revision>
  <dcterms:created xsi:type="dcterms:W3CDTF">2010-11-16T07:44:34Z</dcterms:created>
  <dcterms:modified xsi:type="dcterms:W3CDTF">2010-11-16T07:49:24Z</dcterms:modified>
</cp:coreProperties>
</file>