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53" r:id="rId2"/>
    <p:sldId id="373" r:id="rId3"/>
    <p:sldId id="354" r:id="rId4"/>
    <p:sldId id="355" r:id="rId5"/>
    <p:sldId id="342" r:id="rId6"/>
    <p:sldId id="383" r:id="rId7"/>
    <p:sldId id="344" r:id="rId8"/>
    <p:sldId id="356" r:id="rId9"/>
    <p:sldId id="345" r:id="rId10"/>
    <p:sldId id="387" r:id="rId11"/>
    <p:sldId id="367" r:id="rId12"/>
    <p:sldId id="346" r:id="rId13"/>
    <p:sldId id="379" r:id="rId14"/>
    <p:sldId id="348" r:id="rId15"/>
    <p:sldId id="349" r:id="rId16"/>
    <p:sldId id="350" r:id="rId17"/>
    <p:sldId id="384" r:id="rId18"/>
    <p:sldId id="377" r:id="rId19"/>
    <p:sldId id="382" r:id="rId20"/>
    <p:sldId id="351" r:id="rId21"/>
    <p:sldId id="390" r:id="rId22"/>
    <p:sldId id="391" r:id="rId23"/>
    <p:sldId id="388" r:id="rId24"/>
    <p:sldId id="389" r:id="rId25"/>
    <p:sldId id="404" r:id="rId26"/>
    <p:sldId id="395" r:id="rId27"/>
    <p:sldId id="398" r:id="rId28"/>
    <p:sldId id="402" r:id="rId29"/>
    <p:sldId id="403" r:id="rId30"/>
    <p:sldId id="361" r:id="rId31"/>
    <p:sldId id="362" r:id="rId32"/>
    <p:sldId id="399" r:id="rId33"/>
    <p:sldId id="363" r:id="rId34"/>
    <p:sldId id="375" r:id="rId35"/>
    <p:sldId id="400" r:id="rId36"/>
    <p:sldId id="365" r:id="rId37"/>
    <p:sldId id="366" r:id="rId38"/>
    <p:sldId id="386" r:id="rId39"/>
    <p:sldId id="385" r:id="rId40"/>
    <p:sldId id="396" r:id="rId41"/>
    <p:sldId id="401" r:id="rId42"/>
    <p:sldId id="38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0300D-363F-4893-B078-6333F39B429E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49C57-4A92-442C-9BA2-39E13FA4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7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2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8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4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9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7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6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71340-D76D-410E-8A5A-E4591885B7E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6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D545-4FFB-084B-BC62-1D61180AD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771" y="1122362"/>
            <a:ext cx="11648515" cy="2071313"/>
          </a:xfrm>
        </p:spPr>
        <p:txBody>
          <a:bodyPr>
            <a:normAutofit/>
          </a:bodyPr>
          <a:lstStyle/>
          <a:p>
            <a:r>
              <a:rPr lang="en-US" sz="4000" b="1" i="1">
                <a:solidFill>
                  <a:schemeClr val="bg1"/>
                </a:solidFill>
              </a:rPr>
              <a:t>DIFFERENT ASPECTS OF CUSHING SYNDROME</a:t>
            </a:r>
            <a:br>
              <a:rPr lang="en-US" sz="4000" b="1" i="1">
                <a:solidFill>
                  <a:schemeClr val="bg1"/>
                </a:solidFill>
              </a:rPr>
            </a:br>
            <a:r>
              <a:rPr lang="en-US" sz="4000" b="1" i="1">
                <a:solidFill>
                  <a:schemeClr val="bg1"/>
                </a:solidFill>
              </a:rPr>
              <a:t>FROM DIAGNOSIS TO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F77CC-A388-C74C-9CDD-5397899BA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390" y="4614021"/>
            <a:ext cx="7337051" cy="1655669"/>
          </a:xfrm>
        </p:spPr>
        <p:txBody>
          <a:bodyPr/>
          <a:lstStyle/>
          <a:p>
            <a:r>
              <a:rPr lang="en-US" i="1">
                <a:solidFill>
                  <a:schemeClr val="bg1"/>
                </a:solidFill>
              </a:rPr>
              <a:t>Fatemeh Rahmani.MD </a:t>
            </a:r>
          </a:p>
          <a:p>
            <a:r>
              <a:rPr lang="en-US" i="1">
                <a:solidFill>
                  <a:schemeClr val="bg1"/>
                </a:solidFill>
              </a:rPr>
              <a:t>Research Institute of Endocrine science</a:t>
            </a:r>
          </a:p>
          <a:p>
            <a:r>
              <a:rPr lang="en-US" i="1">
                <a:solidFill>
                  <a:schemeClr val="bg1"/>
                </a:solidFill>
              </a:rPr>
              <a:t>Shahid Beheshti University of Medical Science </a:t>
            </a:r>
          </a:p>
        </p:txBody>
      </p:sp>
    </p:spTree>
    <p:extLst>
      <p:ext uri="{BB962C8B-B14F-4D97-AF65-F5344CB8AC3E}">
        <p14:creationId xmlns:p14="http://schemas.microsoft.com/office/powerpoint/2010/main" val="22742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9F37-C498-804E-BC1E-F59C666DE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69955"/>
            <a:ext cx="11892242" cy="65367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 Pseudo-Cushing syndrome</a:t>
            </a:r>
          </a:p>
          <a:p>
            <a:pPr marL="0" indent="0">
              <a:buNone/>
            </a:pPr>
            <a:endParaRPr lang="en-US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•Present with a similar clinical phenotype except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          •Cutaneous(easy bruising, thining, friability)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          •Proximal muscle weakness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•The circadian rhythm of cortisol is preserved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•Treatment of these underlying conditions will lead to resolution of symptoms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•In clinical scenario , where the test results are discordant in a patient with mild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hypercortisolism,F/U is recommended for monitoring progression of symptoms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and for repeat testing</a:t>
            </a:r>
          </a:p>
        </p:txBody>
      </p:sp>
    </p:spTree>
    <p:extLst>
      <p:ext uri="{BB962C8B-B14F-4D97-AF65-F5344CB8AC3E}">
        <p14:creationId xmlns:p14="http://schemas.microsoft.com/office/powerpoint/2010/main" val="426426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F8C83-D316-0540-A77A-97B6AA62A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76" y="0"/>
            <a:ext cx="11900647" cy="66394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   Pregnancy</a:t>
            </a:r>
          </a:p>
          <a:p>
            <a:pPr marL="0" indent="0">
              <a:buNone/>
            </a:pPr>
            <a:r>
              <a:rPr lang="en-US" sz="2400" b="1" i="1">
                <a:solidFill>
                  <a:schemeClr val="bg1"/>
                </a:solidFill>
              </a:rPr>
              <a:t>•</a:t>
            </a:r>
            <a:r>
              <a:rPr lang="en-US">
                <a:solidFill>
                  <a:schemeClr val="bg1"/>
                </a:solidFill>
              </a:rPr>
              <a:t>HTN</a:t>
            </a:r>
            <a:r>
              <a:rPr lang="en-US" b="1" i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and</a:t>
            </a:r>
            <a:r>
              <a:rPr lang="en-US" b="1" i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DM are the most common sign of CS in pregnancy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•Pregnancy is associated with a 3-fold increase in plasma cortisol  ,UFC also rises,</a:t>
            </a:r>
            <a:endParaRPr lang="fa-I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and dexamethasone does not suppress plasma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cortisol to the  same degree as</a:t>
            </a:r>
            <a:endParaRPr lang="fa-I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the nonpregnant state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•Recommend the use of UFC and against the use of dexamethasone testing in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the initial evaluation of pregnant women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•Any adrenal or pituitary adenomas should be excised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 Metyrapone,which is not teratogenic,has been effective in many cases in 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controlling the hypercortisolism</a:t>
            </a:r>
          </a:p>
        </p:txBody>
      </p:sp>
    </p:spTree>
    <p:extLst>
      <p:ext uri="{BB962C8B-B14F-4D97-AF65-F5344CB8AC3E}">
        <p14:creationId xmlns:p14="http://schemas.microsoft.com/office/powerpoint/2010/main" val="343816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BBBA8-2AE6-5841-8F1B-7FBF0239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37" y="201705"/>
            <a:ext cx="11682131" cy="6547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Investigation of Patients With Suspected CS</a:t>
            </a:r>
          </a:p>
          <a:p>
            <a:pPr marL="0" indent="0">
              <a:buNone/>
            </a:pPr>
            <a:endParaRPr lang="en-US" sz="3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•</a:t>
            </a:r>
            <a:r>
              <a:rPr lang="en-US" sz="3200">
                <a:solidFill>
                  <a:schemeClr val="bg1"/>
                </a:solidFill>
              </a:rPr>
              <a:t>Does this patient have Cushing Syndrome?</a:t>
            </a: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         </a:t>
            </a:r>
            <a:r>
              <a:rPr lang="en-US">
                <a:solidFill>
                  <a:schemeClr val="bg1"/>
                </a:solidFill>
              </a:rPr>
              <a:t>●Circadian Rhytm of Plasma Cortisol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● Late night salivary Cortisol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●Urinary Free Cortisol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●Overnight Dexamethasone Suppression Test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</a:t>
            </a:r>
            <a:r>
              <a:rPr lang="en-US" sz="3200">
                <a:solidFill>
                  <a:schemeClr val="bg1"/>
                </a:solidFill>
              </a:rPr>
              <a:t>●</a:t>
            </a:r>
            <a:r>
              <a:rPr lang="en-US">
                <a:solidFill>
                  <a:schemeClr val="bg1"/>
                </a:solidFill>
              </a:rPr>
              <a:t>Low-dose Dexamethasone suppression Test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•</a:t>
            </a:r>
            <a:r>
              <a:rPr lang="en-US" sz="3200">
                <a:solidFill>
                  <a:schemeClr val="bg1"/>
                </a:solidFill>
              </a:rPr>
              <a:t>If the answer is “yes”,what is the cause?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0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1182-92A1-F44F-B2F7-50D0C133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6" y="138673"/>
            <a:ext cx="11911293" cy="6580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Circadian rhytm of plasma cortisol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•Ideally patients should be hospitalized for 24-48 h  before test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•A midnight cortisol level &gt;7.5 mcg/dl indicates Cushing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syndrome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•If a serum cortisol value is&lt;2mcg/dl at midnight ,Cushing syndrome is excluded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AD2CBA-F244-1748-BF6E-E6FFD740C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3" y="983316"/>
            <a:ext cx="11455213" cy="33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3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6345F-9B5F-5D47-A976-BDA20E062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62" y="117662"/>
            <a:ext cx="11967882" cy="6639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 Late night salivary Cortisol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•Cortisole value greater than 2.0 ng/ml (5.5 nmol/L) have a </a:t>
            </a:r>
            <a:r>
              <a:rPr lang="en-US" b="1" i="1">
                <a:solidFill>
                  <a:schemeClr val="bg1"/>
                </a:solidFill>
              </a:rPr>
              <a:t>100% sensitivity</a:t>
            </a:r>
            <a:r>
              <a:rPr lang="en-US">
                <a:solidFill>
                  <a:schemeClr val="bg1"/>
                </a:solidFill>
              </a:rPr>
              <a:t> and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a </a:t>
            </a:r>
            <a:r>
              <a:rPr lang="en-US" b="1" i="1">
                <a:solidFill>
                  <a:schemeClr val="bg1"/>
                </a:solidFill>
              </a:rPr>
              <a:t>96% specifity</a:t>
            </a:r>
            <a:r>
              <a:rPr lang="en-US">
                <a:solidFill>
                  <a:schemeClr val="bg1"/>
                </a:solidFill>
              </a:rPr>
              <a:t> for diagnosis of CS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•Avoid </a:t>
            </a:r>
            <a:r>
              <a:rPr lang="en-US" b="1">
                <a:solidFill>
                  <a:schemeClr val="bg1"/>
                </a:solidFill>
              </a:rPr>
              <a:t>cigarette smoking</a:t>
            </a:r>
            <a:r>
              <a:rPr lang="en-US">
                <a:solidFill>
                  <a:schemeClr val="bg1"/>
                </a:solidFill>
              </a:rPr>
              <a:t>,</a:t>
            </a:r>
            <a:r>
              <a:rPr lang="en-US" b="1">
                <a:solidFill>
                  <a:schemeClr val="bg1"/>
                </a:solidFill>
              </a:rPr>
              <a:t>tobacco</a:t>
            </a:r>
            <a:r>
              <a:rPr lang="en-US">
                <a:solidFill>
                  <a:schemeClr val="bg1"/>
                </a:solidFill>
              </a:rPr>
              <a:t>,</a:t>
            </a:r>
            <a:r>
              <a:rPr lang="en-US" b="1">
                <a:solidFill>
                  <a:schemeClr val="bg1"/>
                </a:solidFill>
              </a:rPr>
              <a:t>steroid-containing lotion</a:t>
            </a:r>
            <a:r>
              <a:rPr lang="en-US">
                <a:solidFill>
                  <a:schemeClr val="bg1"/>
                </a:solidFill>
              </a:rPr>
              <a:t> or </a:t>
            </a:r>
            <a:r>
              <a:rPr lang="en-US" b="1">
                <a:solidFill>
                  <a:schemeClr val="bg1"/>
                </a:solidFill>
              </a:rPr>
              <a:t>oral gels</a:t>
            </a:r>
            <a:r>
              <a:rPr lang="en-US">
                <a:solidFill>
                  <a:schemeClr val="bg1"/>
                </a:solidFill>
              </a:rPr>
              <a:t> on the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day of collection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•Tends to increase with </a:t>
            </a:r>
            <a:r>
              <a:rPr lang="en-US" b="1" i="1">
                <a:solidFill>
                  <a:schemeClr val="bg1"/>
                </a:solidFill>
              </a:rPr>
              <a:t>age</a:t>
            </a:r>
            <a:r>
              <a:rPr lang="en-US">
                <a:solidFill>
                  <a:schemeClr val="bg1"/>
                </a:solidFill>
              </a:rPr>
              <a:t> and cardiovascular comorbid conditions such as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</a:t>
            </a:r>
            <a:r>
              <a:rPr lang="en-US" b="1" i="1">
                <a:solidFill>
                  <a:schemeClr val="bg1"/>
                </a:solidFill>
              </a:rPr>
              <a:t>hypertension</a:t>
            </a:r>
            <a:r>
              <a:rPr lang="en-US">
                <a:solidFill>
                  <a:schemeClr val="bg1"/>
                </a:solidFill>
              </a:rPr>
              <a:t> and </a:t>
            </a:r>
            <a:r>
              <a:rPr lang="en-US" b="1" i="1">
                <a:solidFill>
                  <a:schemeClr val="bg1"/>
                </a:solidFill>
              </a:rPr>
              <a:t>DM</a:t>
            </a:r>
            <a:r>
              <a:rPr lang="en-US">
                <a:solidFill>
                  <a:schemeClr val="bg1"/>
                </a:solidFill>
              </a:rPr>
              <a:t> ,thus the discriminating power diminishes in the elderly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population</a:t>
            </a:r>
          </a:p>
        </p:txBody>
      </p:sp>
    </p:spTree>
    <p:extLst>
      <p:ext uri="{BB962C8B-B14F-4D97-AF65-F5344CB8AC3E}">
        <p14:creationId xmlns:p14="http://schemas.microsoft.com/office/powerpoint/2010/main" val="396824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8FBF1-783B-6C45-B4A0-5349A04E0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77" y="67235"/>
            <a:ext cx="11900646" cy="65554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 UFC</a:t>
            </a:r>
          </a:p>
          <a:p>
            <a:pPr marL="0" indent="0">
              <a:buNone/>
            </a:pPr>
            <a:endParaRPr lang="en-US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•A useful screening test ,but the value can be normal in up to 8% to 15% of patients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with Cushing syndrome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•False-positive :High fluid intake (5 liters/d) 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               Pseudo-Cushing syndrome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•False-negative :GFR&lt;60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                 Cyclic disease(inactive phase)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                 Mild Cushing syndrome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•Make two or three complete consecutive collections to account for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              </a:t>
            </a:r>
            <a:r>
              <a:rPr lang="en-US" sz="2400">
                <a:solidFill>
                  <a:schemeClr val="bg1"/>
                </a:solidFill>
              </a:rPr>
              <a:t>•</a:t>
            </a:r>
            <a:r>
              <a:rPr lang="en-US" sz="2600">
                <a:solidFill>
                  <a:schemeClr val="bg1"/>
                </a:solidFill>
              </a:rPr>
              <a:t>patient error in collecting samples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                   •</a:t>
            </a:r>
            <a:r>
              <a:rPr lang="en-US" sz="2600">
                <a:solidFill>
                  <a:schemeClr val="bg1"/>
                </a:solidFill>
              </a:rPr>
              <a:t>episodic cortisol secretion</a:t>
            </a:r>
          </a:p>
        </p:txBody>
      </p:sp>
    </p:spTree>
    <p:extLst>
      <p:ext uri="{BB962C8B-B14F-4D97-AF65-F5344CB8AC3E}">
        <p14:creationId xmlns:p14="http://schemas.microsoft.com/office/powerpoint/2010/main" val="138988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92CA0-5D68-2849-8A84-FBB3E2B54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1" y="168088"/>
            <a:ext cx="11799793" cy="65302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 Overnight Dexamethasone Suppression Test</a:t>
            </a:r>
          </a:p>
          <a:p>
            <a:pPr marL="0" indent="0">
              <a:buNone/>
            </a:pPr>
            <a:endParaRPr lang="en-US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●The ODST is a useful outpatient screening test,in which 1mg of dexamethasone is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given at 11 PM. A normal response is a plasma cortisol level of less than 50 nmol/L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(&lt;1.8 mcg/dl) between 8-9 AM  the following morning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●At the 1.8mcg/dl cut off ,the sensitivity is </a:t>
            </a:r>
            <a:r>
              <a:rPr lang="en-US" b="1">
                <a:solidFill>
                  <a:schemeClr val="bg1"/>
                </a:solidFill>
              </a:rPr>
              <a:t>95-100% </a:t>
            </a:r>
            <a:r>
              <a:rPr lang="en-US">
                <a:solidFill>
                  <a:schemeClr val="bg1"/>
                </a:solidFill>
              </a:rPr>
              <a:t>with specificity rates of </a:t>
            </a:r>
            <a:r>
              <a:rPr lang="en-US" b="1">
                <a:solidFill>
                  <a:schemeClr val="bg1"/>
                </a:solidFill>
              </a:rPr>
              <a:t>80-90%</a:t>
            </a:r>
            <a:r>
              <a:rPr lang="en-US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specificity increases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to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greater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than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95%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if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the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diagnostic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threshold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is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raised to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5</a:t>
            </a:r>
            <a:r>
              <a:rPr lang="fa-IR">
                <a:solidFill>
                  <a:schemeClr val="bg1"/>
                </a:solidFill>
              </a:rPr>
              <a:t>mc</a:t>
            </a:r>
            <a:r>
              <a:rPr lang="en-US">
                <a:solidFill>
                  <a:schemeClr val="bg1"/>
                </a:solidFill>
              </a:rPr>
              <a:t>g/dl, but the sensitivity decreased to less than 90%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•False-positives: in 13% of obese subjects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               in 23% of hospitalized or chronically ill patients </a:t>
            </a:r>
          </a:p>
        </p:txBody>
      </p:sp>
    </p:spTree>
    <p:extLst>
      <p:ext uri="{BB962C8B-B14F-4D97-AF65-F5344CB8AC3E}">
        <p14:creationId xmlns:p14="http://schemas.microsoft.com/office/powerpoint/2010/main" val="448006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004B1-3A5F-1A46-8AF3-CBCB6E12A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68088"/>
            <a:ext cx="11909051" cy="65638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Low-dose Dexamethasone Suppression Test</a:t>
            </a:r>
          </a:p>
          <a:p>
            <a:pPr marL="0" indent="0">
              <a:buNone/>
            </a:pPr>
            <a:endParaRPr lang="en-US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•Dexamethasone is given in doses of 0.5 mg for 48h,beginning at 09 00,at 6-h interval,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Serum cortisol is measured at 0900 h,6h after the last dose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•In psychiatric conditions, morbid obesity,alcoholism, and DM  without true Cushing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syndrome,LDDST is optimal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•Normal response: serum cortisole &lt;5 mcg/dl , UFC &lt;10 mcg/24h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•With a cutoff value for suppression of 1.8 mcg/dl, the sensitivity is  95% </a:t>
            </a:r>
            <a:endParaRPr lang="fa-IR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a-I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a-IR">
                <a:solidFill>
                  <a:schemeClr val="bg1"/>
                </a:solidFill>
              </a:rPr>
              <a:t>•Measuring serum dexamethasone is recommended for all dexamethasone</a:t>
            </a:r>
            <a:r>
              <a:rPr lang="en-US">
                <a:solidFill>
                  <a:schemeClr val="bg1"/>
                </a:solidFill>
              </a:rPr>
              <a:t>  </a:t>
            </a:r>
            <a:r>
              <a:rPr lang="fa-IR">
                <a:solidFill>
                  <a:schemeClr val="bg1"/>
                </a:solidFill>
              </a:rPr>
              <a:t>suppression test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8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9A4DB04-20DE-1B46-B6BA-D334DB6B3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34" y="0"/>
            <a:ext cx="7883338" cy="67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8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FFC0478-9DAF-0D4E-A5C1-E335FF541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37" y="58831"/>
            <a:ext cx="9320492" cy="67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9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C107B-EEDB-FD40-8B06-7E9405C8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93" y="210110"/>
            <a:ext cx="11875433" cy="6580655"/>
          </a:xfrm>
        </p:spPr>
        <p:txBody>
          <a:bodyPr/>
          <a:lstStyle/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    Agenda</a:t>
            </a:r>
          </a:p>
          <a:p>
            <a:pPr marL="0" indent="0">
              <a:buNone/>
            </a:pPr>
            <a:endParaRPr lang="en-US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   •Case presentation 1</a:t>
            </a: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   •Clinical manifestation</a:t>
            </a: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   •Classification</a:t>
            </a: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   •Diagnostic tests</a:t>
            </a: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   •Case presentation 2</a:t>
            </a: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   •Case presentation 3</a:t>
            </a: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   •Treatment</a:t>
            </a:r>
          </a:p>
        </p:txBody>
      </p:sp>
    </p:spTree>
    <p:extLst>
      <p:ext uri="{BB962C8B-B14F-4D97-AF65-F5344CB8AC3E}">
        <p14:creationId xmlns:p14="http://schemas.microsoft.com/office/powerpoint/2010/main" val="2464816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A3EA-326D-9249-AE35-B5258C6E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32"/>
            <a:ext cx="10515600" cy="1050550"/>
          </a:xfrm>
        </p:spPr>
        <p:txBody>
          <a:bodyPr>
            <a:normAutofit/>
          </a:bodyPr>
          <a:lstStyle/>
          <a:p>
            <a:r>
              <a:rPr lang="en-US" sz="3600" b="1" i="1">
                <a:solidFill>
                  <a:schemeClr val="bg1"/>
                </a:solidFill>
              </a:rPr>
              <a:t>What is the cause of Cushing syndrom?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0038-8716-674E-8936-4AB882F50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507" y="882463"/>
            <a:ext cx="10387293" cy="5782236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●Morning Plasma ACTH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●Plasma Potassium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●High-Dose Dexamethasone Suppression Test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●CRH Test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●IPSS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●Imaging ( CT/MRI of pituitary and Adrenal glands)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●Scintigraphy studies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908330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596-86DE-B943-A9EF-660A033F6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84897"/>
            <a:ext cx="11825007" cy="653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   </a:t>
            </a:r>
            <a:r>
              <a:rPr lang="en-US" sz="4000" b="1" i="1">
                <a:solidFill>
                  <a:schemeClr val="bg1"/>
                </a:solidFill>
              </a:rPr>
              <a:t>HDDST</a:t>
            </a:r>
          </a:p>
          <a:p>
            <a:pPr marL="0" indent="0">
              <a:buNone/>
            </a:pPr>
            <a:endParaRPr lang="en-US" sz="40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•2mg dexamethasone  given every 6-h for 48-h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•greater than 50%  suppression in UFC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•greater than 50% suppression of plasma cortisol from the basal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•The specificity can be improved using a cutoff of cortisol suppression greater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than 90%, although a specificity of 100% is never attained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•around 10% of patients with ectopic ACTH syndrome show suppression of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serum cortisol 50%</a:t>
            </a:r>
          </a:p>
        </p:txBody>
      </p:sp>
    </p:spTree>
    <p:extLst>
      <p:ext uri="{BB962C8B-B14F-4D97-AF65-F5344CB8AC3E}">
        <p14:creationId xmlns:p14="http://schemas.microsoft.com/office/powerpoint/2010/main" val="2009866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BF2A-D4B4-D94A-98D7-D48342A2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066"/>
            <a:ext cx="12077140" cy="6488206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The overnight 8 mg HDDST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•8 mg of dexamethasone is given orally as a single dose at 2300-24:00 h and the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08:00-09:00 h serum cortisol the next morning is compared with that of the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previous (control) day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•The proposed cutoff point for a positive response (suppressibility) is a serum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cortisol decrease to 50% or less of its control value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•This test appeared at least as efficient if not better, with 89% sensitivity and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100% specificity for diagnosis of Cushing disease </a:t>
            </a:r>
          </a:p>
        </p:txBody>
      </p:sp>
    </p:spTree>
    <p:extLst>
      <p:ext uri="{BB962C8B-B14F-4D97-AF65-F5344CB8AC3E}">
        <p14:creationId xmlns:p14="http://schemas.microsoft.com/office/powerpoint/2010/main" val="2932260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DAAE7-D936-EA4C-8D5C-748817260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59684"/>
            <a:ext cx="11774581" cy="6479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>
                <a:solidFill>
                  <a:schemeClr val="bg1"/>
                </a:solidFill>
              </a:rPr>
              <a:t>BIPSS</a:t>
            </a:r>
          </a:p>
          <a:p>
            <a:pPr marL="0" indent="0">
              <a:buNone/>
            </a:pPr>
            <a:endParaRPr lang="en-US" sz="40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•Blood for measurement of ACTH is obtained simultaneously from each sinus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and a peripheral vein in -5,0,3,5,10 min after desmopressin injection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•Confirmation of Cushing disease: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        pre-desmopressin central to peripheral ration &gt;2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        post-desmopressin central to peripheral ratio &gt;3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08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F9779-DD3B-A14B-BB07-024E70DE9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97" y="159684"/>
            <a:ext cx="11732559" cy="65470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i="1">
                <a:solidFill>
                  <a:schemeClr val="bg1"/>
                </a:solidFill>
              </a:rPr>
              <a:t>•Lateralization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Inferior</a:t>
            </a:r>
            <a:r>
              <a:rPr lang="en-US" sz="3600" b="1" i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petrosal sinus ACTH gradient  with a basal or post-desmopressin inter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sinus ratio </a:t>
            </a:r>
            <a:r>
              <a:rPr lang="en-US" b="1" i="1">
                <a:solidFill>
                  <a:schemeClr val="bg1"/>
                </a:solidFill>
              </a:rPr>
              <a:t>greater than 1.4</a:t>
            </a:r>
            <a:r>
              <a:rPr lang="en-US">
                <a:solidFill>
                  <a:schemeClr val="bg1"/>
                </a:solidFill>
              </a:rPr>
              <a:t> could lateralized microadenoma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•False positive: rarely in ectopic </a:t>
            </a:r>
            <a:r>
              <a:rPr lang="fa-IR">
                <a:solidFill>
                  <a:schemeClr val="bg1"/>
                </a:solidFill>
              </a:rPr>
              <a:t>CRH</a:t>
            </a:r>
            <a:r>
              <a:rPr lang="en-US">
                <a:solidFill>
                  <a:schemeClr val="bg1"/>
                </a:solidFill>
              </a:rPr>
              <a:t> syndrome or adrenal tumor that pituitary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ACTH secretion is incompletely suppressed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•False negative: Poor catheter placement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              Anomalous or asymmetric venous drainage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23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B95E02B-CC74-4C46-B7CB-CC47080E2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2" y="109257"/>
            <a:ext cx="11825006" cy="66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30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2E3B4AA-CD68-074A-B099-C530B257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75" y="176213"/>
            <a:ext cx="11901488" cy="657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Pitfalls in Differential Diagnosis</a:t>
            </a:r>
            <a:endParaRPr lang="fa-IR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a-IR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a-IR" b="1" i="1">
                <a:solidFill>
                  <a:schemeClr val="bg1"/>
                </a:solidFill>
              </a:rPr>
              <a:t>•</a:t>
            </a:r>
            <a:r>
              <a:rPr lang="fa-IR">
                <a:solidFill>
                  <a:schemeClr val="bg1"/>
                </a:solidFill>
              </a:rPr>
              <a:t>Pseudo-cushing  Mimicking mild cushing syndrome 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•Severe Cushing Disease Mimicking Classic Ectopic ACTH Syndrome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•Mild Ectopic ACTH Syndrome Mimicking Classic Cushing Disease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•Cushing Disease Mimicking an Autonomous Adrenocortical Tumor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94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A5051-AB27-FE4A-90D9-7832EAC4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68" y="105055"/>
            <a:ext cx="11934264" cy="6647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b="1" i="1">
                <a:solidFill>
                  <a:schemeClr val="bg1"/>
                </a:solidFill>
              </a:rPr>
              <a:t>Case 1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A 34-y old man is referred because of weight gain(13.6 kg) over the past 3 years  without skin changes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or muscle weakness.</a:t>
            </a:r>
          </a:p>
          <a:p>
            <a:pPr marL="0" indent="0">
              <a:buNone/>
            </a:pPr>
            <a:endParaRPr lang="en-US" sz="2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PMH: HTN,epilepsy ,a recent diagnosis of IGT.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DH: lamotrigine,captopril , atorvastatin.</a:t>
            </a:r>
          </a:p>
          <a:p>
            <a:pPr marL="0" indent="0">
              <a:buNone/>
            </a:pPr>
            <a:endParaRPr lang="en-US" sz="2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PH/E:central obesity,few pale striae over the abdominal wall but no other skin changes, no proximal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         myopathy,  Bp is 150/90  and BMI is 38 kg/m2</a:t>
            </a:r>
          </a:p>
          <a:p>
            <a:pPr marL="0" indent="0">
              <a:buNone/>
            </a:pPr>
            <a:endParaRPr lang="en-US" sz="2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Laboratory test results: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      •Na=138 mEq/L (136-142 mEq/L)                  •TSH =2.4 mIU/L (0.5-5.0mIU/L)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      •K=4.9 mEq/L (3.5-5 mEq/L)                           •FreeT4=1.3 ng/dl (0.8-1.8 ng/dl)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      •Cr=0.9 mg/dl (0.7-1.3mg/dl)                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      •Glucose=175mg/dl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      •overnight dexamethason supression test =14mcg/dl</a:t>
            </a:r>
          </a:p>
        </p:txBody>
      </p:sp>
    </p:spTree>
    <p:extLst>
      <p:ext uri="{BB962C8B-B14F-4D97-AF65-F5344CB8AC3E}">
        <p14:creationId xmlns:p14="http://schemas.microsoft.com/office/powerpoint/2010/main" val="1532903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B217-EBE2-0B48-B821-98688ED4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24" y="151279"/>
            <a:ext cx="11732558" cy="6572250"/>
          </a:xfrm>
        </p:spPr>
        <p:txBody>
          <a:bodyPr/>
          <a:lstStyle/>
          <a:p>
            <a:pPr marL="0" indent="0">
              <a:buNone/>
            </a:pPr>
            <a:endParaRPr lang="en-US" b="1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Which of the following is the most appropriate next investigation?</a:t>
            </a: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i="1">
                <a:solidFill>
                  <a:schemeClr val="bg1"/>
                </a:solidFill>
              </a:rPr>
              <a:t>   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2400">
                <a:solidFill>
                  <a:schemeClr val="bg1"/>
                </a:solidFill>
              </a:rPr>
              <a:t> A)Perform adrenal CT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B)Perform pituitary MRI 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C)Perform a 2-day low-dose dexamethasone supression test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D)Stop lamotrigine and perform another 1-mg  ODST </a:t>
            </a:r>
          </a:p>
        </p:txBody>
      </p:sp>
    </p:spTree>
    <p:extLst>
      <p:ext uri="{BB962C8B-B14F-4D97-AF65-F5344CB8AC3E}">
        <p14:creationId xmlns:p14="http://schemas.microsoft.com/office/powerpoint/2010/main" val="2381132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B217-EBE2-0B48-B821-98688ED4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24" y="151279"/>
            <a:ext cx="11732558" cy="6572250"/>
          </a:xfrm>
        </p:spPr>
        <p:txBody>
          <a:bodyPr/>
          <a:lstStyle/>
          <a:p>
            <a:pPr marL="0" indent="0">
              <a:buNone/>
            </a:pPr>
            <a:endParaRPr lang="en-US" b="1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Which of the following is the most appropriate next investigation?</a:t>
            </a: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i="1">
                <a:solidFill>
                  <a:schemeClr val="bg1"/>
                </a:solidFill>
              </a:rPr>
              <a:t>   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2400">
                <a:solidFill>
                  <a:schemeClr val="bg1"/>
                </a:solidFill>
              </a:rPr>
              <a:t> A)Perform adrenal CT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B)Perform pituitary MRI 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</a:t>
            </a:r>
            <a:r>
              <a:rPr lang="en-US" sz="2400" b="1">
                <a:solidFill>
                  <a:srgbClr val="C00000"/>
                </a:solidFill>
              </a:rPr>
              <a:t>   C)Perform a 2-day low-dose dexamethasone supression test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D)Stop lamotrigine and perform another 1-mg  ODST </a:t>
            </a:r>
          </a:p>
        </p:txBody>
      </p:sp>
    </p:spTree>
    <p:extLst>
      <p:ext uri="{BB962C8B-B14F-4D97-AF65-F5344CB8AC3E}">
        <p14:creationId xmlns:p14="http://schemas.microsoft.com/office/powerpoint/2010/main" val="25519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A5051-AB27-FE4A-90D9-7832EAC4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68" y="105055"/>
            <a:ext cx="11934264" cy="6647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b="1" i="1">
                <a:solidFill>
                  <a:schemeClr val="bg1"/>
                </a:solidFill>
              </a:rPr>
              <a:t>Case  1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A 34-y old man is referred because of weight gain(13.6 kg) over the past 3 years  without skin changes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or muscle weakness.</a:t>
            </a:r>
          </a:p>
          <a:p>
            <a:pPr marL="0" indent="0">
              <a:buNone/>
            </a:pPr>
            <a:endParaRPr lang="en-US" sz="2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PMH: HTN,epilepsy ,a recent diagnosis of IGT.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DH: lamotrigine,captopril , atorvastatin.</a:t>
            </a:r>
          </a:p>
          <a:p>
            <a:pPr marL="0" indent="0">
              <a:buNone/>
            </a:pPr>
            <a:endParaRPr lang="en-US" sz="2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PH/E:central obesity,few pale striae over the abdominal wall but no other skin changes, no proximal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         myopathy,  Bp is 150/90  and BMI is 38 kg/m2</a:t>
            </a:r>
          </a:p>
          <a:p>
            <a:pPr marL="0" indent="0">
              <a:buNone/>
            </a:pPr>
            <a:endParaRPr lang="en-US" sz="2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Laboratory test results: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      •Na=138 mEq/L (136-142 mEq/L)                  •TSH =2.4 mIU/L (0.5-5.0mIU/L)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      •K=4.9 mEq/L (3.5-5 mEq/L)                           •FreeT4=1.3 ng/dl (0.8-1.8 ng/dl)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      •Cr=0.9 mg/dl (0.7-1.3mg/dl)                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      •Glucose=175mg/dl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       •overnight dexamethason supression test =14mcg/dl</a:t>
            </a:r>
          </a:p>
        </p:txBody>
      </p:sp>
    </p:spTree>
    <p:extLst>
      <p:ext uri="{BB962C8B-B14F-4D97-AF65-F5344CB8AC3E}">
        <p14:creationId xmlns:p14="http://schemas.microsoft.com/office/powerpoint/2010/main" val="1009286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BF9A498-A6F0-A04B-B41E-6F6E9AE8A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19074"/>
            <a:ext cx="11892243" cy="6512859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Case 2</a:t>
            </a:r>
          </a:p>
          <a:p>
            <a:pPr marL="0" indent="0">
              <a:buNone/>
            </a:pPr>
            <a:endParaRPr lang="en-US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During her third month of pregnancy, a 26-y-old woman has developed HTN, DM ,hirsutism,and wide , purple striae on her abdomen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Laboratory results: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•Serum cortisol (8AM)= 37mcg/dl (5-25mcg/dl)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•ACTH =129 pg/ml (10-60 pg/ml)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•UFC= 475mcg/24h &amp; 567 mcg/24h(4-50 mcg/24h)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MRI shows a 6-mm pituitary adenoma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18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782A-8363-F04C-A5EE-507292FD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>
                <a:solidFill>
                  <a:schemeClr val="bg1"/>
                </a:solidFill>
              </a:rPr>
              <a:t>Which of the following options should be recommended?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569F-4254-A143-9B03-619686A2B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A)Defer therapy until after delivery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B)Begin ketoconazole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C)Begin mifepristone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D)Begin cabergoline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E)Refer for transsphenoidal surgery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51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782A-8363-F04C-A5EE-507292FD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>
                <a:solidFill>
                  <a:schemeClr val="bg1"/>
                </a:solidFill>
              </a:rPr>
              <a:t>Which of the following options should be recommended?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569F-4254-A143-9B03-619686A2B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A)Defer therapy until after delivery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B)Begin ketoconazole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C)Begin mifepristone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D)Begin cabergoline</a:t>
            </a:r>
          </a:p>
          <a:p>
            <a:pPr marL="0" indent="0">
              <a:buNone/>
            </a:pPr>
            <a:r>
              <a:rPr lang="en-US" b="1">
                <a:solidFill>
                  <a:srgbClr val="C00000"/>
                </a:solidFill>
              </a:rPr>
              <a:t>E)Refer for transsphenoidal surgery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16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370F5B-39A9-E84D-B78E-779E872D7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62" y="142875"/>
            <a:ext cx="11750675" cy="657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Case 3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A 42-y-old woman is referred with diffuse acne, HTN,facial rounding ,wide purple striae on his abdomen,marked muscle weakness, hypokalemia (K= 2.6 mEq/L ) and peripheral edema from 16 month ago. 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In Examination  he has very cushingoid-appearance,increased pigmentation in his palmar creases,severe proximal muscle weakness,  BP: 172/112 mmHg, BMI = 42.7 kg/m2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Endocrinologist established the diagnosis of ACTH-dependent CS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Pituitary  MRI showed a 4-mm, left-sided, hypoenhancing lesion  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Chest &amp; abdominopelvic CT  was normal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26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B76FD-568F-D54B-8CA1-C85EFB43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9257"/>
            <a:ext cx="11757772" cy="660586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What is the following next investigation?</a:t>
            </a: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A)Transsphenoidal surgery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B)BIPSS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C)Bilateral adrenalectomy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D)Medical treatment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93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B76FD-568F-D54B-8CA1-C85EFB43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9257"/>
            <a:ext cx="11757772" cy="660586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What is the following next investigation?</a:t>
            </a: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A)Transsphenoidal surgery</a:t>
            </a:r>
          </a:p>
          <a:p>
            <a:pPr marL="0" indent="0">
              <a:buNone/>
            </a:pPr>
            <a:r>
              <a:rPr lang="en-US" b="1">
                <a:solidFill>
                  <a:srgbClr val="C00000"/>
                </a:solidFill>
              </a:rPr>
              <a:t>      B)BIPSS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C)Bilateral adrenalectomy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D)Medical treatment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44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FE5FB-3662-674F-A79A-7E2F1D933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07" y="134470"/>
            <a:ext cx="11825006" cy="6555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i="1">
                <a:solidFill>
                  <a:schemeClr val="bg1"/>
                </a:solidFill>
              </a:rPr>
              <a:t>Surgical Treatment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>
                <a:solidFill>
                  <a:schemeClr val="bg1"/>
                </a:solidFill>
              </a:rPr>
              <a:t>Cushing Disease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•TSS: Remision rate in microadenoma is </a:t>
            </a:r>
            <a:r>
              <a:rPr lang="en-US" b="1" i="1">
                <a:solidFill>
                  <a:schemeClr val="bg1"/>
                </a:solidFill>
              </a:rPr>
              <a:t>70%-90%,</a:t>
            </a:r>
            <a:r>
              <a:rPr lang="en-US">
                <a:solidFill>
                  <a:schemeClr val="bg1"/>
                </a:solidFill>
              </a:rPr>
              <a:t>in macroadenoma </a:t>
            </a:r>
            <a:r>
              <a:rPr lang="en-US" b="1" i="1">
                <a:solidFill>
                  <a:schemeClr val="bg1"/>
                </a:solidFill>
              </a:rPr>
              <a:t>50%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•Bilateral adrenalectomy (Nelson syndrome)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>
                <a:solidFill>
                  <a:schemeClr val="bg1"/>
                </a:solidFill>
              </a:rPr>
              <a:t>Ectopic ACTH Syndrome</a:t>
            </a: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     </a:t>
            </a:r>
            <a:r>
              <a:rPr lang="en-US">
                <a:solidFill>
                  <a:schemeClr val="bg1"/>
                </a:solidFill>
              </a:rPr>
              <a:t>    •Resection of tumor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•Bilateral adrenalectomy and monitoring</a:t>
            </a:r>
            <a:r>
              <a:rPr lang="en-US" sz="320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>
                <a:solidFill>
                  <a:schemeClr val="bg1"/>
                </a:solidFill>
              </a:rPr>
              <a:t>Adrenal Causes</a:t>
            </a: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      </a:t>
            </a:r>
            <a:r>
              <a:rPr lang="en-US">
                <a:solidFill>
                  <a:schemeClr val="bg1"/>
                </a:solidFill>
              </a:rPr>
              <a:t>   •Unilateral or bilateral adrenalectomy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50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4D909-163B-134A-95D1-EB003E1B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9" y="159684"/>
            <a:ext cx="11867029" cy="6513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   Radiotherapy</a:t>
            </a:r>
          </a:p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   ●</a:t>
            </a:r>
            <a:r>
              <a:rPr lang="en-US" sz="3600">
                <a:solidFill>
                  <a:schemeClr val="bg1"/>
                </a:solidFill>
              </a:rPr>
              <a:t>Is not recommended as a primary treatment except: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   •patients not responding to pituitary microsurgery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   •who have undergone bilateral adrenalectomy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    •patients with established Nelson disease</a:t>
            </a:r>
          </a:p>
        </p:txBody>
      </p:sp>
    </p:spTree>
    <p:extLst>
      <p:ext uri="{BB962C8B-B14F-4D97-AF65-F5344CB8AC3E}">
        <p14:creationId xmlns:p14="http://schemas.microsoft.com/office/powerpoint/2010/main" val="3447129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92427-34EF-5047-8924-F47234F3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85" y="105055"/>
            <a:ext cx="11867029" cy="664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Medical Treatment</a:t>
            </a:r>
          </a:p>
          <a:p>
            <a:pPr marL="0" indent="0">
              <a:buNone/>
            </a:pPr>
            <a:endParaRPr lang="en-US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i="1">
                <a:solidFill>
                  <a:schemeClr val="bg1"/>
                </a:solidFill>
              </a:rPr>
              <a:t>•Steroidogenesis inhibitors:</a:t>
            </a:r>
          </a:p>
          <a:p>
            <a:pPr marL="0" indent="0">
              <a:buNone/>
            </a:pPr>
            <a:r>
              <a:rPr lang="en-US" b="1" i="1">
                <a:solidFill>
                  <a:schemeClr val="bg1"/>
                </a:solidFill>
              </a:rPr>
              <a:t>              </a:t>
            </a:r>
            <a:r>
              <a:rPr lang="en-US" sz="2400" b="1" i="1">
                <a:solidFill>
                  <a:schemeClr val="bg1"/>
                </a:solidFill>
              </a:rPr>
              <a:t>•</a:t>
            </a:r>
            <a:r>
              <a:rPr lang="en-US">
                <a:solidFill>
                  <a:schemeClr val="bg1"/>
                </a:solidFill>
              </a:rPr>
              <a:t>as second-line treatment after TSS in patients with CD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•as primary treatment of EAS in patients with occult or metastatic EAS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  •as adjunctive treatment to reduce cortisol levels in ACC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</a:t>
            </a:r>
            <a:r>
              <a:rPr lang="en-US" b="1" i="1">
                <a:solidFill>
                  <a:schemeClr val="bg1"/>
                </a:solidFill>
              </a:rPr>
              <a:t>Pituitary-directed medical treatments</a:t>
            </a:r>
            <a:r>
              <a:rPr lang="en-US">
                <a:solidFill>
                  <a:schemeClr val="bg1"/>
                </a:solidFill>
              </a:rPr>
              <a:t> in patients with CD who are not surgical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candidates or who have persistent disease after TSS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</a:t>
            </a:r>
            <a:r>
              <a:rPr lang="en-US" b="1" i="1">
                <a:solidFill>
                  <a:schemeClr val="bg1"/>
                </a:solidFill>
              </a:rPr>
              <a:t>Glucocorticoid antagonist</a:t>
            </a:r>
            <a:r>
              <a:rPr lang="en-US">
                <a:solidFill>
                  <a:schemeClr val="bg1"/>
                </a:solidFill>
              </a:rPr>
              <a:t> in patients with Dm who are not surgical candidates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or who have persistent disease after TSS</a:t>
            </a:r>
          </a:p>
        </p:txBody>
      </p:sp>
    </p:spTree>
    <p:extLst>
      <p:ext uri="{BB962C8B-B14F-4D97-AF65-F5344CB8AC3E}">
        <p14:creationId xmlns:p14="http://schemas.microsoft.com/office/powerpoint/2010/main" val="2533886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3EEE7BA-C53C-A948-9ACB-D0F9E097B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" y="125413"/>
            <a:ext cx="11967882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4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B217-EBE2-0B48-B821-98688ED4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24" y="151279"/>
            <a:ext cx="11732558" cy="6572250"/>
          </a:xfrm>
        </p:spPr>
        <p:txBody>
          <a:bodyPr/>
          <a:lstStyle/>
          <a:p>
            <a:pPr marL="0" indent="0">
              <a:buNone/>
            </a:pPr>
            <a:endParaRPr lang="en-US" b="1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Which of the following is the most appropriate next investigation?</a:t>
            </a: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i="1">
                <a:solidFill>
                  <a:schemeClr val="bg1"/>
                </a:solidFill>
              </a:rPr>
              <a:t>   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2400">
                <a:solidFill>
                  <a:schemeClr val="bg1"/>
                </a:solidFill>
              </a:rPr>
              <a:t> A)Perform adrenal CT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B)Perform pituitary MRI 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C)Perform a 2-day low-dose dexamethasone supression test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D)Stop lamotrigine and perform another 1-mg  ODST </a:t>
            </a:r>
          </a:p>
        </p:txBody>
      </p:sp>
    </p:spTree>
    <p:extLst>
      <p:ext uri="{BB962C8B-B14F-4D97-AF65-F5344CB8AC3E}">
        <p14:creationId xmlns:p14="http://schemas.microsoft.com/office/powerpoint/2010/main" val="2887797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00A4-7AEE-924C-9AE6-74A92303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62" y="134470"/>
            <a:ext cx="11967882" cy="6605867"/>
          </a:xfrm>
        </p:spPr>
        <p:txBody>
          <a:bodyPr/>
          <a:lstStyle/>
          <a:p>
            <a:pPr marL="0" indent="0">
              <a:buNone/>
            </a:pPr>
            <a:r>
              <a:rPr lang="fa-IR" sz="3600" b="1" i="1">
                <a:solidFill>
                  <a:schemeClr val="bg1"/>
                </a:solidFill>
              </a:rPr>
              <a:t>Follow up after TSS</a:t>
            </a:r>
          </a:p>
          <a:p>
            <a:pPr marL="0" indent="0">
              <a:buNone/>
            </a:pPr>
            <a:endParaRPr lang="fa-IR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a-IR">
                <a:solidFill>
                  <a:schemeClr val="bg1"/>
                </a:solidFill>
              </a:rPr>
              <a:t>•</a:t>
            </a:r>
            <a:r>
              <a:rPr lang="en-US">
                <a:solidFill>
                  <a:schemeClr val="bg1"/>
                </a:solidFill>
              </a:rPr>
              <a:t>per</a:t>
            </a:r>
            <a:r>
              <a:rPr lang="fa-IR">
                <a:solidFill>
                  <a:schemeClr val="bg1"/>
                </a:solidFill>
              </a:rPr>
              <a:t>ioperative and </a:t>
            </a:r>
            <a:r>
              <a:rPr lang="en-US">
                <a:solidFill>
                  <a:schemeClr val="bg1"/>
                </a:solidFill>
              </a:rPr>
              <a:t>postoperative </a:t>
            </a:r>
            <a:r>
              <a:rPr lang="fa-IR">
                <a:solidFill>
                  <a:schemeClr val="bg1"/>
                </a:solidFill>
              </a:rPr>
              <a:t>glucocorticoid </a:t>
            </a:r>
            <a:r>
              <a:rPr lang="en-US">
                <a:solidFill>
                  <a:schemeClr val="bg1"/>
                </a:solidFill>
              </a:rPr>
              <a:t>covering is advised</a:t>
            </a:r>
            <a:endParaRPr lang="fa-IR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a-I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a-IR">
                <a:solidFill>
                  <a:schemeClr val="bg1"/>
                </a:solidFill>
              </a:rPr>
              <a:t>•</a:t>
            </a:r>
            <a:r>
              <a:rPr lang="en-US">
                <a:solidFill>
                  <a:schemeClr val="bg1"/>
                </a:solidFill>
              </a:rPr>
              <a:t>On days 2 to 5 postoperatively,a 9 AM plasma cortisol level should be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measured </a:t>
            </a:r>
            <a:endParaRPr lang="fa-I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with the patient having omitted </a:t>
            </a:r>
            <a:r>
              <a:rPr lang="fa-IR">
                <a:solidFill>
                  <a:schemeClr val="bg1"/>
                </a:solidFill>
              </a:rPr>
              <a:t>glucocoricoid</a:t>
            </a:r>
            <a:r>
              <a:rPr lang="en-US">
                <a:solidFill>
                  <a:schemeClr val="bg1"/>
                </a:solidFill>
              </a:rPr>
              <a:t> for 24</a:t>
            </a:r>
            <a:r>
              <a:rPr lang="fa-IR">
                <a:solidFill>
                  <a:schemeClr val="bg1"/>
                </a:solidFill>
              </a:rPr>
              <a:t>-h</a:t>
            </a:r>
          </a:p>
          <a:p>
            <a:pPr marL="0" indent="0">
              <a:buNone/>
            </a:pPr>
            <a:endParaRPr lang="fa-I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a-IR">
                <a:solidFill>
                  <a:schemeClr val="bg1"/>
                </a:solidFill>
              </a:rPr>
              <a:t>•Re-evaluating the need  for treatment of other pituitary hormone deficiencies</a:t>
            </a:r>
          </a:p>
          <a:p>
            <a:pPr marL="0" indent="0">
              <a:buNone/>
            </a:pPr>
            <a:r>
              <a:rPr lang="fa-IR">
                <a:solidFill>
                  <a:schemeClr val="bg1"/>
                </a:solidFill>
              </a:rPr>
              <a:t> (serum Na ,</a:t>
            </a:r>
            <a:r>
              <a:rPr lang="en-US">
                <a:solidFill>
                  <a:schemeClr val="bg1"/>
                </a:solidFill>
              </a:rPr>
              <a:t>free T4 and prolactin</a:t>
            </a:r>
            <a:r>
              <a:rPr lang="fa-IR">
                <a:solidFill>
                  <a:schemeClr val="bg1"/>
                </a:solidFill>
              </a:rPr>
              <a:t>(in the post operative period is recommended</a:t>
            </a:r>
          </a:p>
          <a:p>
            <a:pPr marL="0" indent="0">
              <a:buNone/>
            </a:pPr>
            <a:endParaRPr lang="fa-I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a-IR">
                <a:solidFill>
                  <a:schemeClr val="bg1"/>
                </a:solidFill>
              </a:rPr>
              <a:t>•</a:t>
            </a:r>
            <a:r>
              <a:rPr lang="en-US">
                <a:solidFill>
                  <a:schemeClr val="bg1"/>
                </a:solidFill>
              </a:rPr>
              <a:t>A postoperative pituitary MRI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within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1–3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months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after TSS</a:t>
            </a:r>
            <a:r>
              <a:rPr lang="fa-IR">
                <a:solidFill>
                  <a:schemeClr val="bg1"/>
                </a:solidFill>
              </a:rPr>
              <a:t> is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fa-IR">
                <a:solidFill>
                  <a:schemeClr val="bg1"/>
                </a:solidFill>
              </a:rPr>
              <a:t>recommended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4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05104-6092-BB44-9873-645DF3F06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85" y="142874"/>
            <a:ext cx="11867028" cy="6547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TAKE HOME MESSAGE</a:t>
            </a:r>
          </a:p>
          <a:p>
            <a:pPr marL="0" indent="0">
              <a:buNone/>
            </a:pPr>
            <a:endParaRPr lang="en-US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i="1">
                <a:solidFill>
                  <a:schemeClr val="bg1"/>
                </a:solidFill>
              </a:rPr>
              <a:t>•</a:t>
            </a:r>
            <a:r>
              <a:rPr lang="en-US">
                <a:solidFill>
                  <a:schemeClr val="bg1"/>
                </a:solidFill>
              </a:rPr>
              <a:t>Obtaining</a:t>
            </a:r>
            <a:r>
              <a:rPr lang="en-US" b="1" i="1">
                <a:solidFill>
                  <a:schemeClr val="bg1"/>
                </a:solidFill>
              </a:rPr>
              <a:t>  </a:t>
            </a:r>
            <a:r>
              <a:rPr lang="en-US">
                <a:solidFill>
                  <a:schemeClr val="bg1"/>
                </a:solidFill>
              </a:rPr>
              <a:t>exact drug history to exclude exogenous glucocorticoid exposure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•Testing for cushing syndrome in certain groups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•Firstly, confirm definite diagnosis of Cushing syndrome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(UFC,Salivary cortisole,ODST,LDDST)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•Secondly, find the causes of Cushing syndrome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(ACTH,HDDST, IPSS, Imaging)</a:t>
            </a:r>
          </a:p>
        </p:txBody>
      </p:sp>
    </p:spTree>
    <p:extLst>
      <p:ext uri="{BB962C8B-B14F-4D97-AF65-F5344CB8AC3E}">
        <p14:creationId xmlns:p14="http://schemas.microsoft.com/office/powerpoint/2010/main" val="1943052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DB662F-A764-BE40-8ED0-7A40F4C6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0994"/>
            <a:ext cx="10515600" cy="1798543"/>
          </a:xfrm>
        </p:spPr>
        <p:txBody>
          <a:bodyPr>
            <a:normAutofit/>
          </a:bodyPr>
          <a:lstStyle/>
          <a:p>
            <a:r>
              <a:rPr lang="en-US" sz="4000" b="1" i="1">
                <a:solidFill>
                  <a:schemeClr val="bg1"/>
                </a:solidFill>
              </a:rPr>
              <a:t>                    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85930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D2FB9-5A80-BE48-A8FB-A81F6A88B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47" y="67235"/>
            <a:ext cx="11816602" cy="6681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>
                <a:solidFill>
                  <a:schemeClr val="bg1"/>
                </a:solidFill>
              </a:rPr>
              <a:t>Clinical features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  ●</a:t>
            </a:r>
            <a:r>
              <a:rPr lang="en-US">
                <a:solidFill>
                  <a:schemeClr val="bg1"/>
                </a:solidFill>
              </a:rPr>
              <a:t>Obesity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●Reproductive organs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●Psychiatric Features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●Bone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●Skin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●Muscle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●Cardiovascular features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●Infections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●Metabolic and Endocrine features</a:t>
            </a:r>
          </a:p>
        </p:txBody>
      </p:sp>
    </p:spTree>
    <p:extLst>
      <p:ext uri="{BB962C8B-B14F-4D97-AF65-F5344CB8AC3E}">
        <p14:creationId xmlns:p14="http://schemas.microsoft.com/office/powerpoint/2010/main" val="329853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7EE5-E58D-1641-9D41-0C4FE4168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2" y="147077"/>
            <a:ext cx="11841816" cy="6563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 Who should be tested?</a:t>
            </a:r>
          </a:p>
          <a:p>
            <a:pPr marL="0" indent="0">
              <a:buNone/>
            </a:pPr>
            <a:endParaRPr lang="en-US" sz="3600" b="1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•Patients with unusual features for age (e.g. osteoporosis, hypertension) 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•Patients with multiple and progressive features,particularly those that are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more predictive of Cushing’s syndrome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•Children with decreasing height percentile and increasing weight 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•Adrenal incidentaloma </a:t>
            </a:r>
          </a:p>
        </p:txBody>
      </p:sp>
    </p:spTree>
    <p:extLst>
      <p:ext uri="{BB962C8B-B14F-4D97-AF65-F5344CB8AC3E}">
        <p14:creationId xmlns:p14="http://schemas.microsoft.com/office/powerpoint/2010/main" val="168145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CB0C4-E3C5-E643-8853-1AC85DCBA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85" y="142875"/>
            <a:ext cx="11867028" cy="6580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Classifications of causes of Cushing Syndrome</a:t>
            </a: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 ●</a:t>
            </a:r>
            <a:r>
              <a:rPr lang="en-US">
                <a:solidFill>
                  <a:schemeClr val="bg1"/>
                </a:solidFill>
              </a:rPr>
              <a:t>ACTH –Dependent  Causes</a:t>
            </a: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           </a:t>
            </a:r>
            <a:r>
              <a:rPr lang="en-US" sz="2400">
                <a:solidFill>
                  <a:schemeClr val="bg1"/>
                </a:solidFill>
              </a:rPr>
              <a:t>•Cushing disease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•Ectopic ACTH  syndrome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•Ectopic CRH  syndrome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•Macronodular adrenal hyperplasia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•Iatrogenic (treatment with 1-24 ACTH)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●ACTH –Independent Causes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 </a:t>
            </a:r>
            <a:r>
              <a:rPr lang="en-US" sz="2400">
                <a:solidFill>
                  <a:schemeClr val="bg1"/>
                </a:solidFill>
              </a:rPr>
              <a:t>•Adrenal adenoma and carcinoma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•PPNAD  and Carney syndrome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•McCune-Albright syndrome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•Iatrogenic (prednisolone, dexamethasone)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9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04EB5DF-328C-9449-8011-3A14DDCCF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4" y="142875"/>
            <a:ext cx="11598089" cy="65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02DA-B2DD-4443-AFBC-C03E22354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16" y="-164353"/>
            <a:ext cx="11936506" cy="2576419"/>
          </a:xfrm>
        </p:spPr>
        <p:txBody>
          <a:bodyPr>
            <a:normAutofit/>
          </a:bodyPr>
          <a:lstStyle/>
          <a:p>
            <a:r>
              <a:rPr lang="en-US" sz="3600" b="1" i="1">
                <a:solidFill>
                  <a:schemeClr val="bg1"/>
                </a:solidFill>
              </a:rPr>
              <a:t>Other Causes  of Hypercortisolism (pseudo-Cushing Syndrome)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D9C1-4F01-BB44-9F47-FD49BC725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65780"/>
            <a:ext cx="11161058" cy="419380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•Pregnancy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•Depression and other psychiatric conditions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•Alcohol dependence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•Morbid obesity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•Poorly controlled DM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84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1892</Words>
  <Application>Microsoft Office PowerPoint</Application>
  <PresentationFormat>Widescreen</PresentationFormat>
  <Paragraphs>267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DIFFERENT ASPECTS OF CUSHING SYNDROME FROM DIAGNOSIS TO 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Causes  of Hypercortisolism (pseudo-Cushing Syndrome)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cause of Cushing syndrom?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of the following options should be recommended?</vt:lpstr>
      <vt:lpstr>Which of the following options should be recommended?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Fatemeh Rahmani</cp:lastModifiedBy>
  <cp:revision>95</cp:revision>
  <dcterms:created xsi:type="dcterms:W3CDTF">2018-11-02T10:03:35Z</dcterms:created>
  <dcterms:modified xsi:type="dcterms:W3CDTF">2019-07-04T02:57:48Z</dcterms:modified>
</cp:coreProperties>
</file>