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62" r:id="rId3"/>
    <p:sldId id="280" r:id="rId4"/>
    <p:sldId id="263" r:id="rId5"/>
    <p:sldId id="264" r:id="rId6"/>
    <p:sldId id="290" r:id="rId7"/>
    <p:sldId id="281" r:id="rId8"/>
    <p:sldId id="265" r:id="rId9"/>
    <p:sldId id="267" r:id="rId10"/>
    <p:sldId id="268" r:id="rId11"/>
    <p:sldId id="282" r:id="rId12"/>
    <p:sldId id="257" r:id="rId13"/>
    <p:sldId id="269" r:id="rId14"/>
    <p:sldId id="258" r:id="rId15"/>
    <p:sldId id="259" r:id="rId16"/>
    <p:sldId id="271" r:id="rId17"/>
    <p:sldId id="283" r:id="rId18"/>
    <p:sldId id="260" r:id="rId19"/>
    <p:sldId id="284" r:id="rId20"/>
    <p:sldId id="270" r:id="rId21"/>
    <p:sldId id="272" r:id="rId22"/>
    <p:sldId id="273" r:id="rId23"/>
    <p:sldId id="274" r:id="rId24"/>
    <p:sldId id="285" r:id="rId25"/>
    <p:sldId id="275" r:id="rId26"/>
    <p:sldId id="286" r:id="rId27"/>
    <p:sldId id="292" r:id="rId28"/>
    <p:sldId id="278" r:id="rId29"/>
    <p:sldId id="287" r:id="rId30"/>
    <p:sldId id="279" r:id="rId31"/>
    <p:sldId id="288" r:id="rId32"/>
    <p:sldId id="294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22409" y="0"/>
            <a:ext cx="10048774" cy="7074568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NAME OF GOD</a:t>
            </a:r>
          </a:p>
          <a:p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/>
              <a:t>Bilateral Adrenal </a:t>
            </a:r>
            <a:r>
              <a:rPr lang="en-US" sz="2800" b="1" dirty="0" smtClean="0"/>
              <a:t>masses</a:t>
            </a:r>
            <a:endParaRPr lang="en-US" sz="2800" b="1" dirty="0" smtClean="0"/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Ahmadi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99.12.18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11316"/>
            <a:ext cx="10515600" cy="1325563"/>
          </a:xfrm>
        </p:spPr>
        <p:txBody>
          <a:bodyPr/>
          <a:lstStyle/>
          <a:p>
            <a:r>
              <a:rPr lang="en-US" dirty="0" smtClean="0"/>
              <a:t>Our patients AVS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905164"/>
            <a:ext cx="9190182" cy="250611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764147" y="3531355"/>
            <a:ext cx="8303492" cy="3248136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Cortisol of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Adrenal Vein/peripheral: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11.29/10.79=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1.04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Cortisol of Lt Adrenal Vein/peripheral: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8.6/10.79=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0.797</a:t>
            </a:r>
            <a:endPara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A/C of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Adrenal V.: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62.2/11.29=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5.50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A/C of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Adrenal V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90.4/8.6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10.5 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A/C of Peripheral V.=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99/10.79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9.17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A/C of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Adrenal V./peripheral V.=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5.50/9.17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0.599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A/C of Lt Adrenal V./peripheral V.=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10.5/9.17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1.14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85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When hyperaldosteronism should be considered?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hyperaldosteronism should be evaluated?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How AVS procedure is done?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limitations of AVS?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is the Prevalence of PA &amp; sub clinical hypercortisolism coincidence?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SCS complications?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should our patient be managed?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should our patient be followed?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80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AVS procedure &amp; pitfalls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8660" y="669791"/>
            <a:ext cx="3537983" cy="487362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Sampling from each AV &amp; IVC sequentially/ simultaneously.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Simultaneously: eliminate temporal fluctuations but needs bilateral common femoral venous access,thecnical challenge.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Technical challenge can be minimized by sequential sampling during </a:t>
            </a:r>
            <a:r>
              <a:rPr lang="en-US" sz="2000" dirty="0" smtClean="0">
                <a:solidFill>
                  <a:srgbClr val="FFFF00"/>
                </a:solidFill>
              </a:rPr>
              <a:t>cosyntropin infusion</a:t>
            </a:r>
            <a:r>
              <a:rPr lang="en-US" sz="2000" dirty="0" smtClean="0">
                <a:solidFill>
                  <a:schemeClr val="tx1"/>
                </a:solidFill>
              </a:rPr>
              <a:t>.(increase sensitivity &amp; specificity)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394" y="5163520"/>
            <a:ext cx="108091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>
              <a:solidFill>
                <a:srgbClr val="000000"/>
              </a:solidFill>
              <a:latin typeface="Frutiger LT Std 55 Roman" panose="020B0803030504030204" pitchFamily="34" charset="0"/>
            </a:endParaRPr>
          </a:p>
          <a:p>
            <a:r>
              <a:rPr lang="en-US" sz="3600" dirty="0">
                <a:solidFill>
                  <a:srgbClr val="000000"/>
                </a:solidFill>
                <a:latin typeface="Frutiger LT Std 55 Roman" panose="020B0803030504030204" pitchFamily="34" charset="0"/>
              </a:rPr>
              <a:t> </a:t>
            </a:r>
            <a:r>
              <a:rPr lang="en-US" sz="1400" i="1" dirty="0">
                <a:latin typeface="Frutiger LT Std 55 Roman" panose="020B0803030504030204" pitchFamily="34" charset="0"/>
              </a:rPr>
              <a:t>European Journal of Endocrinology </a:t>
            </a:r>
            <a:r>
              <a:rPr lang="en-US" sz="1400" dirty="0">
                <a:latin typeface="Frutiger LT Std 55 Roman" panose="020B0803030504030204" pitchFamily="34" charset="0"/>
              </a:rPr>
              <a:t>(2018) </a:t>
            </a:r>
            <a:r>
              <a:rPr lang="en-US" sz="1400" dirty="0" smtClean="0">
                <a:latin typeface="Frutiger LT Std 55 Roman" panose="020B0803030504030204" pitchFamily="34" charset="0"/>
              </a:rPr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6576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313" y="1112562"/>
            <a:ext cx="6756734" cy="4946317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625642" y="1809549"/>
            <a:ext cx="1568918" cy="933651"/>
          </a:xfrm>
          <a:prstGeom prst="wedgeRoundRectCallout">
            <a:avLst>
              <a:gd name="adj1" fmla="val 142971"/>
              <a:gd name="adj2" fmla="val 367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Right adrenal adenoma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052136" y="0"/>
            <a:ext cx="1655544" cy="943276"/>
          </a:xfrm>
          <a:prstGeom prst="wedgeRoundRectCallout">
            <a:avLst>
              <a:gd name="adj1" fmla="val 37361"/>
              <a:gd name="adj2" fmla="val 881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Right adrenal vein contrast injection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842210" y="3955983"/>
            <a:ext cx="2974206" cy="827772"/>
          </a:xfrm>
          <a:prstGeom prst="wedgeRoundRectCallout">
            <a:avLst>
              <a:gd name="adj1" fmla="val 59033"/>
              <a:gd name="adj2" fmla="val 1078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Left adrenal vein origin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69271" y="6228165"/>
            <a:ext cx="7495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Frutiger LT Std 55 Roman" panose="020B0803030504030204" pitchFamily="34" charset="0"/>
              </a:rPr>
              <a:t>European Journal of Endocrinology </a:t>
            </a:r>
            <a:r>
              <a:rPr lang="en-US" dirty="0">
                <a:latin typeface="Frutiger LT Std 55 Roman" panose="020B0803030504030204" pitchFamily="34" charset="0"/>
              </a:rPr>
              <a:t>(2018)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23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312" y="1797861"/>
            <a:ext cx="9477375" cy="28860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99688" y="6199290"/>
            <a:ext cx="5295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Frutiger LT Std 55 Roman" panose="020B0803030504030204" pitchFamily="34" charset="0"/>
              </a:rPr>
              <a:t>European Journal of Endocrinology </a:t>
            </a:r>
            <a:r>
              <a:rPr lang="en-US" dirty="0">
                <a:latin typeface="Frutiger LT Std 55 Roman" panose="020B0803030504030204" pitchFamily="34" charset="0"/>
              </a:rPr>
              <a:t>(2018)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77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3017" y="2360487"/>
            <a:ext cx="9991725" cy="280035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482291" y="3051208"/>
            <a:ext cx="8114096" cy="240632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22677" y="6218541"/>
            <a:ext cx="5134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Frutiger LT Std 55 Roman" panose="020B0803030504030204" pitchFamily="34" charset="0"/>
              </a:rPr>
              <a:t>European Journal of Endocrinology </a:t>
            </a:r>
            <a:r>
              <a:rPr lang="en-US" dirty="0">
                <a:latin typeface="Frutiger LT Std 55 Roman" panose="020B0803030504030204" pitchFamily="34" charset="0"/>
              </a:rPr>
              <a:t>(2018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21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Confirming successful catheterization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137" y="991403"/>
            <a:ext cx="10433785" cy="5281814"/>
          </a:xfrm>
        </p:spPr>
        <p:txBody>
          <a:bodyPr>
            <a:normAutofit fontScale="40000" lnSpcReduction="20000"/>
          </a:bodyPr>
          <a:lstStyle/>
          <a:p>
            <a:pPr marL="0" indent="0" algn="l">
              <a:buNone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l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5000" dirty="0" smtClean="0">
                <a:solidFill>
                  <a:schemeClr val="tx1"/>
                </a:solidFill>
              </a:rPr>
              <a:t>With </a:t>
            </a:r>
            <a:r>
              <a:rPr lang="en-US" sz="5000" dirty="0">
                <a:solidFill>
                  <a:srgbClr val="FFFF00"/>
                </a:solidFill>
              </a:rPr>
              <a:t>cosyntropin </a:t>
            </a:r>
            <a:r>
              <a:rPr lang="en-US" sz="5000" dirty="0">
                <a:solidFill>
                  <a:schemeClr val="tx1"/>
                </a:solidFill>
              </a:rPr>
              <a:t>infusion, </a:t>
            </a:r>
            <a:r>
              <a:rPr lang="en-US" sz="5000" dirty="0" smtClean="0">
                <a:solidFill>
                  <a:srgbClr val="FFFF00"/>
                </a:solidFill>
              </a:rPr>
              <a:t>AV </a:t>
            </a:r>
            <a:r>
              <a:rPr lang="en-US" sz="5000" dirty="0">
                <a:solidFill>
                  <a:srgbClr val="FFFF00"/>
                </a:solidFill>
              </a:rPr>
              <a:t>to IVC cortisol</a:t>
            </a:r>
            <a:r>
              <a:rPr lang="en-US" sz="5000" u="sng" dirty="0">
                <a:solidFill>
                  <a:srgbClr val="FFFF00"/>
                </a:solidFill>
              </a:rPr>
              <a:t> </a:t>
            </a:r>
            <a:r>
              <a:rPr lang="en-US" sz="5000" dirty="0">
                <a:solidFill>
                  <a:srgbClr val="FFFF00"/>
                </a:solidFill>
              </a:rPr>
              <a:t>ratio</a:t>
            </a:r>
            <a:r>
              <a:rPr lang="en-US" sz="5000" u="sng" dirty="0">
                <a:solidFill>
                  <a:srgbClr val="FFFF00"/>
                </a:solidFill>
              </a:rPr>
              <a:t> </a:t>
            </a:r>
            <a:r>
              <a:rPr lang="en-US" sz="5000" dirty="0">
                <a:solidFill>
                  <a:schemeClr val="tx1"/>
                </a:solidFill>
              </a:rPr>
              <a:t>is typically more than </a:t>
            </a:r>
            <a:r>
              <a:rPr lang="en-US" sz="5000" dirty="0" smtClean="0">
                <a:solidFill>
                  <a:srgbClr val="FFFF00"/>
                </a:solidFill>
              </a:rPr>
              <a:t>10:1</a:t>
            </a:r>
          </a:p>
          <a:p>
            <a:pPr algn="l">
              <a:buFont typeface="Wingdings" panose="05000000000000000000" pitchFamily="2" charset="2"/>
              <a:buChar char="Ø"/>
            </a:pPr>
            <a:endParaRPr lang="en-US" sz="5000" dirty="0" smtClean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5000" dirty="0" smtClean="0">
                <a:solidFill>
                  <a:schemeClr val="tx1"/>
                </a:solidFill>
              </a:rPr>
              <a:t>a </a:t>
            </a:r>
            <a:r>
              <a:rPr lang="en-US" sz="5000" dirty="0">
                <a:solidFill>
                  <a:schemeClr val="tx1"/>
                </a:solidFill>
              </a:rPr>
              <a:t>ratio of </a:t>
            </a:r>
            <a:r>
              <a:rPr lang="en-US" sz="5000" dirty="0">
                <a:solidFill>
                  <a:srgbClr val="FFFF00"/>
                </a:solidFill>
              </a:rPr>
              <a:t>at</a:t>
            </a:r>
            <a:r>
              <a:rPr lang="en-US" sz="5000" u="sng" dirty="0">
                <a:solidFill>
                  <a:srgbClr val="FFFF00"/>
                </a:solidFill>
              </a:rPr>
              <a:t> </a:t>
            </a:r>
            <a:r>
              <a:rPr lang="en-US" sz="5000" dirty="0">
                <a:solidFill>
                  <a:srgbClr val="FFFF00"/>
                </a:solidFill>
              </a:rPr>
              <a:t>least</a:t>
            </a:r>
            <a:r>
              <a:rPr lang="en-US" sz="5000" u="sng" dirty="0">
                <a:solidFill>
                  <a:srgbClr val="FFFF00"/>
                </a:solidFill>
              </a:rPr>
              <a:t> </a:t>
            </a:r>
            <a:r>
              <a:rPr lang="en-US" sz="5000" dirty="0">
                <a:solidFill>
                  <a:srgbClr val="FFFF00"/>
                </a:solidFill>
              </a:rPr>
              <a:t>5:1</a:t>
            </a:r>
            <a:r>
              <a:rPr lang="en-US" sz="5000" u="sng" dirty="0">
                <a:solidFill>
                  <a:srgbClr val="FFFF00"/>
                </a:solidFill>
              </a:rPr>
              <a:t> </a:t>
            </a:r>
            <a:r>
              <a:rPr lang="en-US" sz="5000" dirty="0">
                <a:solidFill>
                  <a:schemeClr val="tx1"/>
                </a:solidFill>
              </a:rPr>
              <a:t>is required to be confident that the adrenal veins were successfully </a:t>
            </a:r>
            <a:r>
              <a:rPr lang="en-US" sz="5000" dirty="0" smtClean="0">
                <a:solidFill>
                  <a:schemeClr val="tx1"/>
                </a:solidFill>
              </a:rPr>
              <a:t>catheterized</a:t>
            </a:r>
            <a:r>
              <a:rPr lang="en-US" sz="5000" dirty="0">
                <a:solidFill>
                  <a:schemeClr val="tx1"/>
                </a:solidFill>
                <a:latin typeface="Sabon-Roman"/>
              </a:rPr>
              <a:t> </a:t>
            </a:r>
            <a:r>
              <a:rPr lang="en-US" sz="5000" dirty="0" smtClean="0">
                <a:solidFill>
                  <a:schemeClr val="tx1"/>
                </a:solidFill>
                <a:latin typeface="Sabon-Roman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5000" dirty="0" smtClean="0">
              <a:solidFill>
                <a:schemeClr val="tx1"/>
              </a:solidFill>
              <a:latin typeface="Sabon-Roman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5000" dirty="0" smtClean="0">
                <a:solidFill>
                  <a:schemeClr val="tx1"/>
                </a:solidFill>
                <a:latin typeface="Sabon-Roman"/>
              </a:rPr>
              <a:t>The </a:t>
            </a:r>
            <a:r>
              <a:rPr lang="en-US" sz="5000" dirty="0">
                <a:solidFill>
                  <a:schemeClr val="tx1"/>
                </a:solidFill>
                <a:latin typeface="Sabon-Roman"/>
              </a:rPr>
              <a:t>adrenal/peripheral vein cortisol ratio is typically </a:t>
            </a:r>
            <a:r>
              <a:rPr lang="en-US" sz="5000" dirty="0">
                <a:solidFill>
                  <a:srgbClr val="FFFF00"/>
                </a:solidFill>
                <a:latin typeface="Sabon-Roman"/>
              </a:rPr>
              <a:t>more than 5:1 with the </a:t>
            </a:r>
            <a:endParaRPr lang="en-US" sz="5000" dirty="0" smtClean="0">
              <a:solidFill>
                <a:srgbClr val="FFFF00"/>
              </a:solidFill>
              <a:latin typeface="Sabon-Roman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5000" dirty="0" smtClean="0">
              <a:solidFill>
                <a:srgbClr val="FFFF00"/>
              </a:solidFill>
              <a:latin typeface="Sabon-Roman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5000" dirty="0" smtClean="0">
                <a:solidFill>
                  <a:srgbClr val="FFFF00"/>
                </a:solidFill>
                <a:latin typeface="Sabon-Roman"/>
              </a:rPr>
              <a:t>continuous </a:t>
            </a:r>
            <a:r>
              <a:rPr lang="en-US" sz="5000" dirty="0">
                <a:solidFill>
                  <a:srgbClr val="FFFF00"/>
                </a:solidFill>
                <a:latin typeface="Sabon-Roman"/>
              </a:rPr>
              <a:t>cosyntropin infusion protocol and more than 2:1 </a:t>
            </a:r>
            <a:r>
              <a:rPr lang="en-US" sz="5000" dirty="0">
                <a:solidFill>
                  <a:schemeClr val="tx1">
                    <a:lumMod val="95000"/>
                  </a:schemeClr>
                </a:solidFill>
                <a:latin typeface="Sabon-Roman"/>
              </a:rPr>
              <a:t>without cosyntropin </a:t>
            </a:r>
            <a:r>
              <a:rPr lang="en-US" sz="5000" dirty="0">
                <a:solidFill>
                  <a:srgbClr val="FFFF00"/>
                </a:solidFill>
                <a:latin typeface="Sabon-Roman"/>
              </a:rPr>
              <a:t>use</a:t>
            </a:r>
            <a:endParaRPr lang="en-US" sz="5000" dirty="0">
              <a:solidFill>
                <a:srgbClr val="FFFF00"/>
              </a:solidFill>
            </a:endParaRPr>
          </a:p>
          <a:p>
            <a:pPr algn="l">
              <a:buFont typeface="Wingdings" panose="05000000000000000000" pitchFamily="2" charset="2"/>
              <a:buChar char="Ø"/>
            </a:pPr>
            <a:endParaRPr lang="en-US" sz="5000" dirty="0">
              <a:solidFill>
                <a:schemeClr val="tx1"/>
              </a:solidFill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5000" dirty="0">
                <a:solidFill>
                  <a:srgbClr val="FFFF00"/>
                </a:solidFill>
              </a:rPr>
              <a:t>Cortisol-corrected</a:t>
            </a:r>
            <a:r>
              <a:rPr lang="en-US" sz="5000" dirty="0">
                <a:solidFill>
                  <a:schemeClr val="tx1"/>
                </a:solidFill>
              </a:rPr>
              <a:t> ratios —cutoff for the </a:t>
            </a:r>
            <a:r>
              <a:rPr lang="en-US" sz="5000" dirty="0">
                <a:solidFill>
                  <a:srgbClr val="FFFF00"/>
                </a:solidFill>
              </a:rPr>
              <a:t>cortisol-corrected</a:t>
            </a:r>
            <a:r>
              <a:rPr lang="en-US" sz="5000" dirty="0">
                <a:solidFill>
                  <a:schemeClr val="tx1"/>
                </a:solidFill>
              </a:rPr>
              <a:t> </a:t>
            </a:r>
            <a:r>
              <a:rPr lang="en-US" sz="5000" dirty="0">
                <a:solidFill>
                  <a:srgbClr val="FFFF00"/>
                </a:solidFill>
              </a:rPr>
              <a:t>aldosterone ratio </a:t>
            </a:r>
            <a:r>
              <a:rPr lang="en-US" sz="5000" dirty="0">
                <a:solidFill>
                  <a:schemeClr val="tx1"/>
                </a:solidFill>
              </a:rPr>
              <a:t>from high-side to </a:t>
            </a:r>
            <a:r>
              <a:rPr lang="en-US" sz="5000" dirty="0" smtClean="0">
                <a:solidFill>
                  <a:schemeClr val="tx1"/>
                </a:solidFill>
              </a:rPr>
              <a:t>low-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5000" dirty="0" smtClean="0">
                <a:solidFill>
                  <a:schemeClr val="tx1"/>
                </a:solidFill>
              </a:rPr>
              <a:t>side </a:t>
            </a:r>
            <a:r>
              <a:rPr lang="en-US" sz="5000" dirty="0">
                <a:solidFill>
                  <a:schemeClr val="tx1"/>
                </a:solidFill>
              </a:rPr>
              <a:t>of </a:t>
            </a:r>
            <a:r>
              <a:rPr lang="en-US" sz="5000" dirty="0">
                <a:solidFill>
                  <a:srgbClr val="FFFF00"/>
                </a:solidFill>
              </a:rPr>
              <a:t>more</a:t>
            </a:r>
            <a:r>
              <a:rPr lang="en-US" sz="5000" u="sng" dirty="0">
                <a:solidFill>
                  <a:srgbClr val="FFFF00"/>
                </a:solidFill>
              </a:rPr>
              <a:t> </a:t>
            </a:r>
            <a:r>
              <a:rPr lang="en-US" sz="5000" dirty="0">
                <a:solidFill>
                  <a:srgbClr val="FFFF00"/>
                </a:solidFill>
              </a:rPr>
              <a:t>than</a:t>
            </a:r>
            <a:r>
              <a:rPr lang="en-US" sz="5000" u="sng" dirty="0">
                <a:solidFill>
                  <a:srgbClr val="FFFF00"/>
                </a:solidFill>
              </a:rPr>
              <a:t> </a:t>
            </a:r>
            <a:r>
              <a:rPr lang="en-US" sz="5000" dirty="0" smtClean="0">
                <a:solidFill>
                  <a:srgbClr val="FFFF00"/>
                </a:solidFill>
              </a:rPr>
              <a:t>4:1</a:t>
            </a:r>
          </a:p>
          <a:p>
            <a:pPr marL="0" indent="0" algn="l">
              <a:buNone/>
            </a:pPr>
            <a:r>
              <a:rPr lang="en-US" sz="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     </a:t>
            </a:r>
          </a:p>
          <a:p>
            <a:pPr marL="0" indent="0" algn="r">
              <a:buNone/>
            </a:pPr>
            <a:r>
              <a:rPr lang="en-US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n-US" sz="23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jClin</a:t>
            </a:r>
            <a:r>
              <a:rPr lang="en-US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Endocrinol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Metab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May 2016, 101(5):1889–1916</a:t>
            </a:r>
          </a:p>
          <a:p>
            <a:pPr marL="0" indent="0" algn="l">
              <a:buNone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30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When hyperaldosteronism should be considered?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hyperaldosteronism should be evaluated?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How AVS procedure is done?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What are the limitations of AVS?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is the Prevalence of PA &amp; sub clinical hypercortisolism coincidence?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SCS complications?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should our patient be managed?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should our patient be followed?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46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Difficulty</a:t>
            </a:r>
            <a:r>
              <a:rPr lang="en-US" dirty="0" smtClean="0"/>
              <a:t> in selecting </a:t>
            </a:r>
            <a:r>
              <a:rPr lang="en-US" dirty="0" smtClean="0">
                <a:solidFill>
                  <a:srgbClr val="FFFF00"/>
                </a:solidFill>
              </a:rPr>
              <a:t>right</a:t>
            </a:r>
            <a:r>
              <a:rPr lang="en-US" dirty="0" smtClean="0"/>
              <a:t> AV which </a:t>
            </a:r>
            <a:r>
              <a:rPr lang="en-US" dirty="0" smtClean="0">
                <a:solidFill>
                  <a:srgbClr val="FFFF00"/>
                </a:solidFill>
              </a:rPr>
              <a:t>originate directly from IVC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Using venography </a:t>
            </a:r>
            <a:r>
              <a:rPr lang="en-US" dirty="0" smtClean="0">
                <a:solidFill>
                  <a:srgbClr val="FFFF00"/>
                </a:solidFill>
              </a:rPr>
              <a:t>landmarks before procedure 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FF00"/>
                </a:solidFill>
              </a:rPr>
              <a:t>rapid cortisol testing.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Aberrant venous </a:t>
            </a:r>
            <a:r>
              <a:rPr lang="en-US" dirty="0" smtClean="0">
                <a:solidFill>
                  <a:srgbClr val="FFFF00"/>
                </a:solidFill>
              </a:rPr>
              <a:t>anatomy</a:t>
            </a:r>
            <a:r>
              <a:rPr lang="en-US" dirty="0" smtClean="0"/>
              <a:t> of left adrenal vein.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Glucocorticoid co-secretion in hyperaldosteronism.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120000" y="3592220"/>
            <a:ext cx="8447512" cy="81814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06786" y="5992296"/>
            <a:ext cx="5316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Adrenal Vein Sampling, Radio Graphics, Australia 2005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AVS pitfalls</a:t>
            </a:r>
          </a:p>
        </p:txBody>
      </p:sp>
    </p:spTree>
    <p:extLst>
      <p:ext uri="{BB962C8B-B14F-4D97-AF65-F5344CB8AC3E}">
        <p14:creationId xmlns:p14="http://schemas.microsoft.com/office/powerpoint/2010/main" val="238769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When hyperaldosteronism should be considered?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hyperaldosteronism should be evaluated?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How AVS procedure is done?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What are the limitations of AVS?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How is the Prevalence of PA &amp; sub clinical hypercortisolism coincidence?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SCS complications?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should our patient be managed?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should our patient be followed?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38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Problem List:</a:t>
            </a:r>
            <a:endParaRPr lang="fa-I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056" y="1357162"/>
            <a:ext cx="9545855" cy="464136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dirty="0" smtClean="0"/>
              <a:t>HTN</a:t>
            </a:r>
          </a:p>
          <a:p>
            <a:pPr marL="0" indent="0" algn="l">
              <a:buNone/>
            </a:pPr>
            <a:r>
              <a:rPr lang="en-US" sz="3200" dirty="0" smtClean="0"/>
              <a:t>Hypokalemia</a:t>
            </a:r>
          </a:p>
          <a:p>
            <a:pPr marL="0" indent="0" algn="l">
              <a:buNone/>
            </a:pPr>
            <a:r>
              <a:rPr lang="en-US" sz="3200" dirty="0" smtClean="0"/>
              <a:t>High ARR</a:t>
            </a:r>
          </a:p>
          <a:p>
            <a:pPr marL="0" indent="0" algn="l">
              <a:buNone/>
            </a:pPr>
            <a:r>
              <a:rPr lang="en-US" sz="3200" dirty="0" smtClean="0"/>
              <a:t>Bilateral Adrenal masses(3cm)</a:t>
            </a:r>
          </a:p>
          <a:p>
            <a:pPr marL="0" indent="0">
              <a:buNone/>
            </a:pPr>
            <a:r>
              <a:rPr lang="en-US" sz="3200" dirty="0" smtClean="0"/>
              <a:t>High </a:t>
            </a:r>
            <a:r>
              <a:rPr lang="en-US" sz="3200" dirty="0" smtClean="0"/>
              <a:t>cortisol </a:t>
            </a:r>
            <a:r>
              <a:rPr lang="en-US" sz="3200" dirty="0" smtClean="0"/>
              <a:t>level (</a:t>
            </a:r>
            <a:r>
              <a:rPr lang="en-US" sz="3200" dirty="0" smtClean="0"/>
              <a:t>positive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overnight</a:t>
            </a:r>
            <a:r>
              <a:rPr lang="en-US" sz="3200" dirty="0"/>
              <a:t> dexamethasone suppression test </a:t>
            </a:r>
            <a:r>
              <a:rPr lang="en-US" sz="3200" dirty="0" smtClean="0"/>
              <a:t>)</a:t>
            </a:r>
          </a:p>
          <a:p>
            <a:pPr marL="0" indent="0" algn="l">
              <a:buNone/>
            </a:pPr>
            <a:r>
              <a:rPr lang="en-US" sz="3200" dirty="0" smtClean="0"/>
              <a:t>Suppressed ACTH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529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 &amp; SCS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Prevalence:</a:t>
            </a:r>
            <a:r>
              <a:rPr lang="en-US" dirty="0" smtClean="0">
                <a:solidFill>
                  <a:srgbClr val="FFFF00"/>
                </a:solidFill>
              </a:rPr>
              <a:t>10-20</a:t>
            </a:r>
            <a:r>
              <a:rPr lang="en-US" dirty="0" smtClean="0"/>
              <a:t>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Diagnosis SCS in PA can help: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>
                <a:solidFill>
                  <a:srgbClr val="FFFF00"/>
                </a:solidFill>
              </a:rPr>
              <a:t>decrease false negative </a:t>
            </a:r>
            <a:r>
              <a:rPr lang="en-US" dirty="0" smtClean="0"/>
              <a:t>AVS( </a:t>
            </a:r>
            <a:r>
              <a:rPr lang="en-US" dirty="0" smtClean="0">
                <a:solidFill>
                  <a:srgbClr val="FFFF00"/>
                </a:solidFill>
              </a:rPr>
              <a:t>PAC</a:t>
            </a:r>
            <a:r>
              <a:rPr lang="en-US" dirty="0" smtClean="0"/>
              <a:t> should be used)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Hormones like </a:t>
            </a:r>
            <a:r>
              <a:rPr lang="en-US" dirty="0" smtClean="0">
                <a:solidFill>
                  <a:srgbClr val="FFFF00"/>
                </a:solidFill>
              </a:rPr>
              <a:t>metanephrine</a:t>
            </a:r>
            <a:r>
              <a:rPr lang="en-US" dirty="0" smtClean="0"/>
              <a:t> in adrenal vein sample can be used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Can </a:t>
            </a:r>
            <a:r>
              <a:rPr lang="en-US" dirty="0" smtClean="0">
                <a:solidFill>
                  <a:srgbClr val="FFFF00"/>
                </a:solidFill>
              </a:rPr>
              <a:t>prevent adrenal crisis after PA surgery </a:t>
            </a:r>
            <a:r>
              <a:rPr lang="en-US" dirty="0" smtClean="0"/>
              <a:t>(preoperative </a:t>
            </a:r>
            <a:r>
              <a:rPr lang="en-US" dirty="0" smtClean="0">
                <a:solidFill>
                  <a:srgbClr val="FFFF00"/>
                </a:solidFill>
              </a:rPr>
              <a:t>glucocorticoid </a:t>
            </a:r>
            <a:r>
              <a:rPr lang="en-US" dirty="0" smtClean="0">
                <a:solidFill>
                  <a:schemeClr val="tx1"/>
                </a:solidFill>
              </a:rPr>
              <a:t>use in PA &amp; SCS)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Can </a:t>
            </a:r>
            <a:r>
              <a:rPr lang="en-US" dirty="0" smtClean="0">
                <a:solidFill>
                  <a:srgbClr val="FFFF00"/>
                </a:solidFill>
              </a:rPr>
              <a:t>decrease</a:t>
            </a:r>
            <a:r>
              <a:rPr lang="en-US" dirty="0" smtClean="0"/>
              <a:t> hypercortisolism </a:t>
            </a:r>
            <a:r>
              <a:rPr lang="en-US" dirty="0" smtClean="0">
                <a:solidFill>
                  <a:srgbClr val="FFFF00"/>
                </a:solidFill>
              </a:rPr>
              <a:t>complication</a:t>
            </a:r>
            <a:r>
              <a:rPr lang="en-US" dirty="0" smtClean="0"/>
              <a:t>.(Follow up)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lvl="1" indent="0">
              <a:buNone/>
            </a:pPr>
            <a:r>
              <a:rPr lang="it-IT" dirty="0" smtClean="0"/>
              <a:t> </a:t>
            </a:r>
            <a:r>
              <a:rPr lang="it-IT" sz="2000" dirty="0"/>
              <a:t>J. Endocrinol. Invest. 36: 564-567, </a:t>
            </a:r>
            <a:r>
              <a:rPr lang="it-IT" sz="2000" dirty="0" smtClean="0"/>
              <a:t>2013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5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2598"/>
          <a:stretch/>
        </p:blipFill>
        <p:spPr>
          <a:xfrm>
            <a:off x="1222575" y="1228858"/>
            <a:ext cx="10074275" cy="4238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782" y="6209235"/>
            <a:ext cx="594411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7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044" y="681088"/>
            <a:ext cx="9199661" cy="507231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873466" y="1655544"/>
            <a:ext cx="2377440" cy="356846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8432" y="6268389"/>
            <a:ext cx="3213430" cy="4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0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patients labs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36911"/>
              </p:ext>
            </p:extLst>
          </p:nvPr>
        </p:nvGraphicFramePr>
        <p:xfrm>
          <a:off x="258616" y="1847274"/>
          <a:ext cx="11637820" cy="411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9455">
                  <a:extLst>
                    <a:ext uri="{9D8B030D-6E8A-4147-A177-3AD203B41FA5}">
                      <a16:colId xmlns:a16="http://schemas.microsoft.com/office/drawing/2014/main" xmlns="" val="3311776655"/>
                    </a:ext>
                  </a:extLst>
                </a:gridCol>
                <a:gridCol w="2909455">
                  <a:extLst>
                    <a:ext uri="{9D8B030D-6E8A-4147-A177-3AD203B41FA5}">
                      <a16:colId xmlns:a16="http://schemas.microsoft.com/office/drawing/2014/main" xmlns="" val="2167686671"/>
                    </a:ext>
                  </a:extLst>
                </a:gridCol>
                <a:gridCol w="2909455">
                  <a:extLst>
                    <a:ext uri="{9D8B030D-6E8A-4147-A177-3AD203B41FA5}">
                      <a16:colId xmlns:a16="http://schemas.microsoft.com/office/drawing/2014/main" xmlns="" val="4025948152"/>
                    </a:ext>
                  </a:extLst>
                </a:gridCol>
                <a:gridCol w="2909455">
                  <a:extLst>
                    <a:ext uri="{9D8B030D-6E8A-4147-A177-3AD203B41FA5}">
                      <a16:colId xmlns:a16="http://schemas.microsoft.com/office/drawing/2014/main" xmlns="" val="3151209345"/>
                    </a:ext>
                  </a:extLst>
                </a:gridCol>
              </a:tblGrid>
              <a:tr h="51847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21/12/97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8/1/98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12/3/98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21/3/98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5666353"/>
                  </a:ext>
                </a:extLst>
              </a:tr>
              <a:tr h="51847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ODST:8/8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micgr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/dl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ODST:13/2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micgr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/dl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ODST:12/3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micgr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/dl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ODST:20/9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micgr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/dl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1998540"/>
                  </a:ext>
                </a:extLst>
              </a:tr>
              <a:tr h="204550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urine:</a:t>
                      </a:r>
                    </a:p>
                    <a:p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Volume:1800 cr:1 gr/24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  <a:endParaRPr lang="en-US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UFC:227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/24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(50-190)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urine:</a:t>
                      </a:r>
                    </a:p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volume:1900 cr:1300 </a:t>
                      </a:r>
                    </a:p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UFC:131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micg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/24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urine: </a:t>
                      </a:r>
                    </a:p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Volume :1000 cr:1/3 gr/24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  <a:endParaRPr lang="en-US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UFC: 360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micgr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/24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354403"/>
                  </a:ext>
                </a:extLst>
              </a:tr>
              <a:tr h="518478"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ACTH:0/4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pmol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/l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(1-3/5)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0614058"/>
                  </a:ext>
                </a:extLst>
              </a:tr>
              <a:tr h="518478"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DHEAS:83(35-430)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9219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843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When hyperaldosteronism should be considered?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hyperaldosteronism should be evaluated?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How AVS procedure is done?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limitations of AVS?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is the Prevalence of PA &amp; sub clinical hypercortisolism coincidence?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What are the SCS complications?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should our patient be managed?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should our patient be followed?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76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012" y="642886"/>
            <a:ext cx="9156986" cy="55722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782" y="6199610"/>
            <a:ext cx="594411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7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When hyperaldosteronism should be considered?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hyperaldosteronism should be evaluated?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How AVS procedure is done?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limitations of AVS?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is the Prevalence of PA &amp; sub clinical hypercortisolism coincidence?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SCS complications?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How should our patient be managed?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should our patient be followed?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31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51285"/>
            <a:ext cx="8359602" cy="4790078"/>
          </a:xfrm>
        </p:spPr>
        <p:txBody>
          <a:bodyPr>
            <a:noAutofit/>
          </a:bodyPr>
          <a:lstStyle/>
          <a:p>
            <a:r>
              <a:rPr lang="en-US" sz="3200" dirty="0"/>
              <a:t>If both adrenal veins are not successfully </a:t>
            </a:r>
            <a:r>
              <a:rPr lang="en-US" sz="3200" dirty="0" smtClean="0"/>
              <a:t>catheterized,  the decision may be to:</a:t>
            </a:r>
          </a:p>
          <a:p>
            <a:r>
              <a:rPr lang="en-US" sz="3200" dirty="0" smtClean="0"/>
              <a:t> </a:t>
            </a:r>
            <a:r>
              <a:rPr lang="en-US" sz="3200" dirty="0"/>
              <a:t>1) repeat AVS</a:t>
            </a:r>
            <a:r>
              <a:rPr lang="en-US" sz="3200" dirty="0" smtClean="0"/>
              <a:t>;</a:t>
            </a:r>
          </a:p>
          <a:p>
            <a:r>
              <a:rPr lang="en-US" sz="3200" dirty="0" smtClean="0"/>
              <a:t> </a:t>
            </a:r>
            <a:r>
              <a:rPr lang="en-US" sz="3200" dirty="0"/>
              <a:t>2) treat the  </a:t>
            </a:r>
            <a:r>
              <a:rPr lang="en-US" sz="3200" dirty="0" smtClean="0"/>
              <a:t>patient medically</a:t>
            </a:r>
            <a:r>
              <a:rPr lang="en-US" sz="3200" dirty="0"/>
              <a:t>; </a:t>
            </a:r>
            <a:r>
              <a:rPr lang="en-US" sz="3200" dirty="0" smtClean="0"/>
              <a:t>or</a:t>
            </a:r>
          </a:p>
          <a:p>
            <a:r>
              <a:rPr lang="en-US" sz="3200" dirty="0" smtClean="0"/>
              <a:t> </a:t>
            </a:r>
            <a:r>
              <a:rPr lang="en-US" sz="3200" dirty="0"/>
              <a:t>3) consider surgery based  </a:t>
            </a:r>
            <a:r>
              <a:rPr lang="en-US" sz="3200" dirty="0" smtClean="0"/>
              <a:t>on the  findings of other </a:t>
            </a:r>
            <a:r>
              <a:rPr lang="en-US" sz="3200" dirty="0"/>
              <a:t>diagnostic tests, as </a:t>
            </a:r>
            <a:r>
              <a:rPr lang="en-US" sz="3200" dirty="0" smtClean="0"/>
              <a:t>previously noted. 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 rot="10800000" flipV="1">
            <a:off x="4256784" y="6041363"/>
            <a:ext cx="6966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jClin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Endocrinol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Metab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May 2016, 101(5):1889–1916</a:t>
            </a:r>
          </a:p>
        </p:txBody>
      </p:sp>
    </p:spTree>
    <p:extLst>
      <p:ext uri="{BB962C8B-B14F-4D97-AF65-F5344CB8AC3E}">
        <p14:creationId xmlns:p14="http://schemas.microsoft.com/office/powerpoint/2010/main" val="70908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625" y="1051354"/>
            <a:ext cx="9394750" cy="47552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9690" t="25418" r="12019" b="25200"/>
          <a:stretch/>
        </p:blipFill>
        <p:spPr>
          <a:xfrm>
            <a:off x="5813659" y="2359646"/>
            <a:ext cx="5967663" cy="40097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78" y="122886"/>
            <a:ext cx="5765533" cy="360914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027144" y="2579570"/>
            <a:ext cx="2589196" cy="10465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96000" y="5370897"/>
            <a:ext cx="2483318" cy="12127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2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When hyperaldosteronism should be considered?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hyperaldosteronism should be evaluated?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How AVS procedure is done?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limitations of AVS?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is the Prevalence of PA &amp; sub clinical hypercortisolism coincidence?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SCS complications?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should our patient be managed?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How should our patient be followed?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24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When hyperaldosteronism should be considered?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hyperaldosteronism should be evaluated?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AVS procedure is done?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limitations of AVS?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is the </a:t>
            </a:r>
            <a:r>
              <a:rPr lang="en-US" dirty="0" smtClean="0"/>
              <a:t>prevalence </a:t>
            </a:r>
            <a:r>
              <a:rPr lang="en-US" dirty="0" smtClean="0"/>
              <a:t>of PA &amp; sub clinical hypercortisolism coincidence?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SCS complications?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should our patient be managed?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should our patient be followed?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21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BP &amp; electrolyte monitoring</a:t>
            </a:r>
          </a:p>
          <a:p>
            <a:r>
              <a:rPr lang="en-US" dirty="0" smtClean="0"/>
              <a:t>Abdominal CT scan</a:t>
            </a:r>
          </a:p>
          <a:p>
            <a:r>
              <a:rPr lang="en-US" dirty="0" smtClean="0"/>
              <a:t>Monitoring hypercortisolism metabolic complication like osteoporosis (BMD)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23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Malignancy feature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size </a:t>
            </a:r>
            <a:r>
              <a:rPr lang="en-US" dirty="0"/>
              <a:t>(≥4 cm)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HU ≥</a:t>
            </a:r>
            <a:r>
              <a:rPr lang="en-US" dirty="0"/>
              <a:t>10 </a:t>
            </a:r>
            <a:r>
              <a:rPr lang="en-US" dirty="0" smtClean="0"/>
              <a:t>HU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</a:t>
            </a:r>
            <a:r>
              <a:rPr lang="en-US" dirty="0" smtClean="0"/>
              <a:t>bsolute </a:t>
            </a:r>
            <a:r>
              <a:rPr lang="en-US" dirty="0"/>
              <a:t>washout &lt;60%, relative washout &lt;40</a:t>
            </a:r>
            <a:r>
              <a:rPr lang="en-US" dirty="0" smtClean="0"/>
              <a:t>%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Irregular margin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non </a:t>
            </a:r>
            <a:r>
              <a:rPr lang="en-US" dirty="0"/>
              <a:t>homogeneous, </a:t>
            </a:r>
            <a:r>
              <a:rPr lang="en-US" dirty="0" smtClean="0"/>
              <a:t>non-uniform enhancement, surrounding </a:t>
            </a:r>
            <a:r>
              <a:rPr lang="en-US" dirty="0"/>
              <a:t>tissue invasion or metastasis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increase in metabolites of steroids, such as dehydroepiandrosterone sulfate (DHEA-S)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41944" y="6198068"/>
            <a:ext cx="364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Eur</a:t>
            </a:r>
            <a:r>
              <a:rPr lang="en-US" dirty="0"/>
              <a:t> </a:t>
            </a:r>
            <a:r>
              <a:rPr lang="en-US" dirty="0" err="1"/>
              <a:t>Radiol</a:t>
            </a:r>
            <a:r>
              <a:rPr lang="en-US" dirty="0"/>
              <a:t> (2004) </a:t>
            </a:r>
            <a:r>
              <a:rPr lang="en-US" dirty="0" smtClean="0"/>
              <a:t>14:1787–1792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35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364249" cy="702887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96489" y="1137804"/>
            <a:ext cx="4911437" cy="783360"/>
          </a:xfrm>
        </p:spPr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60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When hyperaldosteronism should be considered?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Patients </a:t>
            </a:r>
            <a:r>
              <a:rPr lang="en-US" dirty="0"/>
              <a:t>with sustained blood pressure (</a:t>
            </a:r>
            <a:r>
              <a:rPr lang="en-US" dirty="0" smtClean="0"/>
              <a:t>BP) </a:t>
            </a:r>
            <a:r>
              <a:rPr lang="en-US" dirty="0" smtClean="0">
                <a:solidFill>
                  <a:srgbClr val="FFFF00"/>
                </a:solidFill>
              </a:rPr>
              <a:t>above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150/100</a:t>
            </a:r>
            <a:r>
              <a:rPr lang="en-US" dirty="0" smtClean="0"/>
              <a:t> </a:t>
            </a:r>
            <a:r>
              <a:rPr lang="en-US" dirty="0"/>
              <a:t>mm Hg on each of </a:t>
            </a:r>
            <a:r>
              <a:rPr lang="en-US" dirty="0">
                <a:solidFill>
                  <a:srgbClr val="FFFF00"/>
                </a:solidFill>
              </a:rPr>
              <a:t>three </a:t>
            </a:r>
            <a:r>
              <a:rPr lang="en-US" dirty="0" smtClean="0">
                <a:solidFill>
                  <a:srgbClr val="FFFF00"/>
                </a:solidFill>
              </a:rPr>
              <a:t>measurements</a:t>
            </a:r>
          </a:p>
          <a:p>
            <a:pPr marL="0" indent="0">
              <a:buNone/>
            </a:pPr>
            <a:r>
              <a:rPr lang="en-US" dirty="0" smtClean="0"/>
              <a:t> obtained </a:t>
            </a:r>
            <a:r>
              <a:rPr lang="en-US" dirty="0"/>
              <a:t>on </a:t>
            </a:r>
            <a:r>
              <a:rPr lang="en-US" dirty="0">
                <a:solidFill>
                  <a:srgbClr val="FFFF00"/>
                </a:solidFill>
              </a:rPr>
              <a:t>different </a:t>
            </a:r>
            <a:r>
              <a:rPr lang="en-US" dirty="0" smtClean="0">
                <a:solidFill>
                  <a:srgbClr val="FFFF00"/>
                </a:solidFill>
              </a:rPr>
              <a:t>days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hypertension </a:t>
            </a:r>
            <a:r>
              <a:rPr lang="en-US" dirty="0" smtClean="0">
                <a:solidFill>
                  <a:srgbClr val="FFFF00"/>
                </a:solidFill>
              </a:rPr>
              <a:t>resistant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>
                <a:solidFill>
                  <a:srgbClr val="FFFF00"/>
                </a:solidFill>
              </a:rPr>
              <a:t>three </a:t>
            </a:r>
            <a:r>
              <a:rPr lang="en-US" dirty="0" smtClean="0">
                <a:solidFill>
                  <a:srgbClr val="FFFF00"/>
                </a:solidFill>
              </a:rPr>
              <a:t>conventional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antihypertensive</a:t>
            </a:r>
            <a:r>
              <a:rPr lang="en-US" dirty="0" smtClean="0"/>
              <a:t> drugs </a:t>
            </a:r>
            <a:r>
              <a:rPr lang="en-US" dirty="0"/>
              <a:t>(including a </a:t>
            </a:r>
            <a:r>
              <a:rPr lang="en-US" dirty="0">
                <a:solidFill>
                  <a:srgbClr val="FFFF00"/>
                </a:solidFill>
              </a:rPr>
              <a:t>diuretic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r>
              <a:rPr lang="en-US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Controlled</a:t>
            </a:r>
            <a:r>
              <a:rPr lang="en-US" dirty="0" smtClean="0">
                <a:solidFill>
                  <a:schemeClr val="tx1"/>
                </a:solidFill>
              </a:rPr>
              <a:t> BP on </a:t>
            </a:r>
            <a:r>
              <a:rPr lang="en-US" dirty="0">
                <a:solidFill>
                  <a:srgbClr val="FFFF00"/>
                </a:solidFill>
              </a:rPr>
              <a:t>four</a:t>
            </a:r>
            <a:r>
              <a:rPr lang="en-US" dirty="0">
                <a:solidFill>
                  <a:schemeClr val="tx1"/>
                </a:solidFill>
              </a:rPr>
              <a:t> or </a:t>
            </a:r>
            <a:r>
              <a:rPr lang="en-US" dirty="0" smtClean="0">
                <a:solidFill>
                  <a:schemeClr val="tx1"/>
                </a:solidFill>
              </a:rPr>
              <a:t>more antihypertensive drugs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15200" y="5934670"/>
            <a:ext cx="3946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Endocrinol</a:t>
            </a:r>
            <a:r>
              <a:rPr lang="en-US" dirty="0"/>
              <a:t> </a:t>
            </a:r>
            <a:r>
              <a:rPr lang="en-US" dirty="0" err="1"/>
              <a:t>Metab</a:t>
            </a:r>
            <a:r>
              <a:rPr lang="en-US" dirty="0"/>
              <a:t>, 2016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83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913" y="266933"/>
            <a:ext cx="8955088" cy="1186896"/>
          </a:xfrm>
        </p:spPr>
        <p:txBody>
          <a:bodyPr/>
          <a:lstStyle/>
          <a:p>
            <a:r>
              <a:rPr lang="en-US" sz="3200" dirty="0"/>
              <a:t>When hyperaldosteronism should be considered?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610" y="1453829"/>
            <a:ext cx="9072391" cy="524126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Sabon-Roman"/>
              </a:rPr>
              <a:t>Hypertension and spontaneous or diuretic-induced hypokalemia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Sabon-Roman"/>
              </a:rPr>
              <a:t> Hypertension and adrenal incidentaloma</a:t>
            </a:r>
            <a:endParaRPr lang="en-US" sz="2400" dirty="0">
              <a:solidFill>
                <a:schemeClr val="tx1"/>
              </a:solidFill>
              <a:latin typeface="Sabon-Roman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Sabon-Roman"/>
              </a:rPr>
              <a:t>Hypertension and sleep apnea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Sabon-Roman"/>
              </a:rPr>
              <a:t>Hypertension </a:t>
            </a:r>
            <a:r>
              <a:rPr lang="en-US" sz="2400" dirty="0">
                <a:solidFill>
                  <a:schemeClr val="tx1"/>
                </a:solidFill>
                <a:latin typeface="Sabon-Roman"/>
              </a:rPr>
              <a:t>and a family history of early onset hypertension </a:t>
            </a:r>
            <a:r>
              <a:rPr lang="en-US" sz="2400" dirty="0" smtClean="0">
                <a:solidFill>
                  <a:schemeClr val="tx1"/>
                </a:solidFill>
                <a:latin typeface="Sabon-Roman"/>
              </a:rPr>
              <a:t>or cerebrovascular accident at </a:t>
            </a:r>
            <a:r>
              <a:rPr lang="en-US" sz="2400" dirty="0">
                <a:solidFill>
                  <a:schemeClr val="tx1"/>
                </a:solidFill>
                <a:latin typeface="Sabon-Roman"/>
              </a:rPr>
              <a:t>a young age (40 </a:t>
            </a:r>
            <a:r>
              <a:rPr lang="en-US" sz="2400" dirty="0" smtClean="0">
                <a:solidFill>
                  <a:schemeClr val="tx1"/>
                </a:solidFill>
                <a:latin typeface="Sabon-Roman"/>
              </a:rPr>
              <a:t>years)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Sabon-Roman"/>
              </a:rPr>
              <a:t>All </a:t>
            </a:r>
            <a:r>
              <a:rPr lang="en-US" sz="2400" dirty="0">
                <a:solidFill>
                  <a:schemeClr val="tx1"/>
                </a:solidFill>
                <a:latin typeface="Sabon-Roman"/>
              </a:rPr>
              <a:t>hypertensive first-degree relatives of patients with </a:t>
            </a:r>
            <a:r>
              <a:rPr lang="en-US" sz="2400" dirty="0" smtClean="0">
                <a:solidFill>
                  <a:schemeClr val="tx1"/>
                </a:solidFill>
                <a:latin typeface="Sabon-Roman"/>
              </a:rPr>
              <a:t>PA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66842" y="6295696"/>
            <a:ext cx="4420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Endocrinol</a:t>
            </a:r>
            <a:r>
              <a:rPr lang="en-US" dirty="0"/>
              <a:t> </a:t>
            </a:r>
            <a:r>
              <a:rPr lang="en-US" dirty="0" err="1"/>
              <a:t>Metab</a:t>
            </a:r>
            <a:r>
              <a:rPr lang="en-US" dirty="0"/>
              <a:t>, 2016</a:t>
            </a:r>
            <a:br>
              <a:rPr lang="en-US" dirty="0"/>
            </a:b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408386" y="1453829"/>
            <a:ext cx="8885918" cy="471224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2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 zahedi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0" t="19801" r="30923" b="13989"/>
          <a:stretch/>
        </p:blipFill>
        <p:spPr>
          <a:xfrm>
            <a:off x="0" y="-134755"/>
            <a:ext cx="12192000" cy="707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3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When hyperaldosteronism should be considered?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How hyperaldosteronism should be evaluated?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AVS procedure is done?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limitations of AVS?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is the Prevalence of PA &amp; sub clinical hypercortisolism coincidence?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SCS complications?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should our patient be managed?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should our patient be followed?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cem1889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7" t="21811" r="33816" b="8095"/>
          <a:stretch/>
        </p:blipFill>
        <p:spPr>
          <a:xfrm>
            <a:off x="1177159" y="1578374"/>
            <a:ext cx="9101959" cy="45234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0800000" flipV="1">
            <a:off x="8376247" y="6211669"/>
            <a:ext cx="3532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Endocrinol</a:t>
            </a:r>
            <a:r>
              <a:rPr lang="en-US" dirty="0"/>
              <a:t> </a:t>
            </a:r>
            <a:r>
              <a:rPr lang="en-US" dirty="0" err="1"/>
              <a:t>Metab</a:t>
            </a:r>
            <a:r>
              <a:rPr lang="en-US" dirty="0"/>
              <a:t>, </a:t>
            </a:r>
            <a:r>
              <a:rPr lang="en-US" i="1" dirty="0"/>
              <a:t>2016</a:t>
            </a:r>
            <a:br>
              <a:rPr lang="en-US" i="1" dirty="0"/>
            </a:b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284553"/>
            <a:ext cx="9175631" cy="1658504"/>
          </a:xfrm>
        </p:spPr>
        <p:txBody>
          <a:bodyPr/>
          <a:lstStyle/>
          <a:p>
            <a:r>
              <a:rPr lang="en-US" sz="3600" dirty="0" smtClean="0"/>
              <a:t>How should hyperaldosteronism be evaluated?</a:t>
            </a:r>
            <a:endParaRPr lang="en-US" sz="3600" dirty="0"/>
          </a:p>
        </p:txBody>
      </p:sp>
      <p:sp>
        <p:nvSpPr>
          <p:cNvPr id="6" name="Oval 5"/>
          <p:cNvSpPr/>
          <p:nvPr/>
        </p:nvSpPr>
        <p:spPr>
          <a:xfrm>
            <a:off x="6842235" y="2228194"/>
            <a:ext cx="1881352" cy="231227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36277" y="3689131"/>
            <a:ext cx="2638096" cy="48347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45875" y="4540470"/>
            <a:ext cx="1502979" cy="50449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90648" y="5507421"/>
            <a:ext cx="2596056" cy="59438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25461" y="5044966"/>
            <a:ext cx="840827" cy="50449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9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54952" y="788276"/>
            <a:ext cx="5687282" cy="2107324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Our patients CT scan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56252" y="1547472"/>
            <a:ext cx="3793302" cy="4572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323119" y="2280745"/>
            <a:ext cx="3401063" cy="28955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Bilateral lesions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9196552" y="2280745"/>
            <a:ext cx="651641" cy="61485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042470" y="2175641"/>
            <a:ext cx="562468" cy="71995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432</TotalTime>
  <Words>1182</Words>
  <Application>Microsoft Office PowerPoint</Application>
  <PresentationFormat>Custom</PresentationFormat>
  <Paragraphs>224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Depth</vt:lpstr>
      <vt:lpstr>PowerPoint Presentation</vt:lpstr>
      <vt:lpstr>Problem List:</vt:lpstr>
      <vt:lpstr>questions</vt:lpstr>
      <vt:lpstr>When hyperaldosteronism should be considered?</vt:lpstr>
      <vt:lpstr>When hyperaldosteronism should be considered?</vt:lpstr>
      <vt:lpstr>PowerPoint Presentation</vt:lpstr>
      <vt:lpstr>questions</vt:lpstr>
      <vt:lpstr>How should hyperaldosteronism be evaluated?</vt:lpstr>
      <vt:lpstr>Our patients CT scan     </vt:lpstr>
      <vt:lpstr>Our patients AVS</vt:lpstr>
      <vt:lpstr>questions</vt:lpstr>
      <vt:lpstr>AVS procedure &amp; pitfalls</vt:lpstr>
      <vt:lpstr>PowerPoint Presentation</vt:lpstr>
      <vt:lpstr>AVS</vt:lpstr>
      <vt:lpstr>AVS</vt:lpstr>
      <vt:lpstr>Confirming successful catheterization  </vt:lpstr>
      <vt:lpstr>questions</vt:lpstr>
      <vt:lpstr>AVS pitfalls</vt:lpstr>
      <vt:lpstr>questions</vt:lpstr>
      <vt:lpstr>PA &amp; SCS</vt:lpstr>
      <vt:lpstr>PowerPoint Presentation</vt:lpstr>
      <vt:lpstr>PowerPoint Presentation</vt:lpstr>
      <vt:lpstr>Our patients labs</vt:lpstr>
      <vt:lpstr>questions</vt:lpstr>
      <vt:lpstr>PowerPoint Presentation</vt:lpstr>
      <vt:lpstr>questions</vt:lpstr>
      <vt:lpstr>PowerPoint Presentation</vt:lpstr>
      <vt:lpstr>PowerPoint Presentation</vt:lpstr>
      <vt:lpstr>questions</vt:lpstr>
      <vt:lpstr>Follow up</vt:lpstr>
      <vt:lpstr>Malignancy feature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narjes</dc:creator>
  <cp:lastModifiedBy>هنگامه عبدی</cp:lastModifiedBy>
  <cp:revision>41</cp:revision>
  <dcterms:created xsi:type="dcterms:W3CDTF">2021-03-07T07:38:05Z</dcterms:created>
  <dcterms:modified xsi:type="dcterms:W3CDTF">2021-03-09T09:45:06Z</dcterms:modified>
</cp:coreProperties>
</file>