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ppt" ContentType="application/vnd.ms-powerpoint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9" r:id="rId2"/>
    <p:sldId id="256" r:id="rId3"/>
    <p:sldId id="421" r:id="rId4"/>
    <p:sldId id="268" r:id="rId5"/>
    <p:sldId id="269" r:id="rId6"/>
    <p:sldId id="270" r:id="rId7"/>
    <p:sldId id="271" r:id="rId8"/>
    <p:sldId id="425" r:id="rId9"/>
    <p:sldId id="444" r:id="rId10"/>
    <p:sldId id="445" r:id="rId11"/>
    <p:sldId id="446" r:id="rId12"/>
    <p:sldId id="454" r:id="rId13"/>
    <p:sldId id="290" r:id="rId14"/>
    <p:sldId id="368" r:id="rId15"/>
    <p:sldId id="369" r:id="rId16"/>
    <p:sldId id="370" r:id="rId17"/>
    <p:sldId id="459" r:id="rId18"/>
    <p:sldId id="461" r:id="rId19"/>
    <p:sldId id="462" r:id="rId20"/>
    <p:sldId id="463" r:id="rId21"/>
    <p:sldId id="464" r:id="rId22"/>
    <p:sldId id="465" r:id="rId23"/>
    <p:sldId id="466" r:id="rId24"/>
    <p:sldId id="467" r:id="rId25"/>
    <p:sldId id="409" r:id="rId26"/>
    <p:sldId id="415" r:id="rId27"/>
    <p:sldId id="417" r:id="rId28"/>
    <p:sldId id="303" r:id="rId29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003300"/>
    <a:srgbClr val="006600"/>
    <a:srgbClr val="EA8F16"/>
    <a:srgbClr val="E28A14"/>
    <a:srgbClr val="F57B17"/>
    <a:srgbClr val="8D560D"/>
    <a:srgbClr val="DE8714"/>
    <a:srgbClr val="EB9421"/>
    <a:srgbClr val="977FB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61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RASH\Desktop\final%20DR.ghanbariyan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RASH\Desktop\final%20DR.ghanbariyan.xlsx" TargetMode="External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RASH\Desktop\final%20DR.ghanbariyan.xlsx" TargetMode="External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RASH\Desktop\final%20DR.ghanbariyan.xlsx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men </c:v>
                </c:pt>
              </c:strCache>
            </c:strRef>
          </c:tx>
          <c:spPr>
            <a:solidFill>
              <a:srgbClr val="C00000"/>
            </a:solidFill>
          </c:spPr>
          <c:cat>
            <c:strRef>
              <c:f>Sheet1!$A$2:$A$6</c:f>
              <c:strCache>
                <c:ptCount val="5"/>
                <c:pt idx="0">
                  <c:v>IFG</c:v>
                </c:pt>
                <c:pt idx="1">
                  <c:v>IGT</c:v>
                </c:pt>
                <c:pt idx="2">
                  <c:v>IFG/IGT</c:v>
                </c:pt>
                <c:pt idx="3">
                  <c:v>Undiagnosed Diabetes</c:v>
                </c:pt>
                <c:pt idx="4">
                  <c:v>known diabetes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4.3</c:v>
                </c:pt>
                <c:pt idx="1">
                  <c:v>5.4</c:v>
                </c:pt>
                <c:pt idx="2">
                  <c:v>4</c:v>
                </c:pt>
                <c:pt idx="3">
                  <c:v>5.0999999999999996</c:v>
                </c:pt>
                <c:pt idx="4">
                  <c:v>8.1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women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cat>
            <c:strRef>
              <c:f>Sheet1!$A$2:$A$6</c:f>
              <c:strCache>
                <c:ptCount val="5"/>
                <c:pt idx="0">
                  <c:v>IFG</c:v>
                </c:pt>
                <c:pt idx="1">
                  <c:v>IGT</c:v>
                </c:pt>
                <c:pt idx="2">
                  <c:v>IFG/IGT</c:v>
                </c:pt>
                <c:pt idx="3">
                  <c:v>Undiagnosed Diabetes</c:v>
                </c:pt>
                <c:pt idx="4">
                  <c:v>known diabetes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6.3</c:v>
                </c:pt>
                <c:pt idx="1">
                  <c:v>7.6</c:v>
                </c:pt>
                <c:pt idx="2">
                  <c:v>4.5</c:v>
                </c:pt>
                <c:pt idx="3">
                  <c:v>4.7</c:v>
                </c:pt>
                <c:pt idx="4">
                  <c:v>10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Sheet1!$A$2:$A$6</c:f>
              <c:strCache>
                <c:ptCount val="5"/>
                <c:pt idx="0">
                  <c:v>IFG</c:v>
                </c:pt>
                <c:pt idx="1">
                  <c:v>IGT</c:v>
                </c:pt>
                <c:pt idx="2">
                  <c:v>IFG/IGT</c:v>
                </c:pt>
                <c:pt idx="3">
                  <c:v>Undiagnosed Diabetes</c:v>
                </c:pt>
                <c:pt idx="4">
                  <c:v>known diabetes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7.3</c:v>
                </c:pt>
                <c:pt idx="1">
                  <c:v>6.7</c:v>
                </c:pt>
                <c:pt idx="2">
                  <c:v>4.2</c:v>
                </c:pt>
                <c:pt idx="3">
                  <c:v>4.9000000000000004</c:v>
                </c:pt>
                <c:pt idx="4">
                  <c:v>9.1</c:v>
                </c:pt>
              </c:numCache>
            </c:numRef>
          </c:val>
        </c:ser>
        <c:axId val="62556032"/>
        <c:axId val="62557568"/>
      </c:barChart>
      <c:catAx>
        <c:axId val="62556032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62557568"/>
        <c:crosses val="autoZero"/>
        <c:auto val="1"/>
        <c:lblAlgn val="ctr"/>
        <c:lblOffset val="100"/>
      </c:catAx>
      <c:valAx>
        <c:axId val="6255756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6255603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9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baseline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en-US" sz="1600" b="1" i="0" baseline="0" dirty="0">
                <a:latin typeface="Arial" pitchFamily="34" charset="0"/>
                <a:cs typeface="Arial" pitchFamily="34" charset="0"/>
              </a:rPr>
              <a:t>Mean </a:t>
            </a:r>
            <a:r>
              <a:rPr lang="en-US" sz="1600" b="1" i="0" baseline="0" dirty="0" smtClean="0">
                <a:latin typeface="Arial" pitchFamily="34" charset="0"/>
                <a:cs typeface="Arial" pitchFamily="34" charset="0"/>
              </a:rPr>
              <a:t>BMI during 12 years of follow up in </a:t>
            </a:r>
            <a:r>
              <a:rPr lang="en-US" sz="1600" b="1" i="0" baseline="0" dirty="0" err="1" smtClean="0">
                <a:latin typeface="Arial" pitchFamily="34" charset="0"/>
                <a:cs typeface="Arial" pitchFamily="34" charset="0"/>
              </a:rPr>
              <a:t>Tehranian</a:t>
            </a:r>
            <a:r>
              <a:rPr lang="en-US" sz="1600" b="1" i="0" baseline="0" dirty="0" smtClean="0">
                <a:latin typeface="Arial" pitchFamily="34" charset="0"/>
                <a:cs typeface="Arial" pitchFamily="34" charset="0"/>
              </a:rPr>
              <a:t> adults: TLGS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baseline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endParaRPr lang="en-US" sz="1600" dirty="0">
              <a:latin typeface="Arial" pitchFamily="34" charset="0"/>
              <a:cs typeface="Arial" pitchFamily="34" charset="0"/>
            </a:endParaRP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'Sheet2 (4)'!$M$8</c:f>
              <c:strCache>
                <c:ptCount val="1"/>
                <c:pt idx="0">
                  <c:v>Phase 1</c:v>
                </c:pt>
              </c:strCache>
            </c:strRef>
          </c:tx>
          <c:dLbls>
            <c:dLbl>
              <c:idx val="0"/>
              <c:layout>
                <c:manualLayout>
                  <c:x val="-1.3888888888888935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23.3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-1.6666666666666757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-2.2222222222222254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24.2</a:t>
                    </a:r>
                  </a:p>
                </c:rich>
              </c:tx>
              <c:showVal val="1"/>
            </c:dLbl>
            <c:showVal val="1"/>
          </c:dLbls>
          <c:cat>
            <c:strRef>
              <c:f>'Sheet2 (4)'!$N$7:$P$7</c:f>
              <c:strCache>
                <c:ptCount val="3"/>
                <c:pt idx="0">
                  <c:v>Male</c:v>
                </c:pt>
                <c:pt idx="1">
                  <c:v>Female</c:v>
                </c:pt>
                <c:pt idx="2">
                  <c:v>Total</c:v>
                </c:pt>
              </c:strCache>
            </c:strRef>
          </c:cat>
          <c:val>
            <c:numRef>
              <c:f>'Sheet2 (4)'!$N$8:$P$8</c:f>
              <c:numCache>
                <c:formatCode>General</c:formatCode>
                <c:ptCount val="3"/>
                <c:pt idx="0">
                  <c:v>23.279999999999987</c:v>
                </c:pt>
                <c:pt idx="1">
                  <c:v>24.9</c:v>
                </c:pt>
                <c:pt idx="2">
                  <c:v>24.194099999999999</c:v>
                </c:pt>
              </c:numCache>
            </c:numRef>
          </c:val>
        </c:ser>
        <c:ser>
          <c:idx val="1"/>
          <c:order val="1"/>
          <c:tx>
            <c:strRef>
              <c:f>'Sheet2 (4)'!$M$9</c:f>
              <c:strCache>
                <c:ptCount val="1"/>
                <c:pt idx="0">
                  <c:v>Phase 2</c:v>
                </c:pt>
              </c:strCache>
            </c:strRef>
          </c:tx>
          <c:dLbls>
            <c:dLbl>
              <c:idx val="0"/>
              <c:layout>
                <c:manualLayout>
                  <c:x val="-2.7777777777777901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24.5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-3.0555774278215254E-2"/>
                  <c:y val="9.2592592592593073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26.2</a:t>
                    </a:r>
                  </a:p>
                </c:rich>
              </c:tx>
              <c:showVal val="1"/>
            </c:dLbl>
            <c:dLbl>
              <c:idx val="2"/>
              <c:layout>
                <c:manualLayout>
                  <c:x val="-2.5000000000000015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25.4</a:t>
                    </a:r>
                  </a:p>
                </c:rich>
              </c:tx>
              <c:showVal val="1"/>
            </c:dLbl>
            <c:showVal val="1"/>
          </c:dLbls>
          <c:cat>
            <c:strRef>
              <c:f>'Sheet2 (4)'!$N$7:$P$7</c:f>
              <c:strCache>
                <c:ptCount val="3"/>
                <c:pt idx="0">
                  <c:v>Male</c:v>
                </c:pt>
                <c:pt idx="1">
                  <c:v>Female</c:v>
                </c:pt>
                <c:pt idx="2">
                  <c:v>Total</c:v>
                </c:pt>
              </c:strCache>
            </c:strRef>
          </c:cat>
          <c:val>
            <c:numRef>
              <c:f>'Sheet2 (4)'!$N$9:$P$9</c:f>
              <c:numCache>
                <c:formatCode>General</c:formatCode>
                <c:ptCount val="3"/>
                <c:pt idx="0">
                  <c:v>24.478199999999962</c:v>
                </c:pt>
                <c:pt idx="1">
                  <c:v>26.213999999999999</c:v>
                </c:pt>
                <c:pt idx="2">
                  <c:v>25.437000000000001</c:v>
                </c:pt>
              </c:numCache>
            </c:numRef>
          </c:val>
        </c:ser>
        <c:ser>
          <c:idx val="2"/>
          <c:order val="2"/>
          <c:tx>
            <c:strRef>
              <c:f>'Sheet2 (4)'!$M$10</c:f>
              <c:strCache>
                <c:ptCount val="1"/>
                <c:pt idx="0">
                  <c:v>Phase 3</c:v>
                </c:pt>
              </c:strCache>
            </c:strRef>
          </c:tx>
          <c:dLbls>
            <c:dLbl>
              <c:idx val="0"/>
              <c:layout>
                <c:manualLayout>
                  <c:x val="-1.1111111111111127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25.1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-1.3888888888888989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26.6</a:t>
                    </a:r>
                  </a:p>
                </c:rich>
              </c:tx>
              <c:showVal val="1"/>
            </c:dLbl>
            <c:dLbl>
              <c:idx val="2"/>
              <c:layout>
                <c:manualLayout>
                  <c:x val="-8.3333333333333523E-3"/>
                  <c:y val="-4.6296296296296459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25.9</a:t>
                    </a:r>
                  </a:p>
                </c:rich>
              </c:tx>
              <c:showVal val="1"/>
            </c:dLbl>
            <c:showVal val="1"/>
          </c:dLbls>
          <c:cat>
            <c:strRef>
              <c:f>'Sheet2 (4)'!$N$7:$P$7</c:f>
              <c:strCache>
                <c:ptCount val="3"/>
                <c:pt idx="0">
                  <c:v>Male</c:v>
                </c:pt>
                <c:pt idx="1">
                  <c:v>Female</c:v>
                </c:pt>
                <c:pt idx="2">
                  <c:v>Total</c:v>
                </c:pt>
              </c:strCache>
            </c:strRef>
          </c:cat>
          <c:val>
            <c:numRef>
              <c:f>'Sheet2 (4)'!$N$10:$P$10</c:f>
              <c:numCache>
                <c:formatCode>General</c:formatCode>
                <c:ptCount val="3"/>
                <c:pt idx="0">
                  <c:v>25.114200000000039</c:v>
                </c:pt>
                <c:pt idx="1">
                  <c:v>26.565399999999947</c:v>
                </c:pt>
                <c:pt idx="2">
                  <c:v>25.912199999999963</c:v>
                </c:pt>
              </c:numCache>
            </c:numRef>
          </c:val>
        </c:ser>
        <c:ser>
          <c:idx val="3"/>
          <c:order val="3"/>
          <c:tx>
            <c:strRef>
              <c:f>'Sheet2 (4)'!$M$11</c:f>
              <c:strCache>
                <c:ptCount val="1"/>
                <c:pt idx="0">
                  <c:v>phase 4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25.6</a:t>
                    </a:r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27.7</a:t>
                    </a:r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26.8</a:t>
                    </a:r>
                  </a:p>
                </c:rich>
              </c:tx>
              <c:showVal val="1"/>
            </c:dLbl>
            <c:showVal val="1"/>
          </c:dLbls>
          <c:cat>
            <c:strRef>
              <c:f>'Sheet2 (4)'!$N$7:$P$7</c:f>
              <c:strCache>
                <c:ptCount val="3"/>
                <c:pt idx="0">
                  <c:v>Male</c:v>
                </c:pt>
                <c:pt idx="1">
                  <c:v>Female</c:v>
                </c:pt>
                <c:pt idx="2">
                  <c:v>Total</c:v>
                </c:pt>
              </c:strCache>
            </c:strRef>
          </c:cat>
          <c:val>
            <c:numRef>
              <c:f>'Sheet2 (4)'!$N$11:$P$11</c:f>
              <c:numCache>
                <c:formatCode>General</c:formatCode>
                <c:ptCount val="3"/>
                <c:pt idx="0">
                  <c:v>25.5809</c:v>
                </c:pt>
                <c:pt idx="1">
                  <c:v>27.694700000000001</c:v>
                </c:pt>
                <c:pt idx="2">
                  <c:v>26.796600000000002</c:v>
                </c:pt>
              </c:numCache>
            </c:numRef>
          </c:val>
        </c:ser>
        <c:axId val="61858944"/>
        <c:axId val="61860480"/>
      </c:barChart>
      <c:catAx>
        <c:axId val="61858944"/>
        <c:scaling>
          <c:orientation val="minMax"/>
        </c:scaling>
        <c:axPos val="b"/>
        <c:majorTickMark val="none"/>
        <c:tickLblPos val="nextTo"/>
        <c:crossAx val="61860480"/>
        <c:crosses val="autoZero"/>
        <c:auto val="1"/>
        <c:lblAlgn val="ctr"/>
        <c:lblOffset val="100"/>
      </c:catAx>
      <c:valAx>
        <c:axId val="61860480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sz="1000" b="1" i="0" baseline="0"/>
                  <a:t>(</a:t>
                </a:r>
                <a:r>
                  <a:rPr lang="en-US" sz="900" b="1" i="0" baseline="0"/>
                  <a:t>kg/m2)</a:t>
                </a:r>
                <a:endParaRPr lang="en-US" sz="900"/>
              </a:p>
            </c:rich>
          </c:tx>
          <c:layout/>
        </c:title>
        <c:numFmt formatCode="General" sourceLinked="1"/>
        <c:tickLblPos val="nextTo"/>
        <c:crossAx val="61858944"/>
        <c:crosses val="autoZero"/>
        <c:crossBetween val="between"/>
      </c:valAx>
    </c:plotArea>
    <c:legend>
      <c:legendPos val="r"/>
      <c:layout/>
    </c:legend>
    <c:plotVisOnly val="1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0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baseline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en-US" sz="1600" b="1" i="0" baseline="0" dirty="0">
                <a:latin typeface="Arial" pitchFamily="34" charset="0"/>
                <a:cs typeface="Arial" pitchFamily="34" charset="0"/>
              </a:rPr>
              <a:t>Mean </a:t>
            </a:r>
            <a:r>
              <a:rPr lang="en-US" sz="1600" b="1" i="0" baseline="0" dirty="0" smtClean="0">
                <a:latin typeface="Arial" pitchFamily="34" charset="0"/>
                <a:cs typeface="Arial" pitchFamily="34" charset="0"/>
              </a:rPr>
              <a:t>Waist during 12 years of follow up in </a:t>
            </a:r>
            <a:r>
              <a:rPr lang="en-US" sz="1600" b="1" i="0" baseline="0" dirty="0" err="1" smtClean="0">
                <a:latin typeface="Arial" pitchFamily="34" charset="0"/>
                <a:cs typeface="Arial" pitchFamily="34" charset="0"/>
              </a:rPr>
              <a:t>Tehranian</a:t>
            </a:r>
            <a:r>
              <a:rPr lang="en-US" sz="1600" b="1" i="0" baseline="0" dirty="0" smtClean="0">
                <a:latin typeface="Arial" pitchFamily="34" charset="0"/>
                <a:cs typeface="Arial" pitchFamily="34" charset="0"/>
              </a:rPr>
              <a:t>  adults: TLGS  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baseline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en-US" sz="1600" b="1" i="0" baseline="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'Sheet2 (4)'!$M$30</c:f>
              <c:strCache>
                <c:ptCount val="1"/>
                <c:pt idx="0">
                  <c:v>Phase 1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80.8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-1.6666666666666725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81.2</a:t>
                    </a:r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81</a:t>
                    </a:r>
                  </a:p>
                </c:rich>
              </c:tx>
              <c:showVal val="1"/>
            </c:dLbl>
            <c:showVal val="1"/>
          </c:dLbls>
          <c:cat>
            <c:strRef>
              <c:f>'Sheet2 (4)'!$N$29:$P$29</c:f>
              <c:strCache>
                <c:ptCount val="3"/>
                <c:pt idx="0">
                  <c:v>Male</c:v>
                </c:pt>
                <c:pt idx="1">
                  <c:v>Female</c:v>
                </c:pt>
                <c:pt idx="2">
                  <c:v>Total</c:v>
                </c:pt>
              </c:strCache>
            </c:strRef>
          </c:cat>
          <c:val>
            <c:numRef>
              <c:f>'Sheet2 (4)'!$N$30:$P$30</c:f>
              <c:numCache>
                <c:formatCode>General</c:formatCode>
                <c:ptCount val="3"/>
                <c:pt idx="0">
                  <c:v>80.789000000000001</c:v>
                </c:pt>
                <c:pt idx="1">
                  <c:v>81.23</c:v>
                </c:pt>
                <c:pt idx="2">
                  <c:v>81.039000000000001</c:v>
                </c:pt>
              </c:numCache>
            </c:numRef>
          </c:val>
        </c:ser>
        <c:ser>
          <c:idx val="1"/>
          <c:order val="1"/>
          <c:tx>
            <c:strRef>
              <c:f>'Sheet2 (4)'!$M$31</c:f>
              <c:strCache>
                <c:ptCount val="1"/>
                <c:pt idx="0">
                  <c:v>Phase 2</c:v>
                </c:pt>
              </c:strCache>
            </c:strRef>
          </c:tx>
          <c:spPr>
            <a:solidFill>
              <a:srgbClr val="003300"/>
            </a:solidFill>
          </c:spPr>
          <c:dLbls>
            <c:dLbl>
              <c:idx val="0"/>
              <c:layout>
                <c:manualLayout>
                  <c:x val="-3.0555555555555551E-2"/>
                  <c:y val="4.6296296296296441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87.8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-1.94444444444445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84.9</a:t>
                    </a:r>
                  </a:p>
                </c:rich>
              </c:tx>
              <c:showVal val="1"/>
            </c:dLbl>
            <c:dLbl>
              <c:idx val="2"/>
              <c:layout>
                <c:manualLayout>
                  <c:x val="-2.2222222222222251E-2"/>
                  <c:y val="4.6296296296296441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86.3</a:t>
                    </a:r>
                  </a:p>
                </c:rich>
              </c:tx>
              <c:showVal val="1"/>
            </c:dLbl>
            <c:showVal val="1"/>
          </c:dLbls>
          <c:cat>
            <c:strRef>
              <c:f>'Sheet2 (4)'!$N$29:$P$29</c:f>
              <c:strCache>
                <c:ptCount val="3"/>
                <c:pt idx="0">
                  <c:v>Male</c:v>
                </c:pt>
                <c:pt idx="1">
                  <c:v>Female</c:v>
                </c:pt>
                <c:pt idx="2">
                  <c:v>Total</c:v>
                </c:pt>
              </c:strCache>
            </c:strRef>
          </c:cat>
          <c:val>
            <c:numRef>
              <c:f>'Sheet2 (4)'!$N$31:$P$31</c:f>
              <c:numCache>
                <c:formatCode>General</c:formatCode>
                <c:ptCount val="3"/>
                <c:pt idx="0">
                  <c:v>87.85</c:v>
                </c:pt>
                <c:pt idx="1">
                  <c:v>84.960000000000022</c:v>
                </c:pt>
                <c:pt idx="2">
                  <c:v>86.25</c:v>
                </c:pt>
              </c:numCache>
            </c:numRef>
          </c:val>
        </c:ser>
        <c:ser>
          <c:idx val="2"/>
          <c:order val="2"/>
          <c:tx>
            <c:strRef>
              <c:f>'Sheet2 (4)'!$M$32</c:f>
              <c:strCache>
                <c:ptCount val="1"/>
                <c:pt idx="0">
                  <c:v>Phase 3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0"/>
              <c:layout>
                <c:manualLayout>
                  <c:x val="-1.3888888888888935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89.7</a:t>
                    </a:r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84</a:t>
                    </a:r>
                  </a:p>
                </c:rich>
              </c:tx>
              <c:showVal val="1"/>
            </c:dLbl>
            <c:dLbl>
              <c:idx val="2"/>
              <c:layout>
                <c:manualLayout>
                  <c:x val="-8.3333333333333367E-3"/>
                  <c:y val="-1.388888888888893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86.6</a:t>
                    </a:r>
                  </a:p>
                </c:rich>
              </c:tx>
              <c:showVal val="1"/>
            </c:dLbl>
            <c:showVal val="1"/>
          </c:dLbls>
          <c:cat>
            <c:strRef>
              <c:f>'Sheet2 (4)'!$N$29:$P$29</c:f>
              <c:strCache>
                <c:ptCount val="3"/>
                <c:pt idx="0">
                  <c:v>Male</c:v>
                </c:pt>
                <c:pt idx="1">
                  <c:v>Female</c:v>
                </c:pt>
                <c:pt idx="2">
                  <c:v>Total</c:v>
                </c:pt>
              </c:strCache>
            </c:strRef>
          </c:cat>
          <c:val>
            <c:numRef>
              <c:f>'Sheet2 (4)'!$N$32:$P$32</c:f>
              <c:numCache>
                <c:formatCode>General</c:formatCode>
                <c:ptCount val="3"/>
                <c:pt idx="0">
                  <c:v>89.66</c:v>
                </c:pt>
                <c:pt idx="1">
                  <c:v>84.05</c:v>
                </c:pt>
                <c:pt idx="2">
                  <c:v>86.57</c:v>
                </c:pt>
              </c:numCache>
            </c:numRef>
          </c:val>
        </c:ser>
        <c:ser>
          <c:idx val="3"/>
          <c:order val="3"/>
          <c:tx>
            <c:strRef>
              <c:f>'Sheet2 (4)'!$M$33</c:f>
              <c:strCache>
                <c:ptCount val="1"/>
                <c:pt idx="0">
                  <c:v>phase 4</c:v>
                </c:pt>
              </c:strCache>
            </c:strRef>
          </c:tx>
          <c:spPr>
            <a:solidFill>
              <a:srgbClr val="9BBB59">
                <a:lumMod val="75000"/>
              </a:srgbClr>
            </a:solidFill>
          </c:spPr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90</a:t>
                    </a:r>
                  </a:p>
                </c:rich>
              </c:tx>
              <c:showVal val="1"/>
            </c:dLbl>
            <c:showVal val="1"/>
          </c:dLbls>
          <c:cat>
            <c:strRef>
              <c:f>'Sheet2 (4)'!$N$29:$P$29</c:f>
              <c:strCache>
                <c:ptCount val="3"/>
                <c:pt idx="0">
                  <c:v>Male</c:v>
                </c:pt>
                <c:pt idx="1">
                  <c:v>Female</c:v>
                </c:pt>
                <c:pt idx="2">
                  <c:v>Total</c:v>
                </c:pt>
              </c:strCache>
            </c:strRef>
          </c:cat>
          <c:val>
            <c:numRef>
              <c:f>'Sheet2 (4)'!$N$33:$P$33</c:f>
              <c:numCache>
                <c:formatCode>General</c:formatCode>
                <c:ptCount val="3"/>
                <c:pt idx="0">
                  <c:v>91.8</c:v>
                </c:pt>
                <c:pt idx="1">
                  <c:v>90.04</c:v>
                </c:pt>
                <c:pt idx="2">
                  <c:v>91.8</c:v>
                </c:pt>
              </c:numCache>
            </c:numRef>
          </c:val>
        </c:ser>
        <c:axId val="88605440"/>
        <c:axId val="89055232"/>
      </c:barChart>
      <c:catAx>
        <c:axId val="88605440"/>
        <c:scaling>
          <c:orientation val="minMax"/>
        </c:scaling>
        <c:axPos val="b"/>
        <c:majorTickMark val="none"/>
        <c:tickLblPos val="nextTo"/>
        <c:crossAx val="89055232"/>
        <c:crosses val="autoZero"/>
        <c:auto val="1"/>
        <c:lblAlgn val="ctr"/>
        <c:lblOffset val="100"/>
      </c:catAx>
      <c:valAx>
        <c:axId val="89055232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(cm)</a:t>
                </a:r>
              </a:p>
            </c:rich>
          </c:tx>
          <c:layout/>
        </c:title>
        <c:numFmt formatCode="General" sourceLinked="1"/>
        <c:tickLblPos val="nextTo"/>
        <c:crossAx val="88605440"/>
        <c:crosses val="autoZero"/>
        <c:crossBetween val="between"/>
      </c:valAx>
    </c:plotArea>
    <c:legend>
      <c:legendPos val="r"/>
      <c:layout/>
    </c:legend>
    <c:plotVisOnly val="1"/>
  </c:chart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1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>
                <a:latin typeface="Arial" pitchFamily="34" charset="0"/>
                <a:cs typeface="Arial" pitchFamily="34" charset="0"/>
              </a:defRPr>
            </a:pPr>
            <a:r>
              <a:rPr lang="en-US" sz="1600" b="1" i="0" baseline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i="0" u="none" strike="noStrike" baseline="0" dirty="0" smtClean="0">
                <a:latin typeface="Arial" pitchFamily="34" charset="0"/>
                <a:cs typeface="Arial" pitchFamily="34" charset="0"/>
              </a:rPr>
              <a:t>Frequency of central obesity (</a:t>
            </a:r>
            <a:r>
              <a:rPr lang="en-US" sz="1600" b="1" i="0" baseline="0" dirty="0" smtClean="0">
                <a:latin typeface="Arial" pitchFamily="34" charset="0"/>
                <a:cs typeface="Arial" pitchFamily="34" charset="0"/>
              </a:rPr>
              <a:t>Waist </a:t>
            </a:r>
            <a:r>
              <a:rPr lang="en-US" sz="1600" b="1" i="0" baseline="0" dirty="0">
                <a:latin typeface="Arial" pitchFamily="34" charset="0"/>
                <a:cs typeface="Arial" pitchFamily="34" charset="0"/>
              </a:rPr>
              <a:t>≥ </a:t>
            </a:r>
            <a:r>
              <a:rPr lang="en-US" sz="1600" b="1" i="0" baseline="0" dirty="0" smtClean="0">
                <a:latin typeface="Arial" pitchFamily="34" charset="0"/>
                <a:cs typeface="Arial" pitchFamily="34" charset="0"/>
              </a:rPr>
              <a:t>90) </a:t>
            </a:r>
            <a:r>
              <a:rPr lang="en-US" sz="1600" b="1" i="0" u="none" strike="noStrike" baseline="0" dirty="0" smtClean="0">
                <a:latin typeface="Arial" pitchFamily="34" charset="0"/>
                <a:cs typeface="Arial" pitchFamily="34" charset="0"/>
              </a:rPr>
              <a:t>during 12 years of follow up in </a:t>
            </a:r>
            <a:r>
              <a:rPr lang="en-US" sz="1600" b="1" i="0" u="none" strike="noStrike" baseline="0" dirty="0" err="1" smtClean="0">
                <a:latin typeface="Arial" pitchFamily="34" charset="0"/>
                <a:cs typeface="Arial" pitchFamily="34" charset="0"/>
              </a:rPr>
              <a:t>Tehranian</a:t>
            </a:r>
            <a:r>
              <a:rPr lang="en-US" sz="1600" b="1" i="0" u="none" strike="noStrike" baseline="0" dirty="0" smtClean="0">
                <a:latin typeface="Arial" pitchFamily="34" charset="0"/>
                <a:cs typeface="Arial" pitchFamily="34" charset="0"/>
              </a:rPr>
              <a:t>  adults: TLGS </a:t>
            </a:r>
            <a:r>
              <a:rPr lang="en-US" sz="1600" b="1" i="0" baseline="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1600" b="1" i="0" baseline="0" dirty="0">
              <a:latin typeface="Arial" pitchFamily="34" charset="0"/>
              <a:cs typeface="Arial" pitchFamily="34" charset="0"/>
            </a:endParaRP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'Sheet2 (4)'!$U$30</c:f>
              <c:strCache>
                <c:ptCount val="1"/>
                <c:pt idx="0">
                  <c:v>Phase 1</c:v>
                </c:pt>
              </c:strCache>
            </c:strRef>
          </c:tx>
          <c:dLbls>
            <c:dLbl>
              <c:idx val="1"/>
              <c:layout>
                <c:manualLayout>
                  <c:x val="-1.6666666666666725E-2"/>
                  <c:y val="0"/>
                </c:manualLayout>
              </c:layout>
              <c:showVal val="1"/>
            </c:dLbl>
            <c:showVal val="1"/>
          </c:dLbls>
          <c:cat>
            <c:strRef>
              <c:f>'Sheet2 (4)'!$V$29:$X$29</c:f>
              <c:strCache>
                <c:ptCount val="3"/>
                <c:pt idx="0">
                  <c:v>Male</c:v>
                </c:pt>
                <c:pt idx="1">
                  <c:v>Female</c:v>
                </c:pt>
                <c:pt idx="2">
                  <c:v>Total</c:v>
                </c:pt>
              </c:strCache>
            </c:strRef>
          </c:cat>
          <c:val>
            <c:numRef>
              <c:f>'Sheet2 (4)'!$V$30:$X$30</c:f>
              <c:numCache>
                <c:formatCode>General</c:formatCode>
                <c:ptCount val="3"/>
                <c:pt idx="0">
                  <c:v>33</c:v>
                </c:pt>
                <c:pt idx="1">
                  <c:v>32.300000000000004</c:v>
                </c:pt>
                <c:pt idx="2">
                  <c:v>32.6</c:v>
                </c:pt>
              </c:numCache>
            </c:numRef>
          </c:val>
        </c:ser>
        <c:ser>
          <c:idx val="1"/>
          <c:order val="1"/>
          <c:tx>
            <c:strRef>
              <c:f>'Sheet2 (4)'!$U$31</c:f>
              <c:strCache>
                <c:ptCount val="1"/>
                <c:pt idx="0">
                  <c:v>Phase 2</c:v>
                </c:pt>
              </c:strCache>
            </c:strRef>
          </c:tx>
          <c:spPr>
            <a:solidFill>
              <a:srgbClr val="977FB3"/>
            </a:solidFill>
          </c:spPr>
          <c:dLbls>
            <c:dLbl>
              <c:idx val="0"/>
              <c:layout>
                <c:manualLayout>
                  <c:x val="-3.0555555555555551E-2"/>
                  <c:y val="4.6296296296296441E-3"/>
                </c:manualLayout>
              </c:layout>
              <c:showVal val="1"/>
            </c:dLbl>
            <c:dLbl>
              <c:idx val="1"/>
              <c:layout>
                <c:manualLayout>
                  <c:x val="-1.6666666666666725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-3.888888888888889E-2"/>
                  <c:y val="4.6296296296296441E-3"/>
                </c:manualLayout>
              </c:layout>
              <c:showVal val="1"/>
            </c:dLbl>
            <c:showVal val="1"/>
          </c:dLbls>
          <c:cat>
            <c:strRef>
              <c:f>'Sheet2 (4)'!$V$29:$X$29</c:f>
              <c:strCache>
                <c:ptCount val="3"/>
                <c:pt idx="0">
                  <c:v>Male</c:v>
                </c:pt>
                <c:pt idx="1">
                  <c:v>Female</c:v>
                </c:pt>
                <c:pt idx="2">
                  <c:v>Total</c:v>
                </c:pt>
              </c:strCache>
            </c:strRef>
          </c:cat>
          <c:val>
            <c:numRef>
              <c:f>'Sheet2 (4)'!$V$31:$X$31</c:f>
              <c:numCache>
                <c:formatCode>General</c:formatCode>
                <c:ptCount val="3"/>
                <c:pt idx="0">
                  <c:v>52.1</c:v>
                </c:pt>
                <c:pt idx="1">
                  <c:v>41.9</c:v>
                </c:pt>
                <c:pt idx="2">
                  <c:v>46.4</c:v>
                </c:pt>
              </c:numCache>
            </c:numRef>
          </c:val>
        </c:ser>
        <c:ser>
          <c:idx val="2"/>
          <c:order val="2"/>
          <c:tx>
            <c:strRef>
              <c:f>'Sheet2 (4)'!$U$32</c:f>
              <c:strCache>
                <c:ptCount val="1"/>
                <c:pt idx="0">
                  <c:v>Phase 3</c:v>
                </c:pt>
              </c:strCache>
            </c:strRef>
          </c:tx>
          <c:dLbls>
            <c:dLbl>
              <c:idx val="0"/>
              <c:layout>
                <c:manualLayout>
                  <c:x val="-8.3333333333333367E-3"/>
                  <c:y val="-4.6296296296296441E-3"/>
                </c:manualLayout>
              </c:layout>
              <c:showVal val="1"/>
            </c:dLbl>
            <c:dLbl>
              <c:idx val="2"/>
              <c:layout>
                <c:manualLayout>
                  <c:x val="-8.3333333333333367E-3"/>
                  <c:y val="4.2437781360067147E-17"/>
                </c:manualLayout>
              </c:layout>
              <c:showVal val="1"/>
            </c:dLbl>
            <c:showVal val="1"/>
          </c:dLbls>
          <c:cat>
            <c:strRef>
              <c:f>'Sheet2 (4)'!$V$29:$X$29</c:f>
              <c:strCache>
                <c:ptCount val="3"/>
                <c:pt idx="0">
                  <c:v>Male</c:v>
                </c:pt>
                <c:pt idx="1">
                  <c:v>Female</c:v>
                </c:pt>
                <c:pt idx="2">
                  <c:v>Total</c:v>
                </c:pt>
              </c:strCache>
            </c:strRef>
          </c:cat>
          <c:val>
            <c:numRef>
              <c:f>'Sheet2 (4)'!$V$32:$X$32</c:f>
              <c:numCache>
                <c:formatCode>General</c:formatCode>
                <c:ptCount val="3"/>
                <c:pt idx="0">
                  <c:v>57.3</c:v>
                </c:pt>
                <c:pt idx="1">
                  <c:v>38.9</c:v>
                </c:pt>
                <c:pt idx="2">
                  <c:v>47.1</c:v>
                </c:pt>
              </c:numCache>
            </c:numRef>
          </c:val>
        </c:ser>
        <c:ser>
          <c:idx val="3"/>
          <c:order val="3"/>
          <c:tx>
            <c:strRef>
              <c:f>'Sheet2 (4)'!$U$33</c:f>
              <c:strCache>
                <c:ptCount val="1"/>
                <c:pt idx="0">
                  <c:v>phase 4</c:v>
                </c:pt>
              </c:strCache>
            </c:strRef>
          </c:tx>
          <c:dLbls>
            <c:showVal val="1"/>
          </c:dLbls>
          <c:cat>
            <c:strRef>
              <c:f>'Sheet2 (4)'!$V$29:$X$29</c:f>
              <c:strCache>
                <c:ptCount val="3"/>
                <c:pt idx="0">
                  <c:v>Male</c:v>
                </c:pt>
                <c:pt idx="1">
                  <c:v>Female</c:v>
                </c:pt>
                <c:pt idx="2">
                  <c:v>Total</c:v>
                </c:pt>
              </c:strCache>
            </c:strRef>
          </c:cat>
          <c:val>
            <c:numRef>
              <c:f>'Sheet2 (4)'!$V$33:$X$33</c:f>
              <c:numCache>
                <c:formatCode>General</c:formatCode>
                <c:ptCount val="3"/>
                <c:pt idx="0">
                  <c:v>63.2</c:v>
                </c:pt>
                <c:pt idx="1">
                  <c:v>51.8</c:v>
                </c:pt>
                <c:pt idx="2">
                  <c:v>56.7</c:v>
                </c:pt>
              </c:numCache>
            </c:numRef>
          </c:val>
        </c:ser>
        <c:axId val="92056576"/>
        <c:axId val="61047552"/>
      </c:barChart>
      <c:catAx>
        <c:axId val="92056576"/>
        <c:scaling>
          <c:orientation val="minMax"/>
        </c:scaling>
        <c:axPos val="b"/>
        <c:majorTickMark val="none"/>
        <c:tickLblPos val="nextTo"/>
        <c:crossAx val="61047552"/>
        <c:crosses val="autoZero"/>
        <c:auto val="1"/>
        <c:lblAlgn val="ctr"/>
        <c:lblOffset val="100"/>
      </c:catAx>
      <c:valAx>
        <c:axId val="61047552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(%)</a:t>
                </a:r>
              </a:p>
            </c:rich>
          </c:tx>
          <c:layout/>
        </c:title>
        <c:numFmt formatCode="General" sourceLinked="1"/>
        <c:tickLblPos val="nextTo"/>
        <c:crossAx val="92056576"/>
        <c:crosses val="autoZero"/>
        <c:crossBetween val="between"/>
      </c:valAx>
    </c:plotArea>
    <c:legend>
      <c:legendPos val="r"/>
      <c:layout/>
    </c:legend>
    <c:plotVisOnly val="1"/>
  </c:chart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7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r>
              <a:rPr lang="en-US" sz="1800" b="1" i="0" u="none" strike="noStrike" baseline="0" dirty="0" smtClean="0">
                <a:latin typeface="Arial" pitchFamily="34" charset="0"/>
                <a:cs typeface="Arial" pitchFamily="34" charset="0"/>
              </a:rPr>
              <a:t>Frequency of obesity (</a:t>
            </a:r>
            <a:r>
              <a:rPr lang="en-US" sz="1800" b="1" i="0" baseline="0" dirty="0" smtClean="0">
                <a:latin typeface="Arial" pitchFamily="34" charset="0"/>
                <a:cs typeface="Arial" pitchFamily="34" charset="0"/>
              </a:rPr>
              <a:t>BMI </a:t>
            </a:r>
            <a:r>
              <a:rPr lang="en-US" sz="1800" b="1" i="0" baseline="0" dirty="0">
                <a:latin typeface="Arial" pitchFamily="34" charset="0"/>
                <a:cs typeface="Arial" pitchFamily="34" charset="0"/>
              </a:rPr>
              <a:t>≥ </a:t>
            </a:r>
            <a:r>
              <a:rPr lang="en-US" sz="1800" b="1" i="0" baseline="0" dirty="0" smtClean="0">
                <a:latin typeface="Arial" pitchFamily="34" charset="0"/>
                <a:cs typeface="Arial" pitchFamily="34" charset="0"/>
              </a:rPr>
              <a:t>30) </a:t>
            </a:r>
            <a:r>
              <a:rPr lang="en-US" sz="1800" b="1" i="0" u="none" strike="noStrike" baseline="0" dirty="0" smtClean="0">
                <a:latin typeface="Arial" pitchFamily="34" charset="0"/>
                <a:cs typeface="Arial" pitchFamily="34" charset="0"/>
              </a:rPr>
              <a:t>during 12 years of follow up in </a:t>
            </a:r>
            <a:r>
              <a:rPr lang="en-US" sz="1800" b="1" i="0" u="none" strike="noStrike" baseline="0" dirty="0" err="1" smtClean="0">
                <a:latin typeface="Arial" pitchFamily="34" charset="0"/>
                <a:cs typeface="Arial" pitchFamily="34" charset="0"/>
              </a:rPr>
              <a:t>Tehranian</a:t>
            </a:r>
            <a:r>
              <a:rPr lang="en-US" sz="1800" b="1" i="0" u="none" strike="noStrike" baseline="0" dirty="0" smtClean="0">
                <a:latin typeface="Arial" pitchFamily="34" charset="0"/>
                <a:cs typeface="Arial" pitchFamily="34" charset="0"/>
              </a:rPr>
              <a:t>  adults: TLGS </a:t>
            </a:r>
            <a:r>
              <a:rPr lang="en-US" sz="1800" b="1" i="0" baseline="0" dirty="0" smtClean="0"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atin typeface="Arial" pitchFamily="34" charset="0"/>
              <a:cs typeface="Arial" pitchFamily="34" charset="0"/>
            </a:endParaRP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'Sheet2 (4)'!$R$8</c:f>
              <c:strCache>
                <c:ptCount val="1"/>
                <c:pt idx="0">
                  <c:v>Phase 1</c:v>
                </c:pt>
              </c:strCache>
            </c:strRef>
          </c:tx>
          <c:spPr>
            <a:solidFill>
              <a:srgbClr val="EA8F16"/>
            </a:solidFill>
            <a:scene3d>
              <a:camera prst="orthographicFront"/>
              <a:lightRig rig="contrasting" dir="t">
                <a:rot lat="0" lon="0" rev="12000000"/>
              </a:lightRig>
            </a:scene3d>
            <a:sp3d prstMaterial="powder"/>
          </c:spPr>
          <c:dLbls>
            <c:dLbl>
              <c:idx val="0"/>
              <c:layout>
                <c:manualLayout>
                  <c:x val="-1.6666666666666701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-1.3888888888888994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-2.5000000000000001E-2"/>
                  <c:y val="0"/>
                </c:manualLayout>
              </c:layout>
              <c:showVal val="1"/>
            </c:dLbl>
            <c:showVal val="1"/>
          </c:dLbls>
          <c:cat>
            <c:strRef>
              <c:f>'Sheet2 (4)'!$S$7:$U$7</c:f>
              <c:strCache>
                <c:ptCount val="3"/>
                <c:pt idx="0">
                  <c:v>Male</c:v>
                </c:pt>
                <c:pt idx="1">
                  <c:v>Female</c:v>
                </c:pt>
                <c:pt idx="2">
                  <c:v>Total</c:v>
                </c:pt>
              </c:strCache>
            </c:strRef>
          </c:cat>
          <c:val>
            <c:numRef>
              <c:f>'Sheet2 (4)'!$S$8:$U$8</c:f>
              <c:numCache>
                <c:formatCode>General</c:formatCode>
                <c:ptCount val="3"/>
                <c:pt idx="0">
                  <c:v>9.8000000000000007</c:v>
                </c:pt>
                <c:pt idx="1">
                  <c:v>21.5</c:v>
                </c:pt>
                <c:pt idx="2">
                  <c:v>16.399999999999999</c:v>
                </c:pt>
              </c:numCache>
            </c:numRef>
          </c:val>
        </c:ser>
        <c:ser>
          <c:idx val="1"/>
          <c:order val="1"/>
          <c:tx>
            <c:strRef>
              <c:f>'Sheet2 (4)'!$R$9</c:f>
              <c:strCache>
                <c:ptCount val="1"/>
                <c:pt idx="0">
                  <c:v>Phase 2</c:v>
                </c:pt>
              </c:strCache>
            </c:strRef>
          </c:tx>
          <c:dLbls>
            <c:dLbl>
              <c:idx val="0"/>
              <c:layout>
                <c:manualLayout>
                  <c:x val="-1.944444444444442E-2"/>
                  <c:y val="-4.6296296296296476E-3"/>
                </c:manualLayout>
              </c:layout>
              <c:showVal val="1"/>
            </c:dLbl>
            <c:dLbl>
              <c:idx val="1"/>
              <c:layout>
                <c:manualLayout>
                  <c:x val="-2.500000000000005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-3.333333333333334E-2"/>
                  <c:y val="0"/>
                </c:manualLayout>
              </c:layout>
              <c:showVal val="1"/>
            </c:dLbl>
            <c:showVal val="1"/>
          </c:dLbls>
          <c:cat>
            <c:strRef>
              <c:f>'Sheet2 (4)'!$S$7:$U$7</c:f>
              <c:strCache>
                <c:ptCount val="3"/>
                <c:pt idx="0">
                  <c:v>Male</c:v>
                </c:pt>
                <c:pt idx="1">
                  <c:v>Female</c:v>
                </c:pt>
                <c:pt idx="2">
                  <c:v>Total</c:v>
                </c:pt>
              </c:strCache>
            </c:strRef>
          </c:cat>
          <c:val>
            <c:numRef>
              <c:f>'Sheet2 (4)'!$S$9:$U$9</c:f>
              <c:numCache>
                <c:formatCode>General</c:formatCode>
                <c:ptCount val="3"/>
                <c:pt idx="0">
                  <c:v>13.4</c:v>
                </c:pt>
                <c:pt idx="1">
                  <c:v>27.5</c:v>
                </c:pt>
                <c:pt idx="2">
                  <c:v>21.2</c:v>
                </c:pt>
              </c:numCache>
            </c:numRef>
          </c:val>
        </c:ser>
        <c:ser>
          <c:idx val="2"/>
          <c:order val="2"/>
          <c:tx>
            <c:strRef>
              <c:f>'Sheet2 (4)'!$R$10</c:f>
              <c:strCache>
                <c:ptCount val="1"/>
                <c:pt idx="0">
                  <c:v>Phase 3</c:v>
                </c:pt>
              </c:strCache>
            </c:strRef>
          </c:tx>
          <c:spPr>
            <a:solidFill>
              <a:srgbClr val="EB9421"/>
            </a:solidFill>
          </c:spPr>
          <c:dLbls>
            <c:dLbl>
              <c:idx val="0"/>
              <c:layout>
                <c:manualLayout>
                  <c:x val="-5.5555555555555558E-3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-1.3888888888888944E-2"/>
                  <c:y val="-3.7037037037037056E-2"/>
                </c:manualLayout>
              </c:layout>
              <c:showVal val="1"/>
            </c:dLbl>
            <c:showVal val="1"/>
          </c:dLbls>
          <c:cat>
            <c:strRef>
              <c:f>'Sheet2 (4)'!$S$7:$U$7</c:f>
              <c:strCache>
                <c:ptCount val="3"/>
                <c:pt idx="0">
                  <c:v>Male</c:v>
                </c:pt>
                <c:pt idx="1">
                  <c:v>Female</c:v>
                </c:pt>
                <c:pt idx="2">
                  <c:v>Total</c:v>
                </c:pt>
              </c:strCache>
            </c:strRef>
          </c:cat>
          <c:val>
            <c:numRef>
              <c:f>'Sheet2 (4)'!$S$10:$U$10</c:f>
              <c:numCache>
                <c:formatCode>General</c:formatCode>
                <c:ptCount val="3"/>
                <c:pt idx="0">
                  <c:v>15</c:v>
                </c:pt>
                <c:pt idx="1">
                  <c:v>27</c:v>
                </c:pt>
                <c:pt idx="2">
                  <c:v>21.6</c:v>
                </c:pt>
              </c:numCache>
            </c:numRef>
          </c:val>
        </c:ser>
        <c:ser>
          <c:idx val="3"/>
          <c:order val="3"/>
          <c:tx>
            <c:strRef>
              <c:f>'Sheet2 (4)'!$R$11</c:f>
              <c:strCache>
                <c:ptCount val="1"/>
                <c:pt idx="0">
                  <c:v>phase 4</c:v>
                </c:pt>
              </c:strCache>
            </c:strRef>
          </c:tx>
          <c:spPr>
            <a:solidFill>
              <a:srgbClr val="F79646">
                <a:lumMod val="60000"/>
                <a:lumOff val="40000"/>
              </a:srgbClr>
            </a:solidFill>
          </c:spPr>
          <c:dLbls>
            <c:dLbl>
              <c:idx val="2"/>
              <c:layout>
                <c:manualLayout>
                  <c:x val="0"/>
                  <c:y val="-1.3888888888888944E-2"/>
                </c:manualLayout>
              </c:layout>
              <c:showVal val="1"/>
            </c:dLbl>
            <c:showVal val="1"/>
          </c:dLbls>
          <c:cat>
            <c:strRef>
              <c:f>'Sheet2 (4)'!$S$7:$U$7</c:f>
              <c:strCache>
                <c:ptCount val="3"/>
                <c:pt idx="0">
                  <c:v>Male</c:v>
                </c:pt>
                <c:pt idx="1">
                  <c:v>Female</c:v>
                </c:pt>
                <c:pt idx="2">
                  <c:v>Total</c:v>
                </c:pt>
              </c:strCache>
            </c:strRef>
          </c:cat>
          <c:val>
            <c:numRef>
              <c:f>'Sheet2 (4)'!$S$11:$U$11</c:f>
              <c:numCache>
                <c:formatCode>General</c:formatCode>
                <c:ptCount val="3"/>
                <c:pt idx="0">
                  <c:v>16.899999999999999</c:v>
                </c:pt>
                <c:pt idx="1">
                  <c:v>32</c:v>
                </c:pt>
                <c:pt idx="2">
                  <c:v>25.6</c:v>
                </c:pt>
              </c:numCache>
            </c:numRef>
          </c:val>
        </c:ser>
        <c:axId val="61121664"/>
        <c:axId val="61123200"/>
      </c:barChart>
      <c:catAx>
        <c:axId val="61121664"/>
        <c:scaling>
          <c:orientation val="minMax"/>
        </c:scaling>
        <c:axPos val="b"/>
        <c:majorTickMark val="none"/>
        <c:tickLblPos val="nextTo"/>
        <c:crossAx val="61123200"/>
        <c:crosses val="autoZero"/>
        <c:auto val="1"/>
        <c:lblAlgn val="ctr"/>
        <c:lblOffset val="100"/>
      </c:catAx>
      <c:valAx>
        <c:axId val="61123200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(%)</a:t>
                </a:r>
              </a:p>
            </c:rich>
          </c:tx>
          <c:layout/>
        </c:title>
        <c:numFmt formatCode="General" sourceLinked="1"/>
        <c:tickLblPos val="nextTo"/>
        <c:crossAx val="6112166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</c:legend>
    <c:plotVisOnly val="1"/>
  </c:chart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E6953E05-AD21-40F6-AD4C-092820504EED}" type="datetimeFigureOut">
              <a:rPr lang="en-US" smtClean="0"/>
              <a:pPr/>
              <a:t>11/9/2011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C3ACDFF8-D1B6-4186-85CF-00AD2B953BB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2C05B983-5360-4BA0-B4C7-FF1F394DEC8A}" type="datetimeFigureOut">
              <a:rPr lang="en-US" smtClean="0"/>
              <a:pPr/>
              <a:t>11/9/2011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D95494F3-69E9-4091-A735-436D9AC46A4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A9F6-AF03-454F-A625-2A84E449A703}" type="datetimeFigureOut">
              <a:rPr lang="en-US" smtClean="0"/>
              <a:pPr/>
              <a:t>11/9/2011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D93C2-269C-4A24-AFAD-2E18F0E698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A9F6-AF03-454F-A625-2A84E449A703}" type="datetimeFigureOut">
              <a:rPr lang="en-US" smtClean="0"/>
              <a:pPr/>
              <a:t>11/9/2011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D93C2-269C-4A24-AFAD-2E18F0E698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A9F6-AF03-454F-A625-2A84E449A703}" type="datetimeFigureOut">
              <a:rPr lang="en-US" smtClean="0"/>
              <a:pPr/>
              <a:t>11/9/2011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D93C2-269C-4A24-AFAD-2E18F0E698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6200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90600" y="1219200"/>
            <a:ext cx="75438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D7732-9F46-4665-958D-C477BB41BF3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A9F6-AF03-454F-A625-2A84E449A703}" type="datetimeFigureOut">
              <a:rPr lang="en-US" smtClean="0"/>
              <a:pPr/>
              <a:t>11/9/2011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D93C2-269C-4A24-AFAD-2E18F0E698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A9F6-AF03-454F-A625-2A84E449A703}" type="datetimeFigureOut">
              <a:rPr lang="en-US" smtClean="0"/>
              <a:pPr/>
              <a:t>11/9/2011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D93C2-269C-4A24-AFAD-2E18F0E698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A9F6-AF03-454F-A625-2A84E449A703}" type="datetimeFigureOut">
              <a:rPr lang="en-US" smtClean="0"/>
              <a:pPr/>
              <a:t>11/9/2011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D93C2-269C-4A24-AFAD-2E18F0E698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A9F6-AF03-454F-A625-2A84E449A703}" type="datetimeFigureOut">
              <a:rPr lang="en-US" smtClean="0"/>
              <a:pPr/>
              <a:t>11/9/2011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D93C2-269C-4A24-AFAD-2E18F0E698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A9F6-AF03-454F-A625-2A84E449A703}" type="datetimeFigureOut">
              <a:rPr lang="en-US" smtClean="0"/>
              <a:pPr/>
              <a:t>11/9/2011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D93C2-269C-4A24-AFAD-2E18F0E698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A9F6-AF03-454F-A625-2A84E449A703}" type="datetimeFigureOut">
              <a:rPr lang="en-US" smtClean="0"/>
              <a:pPr/>
              <a:t>11/9/2011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D93C2-269C-4A24-AFAD-2E18F0E698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A9F6-AF03-454F-A625-2A84E449A703}" type="datetimeFigureOut">
              <a:rPr lang="en-US" smtClean="0"/>
              <a:pPr/>
              <a:t>11/9/2011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D93C2-269C-4A24-AFAD-2E18F0E698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A9F6-AF03-454F-A625-2A84E449A703}" type="datetimeFigureOut">
              <a:rPr lang="en-US" smtClean="0"/>
              <a:pPr/>
              <a:t>11/9/2011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D93C2-269C-4A24-AFAD-2E18F0E698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chemeClr val="accent1">
                <a:lumMod val="20000"/>
                <a:lumOff val="80000"/>
              </a:schemeClr>
            </a:gs>
            <a:gs pos="0">
              <a:schemeClr val="bg1">
                <a:lumMod val="8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8A9F6-AF03-454F-A625-2A84E449A703}" type="datetimeFigureOut">
              <a:rPr lang="en-US" smtClean="0"/>
              <a:pPr/>
              <a:t>11/9/2011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D93C2-269C-4A24-AFAD-2E18F0E6981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PowerPoint_97-2003_Presentation1.ppt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2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2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3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4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0" y="0"/>
          <a:ext cx="9296400" cy="6996113"/>
        </p:xfrm>
        <a:graphic>
          <a:graphicData uri="http://schemas.openxmlformats.org/presentationml/2006/ole">
            <p:oleObj spid="_x0000_s1026" name="Presentation" r:id="rId3" imgW="4572180" imgH="3428932" progId="PowerPoint.Show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500" b="1" dirty="0" smtClean="0">
                <a:solidFill>
                  <a:srgbClr val="FF0000"/>
                </a:solidFill>
              </a:rPr>
              <a:t>Prevalence of different categories of body mass index (BMI) and of abdominal obesity (</a:t>
            </a:r>
            <a:r>
              <a:rPr lang="en-US" sz="2500" b="1" dirty="0" err="1" smtClean="0">
                <a:solidFill>
                  <a:srgbClr val="FF0000"/>
                </a:solidFill>
              </a:rPr>
              <a:t>Ab</a:t>
            </a:r>
            <a:r>
              <a:rPr lang="en-US" sz="2500" b="1" dirty="0" smtClean="0">
                <a:solidFill>
                  <a:srgbClr val="FF0000"/>
                </a:solidFill>
              </a:rPr>
              <a:t>) by gender</a:t>
            </a:r>
            <a:endParaRPr lang="en-US" sz="25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340037"/>
            <a:ext cx="6336704" cy="4969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39552" y="6525344"/>
            <a:ext cx="33497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Kelishadi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R et al. Public Health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Nutr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2007; 11: 246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88641"/>
            <a:ext cx="7772400" cy="1152128"/>
          </a:xfrm>
        </p:spPr>
        <p:txBody>
          <a:bodyPr>
            <a:noAutofit/>
          </a:bodyPr>
          <a:lstStyle/>
          <a:p>
            <a:r>
              <a:rPr lang="en-US" sz="2300" b="1" dirty="0" smtClean="0">
                <a:solidFill>
                  <a:srgbClr val="FF0000"/>
                </a:solidFill>
              </a:rPr>
              <a:t>Daily time (min) spent on physical activity in men and women with different categories of BMI (BMI-body mass index)</a:t>
            </a:r>
            <a:endParaRPr lang="en-US" sz="2300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340768"/>
            <a:ext cx="432048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83568" y="6525344"/>
            <a:ext cx="33497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Kelishadi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R et al. Public Health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Nutr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2007; 11: 246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458200" cy="990600"/>
          </a:xfrm>
        </p:spPr>
        <p:txBody>
          <a:bodyPr/>
          <a:lstStyle/>
          <a:p>
            <a:pPr rtl="1"/>
            <a:r>
              <a:rPr lang="ar-SA" sz="3300" dirty="0" smtClean="0">
                <a:solidFill>
                  <a:srgbClr val="002060"/>
                </a:solidFill>
                <a:cs typeface="Mitra" pitchFamily="2" charset="-78"/>
              </a:rPr>
              <a:t>تعداد افراد 20 </a:t>
            </a:r>
            <a:r>
              <a:rPr lang="en-US" sz="3300" b="1" dirty="0" smtClean="0">
                <a:solidFill>
                  <a:srgbClr val="002060"/>
                </a:solidFill>
                <a:ea typeface="SimSun" pitchFamily="2" charset="-122"/>
              </a:rPr>
              <a:t>≥</a:t>
            </a:r>
            <a:r>
              <a:rPr lang="ar-SA" sz="3300" dirty="0" smtClean="0">
                <a:solidFill>
                  <a:srgbClr val="002060"/>
                </a:solidFill>
                <a:cs typeface="Mitra" pitchFamily="2" charset="-78"/>
              </a:rPr>
              <a:t> ساله با اضافه وزن و چاقي</a:t>
            </a:r>
            <a:r>
              <a:rPr lang="fa-IR" sz="3300" dirty="0" smtClean="0">
                <a:solidFill>
                  <a:srgbClr val="002060"/>
                </a:solidFill>
                <a:cs typeface="Mitra" pitchFamily="2" charset="-78"/>
              </a:rPr>
              <a:t> در ايران</a:t>
            </a:r>
            <a:endParaRPr lang="en-US" sz="3300" dirty="0" smtClean="0">
              <a:solidFill>
                <a:srgbClr val="002060"/>
              </a:solidFill>
              <a:cs typeface="Mitra" pitchFamily="2" charset="-78"/>
            </a:endParaRPr>
          </a:p>
        </p:txBody>
      </p:sp>
      <p:graphicFrame>
        <p:nvGraphicFramePr>
          <p:cNvPr id="44064" name="Group 32"/>
          <p:cNvGraphicFramePr>
            <a:graphicFrameLocks noGrp="1"/>
          </p:cNvGraphicFramePr>
          <p:nvPr>
            <p:ph type="tbl" idx="1"/>
          </p:nvPr>
        </p:nvGraphicFramePr>
        <p:xfrm>
          <a:off x="468313" y="1765300"/>
          <a:ext cx="7826375" cy="3733800"/>
        </p:xfrm>
        <a:graphic>
          <a:graphicData uri="http://schemas.openxmlformats.org/drawingml/2006/table">
            <a:tbl>
              <a:tblPr/>
              <a:tblGrid>
                <a:gridCol w="1957387"/>
                <a:gridCol w="1955800"/>
                <a:gridCol w="1957388"/>
                <a:gridCol w="1955800"/>
              </a:tblGrid>
              <a:tr h="93345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Mitra" pitchFamily="2" charset="-78"/>
                        </a:rPr>
                        <a:t>كل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Mitra" pitchFamily="2" charset="-7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Mitra" pitchFamily="2" charset="-78"/>
                        </a:rPr>
                        <a:t>روستا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Mitra" pitchFamily="2" charset="-7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Mitra" pitchFamily="2" charset="-78"/>
                        </a:rPr>
                        <a:t>شهر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Mitra" pitchFamily="2" charset="-7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Mitra" pitchFamily="2" charset="-78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345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cs typeface="Mitra" pitchFamily="2" charset="-78"/>
                        </a:rPr>
                        <a:t>4/16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charset="0"/>
                        <a:cs typeface="Mitra" pitchFamily="2" charset="-7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cs typeface="Mitra" pitchFamily="2" charset="-78"/>
                        </a:rPr>
                        <a:t>2/5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charset="0"/>
                        <a:cs typeface="Mitra" pitchFamily="2" charset="-7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*</a:t>
                      </a:r>
                      <a:r>
                        <a:rPr kumimoji="0" lang="ar-S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cs typeface="Mitra" pitchFamily="2" charset="-78"/>
                        </a:rPr>
                        <a:t>2/11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charset="0"/>
                        <a:cs typeface="Mitra" pitchFamily="2" charset="-7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cs typeface="Mitra" pitchFamily="2" charset="-78"/>
                        </a:rPr>
                        <a:t>اضافه وزن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charset="0"/>
                        <a:cs typeface="Mitra" pitchFamily="2" charset="-78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345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Mitra" pitchFamily="2" charset="-78"/>
                        </a:rPr>
                        <a:t>1/8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Mitra" pitchFamily="2" charset="-7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Mitra" pitchFamily="2" charset="-78"/>
                        </a:rPr>
                        <a:t>2/2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Mitra" pitchFamily="2" charset="-7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Mitra" pitchFamily="2" charset="-78"/>
                        </a:rPr>
                        <a:t>9/5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Mitra" pitchFamily="2" charset="-7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Mitra" pitchFamily="2" charset="-78"/>
                        </a:rPr>
                        <a:t>چاق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Mitra" pitchFamily="2" charset="-78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345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Mitra" pitchFamily="2" charset="-78"/>
                        </a:rPr>
                        <a:t>5/24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Mitra" pitchFamily="2" charset="-7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Mitra" pitchFamily="2" charset="-78"/>
                        </a:rPr>
                        <a:t>4/7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Mitra" pitchFamily="2" charset="-7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Mitra" pitchFamily="2" charset="-78"/>
                        </a:rPr>
                        <a:t>1/17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Mitra" pitchFamily="2" charset="-7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Mitra" pitchFamily="2" charset="-78"/>
                        </a:rPr>
                        <a:t>جمع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Mitra" pitchFamily="2" charset="-78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7607" name="Text Box 31"/>
          <p:cNvSpPr txBox="1">
            <a:spLocks noChangeArrowheads="1"/>
          </p:cNvSpPr>
          <p:nvPr/>
        </p:nvSpPr>
        <p:spPr bwMode="auto">
          <a:xfrm>
            <a:off x="3801785" y="5805488"/>
            <a:ext cx="44278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ar-SA" sz="2000" b="1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*</a:t>
            </a:r>
            <a:r>
              <a:rPr kumimoji="1" lang="ar-SA" sz="2000" b="1" dirty="0">
                <a:solidFill>
                  <a:schemeClr val="tx2"/>
                </a:solidFill>
                <a:latin typeface="Symbol" pitchFamily="18" charset="2"/>
                <a:cs typeface="Mitra" pitchFamily="2" charset="-78"/>
              </a:rPr>
              <a:t> </a:t>
            </a:r>
            <a:r>
              <a:rPr kumimoji="1" lang="fa-IR" sz="1600" b="1" dirty="0">
                <a:solidFill>
                  <a:schemeClr val="tx2"/>
                </a:solidFill>
                <a:latin typeface="Times New Roman" pitchFamily="18" charset="0"/>
                <a:cs typeface="Mitra" pitchFamily="2" charset="-78"/>
              </a:rPr>
              <a:t>ميليون نفر( کل جمعيت </a:t>
            </a:r>
            <a:r>
              <a:rPr kumimoji="1" lang="fa-IR" sz="1600" b="1" dirty="0" smtClean="0">
                <a:solidFill>
                  <a:schemeClr val="tx2"/>
                </a:solidFill>
                <a:latin typeface="Times New Roman" pitchFamily="18" charset="0"/>
                <a:cs typeface="Mitra" pitchFamily="2" charset="-78"/>
              </a:rPr>
              <a:t>72 ميليون </a:t>
            </a:r>
            <a:r>
              <a:rPr kumimoji="1" lang="fa-IR" sz="1600" b="1" dirty="0">
                <a:solidFill>
                  <a:schemeClr val="tx2"/>
                </a:solidFill>
                <a:latin typeface="Times New Roman" pitchFamily="18" charset="0"/>
                <a:cs typeface="Mitra" pitchFamily="2" charset="-78"/>
              </a:rPr>
              <a:t>و 65%، 20 سال و </a:t>
            </a:r>
            <a:r>
              <a:rPr kumimoji="1" lang="fa-IR" sz="1600" b="1" dirty="0" smtClean="0">
                <a:solidFill>
                  <a:schemeClr val="tx2"/>
                </a:solidFill>
                <a:latin typeface="Times New Roman" pitchFamily="18" charset="0"/>
                <a:cs typeface="Mitra" pitchFamily="2" charset="-78"/>
              </a:rPr>
              <a:t>بالاتر)</a:t>
            </a:r>
            <a:endParaRPr kumimoji="1" lang="en-US" sz="1600" b="1" dirty="0">
              <a:solidFill>
                <a:schemeClr val="tx2"/>
              </a:solidFill>
              <a:latin typeface="Times New Roman" pitchFamily="18" charset="0"/>
              <a:cs typeface="Mitra" pitchFamily="2" charset="-78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Text Box 2"/>
          <p:cNvSpPr txBox="1">
            <a:spLocks noChangeArrowheads="1"/>
          </p:cNvSpPr>
          <p:nvPr/>
        </p:nvSpPr>
        <p:spPr bwMode="auto">
          <a:xfrm>
            <a:off x="683568" y="5013176"/>
            <a:ext cx="7315200" cy="67710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900" b="1" i="1" dirty="0">
                <a:latin typeface="Times New Roman" pitchFamily="18" charset="0"/>
                <a:cs typeface="Times New Roman" pitchFamily="18" charset="0"/>
              </a:rPr>
              <a:t>The unadjusted prevalence of the metabolic syndrome in the study population was 30.1% (CI</a:t>
            </a:r>
            <a:r>
              <a:rPr lang="en-US" sz="1900" b="1" i="1" baseline="-25000" dirty="0">
                <a:latin typeface="Times New Roman" pitchFamily="18" charset="0"/>
                <a:cs typeface="Times New Roman" pitchFamily="18" charset="0"/>
              </a:rPr>
              <a:t>95%</a:t>
            </a:r>
            <a:r>
              <a:rPr lang="en-US" sz="1900" b="1" i="1" dirty="0">
                <a:latin typeface="Times New Roman" pitchFamily="18" charset="0"/>
                <a:cs typeface="Times New Roman" pitchFamily="18" charset="0"/>
              </a:rPr>
              <a:t> : 29.2-31.0)</a:t>
            </a:r>
          </a:p>
        </p:txBody>
      </p:sp>
      <p:sp>
        <p:nvSpPr>
          <p:cNvPr id="161795" name="Text Box 3"/>
          <p:cNvSpPr txBox="1">
            <a:spLocks noChangeArrowheads="1"/>
          </p:cNvSpPr>
          <p:nvPr/>
        </p:nvSpPr>
        <p:spPr bwMode="auto">
          <a:xfrm>
            <a:off x="683568" y="6093296"/>
            <a:ext cx="7162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i="1" dirty="0">
                <a:solidFill>
                  <a:srgbClr val="C00000"/>
                </a:solidFill>
              </a:rPr>
              <a:t>F. </a:t>
            </a:r>
            <a:r>
              <a:rPr lang="en-US" sz="1400" b="1" i="1" dirty="0" err="1">
                <a:solidFill>
                  <a:srgbClr val="C00000"/>
                </a:solidFill>
              </a:rPr>
              <a:t>Azizi</a:t>
            </a:r>
            <a:r>
              <a:rPr lang="en-US" sz="1400" b="1" i="1" dirty="0">
                <a:solidFill>
                  <a:srgbClr val="C00000"/>
                </a:solidFill>
              </a:rPr>
              <a:t> et al. </a:t>
            </a:r>
            <a:r>
              <a:rPr lang="en-US" sz="1400" b="1" i="1" dirty="0" err="1">
                <a:solidFill>
                  <a:srgbClr val="C00000"/>
                </a:solidFill>
              </a:rPr>
              <a:t>Diabet</a:t>
            </a:r>
            <a:r>
              <a:rPr lang="en-US" sz="1400" b="1" i="1" dirty="0">
                <a:solidFill>
                  <a:srgbClr val="C00000"/>
                </a:solidFill>
              </a:rPr>
              <a:t> Res </a:t>
            </a:r>
            <a:r>
              <a:rPr lang="en-US" sz="1400" b="1" i="1" dirty="0" err="1">
                <a:solidFill>
                  <a:srgbClr val="C00000"/>
                </a:solidFill>
              </a:rPr>
              <a:t>Clin</a:t>
            </a:r>
            <a:r>
              <a:rPr lang="en-US" sz="1400" b="1" i="1" dirty="0">
                <a:solidFill>
                  <a:srgbClr val="C00000"/>
                </a:solidFill>
              </a:rPr>
              <a:t> </a:t>
            </a:r>
            <a:r>
              <a:rPr lang="en-US" sz="1400" b="1" i="1" dirty="0" err="1">
                <a:solidFill>
                  <a:srgbClr val="C00000"/>
                </a:solidFill>
              </a:rPr>
              <a:t>Prac</a:t>
            </a:r>
            <a:r>
              <a:rPr lang="en-US" sz="1400" b="1" i="1" dirty="0">
                <a:solidFill>
                  <a:srgbClr val="C00000"/>
                </a:solidFill>
              </a:rPr>
              <a:t> 2003;61(1):29 -37</a:t>
            </a:r>
          </a:p>
        </p:txBody>
      </p:sp>
      <p:sp>
        <p:nvSpPr>
          <p:cNvPr id="161796" name="Text Box 4"/>
          <p:cNvSpPr txBox="1">
            <a:spLocks noChangeArrowheads="1"/>
          </p:cNvSpPr>
          <p:nvPr/>
        </p:nvSpPr>
        <p:spPr bwMode="auto">
          <a:xfrm>
            <a:off x="0" y="5300663"/>
            <a:ext cx="1042988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endParaRPr lang="en-US" sz="480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Mitra Bold Mazar" pitchFamily="2" charset="-78"/>
            </a:endParaRPr>
          </a:p>
        </p:txBody>
      </p:sp>
      <p:pic>
        <p:nvPicPr>
          <p:cNvPr id="161797" name="Picture 5" descr="Presentation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925" y="1268413"/>
            <a:ext cx="8259763" cy="3598862"/>
          </a:xfrm>
          <a:prstGeom prst="rect">
            <a:avLst/>
          </a:prstGeom>
          <a:noFill/>
        </p:spPr>
      </p:pic>
      <p:sp>
        <p:nvSpPr>
          <p:cNvPr id="161798" name="Text Box 6"/>
          <p:cNvSpPr txBox="1">
            <a:spLocks noChangeArrowheads="1"/>
          </p:cNvSpPr>
          <p:nvPr/>
        </p:nvSpPr>
        <p:spPr bwMode="auto">
          <a:xfrm>
            <a:off x="35619" y="260648"/>
            <a:ext cx="900087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rtl="1"/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Mitra Bold Mazar" pitchFamily="2" charset="-78"/>
              </a:rPr>
              <a:t>Age-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Mitra Bold Mazar" pitchFamily="2" charset="-78"/>
              </a:rPr>
              <a:t>specefic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Mitra Bold Mazar" pitchFamily="2" charset="-78"/>
              </a:rPr>
              <a:t> prevalence of metabolic syndrome by sex in Tehran’s adult population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0" y="357188"/>
            <a:ext cx="9144000" cy="1000125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2500" kern="12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Waist circumference cut off in various metabolic syndrome and population/country-specific definitions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71438" y="1643063"/>
          <a:ext cx="8929717" cy="5166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061503"/>
                <a:gridCol w="2569522"/>
                <a:gridCol w="2298692"/>
              </a:tblGrid>
              <a:tr h="508004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5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Definition</a:t>
                      </a:r>
                      <a:endParaRPr lang="en-US" sz="25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5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Cut-</a:t>
                      </a:r>
                      <a:r>
                        <a:rPr lang="en-US" sz="25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off (cm)</a:t>
                      </a:r>
                      <a:endParaRPr lang="en-US" sz="2500" b="1" baseline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8004">
                <a:tc vMerge="1">
                  <a:txBody>
                    <a:bodyPr/>
                    <a:lstStyle/>
                    <a:p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aseline="0" dirty="0" smtClean="0">
                          <a:solidFill>
                            <a:srgbClr val="5D5FC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Women</a:t>
                      </a:r>
                      <a:endParaRPr lang="en-US" sz="2500" b="1" dirty="0">
                        <a:solidFill>
                          <a:srgbClr val="5D5FC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500" dirty="0" smtClean="0">
                          <a:solidFill>
                            <a:srgbClr val="5D5FC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Men</a:t>
                      </a:r>
                      <a:endParaRPr lang="en-US" sz="2500" b="1" dirty="0">
                        <a:solidFill>
                          <a:srgbClr val="5D5FC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00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IGR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(1999)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≥  80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≥  94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0800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NCEP/ATP III (2001)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≥  88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≥  102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800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EUROPID IDF (2005)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≥  80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≥  94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800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Asian IDF (2005)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≥  80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≥  90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800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Japanese IDF (2005)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≥  90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≥  85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800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Iranian (cross-sectional 2009)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≥  91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≥  89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800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Iranian (outcome 2009)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≥ 94.5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≥  94.5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5000628" y="5304058"/>
            <a:ext cx="928694" cy="35719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81894" y="5324430"/>
            <a:ext cx="928694" cy="35719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6" name="Oval 5"/>
          <p:cNvSpPr/>
          <p:nvPr/>
        </p:nvSpPr>
        <p:spPr>
          <a:xfrm>
            <a:off x="4852990" y="5852211"/>
            <a:ext cx="1214446" cy="42860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8" name="Oval 7"/>
          <p:cNvSpPr/>
          <p:nvPr/>
        </p:nvSpPr>
        <p:spPr>
          <a:xfrm>
            <a:off x="7215190" y="5852211"/>
            <a:ext cx="1214446" cy="42860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5750"/>
            <a:ext cx="9144000" cy="11430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2400" b="1" kern="120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Appropriate Iranian Waist Circumference Cut-off Points:</a:t>
            </a:r>
            <a:br>
              <a:rPr lang="en-US" sz="2400" b="1" kern="120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2400" b="1" kern="120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The First Report of the Iranian National Committee on Obesity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285750" y="2071688"/>
            <a:ext cx="8501063" cy="3214687"/>
          </a:xfrm>
        </p:spPr>
        <p:txBody>
          <a:bodyPr/>
          <a:lstStyle/>
          <a:p>
            <a:pPr>
              <a:buFontTx/>
              <a:buNone/>
            </a:pP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For both women and men ≥ 30 years:</a:t>
            </a:r>
          </a:p>
          <a:p>
            <a:pPr lvl="2"/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Stage 1; preventive measures:</a:t>
            </a:r>
          </a:p>
          <a:p>
            <a:pPr lvl="2">
              <a:buFontTx/>
              <a:buNone/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	90 cm</a:t>
            </a:r>
          </a:p>
          <a:p>
            <a:pPr lvl="2"/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Stage 2; serious management:</a:t>
            </a:r>
          </a:p>
          <a:p>
            <a:pPr lvl="2">
              <a:buFontTx/>
              <a:buNone/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	95 cm</a:t>
            </a:r>
          </a:p>
          <a:p>
            <a:pPr lvl="2">
              <a:buFontTx/>
              <a:buNone/>
            </a:pPr>
            <a:endParaRPr lang="en-US" sz="2800" b="1" dirty="0" smtClean="0">
              <a:solidFill>
                <a:srgbClr val="00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571500" y="5643563"/>
            <a:ext cx="75009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Azizi</a:t>
            </a: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F, et al. Arch Iran Med 2010; 13: 243-4.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214282" y="-71438"/>
            <a:ext cx="8929718" cy="785813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2500" kern="12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Criteria for Clinical Diagnosis of the Metabolic Syndrome in the</a:t>
            </a:r>
            <a:br>
              <a:rPr lang="en-US" sz="2500" kern="12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2500" kern="12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I. R. Iran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42844" y="857250"/>
          <a:ext cx="8786842" cy="514353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850322"/>
                <a:gridCol w="3936520"/>
              </a:tblGrid>
              <a:tr h="382540">
                <a:tc>
                  <a:txBody>
                    <a:bodyPr/>
                    <a:lstStyle/>
                    <a:p>
                      <a:pPr algn="just"/>
                      <a:r>
                        <a:rPr lang="en-US" sz="1800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Measure</a:t>
                      </a:r>
                      <a:endParaRPr lang="en-US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Categorical Cut Points</a:t>
                      </a:r>
                      <a:endParaRPr lang="en-US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69444">
                <a:tc>
                  <a:txBody>
                    <a:bodyPr/>
                    <a:lstStyle/>
                    <a:p>
                      <a:pPr algn="just"/>
                      <a:r>
                        <a:rPr lang="en-US" sz="1800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Elevated waist circumference*</a:t>
                      </a:r>
                      <a:endParaRPr lang="en-US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kern="1200" baseline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≥95 </a:t>
                      </a:r>
                      <a:r>
                        <a:rPr lang="en-US" sz="1800" kern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cm</a:t>
                      </a:r>
                    </a:p>
                    <a:p>
                      <a:pPr algn="just"/>
                      <a:r>
                        <a:rPr lang="en-US" sz="1800" kern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for both men &amp; women</a:t>
                      </a:r>
                      <a:endParaRPr lang="en-US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69444">
                <a:tc>
                  <a:txBody>
                    <a:bodyPr/>
                    <a:lstStyle/>
                    <a:p>
                      <a:pPr algn="just"/>
                      <a:r>
                        <a:rPr lang="en-US" sz="1800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Elevated triglycerides (drug treatment for elevated triglycerides is an alternate indicator†)</a:t>
                      </a:r>
                      <a:endParaRPr lang="en-US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 mg/</a:t>
                      </a:r>
                      <a:r>
                        <a:rPr lang="en-US" sz="1800" kern="1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dL</a:t>
                      </a:r>
                      <a:r>
                        <a:rPr lang="en-US" sz="1800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(1.7 </a:t>
                      </a:r>
                      <a:r>
                        <a:rPr lang="en-US" sz="1800" kern="1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mmol</a:t>
                      </a:r>
                      <a:r>
                        <a:rPr lang="en-US" sz="1800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/L)</a:t>
                      </a:r>
                      <a:endParaRPr lang="en-US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98769">
                <a:tc>
                  <a:txBody>
                    <a:bodyPr/>
                    <a:lstStyle/>
                    <a:p>
                      <a:pPr algn="just"/>
                      <a:r>
                        <a:rPr lang="en-US" sz="1800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Reduced HDL-C (drug treatment for</a:t>
                      </a:r>
                    </a:p>
                    <a:p>
                      <a:pPr algn="just"/>
                      <a:r>
                        <a:rPr lang="en-US" sz="1800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reduced HDL-C is an alternate indicator†)</a:t>
                      </a:r>
                      <a:endParaRPr lang="en-US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 mg/</a:t>
                      </a:r>
                      <a:r>
                        <a:rPr lang="en-US" sz="1800" kern="1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dL</a:t>
                      </a:r>
                      <a:r>
                        <a:rPr lang="en-US" sz="1800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(1.0 </a:t>
                      </a:r>
                      <a:r>
                        <a:rPr lang="en-US" sz="1800" kern="1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mmol</a:t>
                      </a:r>
                      <a:r>
                        <a:rPr lang="en-US" sz="1800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/L) in males;</a:t>
                      </a:r>
                    </a:p>
                    <a:p>
                      <a:pPr algn="just"/>
                      <a:r>
                        <a:rPr lang="en-US" sz="1800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 mg/</a:t>
                      </a:r>
                      <a:r>
                        <a:rPr lang="en-US" sz="1800" kern="1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dL</a:t>
                      </a:r>
                      <a:r>
                        <a:rPr lang="en-US" sz="1800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(1.3 </a:t>
                      </a:r>
                      <a:r>
                        <a:rPr lang="en-US" sz="1800" kern="1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mmol</a:t>
                      </a:r>
                      <a:r>
                        <a:rPr lang="en-US" sz="1800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/L) in Females</a:t>
                      </a:r>
                      <a:endParaRPr lang="en-US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6348">
                <a:tc>
                  <a:txBody>
                    <a:bodyPr/>
                    <a:lstStyle/>
                    <a:p>
                      <a:pPr algn="just"/>
                      <a:r>
                        <a:rPr lang="en-US" sz="1800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Elevated blood pressure (antihypertensive drug treatment in a patient with a history of hypertension is an alternate indicator)</a:t>
                      </a:r>
                      <a:endParaRPr lang="en-US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Systolic 130 and/or diastolic</a:t>
                      </a:r>
                    </a:p>
                    <a:p>
                      <a:pPr algn="just"/>
                      <a:r>
                        <a:rPr lang="en-US" sz="1800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 mm Hg</a:t>
                      </a:r>
                      <a:endParaRPr lang="en-US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15007">
                <a:tc>
                  <a:txBody>
                    <a:bodyPr/>
                    <a:lstStyle/>
                    <a:p>
                      <a:pPr algn="just"/>
                      <a:r>
                        <a:rPr lang="en-US" sz="1800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Elevated fasting glucose‡ (drug treatment of elevated glucose is an alternate indicator)</a:t>
                      </a:r>
                      <a:endParaRPr lang="en-US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 mg/</a:t>
                      </a:r>
                      <a:r>
                        <a:rPr lang="en-US" sz="1800" kern="1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dL</a:t>
                      </a:r>
                      <a:endParaRPr lang="en-US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51984">
                <a:tc gridSpan="2">
                  <a:txBody>
                    <a:bodyPr/>
                    <a:lstStyle/>
                    <a:p>
                      <a:r>
                        <a:rPr lang="en-US" sz="1000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HDL-C indicates high-density lipoprotein cholesterol.</a:t>
                      </a:r>
                    </a:p>
                    <a:p>
                      <a:r>
                        <a:rPr lang="en-US" sz="1000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*It is recommended that the IDF cut points be used for non-Europeans and either the IDF or AHA/NHLBI cut points used for people of European origin until</a:t>
                      </a:r>
                    </a:p>
                    <a:p>
                      <a:r>
                        <a:rPr lang="en-US" sz="1000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more data are available.</a:t>
                      </a:r>
                    </a:p>
                    <a:p>
                      <a:r>
                        <a:rPr lang="en-US" sz="1000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†The most commonly used drugs for elevated triglycerides and reduced HDL-C are </a:t>
                      </a:r>
                      <a:r>
                        <a:rPr lang="en-US" sz="1000" kern="1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fibrates</a:t>
                      </a:r>
                      <a:r>
                        <a:rPr lang="en-US" sz="1000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and nicotinic acid. A patient taking 1 of these drugs can be</a:t>
                      </a:r>
                    </a:p>
                    <a:p>
                      <a:r>
                        <a:rPr lang="en-US" sz="1000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presumed to have high triglycerides and low HDL-C. High-dose -3 fatty acids presumes high triglycerides.</a:t>
                      </a:r>
                    </a:p>
                    <a:p>
                      <a:r>
                        <a:rPr lang="en-US" sz="1000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‡Most patients with type 2 diabetes mellitus will have the metabolic syndrome by the proposed criteria.</a:t>
                      </a:r>
                      <a:endParaRPr lang="en-US" sz="1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/>
                      <a:endParaRPr lang="en-US" dirty="0">
                        <a:solidFill>
                          <a:srgbClr val="5D5FC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436" name="TextBox 3"/>
          <p:cNvSpPr txBox="1">
            <a:spLocks noChangeArrowheads="1"/>
          </p:cNvSpPr>
          <p:nvPr/>
        </p:nvSpPr>
        <p:spPr bwMode="auto">
          <a:xfrm>
            <a:off x="214282" y="6286520"/>
            <a:ext cx="62150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Azizi</a:t>
            </a:r>
            <a:r>
              <a:rPr lang="en-US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F et al. Arch Iran Med 2010; 13: 243-4</a:t>
            </a:r>
            <a:endParaRPr lang="en-US" sz="1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323528" y="548680"/>
          <a:ext cx="8568952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23528" y="404664"/>
          <a:ext cx="8461250" cy="4907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67544" y="692696"/>
          <a:ext cx="8183562" cy="5131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99992" y="908720"/>
            <a:ext cx="4680520" cy="3888432"/>
          </a:xfrm>
        </p:spPr>
        <p:txBody>
          <a:bodyPr>
            <a:noAutofit/>
          </a:bodyPr>
          <a:lstStyle/>
          <a:p>
            <a:pPr rtl="1"/>
            <a:r>
              <a:rPr lang="fa-IR" sz="3500" b="1" dirty="0" smtClean="0">
                <a:solidFill>
                  <a:srgbClr val="C00000"/>
                </a:solidFill>
                <a:cs typeface="Mitra" pitchFamily="2" charset="-78"/>
              </a:rPr>
              <a:t>بيماريهاي عمده غير واگير در جمهوري اسلامي ايران</a:t>
            </a:r>
            <a:endParaRPr lang="en-US" sz="3500" b="1" dirty="0" smtClean="0">
              <a:solidFill>
                <a:srgbClr val="C00000"/>
              </a:solidFill>
              <a:cs typeface="Mitra" pitchFamily="2" charset="-78"/>
            </a:endParaRPr>
          </a:p>
          <a:p>
            <a:pPr rtl="1"/>
            <a:endParaRPr lang="en-US" sz="2300" dirty="0" smtClean="0">
              <a:solidFill>
                <a:srgbClr val="C00000"/>
              </a:solidFill>
              <a:cs typeface="Mitra" pitchFamily="2" charset="-78"/>
            </a:endParaRPr>
          </a:p>
          <a:p>
            <a:pPr rtl="1"/>
            <a:endParaRPr lang="fa-IR" sz="2300" dirty="0">
              <a:cs typeface="Mitra" pitchFamily="2" charset="-78"/>
            </a:endParaRPr>
          </a:p>
          <a:p>
            <a:pPr rtl="1"/>
            <a:r>
              <a:rPr lang="fa-IR" sz="2800" dirty="0" smtClean="0">
                <a:solidFill>
                  <a:srgbClr val="00B050"/>
                </a:solidFill>
                <a:cs typeface="Mitra Bold Mazar" pitchFamily="2" charset="-78"/>
              </a:rPr>
              <a:t>دکتر فريدون عزيزي</a:t>
            </a:r>
          </a:p>
          <a:p>
            <a:pPr rtl="1"/>
            <a:endParaRPr lang="en-US" sz="2300" dirty="0" smtClean="0">
              <a:cs typeface="Mitra" pitchFamily="2" charset="-78"/>
            </a:endParaRPr>
          </a:p>
          <a:p>
            <a:pPr rtl="1"/>
            <a:endParaRPr lang="fa-IR" sz="2300" dirty="0">
              <a:cs typeface="Mitra" pitchFamily="2" charset="-78"/>
            </a:endParaRPr>
          </a:p>
          <a:p>
            <a:pPr rtl="1"/>
            <a:r>
              <a:rPr lang="fa-IR" sz="2300" b="1" dirty="0" smtClean="0">
                <a:solidFill>
                  <a:srgbClr val="0070C0"/>
                </a:solidFill>
                <a:cs typeface="Mitra" pitchFamily="2" charset="-78"/>
              </a:rPr>
              <a:t>پژوهشکده علوم غدد درون ريز و متابوليسم</a:t>
            </a:r>
          </a:p>
          <a:p>
            <a:pPr rtl="1"/>
            <a:r>
              <a:rPr lang="fa-IR" sz="2300" b="1" dirty="0" smtClean="0">
                <a:solidFill>
                  <a:srgbClr val="0070C0"/>
                </a:solidFill>
                <a:cs typeface="Mitra" pitchFamily="2" charset="-78"/>
              </a:rPr>
              <a:t>دانشگاه علوم پزشکي شهيد بهشتي</a:t>
            </a:r>
          </a:p>
          <a:p>
            <a:pPr rtl="1"/>
            <a:endParaRPr lang="fa-IR" sz="2300" dirty="0">
              <a:cs typeface="Mitra" pitchFamily="2" charset="-78"/>
            </a:endParaRPr>
          </a:p>
          <a:p>
            <a:pPr rtl="1"/>
            <a:r>
              <a:rPr lang="en-US" sz="2300" dirty="0" smtClean="0">
                <a:cs typeface="Mitra" pitchFamily="2" charset="-78"/>
              </a:rPr>
              <a:t>   </a:t>
            </a:r>
            <a:endParaRPr lang="en-US" sz="2300" dirty="0">
              <a:cs typeface="Mitra" pitchFamily="2" charset="-78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95536" y="908720"/>
            <a:ext cx="4104456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Non-Communicable Disease in the Islamic Republic of Iran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a-IR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a-IR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3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Fereidoun</a:t>
            </a:r>
            <a:r>
              <a:rPr lang="en-US" sz="23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Azizi</a:t>
            </a:r>
            <a:endParaRPr lang="en-US" sz="23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300" dirty="0" smtClean="0">
              <a:solidFill>
                <a:schemeClr val="tx1">
                  <a:tint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000" dirty="0">
              <a:solidFill>
                <a:schemeClr val="tx1">
                  <a:tint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3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Research Institute for Endocrine Sciences, SBUMS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3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Tehran, I.R. Iran</a:t>
            </a:r>
            <a:endParaRPr lang="en-US" sz="23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Mitra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43887" y="5661248"/>
            <a:ext cx="36070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fa-IR" b="1" dirty="0" smtClean="0">
                <a:solidFill>
                  <a:srgbClr val="002060"/>
                </a:solidFill>
                <a:cs typeface="Mitra" pitchFamily="2" charset="-78"/>
              </a:rPr>
              <a:t>سومين كنگره </a:t>
            </a:r>
            <a:r>
              <a:rPr lang="fa-IR" b="1" dirty="0" smtClean="0">
                <a:solidFill>
                  <a:srgbClr val="002060"/>
                </a:solidFill>
                <a:cs typeface="Mitra" pitchFamily="2" charset="-78"/>
              </a:rPr>
              <a:t>پيشگيري و درمان چاقي ايران</a:t>
            </a:r>
          </a:p>
          <a:p>
            <a:pPr algn="ctr" rtl="1"/>
            <a:r>
              <a:rPr lang="fa-IR" b="1" dirty="0" smtClean="0">
                <a:solidFill>
                  <a:srgbClr val="002060"/>
                </a:solidFill>
                <a:cs typeface="Mitra" pitchFamily="2" charset="-78"/>
              </a:rPr>
              <a:t>27-25 آبان 1390</a:t>
            </a:r>
            <a:endParaRPr lang="en-US" b="1" dirty="0">
              <a:solidFill>
                <a:srgbClr val="002060"/>
              </a:solidFill>
              <a:cs typeface="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539552" y="548680"/>
          <a:ext cx="8183562" cy="4907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/>
          <a:lstStyle/>
          <a:p>
            <a:pPr algn="ctr"/>
            <a:r>
              <a:rPr lang="en-US" sz="3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Mean age-standardized SBP, TC, and FPG in relation to mean age-standardized BMI</a:t>
            </a:r>
          </a:p>
        </p:txBody>
      </p:sp>
      <p:pic>
        <p:nvPicPr>
          <p:cNvPr id="624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40768"/>
            <a:ext cx="792088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11560" y="6392361"/>
            <a:ext cx="7632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Danaei</a:t>
            </a:r>
            <a:r>
              <a:rPr lang="en-US" sz="1200" dirty="0" smtClean="0"/>
              <a:t> G, et al. (Global Burden of Metabolic Risk Factors of Chronic Diseases Collaborating Group), In press.</a:t>
            </a:r>
            <a:endParaRPr lang="en-US" sz="1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5949280"/>
            <a:ext cx="20097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9011344" cy="374282"/>
          </a:xfrm>
        </p:spPr>
        <p:txBody>
          <a:bodyPr>
            <a:noAutofit/>
          </a:bodyPr>
          <a:lstStyle/>
          <a:p>
            <a:pPr algn="ctr"/>
            <a:r>
              <a:rPr lang="en-US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Mean age-standardized levels of metabolic risk factors in relation to western diet</a:t>
            </a: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836712"/>
            <a:ext cx="8280920" cy="5207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11560" y="6392361"/>
            <a:ext cx="7632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Danaei</a:t>
            </a:r>
            <a:r>
              <a:rPr lang="en-US" sz="1200" dirty="0" smtClean="0"/>
              <a:t> G, et al. (Global Burden of Metabolic Risk Factors of Chronic Diseases Collaborating Group), In press.</a:t>
            </a:r>
            <a:endParaRPr lang="en-US" sz="1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5949280"/>
            <a:ext cx="14097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9011344" cy="950346"/>
          </a:xfrm>
        </p:spPr>
        <p:txBody>
          <a:bodyPr>
            <a:noAutofit/>
          </a:bodyPr>
          <a:lstStyle/>
          <a:p>
            <a:pPr algn="ctr"/>
            <a:r>
              <a:rPr lang="en-US" sz="23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Mean age-standardized levels of metabolic risk factors in relation to the proportion of a country’s population that lived in urban areas</a:t>
            </a: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80728"/>
            <a:ext cx="8136904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11560" y="6392361"/>
            <a:ext cx="7632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Danaei</a:t>
            </a:r>
            <a:r>
              <a:rPr lang="en-US" sz="1200" dirty="0" smtClean="0"/>
              <a:t> G, et al. (Global Burden of Metabolic Risk Factors of Chronic Diseases Collaborating Group), In press.</a:t>
            </a:r>
            <a:endParaRPr lang="en-US" sz="1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6165304"/>
            <a:ext cx="1809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404664"/>
            <a:ext cx="9011344" cy="950346"/>
          </a:xfrm>
        </p:spPr>
        <p:txBody>
          <a:bodyPr>
            <a:noAutofit/>
          </a:bodyPr>
          <a:lstStyle/>
          <a:p>
            <a:pPr algn="just"/>
            <a:r>
              <a:rPr lang="en-US" sz="3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Mean age-standardized levels of metabolic risk factors in relation to per-capita gross domestic product (GDP)</a:t>
            </a:r>
            <a:endParaRPr lang="en-US" sz="30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828092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11560" y="6392361"/>
            <a:ext cx="7632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Danaei</a:t>
            </a:r>
            <a:r>
              <a:rPr lang="en-US" sz="1200" dirty="0" smtClean="0"/>
              <a:t> G, et al. (Global Burden of Metabolic Risk Factors of Chronic Diseases Collaborating Group), In press.</a:t>
            </a:r>
            <a:endParaRPr lang="en-US" sz="1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6021288"/>
            <a:ext cx="14668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7188" y="428625"/>
            <a:ext cx="8286750" cy="5572125"/>
          </a:xfrm>
        </p:spPr>
        <p:txBody>
          <a:bodyPr/>
          <a:lstStyle/>
          <a:p>
            <a:pPr eaLnBrk="1" hangingPunct="1"/>
            <a:r>
              <a:rPr lang="en-US" sz="48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Intervention</a:t>
            </a:r>
            <a:br>
              <a:rPr lang="en-US" sz="48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0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0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Lifestyle intervention towards changes</a:t>
            </a:r>
            <a:r>
              <a:rPr lang="fa-IR" sz="4000" b="1" dirty="0" smtClean="0">
                <a:latin typeface="Times New Roman" pitchFamily="18" charset="0"/>
              </a:rPr>
              <a:t>:</a:t>
            </a:r>
            <a:br>
              <a:rPr lang="fa-IR" sz="4000" b="1" dirty="0" smtClean="0">
                <a:latin typeface="Times New Roman" pitchFamily="18" charset="0"/>
              </a:rPr>
            </a:b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in nutritional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habits, </a:t>
            </a:r>
            <a:r>
              <a:rPr lang="fa-IR" sz="4000" b="1" dirty="0" smtClean="0">
                <a:latin typeface="Times New Roman" pitchFamily="18" charset="0"/>
              </a:rPr>
              <a:t/>
            </a:r>
            <a:br>
              <a:rPr lang="fa-IR" sz="4000" b="1" dirty="0" smtClean="0">
                <a:latin typeface="Times New Roman" pitchFamily="18" charset="0"/>
              </a:rPr>
            </a:b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increase in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physical activities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fa-IR" sz="40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fa-IR" sz="40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decrease in 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cigarette smoking,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fa-IR" sz="4000" b="1" dirty="0" smtClean="0">
                <a:latin typeface="Times New Roman" pitchFamily="18" charset="0"/>
              </a:rPr>
              <a:t/>
            </a:r>
            <a:br>
              <a:rPr lang="fa-IR" sz="4000" b="1" dirty="0" smtClean="0">
                <a:latin typeface="Times New Roman" pitchFamily="18" charset="0"/>
              </a:rPr>
            </a:b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better management of </a:t>
            </a:r>
            <a:r>
              <a:rPr lang="en-US" sz="4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stress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E8DC8C-556E-4161-A877-6803DF390C8C}" type="slidenum">
              <a:rPr lang="en-US"/>
              <a:pPr>
                <a:defRPr/>
              </a:pPr>
              <a:t>25</a:t>
            </a:fld>
            <a:endParaRPr lang="en-US"/>
          </a:p>
        </p:txBody>
      </p:sp>
      <p:pic>
        <p:nvPicPr>
          <p:cNvPr id="48133" name="Picture 3" descr="tlgs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857875"/>
            <a:ext cx="55721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184150"/>
            <a:ext cx="8229600" cy="581025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Results</a:t>
            </a: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406417" y="769035"/>
            <a:ext cx="658834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The change in the prevalence of metabolic syndrome components</a:t>
            </a:r>
          </a:p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Over the time in cases and controls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133592" y="6157913"/>
            <a:ext cx="12239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Cases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929322" y="6157913"/>
            <a:ext cx="12239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Controls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Object 6"/>
          <p:cNvGraphicFramePr>
            <a:graphicFrameLocks noChangeAspect="1"/>
          </p:cNvGraphicFramePr>
          <p:nvPr/>
        </p:nvGraphicFramePr>
        <p:xfrm>
          <a:off x="2487613" y="1230313"/>
          <a:ext cx="4029075" cy="4935537"/>
        </p:xfrm>
        <a:graphic>
          <a:graphicData uri="http://schemas.openxmlformats.org/presentationml/2006/ole">
            <p:oleObj spid="_x0000_s187394" name="Chart" r:id="rId3" imgW="4305300" imgH="4533990" progId="MSGraph.Chart.8">
              <p:embed followColorScheme="full"/>
            </p:oleObj>
          </a:graphicData>
        </a:graphic>
      </p:graphicFrame>
      <p:graphicFrame>
        <p:nvGraphicFramePr>
          <p:cNvPr id="7" name="Object 7"/>
          <p:cNvGraphicFramePr>
            <a:graphicFrameLocks noChangeAspect="1"/>
          </p:cNvGraphicFramePr>
          <p:nvPr/>
        </p:nvGraphicFramePr>
        <p:xfrm>
          <a:off x="2484438" y="1230313"/>
          <a:ext cx="4029075" cy="4935537"/>
        </p:xfrm>
        <a:graphic>
          <a:graphicData uri="http://schemas.openxmlformats.org/presentationml/2006/ole">
            <p:oleObj spid="_x0000_s187395" name="Chart" r:id="rId4" imgW="4305300" imgH="4533990" progId="MSGraph.Chart.8">
              <p:embed followColorScheme="full"/>
            </p:oleObj>
          </a:graphicData>
        </a:graphic>
      </p:graphicFrame>
      <p:sp>
        <p:nvSpPr>
          <p:cNvPr id="8" name="Rectangle 8"/>
          <p:cNvSpPr>
            <a:spLocks noChangeArrowheads="1"/>
          </p:cNvSpPr>
          <p:nvPr/>
        </p:nvSpPr>
        <p:spPr bwMode="auto">
          <a:xfrm rot="16200000">
            <a:off x="1148556" y="3348832"/>
            <a:ext cx="21605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400" b="1">
                <a:latin typeface="Times New Roman" pitchFamily="18" charset="0"/>
                <a:cs typeface="Times New Roman" pitchFamily="18" charset="0"/>
              </a:rPr>
              <a:t>Prevalence (%)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6" grpId="0"/>
      <p:bldOleChart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1080120"/>
          </a:xfrm>
        </p:spPr>
        <p:txBody>
          <a:bodyPr/>
          <a:lstStyle/>
          <a:p>
            <a:r>
              <a:rPr lang="fa-IR" dirty="0" smtClean="0">
                <a:solidFill>
                  <a:srgbClr val="FF0000"/>
                </a:solidFill>
                <a:cs typeface="Mitra Bold Mazar" pitchFamily="2" charset="-78"/>
              </a:rPr>
              <a:t>نتيجه گيري</a:t>
            </a:r>
            <a:endParaRPr lang="en-US" dirty="0">
              <a:solidFill>
                <a:srgbClr val="FF0000"/>
              </a:solidFill>
              <a:cs typeface="Mitra Bold Mazar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1628800"/>
            <a:ext cx="7920880" cy="4680520"/>
          </a:xfrm>
        </p:spPr>
        <p:txBody>
          <a:bodyPr>
            <a:normAutofit fontScale="77500" lnSpcReduction="20000"/>
          </a:bodyPr>
          <a:lstStyle/>
          <a:p>
            <a:pPr algn="just" rtl="1"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cs typeface="Mitra Bold Mazar" pitchFamily="2" charset="-78"/>
              </a:rPr>
              <a:t> </a:t>
            </a:r>
            <a:r>
              <a:rPr lang="fa-IR" sz="2800" dirty="0" smtClean="0">
                <a:solidFill>
                  <a:srgbClr val="002060"/>
                </a:solidFill>
                <a:cs typeface="Mitra Bold Mazar" pitchFamily="2" charset="-78"/>
              </a:rPr>
              <a:t>در جمهوري اسلامي ايران برنامه هاي موثر براي </a:t>
            </a:r>
            <a:r>
              <a:rPr lang="fa-IR" sz="2800" dirty="0" smtClean="0">
                <a:solidFill>
                  <a:srgbClr val="002060"/>
                </a:solidFill>
                <a:cs typeface="Mitra Bold Mazar" pitchFamily="2" charset="-78"/>
              </a:rPr>
              <a:t>شناخت،</a:t>
            </a:r>
            <a:r>
              <a:rPr lang="en-US" sz="2800" dirty="0" smtClean="0">
                <a:solidFill>
                  <a:srgbClr val="002060"/>
                </a:solidFill>
                <a:cs typeface="Mitra Bold Mazar" pitchFamily="2" charset="-78"/>
              </a:rPr>
              <a:t> </a:t>
            </a:r>
            <a:r>
              <a:rPr lang="fa-IR" sz="2800" dirty="0" smtClean="0">
                <a:solidFill>
                  <a:srgbClr val="002060"/>
                </a:solidFill>
                <a:cs typeface="Mitra Bold Mazar" pitchFamily="2" charset="-78"/>
              </a:rPr>
              <a:t>عوامل خطر بيماريهاي </a:t>
            </a:r>
            <a:r>
              <a:rPr lang="fa-IR" sz="2800" dirty="0" smtClean="0">
                <a:solidFill>
                  <a:srgbClr val="002060"/>
                </a:solidFill>
                <a:cs typeface="Mitra Bold Mazar" pitchFamily="2" charset="-78"/>
              </a:rPr>
              <a:t>غيرواگير وجود دارد. </a:t>
            </a:r>
            <a:endParaRPr lang="en-US" sz="2800" dirty="0" smtClean="0">
              <a:solidFill>
                <a:srgbClr val="002060"/>
              </a:solidFill>
              <a:cs typeface="Mitra Bold Mazar" pitchFamily="2" charset="-78"/>
            </a:endParaRPr>
          </a:p>
          <a:p>
            <a:pPr algn="just" rtl="1"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  <a:cs typeface="Mitra Bold Mazar" pitchFamily="2" charset="-78"/>
              </a:rPr>
              <a:t> </a:t>
            </a:r>
            <a:r>
              <a:rPr lang="fa-IR" sz="2800" dirty="0" smtClean="0">
                <a:solidFill>
                  <a:srgbClr val="002060"/>
                </a:solidFill>
                <a:cs typeface="Mitra Bold Mazar" pitchFamily="2" charset="-78"/>
              </a:rPr>
              <a:t>شيوع بالاي اين بيماري ها در كشور ما كه در گذار تغذيه اي است، لزوم مداخلات كشوري را در ابعاد مختلف عوامل محيطي به ويژه تغذيه سالم و پرتحركي تاكيد مي كند. </a:t>
            </a:r>
            <a:endParaRPr lang="en-US" sz="2800" dirty="0" smtClean="0">
              <a:solidFill>
                <a:srgbClr val="002060"/>
              </a:solidFill>
              <a:cs typeface="Mitra Bold Mazar" pitchFamily="2" charset="-78"/>
            </a:endParaRPr>
          </a:p>
          <a:p>
            <a:pPr algn="just" rtl="1"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  <a:cs typeface="Mitra Bold Mazar" pitchFamily="2" charset="-78"/>
              </a:rPr>
              <a:t> </a:t>
            </a:r>
            <a:r>
              <a:rPr lang="fa-IR" sz="2800" dirty="0" smtClean="0">
                <a:solidFill>
                  <a:srgbClr val="002060"/>
                </a:solidFill>
                <a:cs typeface="Mitra Bold Mazar" pitchFamily="2" charset="-78"/>
              </a:rPr>
              <a:t>حمايت تحقيقات در زمينه هاي مختلف به ويژه روش هاي اصلاح شيوه زندگي و مطالعات ميداني و سلولي ملكولي ميتواند خصوصيات خاص بيماريهاي غيرواگير در ايران (مانند شيوع بالاي </a:t>
            </a:r>
            <a:r>
              <a:rPr lang="en-US" sz="2800" dirty="0" smtClean="0">
                <a:solidFill>
                  <a:srgbClr val="002060"/>
                </a:solidFill>
                <a:cs typeface="Mitra Bold Mazar" pitchFamily="2" charset="-78"/>
              </a:rPr>
              <a:t>HDL-C</a:t>
            </a:r>
            <a:r>
              <a:rPr lang="fa-IR" sz="2800" dirty="0" smtClean="0">
                <a:solidFill>
                  <a:srgbClr val="002060"/>
                </a:solidFill>
                <a:cs typeface="Mitra Bold Mazar" pitchFamily="2" charset="-78"/>
              </a:rPr>
              <a:t> پايين) و نحوه كنترل آنها را آشكار نمايد.</a:t>
            </a:r>
          </a:p>
          <a:p>
            <a:pPr rtl="1">
              <a:lnSpc>
                <a:spcPct val="150000"/>
              </a:lnSpc>
            </a:pPr>
            <a:r>
              <a:rPr lang="fa-IR" dirty="0" smtClean="0">
                <a:solidFill>
                  <a:srgbClr val="FF33CC"/>
                </a:solidFill>
                <a:cs typeface="Mitra Bold Mazar" pitchFamily="2" charset="-78"/>
              </a:rPr>
              <a:t>كنترل بيماري هاي غيرواگير و عوامل خطر آنها نياز به يك عزم ملي دارد.</a:t>
            </a:r>
            <a:endParaRPr lang="en-US" dirty="0">
              <a:solidFill>
                <a:srgbClr val="FF33CC"/>
              </a:solidFill>
              <a:cs typeface="Mitra Bold Mazar" pitchFamily="2" charset="-78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EH0025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0"/>
            <a:ext cx="669607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7704" y="116632"/>
            <a:ext cx="50405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Effects of a sedentary lifestyle</a:t>
            </a:r>
            <a:endParaRPr lang="en-US" sz="2600" dirty="0">
              <a:solidFill>
                <a:srgbClr val="C00000"/>
              </a:solidFill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27152"/>
            <a:ext cx="8640960" cy="591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305800" cy="838200"/>
          </a:xfrm>
        </p:spPr>
        <p:txBody>
          <a:bodyPr/>
          <a:lstStyle/>
          <a:p>
            <a:pPr algn="ctr" eaLnBrk="1" hangingPunct="1"/>
            <a:r>
              <a:rPr lang="en-US" sz="2000" b="0" smtClean="0">
                <a:latin typeface="Times New Roman" pitchFamily="18" charset="0"/>
                <a:cs typeface="Times New Roman" pitchFamily="18" charset="0"/>
              </a:rPr>
              <a:t>Prevalence of diabetes and impaired fasting glucose in the adult (20-64 years) urban population of Iran</a:t>
            </a:r>
            <a:endParaRPr lang="en-US" sz="200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50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467544" y="1124744"/>
          <a:ext cx="8229600" cy="4791075"/>
        </p:xfrm>
        <a:graphic>
          <a:graphicData uri="http://schemas.openxmlformats.org/presentationml/2006/ole">
            <p:oleObj spid="_x0000_s22530" name="Worksheet" r:id="rId3" imgW="8115300" imgH="4724310" progId="Excel.Sheet.8">
              <p:embed/>
            </p:oleObj>
          </a:graphicData>
        </a:graphic>
      </p:graphicFrame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1063625" y="6327775"/>
            <a:ext cx="39084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0"/>
              <a:t>Esteghamati AR, et al. Diabetes Care 2008, 31:96-8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title" idx="4294967295"/>
          </p:nvPr>
        </p:nvSpPr>
        <p:spPr>
          <a:xfrm>
            <a:off x="609600" y="228600"/>
            <a:ext cx="7620000" cy="838200"/>
          </a:xfrm>
        </p:spPr>
        <p:txBody>
          <a:bodyPr/>
          <a:lstStyle/>
          <a:p>
            <a:pPr algn="ctr" eaLnBrk="1" hangingPunct="1"/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High prevalence of diabetes and abnormal glucose</a:t>
            </a:r>
            <a:r>
              <a:rPr lang="fa-IR" sz="20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 tolerance in adult population (≥20 years) of Tehran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7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395536" y="1484784"/>
          <a:ext cx="8229600" cy="4791075"/>
        </p:xfrm>
        <a:graphic>
          <a:graphicData uri="http://schemas.openxmlformats.org/presentationml/2006/ole">
            <p:oleObj spid="_x0000_s23554" name="Worksheet" r:id="rId3" imgW="8115300" imgH="4724310" progId="Excel.Sheet.8">
              <p:embed/>
            </p:oleObj>
          </a:graphicData>
        </a:graphic>
      </p:graphicFrame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955675" y="6477000"/>
            <a:ext cx="37687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0" dirty="0" err="1"/>
              <a:t>Hadaegh</a:t>
            </a:r>
            <a:r>
              <a:rPr lang="en-US" sz="1400" b="0" dirty="0"/>
              <a:t> F. at al. BMC Public Health 2008. 8:176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Age- and gender-wise prevalence of different glucose intolerance categories among Tehranian adults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4582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8676" name="TextBox 3"/>
          <p:cNvSpPr txBox="1">
            <a:spLocks noChangeArrowheads="1"/>
          </p:cNvSpPr>
          <p:nvPr/>
        </p:nvSpPr>
        <p:spPr bwMode="auto">
          <a:xfrm rot="-5400000">
            <a:off x="277018" y="3428207"/>
            <a:ext cx="3984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/>
              <a:t>%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39552" y="6505401"/>
            <a:ext cx="37687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0" dirty="0" err="1"/>
              <a:t>Hadaegh</a:t>
            </a:r>
            <a:r>
              <a:rPr lang="en-US" sz="1400" b="0" dirty="0"/>
              <a:t> F. at al. BMC Public Health 2008. 8:176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620000" cy="838200"/>
          </a:xfrm>
          <a:noFill/>
        </p:spPr>
        <p:txBody>
          <a:bodyPr>
            <a:noAutofit/>
          </a:bodyPr>
          <a:lstStyle/>
          <a:p>
            <a:pPr algn="ctr" eaLnBrk="1" hangingPunct="1"/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Estimation of the Prevalence  of glucose intolerance in Iran </a:t>
            </a:r>
          </a:p>
        </p:txBody>
      </p:sp>
      <p:graphicFrame>
        <p:nvGraphicFramePr>
          <p:cNvPr id="94211" name="Group 3"/>
          <p:cNvGraphicFramePr>
            <a:graphicFrameLocks noGrp="1"/>
          </p:cNvGraphicFramePr>
          <p:nvPr>
            <p:ph idx="1"/>
          </p:nvPr>
        </p:nvGraphicFramePr>
        <p:xfrm>
          <a:off x="609600" y="2033588"/>
          <a:ext cx="7543800" cy="3140813"/>
        </p:xfrm>
        <a:graphic>
          <a:graphicData uri="http://schemas.openxmlformats.org/drawingml/2006/table">
            <a:tbl>
              <a:tblPr/>
              <a:tblGrid>
                <a:gridCol w="1219200"/>
                <a:gridCol w="1295400"/>
                <a:gridCol w="1447800"/>
                <a:gridCol w="1295400"/>
                <a:gridCol w="2286000"/>
              </a:tblGrid>
              <a:tr h="6131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Urban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Rural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All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22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IGT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3.2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4.1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09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DM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3.6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6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IFG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4.4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7.7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6.4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728" name="Text Box 31"/>
          <p:cNvSpPr txBox="1">
            <a:spLocks noChangeArrowheads="1"/>
          </p:cNvSpPr>
          <p:nvPr/>
        </p:nvSpPr>
        <p:spPr bwMode="auto">
          <a:xfrm>
            <a:off x="395288" y="5486400"/>
            <a:ext cx="69961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3300"/>
                </a:solidFill>
                <a:cs typeface="Times New Roman" pitchFamily="18" charset="0"/>
              </a:rPr>
              <a:t>*</a:t>
            </a:r>
            <a:r>
              <a:rPr lang="en-US" sz="1600" dirty="0">
                <a:solidFill>
                  <a:schemeClr val="tx2"/>
                </a:solidFill>
                <a:cs typeface="Times New Roman" pitchFamily="18" charset="0"/>
              </a:rPr>
              <a:t>Estimation by studies using GTI ( Epidemiology of Common diseases in Iran</a:t>
            </a:r>
          </a:p>
          <a:p>
            <a:r>
              <a:rPr lang="en-US" sz="1600" dirty="0">
                <a:solidFill>
                  <a:schemeClr val="tx2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29729" name="Text Box 32"/>
          <p:cNvSpPr txBox="1">
            <a:spLocks noChangeArrowheads="1"/>
          </p:cNvSpPr>
          <p:nvPr/>
        </p:nvSpPr>
        <p:spPr bwMode="auto">
          <a:xfrm>
            <a:off x="468313" y="5834063"/>
            <a:ext cx="3819059" cy="33855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6600"/>
                </a:solidFill>
              </a:rPr>
              <a:t>†</a:t>
            </a:r>
            <a:r>
              <a:rPr lang="en-US" sz="1600" dirty="0"/>
              <a:t> </a:t>
            </a:r>
            <a:r>
              <a:rPr lang="en-US" sz="1600" dirty="0">
                <a:solidFill>
                  <a:schemeClr val="tx2"/>
                </a:solidFill>
                <a:cs typeface="Times New Roman" pitchFamily="18" charset="0"/>
              </a:rPr>
              <a:t>National survey using FPG (Diabetes Care)</a:t>
            </a:r>
          </a:p>
        </p:txBody>
      </p:sp>
      <p:sp>
        <p:nvSpPr>
          <p:cNvPr id="29730" name="TextBox 5"/>
          <p:cNvSpPr txBox="1">
            <a:spLocks noChangeArrowheads="1"/>
          </p:cNvSpPr>
          <p:nvPr/>
        </p:nvSpPr>
        <p:spPr bwMode="auto">
          <a:xfrm>
            <a:off x="2743200" y="1550988"/>
            <a:ext cx="162736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Azizi,2009</a:t>
            </a:r>
            <a:r>
              <a:rPr lang="en-US" sz="2200" dirty="0">
                <a:solidFill>
                  <a:srgbClr val="FF6600"/>
                </a:solidFill>
              </a:rPr>
              <a:t>*</a:t>
            </a:r>
          </a:p>
        </p:txBody>
      </p:sp>
      <p:sp>
        <p:nvSpPr>
          <p:cNvPr id="29731" name="TextBox 6"/>
          <p:cNvSpPr txBox="1">
            <a:spLocks noChangeArrowheads="1"/>
          </p:cNvSpPr>
          <p:nvPr/>
        </p:nvSpPr>
        <p:spPr bwMode="auto">
          <a:xfrm>
            <a:off x="5791200" y="1550988"/>
            <a:ext cx="239200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Esteghamati,2008</a:t>
            </a:r>
            <a:r>
              <a:rPr lang="en-US" sz="2200" dirty="0">
                <a:solidFill>
                  <a:srgbClr val="FF6600"/>
                </a:solidFill>
              </a:rPr>
              <a:t>†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152400"/>
            <a:ext cx="8305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i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Age-adjusted cumulative hazard of </a:t>
            </a:r>
            <a:r>
              <a:rPr lang="en-GB" sz="2000" b="1" i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cardiovascular disease </a:t>
            </a:r>
          </a:p>
          <a:p>
            <a:pPr algn="ctr"/>
            <a:r>
              <a:rPr lang="en-GB" sz="2000" b="1" i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</a:t>
            </a:r>
            <a:r>
              <a:rPr lang="en-GB" sz="2000" b="1" i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glucose regulation categories .</a:t>
            </a:r>
            <a:r>
              <a:rPr lang="en-GB" sz="2000" b="1" i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endParaRPr lang="en-GB" sz="2000" i="1"/>
          </a:p>
        </p:txBody>
      </p:sp>
      <p:sp>
        <p:nvSpPr>
          <p:cNvPr id="8" name="Rectangle 7"/>
          <p:cNvSpPr/>
          <p:nvPr/>
        </p:nvSpPr>
        <p:spPr>
          <a:xfrm>
            <a:off x="5105400" y="1689318"/>
            <a:ext cx="3505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400">
                <a:solidFill>
                  <a:srgbClr val="FF0000"/>
                </a:solidFill>
              </a:rPr>
              <a:t>In both genders NGT </a:t>
            </a:r>
            <a:r>
              <a:rPr lang="en-GB" sz="1400" smtClean="0">
                <a:solidFill>
                  <a:srgbClr val="FF0000"/>
                </a:solidFill>
              </a:rPr>
              <a:t>and IFG/IGT </a:t>
            </a:r>
            <a:r>
              <a:rPr lang="en-GB" sz="1400">
                <a:solidFill>
                  <a:srgbClr val="FF0000"/>
                </a:solidFill>
              </a:rPr>
              <a:t>categories had relatively the same </a:t>
            </a:r>
            <a:r>
              <a:rPr lang="en-GB" sz="1400" smtClean="0">
                <a:solidFill>
                  <a:srgbClr val="FF0000"/>
                </a:solidFill>
              </a:rPr>
              <a:t>cumulative hazards</a:t>
            </a:r>
            <a:r>
              <a:rPr lang="en-GB" sz="1400">
                <a:solidFill>
                  <a:srgbClr val="FF0000"/>
                </a:solidFill>
              </a:rPr>
              <a:t>. In the male population, there was no </a:t>
            </a:r>
            <a:r>
              <a:rPr lang="en-GB" sz="1400" smtClean="0">
                <a:solidFill>
                  <a:srgbClr val="FF0000"/>
                </a:solidFill>
              </a:rPr>
              <a:t>difference between </a:t>
            </a:r>
            <a:r>
              <a:rPr lang="en-GB" sz="1400">
                <a:solidFill>
                  <a:srgbClr val="FF0000"/>
                </a:solidFill>
              </a:rPr>
              <a:t>NDM and KDM categories regarding the </a:t>
            </a:r>
            <a:r>
              <a:rPr lang="en-GB" sz="1400" smtClean="0">
                <a:solidFill>
                  <a:srgbClr val="FF0000"/>
                </a:solidFill>
              </a:rPr>
              <a:t>cumulative hazards </a:t>
            </a:r>
            <a:r>
              <a:rPr lang="en-GB" sz="1400">
                <a:solidFill>
                  <a:srgbClr val="FF0000"/>
                </a:solidFill>
              </a:rPr>
              <a:t>of CVD; however, in women the </a:t>
            </a:r>
            <a:r>
              <a:rPr lang="en-GB" sz="1400" smtClean="0">
                <a:solidFill>
                  <a:srgbClr val="FF0000"/>
                </a:solidFill>
              </a:rPr>
              <a:t>KDM category </a:t>
            </a:r>
            <a:r>
              <a:rPr lang="en-GB" sz="1400">
                <a:solidFill>
                  <a:srgbClr val="FF0000"/>
                </a:solidFill>
              </a:rPr>
              <a:t>had higher cumulative hazard than the </a:t>
            </a:r>
            <a:r>
              <a:rPr lang="en-GB" sz="1400" smtClean="0">
                <a:solidFill>
                  <a:srgbClr val="FF0000"/>
                </a:solidFill>
              </a:rPr>
              <a:t>NDM category</a:t>
            </a:r>
            <a:r>
              <a:rPr lang="en-GB" sz="140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4800600" y="556980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200" b="1" i="1" dirty="0" smtClean="0"/>
              <a:t>NGT: </a:t>
            </a:r>
            <a:r>
              <a:rPr lang="en-GB" sz="1200" i="1" dirty="0" smtClean="0"/>
              <a:t>normal glucose tolerance</a:t>
            </a:r>
          </a:p>
          <a:p>
            <a:r>
              <a:rPr lang="en-GB" sz="1200" b="1" i="1" dirty="0" smtClean="0"/>
              <a:t>IFG/IGT: </a:t>
            </a:r>
            <a:r>
              <a:rPr lang="en-GB" sz="1200" i="1" dirty="0" smtClean="0"/>
              <a:t>impaired fasting glucose or impaired glucose tolerance</a:t>
            </a:r>
          </a:p>
          <a:p>
            <a:r>
              <a:rPr lang="en-GB" sz="1200" b="1" i="1" dirty="0" smtClean="0"/>
              <a:t>NDM: </a:t>
            </a:r>
            <a:r>
              <a:rPr lang="en-GB" sz="1200" i="1" dirty="0" smtClean="0"/>
              <a:t>newly diagnosed diabetes </a:t>
            </a:r>
            <a:r>
              <a:rPr lang="fi-FI" sz="1200" i="1" dirty="0" smtClean="0"/>
              <a:t>mellitus </a:t>
            </a:r>
          </a:p>
          <a:p>
            <a:r>
              <a:rPr lang="fi-FI" sz="1200" b="1" i="1" dirty="0" smtClean="0"/>
              <a:t>KDM: </a:t>
            </a:r>
            <a:r>
              <a:rPr lang="fi-FI" sz="1200" i="1" dirty="0" smtClean="0"/>
              <a:t>known diabetes mellitus</a:t>
            </a:r>
            <a:endParaRPr lang="en-GB" sz="1200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19200"/>
            <a:ext cx="3899268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788024" y="6536377"/>
            <a:ext cx="29001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Hadaegh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et al. J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Endocrinol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Invest 2009; 9: 724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2339975" y="5708650"/>
            <a:ext cx="38481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/>
              <a:t>N = 8647 ( aged 20-70 years )</a:t>
            </a:r>
          </a:p>
        </p:txBody>
      </p:sp>
      <p:graphicFrame>
        <p:nvGraphicFramePr>
          <p:cNvPr id="5122" name="Object 3"/>
          <p:cNvGraphicFramePr>
            <a:graphicFrameLocks noChangeAspect="1"/>
          </p:cNvGraphicFramePr>
          <p:nvPr/>
        </p:nvGraphicFramePr>
        <p:xfrm>
          <a:off x="539750" y="768351"/>
          <a:ext cx="8388350" cy="4892898"/>
        </p:xfrm>
        <a:graphic>
          <a:graphicData uri="http://schemas.openxmlformats.org/presentationml/2006/ole">
            <p:oleObj spid="_x0000_s327682" name="Chart" r:id="rId3" imgW="4991100" imgH="3181260" progId="Excel.Sheet.8">
              <p:embed/>
            </p:oleObj>
          </a:graphicData>
        </a:graphic>
      </p:graphicFrame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755650" y="668338"/>
            <a:ext cx="700191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Prevalence of overweight and obesity in </a:t>
            </a:r>
            <a:r>
              <a:rPr lang="en-US" sz="2000" b="1" dirty="0" err="1">
                <a:solidFill>
                  <a:srgbClr val="C00000"/>
                </a:solidFill>
              </a:rPr>
              <a:t>Tehranian</a:t>
            </a:r>
            <a:r>
              <a:rPr lang="en-US" sz="2000" b="1" dirty="0">
                <a:solidFill>
                  <a:srgbClr val="C00000"/>
                </a:solidFill>
              </a:rPr>
              <a:t> adults (TLGS)</a:t>
            </a:r>
          </a:p>
        </p:txBody>
      </p:sp>
      <p:sp>
        <p:nvSpPr>
          <p:cNvPr id="5125" name="Rectangle 6"/>
          <p:cNvSpPr>
            <a:spLocks noChangeArrowheads="1"/>
          </p:cNvSpPr>
          <p:nvPr/>
        </p:nvSpPr>
        <p:spPr bwMode="auto">
          <a:xfrm>
            <a:off x="3923928" y="4437112"/>
            <a:ext cx="6527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2004</a:t>
            </a:r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395288" y="6292850"/>
            <a:ext cx="3689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F.Azizi</a:t>
            </a:r>
            <a:r>
              <a:rPr lang="en-US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et al, East </a:t>
            </a:r>
            <a:r>
              <a:rPr lang="en-US" sz="1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Mediter</a:t>
            </a:r>
            <a:r>
              <a:rPr lang="en-US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Health 2004;10:887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Overr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Overr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spect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  <a:fontScheme name="Aspec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Aspect">
    <a:fillStyleLst>
      <a:solidFill>
        <a:schemeClr val="phClr"/>
      </a:solidFill>
      <a:gradFill rotWithShape="1">
        <a:gsLst>
          <a:gs pos="0">
            <a:schemeClr val="phClr">
              <a:tint val="65000"/>
              <a:satMod val="270000"/>
            </a:schemeClr>
          </a:gs>
          <a:gs pos="25000">
            <a:schemeClr val="phClr">
              <a:tint val="60000"/>
              <a:satMod val="300000"/>
            </a:schemeClr>
          </a:gs>
          <a:gs pos="100000">
            <a:schemeClr val="phClr">
              <a:tint val="29000"/>
              <a:satMod val="40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5000"/>
              <a:satMod val="155000"/>
            </a:schemeClr>
          </a:gs>
          <a:gs pos="60000">
            <a:schemeClr val="phClr">
              <a:shade val="95000"/>
              <a:satMod val="150000"/>
            </a:schemeClr>
          </a:gs>
          <a:gs pos="100000">
            <a:schemeClr val="phClr">
              <a:tint val="87000"/>
              <a:satMod val="2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atMod val="150000"/>
          </a:schemeClr>
        </a:solidFill>
        <a:prstDash val="solid"/>
      </a:ln>
      <a:ln w="425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35000"/>
              <a:satMod val="150000"/>
            </a:schemeClr>
          </a:gs>
          <a:gs pos="45000">
            <a:schemeClr val="phClr">
              <a:shade val="68000"/>
              <a:satMod val="155000"/>
            </a:schemeClr>
          </a:gs>
          <a:gs pos="100000">
            <a:schemeClr val="phClr">
              <a:tint val="70000"/>
              <a:satMod val="175000"/>
            </a:schemeClr>
          </a:gs>
        </a:gsLst>
        <a:lin ang="16200000" scaled="0"/>
      </a:gradFill>
      <a:blipFill>
        <a:blip xmlns:r="http://schemas.openxmlformats.org/officeDocument/2006/relationships" r:embed="rId1">
          <a:duotone>
            <a:schemeClr val="phClr">
              <a:shade val="800"/>
              <a:satMod val="150000"/>
            </a:schemeClr>
            <a:schemeClr val="phClr">
              <a:tint val="80000"/>
              <a:satMod val="150000"/>
            </a:schemeClr>
          </a:duotone>
        </a:blip>
        <a:tile tx="0" ty="0" sx="75000" sy="75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Aspect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  <a:fontScheme name="Aspec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Aspect">
    <a:fillStyleLst>
      <a:solidFill>
        <a:schemeClr val="phClr"/>
      </a:solidFill>
      <a:gradFill rotWithShape="1">
        <a:gsLst>
          <a:gs pos="0">
            <a:schemeClr val="phClr">
              <a:tint val="65000"/>
              <a:satMod val="270000"/>
            </a:schemeClr>
          </a:gs>
          <a:gs pos="25000">
            <a:schemeClr val="phClr">
              <a:tint val="60000"/>
              <a:satMod val="300000"/>
            </a:schemeClr>
          </a:gs>
          <a:gs pos="100000">
            <a:schemeClr val="phClr">
              <a:tint val="29000"/>
              <a:satMod val="40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5000"/>
              <a:satMod val="155000"/>
            </a:schemeClr>
          </a:gs>
          <a:gs pos="60000">
            <a:schemeClr val="phClr">
              <a:shade val="95000"/>
              <a:satMod val="150000"/>
            </a:schemeClr>
          </a:gs>
          <a:gs pos="100000">
            <a:schemeClr val="phClr">
              <a:tint val="87000"/>
              <a:satMod val="2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atMod val="150000"/>
          </a:schemeClr>
        </a:solidFill>
        <a:prstDash val="solid"/>
      </a:ln>
      <a:ln w="425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35000"/>
              <a:satMod val="150000"/>
            </a:schemeClr>
          </a:gs>
          <a:gs pos="45000">
            <a:schemeClr val="phClr">
              <a:shade val="68000"/>
              <a:satMod val="155000"/>
            </a:schemeClr>
          </a:gs>
          <a:gs pos="100000">
            <a:schemeClr val="phClr">
              <a:tint val="70000"/>
              <a:satMod val="175000"/>
            </a:schemeClr>
          </a:gs>
        </a:gsLst>
        <a:lin ang="16200000" scaled="0"/>
      </a:gradFill>
      <a:blipFill>
        <a:blip xmlns:r="http://schemas.openxmlformats.org/officeDocument/2006/relationships" r:embed="rId1">
          <a:duotone>
            <a:schemeClr val="phClr">
              <a:shade val="800"/>
              <a:satMod val="150000"/>
            </a:schemeClr>
            <a:schemeClr val="phClr">
              <a:tint val="80000"/>
              <a:satMod val="150000"/>
            </a:schemeClr>
          </a:duotone>
        </a:blip>
        <a:tile tx="0" ty="0" sx="75000" sy="75000" flip="none" algn="tl"/>
      </a:blipFill>
    </a:bgFillStyleLst>
  </a:fmtScheme>
</a:themeOverride>
</file>

<file path=ppt/theme/themeOverride3.xml><?xml version="1.0" encoding="utf-8"?>
<a:themeOverride xmlns:a="http://schemas.openxmlformats.org/drawingml/2006/main">
  <a:clrScheme name="Aspect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  <a:fontScheme name="Aspec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Aspect">
    <a:fillStyleLst>
      <a:solidFill>
        <a:schemeClr val="phClr"/>
      </a:solidFill>
      <a:gradFill rotWithShape="1">
        <a:gsLst>
          <a:gs pos="0">
            <a:schemeClr val="phClr">
              <a:tint val="65000"/>
              <a:satMod val="270000"/>
            </a:schemeClr>
          </a:gs>
          <a:gs pos="25000">
            <a:schemeClr val="phClr">
              <a:tint val="60000"/>
              <a:satMod val="300000"/>
            </a:schemeClr>
          </a:gs>
          <a:gs pos="100000">
            <a:schemeClr val="phClr">
              <a:tint val="29000"/>
              <a:satMod val="40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5000"/>
              <a:satMod val="155000"/>
            </a:schemeClr>
          </a:gs>
          <a:gs pos="60000">
            <a:schemeClr val="phClr">
              <a:shade val="95000"/>
              <a:satMod val="150000"/>
            </a:schemeClr>
          </a:gs>
          <a:gs pos="100000">
            <a:schemeClr val="phClr">
              <a:tint val="87000"/>
              <a:satMod val="2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atMod val="150000"/>
          </a:schemeClr>
        </a:solidFill>
        <a:prstDash val="solid"/>
      </a:ln>
      <a:ln w="425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35000"/>
              <a:satMod val="150000"/>
            </a:schemeClr>
          </a:gs>
          <a:gs pos="45000">
            <a:schemeClr val="phClr">
              <a:shade val="68000"/>
              <a:satMod val="155000"/>
            </a:schemeClr>
          </a:gs>
          <a:gs pos="100000">
            <a:schemeClr val="phClr">
              <a:tint val="70000"/>
              <a:satMod val="175000"/>
            </a:schemeClr>
          </a:gs>
        </a:gsLst>
        <a:lin ang="16200000" scaled="0"/>
      </a:gradFill>
      <a:blipFill>
        <a:blip xmlns:r="http://schemas.openxmlformats.org/officeDocument/2006/relationships" r:embed="rId1">
          <a:duotone>
            <a:schemeClr val="phClr">
              <a:shade val="800"/>
              <a:satMod val="150000"/>
            </a:schemeClr>
            <a:schemeClr val="phClr">
              <a:tint val="80000"/>
              <a:satMod val="150000"/>
            </a:schemeClr>
          </a:duotone>
        </a:blip>
        <a:tile tx="0" ty="0" sx="75000" sy="75000" flip="none" algn="tl"/>
      </a:blipFill>
    </a:bgFillStyleLst>
  </a:fmtScheme>
</a:themeOverride>
</file>

<file path=ppt/theme/themeOverride4.xml><?xml version="1.0" encoding="utf-8"?>
<a:themeOverride xmlns:a="http://schemas.openxmlformats.org/drawingml/2006/main">
  <a:clrScheme name="Aspect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  <a:fontScheme name="Aspec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Aspect">
    <a:fillStyleLst>
      <a:solidFill>
        <a:schemeClr val="phClr"/>
      </a:solidFill>
      <a:gradFill rotWithShape="1">
        <a:gsLst>
          <a:gs pos="0">
            <a:schemeClr val="phClr">
              <a:tint val="65000"/>
              <a:satMod val="270000"/>
            </a:schemeClr>
          </a:gs>
          <a:gs pos="25000">
            <a:schemeClr val="phClr">
              <a:tint val="60000"/>
              <a:satMod val="300000"/>
            </a:schemeClr>
          </a:gs>
          <a:gs pos="100000">
            <a:schemeClr val="phClr">
              <a:tint val="29000"/>
              <a:satMod val="40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5000"/>
              <a:satMod val="155000"/>
            </a:schemeClr>
          </a:gs>
          <a:gs pos="60000">
            <a:schemeClr val="phClr">
              <a:shade val="95000"/>
              <a:satMod val="150000"/>
            </a:schemeClr>
          </a:gs>
          <a:gs pos="100000">
            <a:schemeClr val="phClr">
              <a:tint val="87000"/>
              <a:satMod val="2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atMod val="150000"/>
          </a:schemeClr>
        </a:solidFill>
        <a:prstDash val="solid"/>
      </a:ln>
      <a:ln w="425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35000"/>
              <a:satMod val="150000"/>
            </a:schemeClr>
          </a:gs>
          <a:gs pos="45000">
            <a:schemeClr val="phClr">
              <a:shade val="68000"/>
              <a:satMod val="155000"/>
            </a:schemeClr>
          </a:gs>
          <a:gs pos="100000">
            <a:schemeClr val="phClr">
              <a:tint val="70000"/>
              <a:satMod val="175000"/>
            </a:schemeClr>
          </a:gs>
        </a:gsLst>
        <a:lin ang="16200000" scaled="0"/>
      </a:gradFill>
      <a:blipFill>
        <a:blip xmlns:r="http://schemas.openxmlformats.org/officeDocument/2006/relationships" r:embed="rId1">
          <a:duotone>
            <a:schemeClr val="phClr">
              <a:shade val="800"/>
              <a:satMod val="150000"/>
            </a:schemeClr>
            <a:schemeClr val="phClr">
              <a:tint val="80000"/>
              <a:satMod val="150000"/>
            </a:schemeClr>
          </a:duotone>
        </a:blip>
        <a:tile tx="0" ty="0" sx="75000" sy="75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TS010085199</Template>
  <TotalTime>1857</TotalTime>
  <Words>1241</Words>
  <Application>Microsoft Office PowerPoint</Application>
  <PresentationFormat>On-screen Show (4:3)</PresentationFormat>
  <Paragraphs>215</Paragraphs>
  <Slides>28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Office Theme</vt:lpstr>
      <vt:lpstr>Presentation</vt:lpstr>
      <vt:lpstr>Worksheet</vt:lpstr>
      <vt:lpstr>Chart</vt:lpstr>
      <vt:lpstr>Slide 1</vt:lpstr>
      <vt:lpstr>Slide 2</vt:lpstr>
      <vt:lpstr>Slide 3</vt:lpstr>
      <vt:lpstr>Prevalence of diabetes and impaired fasting glucose in the adult (20-64 years) urban population of Iran</vt:lpstr>
      <vt:lpstr>High prevalence of diabetes and abnormal glucose  tolerance in adult population (≥20 years) of Tehran</vt:lpstr>
      <vt:lpstr>Age- and gender-wise prevalence of different glucose intolerance categories among Tehranian adults</vt:lpstr>
      <vt:lpstr>Estimation of the Prevalence  of glucose intolerance in Iran </vt:lpstr>
      <vt:lpstr>Slide 8</vt:lpstr>
      <vt:lpstr>Slide 9</vt:lpstr>
      <vt:lpstr>Prevalence of different categories of body mass index (BMI) and of abdominal obesity (Ab) by gender</vt:lpstr>
      <vt:lpstr>Daily time (min) spent on physical activity in men and women with different categories of BMI (BMI-body mass index)</vt:lpstr>
      <vt:lpstr>تعداد افراد 20 ≥ ساله با اضافه وزن و چاقي در ايران</vt:lpstr>
      <vt:lpstr>Slide 13</vt:lpstr>
      <vt:lpstr>Waist circumference cut off in various metabolic syndrome and population/country-specific definitions</vt:lpstr>
      <vt:lpstr>Appropriate Iranian Waist Circumference Cut-off Points: The First Report of the Iranian National Committee on Obesity</vt:lpstr>
      <vt:lpstr>Criteria for Clinical Diagnosis of the Metabolic Syndrome in the  I. R. Iran</vt:lpstr>
      <vt:lpstr>Slide 17</vt:lpstr>
      <vt:lpstr>Slide 18</vt:lpstr>
      <vt:lpstr>Slide 19</vt:lpstr>
      <vt:lpstr>Slide 20</vt:lpstr>
      <vt:lpstr>Mean age-standardized SBP, TC, and FPG in relation to mean age-standardized BMI</vt:lpstr>
      <vt:lpstr>Mean age-standardized levels of metabolic risk factors in relation to western diet</vt:lpstr>
      <vt:lpstr>Mean age-standardized levels of metabolic risk factors in relation to the proportion of a country’s population that lived in urban areas</vt:lpstr>
      <vt:lpstr>Mean age-standardized levels of metabolic risk factors in relation to per-capita gross domestic product (GDP)</vt:lpstr>
      <vt:lpstr>Intervention  Lifestyle intervention towards changes:  in nutritional habits,  increase in physical activities,  decrease in cigarette smoking, and   better management of stress </vt:lpstr>
      <vt:lpstr>Slide 26</vt:lpstr>
      <vt:lpstr>نتيجه گيري</vt:lpstr>
      <vt:lpstr>Slide 28</vt:lpstr>
    </vt:vector>
  </TitlesOfParts>
  <Company>PARANDCO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PARAND</dc:creator>
  <cp:lastModifiedBy>RI-F0503-F</cp:lastModifiedBy>
  <cp:revision>343</cp:revision>
  <dcterms:created xsi:type="dcterms:W3CDTF">2010-10-25T06:22:00Z</dcterms:created>
  <dcterms:modified xsi:type="dcterms:W3CDTF">2011-11-10T03:55:31Z</dcterms:modified>
</cp:coreProperties>
</file>