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323" r:id="rId4"/>
    <p:sldId id="324" r:id="rId5"/>
    <p:sldId id="341" r:id="rId6"/>
    <p:sldId id="342" r:id="rId7"/>
    <p:sldId id="343" r:id="rId8"/>
    <p:sldId id="344" r:id="rId9"/>
    <p:sldId id="345" r:id="rId10"/>
    <p:sldId id="346" r:id="rId11"/>
    <p:sldId id="264" r:id="rId12"/>
    <p:sldId id="258" r:id="rId13"/>
    <p:sldId id="259" r:id="rId14"/>
    <p:sldId id="300" r:id="rId15"/>
    <p:sldId id="301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299" r:id="rId27"/>
    <p:sldId id="306" r:id="rId28"/>
    <p:sldId id="274" r:id="rId29"/>
    <p:sldId id="275" r:id="rId30"/>
    <p:sldId id="276" r:id="rId31"/>
    <p:sldId id="277" r:id="rId32"/>
    <p:sldId id="278" r:id="rId33"/>
    <p:sldId id="279" r:id="rId34"/>
    <p:sldId id="310" r:id="rId35"/>
    <p:sldId id="282" r:id="rId36"/>
    <p:sldId id="280" r:id="rId37"/>
    <p:sldId id="283" r:id="rId38"/>
    <p:sldId id="335" r:id="rId39"/>
    <p:sldId id="336" r:id="rId40"/>
    <p:sldId id="337" r:id="rId41"/>
    <p:sldId id="338" r:id="rId42"/>
    <p:sldId id="339" r:id="rId43"/>
    <p:sldId id="340" r:id="rId44"/>
    <p:sldId id="312" r:id="rId45"/>
    <p:sldId id="298" r:id="rId46"/>
    <p:sldId id="32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478"/>
    <a:srgbClr val="5B9BD5"/>
    <a:srgbClr val="33CC33"/>
    <a:srgbClr val="FFFF00"/>
    <a:srgbClr val="FF6699"/>
    <a:srgbClr val="00467A"/>
    <a:srgbClr val="003258"/>
    <a:srgbClr val="235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61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3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EBB05-4D8F-4C64-8708-9A933B4C3C4E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5B2A2-E17C-44E9-93AB-372D4522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258"/>
            </a:gs>
            <a:gs pos="100000">
              <a:srgbClr val="23588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6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‫بسم الله الرحمن الرحيم‬‎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12" y="2063743"/>
            <a:ext cx="2343150" cy="228600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998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4863" y="176212"/>
            <a:ext cx="7094850" cy="6585196"/>
            <a:chOff x="2034863" y="176212"/>
            <a:chExt cx="7094850" cy="65851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863" y="176212"/>
              <a:ext cx="7094850" cy="6585196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161504" y="2279561"/>
              <a:ext cx="4999150" cy="283335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1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8603" y="3075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Hemangiopericytoma ( CNS 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2224" y="759163"/>
            <a:ext cx="1110588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Definition / general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&lt; </a:t>
            </a:r>
            <a:r>
              <a:rPr lang="en-US" dirty="0">
                <a:solidFill>
                  <a:schemeClr val="bg1"/>
                </a:solidFill>
              </a:rPr>
              <a:t>1% of all primary CNS tumors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60% men, mean age 45 years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Usually single mass attached to meninges of brain or spinal cord (resembles meningioma radiographically)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overall </a:t>
            </a:r>
            <a:r>
              <a:rPr lang="en-US" dirty="0">
                <a:solidFill>
                  <a:schemeClr val="bg1"/>
                </a:solidFill>
              </a:rPr>
              <a:t>survival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84 months, 5 year survival 94% and 10 year survival </a:t>
            </a:r>
            <a:r>
              <a:rPr lang="en-US" dirty="0" smtClean="0">
                <a:solidFill>
                  <a:schemeClr val="bg1"/>
                </a:solidFill>
              </a:rPr>
              <a:t>72%</a:t>
            </a:r>
            <a:endParaRPr lang="en-US" dirty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rgbClr val="33CC33"/>
                </a:solidFill>
              </a:rPr>
              <a:t>41% recur, 12 - 20% metastasize to extra or intracranial sites 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May invade through neighboring bone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3524" y="6380739"/>
            <a:ext cx="4498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CC33"/>
                </a:solidFill>
              </a:rPr>
              <a:t>Revised: 6 September 2017, last major update August 2014</a:t>
            </a:r>
            <a:endParaRPr lang="en-US" sz="1400" dirty="0">
              <a:solidFill>
                <a:srgbClr val="33CC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224" y="3749912"/>
            <a:ext cx="1073239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Sites</a:t>
            </a:r>
            <a:endParaRPr lang="en-US" b="1" dirty="0">
              <a:solidFill>
                <a:srgbClr val="FFFF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Dural based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Often supratentorial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10% spinal</a:t>
            </a: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Radiology </a:t>
            </a:r>
            <a:r>
              <a:rPr lang="en-US" sz="2000" b="1" dirty="0">
                <a:solidFill>
                  <a:srgbClr val="FFFF00"/>
                </a:solidFill>
              </a:rPr>
              <a:t>description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Often homogenously enhancing and well demarcated from adjacent brain - resembles meningioma</a:t>
            </a:r>
          </a:p>
        </p:txBody>
      </p:sp>
    </p:spTree>
    <p:extLst>
      <p:ext uri="{BB962C8B-B14F-4D97-AF65-F5344CB8AC3E}">
        <p14:creationId xmlns:p14="http://schemas.microsoft.com/office/powerpoint/2010/main" val="40692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33" y="269584"/>
            <a:ext cx="6638925" cy="1476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072" y="2207481"/>
            <a:ext cx="10951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retrospective evaluation of </a:t>
            </a:r>
            <a:r>
              <a:rPr lang="en-US" sz="2000" b="1" dirty="0">
                <a:solidFill>
                  <a:srgbClr val="FFFF00"/>
                </a:solidFill>
              </a:rPr>
              <a:t>1799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surgical specimens of meningiomas from </a:t>
            </a:r>
            <a:r>
              <a:rPr lang="en-US" dirty="0" smtClean="0">
                <a:solidFill>
                  <a:schemeClr val="bg1"/>
                </a:solidFill>
              </a:rPr>
              <a:t>1582 patients </a:t>
            </a:r>
            <a:r>
              <a:rPr lang="en-US" dirty="0">
                <a:solidFill>
                  <a:schemeClr val="bg1"/>
                </a:solidFill>
              </a:rPr>
              <a:t>was </a:t>
            </a:r>
            <a:r>
              <a:rPr lang="en-US" dirty="0" smtClean="0">
                <a:solidFill>
                  <a:schemeClr val="bg1"/>
                </a:solidFill>
              </a:rPr>
              <a:t>made (1964 – 1990)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071" y="3536967"/>
            <a:ext cx="109513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Papillary Meningiomas and </a:t>
            </a:r>
            <a:r>
              <a:rPr lang="en-US" sz="2000" b="1" dirty="0" smtClean="0">
                <a:solidFill>
                  <a:srgbClr val="00B050"/>
                </a:solidFill>
              </a:rPr>
              <a:t>Hemangiopericytoma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are known </a:t>
            </a:r>
            <a:r>
              <a:rPr lang="en-US" dirty="0">
                <a:solidFill>
                  <a:schemeClr val="bg1"/>
                </a:solidFill>
              </a:rPr>
              <a:t>to show a significantly </a:t>
            </a:r>
            <a:r>
              <a:rPr lang="en-US" sz="2000" b="1" dirty="0">
                <a:solidFill>
                  <a:srgbClr val="00B050"/>
                </a:solidFill>
              </a:rPr>
              <a:t>higher tendency to </a:t>
            </a:r>
            <a:r>
              <a:rPr lang="en-US" sz="2000" b="1" dirty="0" smtClean="0">
                <a:solidFill>
                  <a:srgbClr val="00B050"/>
                </a:solidFill>
              </a:rPr>
              <a:t>recur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comparison with classic meningioma; </a:t>
            </a:r>
          </a:p>
        </p:txBody>
      </p:sp>
    </p:spTree>
    <p:extLst>
      <p:ext uri="{BB962C8B-B14F-4D97-AF65-F5344CB8AC3E}">
        <p14:creationId xmlns:p14="http://schemas.microsoft.com/office/powerpoint/2010/main" val="31107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6911" y="1457325"/>
            <a:ext cx="5876925" cy="3943350"/>
            <a:chOff x="246911" y="1457325"/>
            <a:chExt cx="5876925" cy="39433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911" y="1457325"/>
              <a:ext cx="5876925" cy="394335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198513" y="4043966"/>
              <a:ext cx="682580" cy="24469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2222" y="328612"/>
            <a:ext cx="5000625" cy="6200775"/>
            <a:chOff x="6622222" y="328612"/>
            <a:chExt cx="5000625" cy="62007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2222" y="328612"/>
              <a:ext cx="5000625" cy="6200775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954592" y="4623515"/>
              <a:ext cx="4198512" cy="978795"/>
            </a:xfrm>
            <a:prstGeom prst="roundRect">
              <a:avLst/>
            </a:prstGeom>
            <a:solidFill>
              <a:srgbClr val="FF66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60038" y="1000125"/>
              <a:ext cx="1508975" cy="583976"/>
            </a:xfrm>
            <a:prstGeom prst="roundRect">
              <a:avLst/>
            </a:prstGeom>
            <a:solidFill>
              <a:srgbClr val="FF66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6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89" y="300976"/>
            <a:ext cx="6696075" cy="1362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535" y="2334304"/>
            <a:ext cx="1074098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Solitary fibrous tumor / </a:t>
            </a:r>
            <a:r>
              <a:rPr lang="en-US" sz="2000" b="1" dirty="0" smtClean="0">
                <a:solidFill>
                  <a:srgbClr val="FFFF00"/>
                </a:solidFill>
              </a:rPr>
              <a:t>Hemangiopericytoma 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Over </a:t>
            </a:r>
            <a:r>
              <a:rPr lang="en-US" dirty="0">
                <a:solidFill>
                  <a:schemeClr val="bg1"/>
                </a:solidFill>
              </a:rPr>
              <a:t>the past decade, soft tissue pathologists </a:t>
            </a:r>
            <a:r>
              <a:rPr lang="en-US" dirty="0" smtClean="0">
                <a:solidFill>
                  <a:schemeClr val="bg1"/>
                </a:solidFill>
              </a:rPr>
              <a:t>have moved </a:t>
            </a:r>
            <a:r>
              <a:rPr lang="en-US" dirty="0">
                <a:solidFill>
                  <a:schemeClr val="bg1"/>
                </a:solidFill>
              </a:rPr>
              <a:t>away from the designation </a:t>
            </a:r>
            <a:r>
              <a:rPr lang="en-US" dirty="0" smtClean="0">
                <a:solidFill>
                  <a:schemeClr val="bg1"/>
                </a:solidFill>
              </a:rPr>
              <a:t>Hemangiopericytoma, diagnosing </a:t>
            </a:r>
            <a:r>
              <a:rPr lang="en-US" dirty="0">
                <a:solidFill>
                  <a:schemeClr val="bg1"/>
                </a:solidFill>
              </a:rPr>
              <a:t>such tumors within the spectrum of solitary</a:t>
            </a:r>
          </a:p>
          <a:p>
            <a:r>
              <a:rPr lang="en-US" dirty="0">
                <a:solidFill>
                  <a:schemeClr val="bg1"/>
                </a:solidFill>
              </a:rPr>
              <a:t>fibrous tumors, whereas neuropathologists have </a:t>
            </a:r>
            <a:r>
              <a:rPr lang="en-US" dirty="0" smtClean="0">
                <a:solidFill>
                  <a:schemeClr val="bg1"/>
                </a:solidFill>
              </a:rPr>
              <a:t>retained the </a:t>
            </a:r>
            <a:r>
              <a:rPr lang="en-US" dirty="0">
                <a:solidFill>
                  <a:schemeClr val="bg1"/>
                </a:solidFill>
              </a:rPr>
              <a:t>term </a:t>
            </a:r>
            <a:r>
              <a:rPr lang="en-US" dirty="0" smtClean="0">
                <a:solidFill>
                  <a:schemeClr val="bg1"/>
                </a:solidFill>
              </a:rPr>
              <a:t>Hemangiopericytoma </a:t>
            </a:r>
            <a:r>
              <a:rPr lang="en-US" dirty="0">
                <a:solidFill>
                  <a:schemeClr val="bg1"/>
                </a:solidFill>
              </a:rPr>
              <a:t>given its historical </a:t>
            </a:r>
            <a:r>
              <a:rPr lang="en-US" dirty="0" smtClean="0">
                <a:solidFill>
                  <a:schemeClr val="bg1"/>
                </a:solidFill>
              </a:rPr>
              <a:t>understanding and </a:t>
            </a:r>
            <a:r>
              <a:rPr lang="en-US" dirty="0">
                <a:solidFill>
                  <a:schemeClr val="bg1"/>
                </a:solidFill>
              </a:rPr>
              <a:t>distinct clinicopathologic correlations, </a:t>
            </a:r>
            <a:r>
              <a:rPr lang="en-US" dirty="0" smtClean="0">
                <a:solidFill>
                  <a:schemeClr val="bg1"/>
                </a:solidFill>
              </a:rPr>
              <a:t>such as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high recurrence rates and long-term risk of </a:t>
            </a:r>
            <a:r>
              <a:rPr lang="en-US" sz="2000" b="1" dirty="0" smtClean="0">
                <a:solidFill>
                  <a:srgbClr val="FFFF00"/>
                </a:solidFill>
              </a:rPr>
              <a:t>systemic metastasis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8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6738" y="202506"/>
            <a:ext cx="9625149" cy="6546024"/>
            <a:chOff x="1669623" y="1889638"/>
            <a:chExt cx="5800123" cy="4800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11834"/>
            <a:stretch/>
          </p:blipFill>
          <p:spPr>
            <a:xfrm>
              <a:off x="1669625" y="1889638"/>
              <a:ext cx="5800121" cy="10953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623" y="2985013"/>
              <a:ext cx="5800123" cy="3705225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4765183" y="5975797"/>
            <a:ext cx="1558344" cy="2189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33505" y="3330473"/>
            <a:ext cx="3221864" cy="636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06203" y="6437290"/>
            <a:ext cx="2358980" cy="311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06" y="272267"/>
            <a:ext cx="8620125" cy="1857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576" y="2541508"/>
            <a:ext cx="11140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index patient was a 44 year-old woman who had surgery and post-operative </a:t>
            </a:r>
            <a:r>
              <a:rPr lang="en-US" dirty="0" smtClean="0">
                <a:solidFill>
                  <a:schemeClr val="bg1"/>
                </a:solidFill>
              </a:rPr>
              <a:t>radiation for </a:t>
            </a:r>
            <a:r>
              <a:rPr lang="en-US" b="1" dirty="0">
                <a:solidFill>
                  <a:schemeClr val="bg1"/>
                </a:solidFill>
              </a:rPr>
              <a:t>an meningeal malignant SFT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2002.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2009, magnetic resonance imaging (MRI) showed a new </a:t>
            </a:r>
            <a:r>
              <a:rPr lang="en-US" b="1" dirty="0">
                <a:solidFill>
                  <a:schemeClr val="bg1"/>
                </a:solidFill>
              </a:rPr>
              <a:t>brain mass </a:t>
            </a:r>
            <a:r>
              <a:rPr lang="en-US" dirty="0" smtClean="0">
                <a:solidFill>
                  <a:schemeClr val="bg1"/>
                </a:solidFill>
              </a:rPr>
              <a:t>and also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para spinal mass</a:t>
            </a:r>
            <a:r>
              <a:rPr lang="en-US" dirty="0" smtClean="0">
                <a:solidFill>
                  <a:schemeClr val="bg1"/>
                </a:solidFill>
              </a:rPr>
              <a:t>.(</a:t>
            </a:r>
            <a:r>
              <a:rPr lang="en-US" dirty="0">
                <a:solidFill>
                  <a:schemeClr val="bg1"/>
                </a:solidFill>
              </a:rPr>
              <a:t>metastatic SFT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2011: progression </a:t>
            </a:r>
            <a:r>
              <a:rPr lang="en-US" dirty="0">
                <a:solidFill>
                  <a:schemeClr val="bg1"/>
                </a:solidFill>
              </a:rPr>
              <a:t>of sarcoma on </a:t>
            </a:r>
            <a:r>
              <a:rPr lang="en-US" dirty="0" smtClean="0">
                <a:solidFill>
                  <a:schemeClr val="bg1"/>
                </a:solidFill>
              </a:rPr>
              <a:t>chemotherapy( </a:t>
            </a:r>
            <a:r>
              <a:rPr lang="en-US" b="1" dirty="0" smtClean="0">
                <a:solidFill>
                  <a:schemeClr val="bg1"/>
                </a:solidFill>
              </a:rPr>
              <a:t>Liver metastases</a:t>
            </a:r>
            <a:r>
              <a:rPr lang="en-US" dirty="0" smtClean="0">
                <a:solidFill>
                  <a:schemeClr val="bg1"/>
                </a:solidFill>
              </a:rPr>
              <a:t>).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specimen showed </a:t>
            </a:r>
            <a:r>
              <a:rPr lang="en-US" dirty="0">
                <a:solidFill>
                  <a:schemeClr val="bg1"/>
                </a:solidFill>
              </a:rPr>
              <a:t>the typical morphologic features of </a:t>
            </a:r>
            <a:r>
              <a:rPr lang="en-US" b="1" dirty="0">
                <a:solidFill>
                  <a:schemeClr val="bg1"/>
                </a:solidFill>
              </a:rPr>
              <a:t>SFT with HPC-like </a:t>
            </a:r>
            <a:r>
              <a:rPr lang="en-US" b="1" dirty="0" smtClean="0">
                <a:solidFill>
                  <a:schemeClr val="bg1"/>
                </a:solidFill>
              </a:rPr>
              <a:t>vessels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4597" y="575591"/>
            <a:ext cx="10975808" cy="4691868"/>
            <a:chOff x="674597" y="575591"/>
            <a:chExt cx="10975808" cy="46918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597" y="575591"/>
              <a:ext cx="10975808" cy="4691868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9955370" y="2331077"/>
              <a:ext cx="1571222" cy="332871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24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27" y="965916"/>
            <a:ext cx="11392435" cy="49197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045522" y="4250029"/>
            <a:ext cx="1571222" cy="332871"/>
          </a:xfrm>
          <a:prstGeom prst="roundRect">
            <a:avLst/>
          </a:prstGeom>
          <a:solidFill>
            <a:srgbClr val="EC447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7" y="193184"/>
            <a:ext cx="9826580" cy="435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862" y="4979401"/>
            <a:ext cx="11648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Overexpression of the NAB2-STAT6 </a:t>
            </a:r>
            <a:r>
              <a:rPr lang="en-US" dirty="0" smtClean="0">
                <a:solidFill>
                  <a:schemeClr val="bg1"/>
                </a:solidFill>
              </a:rPr>
              <a:t>gene fusion </a:t>
            </a:r>
            <a:r>
              <a:rPr lang="en-US" dirty="0">
                <a:solidFill>
                  <a:schemeClr val="bg1"/>
                </a:solidFill>
              </a:rPr>
              <a:t>induced proliferation in cultured cells and activated EGR-responsive genes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These studies establish </a:t>
            </a:r>
            <a:r>
              <a:rPr lang="en-US" dirty="0">
                <a:solidFill>
                  <a:schemeClr val="bg1"/>
                </a:solidFill>
              </a:rPr>
              <a:t>NAB2-STAT6 as the defining driver mutation of SFT and provide an example of </a:t>
            </a:r>
            <a:r>
              <a:rPr lang="en-US" dirty="0" smtClean="0">
                <a:solidFill>
                  <a:schemeClr val="bg1"/>
                </a:solidFill>
              </a:rPr>
              <a:t>how neoplasia </a:t>
            </a:r>
            <a:r>
              <a:rPr lang="en-US" dirty="0">
                <a:solidFill>
                  <a:schemeClr val="bg1"/>
                </a:solidFill>
              </a:rPr>
              <a:t>can be initiated by converting a transcriptional repressor of mitogenic pathways into </a:t>
            </a:r>
            <a:r>
              <a:rPr lang="en-US" dirty="0" smtClean="0">
                <a:solidFill>
                  <a:schemeClr val="bg1"/>
                </a:solidFill>
              </a:rPr>
              <a:t>a transcriptional </a:t>
            </a:r>
            <a:r>
              <a:rPr lang="en-US" dirty="0">
                <a:solidFill>
                  <a:schemeClr val="bg1"/>
                </a:solidFill>
              </a:rPr>
              <a:t>activator.</a:t>
            </a:r>
          </a:p>
        </p:txBody>
      </p:sp>
    </p:spTree>
    <p:extLst>
      <p:ext uri="{BB962C8B-B14F-4D97-AF65-F5344CB8AC3E}">
        <p14:creationId xmlns:p14="http://schemas.microsoft.com/office/powerpoint/2010/main" val="36057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884" y="254524"/>
            <a:ext cx="6843859" cy="6603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4911365"/>
            <a:ext cx="6697743" cy="1123675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188" y="204920"/>
            <a:ext cx="3686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World </a:t>
            </a:r>
            <a:r>
              <a:rPr lang="en-US" sz="1600" dirty="0" err="1">
                <a:solidFill>
                  <a:schemeClr val="bg1"/>
                </a:solidFill>
              </a:rPr>
              <a:t>Neurosurg</a:t>
            </a:r>
            <a:r>
              <a:rPr lang="en-US" sz="1600" dirty="0">
                <a:solidFill>
                  <a:schemeClr val="bg1"/>
                </a:solidFill>
              </a:rPr>
              <a:t>. (2014) 81, 3/4:552-556.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88" y="543474"/>
            <a:ext cx="10067925" cy="1266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187" y="2148853"/>
            <a:ext cx="9618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total of 43 patients with intracranial HPC were treated from </a:t>
            </a:r>
            <a:r>
              <a:rPr lang="en-US" dirty="0" smtClean="0">
                <a:solidFill>
                  <a:schemeClr val="bg1"/>
                </a:solidFill>
              </a:rPr>
              <a:t>1980 to </a:t>
            </a:r>
            <a:r>
              <a:rPr lang="en-US" dirty="0">
                <a:solidFill>
                  <a:schemeClr val="bg1"/>
                </a:solidFill>
              </a:rPr>
              <a:t>2010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  <a:r>
              <a:rPr lang="en-US" dirty="0">
                <a:solidFill>
                  <a:schemeClr val="bg1"/>
                </a:solidFill>
              </a:rPr>
              <a:t>and follow-up information was available for analysis on </a:t>
            </a:r>
            <a:r>
              <a:rPr lang="en-US" dirty="0" smtClean="0">
                <a:solidFill>
                  <a:schemeClr val="bg1"/>
                </a:solidFill>
              </a:rPr>
              <a:t>36 patients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86" y="3569475"/>
            <a:ext cx="11009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Eighteen patients (</a:t>
            </a:r>
            <a:r>
              <a:rPr lang="en-US" b="1" dirty="0">
                <a:solidFill>
                  <a:srgbClr val="33CC33"/>
                </a:solidFill>
              </a:rPr>
              <a:t>41.86%</a:t>
            </a:r>
            <a:r>
              <a:rPr lang="en-US" dirty="0">
                <a:solidFill>
                  <a:schemeClr val="bg1"/>
                </a:solidFill>
              </a:rPr>
              <a:t>) had HPC </a:t>
            </a:r>
            <a:r>
              <a:rPr lang="en-US" b="1" dirty="0" smtClean="0">
                <a:solidFill>
                  <a:srgbClr val="33CC33"/>
                </a:solidFill>
              </a:rPr>
              <a:t>recurrence</a:t>
            </a:r>
            <a:r>
              <a:rPr lang="en-US" dirty="0" smtClean="0">
                <a:solidFill>
                  <a:schemeClr val="bg1"/>
                </a:solidFill>
              </a:rPr>
              <a:t>. The median time </a:t>
            </a:r>
            <a:r>
              <a:rPr lang="en-US" dirty="0">
                <a:solidFill>
                  <a:schemeClr val="bg1"/>
                </a:solidFill>
              </a:rPr>
              <a:t>until recurrence was </a:t>
            </a:r>
            <a:r>
              <a:rPr lang="en-US" b="1" dirty="0">
                <a:solidFill>
                  <a:srgbClr val="33CC33"/>
                </a:solidFill>
              </a:rPr>
              <a:t>72.24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months 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rgbClr val="33CC33"/>
                </a:solidFill>
              </a:rPr>
              <a:t> 6 years 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186" y="4251810"/>
            <a:ext cx="11382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Five </a:t>
            </a:r>
            <a:r>
              <a:rPr lang="en-US" dirty="0" smtClean="0">
                <a:solidFill>
                  <a:schemeClr val="bg1"/>
                </a:solidFill>
              </a:rPr>
              <a:t>patients (</a:t>
            </a:r>
            <a:r>
              <a:rPr lang="en-US" b="1" dirty="0">
                <a:solidFill>
                  <a:srgbClr val="33CC33"/>
                </a:solidFill>
              </a:rPr>
              <a:t>11.62%</a:t>
            </a:r>
            <a:r>
              <a:rPr lang="en-US" dirty="0">
                <a:solidFill>
                  <a:schemeClr val="bg1"/>
                </a:solidFill>
              </a:rPr>
              <a:t>) developed </a:t>
            </a:r>
            <a:r>
              <a:rPr lang="en-US" b="1" dirty="0">
                <a:solidFill>
                  <a:srgbClr val="33CC33"/>
                </a:solidFill>
              </a:rPr>
              <a:t>extracranial metastasis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undergoing any form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b="1" dirty="0" smtClean="0">
                <a:solidFill>
                  <a:srgbClr val="33CC33"/>
                </a:solidFill>
              </a:rPr>
              <a:t>adjuvant </a:t>
            </a:r>
            <a:r>
              <a:rPr lang="en-US" b="1" dirty="0">
                <a:solidFill>
                  <a:srgbClr val="33CC33"/>
                </a:solidFill>
              </a:rPr>
              <a:t>radiation </a:t>
            </a:r>
            <a:r>
              <a:rPr lang="en-US" b="1" dirty="0" smtClean="0">
                <a:solidFill>
                  <a:srgbClr val="33CC33"/>
                </a:solidFill>
              </a:rPr>
              <a:t>treatment </a:t>
            </a:r>
            <a:r>
              <a:rPr lang="en-US" dirty="0">
                <a:solidFill>
                  <a:schemeClr val="bg1"/>
                </a:solidFill>
              </a:rPr>
              <a:t>did have a </a:t>
            </a:r>
            <a:r>
              <a:rPr lang="en-US" dirty="0" smtClean="0">
                <a:solidFill>
                  <a:schemeClr val="bg1"/>
                </a:solidFill>
              </a:rPr>
              <a:t>significantly </a:t>
            </a:r>
            <a:r>
              <a:rPr lang="en-US" b="1" dirty="0" smtClean="0">
                <a:solidFill>
                  <a:srgbClr val="33CC33"/>
                </a:solidFill>
              </a:rPr>
              <a:t>improved </a:t>
            </a:r>
            <a:r>
              <a:rPr lang="en-US" b="1" dirty="0">
                <a:solidFill>
                  <a:srgbClr val="33CC33"/>
                </a:solidFill>
              </a:rPr>
              <a:t>recurrence-free interval </a:t>
            </a:r>
            <a:r>
              <a:rPr lang="en-US" dirty="0">
                <a:solidFill>
                  <a:schemeClr val="bg1"/>
                </a:solidFill>
              </a:rPr>
              <a:t>(108 vs. 64 months; P [ .04) </a:t>
            </a:r>
            <a:r>
              <a:rPr lang="en-US" dirty="0" smtClean="0">
                <a:solidFill>
                  <a:schemeClr val="bg1"/>
                </a:solidFill>
              </a:rPr>
              <a:t>compared with </a:t>
            </a:r>
            <a:r>
              <a:rPr lang="en-US" dirty="0">
                <a:solidFill>
                  <a:schemeClr val="bg1"/>
                </a:solidFill>
              </a:rPr>
              <a:t>patients who did not undergo radiation treatment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Tumor characteristics associated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b="1" dirty="0">
                <a:solidFill>
                  <a:srgbClr val="33CC33"/>
                </a:solidFill>
              </a:rPr>
              <a:t>earlier recurrence </a:t>
            </a:r>
            <a:r>
              <a:rPr lang="en-US" dirty="0">
                <a:solidFill>
                  <a:schemeClr val="bg1"/>
                </a:solidFill>
              </a:rPr>
              <a:t>included </a:t>
            </a:r>
            <a:r>
              <a:rPr lang="en-US" b="1" dirty="0">
                <a:solidFill>
                  <a:srgbClr val="33CC33"/>
                </a:solidFill>
              </a:rPr>
              <a:t>size </a:t>
            </a:r>
            <a:r>
              <a:rPr lang="en-US" b="1" dirty="0" smtClean="0">
                <a:solidFill>
                  <a:srgbClr val="33CC33"/>
                </a:solidFill>
              </a:rPr>
              <a:t>&gt;7</a:t>
            </a:r>
            <a:r>
              <a:rPr lang="en-US" dirty="0" smtClean="0">
                <a:solidFill>
                  <a:schemeClr val="bg1"/>
                </a:solidFill>
              </a:rPr>
              <a:t> cm and </a:t>
            </a:r>
            <a:r>
              <a:rPr lang="en-US" b="1" dirty="0" smtClean="0">
                <a:solidFill>
                  <a:srgbClr val="33CC33"/>
                </a:solidFill>
              </a:rPr>
              <a:t>sinus invasion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21" y="318551"/>
            <a:ext cx="7947137" cy="2900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68" y="3634190"/>
            <a:ext cx="4986841" cy="29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9" y="2770627"/>
            <a:ext cx="5876622" cy="3633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1" y="257578"/>
            <a:ext cx="8404605" cy="187951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421862" y="2770627"/>
            <a:ext cx="5236107" cy="3633801"/>
            <a:chOff x="6421862" y="2770627"/>
            <a:chExt cx="5236107" cy="3633801"/>
          </a:xfrm>
        </p:grpSpPr>
        <p:grpSp>
          <p:nvGrpSpPr>
            <p:cNvPr id="10" name="Group 9"/>
            <p:cNvGrpSpPr/>
            <p:nvPr/>
          </p:nvGrpSpPr>
          <p:grpSpPr>
            <a:xfrm>
              <a:off x="6421862" y="2770627"/>
              <a:ext cx="5236107" cy="3633801"/>
              <a:chOff x="6421862" y="2770627"/>
              <a:chExt cx="5236107" cy="363380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1862" y="2770627"/>
                <a:ext cx="5236107" cy="3633801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9749307" y="5859887"/>
                <a:ext cx="1197735" cy="1287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597199" y="6038045"/>
                <a:ext cx="1137637" cy="214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ounded Rectangle 12"/>
            <p:cNvSpPr/>
            <p:nvPr/>
          </p:nvSpPr>
          <p:spPr>
            <a:xfrm>
              <a:off x="10599313" y="4185634"/>
              <a:ext cx="798490" cy="28333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44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40" y="144418"/>
            <a:ext cx="7057959" cy="16385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889" y="2059271"/>
            <a:ext cx="11582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41-year-old female with two previous resections for intracranial </a:t>
            </a:r>
            <a:r>
              <a:rPr lang="en-US" b="1" dirty="0">
                <a:solidFill>
                  <a:srgbClr val="FFFF00"/>
                </a:solidFill>
              </a:rPr>
              <a:t>meningeal HPC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b="1" dirty="0">
                <a:solidFill>
                  <a:srgbClr val="FFFF00"/>
                </a:solidFill>
              </a:rPr>
              <a:t>2004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rgbClr val="FFFF00"/>
                </a:solidFill>
              </a:rPr>
              <a:t>2008</a:t>
            </a:r>
            <a:r>
              <a:rPr lang="en-US" dirty="0">
                <a:solidFill>
                  <a:schemeClr val="bg1"/>
                </a:solidFill>
              </a:rPr>
              <a:t>, as well as </a:t>
            </a:r>
            <a:r>
              <a:rPr lang="en-US" b="1" dirty="0">
                <a:solidFill>
                  <a:srgbClr val="FFFF00"/>
                </a:solidFill>
              </a:rPr>
              <a:t>adjuvant radiotherapy</a:t>
            </a:r>
            <a:r>
              <a:rPr lang="en-US" dirty="0">
                <a:solidFill>
                  <a:schemeClr val="bg1"/>
                </a:solidFill>
              </a:rPr>
              <a:t>, presented in </a:t>
            </a:r>
            <a:r>
              <a:rPr lang="en-US" b="1" dirty="0">
                <a:solidFill>
                  <a:srgbClr val="FFFF00"/>
                </a:solidFill>
              </a:rPr>
              <a:t>2015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left </a:t>
            </a:r>
            <a:r>
              <a:rPr lang="en-US" b="1" dirty="0">
                <a:solidFill>
                  <a:srgbClr val="FFFF00"/>
                </a:solidFill>
              </a:rPr>
              <a:t>intrathoracic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rgbClr val="FFFF00"/>
                </a:solidFill>
              </a:rPr>
              <a:t>left hip</a:t>
            </a:r>
            <a:r>
              <a:rPr lang="en-US" dirty="0">
                <a:solidFill>
                  <a:schemeClr val="bg1"/>
                </a:solidFill>
              </a:rPr>
              <a:t> recurrence confirmed by positron emission tomography/computed tomography (PET/CT).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56" y="3258885"/>
            <a:ext cx="8465376" cy="33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3926" y="334649"/>
            <a:ext cx="9286875" cy="6343650"/>
            <a:chOff x="1413926" y="334649"/>
            <a:chExt cx="9286875" cy="6343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926" y="6078224"/>
              <a:ext cx="9286875" cy="60007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413926" y="334649"/>
              <a:ext cx="9286875" cy="5743575"/>
              <a:chOff x="1903323" y="334649"/>
              <a:chExt cx="9286875" cy="574357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3323" y="334649"/>
                <a:ext cx="9286875" cy="5743575"/>
              </a:xfrm>
              <a:prstGeom prst="rect">
                <a:avLst/>
              </a:prstGeom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5357611" y="3979572"/>
                <a:ext cx="502276" cy="489397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7944118" y="2612265"/>
                <a:ext cx="502276" cy="489397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2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4" y="434326"/>
            <a:ext cx="11650686" cy="54384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761407" y="811369"/>
            <a:ext cx="2305319" cy="4636394"/>
          </a:xfrm>
          <a:prstGeom prst="roundRect">
            <a:avLst>
              <a:gd name="adj" fmla="val 7170"/>
            </a:avLst>
          </a:prstGeom>
          <a:solidFill>
            <a:srgbClr val="00467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7" y="263150"/>
            <a:ext cx="9445193" cy="12405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041" y="1718084"/>
            <a:ext cx="1123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60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patients (27 men and 33 women, median age 42.5 years, range 13-69 years) treated </a:t>
            </a:r>
            <a:r>
              <a:rPr lang="en-US" dirty="0" smtClean="0">
                <a:solidFill>
                  <a:schemeClr val="bg1"/>
                </a:solidFill>
              </a:rPr>
              <a:t> between 1981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040" y="21181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SFT/HPC  grade I    :  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SFT/HPC  grade II   :  40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SFT/HPC  grade III  : 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040" y="3187801"/>
            <a:ext cx="112346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Results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Six </a:t>
            </a:r>
            <a:r>
              <a:rPr lang="en-US" dirty="0">
                <a:solidFill>
                  <a:schemeClr val="bg1"/>
                </a:solidFill>
              </a:rPr>
              <a:t>patients </a:t>
            </a:r>
            <a:r>
              <a:rPr lang="en-US" b="1" dirty="0">
                <a:solidFill>
                  <a:srgbClr val="33CC33"/>
                </a:solidFill>
              </a:rPr>
              <a:t>(10%) </a:t>
            </a:r>
            <a:r>
              <a:rPr lang="en-US" dirty="0">
                <a:solidFill>
                  <a:schemeClr val="bg1"/>
                </a:solidFill>
              </a:rPr>
              <a:t>showed </a:t>
            </a:r>
            <a:r>
              <a:rPr lang="en-US" b="1" dirty="0">
                <a:solidFill>
                  <a:srgbClr val="33CC33"/>
                </a:solidFill>
              </a:rPr>
              <a:t>extracranial metastasis </a:t>
            </a:r>
            <a:r>
              <a:rPr lang="en-US" dirty="0">
                <a:solidFill>
                  <a:schemeClr val="bg1"/>
                </a:solidFill>
              </a:rPr>
              <a:t>during a median period of 103.7 months (range 31.9-182.3 months).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Nineteen </a:t>
            </a:r>
            <a:r>
              <a:rPr lang="en-US" dirty="0">
                <a:solidFill>
                  <a:schemeClr val="bg1"/>
                </a:solidFill>
              </a:rPr>
              <a:t>patients (</a:t>
            </a:r>
            <a:r>
              <a:rPr lang="en-US" b="1" dirty="0">
                <a:solidFill>
                  <a:srgbClr val="33CC33"/>
                </a:solidFill>
              </a:rPr>
              <a:t>31.7%</a:t>
            </a:r>
            <a:r>
              <a:rPr lang="en-US" dirty="0">
                <a:solidFill>
                  <a:schemeClr val="bg1"/>
                </a:solidFill>
              </a:rPr>
              <a:t>) presented with </a:t>
            </a:r>
            <a:r>
              <a:rPr lang="en-US" b="1" dirty="0">
                <a:solidFill>
                  <a:srgbClr val="33CC33"/>
                </a:solidFill>
              </a:rPr>
              <a:t>tumor recurrences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039" y="5026849"/>
            <a:ext cx="1123467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Conclusions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rgbClr val="33CC33"/>
                </a:solidFill>
              </a:rPr>
              <a:t>long-term follow-up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rgbClr val="33CC33"/>
                </a:solidFill>
              </a:rPr>
              <a:t>periodic systemic evaluation </a:t>
            </a:r>
            <a:r>
              <a:rPr lang="en-US" dirty="0">
                <a:solidFill>
                  <a:schemeClr val="bg1"/>
                </a:solidFill>
              </a:rPr>
              <a:t>are mandatory to detect systemic metastasis.</a:t>
            </a:r>
          </a:p>
        </p:txBody>
      </p:sp>
    </p:spTree>
    <p:extLst>
      <p:ext uri="{BB962C8B-B14F-4D97-AF65-F5344CB8AC3E}">
        <p14:creationId xmlns:p14="http://schemas.microsoft.com/office/powerpoint/2010/main" val="36028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25" y="128051"/>
            <a:ext cx="9779492" cy="1314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405" y="1908100"/>
            <a:ext cx="10783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records of </a:t>
            </a:r>
            <a:r>
              <a:rPr lang="en-US" sz="2000" b="1" dirty="0">
                <a:solidFill>
                  <a:schemeClr val="bg1"/>
                </a:solidFill>
              </a:rPr>
              <a:t>47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patients-10 with SFT, 33 with HPC, and 4 with anaplastic HPC-were </a:t>
            </a:r>
            <a:r>
              <a:rPr lang="en-US" dirty="0" smtClean="0">
                <a:solidFill>
                  <a:schemeClr val="bg1"/>
                </a:solidFill>
              </a:rPr>
              <a:t>reviewed(1996-2014)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405" y="2404544"/>
            <a:ext cx="316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Mean </a:t>
            </a:r>
            <a:r>
              <a:rPr lang="en-US" dirty="0" smtClean="0">
                <a:solidFill>
                  <a:schemeClr val="bg1"/>
                </a:solidFill>
              </a:rPr>
              <a:t>follow-ups : 114 </a:t>
            </a:r>
            <a:r>
              <a:rPr lang="en-US" dirty="0">
                <a:solidFill>
                  <a:schemeClr val="bg1"/>
                </a:solidFill>
              </a:rPr>
              <a:t>months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405" y="2960362"/>
            <a:ext cx="1180134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Results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Extracranial </a:t>
            </a:r>
            <a:r>
              <a:rPr lang="en-US" dirty="0">
                <a:solidFill>
                  <a:schemeClr val="bg1"/>
                </a:solidFill>
              </a:rPr>
              <a:t>metastases to the </a:t>
            </a:r>
            <a:r>
              <a:rPr lang="en-US" b="1" dirty="0">
                <a:solidFill>
                  <a:srgbClr val="33CC33"/>
                </a:solidFill>
              </a:rPr>
              <a:t>liver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33CC33"/>
                </a:solidFill>
              </a:rPr>
              <a:t>bone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33CC33"/>
                </a:solidFill>
              </a:rPr>
              <a:t>lung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33CC33"/>
                </a:solidFill>
              </a:rPr>
              <a:t>spine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b="1" dirty="0">
                <a:solidFill>
                  <a:srgbClr val="33CC33"/>
                </a:solidFill>
              </a:rPr>
              <a:t>kidney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occurred in 10 patients (</a:t>
            </a:r>
            <a:r>
              <a:rPr lang="en-US" b="1" dirty="0">
                <a:solidFill>
                  <a:srgbClr val="33CC33"/>
                </a:solidFill>
              </a:rPr>
              <a:t>21.3</a:t>
            </a:r>
            <a:r>
              <a:rPr lang="en-US" b="1" dirty="0" smtClean="0">
                <a:solidFill>
                  <a:srgbClr val="33CC33"/>
                </a:solidFill>
              </a:rPr>
              <a:t>%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33CC33"/>
                </a:solidFill>
              </a:rPr>
              <a:t>Grade </a:t>
            </a:r>
            <a:r>
              <a:rPr lang="en-US" b="1" dirty="0">
                <a:solidFill>
                  <a:srgbClr val="33CC33"/>
                </a:solidFill>
              </a:rPr>
              <a:t>III </a:t>
            </a:r>
            <a:r>
              <a:rPr lang="en-US" dirty="0">
                <a:solidFill>
                  <a:schemeClr val="bg1"/>
                </a:solidFill>
              </a:rPr>
              <a:t>SFT/HPC was strongly correlated with the development of </a:t>
            </a:r>
            <a:r>
              <a:rPr lang="en-US" b="1" dirty="0">
                <a:solidFill>
                  <a:srgbClr val="33CC33"/>
                </a:solidFill>
              </a:rPr>
              <a:t>extracranial metastases</a:t>
            </a:r>
            <a:r>
              <a:rPr lang="en-US" dirty="0">
                <a:solidFill>
                  <a:schemeClr val="bg1"/>
                </a:solidFill>
              </a:rPr>
              <a:t> (p = 0.031).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Conclusions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33CC33"/>
                </a:solidFill>
              </a:rPr>
              <a:t>Gross-total </a:t>
            </a:r>
            <a:r>
              <a:rPr lang="en-US" b="1" dirty="0">
                <a:solidFill>
                  <a:srgbClr val="33CC33"/>
                </a:solidFill>
              </a:rPr>
              <a:t>resection </a:t>
            </a:r>
            <a:r>
              <a:rPr lang="en-US" dirty="0">
                <a:solidFill>
                  <a:schemeClr val="bg1"/>
                </a:solidFill>
              </a:rPr>
              <a:t>should be the primary treatment goal in patients with SFT/HPC, regardless of the pathological </a:t>
            </a:r>
            <a:r>
              <a:rPr lang="en-US" dirty="0" smtClean="0">
                <a:solidFill>
                  <a:schemeClr val="bg1"/>
                </a:solidFill>
              </a:rPr>
              <a:t>grade.</a:t>
            </a:r>
          </a:p>
          <a:p>
            <a:endParaRPr lang="en-US" b="1" dirty="0" smtClean="0">
              <a:solidFill>
                <a:srgbClr val="33CC33"/>
              </a:solidFill>
            </a:endParaRPr>
          </a:p>
          <a:p>
            <a:r>
              <a:rPr lang="en-US" b="1" dirty="0" smtClean="0">
                <a:solidFill>
                  <a:srgbClr val="33CC33"/>
                </a:solidFill>
              </a:rPr>
              <a:t>Radiation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 be administered as adjuvant therapy for patients with SFT/HPC that shows an aggressive phenotype or that is not treated with GTR.</a:t>
            </a:r>
          </a:p>
        </p:txBody>
      </p:sp>
    </p:spTree>
    <p:extLst>
      <p:ext uri="{BB962C8B-B14F-4D97-AF65-F5344CB8AC3E}">
        <p14:creationId xmlns:p14="http://schemas.microsoft.com/office/powerpoint/2010/main" val="37554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220" y="161455"/>
            <a:ext cx="8543925" cy="1666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072" y="2152799"/>
            <a:ext cx="7873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31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subjects with TIO that  </a:t>
            </a:r>
            <a:r>
              <a:rPr lang="en-US" dirty="0">
                <a:solidFill>
                  <a:schemeClr val="bg1"/>
                </a:solidFill>
              </a:rPr>
              <a:t>All had failed either initial, or </a:t>
            </a:r>
            <a:r>
              <a:rPr lang="en-US" dirty="0" smtClean="0">
                <a:solidFill>
                  <a:schemeClr val="bg1"/>
                </a:solidFill>
              </a:rPr>
              <a:t>re-localization.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071" y="2703009"/>
            <a:ext cx="106937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Functional imaging with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111Indium-octreotide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computed </a:t>
            </a:r>
            <a:r>
              <a:rPr lang="en-US" dirty="0">
                <a:solidFill>
                  <a:schemeClr val="bg1"/>
                </a:solidFill>
              </a:rPr>
              <a:t>tomography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rgbClr val="FFFF00"/>
                </a:solidFill>
              </a:rPr>
              <a:t>Octreo-SPECT </a:t>
            </a:r>
            <a:r>
              <a:rPr lang="en-US" b="1" dirty="0">
                <a:solidFill>
                  <a:srgbClr val="FFFF00"/>
                </a:solidFill>
              </a:rPr>
              <a:t>or </a:t>
            </a:r>
            <a:r>
              <a:rPr lang="en-US" b="1" dirty="0" smtClean="0">
                <a:solidFill>
                  <a:srgbClr val="FFFF00"/>
                </a:solidFill>
              </a:rPr>
              <a:t>SPECT/CT</a:t>
            </a:r>
            <a:r>
              <a:rPr lang="en-US" dirty="0" smtClean="0">
                <a:solidFill>
                  <a:schemeClr val="bg1"/>
                </a:solidFill>
              </a:rPr>
              <a:t>)  	18fluorodeoxyglucose positron emission </a:t>
            </a:r>
            <a:r>
              <a:rPr lang="en-US" dirty="0">
                <a:solidFill>
                  <a:schemeClr val="bg1"/>
                </a:solidFill>
              </a:rPr>
              <a:t>tomography/CT (</a:t>
            </a:r>
            <a:r>
              <a:rPr lang="en-US" b="1" dirty="0">
                <a:solidFill>
                  <a:srgbClr val="FFFF00"/>
                </a:solidFill>
              </a:rPr>
              <a:t>FDG-PET/CT</a:t>
            </a:r>
            <a:r>
              <a:rPr lang="en-US" dirty="0">
                <a:solidFill>
                  <a:schemeClr val="bg1"/>
                </a:solidFill>
              </a:rPr>
              <a:t>)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were performed, </a:t>
            </a:r>
            <a:r>
              <a:rPr lang="en-US" dirty="0">
                <a:solidFill>
                  <a:schemeClr val="bg1"/>
                </a:solidFill>
              </a:rPr>
              <a:t>followed by anatomic </a:t>
            </a:r>
            <a:r>
              <a:rPr lang="en-US" dirty="0" smtClean="0">
                <a:solidFill>
                  <a:schemeClr val="bg1"/>
                </a:solidFill>
              </a:rPr>
              <a:t>imaging (</a:t>
            </a:r>
            <a:r>
              <a:rPr lang="en-US" dirty="0">
                <a:solidFill>
                  <a:schemeClr val="bg1"/>
                </a:solidFill>
              </a:rPr>
              <a:t>CT,MRI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Selective </a:t>
            </a:r>
            <a:r>
              <a:rPr lang="en-US" b="1" dirty="0">
                <a:solidFill>
                  <a:srgbClr val="FFFF00"/>
                </a:solidFill>
              </a:rPr>
              <a:t>venous sampling </a:t>
            </a:r>
            <a:r>
              <a:rPr lang="en-US" dirty="0">
                <a:solidFill>
                  <a:schemeClr val="bg1"/>
                </a:solidFill>
              </a:rPr>
              <a:t>(VS) was performed when multiple suspicious lesions </a:t>
            </a:r>
            <a:r>
              <a:rPr lang="en-US" dirty="0" smtClean="0">
                <a:solidFill>
                  <a:schemeClr val="bg1"/>
                </a:solidFill>
              </a:rPr>
              <a:t>were identified </a:t>
            </a:r>
            <a:r>
              <a:rPr lang="en-US" dirty="0">
                <a:solidFill>
                  <a:schemeClr val="bg1"/>
                </a:solidFill>
              </a:rPr>
              <a:t>or high surgical risk was a concern.</a:t>
            </a:r>
          </a:p>
        </p:txBody>
      </p:sp>
    </p:spTree>
    <p:extLst>
      <p:ext uri="{BB962C8B-B14F-4D97-AF65-F5344CB8AC3E}">
        <p14:creationId xmlns:p14="http://schemas.microsoft.com/office/powerpoint/2010/main" val="29700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7" y="483849"/>
            <a:ext cx="1171977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Results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Tumors localization : </a:t>
            </a:r>
            <a:r>
              <a:rPr lang="en-US" dirty="0">
                <a:solidFill>
                  <a:schemeClr val="bg1"/>
                </a:solidFill>
              </a:rPr>
              <a:t>20/31 subjects (</a:t>
            </a:r>
            <a:r>
              <a:rPr lang="en-US" b="1" dirty="0">
                <a:solidFill>
                  <a:srgbClr val="33CC33"/>
                </a:solidFill>
              </a:rPr>
              <a:t>64.5</a:t>
            </a:r>
            <a:r>
              <a:rPr lang="en-US" b="1" dirty="0" smtClean="0">
                <a:solidFill>
                  <a:srgbClr val="33CC33"/>
                </a:solidFill>
              </a:rPr>
              <a:t>%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18 of </a:t>
            </a:r>
            <a:r>
              <a:rPr lang="en-US" dirty="0">
                <a:solidFill>
                  <a:schemeClr val="bg1"/>
                </a:solidFill>
              </a:rPr>
              <a:t>19 (</a:t>
            </a:r>
            <a:r>
              <a:rPr lang="en-US" b="1" dirty="0">
                <a:solidFill>
                  <a:srgbClr val="33CC33"/>
                </a:solidFill>
              </a:rPr>
              <a:t>95%</a:t>
            </a:r>
            <a:r>
              <a:rPr lang="en-US" dirty="0">
                <a:solidFill>
                  <a:schemeClr val="bg1"/>
                </a:solidFill>
              </a:rPr>
              <a:t>) were positive on </a:t>
            </a:r>
            <a:r>
              <a:rPr lang="en-US" b="1" dirty="0">
                <a:solidFill>
                  <a:srgbClr val="33CC33"/>
                </a:solidFill>
              </a:rPr>
              <a:t>O</a:t>
            </a:r>
            <a:r>
              <a:rPr lang="en-US" b="1" dirty="0" smtClean="0">
                <a:solidFill>
                  <a:srgbClr val="33CC33"/>
                </a:solidFill>
              </a:rPr>
              <a:t>ctreo-SPECT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14 of 16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rgbClr val="33CC33"/>
                </a:solidFill>
              </a:rPr>
              <a:t>88%</a:t>
            </a:r>
            <a:r>
              <a:rPr lang="en-US" dirty="0">
                <a:solidFill>
                  <a:schemeClr val="bg1"/>
                </a:solidFill>
              </a:rPr>
              <a:t>) were positive </a:t>
            </a: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b="1" dirty="0">
                <a:solidFill>
                  <a:srgbClr val="33CC33"/>
                </a:solidFill>
              </a:rPr>
              <a:t>FDG-PET/CT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10 of 12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rgbClr val="33CC33"/>
                </a:solidFill>
              </a:rPr>
              <a:t>83%</a:t>
            </a:r>
            <a:r>
              <a:rPr lang="en-US" dirty="0">
                <a:solidFill>
                  <a:schemeClr val="bg1"/>
                </a:solidFill>
              </a:rPr>
              <a:t>) were </a:t>
            </a:r>
            <a:r>
              <a:rPr lang="en-US" dirty="0" smtClean="0">
                <a:solidFill>
                  <a:schemeClr val="bg1"/>
                </a:solidFill>
              </a:rPr>
              <a:t>positive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b="1" dirty="0">
                <a:solidFill>
                  <a:srgbClr val="33CC33"/>
                </a:solidFill>
              </a:rPr>
              <a:t>Selective venous sampling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15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subjects had their tumor resected at our institution, and were disease-free at last follow-up.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Serum </a:t>
            </a:r>
            <a:r>
              <a:rPr lang="en-US" b="1" dirty="0" smtClean="0">
                <a:solidFill>
                  <a:srgbClr val="33CC33"/>
                </a:solidFill>
              </a:rPr>
              <a:t>phosphorus</a:t>
            </a:r>
            <a:r>
              <a:rPr lang="en-US" dirty="0" smtClean="0">
                <a:solidFill>
                  <a:schemeClr val="bg1"/>
                </a:solidFill>
              </a:rPr>
              <a:t> returned to </a:t>
            </a:r>
            <a:r>
              <a:rPr lang="en-US" b="1" dirty="0" smtClean="0">
                <a:solidFill>
                  <a:srgbClr val="33CC33"/>
                </a:solidFill>
              </a:rPr>
              <a:t>normal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all subjects </a:t>
            </a:r>
            <a:r>
              <a:rPr lang="en-US" b="1" dirty="0">
                <a:solidFill>
                  <a:srgbClr val="33CC33"/>
                </a:solidFill>
              </a:rPr>
              <a:t>within 1-5 days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10 subjects who were followed for at least 7 days postoperatively</a:t>
            </a:r>
            <a:r>
              <a:rPr lang="en-US" dirty="0" smtClean="0">
                <a:solidFill>
                  <a:schemeClr val="bg1"/>
                </a:solidFill>
              </a:rPr>
              <a:t>, intact </a:t>
            </a:r>
            <a:r>
              <a:rPr lang="en-US" dirty="0">
                <a:solidFill>
                  <a:schemeClr val="bg1"/>
                </a:solidFill>
              </a:rPr>
              <a:t>FGF23 (iFGF23) decreased to </a:t>
            </a:r>
            <a:r>
              <a:rPr lang="en-US" dirty="0" smtClean="0">
                <a:solidFill>
                  <a:schemeClr val="bg1"/>
                </a:solidFill>
              </a:rPr>
              <a:t>near undetectable </a:t>
            </a:r>
            <a:r>
              <a:rPr lang="en-US" dirty="0">
                <a:solidFill>
                  <a:schemeClr val="bg1"/>
                </a:solidFill>
              </a:rPr>
              <a:t>within hours and returned to the </a:t>
            </a:r>
            <a:r>
              <a:rPr lang="en-US" dirty="0" smtClean="0">
                <a:solidFill>
                  <a:schemeClr val="bg1"/>
                </a:solidFill>
              </a:rPr>
              <a:t>normal range </a:t>
            </a:r>
            <a:r>
              <a:rPr lang="en-US" dirty="0">
                <a:solidFill>
                  <a:schemeClr val="bg1"/>
                </a:solidFill>
              </a:rPr>
              <a:t>within 5 </a:t>
            </a:r>
            <a:r>
              <a:rPr lang="en-US" dirty="0" smtClean="0">
                <a:solidFill>
                  <a:schemeClr val="bg1"/>
                </a:solidFill>
              </a:rPr>
              <a:t>days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Serum 1,25-dihydroxyvitamin D3 (1,25D</a:t>
            </a:r>
            <a:r>
              <a:rPr lang="en-US" dirty="0" smtClean="0">
                <a:solidFill>
                  <a:schemeClr val="bg1"/>
                </a:solidFill>
              </a:rPr>
              <a:t>) rose </a:t>
            </a:r>
            <a:r>
              <a:rPr lang="en-US" dirty="0">
                <a:solidFill>
                  <a:schemeClr val="bg1"/>
                </a:solidFill>
              </a:rPr>
              <a:t>and exceeded the normal range.</a:t>
            </a:r>
          </a:p>
        </p:txBody>
      </p:sp>
    </p:spTree>
    <p:extLst>
      <p:ext uri="{BB962C8B-B14F-4D97-AF65-F5344CB8AC3E}">
        <p14:creationId xmlns:p14="http://schemas.microsoft.com/office/powerpoint/2010/main" val="311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678" y="311084"/>
            <a:ext cx="8748075" cy="62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0" y="90738"/>
            <a:ext cx="6825803" cy="65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99" y="602082"/>
            <a:ext cx="7511743" cy="55805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582" t="1" b="1171"/>
          <a:stretch/>
        </p:blipFill>
        <p:spPr>
          <a:xfrm>
            <a:off x="268307" y="3495368"/>
            <a:ext cx="4117298" cy="3232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51530" b="1171"/>
          <a:stretch/>
        </p:blipFill>
        <p:spPr>
          <a:xfrm>
            <a:off x="268307" y="163467"/>
            <a:ext cx="4117298" cy="32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16001"/>
            <a:ext cx="8697063" cy="63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9" y="249595"/>
            <a:ext cx="6682995" cy="4053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135" y="3234487"/>
            <a:ext cx="5379411" cy="34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0" y="186139"/>
            <a:ext cx="9057939" cy="65366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20485" y="1493949"/>
            <a:ext cx="3052292" cy="218941"/>
          </a:xfrm>
          <a:prstGeom prst="roundRect">
            <a:avLst/>
          </a:prstGeom>
          <a:solidFill>
            <a:srgbClr val="5B9B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5533" y="409910"/>
            <a:ext cx="10277965" cy="5553008"/>
            <a:chOff x="805533" y="409910"/>
            <a:chExt cx="10277965" cy="55530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533" y="409910"/>
              <a:ext cx="10277965" cy="5553008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8409904" y="1584101"/>
              <a:ext cx="566671" cy="1674254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650901" y="456092"/>
              <a:ext cx="1715037" cy="355277"/>
            </a:xfrm>
            <a:prstGeom prst="roundRect">
              <a:avLst/>
            </a:prstGeom>
            <a:solidFill>
              <a:srgbClr val="EC447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16" y="182517"/>
            <a:ext cx="7778773" cy="63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cbi.nlm.nih.gov/corecgi/tileshop/tileshop.fcgi?p=PMC3&amp;id=6987&amp;s=72&amp;r=1&amp;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02" y="255026"/>
            <a:ext cx="649605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7" y="255026"/>
            <a:ext cx="3819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6" y="210825"/>
            <a:ext cx="8601332" cy="1759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620" y="2291091"/>
            <a:ext cx="11234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  <a:r>
              <a:rPr lang="en-US" b="1" baseline="30000" dirty="0">
                <a:solidFill>
                  <a:srgbClr val="FFFF00"/>
                </a:solidFill>
              </a:rPr>
              <a:t>68</a:t>
            </a:r>
            <a:r>
              <a:rPr lang="en-US" b="1" dirty="0">
                <a:solidFill>
                  <a:srgbClr val="FFFF00"/>
                </a:solidFill>
              </a:rPr>
              <a:t>Gallium (</a:t>
            </a:r>
            <a:r>
              <a:rPr lang="en-US" b="1" baseline="30000" dirty="0">
                <a:solidFill>
                  <a:srgbClr val="FFFF00"/>
                </a:solidFill>
              </a:rPr>
              <a:t>68</a:t>
            </a:r>
            <a:r>
              <a:rPr lang="en-US" b="1" dirty="0">
                <a:solidFill>
                  <a:srgbClr val="FFFF00"/>
                </a:solidFill>
              </a:rPr>
              <a:t>Ga)-conjugated somatostatin peptide analogues</a:t>
            </a:r>
            <a:r>
              <a:rPr lang="en-US" dirty="0">
                <a:solidFill>
                  <a:schemeClr val="bg1"/>
                </a:solidFill>
              </a:rPr>
              <a:t>, such as 1,4,7,10-tetraazacyclododecane-1,4,7,10-tetraacetic acid (DOTA)TATE, which enables somatostatin receptor imaging with positron emission tomography (PET), may be useful at identifying these tumors.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620" y="3535044"/>
            <a:ext cx="10088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11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subjects (6females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5males</a:t>
            </a:r>
            <a:r>
              <a:rPr lang="en-US" dirty="0">
                <a:solidFill>
                  <a:schemeClr val="bg1"/>
                </a:solidFill>
              </a:rPr>
              <a:t>) with TIO were </a:t>
            </a:r>
            <a:r>
              <a:rPr lang="en-US" dirty="0" smtClean="0">
                <a:solidFill>
                  <a:schemeClr val="bg1"/>
                </a:solidFill>
              </a:rPr>
              <a:t>included(2014-2015)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620" y="4255777"/>
            <a:ext cx="83369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Intervention</a:t>
            </a:r>
          </a:p>
          <a:p>
            <a:endParaRPr lang="en-US" dirty="0"/>
          </a:p>
          <a:p>
            <a:r>
              <a:rPr lang="en-US" baseline="30000" dirty="0" smtClean="0">
                <a:solidFill>
                  <a:schemeClr val="bg1"/>
                </a:solidFill>
              </a:rPr>
              <a:t>68</a:t>
            </a:r>
            <a:r>
              <a:rPr lang="en-US" dirty="0" smtClean="0">
                <a:solidFill>
                  <a:schemeClr val="bg1"/>
                </a:solidFill>
              </a:rPr>
              <a:t>Ga-DOTATATE PET/CT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aseline="30000" dirty="0" smtClean="0">
                <a:solidFill>
                  <a:schemeClr val="bg1"/>
                </a:solidFill>
              </a:rPr>
              <a:t>111</a:t>
            </a:r>
            <a:r>
              <a:rPr lang="en-US" dirty="0" smtClean="0">
                <a:solidFill>
                  <a:schemeClr val="bg1"/>
                </a:solidFill>
              </a:rPr>
              <a:t>In-pentetreotide </a:t>
            </a:r>
            <a:r>
              <a:rPr lang="en-US" dirty="0">
                <a:solidFill>
                  <a:schemeClr val="bg1"/>
                </a:solidFill>
              </a:rPr>
              <a:t>single-photon emission CT (</a:t>
            </a:r>
            <a:r>
              <a:rPr lang="en-US" sz="2000" b="1" dirty="0">
                <a:solidFill>
                  <a:schemeClr val="bg1"/>
                </a:solidFill>
              </a:rPr>
              <a:t>Octreoscan-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SPECT/CT)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Fluorodeoxyglucose-PET/CT </a:t>
            </a:r>
            <a:r>
              <a:rPr lang="en-US" dirty="0">
                <a:solidFill>
                  <a:schemeClr val="bg1"/>
                </a:solidFill>
              </a:rPr>
              <a:t>(18F FDG-PET/CT) scan.</a:t>
            </a:r>
          </a:p>
        </p:txBody>
      </p:sp>
    </p:spTree>
    <p:extLst>
      <p:ext uri="{BB962C8B-B14F-4D97-AF65-F5344CB8AC3E}">
        <p14:creationId xmlns:p14="http://schemas.microsoft.com/office/powerpoint/2010/main" val="17621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68224" y="321972"/>
            <a:ext cx="11788415" cy="6284890"/>
            <a:chOff x="268224" y="321972"/>
            <a:chExt cx="11788415" cy="62848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224" y="321972"/>
              <a:ext cx="11788415" cy="628489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4919730" y="1712890"/>
              <a:ext cx="1429555" cy="244699"/>
            </a:xfrm>
            <a:prstGeom prst="roundRect">
              <a:avLst/>
            </a:prstGeom>
            <a:solidFill>
              <a:srgbClr val="33CC3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919729" y="2869842"/>
              <a:ext cx="1429555" cy="244699"/>
            </a:xfrm>
            <a:prstGeom prst="roundRect">
              <a:avLst/>
            </a:prstGeom>
            <a:solidFill>
              <a:srgbClr val="33CC3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19729" y="3459050"/>
              <a:ext cx="1429555" cy="244699"/>
            </a:xfrm>
            <a:prstGeom prst="roundRect">
              <a:avLst/>
            </a:prstGeom>
            <a:solidFill>
              <a:srgbClr val="33CC3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19728" y="4334277"/>
              <a:ext cx="1429555" cy="244699"/>
            </a:xfrm>
            <a:prstGeom prst="roundRect">
              <a:avLst/>
            </a:prstGeom>
            <a:solidFill>
              <a:srgbClr val="33CC3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720626" y="1711280"/>
              <a:ext cx="1429555" cy="244699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720625" y="1994616"/>
              <a:ext cx="1429555" cy="244699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720624" y="2869842"/>
              <a:ext cx="1429555" cy="244699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701196" y="3164447"/>
              <a:ext cx="1429555" cy="244699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01195" y="3460122"/>
              <a:ext cx="1429555" cy="244699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701194" y="4334277"/>
              <a:ext cx="1429555" cy="244699"/>
            </a:xfrm>
            <a:prstGeom prst="roundRect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88184" y="1711280"/>
              <a:ext cx="1429555" cy="24469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88184" y="3459049"/>
              <a:ext cx="1429555" cy="24469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488183" y="3747215"/>
              <a:ext cx="1429555" cy="24469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488183" y="4048260"/>
              <a:ext cx="1429555" cy="24469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482660" y="4334277"/>
              <a:ext cx="1429555" cy="24469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15944" y="4885654"/>
              <a:ext cx="682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</a:rPr>
                <a:t>4</a:t>
              </a:r>
              <a:endParaRPr lang="en-US" b="1" dirty="0">
                <a:solidFill>
                  <a:srgbClr val="33CC33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4111" y="4881735"/>
              <a:ext cx="682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5B9BD5"/>
                  </a:solidFill>
                </a:rPr>
                <a:t>6</a:t>
              </a:r>
              <a:endParaRPr lang="en-US" b="1" dirty="0">
                <a:solidFill>
                  <a:srgbClr val="5B9BD5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56147" y="4881735"/>
              <a:ext cx="682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6699"/>
                  </a:solidFill>
                </a:rPr>
                <a:t>5</a:t>
              </a:r>
              <a:endParaRPr lang="en-US" b="1" dirty="0">
                <a:solidFill>
                  <a:srgbClr val="FF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2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6332" y="1081825"/>
            <a:ext cx="7754491" cy="5524835"/>
            <a:chOff x="1814512" y="328612"/>
            <a:chExt cx="8562975" cy="62007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4512" y="328612"/>
              <a:ext cx="8562975" cy="6200775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174381" y="4700788"/>
              <a:ext cx="5965067" cy="257577"/>
            </a:xfrm>
            <a:prstGeom prst="roundRect">
              <a:avLst/>
            </a:prstGeom>
            <a:solidFill>
              <a:srgbClr val="FF66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42" y="110489"/>
            <a:ext cx="4108427" cy="7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2" y="347730"/>
            <a:ext cx="11212632" cy="63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4" y="231820"/>
            <a:ext cx="11921502" cy="63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5" y="190566"/>
            <a:ext cx="11211663" cy="65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8" y="246106"/>
            <a:ext cx="114750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Patients: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patients had a biochemical profile consistent with TIO, including </a:t>
            </a:r>
            <a:r>
              <a:rPr lang="en-US" b="1" dirty="0">
                <a:solidFill>
                  <a:schemeClr val="bg1"/>
                </a:solidFill>
              </a:rPr>
              <a:t>low serum phosphorus and 1,25-dihdroxyvitamin 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low tubular reabsorption of phosphorus</a:t>
            </a:r>
            <a:r>
              <a:rPr lang="en-US" dirty="0">
                <a:solidFill>
                  <a:schemeClr val="bg1"/>
                </a:solidFill>
              </a:rPr>
              <a:t>, and an </a:t>
            </a:r>
            <a:r>
              <a:rPr lang="en-US" b="1" dirty="0">
                <a:solidFill>
                  <a:schemeClr val="bg1"/>
                </a:solidFill>
              </a:rPr>
              <a:t>elevated blood </a:t>
            </a:r>
            <a:r>
              <a:rPr lang="en-US" b="1" dirty="0" smtClean="0">
                <a:solidFill>
                  <a:schemeClr val="bg1"/>
                </a:solidFill>
              </a:rPr>
              <a:t>FGF23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subjects had failed tumor localization at least once before referral.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Results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The tumor was successfully localized in 6/11 (</a:t>
            </a:r>
            <a:r>
              <a:rPr lang="en-US" sz="2000" b="1" dirty="0">
                <a:solidFill>
                  <a:srgbClr val="33CC33"/>
                </a:solidFill>
              </a:rPr>
              <a:t>54.5%</a:t>
            </a:r>
            <a:r>
              <a:rPr lang="en-US" dirty="0">
                <a:solidFill>
                  <a:schemeClr val="bg1"/>
                </a:solidFill>
              </a:rPr>
              <a:t>) subjects (one was metastatic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tumor was identified by 68Ga-DOTATATE in all six </a:t>
            </a:r>
            <a:r>
              <a:rPr lang="en-US" dirty="0" smtClean="0">
                <a:solidFill>
                  <a:schemeClr val="bg1"/>
                </a:solidFill>
              </a:rPr>
              <a:t>cases.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Both </a:t>
            </a:r>
            <a:r>
              <a:rPr lang="en-US" dirty="0">
                <a:solidFill>
                  <a:schemeClr val="bg1"/>
                </a:solidFill>
              </a:rPr>
              <a:t>Octreoscan-SPECT/CT and 18F FDG-PET each identified the tumor in 4/6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no cases was 68Ga-DOTATATE the only imaging study to identify the tumor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b="1" dirty="0">
                <a:solidFill>
                  <a:srgbClr val="FFFF00"/>
                </a:solidFill>
              </a:rPr>
              <a:t>Conclusions:</a:t>
            </a:r>
          </a:p>
          <a:p>
            <a:r>
              <a:rPr lang="en-US" dirty="0">
                <a:solidFill>
                  <a:schemeClr val="bg1"/>
                </a:solidFill>
              </a:rPr>
              <a:t>In this first prospective study comparing </a:t>
            </a:r>
            <a:r>
              <a:rPr lang="en-US" baseline="30000" dirty="0">
                <a:solidFill>
                  <a:schemeClr val="bg1"/>
                </a:solidFill>
              </a:rPr>
              <a:t>68</a:t>
            </a:r>
            <a:r>
              <a:rPr lang="en-US" dirty="0">
                <a:solidFill>
                  <a:schemeClr val="bg1"/>
                </a:solidFill>
              </a:rPr>
              <a:t>Ga-DOTATATE PET/CT to Octreoscan-SPECT/CT and 18F FDG-PET in TIO localization, </a:t>
            </a:r>
            <a:r>
              <a:rPr lang="en-US" sz="2000" b="1" baseline="30000" dirty="0">
                <a:solidFill>
                  <a:srgbClr val="33CC33"/>
                </a:solidFill>
              </a:rPr>
              <a:t>68</a:t>
            </a:r>
            <a:r>
              <a:rPr lang="en-US" sz="2000" b="1" dirty="0">
                <a:solidFill>
                  <a:srgbClr val="33CC33"/>
                </a:solidFill>
              </a:rPr>
              <a:t>Ga-DOTATATE PET/CT demonstrated the greatest sensitivity and specificity</a:t>
            </a:r>
            <a:r>
              <a:rPr lang="en-US" dirty="0">
                <a:solidFill>
                  <a:schemeClr val="bg1"/>
                </a:solidFill>
              </a:rPr>
              <a:t>, suggesting that it may be the best single study for localization of PMTs in TIO.</a:t>
            </a:r>
          </a:p>
        </p:txBody>
      </p:sp>
    </p:spTree>
    <p:extLst>
      <p:ext uri="{BB962C8B-B14F-4D97-AF65-F5344CB8AC3E}">
        <p14:creationId xmlns:p14="http://schemas.microsoft.com/office/powerpoint/2010/main" val="28319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7" y="1326030"/>
            <a:ext cx="7624294" cy="5407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42" y="110489"/>
            <a:ext cx="6091774" cy="11769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05330" y="1364667"/>
            <a:ext cx="4327301" cy="283829"/>
          </a:xfrm>
          <a:prstGeom prst="roundRect">
            <a:avLst/>
          </a:prstGeom>
          <a:solidFill>
            <a:srgbClr val="EC447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6" y="269782"/>
            <a:ext cx="7765961" cy="63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220" y="633904"/>
            <a:ext cx="267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Summary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048" y="1095569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Diagnosis (1</a:t>
            </a:r>
            <a:r>
              <a:rPr lang="en-US" sz="2000" b="1" baseline="30000" dirty="0" smtClean="0">
                <a:solidFill>
                  <a:srgbClr val="33CC33"/>
                </a:solidFill>
              </a:rPr>
              <a:t>st</a:t>
            </a:r>
            <a:r>
              <a:rPr lang="en-US" sz="2000" b="1" dirty="0" smtClean="0">
                <a:solidFill>
                  <a:srgbClr val="33CC33"/>
                </a:solidFill>
              </a:rPr>
              <a:t> Step)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Octreoscan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FDG-PET/CT Scan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Selective venous sampling/</a:t>
            </a:r>
            <a:r>
              <a:rPr lang="en-US" sz="2000" baseline="30000" dirty="0">
                <a:solidFill>
                  <a:schemeClr val="bg1"/>
                </a:solidFill>
              </a:rPr>
              <a:t>68</a:t>
            </a:r>
            <a:r>
              <a:rPr lang="en-US" sz="2000" dirty="0">
                <a:solidFill>
                  <a:schemeClr val="bg1"/>
                </a:solidFill>
              </a:rPr>
              <a:t>Ga-DOTATATE </a:t>
            </a:r>
            <a:r>
              <a:rPr lang="en-US" sz="2000" dirty="0" smtClean="0">
                <a:solidFill>
                  <a:schemeClr val="bg1"/>
                </a:solidFill>
              </a:rPr>
              <a:t>PET/CT ( ? )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33CC33"/>
                </a:solidFill>
              </a:rPr>
              <a:t>Treatment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Gross Resection with Adjuvant radiotherapy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Phosphate supplement &amp; Calcitriol (Appropriate dose)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33CC33"/>
                </a:solidFill>
              </a:rPr>
              <a:t>Follow</a:t>
            </a:r>
            <a:r>
              <a:rPr lang="en-US" sz="2000" dirty="0" smtClean="0">
                <a:solidFill>
                  <a:srgbClr val="33CC33"/>
                </a:solidFill>
              </a:rPr>
              <a:t>-</a:t>
            </a:r>
            <a:r>
              <a:rPr lang="en-US" sz="2000" b="1" dirty="0" smtClean="0">
                <a:solidFill>
                  <a:srgbClr val="33CC33"/>
                </a:solidFill>
              </a:rPr>
              <a:t>up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Accurate &amp; regular F/U (Clinical &amp; laboratory)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6223" y="220082"/>
            <a:ext cx="7821569" cy="1776144"/>
            <a:chOff x="1876223" y="220081"/>
            <a:chExt cx="8181975" cy="2219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6223" y="220081"/>
              <a:ext cx="8181975" cy="22193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053848" y="682581"/>
              <a:ext cx="772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2012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77677" y="2351382"/>
            <a:ext cx="8929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39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patients described here were combined with the </a:t>
            </a:r>
            <a:r>
              <a:rPr lang="en-US" sz="2000" b="1" dirty="0" smtClean="0">
                <a:solidFill>
                  <a:schemeClr val="bg1"/>
                </a:solidFill>
              </a:rPr>
              <a:t>269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cases </a:t>
            </a:r>
            <a:r>
              <a:rPr lang="en-US" dirty="0">
                <a:solidFill>
                  <a:schemeClr val="bg1"/>
                </a:solidFill>
              </a:rPr>
              <a:t>reviewed in the literature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677" y="3106648"/>
            <a:ext cx="108311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The general characteristics of TIO </a:t>
            </a:r>
            <a:r>
              <a:rPr lang="en-US" sz="2000" b="1" dirty="0" smtClean="0">
                <a:solidFill>
                  <a:srgbClr val="FFFF00"/>
                </a:solidFill>
              </a:rPr>
              <a:t>patients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gender distribution was even (M:F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19:20) with an </a:t>
            </a:r>
            <a:r>
              <a:rPr lang="en-US" b="1" dirty="0" smtClean="0">
                <a:solidFill>
                  <a:srgbClr val="33CC33"/>
                </a:solidFill>
              </a:rPr>
              <a:t>average age </a:t>
            </a:r>
            <a:r>
              <a:rPr lang="en-US" b="1" dirty="0">
                <a:solidFill>
                  <a:srgbClr val="33CC33"/>
                </a:solidFill>
              </a:rPr>
              <a:t>of 42 </a:t>
            </a:r>
            <a:r>
              <a:rPr lang="en-US" b="1" dirty="0" smtClean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(20–69 years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Their course of disease </a:t>
            </a:r>
            <a:r>
              <a:rPr lang="en-US" dirty="0" smtClean="0">
                <a:solidFill>
                  <a:schemeClr val="bg1"/>
                </a:solidFill>
              </a:rPr>
              <a:t>was 6.7 </a:t>
            </a:r>
            <a:r>
              <a:rPr lang="en-US" dirty="0">
                <a:solidFill>
                  <a:schemeClr val="bg1"/>
                </a:solidFill>
              </a:rPr>
              <a:t>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5.3 years (1.5–28 years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Their </a:t>
            </a:r>
            <a:r>
              <a:rPr lang="en-US" dirty="0">
                <a:solidFill>
                  <a:schemeClr val="bg1"/>
                </a:solidFill>
              </a:rPr>
              <a:t>symptoms included </a:t>
            </a:r>
            <a:r>
              <a:rPr lang="en-US" b="1" dirty="0" smtClean="0">
                <a:solidFill>
                  <a:srgbClr val="33CC33"/>
                </a:solidFill>
              </a:rPr>
              <a:t>muscle weakness/fatigue </a:t>
            </a:r>
            <a:r>
              <a:rPr lang="en-US" dirty="0">
                <a:solidFill>
                  <a:schemeClr val="bg1"/>
                </a:solidFill>
              </a:rPr>
              <a:t>(100%), </a:t>
            </a:r>
            <a:r>
              <a:rPr lang="en-US" b="1" dirty="0">
                <a:solidFill>
                  <a:srgbClr val="33CC33"/>
                </a:solidFill>
              </a:rPr>
              <a:t>bone pain </a:t>
            </a:r>
            <a:r>
              <a:rPr lang="en-US" dirty="0">
                <a:solidFill>
                  <a:schemeClr val="bg1"/>
                </a:solidFill>
              </a:rPr>
              <a:t>(100%), </a:t>
            </a:r>
            <a:r>
              <a:rPr lang="en-US" b="1" dirty="0">
                <a:solidFill>
                  <a:srgbClr val="33CC33"/>
                </a:solidFill>
              </a:rPr>
              <a:t>trouble walking</a:t>
            </a:r>
            <a:r>
              <a:rPr lang="en-US" dirty="0">
                <a:solidFill>
                  <a:schemeClr val="bg1"/>
                </a:solidFill>
              </a:rPr>
              <a:t>(100%), </a:t>
            </a:r>
            <a:r>
              <a:rPr lang="en-US" b="1" dirty="0">
                <a:solidFill>
                  <a:srgbClr val="33CC33"/>
                </a:solidFill>
              </a:rPr>
              <a:t>reduced height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(64.1</a:t>
            </a:r>
            <a:r>
              <a:rPr lang="en-US" dirty="0">
                <a:solidFill>
                  <a:schemeClr val="bg1"/>
                </a:solidFill>
              </a:rPr>
              <a:t>%), and </a:t>
            </a:r>
            <a:r>
              <a:rPr lang="en-US" dirty="0" smtClean="0">
                <a:solidFill>
                  <a:schemeClr val="bg1"/>
                </a:solidFill>
              </a:rPr>
              <a:t>pathological </a:t>
            </a:r>
            <a:r>
              <a:rPr lang="en-US" b="1" dirty="0" smtClean="0">
                <a:solidFill>
                  <a:srgbClr val="33CC33"/>
                </a:solidFill>
              </a:rPr>
              <a:t>fractures</a:t>
            </a:r>
            <a:r>
              <a:rPr lang="en-US" dirty="0" smtClean="0">
                <a:solidFill>
                  <a:schemeClr val="bg1"/>
                </a:solidFill>
              </a:rPr>
              <a:t> (84.6</a:t>
            </a:r>
            <a:r>
              <a:rPr lang="en-US" dirty="0">
                <a:solidFill>
                  <a:schemeClr val="bg1"/>
                </a:solidFill>
              </a:rPr>
              <a:t>%), primarily in the ribs, vertebral bodies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dirty="0">
                <a:solidFill>
                  <a:schemeClr val="bg1"/>
                </a:solidFill>
              </a:rPr>
              <a:t>femoral neck.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1" y="112517"/>
            <a:ext cx="9775064" cy="67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78" y="568284"/>
            <a:ext cx="1044905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By </a:t>
            </a:r>
            <a:r>
              <a:rPr lang="en-US" sz="2000" b="1" dirty="0" smtClean="0">
                <a:solidFill>
                  <a:srgbClr val="FFFF00"/>
                </a:solidFill>
              </a:rPr>
              <a:t>radiograph: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33CC33"/>
                </a:solidFill>
              </a:rPr>
              <a:t>Vertebral compression fractures </a:t>
            </a:r>
            <a:r>
              <a:rPr lang="en-US" dirty="0">
                <a:solidFill>
                  <a:schemeClr val="bg1"/>
                </a:solidFill>
              </a:rPr>
              <a:t>were verified in 29 of 39 (</a:t>
            </a:r>
            <a:r>
              <a:rPr lang="en-US" b="1" dirty="0">
                <a:solidFill>
                  <a:srgbClr val="33CC33"/>
                </a:solidFill>
              </a:rPr>
              <a:t>74.4</a:t>
            </a:r>
            <a:r>
              <a:rPr lang="en-US" b="1" dirty="0" smtClean="0">
                <a:solidFill>
                  <a:srgbClr val="33CC33"/>
                </a:solidFill>
              </a:rPr>
              <a:t>%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33CC33"/>
                </a:solidFill>
              </a:rPr>
              <a:t>Pelvis deformities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15 of 39 (</a:t>
            </a:r>
            <a:r>
              <a:rPr lang="en-US" b="1" dirty="0">
                <a:solidFill>
                  <a:srgbClr val="33CC33"/>
                </a:solidFill>
              </a:rPr>
              <a:t>38.5</a:t>
            </a:r>
            <a:r>
              <a:rPr lang="en-US" b="1" dirty="0" smtClean="0">
                <a:solidFill>
                  <a:srgbClr val="33CC33"/>
                </a:solidFill>
              </a:rPr>
              <a:t>%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33CC33"/>
                </a:solidFill>
              </a:rPr>
              <a:t>Pseudo fractures </a:t>
            </a:r>
            <a:r>
              <a:rPr lang="en-US" dirty="0">
                <a:solidFill>
                  <a:schemeClr val="bg1"/>
                </a:solidFill>
              </a:rPr>
              <a:t>in 12 of 39 (</a:t>
            </a:r>
            <a:r>
              <a:rPr lang="en-US" b="1" dirty="0">
                <a:solidFill>
                  <a:srgbClr val="33CC33"/>
                </a:solidFill>
              </a:rPr>
              <a:t>30.8%</a:t>
            </a:r>
            <a:r>
              <a:rPr lang="en-US" dirty="0">
                <a:solidFill>
                  <a:schemeClr val="bg1"/>
                </a:solidFill>
              </a:rPr>
              <a:t>)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33CC33"/>
                </a:solidFill>
              </a:rPr>
              <a:t>Blurred </a:t>
            </a:r>
            <a:r>
              <a:rPr lang="en-US" b="1" dirty="0">
                <a:solidFill>
                  <a:srgbClr val="33CC33"/>
                </a:solidFill>
              </a:rPr>
              <a:t>pubic symphyses </a:t>
            </a:r>
            <a:r>
              <a:rPr lang="en-US" dirty="0">
                <a:solidFill>
                  <a:schemeClr val="bg1"/>
                </a:solidFill>
              </a:rPr>
              <a:t>in 4 of 39 (</a:t>
            </a:r>
            <a:r>
              <a:rPr lang="en-US" b="1" dirty="0">
                <a:solidFill>
                  <a:srgbClr val="33CC33"/>
                </a:solidFill>
              </a:rPr>
              <a:t>10.3</a:t>
            </a:r>
            <a:r>
              <a:rPr lang="en-US" b="1" dirty="0" smtClean="0">
                <a:solidFill>
                  <a:srgbClr val="33CC33"/>
                </a:solidFill>
              </a:rPr>
              <a:t>%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Laboratory tests :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Serum calcium :  9.3 ± </a:t>
            </a:r>
            <a:r>
              <a:rPr lang="en-US" dirty="0">
                <a:solidFill>
                  <a:schemeClr val="bg1"/>
                </a:solidFill>
              </a:rPr>
              <a:t>0.5 </a:t>
            </a:r>
            <a:r>
              <a:rPr lang="en-US" dirty="0" smtClean="0">
                <a:solidFill>
                  <a:schemeClr val="bg1"/>
                </a:solidFill>
              </a:rPr>
              <a:t>mg/dL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Phosphorus :  </a:t>
            </a:r>
            <a:r>
              <a:rPr lang="en-US" dirty="0">
                <a:solidFill>
                  <a:schemeClr val="bg1"/>
                </a:solidFill>
              </a:rPr>
              <a:t>1.4 </a:t>
            </a:r>
            <a:r>
              <a:rPr lang="en-US" dirty="0" smtClean="0">
                <a:solidFill>
                  <a:schemeClr val="bg1"/>
                </a:solidFill>
              </a:rPr>
              <a:t>± </a:t>
            </a:r>
            <a:r>
              <a:rPr lang="en-US" dirty="0">
                <a:solidFill>
                  <a:schemeClr val="bg1"/>
                </a:solidFill>
              </a:rPr>
              <a:t>0.4 </a:t>
            </a:r>
            <a:r>
              <a:rPr lang="en-US" dirty="0" smtClean="0">
                <a:solidFill>
                  <a:schemeClr val="bg1"/>
                </a:solidFill>
              </a:rPr>
              <a:t>mg/dL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ALP :  </a:t>
            </a:r>
            <a:r>
              <a:rPr lang="en-US" dirty="0">
                <a:solidFill>
                  <a:schemeClr val="bg1"/>
                </a:solidFill>
              </a:rPr>
              <a:t>270 </a:t>
            </a:r>
            <a:r>
              <a:rPr lang="en-US" dirty="0" smtClean="0">
                <a:solidFill>
                  <a:schemeClr val="bg1"/>
                </a:solidFill>
              </a:rPr>
              <a:t>± </a:t>
            </a:r>
            <a:r>
              <a:rPr lang="en-US" dirty="0">
                <a:solidFill>
                  <a:schemeClr val="bg1"/>
                </a:solidFill>
              </a:rPr>
              <a:t>133 </a:t>
            </a:r>
            <a:r>
              <a:rPr lang="en-US" dirty="0" smtClean="0">
                <a:solidFill>
                  <a:schemeClr val="bg1"/>
                </a:solidFill>
              </a:rPr>
              <a:t>U/L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24-hour </a:t>
            </a:r>
            <a:r>
              <a:rPr lang="en-US" dirty="0">
                <a:solidFill>
                  <a:schemeClr val="bg1"/>
                </a:solidFill>
              </a:rPr>
              <a:t>urine </a:t>
            </a:r>
            <a:r>
              <a:rPr lang="en-US" dirty="0" smtClean="0">
                <a:solidFill>
                  <a:schemeClr val="bg1"/>
                </a:solidFill>
              </a:rPr>
              <a:t>calcium : 104 ± </a:t>
            </a:r>
            <a:r>
              <a:rPr lang="en-US" dirty="0">
                <a:solidFill>
                  <a:schemeClr val="bg1"/>
                </a:solidFill>
              </a:rPr>
              <a:t>64 </a:t>
            </a:r>
            <a:r>
              <a:rPr lang="en-US" dirty="0" smtClean="0">
                <a:solidFill>
                  <a:schemeClr val="bg1"/>
                </a:solidFill>
              </a:rPr>
              <a:t>mg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24-hour </a:t>
            </a:r>
            <a:r>
              <a:rPr lang="en-US" dirty="0">
                <a:solidFill>
                  <a:schemeClr val="bg1"/>
                </a:solidFill>
              </a:rPr>
              <a:t>urine </a:t>
            </a:r>
            <a:r>
              <a:rPr lang="en-US" dirty="0" smtClean="0">
                <a:solidFill>
                  <a:schemeClr val="bg1"/>
                </a:solidFill>
              </a:rPr>
              <a:t>phosphate : </a:t>
            </a:r>
            <a:r>
              <a:rPr lang="en-US" dirty="0">
                <a:solidFill>
                  <a:schemeClr val="bg1"/>
                </a:solidFill>
              </a:rPr>
              <a:t>720 </a:t>
            </a:r>
            <a:r>
              <a:rPr lang="en-US" dirty="0" smtClean="0">
                <a:solidFill>
                  <a:schemeClr val="bg1"/>
                </a:solidFill>
              </a:rPr>
              <a:t>± </a:t>
            </a:r>
            <a:r>
              <a:rPr lang="en-US" dirty="0">
                <a:solidFill>
                  <a:schemeClr val="bg1"/>
                </a:solidFill>
              </a:rPr>
              <a:t>416 </a:t>
            </a:r>
            <a:r>
              <a:rPr lang="en-US" dirty="0" smtClean="0">
                <a:solidFill>
                  <a:schemeClr val="bg1"/>
                </a:solidFill>
              </a:rPr>
              <a:t>mg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2641" y="1093355"/>
            <a:ext cx="39144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Lower extremities : 56%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Upper extremities 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5%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Hip : 3%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Thorax : 5%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Head : 31%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Mandible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Maxilla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Nasal sinus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5" y="295943"/>
            <a:ext cx="7519720" cy="63946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2641" y="4332495"/>
            <a:ext cx="410759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Soft tissues : 67%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Skeletal sites : 33%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Size </a:t>
            </a:r>
            <a:r>
              <a:rPr lang="en-US" sz="2400" b="1" dirty="0">
                <a:solidFill>
                  <a:schemeClr val="bg1"/>
                </a:solidFill>
              </a:rPr>
              <a:t>ranged from 1.0 to 7.0 </a:t>
            </a:r>
            <a:r>
              <a:rPr lang="en-US" sz="2400" b="1" dirty="0" smtClean="0">
                <a:solidFill>
                  <a:schemeClr val="bg1"/>
                </a:solidFill>
              </a:rPr>
              <a:t>cm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81" y="643944"/>
            <a:ext cx="8288788" cy="50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11023</TotalTime>
  <Words>1249</Words>
  <Application>Microsoft Office PowerPoint</Application>
  <PresentationFormat>Widescreen</PresentationFormat>
  <Paragraphs>173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</dc:creator>
  <cp:lastModifiedBy>maid</cp:lastModifiedBy>
  <cp:revision>596</cp:revision>
  <dcterms:created xsi:type="dcterms:W3CDTF">2018-01-27T16:35:59Z</dcterms:created>
  <dcterms:modified xsi:type="dcterms:W3CDTF">2018-06-25T03:27:30Z</dcterms:modified>
</cp:coreProperties>
</file>